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61" r:id="rId3"/>
    <p:sldId id="279" r:id="rId4"/>
    <p:sldId id="278" r:id="rId5"/>
    <p:sldId id="257" r:id="rId6"/>
    <p:sldId id="263" r:id="rId7"/>
    <p:sldId id="264" r:id="rId8"/>
    <p:sldId id="259" r:id="rId9"/>
    <p:sldId id="265" r:id="rId10"/>
    <p:sldId id="266" r:id="rId11"/>
    <p:sldId id="267"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58" r:id="rId29"/>
    <p:sldId id="29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0" d="100"/>
          <a:sy n="70" d="100"/>
        </p:scale>
        <p:origin x="-64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2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48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0046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199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9410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958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965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243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82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88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121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46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47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573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68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7/12/2015</a:t>
            </a:fld>
            <a:endParaRPr lang="en-US" dirty="0"/>
          </a:p>
        </p:txBody>
      </p:sp>
    </p:spTree>
    <p:extLst>
      <p:ext uri="{BB962C8B-B14F-4D97-AF65-F5344CB8AC3E}">
        <p14:creationId xmlns:p14="http://schemas.microsoft.com/office/powerpoint/2010/main" val="237058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7/12/2015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429964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Server_farm" TargetMode="External"/><Relationship Id="rId3" Type="http://schemas.openxmlformats.org/officeDocument/2006/relationships/hyperlink" Target="https://en.wikipedia.org/wiki/Web_service" TargetMode="External"/><Relationship Id="rId7" Type="http://schemas.openxmlformats.org/officeDocument/2006/relationships/hyperlink" Target="https://en.wikipedia.org/wiki/Amazon_S3" TargetMode="External"/><Relationship Id="rId2" Type="http://schemas.openxmlformats.org/officeDocument/2006/relationships/hyperlink" Target="https://en.wikipedia.org/wiki/Remote_computer" TargetMode="External"/><Relationship Id="rId1" Type="http://schemas.openxmlformats.org/officeDocument/2006/relationships/slideLayout" Target="../slideLayouts/slideLayout2.xml"/><Relationship Id="rId6" Type="http://schemas.openxmlformats.org/officeDocument/2006/relationships/hyperlink" Target="https://en.wikipedia.org/wiki/Amazon_Elastic_Compute_Cloud" TargetMode="External"/><Relationship Id="rId5" Type="http://schemas.openxmlformats.org/officeDocument/2006/relationships/hyperlink" Target="https://en.wikipedia.org/wiki/Amazon.com" TargetMode="External"/><Relationship Id="rId4" Type="http://schemas.openxmlformats.org/officeDocument/2006/relationships/hyperlink" Target="https://en.wikipedia.org/wiki/Cloud-comput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Microsoft" TargetMode="External"/><Relationship Id="rId7" Type="http://schemas.openxmlformats.org/officeDocument/2006/relationships/hyperlink" Target="https://en.wikipedia.org/wiki/Programming_language" TargetMode="External"/><Relationship Id="rId2" Type="http://schemas.openxmlformats.org/officeDocument/2006/relationships/hyperlink" Target="https://en.wikipedia.org/wiki/Cloud_computing" TargetMode="External"/><Relationship Id="rId1" Type="http://schemas.openxmlformats.org/officeDocument/2006/relationships/slideLayout" Target="../slideLayouts/slideLayout2.xml"/><Relationship Id="rId6" Type="http://schemas.openxmlformats.org/officeDocument/2006/relationships/hyperlink" Target="https://en.wikipedia.org/wiki/Infrastructure_as_a_service" TargetMode="External"/><Relationship Id="rId5" Type="http://schemas.openxmlformats.org/officeDocument/2006/relationships/hyperlink" Target="https://en.wikipedia.org/wiki/Platform_as_a_service" TargetMode="External"/><Relationship Id="rId4" Type="http://schemas.openxmlformats.org/officeDocument/2006/relationships/hyperlink" Target="https://en.wikipedia.org/wiki/Datacent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oftware_systems" TargetMode="External"/><Relationship Id="rId2" Type="http://schemas.openxmlformats.org/officeDocument/2006/relationships/hyperlink" Target="http://en.wikipedia.org/wiki/Systems_architecture" TargetMode="External"/><Relationship Id="rId1" Type="http://schemas.openxmlformats.org/officeDocument/2006/relationships/slideLayout" Target="../slideLayouts/slideLayout2.xml"/><Relationship Id="rId5" Type="http://schemas.openxmlformats.org/officeDocument/2006/relationships/hyperlink" Target="http://en.wikipedia.org/wiki/Web_service" TargetMode="External"/><Relationship Id="rId4" Type="http://schemas.openxmlformats.org/officeDocument/2006/relationships/hyperlink" Target="http://en.wikipedia.org/wiki/Application_programming_interfac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Computer_software" TargetMode="External"/><Relationship Id="rId2" Type="http://schemas.openxmlformats.org/officeDocument/2006/relationships/hyperlink" Target="https://en.wikipedia.org/wiki/Free_and_open-source" TargetMode="External"/><Relationship Id="rId1" Type="http://schemas.openxmlformats.org/officeDocument/2006/relationships/slideLayout" Target="../slideLayouts/slideLayout2.xml"/><Relationship Id="rId5" Type="http://schemas.openxmlformats.org/officeDocument/2006/relationships/hyperlink" Target="https://en.wikipedia.org/wiki/Cloud_computing" TargetMode="External"/><Relationship Id="rId4" Type="http://schemas.openxmlformats.org/officeDocument/2006/relationships/hyperlink" Target="https://en.wikipedia.org/wiki/Amazon_Web_Service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archcloudcomputing.techtarget.com/sDefinition/0,,sid201_gci1332892,00.html" TargetMode="External"/><Relationship Id="rId2" Type="http://schemas.openxmlformats.org/officeDocument/2006/relationships/hyperlink" Target="http://searchcloudcomputing.techtarget.com/sDefinition/0,290660,sid201_gci1358983,00.html" TargetMode="External"/><Relationship Id="rId1" Type="http://schemas.openxmlformats.org/officeDocument/2006/relationships/slideLayout" Target="../slideLayouts/slideLayout2.xml"/><Relationship Id="rId4" Type="http://schemas.openxmlformats.org/officeDocument/2006/relationships/hyperlink" Target="http://searchcloudcomputing.techtarget.com/sDefinition/0,290660,sid201_gci1170781,00.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126654" y="4577477"/>
            <a:ext cx="8036907" cy="1572614"/>
          </a:xfrm>
        </p:spPr>
        <p:txBody>
          <a:bodyPr>
            <a:normAutofit/>
          </a:bodyPr>
          <a:lstStyle/>
          <a:p>
            <a:pPr algn="just"/>
            <a:r>
              <a:rPr lang="en-US" sz="2400" dirty="0">
                <a:solidFill>
                  <a:srgbClr val="002060"/>
                </a:solidFill>
                <a:latin typeface="Bookman Old Style" panose="02050604050505020204" pitchFamily="18" charset="0"/>
                <a:ea typeface="宋体" panose="02010600030101010101" pitchFamily="2" charset="-122"/>
              </a:rPr>
              <a:t>“</a:t>
            </a:r>
            <a:r>
              <a:rPr lang="en-US" sz="2400" b="1" dirty="0">
                <a:solidFill>
                  <a:srgbClr val="002060"/>
                </a:solidFill>
                <a:latin typeface="Bookman Old Style" panose="02050604050505020204" pitchFamily="18" charset="0"/>
                <a:ea typeface="宋体" panose="02010600030101010101" pitchFamily="2" charset="-122"/>
              </a:rPr>
              <a:t>Cloud computing</a:t>
            </a:r>
            <a:r>
              <a:rPr lang="en-US" sz="2400" dirty="0">
                <a:solidFill>
                  <a:srgbClr val="002060"/>
                </a:solidFill>
                <a:latin typeface="Bookman Old Style" panose="02050604050505020204" pitchFamily="18" charset="0"/>
                <a:ea typeface="宋体" panose="02010600030101010101" pitchFamily="2" charset="-122"/>
              </a:rPr>
              <a:t> is Internet-based computing, whereby shared resources, software, and information are provided to computers and other devices on demand through the Internet</a:t>
            </a:r>
            <a:r>
              <a:rPr lang="en-US" sz="2400" dirty="0" smtClean="0">
                <a:solidFill>
                  <a:srgbClr val="002060"/>
                </a:solidFill>
                <a:latin typeface="Bookman Old Style" panose="02050604050505020204" pitchFamily="18" charset="0"/>
                <a:ea typeface="宋体" panose="02010600030101010101" pitchFamily="2" charset="-122"/>
              </a:rPr>
              <a:t>”.</a:t>
            </a:r>
            <a:endParaRPr lang="en-US" sz="2400" dirty="0">
              <a:solidFill>
                <a:srgbClr val="002060"/>
              </a:solidFill>
              <a:latin typeface="Bookman Old Style" panose="02050604050505020204" pitchFamily="18" charset="0"/>
              <a:ea typeface="宋体" panose="02010600030101010101" pitchFamily="2" charset="-122"/>
            </a:endParaRPr>
          </a:p>
          <a:p>
            <a:pPr algn="just"/>
            <a:endParaRPr lang="en-IN" sz="2400" dirty="0">
              <a:solidFill>
                <a:srgbClr val="002060"/>
              </a:solidFill>
              <a:latin typeface="Bookman Old Style" panose="02050604050505020204" pitchFamily="18" charset="0"/>
            </a:endParaRPr>
          </a:p>
        </p:txBody>
      </p:sp>
      <p:sp>
        <p:nvSpPr>
          <p:cNvPr id="5" name="Cloud 4"/>
          <p:cNvSpPr/>
          <p:nvPr/>
        </p:nvSpPr>
        <p:spPr>
          <a:xfrm>
            <a:off x="837126" y="128788"/>
            <a:ext cx="8615965" cy="117885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p:cNvSpPr txBox="1">
            <a:spLocks/>
          </p:cNvSpPr>
          <p:nvPr/>
        </p:nvSpPr>
        <p:spPr>
          <a:xfrm>
            <a:off x="0" y="304262"/>
            <a:ext cx="10895527" cy="7051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dirty="0" smtClean="0">
                <a:ln w="22225">
                  <a:solidFill>
                    <a:schemeClr val="accent2">
                      <a:lumMod val="50000"/>
                    </a:schemeClr>
                  </a:solidFill>
                  <a:prstDash val="solid"/>
                </a:ln>
                <a:solidFill>
                  <a:schemeClr val="accent1">
                    <a:lumMod val="75000"/>
                  </a:schemeClr>
                </a:solidFill>
                <a:effectLst>
                  <a:glow rad="63500">
                    <a:schemeClr val="accent2">
                      <a:satMod val="175000"/>
                      <a:alpha val="40000"/>
                    </a:schemeClr>
                  </a:glow>
                </a:effectLst>
              </a:rPr>
              <a:t>CLOUD </a:t>
            </a:r>
            <a:r>
              <a:rPr lang="en-IN" sz="4400" b="1" dirty="0" smtClean="0">
                <a:ln w="22225">
                  <a:solidFill>
                    <a:schemeClr val="accent2">
                      <a:lumMod val="50000"/>
                    </a:schemeClr>
                  </a:solidFill>
                  <a:prstDash val="solid"/>
                </a:ln>
                <a:solidFill>
                  <a:schemeClr val="accent1">
                    <a:lumMod val="75000"/>
                  </a:schemeClr>
                </a:solidFill>
                <a:effectLst>
                  <a:glow rad="63500">
                    <a:schemeClr val="accent2">
                      <a:satMod val="175000"/>
                      <a:alpha val="40000"/>
                    </a:schemeClr>
                  </a:glow>
                </a:effectLst>
                <a:latin typeface="Bookman Old Style" panose="02050604050505020204" pitchFamily="18" charset="0"/>
              </a:rPr>
              <a:t>COMPUTING</a:t>
            </a:r>
            <a:endParaRPr lang="en-IN" sz="4400" b="1" dirty="0">
              <a:ln w="22225">
                <a:solidFill>
                  <a:schemeClr val="accent2">
                    <a:lumMod val="50000"/>
                  </a:schemeClr>
                </a:solidFill>
                <a:prstDash val="solid"/>
              </a:ln>
              <a:solidFill>
                <a:schemeClr val="accent1">
                  <a:lumMod val="75000"/>
                </a:schemeClr>
              </a:solidFill>
              <a:effectLst>
                <a:glow rad="63500">
                  <a:schemeClr val="accent2">
                    <a:satMod val="175000"/>
                    <a:alpha val="40000"/>
                  </a:schemeClr>
                </a:glow>
              </a:effectLst>
              <a:latin typeface="Bookman Old Style" panose="020506040505050202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654" y="1364630"/>
            <a:ext cx="8036907" cy="3155855"/>
          </a:xfrm>
          <a:prstGeom prst="rect">
            <a:avLst/>
          </a:prstGeom>
          <a:ln>
            <a:noFill/>
          </a:ln>
          <a:effectLst>
            <a:softEdge rad="112500"/>
          </a:effectLst>
        </p:spPr>
      </p:pic>
    </p:spTree>
    <p:extLst>
      <p:ext uri="{BB962C8B-B14F-4D97-AF65-F5344CB8AC3E}">
        <p14:creationId xmlns:p14="http://schemas.microsoft.com/office/powerpoint/2010/main" val="157735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7030A0"/>
                </a:solidFill>
                <a:latin typeface="Bookman Old Style" panose="02050604050505020204" pitchFamily="18" charset="0"/>
                <a:ea typeface="宋体" panose="02010600030101010101" pitchFamily="2" charset="-122"/>
              </a:rPr>
              <a:t> Platform as-a-Service (PaaS)</a:t>
            </a:r>
            <a:endParaRPr lang="en-IN" sz="4000" b="1" dirty="0">
              <a:solidFill>
                <a:srgbClr val="7030A0"/>
              </a:solidFill>
              <a:latin typeface="Bookman Old Style" panose="02050604050505020204" pitchFamily="18" charset="0"/>
            </a:endParaRPr>
          </a:p>
        </p:txBody>
      </p:sp>
      <p:sp>
        <p:nvSpPr>
          <p:cNvPr id="3" name="Content Placeholder 2"/>
          <p:cNvSpPr>
            <a:spLocks noGrp="1"/>
          </p:cNvSpPr>
          <p:nvPr>
            <p:ph idx="1"/>
          </p:nvPr>
        </p:nvSpPr>
        <p:spPr>
          <a:xfrm>
            <a:off x="677334" y="1812860"/>
            <a:ext cx="8596668" cy="3880773"/>
          </a:xfrm>
        </p:spPr>
        <p:txBody>
          <a:bodyPr>
            <a:noAutofit/>
          </a:bodyPr>
          <a:lstStyle/>
          <a:p>
            <a:pPr>
              <a:lnSpc>
                <a:spcPct val="80000"/>
              </a:lnSpc>
              <a:buClr>
                <a:srgbClr val="0070C0"/>
              </a:buClr>
              <a:buFont typeface="Bookman Old Style" panose="02050604050505020204" pitchFamily="18" charset="0"/>
              <a:buChar char="►"/>
            </a:pPr>
            <a:r>
              <a:rPr lang="en-US" sz="2400" dirty="0">
                <a:solidFill>
                  <a:srgbClr val="002060"/>
                </a:solidFill>
                <a:latin typeface="Bookman Old Style" panose="02050604050505020204" pitchFamily="18" charset="0"/>
                <a:ea typeface="宋体" panose="02010600030101010101" pitchFamily="2" charset="-122"/>
              </a:rPr>
              <a:t>With PaaS,  computing platform provides supplies tools and a development environment to help companies build, test, and deploy Web-based applications.</a:t>
            </a:r>
            <a:endParaRPr lang="en-US" altLang="zh-CN" sz="2400" dirty="0">
              <a:solidFill>
                <a:srgbClr val="002060"/>
              </a:solidFill>
              <a:latin typeface="Bookman Old Style" panose="02050604050505020204" pitchFamily="18" charset="0"/>
            </a:endParaRPr>
          </a:p>
          <a:p>
            <a:pPr>
              <a:lnSpc>
                <a:spcPct val="80000"/>
              </a:lnSpc>
              <a:buClr>
                <a:srgbClr val="0070C0"/>
              </a:buClr>
              <a:buFont typeface="Bookman Old Style" panose="02050604050505020204" pitchFamily="18" charset="0"/>
              <a:buChar char="►"/>
            </a:pPr>
            <a:r>
              <a:rPr lang="en-US" altLang="zh-CN" sz="2400" dirty="0">
                <a:solidFill>
                  <a:srgbClr val="002060"/>
                </a:solidFill>
                <a:latin typeface="Bookman Old Style" panose="02050604050505020204" pitchFamily="18" charset="0"/>
              </a:rPr>
              <a:t>Bundles all stack components (hardware, infrastructure, storage) together with database, security, workflow, user interface, and other tools that allow users to create and host powerful business applications, web sites, and mobile apps</a:t>
            </a:r>
            <a:r>
              <a:rPr lang="en-US" altLang="zh-CN"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a typeface="宋体" panose="02010600030101010101" pitchFamily="2" charset="-122"/>
            </a:endParaRPr>
          </a:p>
          <a:p>
            <a:pPr>
              <a:lnSpc>
                <a:spcPct val="80000"/>
              </a:lnSpc>
              <a:buClr>
                <a:srgbClr val="0070C0"/>
              </a:buClr>
              <a:buFont typeface="Bookman Old Style" panose="02050604050505020204" pitchFamily="18" charset="0"/>
              <a:buChar char="►"/>
            </a:pPr>
            <a:r>
              <a:rPr lang="en-US" altLang="zh-CN" sz="2400" dirty="0">
                <a:solidFill>
                  <a:srgbClr val="002060"/>
                </a:solidFill>
                <a:latin typeface="Bookman Old Style" panose="02050604050505020204" pitchFamily="18" charset="0"/>
              </a:rPr>
              <a:t>Examples</a:t>
            </a:r>
          </a:p>
          <a:p>
            <a:pPr lvl="1">
              <a:lnSpc>
                <a:spcPct val="80000"/>
              </a:lnSpc>
              <a:buClr>
                <a:srgbClr val="0070C0"/>
              </a:buClr>
              <a:buFont typeface="Bookman Old Style" panose="02050604050505020204" pitchFamily="18" charset="0"/>
              <a:buChar char="►"/>
            </a:pPr>
            <a:r>
              <a:rPr lang="en-US" altLang="zh-CN" sz="2400" dirty="0">
                <a:solidFill>
                  <a:srgbClr val="002060"/>
                </a:solidFill>
                <a:latin typeface="Bookman Old Style" panose="02050604050505020204" pitchFamily="18" charset="0"/>
              </a:rPr>
              <a:t>Sales </a:t>
            </a:r>
            <a:r>
              <a:rPr lang="en-US" altLang="zh-CN" sz="2400" dirty="0" smtClean="0">
                <a:solidFill>
                  <a:srgbClr val="002060"/>
                </a:solidFill>
                <a:latin typeface="Bookman Old Style" panose="02050604050505020204" pitchFamily="18" charset="0"/>
              </a:rPr>
              <a:t>force</a:t>
            </a:r>
            <a:endParaRPr lang="en-US" altLang="zh-CN" sz="2400" dirty="0">
              <a:solidFill>
                <a:srgbClr val="002060"/>
              </a:solidFill>
              <a:latin typeface="Bookman Old Style" panose="02050604050505020204" pitchFamily="18" charset="0"/>
            </a:endParaRPr>
          </a:p>
          <a:p>
            <a:pPr lvl="1">
              <a:lnSpc>
                <a:spcPct val="80000"/>
              </a:lnSpc>
              <a:buClr>
                <a:srgbClr val="0070C0"/>
              </a:buClr>
              <a:buFont typeface="Bookman Old Style" panose="02050604050505020204" pitchFamily="18" charset="0"/>
              <a:buChar char="►"/>
            </a:pPr>
            <a:r>
              <a:rPr lang="en-US" altLang="zh-CN" sz="2400" dirty="0" smtClean="0">
                <a:solidFill>
                  <a:srgbClr val="002060"/>
                </a:solidFill>
                <a:latin typeface="Bookman Old Style" panose="02050604050505020204" pitchFamily="18" charset="0"/>
              </a:rPr>
              <a:t>800APP</a:t>
            </a:r>
            <a:endParaRPr lang="en-US" sz="2400" dirty="0">
              <a:solidFill>
                <a:srgbClr val="002060"/>
              </a:solidFill>
              <a:latin typeface="Bookman Old Style" panose="02050604050505020204" pitchFamily="18" charset="0"/>
              <a:ea typeface="宋体" panose="02010600030101010101" pitchFamily="2" charset="-122"/>
            </a:endParaRPr>
          </a:p>
          <a:p>
            <a:pPr>
              <a:buClr>
                <a:srgbClr val="0070C0"/>
              </a:buClr>
              <a:buFont typeface="Bookman Old Style" panose="02050604050505020204" pitchFamily="18" charset="0"/>
              <a:buChar char="►"/>
            </a:pPr>
            <a:endParaRPr lang="en-IN" sz="24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66920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CN" sz="4000" b="1" dirty="0">
                <a:solidFill>
                  <a:srgbClr val="7030A0"/>
                </a:solidFill>
                <a:latin typeface="Bookman Old Style" panose="02050604050505020204" pitchFamily="18" charset="0"/>
              </a:rPr>
              <a:t>Software </a:t>
            </a:r>
            <a:r>
              <a:rPr lang="en-US" altLang="zh-CN" sz="4000" b="1" dirty="0" smtClean="0">
                <a:solidFill>
                  <a:srgbClr val="7030A0"/>
                </a:solidFill>
                <a:latin typeface="Bookman Old Style" panose="02050604050505020204" pitchFamily="18" charset="0"/>
              </a:rPr>
              <a:t>as a </a:t>
            </a:r>
            <a:r>
              <a:rPr lang="en-US" altLang="zh-CN" sz="4000" b="1" dirty="0">
                <a:solidFill>
                  <a:srgbClr val="7030A0"/>
                </a:solidFill>
                <a:latin typeface="Bookman Old Style" panose="02050604050505020204" pitchFamily="18" charset="0"/>
              </a:rPr>
              <a:t>Service (SaaS </a:t>
            </a:r>
            <a:r>
              <a:rPr lang="en-US" altLang="zh-CN" sz="4000" b="1" dirty="0" smtClean="0">
                <a:solidFill>
                  <a:srgbClr val="7030A0"/>
                </a:solidFill>
                <a:latin typeface="Bookman Old Style" panose="02050604050505020204" pitchFamily="18" charset="0"/>
              </a:rPr>
              <a:t>)</a:t>
            </a:r>
            <a:endParaRPr lang="en-IN" sz="4000" dirty="0">
              <a:solidFill>
                <a:srgbClr val="7030A0"/>
              </a:solidFill>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pPr>
              <a:buClr>
                <a:srgbClr val="0070C0"/>
              </a:buClr>
            </a:pPr>
            <a:r>
              <a:rPr lang="en-US" sz="2400" dirty="0" smtClean="0">
                <a:solidFill>
                  <a:srgbClr val="002060"/>
                </a:solidFill>
                <a:latin typeface="Bookman Old Style" panose="02050604050505020204" pitchFamily="18" charset="0"/>
                <a:ea typeface="宋体" panose="02010600030101010101" pitchFamily="2" charset="-122"/>
              </a:rPr>
              <a:t>Applications </a:t>
            </a:r>
            <a:r>
              <a:rPr lang="en-US" sz="2400" dirty="0">
                <a:solidFill>
                  <a:srgbClr val="002060"/>
                </a:solidFill>
                <a:latin typeface="Bookman Old Style" panose="02050604050505020204" pitchFamily="18" charset="0"/>
                <a:ea typeface="宋体" panose="02010600030101010101" pitchFamily="2" charset="-122"/>
              </a:rPr>
              <a:t>or software is delivered as a service to the customer who can access the program from any online device, eliminating the need to install and run the application on the customer's own computers and simplifying maintenance and support. </a:t>
            </a:r>
          </a:p>
          <a:p>
            <a:pPr>
              <a:buClr>
                <a:srgbClr val="0070C0"/>
              </a:buClr>
            </a:pPr>
            <a:r>
              <a:rPr lang="en-US" sz="2400" dirty="0">
                <a:solidFill>
                  <a:srgbClr val="002060"/>
                </a:solidFill>
                <a:latin typeface="Bookman Old Style" panose="02050604050505020204" pitchFamily="18" charset="0"/>
                <a:ea typeface="宋体" panose="02010600030101010101" pitchFamily="2" charset="-122"/>
              </a:rPr>
              <a:t>Some of these Web-based applications are free such as </a:t>
            </a:r>
            <a:r>
              <a:rPr lang="en-US" sz="2400" b="1" dirty="0">
                <a:solidFill>
                  <a:srgbClr val="002060"/>
                </a:solidFill>
                <a:latin typeface="Bookman Old Style" panose="02050604050505020204" pitchFamily="18" charset="0"/>
                <a:ea typeface="宋体" panose="02010600030101010101" pitchFamily="2" charset="-122"/>
              </a:rPr>
              <a:t>Hotmail, Google Apps, Skype,</a:t>
            </a:r>
            <a:r>
              <a:rPr lang="en-US" sz="2400" dirty="0">
                <a:solidFill>
                  <a:srgbClr val="002060"/>
                </a:solidFill>
                <a:latin typeface="Bookman Old Style" panose="02050604050505020204" pitchFamily="18" charset="0"/>
                <a:ea typeface="宋体" panose="02010600030101010101" pitchFamily="2" charset="-122"/>
              </a:rPr>
              <a:t> and   many 2.0 applications, while most business-oriented SaaS, such as </a:t>
            </a:r>
            <a:r>
              <a:rPr lang="en-US" sz="2400" b="1" dirty="0">
                <a:solidFill>
                  <a:srgbClr val="002060"/>
                </a:solidFill>
                <a:latin typeface="Bookman Old Style" panose="02050604050505020204" pitchFamily="18" charset="0"/>
                <a:ea typeface="宋体" panose="02010600030101010101" pitchFamily="2" charset="-122"/>
              </a:rPr>
              <a:t>Sales Force</a:t>
            </a:r>
            <a:r>
              <a:rPr lang="en-US" sz="2400" dirty="0">
                <a:solidFill>
                  <a:srgbClr val="002060"/>
                </a:solidFill>
                <a:latin typeface="Bookman Old Style" panose="02050604050505020204" pitchFamily="18" charset="0"/>
                <a:ea typeface="宋体" panose="02010600030101010101" pitchFamily="2" charset="-122"/>
              </a:rPr>
              <a:t>, is leased on a subscription </a:t>
            </a:r>
            <a:r>
              <a:rPr lang="en-US" sz="2400" dirty="0" smtClean="0">
                <a:solidFill>
                  <a:srgbClr val="002060"/>
                </a:solidFill>
                <a:latin typeface="Bookman Old Style" panose="02050604050505020204" pitchFamily="18" charset="0"/>
                <a:ea typeface="宋体" panose="02010600030101010101" pitchFamily="2" charset="-122"/>
              </a:rPr>
              <a:t>basis.</a:t>
            </a:r>
            <a:endParaRPr lang="en-US" sz="2400" dirty="0">
              <a:solidFill>
                <a:srgbClr val="002060"/>
              </a:solidFill>
              <a:latin typeface="Bookman Old Style" panose="02050604050505020204" pitchFamily="18" charset="0"/>
              <a:ea typeface="宋体" panose="02010600030101010101" pitchFamily="2" charset="-122"/>
            </a:endParaRPr>
          </a:p>
          <a:p>
            <a:pPr>
              <a:buClr>
                <a:srgbClr val="0070C0"/>
              </a:buClr>
            </a:pPr>
            <a:endParaRPr lang="en-IN" sz="24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60205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0355"/>
            <a:ext cx="8596668" cy="1320800"/>
          </a:xfrm>
        </p:spPr>
        <p:txBody>
          <a:bodyPr>
            <a:normAutofit/>
          </a:bodyPr>
          <a:lstStyle/>
          <a:p>
            <a:pPr algn="ctr"/>
            <a:r>
              <a:rPr lang="en-US" sz="4000" b="1" dirty="0">
                <a:solidFill>
                  <a:srgbClr val="7030A0"/>
                </a:solidFill>
                <a:latin typeface="Bookman Old Style" panose="02050604050505020204" pitchFamily="18" charset="0"/>
              </a:rPr>
              <a:t>Amazon </a:t>
            </a:r>
            <a:r>
              <a:rPr lang="en-IN" sz="4000" b="1" dirty="0" smtClean="0">
                <a:solidFill>
                  <a:srgbClr val="7030A0"/>
                </a:solidFill>
                <a:latin typeface="Bookman Old Style" panose="02050604050505020204" pitchFamily="18" charset="0"/>
              </a:rPr>
              <a:t>Cloud </a:t>
            </a:r>
            <a:r>
              <a:rPr lang="en-IN" sz="4000" b="1" dirty="0">
                <a:solidFill>
                  <a:srgbClr val="7030A0"/>
                </a:solidFill>
                <a:latin typeface="Bookman Old Style" panose="02050604050505020204" pitchFamily="18" charset="0"/>
              </a:rPr>
              <a:t>Architecture</a:t>
            </a:r>
          </a:p>
        </p:txBody>
      </p:sp>
      <p:sp>
        <p:nvSpPr>
          <p:cNvPr id="3" name="Content Placeholder 2"/>
          <p:cNvSpPr>
            <a:spLocks noGrp="1"/>
          </p:cNvSpPr>
          <p:nvPr>
            <p:ph idx="1"/>
          </p:nvPr>
        </p:nvSpPr>
        <p:spPr>
          <a:xfrm>
            <a:off x="283335" y="1149697"/>
            <a:ext cx="9195515" cy="762915"/>
          </a:xfrm>
        </p:spPr>
        <p:txBody>
          <a:bodyPr>
            <a:normAutofit/>
          </a:bodyPr>
          <a:lstStyle/>
          <a:p>
            <a:pPr marL="0" indent="0" algn="ctr">
              <a:buNone/>
            </a:pPr>
            <a:r>
              <a:rPr lang="en-US" sz="3200" b="1" u="sng" dirty="0">
                <a:solidFill>
                  <a:srgbClr val="0070C0"/>
                </a:solidFill>
                <a:latin typeface="Bookman Old Style" panose="02050604050505020204" pitchFamily="18" charset="0"/>
              </a:rPr>
              <a:t>Amazon Web Services (AWS)</a:t>
            </a:r>
            <a:endParaRPr lang="en-IN" sz="3200" b="1" u="sng" dirty="0">
              <a:solidFill>
                <a:srgbClr val="0070C0"/>
              </a:solidFill>
              <a:latin typeface="Bookman Old Style" panose="02050604050505020204" pitchFamily="18" charset="0"/>
            </a:endParaRPr>
          </a:p>
        </p:txBody>
      </p:sp>
      <p:sp>
        <p:nvSpPr>
          <p:cNvPr id="4" name="TextBox 3"/>
          <p:cNvSpPr txBox="1"/>
          <p:nvPr/>
        </p:nvSpPr>
        <p:spPr>
          <a:xfrm>
            <a:off x="793850" y="1912612"/>
            <a:ext cx="8363635" cy="4154984"/>
          </a:xfrm>
          <a:prstGeom prst="rect">
            <a:avLst/>
          </a:prstGeom>
          <a:noFill/>
        </p:spPr>
        <p:txBody>
          <a:bodyPr wrap="square" rtlCol="0">
            <a:spAutoFit/>
          </a:bodyPr>
          <a:lstStyle/>
          <a:p>
            <a:pPr algn="just"/>
            <a:r>
              <a:rPr lang="en-IN" sz="2400" b="1" dirty="0">
                <a:solidFill>
                  <a:srgbClr val="002060"/>
                </a:solidFill>
                <a:latin typeface="Bookman Old Style" panose="02050604050505020204" pitchFamily="18" charset="0"/>
              </a:rPr>
              <a:t>Amazon Web Services</a:t>
            </a:r>
            <a:r>
              <a:rPr lang="en-IN" sz="2400" dirty="0">
                <a:solidFill>
                  <a:srgbClr val="002060"/>
                </a:solidFill>
                <a:latin typeface="Bookman Old Style" panose="02050604050505020204" pitchFamily="18" charset="0"/>
              </a:rPr>
              <a:t> (</a:t>
            </a:r>
            <a:r>
              <a:rPr lang="en-IN" sz="2400" b="1" dirty="0">
                <a:solidFill>
                  <a:srgbClr val="002060"/>
                </a:solidFill>
                <a:latin typeface="Bookman Old Style" panose="02050604050505020204" pitchFamily="18" charset="0"/>
              </a:rPr>
              <a:t>AWS</a:t>
            </a:r>
            <a:r>
              <a:rPr lang="en-IN" sz="2400" dirty="0">
                <a:solidFill>
                  <a:srgbClr val="002060"/>
                </a:solidFill>
                <a:latin typeface="Bookman Old Style" panose="02050604050505020204" pitchFamily="18" charset="0"/>
              </a:rPr>
              <a:t>), a collection of </a:t>
            </a:r>
            <a:r>
              <a:rPr lang="en-IN" sz="2400" dirty="0">
                <a:solidFill>
                  <a:srgbClr val="002060"/>
                </a:solidFill>
                <a:latin typeface="Bookman Old Style" panose="02050604050505020204" pitchFamily="18" charset="0"/>
                <a:hlinkClick r:id="rId2" tooltip="Remote computer"/>
              </a:rPr>
              <a:t>remote computing</a:t>
            </a:r>
            <a:r>
              <a:rPr lang="en-IN" sz="2400" dirty="0">
                <a:solidFill>
                  <a:srgbClr val="002060"/>
                </a:solidFill>
                <a:latin typeface="Bookman Old Style" panose="02050604050505020204" pitchFamily="18" charset="0"/>
              </a:rPr>
              <a:t> services, also called </a:t>
            </a:r>
            <a:r>
              <a:rPr lang="en-IN" sz="2400" dirty="0">
                <a:solidFill>
                  <a:srgbClr val="002060"/>
                </a:solidFill>
                <a:latin typeface="Bookman Old Style" panose="02050604050505020204" pitchFamily="18" charset="0"/>
                <a:hlinkClick r:id="rId3" tooltip="Web service"/>
              </a:rPr>
              <a:t>web services</a:t>
            </a:r>
            <a:r>
              <a:rPr lang="en-IN" sz="2400" dirty="0">
                <a:solidFill>
                  <a:srgbClr val="002060"/>
                </a:solidFill>
                <a:latin typeface="Bookman Old Style" panose="02050604050505020204" pitchFamily="18" charset="0"/>
              </a:rPr>
              <a:t>, make up a </a:t>
            </a:r>
            <a:r>
              <a:rPr lang="en-IN" sz="2400" dirty="0">
                <a:solidFill>
                  <a:srgbClr val="002060"/>
                </a:solidFill>
                <a:latin typeface="Bookman Old Style" panose="02050604050505020204" pitchFamily="18" charset="0"/>
                <a:hlinkClick r:id="rId4" tooltip="Cloud-computing"/>
              </a:rPr>
              <a:t>cloud-computing</a:t>
            </a:r>
            <a:r>
              <a:rPr lang="en-IN" sz="2400" dirty="0">
                <a:solidFill>
                  <a:srgbClr val="002060"/>
                </a:solidFill>
                <a:latin typeface="Bookman Old Style" panose="02050604050505020204" pitchFamily="18" charset="0"/>
              </a:rPr>
              <a:t> platform offered by </a:t>
            </a:r>
            <a:r>
              <a:rPr lang="en-IN" sz="2400" dirty="0">
                <a:solidFill>
                  <a:srgbClr val="002060"/>
                </a:solidFill>
                <a:latin typeface="Bookman Old Style" panose="02050604050505020204" pitchFamily="18" charset="0"/>
                <a:hlinkClick r:id="rId5" tooltip="Amazon.com"/>
              </a:rPr>
              <a:t>Amazon.com</a:t>
            </a:r>
            <a:r>
              <a:rPr lang="en-IN" sz="2400" dirty="0">
                <a:solidFill>
                  <a:srgbClr val="002060"/>
                </a:solidFill>
                <a:latin typeface="Bookman Old Style" panose="02050604050505020204" pitchFamily="18" charset="0"/>
              </a:rPr>
              <a:t>. These services operate from 11 geographical regions across the world. The most central and well-known of these services arguably include </a:t>
            </a:r>
            <a:r>
              <a:rPr lang="en-IN" sz="2400" dirty="0">
                <a:solidFill>
                  <a:srgbClr val="002060"/>
                </a:solidFill>
                <a:latin typeface="Bookman Old Style" panose="02050604050505020204" pitchFamily="18" charset="0"/>
                <a:hlinkClick r:id="rId6" tooltip="Amazon Elastic Compute Cloud"/>
              </a:rPr>
              <a:t>Amazon Elastic Compute </a:t>
            </a:r>
            <a:r>
              <a:rPr lang="en-IN" sz="2400" dirty="0" smtClean="0">
                <a:solidFill>
                  <a:srgbClr val="002060"/>
                </a:solidFill>
                <a:latin typeface="Bookman Old Style" panose="02050604050505020204" pitchFamily="18" charset="0"/>
                <a:hlinkClick r:id="rId6" tooltip="Amazon Elastic Compute Cloud"/>
              </a:rPr>
              <a:t>Cloud</a:t>
            </a:r>
            <a:r>
              <a:rPr lang="en-IN" sz="2400" dirty="0" smtClean="0">
                <a:solidFill>
                  <a:srgbClr val="002060"/>
                </a:solidFill>
                <a:latin typeface="Bookman Old Style" panose="02050604050505020204" pitchFamily="18" charset="0"/>
              </a:rPr>
              <a:t> </a:t>
            </a:r>
            <a:r>
              <a:rPr lang="en-IN" sz="2400" dirty="0">
                <a:solidFill>
                  <a:srgbClr val="002060"/>
                </a:solidFill>
                <a:latin typeface="Bookman Old Style" panose="02050604050505020204" pitchFamily="18" charset="0"/>
              </a:rPr>
              <a:t>and </a:t>
            </a:r>
            <a:r>
              <a:rPr lang="en-IN" sz="2400" dirty="0">
                <a:solidFill>
                  <a:srgbClr val="002060"/>
                </a:solidFill>
                <a:latin typeface="Bookman Old Style" panose="02050604050505020204" pitchFamily="18" charset="0"/>
                <a:hlinkClick r:id="rId7" tooltip="Amazon S3"/>
              </a:rPr>
              <a:t>Amazon </a:t>
            </a:r>
            <a:r>
              <a:rPr lang="en-IN" sz="2400" dirty="0" smtClean="0">
                <a:solidFill>
                  <a:srgbClr val="002060"/>
                </a:solidFill>
                <a:latin typeface="Bookman Old Style" panose="02050604050505020204" pitchFamily="18" charset="0"/>
                <a:hlinkClick r:id="rId7" tooltip="Amazon S3"/>
              </a:rPr>
              <a:t>S3</a:t>
            </a:r>
            <a:r>
              <a:rPr lang="en-IN" sz="2400" dirty="0" smtClean="0">
                <a:solidFill>
                  <a:srgbClr val="002060"/>
                </a:solidFill>
                <a:latin typeface="Bookman Old Style" panose="02050604050505020204" pitchFamily="18" charset="0"/>
              </a:rPr>
              <a:t>.</a:t>
            </a:r>
            <a:r>
              <a:rPr lang="en-IN" sz="2400" dirty="0">
                <a:solidFill>
                  <a:srgbClr val="002060"/>
                </a:solidFill>
                <a:latin typeface="Bookman Old Style" panose="02050604050505020204" pitchFamily="18" charset="0"/>
              </a:rPr>
              <a:t> Amazon markets these products as a service to provide large computing-capacity more quickly and more cheaply than a client company building an actual physical </a:t>
            </a:r>
            <a:r>
              <a:rPr lang="en-IN" sz="2400" dirty="0">
                <a:solidFill>
                  <a:srgbClr val="002060"/>
                </a:solidFill>
                <a:latin typeface="Bookman Old Style" panose="02050604050505020204" pitchFamily="18" charset="0"/>
                <a:hlinkClick r:id="rId8" tooltip="Server farm"/>
              </a:rPr>
              <a:t>server farm</a:t>
            </a:r>
            <a:r>
              <a:rPr lang="en-IN" sz="2400" dirty="0">
                <a:solidFill>
                  <a:srgbClr val="002060"/>
                </a:solidFill>
                <a:latin typeface="Bookman Old Style" panose="02050604050505020204" pitchFamily="18" charset="0"/>
              </a:rPr>
              <a:t>.</a:t>
            </a:r>
          </a:p>
        </p:txBody>
      </p:sp>
    </p:spTree>
    <p:extLst>
      <p:ext uri="{BB962C8B-B14F-4D97-AF65-F5344CB8AC3E}">
        <p14:creationId xmlns:p14="http://schemas.microsoft.com/office/powerpoint/2010/main" val="190918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6265"/>
            <a:ext cx="8596668" cy="1320800"/>
          </a:xfrm>
        </p:spPr>
        <p:txBody>
          <a:bodyPr>
            <a:normAutofit/>
          </a:bodyPr>
          <a:lstStyle/>
          <a:p>
            <a:pPr algn="ctr"/>
            <a:r>
              <a:rPr lang="en-US" sz="4000" b="1" dirty="0">
                <a:solidFill>
                  <a:srgbClr val="7030A0"/>
                </a:solidFill>
                <a:latin typeface="Bookman Old Style" panose="02050604050505020204" pitchFamily="18" charset="0"/>
              </a:rPr>
              <a:t>Amazon Web Services (AWS)</a:t>
            </a:r>
            <a:endParaRPr lang="en-IN" sz="4000" b="1" dirty="0">
              <a:solidFill>
                <a:srgbClr val="7030A0"/>
              </a:solidFill>
              <a:latin typeface="Bookman Old Style" panose="02050604050505020204"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558423" y="1242727"/>
            <a:ext cx="8715579" cy="1062591"/>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srcRect/>
          <a:stretch>
            <a:fillRect/>
          </a:stretch>
        </p:blipFill>
        <p:spPr bwMode="auto">
          <a:xfrm>
            <a:off x="439515" y="2421229"/>
            <a:ext cx="8834487" cy="4436772"/>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0"/>
            <a:ext cx="9222487" cy="1320800"/>
          </a:xfrm>
        </p:spPr>
        <p:txBody>
          <a:bodyPr>
            <a:normAutofit/>
          </a:bodyPr>
          <a:lstStyle/>
          <a:p>
            <a:pPr algn="ctr"/>
            <a:r>
              <a:rPr lang="en-IN" sz="4000" b="1" dirty="0">
                <a:solidFill>
                  <a:srgbClr val="7030A0"/>
                </a:solidFill>
                <a:latin typeface="Bookman Old Style" panose="02050604050505020204" pitchFamily="18" charset="0"/>
              </a:rPr>
              <a:t>Amazon Web Services </a:t>
            </a:r>
            <a:r>
              <a:rPr lang="en-US" sz="4000" b="1" spc="-150" dirty="0">
                <a:ln>
                  <a:solidFill>
                    <a:schemeClr val="bg1">
                      <a:alpha val="60000"/>
                    </a:schemeClr>
                  </a:solidFill>
                </a:ln>
                <a:solidFill>
                  <a:srgbClr val="7030A0"/>
                </a:solidFill>
                <a:latin typeface="Bookman Old Style" panose="02050604050505020204" pitchFamily="18" charset="0"/>
                <a:cs typeface="Arial" pitchFamily="34" charset="0"/>
              </a:rPr>
              <a:t>Architecture</a:t>
            </a:r>
            <a:endParaRPr lang="en-IN" sz="4000" dirty="0">
              <a:solidFill>
                <a:srgbClr val="7030A0"/>
              </a:solidFill>
              <a:latin typeface="Bookman Old Style" panose="02050604050505020204" pitchFamily="18" charset="0"/>
            </a:endParaRPr>
          </a:p>
        </p:txBody>
      </p:sp>
      <p:pic>
        <p:nvPicPr>
          <p:cNvPr id="4" name="Content Placeholder 3"/>
          <p:cNvPicPr>
            <a:picLocks noGrp="1" noChangeAspect="1"/>
          </p:cNvPicPr>
          <p:nvPr>
            <p:ph idx="1"/>
          </p:nvPr>
        </p:nvPicPr>
        <p:blipFill>
          <a:blip r:embed="rId2"/>
          <a:stretch>
            <a:fillRect/>
          </a:stretch>
        </p:blipFill>
        <p:spPr>
          <a:xfrm>
            <a:off x="334851" y="798490"/>
            <a:ext cx="9594761" cy="6059510"/>
          </a:xfrm>
          <a:prstGeom prst="rect">
            <a:avLst/>
          </a:prstGeom>
        </p:spPr>
      </p:pic>
    </p:spTree>
    <p:extLst>
      <p:ext uri="{BB962C8B-B14F-4D97-AF65-F5344CB8AC3E}">
        <p14:creationId xmlns:p14="http://schemas.microsoft.com/office/powerpoint/2010/main" val="228871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 y="0"/>
            <a:ext cx="9723548" cy="1320800"/>
          </a:xfrm>
        </p:spPr>
        <p:txBody>
          <a:bodyPr>
            <a:normAutofit/>
          </a:bodyPr>
          <a:lstStyle/>
          <a:p>
            <a:pPr algn="ctr"/>
            <a:r>
              <a:rPr lang="en-IN" sz="3800" b="1" dirty="0">
                <a:solidFill>
                  <a:srgbClr val="7030A0"/>
                </a:solidFill>
                <a:latin typeface="Bookman Old Style" panose="02050604050505020204" pitchFamily="18" charset="0"/>
              </a:rPr>
              <a:t>Amazon Web Services Cloud </a:t>
            </a:r>
            <a:r>
              <a:rPr lang="en-IN" sz="3800" b="1" dirty="0" smtClean="0">
                <a:solidFill>
                  <a:srgbClr val="7030A0"/>
                </a:solidFill>
                <a:latin typeface="Bookman Old Style" panose="02050604050505020204" pitchFamily="18" charset="0"/>
              </a:rPr>
              <a:t>Platform</a:t>
            </a:r>
            <a:endParaRPr lang="en-IN" sz="3800" dirty="0">
              <a:solidFill>
                <a:srgbClr val="7030A0"/>
              </a:solidFill>
              <a:latin typeface="Bookman Old Style" panose="020506040505050202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3" y="669701"/>
            <a:ext cx="9504607" cy="6188299"/>
          </a:xfrm>
        </p:spPr>
      </p:pic>
    </p:spTree>
    <p:extLst>
      <p:ext uri="{BB962C8B-B14F-4D97-AF65-F5344CB8AC3E}">
        <p14:creationId xmlns:p14="http://schemas.microsoft.com/office/powerpoint/2010/main" val="4169805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solidFill>
                  <a:srgbClr val="7030A0"/>
                </a:solidFill>
                <a:latin typeface="Bookman Old Style" panose="02050604050505020204" pitchFamily="18" charset="0"/>
              </a:rPr>
              <a:t>Benefits </a:t>
            </a:r>
            <a:r>
              <a:rPr lang="en-US" sz="4000" b="1" dirty="0">
                <a:solidFill>
                  <a:srgbClr val="7030A0"/>
                </a:solidFill>
                <a:latin typeface="Bookman Old Style" panose="02050604050505020204" pitchFamily="18" charset="0"/>
              </a:rPr>
              <a:t>of Using </a:t>
            </a:r>
            <a:br>
              <a:rPr lang="en-US" sz="4000" b="1" dirty="0">
                <a:solidFill>
                  <a:srgbClr val="7030A0"/>
                </a:solidFill>
                <a:latin typeface="Bookman Old Style" panose="02050604050505020204" pitchFamily="18" charset="0"/>
              </a:rPr>
            </a:br>
            <a:r>
              <a:rPr lang="en-US" sz="4000" b="1" dirty="0">
                <a:solidFill>
                  <a:srgbClr val="7030A0"/>
                </a:solidFill>
                <a:latin typeface="Bookman Old Style" panose="02050604050505020204" pitchFamily="18" charset="0"/>
              </a:rPr>
              <a:t>Amazon Web Services</a:t>
            </a:r>
            <a:br>
              <a:rPr lang="en-US" sz="4000" b="1" dirty="0">
                <a:solidFill>
                  <a:srgbClr val="7030A0"/>
                </a:solidFill>
                <a:latin typeface="Bookman Old Style" panose="02050604050505020204" pitchFamily="18" charset="0"/>
              </a:rPr>
            </a:br>
            <a:endParaRPr lang="en-IN" sz="4000" b="1" dirty="0">
              <a:solidFill>
                <a:srgbClr val="7030A0"/>
              </a:solidFill>
              <a:latin typeface="Bookman Old Style" panose="02050604050505020204" pitchFamily="18" charset="0"/>
            </a:endParaRPr>
          </a:p>
        </p:txBody>
      </p:sp>
      <p:sp>
        <p:nvSpPr>
          <p:cNvPr id="3" name="Content Placeholder 2"/>
          <p:cNvSpPr>
            <a:spLocks noGrp="1"/>
          </p:cNvSpPr>
          <p:nvPr>
            <p:ph idx="1"/>
          </p:nvPr>
        </p:nvSpPr>
        <p:spPr>
          <a:xfrm>
            <a:off x="677334" y="2160589"/>
            <a:ext cx="8596668" cy="4291726"/>
          </a:xfrm>
        </p:spPr>
        <p:txBody>
          <a:bodyPr>
            <a:noAutofit/>
          </a:bodyPr>
          <a:lstStyle/>
          <a:p>
            <a:pPr marL="0" indent="0">
              <a:buNone/>
            </a:pPr>
            <a:r>
              <a:rPr lang="en-US" sz="2400" b="1" dirty="0" smtClean="0">
                <a:solidFill>
                  <a:srgbClr val="002060"/>
                </a:solidFill>
                <a:latin typeface="Bookman Old Style" panose="02050604050505020204" pitchFamily="18" charset="0"/>
              </a:rPr>
              <a:t>1.Pay-per </a:t>
            </a:r>
            <a:r>
              <a:rPr lang="en-US" sz="2400" b="1" dirty="0">
                <a:solidFill>
                  <a:srgbClr val="002060"/>
                </a:solidFill>
                <a:latin typeface="Bookman Old Style" panose="02050604050505020204" pitchFamily="18" charset="0"/>
              </a:rPr>
              <a:t>use </a:t>
            </a:r>
            <a:r>
              <a:rPr lang="en-US" sz="2400" b="1" dirty="0" smtClean="0">
                <a:solidFill>
                  <a:srgbClr val="002060"/>
                </a:solidFill>
                <a:latin typeface="Bookman Old Style" panose="02050604050505020204" pitchFamily="18" charset="0"/>
              </a:rPr>
              <a:t>model</a:t>
            </a:r>
          </a:p>
          <a:p>
            <a:pPr marL="0" indent="0">
              <a:buNone/>
            </a:pPr>
            <a:r>
              <a:rPr lang="en-US" sz="2400" dirty="0" smtClean="0">
                <a:solidFill>
                  <a:srgbClr val="002060"/>
                </a:solidFill>
                <a:latin typeface="Bookman Old Style" panose="02050604050505020204" pitchFamily="18" charset="0"/>
              </a:rPr>
              <a:t>	You </a:t>
            </a:r>
            <a:r>
              <a:rPr lang="en-US" sz="2400" dirty="0">
                <a:solidFill>
                  <a:srgbClr val="002060"/>
                </a:solidFill>
                <a:latin typeface="Bookman Old Style" panose="02050604050505020204" pitchFamily="18" charset="0"/>
              </a:rPr>
              <a:t>are only charged for disk space, </a:t>
            </a:r>
            <a:r>
              <a:rPr lang="en-US" sz="2400" dirty="0" smtClean="0">
                <a:solidFill>
                  <a:srgbClr val="002060"/>
                </a:solidFill>
                <a:latin typeface="Bookman Old Style" panose="02050604050505020204" pitchFamily="18" charset="0"/>
              </a:rPr>
              <a:t>CPU </a:t>
            </a:r>
            <a:r>
              <a:rPr lang="en-US" sz="2400" dirty="0">
                <a:solidFill>
                  <a:srgbClr val="002060"/>
                </a:solidFill>
                <a:latin typeface="Bookman Old Style" panose="02050604050505020204" pitchFamily="18" charset="0"/>
              </a:rPr>
              <a:t>time and </a:t>
            </a:r>
            <a:r>
              <a:rPr lang="en-US" sz="2400" dirty="0" smtClean="0">
                <a:solidFill>
                  <a:srgbClr val="002060"/>
                </a:solidFill>
                <a:latin typeface="Bookman Old Style" panose="02050604050505020204" pitchFamily="18" charset="0"/>
              </a:rPr>
              <a:t>	bandwidth </a:t>
            </a:r>
            <a:r>
              <a:rPr lang="en-US" sz="2400" dirty="0">
                <a:solidFill>
                  <a:srgbClr val="002060"/>
                </a:solidFill>
                <a:latin typeface="Bookman Old Style" panose="02050604050505020204" pitchFamily="18" charset="0"/>
              </a:rPr>
              <a:t>that you </a:t>
            </a:r>
            <a:r>
              <a:rPr lang="en-US" sz="2400" dirty="0" smtClean="0">
                <a:solidFill>
                  <a:srgbClr val="002060"/>
                </a:solidFill>
                <a:latin typeface="Bookman Old Style" panose="02050604050505020204" pitchFamily="18" charset="0"/>
              </a:rPr>
              <a:t>use.</a:t>
            </a:r>
            <a:endParaRPr lang="en-IN" sz="2400" dirty="0">
              <a:solidFill>
                <a:srgbClr val="002060"/>
              </a:solidFill>
              <a:latin typeface="Bookman Old Style" panose="02050604050505020204" pitchFamily="18" charset="0"/>
            </a:endParaRPr>
          </a:p>
          <a:p>
            <a:pPr marL="0" indent="0">
              <a:buNone/>
            </a:pPr>
            <a:r>
              <a:rPr lang="en-US" sz="2400" b="1" dirty="0" smtClean="0">
                <a:solidFill>
                  <a:srgbClr val="002060"/>
                </a:solidFill>
                <a:latin typeface="Bookman Old Style" panose="02050604050505020204" pitchFamily="18" charset="0"/>
              </a:rPr>
              <a:t>2</a:t>
            </a:r>
            <a:r>
              <a:rPr lang="en-US" sz="2400" b="1" dirty="0">
                <a:solidFill>
                  <a:srgbClr val="002060"/>
                </a:solidFill>
                <a:latin typeface="Bookman Old Style" panose="02050604050505020204" pitchFamily="18" charset="0"/>
              </a:rPr>
              <a:t>. Instant </a:t>
            </a:r>
            <a:r>
              <a:rPr lang="en-US" sz="2400" b="1" dirty="0" smtClean="0">
                <a:solidFill>
                  <a:srgbClr val="002060"/>
                </a:solidFill>
                <a:latin typeface="Bookman Old Style" panose="02050604050505020204" pitchFamily="18" charset="0"/>
              </a:rPr>
              <a:t>scalability</a:t>
            </a:r>
          </a:p>
          <a:p>
            <a:pPr marL="0" indent="0">
              <a:buNone/>
            </a:pP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Your </a:t>
            </a:r>
            <a:r>
              <a:rPr lang="en-US" sz="2400" dirty="0">
                <a:solidFill>
                  <a:srgbClr val="002060"/>
                </a:solidFill>
                <a:latin typeface="Bookman Old Style" panose="02050604050505020204" pitchFamily="18" charset="0"/>
              </a:rPr>
              <a:t>Service </a:t>
            </a:r>
            <a:r>
              <a:rPr lang="en-US" sz="2400" dirty="0" smtClean="0">
                <a:solidFill>
                  <a:srgbClr val="002060"/>
                </a:solidFill>
                <a:latin typeface="Bookman Old Style" panose="02050604050505020204" pitchFamily="18" charset="0"/>
              </a:rPr>
              <a:t>automatically scales on </a:t>
            </a:r>
            <a:r>
              <a:rPr lang="en-US" sz="2400" dirty="0">
                <a:solidFill>
                  <a:srgbClr val="002060"/>
                </a:solidFill>
                <a:latin typeface="Bookman Old Style" panose="02050604050505020204" pitchFamily="18" charset="0"/>
              </a:rPr>
              <a:t>AWS </a:t>
            </a:r>
            <a:r>
              <a:rPr lang="en-US" sz="2400" dirty="0" smtClean="0">
                <a:solidFill>
                  <a:srgbClr val="002060"/>
                </a:solidFill>
                <a:latin typeface="Bookman Old Style" panose="02050604050505020204" pitchFamily="18" charset="0"/>
              </a:rPr>
              <a:t>stack.</a:t>
            </a:r>
          </a:p>
          <a:p>
            <a:pPr marL="0" indent="0">
              <a:buNone/>
            </a:pPr>
            <a:r>
              <a:rPr lang="en-US" sz="2400" b="1" dirty="0" smtClean="0">
                <a:solidFill>
                  <a:srgbClr val="002060"/>
                </a:solidFill>
                <a:latin typeface="Bookman Old Style" panose="02050604050505020204" pitchFamily="18" charset="0"/>
              </a:rPr>
              <a:t>3</a:t>
            </a:r>
            <a:r>
              <a:rPr lang="en-US" sz="2400" b="1" dirty="0">
                <a:solidFill>
                  <a:srgbClr val="002060"/>
                </a:solidFill>
                <a:latin typeface="Bookman Old Style" panose="02050604050505020204" pitchFamily="18" charset="0"/>
              </a:rPr>
              <a:t>. </a:t>
            </a:r>
            <a:r>
              <a:rPr lang="en-US" sz="2400" b="1" dirty="0" smtClean="0">
                <a:solidFill>
                  <a:srgbClr val="002060"/>
                </a:solidFill>
                <a:latin typeface="Bookman Old Style" panose="02050604050505020204" pitchFamily="18" charset="0"/>
              </a:rPr>
              <a:t>Reliable/Redundant/Secure</a:t>
            </a:r>
          </a:p>
          <a:p>
            <a:pPr marL="0" indent="0">
              <a:buNone/>
            </a:pP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Infrequent </a:t>
            </a:r>
            <a:r>
              <a:rPr lang="en-US" sz="2400" dirty="0">
                <a:solidFill>
                  <a:srgbClr val="002060"/>
                </a:solidFill>
                <a:latin typeface="Bookman Old Style" panose="02050604050505020204" pitchFamily="18" charset="0"/>
              </a:rPr>
              <a:t>outages (so far</a:t>
            </a:r>
            <a:r>
              <a:rPr lang="en-US" sz="2400" dirty="0" smtClean="0">
                <a:solidFill>
                  <a:srgbClr val="002060"/>
                </a:solidFill>
                <a:latin typeface="Bookman Old Style" panose="02050604050505020204" pitchFamily="18" charset="0"/>
              </a:rPr>
              <a:t>).</a:t>
            </a:r>
          </a:p>
          <a:p>
            <a:pPr marL="0" indent="0">
              <a:buNone/>
            </a:pP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Data </a:t>
            </a:r>
            <a:r>
              <a:rPr lang="en-US" sz="2400" dirty="0">
                <a:solidFill>
                  <a:srgbClr val="002060"/>
                </a:solidFill>
                <a:latin typeface="Bookman Old Style" panose="02050604050505020204" pitchFamily="18" charset="0"/>
              </a:rPr>
              <a:t>is redundant in the </a:t>
            </a:r>
            <a:r>
              <a:rPr lang="en-US" sz="2400" dirty="0" smtClean="0">
                <a:solidFill>
                  <a:srgbClr val="002060"/>
                </a:solidFill>
                <a:latin typeface="Bookman Old Style" panose="02050604050505020204" pitchFamily="18" charset="0"/>
              </a:rPr>
              <a:t>cloud.</a:t>
            </a:r>
          </a:p>
          <a:p>
            <a:pPr marL="0" indent="0">
              <a:buNone/>
            </a:pP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All </a:t>
            </a:r>
            <a:r>
              <a:rPr lang="en-US" sz="2400" dirty="0">
                <a:solidFill>
                  <a:srgbClr val="002060"/>
                </a:solidFill>
                <a:latin typeface="Bookman Old Style" panose="02050604050505020204" pitchFamily="18" charset="0"/>
              </a:rPr>
              <a:t>services have built-in security.</a:t>
            </a:r>
            <a:br>
              <a:rPr lang="en-US" sz="2400" dirty="0">
                <a:solidFill>
                  <a:srgbClr val="002060"/>
                </a:solidFill>
                <a:latin typeface="Bookman Old Style" panose="02050604050505020204" pitchFamily="18" charset="0"/>
              </a:rPr>
            </a:br>
            <a:endParaRPr lang="en-IN" sz="24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387470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b="1" dirty="0">
                <a:solidFill>
                  <a:srgbClr val="002060"/>
                </a:solidFill>
                <a:latin typeface="Bookman Old Style" panose="02050604050505020204" pitchFamily="18" charset="0"/>
              </a:rPr>
              <a:t/>
            </a:r>
            <a:br>
              <a:rPr lang="en-US" sz="2400" b="1" dirty="0">
                <a:solidFill>
                  <a:srgbClr val="002060"/>
                </a:solidFill>
                <a:latin typeface="Bookman Old Style" panose="02050604050505020204" pitchFamily="18" charset="0"/>
              </a:rPr>
            </a:br>
            <a:r>
              <a:rPr lang="en-US" sz="2400" b="1" dirty="0">
                <a:solidFill>
                  <a:srgbClr val="002060"/>
                </a:solidFill>
                <a:latin typeface="Bookman Old Style" panose="02050604050505020204" pitchFamily="18" charset="0"/>
              </a:rPr>
              <a:t>4. Most services accessed via simple </a:t>
            </a:r>
            <a:br>
              <a:rPr lang="en-US" sz="2400" b="1" dirty="0">
                <a:solidFill>
                  <a:srgbClr val="002060"/>
                </a:solidFill>
                <a:latin typeface="Bookman Old Style" panose="02050604050505020204" pitchFamily="18" charset="0"/>
              </a:rPr>
            </a:br>
            <a:r>
              <a:rPr lang="en-US" sz="2400" b="1" dirty="0">
                <a:solidFill>
                  <a:srgbClr val="002060"/>
                </a:solidFill>
                <a:latin typeface="Bookman Old Style" panose="02050604050505020204" pitchFamily="18" charset="0"/>
              </a:rPr>
              <a:t>REST/SOAP </a:t>
            </a:r>
            <a:r>
              <a:rPr lang="en-US" sz="2400" b="1" dirty="0" smtClean="0">
                <a:solidFill>
                  <a:srgbClr val="002060"/>
                </a:solidFill>
                <a:latin typeface="Bookman Old Style" panose="02050604050505020204" pitchFamily="18" charset="0"/>
              </a:rPr>
              <a:t>API</a:t>
            </a:r>
          </a:p>
          <a:p>
            <a:pPr marL="0" indent="0">
              <a:buNone/>
            </a:pP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Libraries </a:t>
            </a:r>
            <a:r>
              <a:rPr lang="en-US" sz="2400" dirty="0">
                <a:solidFill>
                  <a:srgbClr val="002060"/>
                </a:solidFill>
                <a:latin typeface="Bookman Old Style" panose="02050604050505020204" pitchFamily="18" charset="0"/>
              </a:rPr>
              <a:t>are available in all major languages.</a:t>
            </a:r>
            <a:br>
              <a:rPr lang="en-US" sz="2400" dirty="0">
                <a:solidFill>
                  <a:srgbClr val="002060"/>
                </a:solidFill>
                <a:latin typeface="Bookman Old Style" panose="02050604050505020204" pitchFamily="18" charset="0"/>
              </a:rPr>
            </a:br>
            <a:r>
              <a:rPr lang="en-US" sz="2400" dirty="0" smtClean="0">
                <a:solidFill>
                  <a:srgbClr val="002060"/>
                </a:solidFill>
                <a:latin typeface="Bookman Old Style" panose="02050604050505020204" pitchFamily="18" charset="0"/>
              </a:rPr>
              <a:t>	Minimal </a:t>
            </a:r>
            <a:r>
              <a:rPr lang="en-US" sz="2400" dirty="0">
                <a:solidFill>
                  <a:srgbClr val="002060"/>
                </a:solidFill>
                <a:latin typeface="Bookman Old Style" panose="02050604050505020204" pitchFamily="18" charset="0"/>
              </a:rPr>
              <a:t>learning </a:t>
            </a:r>
            <a:r>
              <a:rPr lang="en-US" sz="2400" dirty="0" smtClean="0">
                <a:solidFill>
                  <a:srgbClr val="002060"/>
                </a:solidFill>
                <a:latin typeface="Bookman Old Style" panose="02050604050505020204" pitchFamily="18" charset="0"/>
              </a:rPr>
              <a:t>curve.</a:t>
            </a:r>
          </a:p>
          <a:p>
            <a:pPr marL="0" indent="0">
              <a:buNone/>
            </a:pPr>
            <a:r>
              <a:rPr lang="en-US" sz="2400" b="1" dirty="0" smtClean="0">
                <a:solidFill>
                  <a:srgbClr val="002060"/>
                </a:solidFill>
                <a:latin typeface="Bookman Old Style" panose="02050604050505020204" pitchFamily="18" charset="0"/>
              </a:rPr>
              <a:t>5</a:t>
            </a:r>
            <a:r>
              <a:rPr lang="en-US" sz="2400" b="1" dirty="0">
                <a:solidFill>
                  <a:srgbClr val="002060"/>
                </a:solidFill>
                <a:latin typeface="Bookman Old Style" panose="02050604050505020204" pitchFamily="18" charset="0"/>
              </a:rPr>
              <a:t>. Amazon - Experience &amp; </a:t>
            </a:r>
            <a:r>
              <a:rPr lang="en-US" sz="2400" b="1" dirty="0" smtClean="0">
                <a:solidFill>
                  <a:srgbClr val="002060"/>
                </a:solidFill>
                <a:latin typeface="Bookman Old Style" panose="02050604050505020204" pitchFamily="18" charset="0"/>
              </a:rPr>
              <a:t>Commitment</a:t>
            </a:r>
          </a:p>
          <a:p>
            <a:pPr marL="0" indent="0">
              <a:buNone/>
            </a:pP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Amazon </a:t>
            </a:r>
            <a:r>
              <a:rPr lang="en-US" sz="2400" dirty="0">
                <a:solidFill>
                  <a:srgbClr val="002060"/>
                </a:solidFill>
                <a:latin typeface="Bookman Old Style" panose="02050604050505020204" pitchFamily="18" charset="0"/>
              </a:rPr>
              <a:t>has been doing this for ~15 years.  </a:t>
            </a:r>
            <a:r>
              <a:rPr lang="en-US" sz="2400" dirty="0" smtClean="0">
                <a:solidFill>
                  <a:srgbClr val="002060"/>
                </a:solidFill>
                <a:latin typeface="Bookman Old Style" panose="02050604050505020204" pitchFamily="18" charset="0"/>
              </a:rPr>
              <a:t>	Company-wide </a:t>
            </a:r>
            <a:r>
              <a:rPr lang="en-US" sz="2400" dirty="0">
                <a:solidFill>
                  <a:srgbClr val="002060"/>
                </a:solidFill>
                <a:latin typeface="Bookman Old Style" panose="02050604050505020204" pitchFamily="18" charset="0"/>
              </a:rPr>
              <a:t>commitment to AWS.</a:t>
            </a:r>
            <a:endParaRPr lang="en-IN" sz="2400" dirty="0">
              <a:solidFill>
                <a:srgbClr val="002060"/>
              </a:solidFill>
              <a:latin typeface="Bookman Old Style" panose="02050604050505020204" pitchFamily="18" charset="0"/>
            </a:endParaRPr>
          </a:p>
          <a:p>
            <a:endParaRPr lang="en-IN" dirty="0"/>
          </a:p>
        </p:txBody>
      </p:sp>
      <p:sp>
        <p:nvSpPr>
          <p:cNvPr id="4" name="Title 1"/>
          <p:cNvSpPr>
            <a:spLocks noGrp="1"/>
          </p:cNvSpPr>
          <p:nvPr>
            <p:ph type="title"/>
          </p:nvPr>
        </p:nvSpPr>
        <p:spPr/>
        <p:txBody>
          <a:bodyPr>
            <a:noAutofit/>
          </a:bodyPr>
          <a:lstStyle/>
          <a:p>
            <a:pPr algn="ctr"/>
            <a:r>
              <a:rPr lang="en-US" sz="4000" b="1" dirty="0" smtClean="0">
                <a:solidFill>
                  <a:srgbClr val="7030A0"/>
                </a:solidFill>
                <a:latin typeface="Bookman Old Style" panose="02050604050505020204" pitchFamily="18" charset="0"/>
              </a:rPr>
              <a:t>Benefits </a:t>
            </a:r>
            <a:r>
              <a:rPr lang="en-US" sz="4000" b="1" dirty="0">
                <a:solidFill>
                  <a:srgbClr val="7030A0"/>
                </a:solidFill>
                <a:latin typeface="Bookman Old Style" panose="02050604050505020204" pitchFamily="18" charset="0"/>
              </a:rPr>
              <a:t>of Using </a:t>
            </a:r>
            <a:br>
              <a:rPr lang="en-US" sz="4000" b="1" dirty="0">
                <a:solidFill>
                  <a:srgbClr val="7030A0"/>
                </a:solidFill>
                <a:latin typeface="Bookman Old Style" panose="02050604050505020204" pitchFamily="18" charset="0"/>
              </a:rPr>
            </a:br>
            <a:r>
              <a:rPr lang="en-US" sz="4000" b="1" dirty="0">
                <a:solidFill>
                  <a:srgbClr val="7030A0"/>
                </a:solidFill>
                <a:latin typeface="Bookman Old Style" panose="02050604050505020204" pitchFamily="18" charset="0"/>
              </a:rPr>
              <a:t>Amazon Web Services</a:t>
            </a:r>
            <a:br>
              <a:rPr lang="en-US" sz="4000" b="1" dirty="0">
                <a:solidFill>
                  <a:srgbClr val="7030A0"/>
                </a:solidFill>
                <a:latin typeface="Bookman Old Style" panose="02050604050505020204" pitchFamily="18" charset="0"/>
              </a:rPr>
            </a:br>
            <a:endParaRPr lang="en-IN" sz="4000" b="1" dirty="0">
              <a:solidFill>
                <a:srgbClr val="7030A0"/>
              </a:solidFill>
              <a:latin typeface="Bookman Old Style" panose="02050604050505020204" pitchFamily="18" charset="0"/>
            </a:endParaRPr>
          </a:p>
        </p:txBody>
      </p:sp>
    </p:spTree>
    <p:extLst>
      <p:ext uri="{BB962C8B-B14F-4D97-AF65-F5344CB8AC3E}">
        <p14:creationId xmlns:p14="http://schemas.microsoft.com/office/powerpoint/2010/main" val="92332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41648"/>
            <a:ext cx="8596668" cy="3880773"/>
          </a:xfrm>
        </p:spPr>
        <p:txBody>
          <a:bodyPr>
            <a:noAutofit/>
          </a:bodyPr>
          <a:lstStyle/>
          <a:p>
            <a:pPr marL="0" indent="0" algn="just">
              <a:buNone/>
            </a:pPr>
            <a:r>
              <a:rPr lang="en-IN" sz="2400" b="1" dirty="0">
                <a:solidFill>
                  <a:srgbClr val="002060"/>
                </a:solidFill>
                <a:latin typeface="Bookman Old Style" panose="02050604050505020204" pitchFamily="18" charset="0"/>
              </a:rPr>
              <a:t>Microsoft Azure</a:t>
            </a:r>
            <a:r>
              <a:rPr lang="en-IN" sz="2400" dirty="0">
                <a:solidFill>
                  <a:srgbClr val="002060"/>
                </a:solidFill>
                <a:latin typeface="Bookman Old Style" panose="02050604050505020204" pitchFamily="18" charset="0"/>
              </a:rPr>
              <a:t> </a:t>
            </a:r>
            <a:r>
              <a:rPr lang="en-IN" sz="2400" dirty="0" smtClean="0">
                <a:solidFill>
                  <a:srgbClr val="002060"/>
                </a:solidFill>
                <a:latin typeface="Bookman Old Style" panose="02050604050505020204" pitchFamily="18" charset="0"/>
              </a:rPr>
              <a:t>is </a:t>
            </a:r>
            <a:r>
              <a:rPr lang="en-IN" sz="2400" dirty="0">
                <a:solidFill>
                  <a:srgbClr val="002060"/>
                </a:solidFill>
                <a:latin typeface="Bookman Old Style" panose="02050604050505020204" pitchFamily="18" charset="0"/>
              </a:rPr>
              <a:t>a </a:t>
            </a:r>
            <a:r>
              <a:rPr lang="en-IN" sz="2400" dirty="0">
                <a:solidFill>
                  <a:srgbClr val="002060"/>
                </a:solidFill>
                <a:latin typeface="Bookman Old Style" panose="02050604050505020204" pitchFamily="18" charset="0"/>
                <a:hlinkClick r:id="rId2" tooltip="Cloud computing"/>
              </a:rPr>
              <a:t>cloud computing</a:t>
            </a:r>
            <a:r>
              <a:rPr lang="en-IN" sz="2400" dirty="0">
                <a:solidFill>
                  <a:srgbClr val="002060"/>
                </a:solidFill>
                <a:latin typeface="Bookman Old Style" panose="02050604050505020204" pitchFamily="18" charset="0"/>
              </a:rPr>
              <a:t> platform and infrastructure, created by </a:t>
            </a:r>
            <a:r>
              <a:rPr lang="en-IN" sz="2400" dirty="0">
                <a:solidFill>
                  <a:srgbClr val="002060"/>
                </a:solidFill>
                <a:latin typeface="Bookman Old Style" panose="02050604050505020204" pitchFamily="18" charset="0"/>
                <a:hlinkClick r:id="rId3" tooltip="Microsoft"/>
              </a:rPr>
              <a:t>Microsoft</a:t>
            </a:r>
            <a:r>
              <a:rPr lang="en-IN" sz="2400" dirty="0">
                <a:solidFill>
                  <a:srgbClr val="002060"/>
                </a:solidFill>
                <a:latin typeface="Bookman Old Style" panose="02050604050505020204" pitchFamily="18" charset="0"/>
              </a:rPr>
              <a:t>, for building, deploying and managing applications and services through a global network of Microsoft-managed and Microsoft partner hosted </a:t>
            </a:r>
            <a:r>
              <a:rPr lang="en-IN" sz="2400" dirty="0" smtClean="0">
                <a:solidFill>
                  <a:srgbClr val="002060"/>
                </a:solidFill>
                <a:latin typeface="Bookman Old Style" panose="02050604050505020204" pitchFamily="18" charset="0"/>
                <a:hlinkClick r:id="rId4" tooltip="Datacenter"/>
              </a:rPr>
              <a:t>datacentres</a:t>
            </a:r>
            <a:r>
              <a:rPr lang="en-IN" sz="2400" dirty="0" smtClean="0">
                <a:solidFill>
                  <a:srgbClr val="002060"/>
                </a:solidFill>
                <a:latin typeface="Bookman Old Style" panose="02050604050505020204" pitchFamily="18" charset="0"/>
              </a:rPr>
              <a:t>. </a:t>
            </a:r>
            <a:r>
              <a:rPr lang="en-IN" sz="2400" dirty="0">
                <a:solidFill>
                  <a:srgbClr val="002060"/>
                </a:solidFill>
                <a:latin typeface="Bookman Old Style" panose="02050604050505020204" pitchFamily="18" charset="0"/>
              </a:rPr>
              <a:t>It provides both </a:t>
            </a:r>
            <a:r>
              <a:rPr lang="en-IN" sz="2400" dirty="0">
                <a:solidFill>
                  <a:srgbClr val="002060"/>
                </a:solidFill>
                <a:latin typeface="Bookman Old Style" panose="02050604050505020204" pitchFamily="18" charset="0"/>
                <a:hlinkClick r:id="rId5" tooltip="Platform as a service"/>
              </a:rPr>
              <a:t>PaaS</a:t>
            </a:r>
            <a:r>
              <a:rPr lang="en-IN" sz="2400" dirty="0">
                <a:solidFill>
                  <a:srgbClr val="002060"/>
                </a:solidFill>
                <a:latin typeface="Bookman Old Style" panose="02050604050505020204" pitchFamily="18" charset="0"/>
              </a:rPr>
              <a:t> and </a:t>
            </a:r>
            <a:r>
              <a:rPr lang="en-IN" sz="2400" dirty="0">
                <a:solidFill>
                  <a:srgbClr val="002060"/>
                </a:solidFill>
                <a:latin typeface="Bookman Old Style" panose="02050604050505020204" pitchFamily="18" charset="0"/>
                <a:hlinkClick r:id="rId6" tooltip="Infrastructure as a service"/>
              </a:rPr>
              <a:t>IaaS</a:t>
            </a:r>
            <a:r>
              <a:rPr lang="en-IN" sz="2400" dirty="0">
                <a:solidFill>
                  <a:srgbClr val="002060"/>
                </a:solidFill>
                <a:latin typeface="Bookman Old Style" panose="02050604050505020204" pitchFamily="18" charset="0"/>
              </a:rPr>
              <a:t> services and supports many different </a:t>
            </a:r>
            <a:r>
              <a:rPr lang="en-IN" sz="2400" dirty="0">
                <a:solidFill>
                  <a:srgbClr val="002060"/>
                </a:solidFill>
                <a:latin typeface="Bookman Old Style" panose="02050604050505020204" pitchFamily="18" charset="0"/>
                <a:hlinkClick r:id="rId7" tooltip="Programming language"/>
              </a:rPr>
              <a:t>programming languages</a:t>
            </a:r>
            <a:r>
              <a:rPr lang="en-IN" sz="2400" dirty="0">
                <a:solidFill>
                  <a:srgbClr val="002060"/>
                </a:solidFill>
                <a:latin typeface="Bookman Old Style" panose="02050604050505020204" pitchFamily="18" charset="0"/>
              </a:rPr>
              <a:t>, tools and frameworks, including both Microsoft-specific and third-party software and systems. Azure was announced in October 2008 and released on 1 February 2010 as </a:t>
            </a:r>
            <a:r>
              <a:rPr lang="en-IN" sz="2400" b="1" dirty="0">
                <a:solidFill>
                  <a:srgbClr val="002060"/>
                </a:solidFill>
                <a:latin typeface="Bookman Old Style" panose="02050604050505020204" pitchFamily="18" charset="0"/>
              </a:rPr>
              <a:t>Windows </a:t>
            </a:r>
            <a:r>
              <a:rPr lang="en-IN" sz="2400" b="1" dirty="0" smtClean="0">
                <a:solidFill>
                  <a:srgbClr val="002060"/>
                </a:solidFill>
                <a:latin typeface="Bookman Old Style" panose="02050604050505020204" pitchFamily="18" charset="0"/>
              </a:rPr>
              <a:t>Azure</a:t>
            </a:r>
            <a:r>
              <a:rPr lang="en-IN" sz="2400" dirty="0">
                <a:solidFill>
                  <a:srgbClr val="002060"/>
                </a:solidFill>
                <a:latin typeface="Bookman Old Style" panose="02050604050505020204" pitchFamily="18" charset="0"/>
              </a:rPr>
              <a:t>.</a:t>
            </a:r>
          </a:p>
        </p:txBody>
      </p:sp>
      <p:sp>
        <p:nvSpPr>
          <p:cNvPr id="4" name="Title 1"/>
          <p:cNvSpPr>
            <a:spLocks noGrp="1"/>
          </p:cNvSpPr>
          <p:nvPr>
            <p:ph type="title"/>
          </p:nvPr>
        </p:nvSpPr>
        <p:spPr>
          <a:xfrm>
            <a:off x="677334" y="287628"/>
            <a:ext cx="8596668" cy="1320800"/>
          </a:xfrm>
        </p:spPr>
        <p:txBody>
          <a:bodyPr>
            <a:normAutofit/>
          </a:bodyPr>
          <a:lstStyle/>
          <a:p>
            <a:pPr algn="ctr"/>
            <a:r>
              <a:rPr lang="en-US" sz="4000" b="1" dirty="0" smtClean="0">
                <a:solidFill>
                  <a:srgbClr val="7030A0"/>
                </a:solidFill>
                <a:latin typeface="Bookman Old Style" panose="02050604050505020204" pitchFamily="18" charset="0"/>
              </a:rPr>
              <a:t>Windows </a:t>
            </a:r>
            <a:r>
              <a:rPr lang="en-IN" sz="4000" b="1" dirty="0" smtClean="0">
                <a:solidFill>
                  <a:srgbClr val="7030A0"/>
                </a:solidFill>
                <a:latin typeface="Bookman Old Style" panose="02050604050505020204" pitchFamily="18" charset="0"/>
              </a:rPr>
              <a:t>Cloud </a:t>
            </a:r>
            <a:r>
              <a:rPr lang="en-IN" sz="4000" b="1" dirty="0">
                <a:solidFill>
                  <a:srgbClr val="7030A0"/>
                </a:solidFill>
                <a:latin typeface="Bookman Old Style" panose="02050604050505020204" pitchFamily="18" charset="0"/>
              </a:rPr>
              <a:t>Architecture</a:t>
            </a:r>
          </a:p>
        </p:txBody>
      </p:sp>
      <p:sp>
        <p:nvSpPr>
          <p:cNvPr id="5" name="TextBox 4"/>
          <p:cNvSpPr txBox="1"/>
          <p:nvPr/>
        </p:nvSpPr>
        <p:spPr>
          <a:xfrm>
            <a:off x="1957589" y="1190263"/>
            <a:ext cx="5692462" cy="584775"/>
          </a:xfrm>
          <a:prstGeom prst="rect">
            <a:avLst/>
          </a:prstGeom>
          <a:noFill/>
        </p:spPr>
        <p:txBody>
          <a:bodyPr wrap="square" rtlCol="0">
            <a:spAutoFit/>
          </a:bodyPr>
          <a:lstStyle/>
          <a:p>
            <a:pPr algn="ctr"/>
            <a:r>
              <a:rPr lang="en-IN" sz="3200" b="1" u="sng" dirty="0">
                <a:solidFill>
                  <a:srgbClr val="0070C0"/>
                </a:solidFill>
                <a:latin typeface="Bookman Old Style" panose="02050604050505020204" pitchFamily="18" charset="0"/>
              </a:rPr>
              <a:t>Microsoft Azure</a:t>
            </a:r>
            <a:endParaRPr lang="en-IN" sz="3200" u="sng"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288498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315" y="405929"/>
            <a:ext cx="8596668" cy="1320800"/>
          </a:xfrm>
        </p:spPr>
        <p:txBody>
          <a:bodyPr>
            <a:normAutofit/>
          </a:bodyPr>
          <a:lstStyle/>
          <a:p>
            <a:pPr algn="ctr"/>
            <a:r>
              <a:rPr lang="en-US" sz="4000" b="1" spc="-150" dirty="0">
                <a:ln>
                  <a:solidFill>
                    <a:schemeClr val="bg1">
                      <a:alpha val="60000"/>
                    </a:schemeClr>
                  </a:solidFill>
                </a:ln>
                <a:solidFill>
                  <a:srgbClr val="7030A0"/>
                </a:solidFill>
                <a:effectLst>
                  <a:outerShdw blurRad="25400" dist="25400" dir="5400000" algn="t" rotWithShape="0">
                    <a:prstClr val="black">
                      <a:alpha val="15000"/>
                    </a:prstClr>
                  </a:outerShdw>
                </a:effectLst>
                <a:latin typeface="Bookman Old Style" panose="02050604050505020204" pitchFamily="18" charset="0"/>
                <a:cs typeface="Arial" pitchFamily="34" charset="0"/>
              </a:rPr>
              <a:t>How Microsoft Views the Cloud</a:t>
            </a:r>
            <a:r>
              <a:rPr lang="en-IN" sz="4000" b="1" dirty="0">
                <a:solidFill>
                  <a:srgbClr val="7030A0"/>
                </a:solidFill>
                <a:latin typeface="Bookman Old Style" panose="02050604050505020204" pitchFamily="18" charset="0"/>
              </a:rPr>
              <a:t/>
            </a:r>
            <a:br>
              <a:rPr lang="en-IN" sz="4000" b="1" dirty="0">
                <a:solidFill>
                  <a:srgbClr val="7030A0"/>
                </a:solidFill>
                <a:latin typeface="Bookman Old Style" panose="02050604050505020204" pitchFamily="18" charset="0"/>
              </a:rPr>
            </a:br>
            <a:endParaRPr lang="en-IN" sz="4000" b="1" dirty="0">
              <a:solidFill>
                <a:srgbClr val="7030A0"/>
              </a:solidFill>
              <a:latin typeface="Bookman Old Style" panose="02050604050505020204" pitchFamily="18" charset="0"/>
            </a:endParaRPr>
          </a:p>
        </p:txBody>
      </p:sp>
      <p:grpSp>
        <p:nvGrpSpPr>
          <p:cNvPr id="4" name="Group 3"/>
          <p:cNvGrpSpPr/>
          <p:nvPr/>
        </p:nvGrpSpPr>
        <p:grpSpPr>
          <a:xfrm>
            <a:off x="606310" y="1404820"/>
            <a:ext cx="8667692" cy="2148436"/>
            <a:chOff x="563522" y="4218298"/>
            <a:chExt cx="11030172" cy="2148436"/>
          </a:xfrm>
        </p:grpSpPr>
        <p:grpSp>
          <p:nvGrpSpPr>
            <p:cNvPr id="5" name="Group 4"/>
            <p:cNvGrpSpPr/>
            <p:nvPr/>
          </p:nvGrpSpPr>
          <p:grpSpPr>
            <a:xfrm>
              <a:off x="563522" y="4218298"/>
              <a:ext cx="11030172" cy="2148436"/>
              <a:chOff x="637953" y="4218298"/>
              <a:chExt cx="10898373" cy="2148436"/>
            </a:xfrm>
          </p:grpSpPr>
          <p:sp>
            <p:nvSpPr>
              <p:cNvPr id="18" name="Rounded Rectangle 17"/>
              <p:cNvSpPr/>
              <p:nvPr/>
            </p:nvSpPr>
            <p:spPr bwMode="auto">
              <a:xfrm>
                <a:off x="637953" y="4218298"/>
                <a:ext cx="10898373" cy="2148436"/>
              </a:xfrm>
              <a:prstGeom prst="roundRect">
                <a:avLst>
                  <a:gd name="adj" fmla="val 0"/>
                </a:avLst>
              </a:prstGeom>
              <a:gradFill flip="none" rotWithShape="1">
                <a:gsLst>
                  <a:gs pos="0">
                    <a:srgbClr val="041E3A">
                      <a:alpha val="19000"/>
                    </a:srgbClr>
                  </a:gs>
                  <a:gs pos="39000">
                    <a:schemeClr val="bg1">
                      <a:alpha val="21000"/>
                    </a:schemeClr>
                  </a:gs>
                  <a:gs pos="88000">
                    <a:schemeClr val="bg1">
                      <a:alpha val="26000"/>
                    </a:schemeClr>
                  </a:gs>
                </a:gsLst>
                <a:lin ang="3000000" scaled="0"/>
                <a:tileRect/>
              </a:gradFill>
              <a:ln w="3175">
                <a:solidFill>
                  <a:schemeClr val="tx1"/>
                </a:solidFill>
                <a:headEnd type="none" w="med" len="med"/>
                <a:tailEnd type="none" w="med" len="med"/>
              </a:ln>
              <a:effectLst>
                <a:outerShdw blurRad="266700" algn="ctr" rotWithShape="0">
                  <a:schemeClr val="tx1">
                    <a:alpha val="40000"/>
                  </a:schemeClr>
                </a:outerShdw>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218585"/>
                <a:endParaRPr lang="en-US" sz="2400" dirty="0" smtClean="0">
                  <a:solidFill>
                    <a:srgbClr val="FFFFFF"/>
                  </a:solidFill>
                  <a:latin typeface="Segoe" pitchFamily="34" charset="0"/>
                </a:endParaRPr>
              </a:p>
            </p:txBody>
          </p:sp>
          <p:grpSp>
            <p:nvGrpSpPr>
              <p:cNvPr id="19" name="Group 18"/>
              <p:cNvGrpSpPr/>
              <p:nvPr/>
            </p:nvGrpSpPr>
            <p:grpSpPr>
              <a:xfrm>
                <a:off x="909758" y="4246243"/>
                <a:ext cx="10336309" cy="2095323"/>
                <a:chOff x="909758" y="4147355"/>
                <a:chExt cx="10336309" cy="2095323"/>
              </a:xfrm>
            </p:grpSpPr>
            <p:sp>
              <p:nvSpPr>
                <p:cNvPr id="20" name="TextBox 19"/>
                <p:cNvSpPr txBox="1"/>
                <p:nvPr/>
              </p:nvSpPr>
              <p:spPr>
                <a:xfrm rot="5400000">
                  <a:off x="10027377" y="5023988"/>
                  <a:ext cx="2078544" cy="358836"/>
                </a:xfrm>
                <a:prstGeom prst="rect">
                  <a:avLst/>
                </a:prstGeom>
                <a:noFill/>
              </p:spPr>
              <p:txBody>
                <a:bodyPr wrap="square" rtlCol="0">
                  <a:spAutoFit/>
                </a:bodyPr>
                <a:lstStyle/>
                <a:p>
                  <a:pPr>
                    <a:lnSpc>
                      <a:spcPct val="80000"/>
                    </a:lnSpc>
                    <a:spcBef>
                      <a:spcPct val="0"/>
                    </a:spcBef>
                  </a:pPr>
                  <a:r>
                    <a:rPr lang="en-US" sz="2200" dirty="0">
                      <a:gradFill>
                        <a:gsLst>
                          <a:gs pos="0">
                            <a:schemeClr val="tx1"/>
                          </a:gs>
                          <a:gs pos="86000">
                            <a:schemeClr val="tx1"/>
                          </a:gs>
                        </a:gsLst>
                        <a:lin ang="5400000" scaled="0"/>
                      </a:gradFill>
                      <a:latin typeface="Segoe UI Semibold" pitchFamily="34" charset="0"/>
                    </a:rPr>
                    <a:t>Fundamentals</a:t>
                  </a:r>
                </a:p>
              </p:txBody>
            </p:sp>
            <p:sp>
              <p:nvSpPr>
                <p:cNvPr id="21" name="TextBox 20"/>
                <p:cNvSpPr txBox="1"/>
                <p:nvPr/>
              </p:nvSpPr>
              <p:spPr>
                <a:xfrm rot="16200000">
                  <a:off x="49904" y="5007209"/>
                  <a:ext cx="2078544" cy="358836"/>
                </a:xfrm>
                <a:prstGeom prst="rect">
                  <a:avLst/>
                </a:prstGeom>
                <a:noFill/>
              </p:spPr>
              <p:txBody>
                <a:bodyPr wrap="square" rtlCol="0">
                  <a:spAutoFit/>
                </a:bodyPr>
                <a:lstStyle/>
                <a:p>
                  <a:pPr>
                    <a:lnSpc>
                      <a:spcPct val="80000"/>
                    </a:lnSpc>
                    <a:spcBef>
                      <a:spcPct val="0"/>
                    </a:spcBef>
                  </a:pPr>
                  <a:r>
                    <a:rPr lang="en-US" sz="2200" dirty="0">
                      <a:gradFill>
                        <a:gsLst>
                          <a:gs pos="0">
                            <a:schemeClr val="tx1"/>
                          </a:gs>
                          <a:gs pos="86000">
                            <a:schemeClr val="tx1"/>
                          </a:gs>
                        </a:gsLst>
                        <a:lin ang="5400000" scaled="0"/>
                      </a:gradFill>
                      <a:latin typeface="Segoe UI Semibold" pitchFamily="34" charset="0"/>
                    </a:rPr>
                    <a:t>Fundamentals</a:t>
                  </a:r>
                </a:p>
              </p:txBody>
            </p:sp>
          </p:grpSp>
        </p:grpSp>
        <p:grpSp>
          <p:nvGrpSpPr>
            <p:cNvPr id="6" name="Group 5"/>
            <p:cNvGrpSpPr/>
            <p:nvPr/>
          </p:nvGrpSpPr>
          <p:grpSpPr>
            <a:xfrm>
              <a:off x="1569216" y="4360007"/>
              <a:ext cx="9018785" cy="1816675"/>
              <a:chOff x="1643411" y="4360007"/>
              <a:chExt cx="9018785" cy="1816675"/>
            </a:xfrm>
          </p:grpSpPr>
          <p:sp>
            <p:nvSpPr>
              <p:cNvPr id="7" name="Rounded Rectangle 67"/>
              <p:cNvSpPr/>
              <p:nvPr/>
            </p:nvSpPr>
            <p:spPr bwMode="auto">
              <a:xfrm>
                <a:off x="1643450" y="4360007"/>
                <a:ext cx="9008074" cy="580768"/>
              </a:xfrm>
              <a:prstGeom prst="round2SameRect">
                <a:avLst>
                  <a:gd name="adj1" fmla="val 0"/>
                  <a:gd name="adj2"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2400" spc="-50" dirty="0" smtClean="0">
                    <a:gradFill>
                      <a:gsLst>
                        <a:gs pos="0">
                          <a:schemeClr val="tx1"/>
                        </a:gs>
                        <a:gs pos="100000">
                          <a:schemeClr val="tx1"/>
                        </a:gs>
                      </a:gsLst>
                      <a:lin ang="950000" scaled="1"/>
                    </a:gradFill>
                  </a:rPr>
                  <a:t>Application Programming</a:t>
                </a:r>
                <a:endParaRPr lang="en-US" sz="2400" spc="-50" dirty="0">
                  <a:gradFill>
                    <a:gsLst>
                      <a:gs pos="0">
                        <a:schemeClr val="tx1"/>
                      </a:gs>
                      <a:gs pos="100000">
                        <a:schemeClr val="tx1"/>
                      </a:gs>
                    </a:gsLst>
                    <a:lin ang="950000" scaled="1"/>
                  </a:gradFill>
                </a:endParaRPr>
              </a:p>
            </p:txBody>
          </p:sp>
          <p:grpSp>
            <p:nvGrpSpPr>
              <p:cNvPr id="8" name="Group 7"/>
              <p:cNvGrpSpPr/>
              <p:nvPr/>
            </p:nvGrpSpPr>
            <p:grpSpPr>
              <a:xfrm>
                <a:off x="1643411" y="5045121"/>
                <a:ext cx="9018785" cy="1131561"/>
                <a:chOff x="1643411" y="5045121"/>
                <a:chExt cx="9018785" cy="1131561"/>
              </a:xfrm>
            </p:grpSpPr>
            <p:sp>
              <p:nvSpPr>
                <p:cNvPr id="9" name="Rounded Rectangle 67"/>
                <p:cNvSpPr/>
                <p:nvPr/>
              </p:nvSpPr>
              <p:spPr bwMode="auto">
                <a:xfrm>
                  <a:off x="1643412" y="5045121"/>
                  <a:ext cx="2011680" cy="1127951"/>
                </a:xfrm>
                <a:prstGeom prst="round2SameRect">
                  <a:avLst>
                    <a:gd name="adj1" fmla="val 0"/>
                    <a:gd name="adj2" fmla="val 0"/>
                  </a:avLst>
                </a:prstGeom>
                <a:ln>
                  <a:headEnd type="none" w="med" len="med"/>
                  <a:tailEnd type="none" w="med" len="med"/>
                </a:ln>
                <a:effectLst>
                  <a:innerShdw blurRad="127000" dir="11220000">
                    <a:prstClr val="black">
                      <a:alpha val="50000"/>
                    </a:prstClr>
                  </a:innerShdw>
                  <a:reflection blurRad="6350" stA="52000" endA="300" endPos="35000" dir="5400000" sy="-100000" algn="bl" rotWithShape="0"/>
                </a:effectLst>
                <a:scene3d>
                  <a:camera prst="orthographicFront">
                    <a:rot lat="0" lon="0" rev="0"/>
                  </a:camera>
                  <a:lightRig rig="threePt" dir="tl"/>
                </a:scene3d>
                <a:sp3d prstMaterial="matte"/>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spc="-50" dirty="0" smtClean="0">
                    <a:gradFill>
                      <a:gsLst>
                        <a:gs pos="0">
                          <a:schemeClr val="tx1"/>
                        </a:gs>
                        <a:gs pos="100000">
                          <a:schemeClr val="tx1"/>
                        </a:gs>
                      </a:gsLst>
                      <a:lin ang="5400000" scaled="0"/>
                    </a:gradFill>
                  </a:endParaRPr>
                </a:p>
              </p:txBody>
            </p:sp>
            <p:sp>
              <p:nvSpPr>
                <p:cNvPr id="10" name="Rounded Rectangle 68"/>
                <p:cNvSpPr/>
                <p:nvPr/>
              </p:nvSpPr>
              <p:spPr bwMode="auto">
                <a:xfrm>
                  <a:off x="3979113" y="5045121"/>
                  <a:ext cx="2011680" cy="1127951"/>
                </a:xfrm>
                <a:prstGeom prst="round2SameRect">
                  <a:avLst>
                    <a:gd name="adj1" fmla="val 0"/>
                    <a:gd name="adj2" fmla="val 0"/>
                  </a:avLst>
                </a:prstGeom>
                <a:ln>
                  <a:headEnd type="none" w="med" len="med"/>
                  <a:tailEnd type="none" w="med" len="med"/>
                </a:ln>
                <a:effectLst>
                  <a:innerShdw blurRad="127000" dir="11220000">
                    <a:prstClr val="black">
                      <a:alpha val="50000"/>
                    </a:prstClr>
                  </a:innerShdw>
                  <a:reflection blurRad="6350" stA="52000" endA="300" endPos="35000" dir="5400000" sy="-100000" algn="bl" rotWithShape="0"/>
                </a:effectLst>
                <a:scene3d>
                  <a:camera prst="orthographicFront">
                    <a:rot lat="0" lon="0" rev="0"/>
                  </a:camera>
                  <a:lightRig rig="threePt" dir="tl"/>
                </a:scene3d>
                <a:sp3d prstMaterial="matte"/>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spc="-50" dirty="0" smtClean="0">
                    <a:gradFill>
                      <a:gsLst>
                        <a:gs pos="0">
                          <a:srgbClr val="000000"/>
                        </a:gs>
                        <a:gs pos="100000">
                          <a:srgbClr val="000000"/>
                        </a:gs>
                      </a:gsLst>
                      <a:lin ang="5400000" scaled="0"/>
                    </a:gradFill>
                  </a:endParaRPr>
                </a:p>
              </p:txBody>
            </p:sp>
            <p:sp>
              <p:nvSpPr>
                <p:cNvPr id="11" name="Rounded Rectangle 69"/>
                <p:cNvSpPr/>
                <p:nvPr/>
              </p:nvSpPr>
              <p:spPr bwMode="auto">
                <a:xfrm>
                  <a:off x="6314814" y="5045121"/>
                  <a:ext cx="2011680" cy="1127951"/>
                </a:xfrm>
                <a:prstGeom prst="round2SameRect">
                  <a:avLst>
                    <a:gd name="adj1" fmla="val 0"/>
                    <a:gd name="adj2" fmla="val 0"/>
                  </a:avLst>
                </a:prstGeom>
                <a:ln>
                  <a:headEnd type="none" w="med" len="med"/>
                  <a:tailEnd type="none" w="med" len="med"/>
                </a:ln>
                <a:effectLst>
                  <a:innerShdw blurRad="127000" dir="11220000">
                    <a:prstClr val="black">
                      <a:alpha val="50000"/>
                    </a:prstClr>
                  </a:innerShdw>
                  <a:reflection blurRad="6350" stA="52000" endA="300" endPos="35000" dir="5400000" sy="-100000" algn="bl" rotWithShape="0"/>
                </a:effectLst>
                <a:scene3d>
                  <a:camera prst="orthographicFront">
                    <a:rot lat="0" lon="0" rev="0"/>
                  </a:camera>
                  <a:lightRig rig="threePt" dir="tl"/>
                </a:scene3d>
                <a:sp3d prstMaterial="matte"/>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spc="-50" dirty="0" smtClean="0">
                    <a:gradFill>
                      <a:gsLst>
                        <a:gs pos="0">
                          <a:schemeClr val="tx1"/>
                        </a:gs>
                        <a:gs pos="100000">
                          <a:schemeClr val="tx1"/>
                        </a:gs>
                      </a:gsLst>
                      <a:lin ang="5400000" scaled="0"/>
                    </a:gradFill>
                  </a:endParaRPr>
                </a:p>
              </p:txBody>
            </p:sp>
            <p:sp>
              <p:nvSpPr>
                <p:cNvPr id="12" name="Rounded Rectangle 70"/>
                <p:cNvSpPr/>
                <p:nvPr/>
              </p:nvSpPr>
              <p:spPr bwMode="auto">
                <a:xfrm>
                  <a:off x="8650516" y="5045121"/>
                  <a:ext cx="2011680" cy="1127951"/>
                </a:xfrm>
                <a:prstGeom prst="round2SameRect">
                  <a:avLst>
                    <a:gd name="adj1" fmla="val 0"/>
                    <a:gd name="adj2" fmla="val 0"/>
                  </a:avLst>
                </a:prstGeom>
                <a:ln>
                  <a:headEnd type="none" w="med" len="med"/>
                  <a:tailEnd type="none" w="med" len="med"/>
                </a:ln>
                <a:effectLst>
                  <a:innerShdw blurRad="127000" dir="11220000">
                    <a:prstClr val="black">
                      <a:alpha val="50000"/>
                    </a:prstClr>
                  </a:innerShdw>
                  <a:reflection blurRad="6350" stA="52000" endA="300" endPos="35000" dir="5400000" sy="-100000" algn="bl" rotWithShape="0"/>
                </a:effectLst>
                <a:scene3d>
                  <a:camera prst="orthographicFront">
                    <a:rot lat="0" lon="0" rev="0"/>
                  </a:camera>
                  <a:lightRig rig="threePt" dir="tl"/>
                </a:scene3d>
                <a:sp3d prstMaterial="matte"/>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spc="-50" dirty="0" smtClean="0">
                    <a:gradFill>
                      <a:gsLst>
                        <a:gs pos="0">
                          <a:schemeClr val="tx1"/>
                        </a:gs>
                        <a:gs pos="100000">
                          <a:schemeClr val="tx1"/>
                        </a:gs>
                      </a:gsLst>
                      <a:lin ang="5400000" scaled="0"/>
                    </a:gradFill>
                  </a:endParaRPr>
                </a:p>
              </p:txBody>
            </p:sp>
            <p:grpSp>
              <p:nvGrpSpPr>
                <p:cNvPr id="13" name="Group 12"/>
                <p:cNvGrpSpPr/>
                <p:nvPr/>
              </p:nvGrpSpPr>
              <p:grpSpPr>
                <a:xfrm>
                  <a:off x="1643411" y="5048731"/>
                  <a:ext cx="9018784" cy="1127951"/>
                  <a:chOff x="1634447" y="5016218"/>
                  <a:chExt cx="9018784" cy="1127951"/>
                </a:xfrm>
              </p:grpSpPr>
              <p:sp>
                <p:nvSpPr>
                  <p:cNvPr id="14" name="Rounded Rectangle 67"/>
                  <p:cNvSpPr/>
                  <p:nvPr/>
                </p:nvSpPr>
                <p:spPr bwMode="auto">
                  <a:xfrm>
                    <a:off x="1634447" y="5016218"/>
                    <a:ext cx="2011680" cy="1127951"/>
                  </a:xfrm>
                  <a:prstGeom prst="round2SameRect">
                    <a:avLst/>
                  </a:prstGeom>
                  <a:no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lnSpc>
                        <a:spcPct val="90000"/>
                      </a:lnSpc>
                      <a:spcBef>
                        <a:spcPct val="0"/>
                      </a:spcBef>
                      <a:spcAft>
                        <a:spcPct val="0"/>
                      </a:spcAft>
                    </a:pPr>
                    <a:r>
                      <a:rPr lang="en-US" sz="1600" dirty="0">
                        <a:gradFill>
                          <a:gsLst>
                            <a:gs pos="0">
                              <a:schemeClr val="tx1"/>
                            </a:gs>
                            <a:gs pos="100000">
                              <a:schemeClr val="tx1"/>
                            </a:gs>
                          </a:gsLst>
                          <a:lin ang="5400000" scaled="0"/>
                        </a:gradFill>
                        <a:latin typeface="+mj-lt"/>
                      </a:rPr>
                      <a:t>Scale Out</a:t>
                    </a:r>
                  </a:p>
                </p:txBody>
              </p:sp>
              <p:sp>
                <p:nvSpPr>
                  <p:cNvPr id="15" name="Rounded Rectangle 68"/>
                  <p:cNvSpPr/>
                  <p:nvPr/>
                </p:nvSpPr>
                <p:spPr bwMode="auto">
                  <a:xfrm>
                    <a:off x="3970148" y="5016218"/>
                    <a:ext cx="2011680" cy="1127951"/>
                  </a:xfrm>
                  <a:prstGeom prst="round2SameRect">
                    <a:avLst>
                      <a:gd name="adj1" fmla="val 0"/>
                      <a:gd name="adj2" fmla="val 0"/>
                    </a:avLst>
                  </a:prstGeom>
                  <a:no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lnSpc>
                        <a:spcPct val="90000"/>
                      </a:lnSpc>
                      <a:spcBef>
                        <a:spcPct val="0"/>
                      </a:spcBef>
                      <a:spcAft>
                        <a:spcPct val="0"/>
                      </a:spcAft>
                    </a:pPr>
                    <a:r>
                      <a:rPr lang="en-US" sz="1600" dirty="0" smtClean="0">
                        <a:gradFill>
                          <a:gsLst>
                            <a:gs pos="0">
                              <a:schemeClr val="tx1"/>
                            </a:gs>
                            <a:gs pos="100000">
                              <a:schemeClr val="tx1"/>
                            </a:gs>
                          </a:gsLst>
                          <a:lin ang="5400000" scaled="0"/>
                        </a:gradFill>
                        <a:latin typeface="+mj-lt"/>
                      </a:rPr>
                      <a:t>Automated Service</a:t>
                    </a:r>
                    <a:br>
                      <a:rPr lang="en-US" sz="1600" dirty="0" smtClean="0">
                        <a:gradFill>
                          <a:gsLst>
                            <a:gs pos="0">
                              <a:schemeClr val="tx1"/>
                            </a:gs>
                            <a:gs pos="100000">
                              <a:schemeClr val="tx1"/>
                            </a:gs>
                          </a:gsLst>
                          <a:lin ang="5400000" scaled="0"/>
                        </a:gradFill>
                        <a:latin typeface="+mj-lt"/>
                      </a:rPr>
                    </a:br>
                    <a:r>
                      <a:rPr lang="en-US" sz="1600" dirty="0" smtClean="0">
                        <a:gradFill>
                          <a:gsLst>
                            <a:gs pos="0">
                              <a:schemeClr val="tx1"/>
                            </a:gs>
                            <a:gs pos="100000">
                              <a:schemeClr val="tx1"/>
                            </a:gs>
                          </a:gsLst>
                          <a:lin ang="5400000" scaled="0"/>
                        </a:gradFill>
                        <a:latin typeface="+mj-lt"/>
                      </a:rPr>
                      <a:t>Management</a:t>
                    </a:r>
                  </a:p>
                </p:txBody>
              </p:sp>
              <p:sp>
                <p:nvSpPr>
                  <p:cNvPr id="16" name="Rounded Rectangle 69"/>
                  <p:cNvSpPr/>
                  <p:nvPr/>
                </p:nvSpPr>
                <p:spPr bwMode="auto">
                  <a:xfrm>
                    <a:off x="6305850" y="5016218"/>
                    <a:ext cx="2011680" cy="1127951"/>
                  </a:xfrm>
                  <a:prstGeom prst="round2SameRect">
                    <a:avLst/>
                  </a:prstGeom>
                  <a:no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lnSpc>
                        <a:spcPct val="90000"/>
                      </a:lnSpc>
                      <a:spcBef>
                        <a:spcPct val="0"/>
                      </a:spcBef>
                      <a:spcAft>
                        <a:spcPct val="0"/>
                      </a:spcAft>
                    </a:pPr>
                    <a:r>
                      <a:rPr lang="en-US" sz="1600" dirty="0">
                        <a:gradFill>
                          <a:gsLst>
                            <a:gs pos="0">
                              <a:schemeClr val="tx1"/>
                            </a:gs>
                            <a:gs pos="100000">
                              <a:schemeClr val="tx1"/>
                            </a:gs>
                          </a:gsLst>
                          <a:lin ang="5400000" scaled="0"/>
                        </a:gradFill>
                        <a:latin typeface="+mj-lt"/>
                      </a:rPr>
                      <a:t>High </a:t>
                    </a:r>
                    <a:br>
                      <a:rPr lang="en-US" sz="1600" dirty="0">
                        <a:gradFill>
                          <a:gsLst>
                            <a:gs pos="0">
                              <a:schemeClr val="tx1"/>
                            </a:gs>
                            <a:gs pos="100000">
                              <a:schemeClr val="tx1"/>
                            </a:gs>
                          </a:gsLst>
                          <a:lin ang="5400000" scaled="0"/>
                        </a:gradFill>
                        <a:latin typeface="+mj-lt"/>
                      </a:rPr>
                    </a:br>
                    <a:r>
                      <a:rPr lang="en-US" sz="1600" dirty="0">
                        <a:gradFill>
                          <a:gsLst>
                            <a:gs pos="0">
                              <a:schemeClr val="tx1"/>
                            </a:gs>
                            <a:gs pos="100000">
                              <a:schemeClr val="tx1"/>
                            </a:gs>
                          </a:gsLst>
                          <a:lin ang="5400000" scaled="0"/>
                        </a:gradFill>
                        <a:latin typeface="+mj-lt"/>
                      </a:rPr>
                      <a:t>Availability</a:t>
                    </a:r>
                  </a:p>
                </p:txBody>
              </p:sp>
              <p:sp>
                <p:nvSpPr>
                  <p:cNvPr id="17" name="Rounded Rectangle 70"/>
                  <p:cNvSpPr/>
                  <p:nvPr/>
                </p:nvSpPr>
                <p:spPr bwMode="auto">
                  <a:xfrm>
                    <a:off x="8641551" y="5016218"/>
                    <a:ext cx="2011680" cy="1127951"/>
                  </a:xfrm>
                  <a:prstGeom prst="round2SameRect">
                    <a:avLst/>
                  </a:prstGeom>
                  <a:no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lnSpc>
                        <a:spcPct val="90000"/>
                      </a:lnSpc>
                      <a:spcBef>
                        <a:spcPct val="0"/>
                      </a:spcBef>
                      <a:spcAft>
                        <a:spcPct val="0"/>
                      </a:spcAft>
                    </a:pPr>
                    <a:r>
                      <a:rPr lang="en-US" sz="1600" dirty="0">
                        <a:gradFill>
                          <a:gsLst>
                            <a:gs pos="0">
                              <a:schemeClr val="tx1"/>
                            </a:gs>
                            <a:gs pos="100000">
                              <a:schemeClr val="tx1"/>
                            </a:gs>
                          </a:gsLst>
                          <a:lin ang="5400000" scaled="0"/>
                        </a:gradFill>
                        <a:latin typeface="+mj-lt"/>
                      </a:rPr>
                      <a:t>Multi-Tenancy</a:t>
                    </a:r>
                  </a:p>
                </p:txBody>
              </p:sp>
            </p:grpSp>
          </p:grpSp>
        </p:grpSp>
      </p:grpSp>
      <p:grpSp>
        <p:nvGrpSpPr>
          <p:cNvPr id="22" name="Group 21"/>
          <p:cNvGrpSpPr/>
          <p:nvPr/>
        </p:nvGrpSpPr>
        <p:grpSpPr>
          <a:xfrm>
            <a:off x="606310" y="3553258"/>
            <a:ext cx="8667692" cy="3304742"/>
            <a:chOff x="637953" y="1010093"/>
            <a:chExt cx="10898373" cy="3083442"/>
          </a:xfrm>
        </p:grpSpPr>
        <p:sp>
          <p:nvSpPr>
            <p:cNvPr id="23" name="Rounded Rectangle 22"/>
            <p:cNvSpPr/>
            <p:nvPr/>
          </p:nvSpPr>
          <p:spPr bwMode="auto">
            <a:xfrm>
              <a:off x="637953" y="1010093"/>
              <a:ext cx="10898373" cy="3083442"/>
            </a:xfrm>
            <a:prstGeom prst="roundRect">
              <a:avLst>
                <a:gd name="adj" fmla="val 0"/>
              </a:avLst>
            </a:prstGeom>
            <a:gradFill flip="none" rotWithShape="1">
              <a:gsLst>
                <a:gs pos="0">
                  <a:srgbClr val="041E3A">
                    <a:alpha val="19000"/>
                  </a:srgbClr>
                </a:gs>
                <a:gs pos="39000">
                  <a:schemeClr val="bg1">
                    <a:alpha val="21000"/>
                  </a:schemeClr>
                </a:gs>
                <a:gs pos="88000">
                  <a:schemeClr val="bg1">
                    <a:alpha val="26000"/>
                  </a:schemeClr>
                </a:gs>
              </a:gsLst>
              <a:lin ang="3000000" scaled="0"/>
              <a:tileRect/>
            </a:gradFill>
            <a:ln w="3175">
              <a:solidFill>
                <a:schemeClr val="tx1"/>
              </a:solidFill>
              <a:headEnd type="none" w="med" len="med"/>
              <a:tailEnd type="none" w="med" len="med"/>
            </a:ln>
            <a:effectLst>
              <a:outerShdw blurRad="266700" algn="ctr" rotWithShape="0">
                <a:schemeClr val="tx1">
                  <a:alpha val="40000"/>
                </a:schemeClr>
              </a:outerShdw>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218585"/>
              <a:endParaRPr lang="en-US" sz="2400" dirty="0" smtClean="0">
                <a:solidFill>
                  <a:srgbClr val="FFFFFF"/>
                </a:solidFill>
                <a:latin typeface="Segoe" pitchFamily="34" charset="0"/>
              </a:endParaRPr>
            </a:p>
          </p:txBody>
        </p:sp>
        <p:grpSp>
          <p:nvGrpSpPr>
            <p:cNvPr id="24" name="Group 23"/>
            <p:cNvGrpSpPr/>
            <p:nvPr/>
          </p:nvGrpSpPr>
          <p:grpSpPr>
            <a:xfrm>
              <a:off x="921492" y="1966556"/>
              <a:ext cx="10307452" cy="1170513"/>
              <a:chOff x="921492" y="1985274"/>
              <a:chExt cx="10307452" cy="1170513"/>
            </a:xfrm>
          </p:grpSpPr>
          <p:sp>
            <p:nvSpPr>
              <p:cNvPr id="25" name="TextBox 24"/>
              <p:cNvSpPr txBox="1"/>
              <p:nvPr/>
            </p:nvSpPr>
            <p:spPr>
              <a:xfrm rot="16200000">
                <a:off x="515653" y="2391113"/>
                <a:ext cx="1170513" cy="358836"/>
              </a:xfrm>
              <a:prstGeom prst="rect">
                <a:avLst/>
              </a:prstGeom>
              <a:noFill/>
            </p:spPr>
            <p:txBody>
              <a:bodyPr wrap="none" rtlCol="0">
                <a:spAutoFit/>
              </a:bodyPr>
              <a:lstStyle/>
              <a:p>
                <a:pPr>
                  <a:lnSpc>
                    <a:spcPct val="80000"/>
                  </a:lnSpc>
                  <a:spcBef>
                    <a:spcPct val="0"/>
                  </a:spcBef>
                </a:pPr>
                <a:r>
                  <a:rPr lang="en-US" sz="2200" dirty="0">
                    <a:gradFill>
                      <a:gsLst>
                        <a:gs pos="0">
                          <a:schemeClr val="tx1"/>
                        </a:gs>
                        <a:gs pos="86000">
                          <a:schemeClr val="tx1"/>
                        </a:gs>
                      </a:gsLst>
                      <a:lin ang="5400000" scaled="0"/>
                    </a:gradFill>
                    <a:latin typeface="Segoe UI Semibold" pitchFamily="34" charset="0"/>
                  </a:rPr>
                  <a:t>Choices</a:t>
                </a:r>
              </a:p>
            </p:txBody>
          </p:sp>
          <p:sp>
            <p:nvSpPr>
              <p:cNvPr id="26" name="TextBox 25"/>
              <p:cNvSpPr txBox="1"/>
              <p:nvPr/>
            </p:nvSpPr>
            <p:spPr>
              <a:xfrm rot="5400000">
                <a:off x="10464269" y="2391113"/>
                <a:ext cx="1170513" cy="358836"/>
              </a:xfrm>
              <a:prstGeom prst="rect">
                <a:avLst/>
              </a:prstGeom>
              <a:noFill/>
            </p:spPr>
            <p:txBody>
              <a:bodyPr wrap="none" rtlCol="0">
                <a:spAutoFit/>
              </a:bodyPr>
              <a:lstStyle/>
              <a:p>
                <a:pPr>
                  <a:lnSpc>
                    <a:spcPct val="80000"/>
                  </a:lnSpc>
                  <a:spcBef>
                    <a:spcPct val="0"/>
                  </a:spcBef>
                </a:pPr>
                <a:r>
                  <a:rPr lang="en-US" sz="2200" dirty="0">
                    <a:gradFill>
                      <a:gsLst>
                        <a:gs pos="0">
                          <a:schemeClr val="tx1"/>
                        </a:gs>
                        <a:gs pos="86000">
                          <a:schemeClr val="tx1"/>
                        </a:gs>
                      </a:gsLst>
                      <a:lin ang="5400000" scaled="0"/>
                    </a:gradFill>
                    <a:latin typeface="Segoe UI Semibold" pitchFamily="34" charset="0"/>
                  </a:rPr>
                  <a:t>Choices</a:t>
                </a:r>
              </a:p>
            </p:txBody>
          </p:sp>
        </p:grpSp>
      </p:grpSp>
      <p:sp>
        <p:nvSpPr>
          <p:cNvPr id="28" name="Rounded Rectangle 27"/>
          <p:cNvSpPr/>
          <p:nvPr/>
        </p:nvSpPr>
        <p:spPr bwMode="auto">
          <a:xfrm>
            <a:off x="6902900" y="3854499"/>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Off Premises</a:t>
            </a:r>
          </a:p>
        </p:txBody>
      </p:sp>
      <p:sp>
        <p:nvSpPr>
          <p:cNvPr id="29" name="Rounded Rectangle 28"/>
          <p:cNvSpPr/>
          <p:nvPr/>
        </p:nvSpPr>
        <p:spPr bwMode="auto">
          <a:xfrm>
            <a:off x="1645100" y="3854499"/>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On Premises</a:t>
            </a:r>
          </a:p>
        </p:txBody>
      </p:sp>
      <p:sp>
        <p:nvSpPr>
          <p:cNvPr id="30" name="TextBox 29"/>
          <p:cNvSpPr txBox="1"/>
          <p:nvPr/>
        </p:nvSpPr>
        <p:spPr>
          <a:xfrm>
            <a:off x="4226287" y="3883403"/>
            <a:ext cx="1548863" cy="387798"/>
          </a:xfrm>
          <a:prstGeom prst="rect">
            <a:avLst/>
          </a:prstGeom>
          <a:noFill/>
        </p:spPr>
        <p:txBody>
          <a:bodyPr wrap="square" lIns="0" rIns="0" rtlCol="0">
            <a:spAutoFit/>
          </a:bodyPr>
          <a:lstStyle/>
          <a:p>
            <a:pPr algn="ctr" fontAlgn="base">
              <a:lnSpc>
                <a:spcPct val="80000"/>
              </a:lnSpc>
              <a:spcBef>
                <a:spcPct val="0"/>
              </a:spcBef>
              <a:spcAft>
                <a:spcPct val="0"/>
              </a:spcAft>
            </a:pPr>
            <a:r>
              <a:rPr lang="en-US" sz="2400" dirty="0">
                <a:gradFill>
                  <a:gsLst>
                    <a:gs pos="0">
                      <a:schemeClr val="tx1"/>
                    </a:gs>
                    <a:gs pos="86000">
                      <a:schemeClr val="tx1"/>
                    </a:gs>
                  </a:gsLst>
                  <a:lin ang="5400000" scaled="0"/>
                </a:gradFill>
                <a:latin typeface="Segoe UI Semibold" pitchFamily="34" charset="0"/>
              </a:rPr>
              <a:t>Location</a:t>
            </a:r>
          </a:p>
        </p:txBody>
      </p:sp>
      <p:sp>
        <p:nvSpPr>
          <p:cNvPr id="31" name="TextBox 30"/>
          <p:cNvSpPr txBox="1"/>
          <p:nvPr/>
        </p:nvSpPr>
        <p:spPr>
          <a:xfrm>
            <a:off x="3765037" y="4458629"/>
            <a:ext cx="2452063" cy="387798"/>
          </a:xfrm>
          <a:prstGeom prst="rect">
            <a:avLst/>
          </a:prstGeom>
          <a:noFill/>
        </p:spPr>
        <p:txBody>
          <a:bodyPr wrap="square" lIns="0" rIns="0" rtlCol="0">
            <a:spAutoFit/>
          </a:bodyPr>
          <a:lstStyle>
            <a:defPPr>
              <a:defRPr lang="en-US"/>
            </a:defPPr>
            <a:lvl1pPr algn="ctr" fontAlgn="base">
              <a:lnSpc>
                <a:spcPct val="80000"/>
              </a:lnSpc>
              <a:spcBef>
                <a:spcPct val="0"/>
              </a:spcBef>
              <a:spcAft>
                <a:spcPct val="0"/>
              </a:spcAft>
              <a:defRPr sz="2400">
                <a:gradFill>
                  <a:gsLst>
                    <a:gs pos="0">
                      <a:schemeClr val="tx1"/>
                    </a:gs>
                    <a:gs pos="86000">
                      <a:schemeClr val="tx1"/>
                    </a:gs>
                  </a:gsLst>
                  <a:lin ang="5400000" scaled="0"/>
                </a:gradFill>
                <a:latin typeface="Segoe UI Semibold" pitchFamily="34" charset="0"/>
              </a:defRPr>
            </a:lvl1pPr>
          </a:lstStyle>
          <a:p>
            <a:r>
              <a:rPr lang="en-US" dirty="0"/>
              <a:t>Infrastructure</a:t>
            </a:r>
          </a:p>
        </p:txBody>
      </p:sp>
      <p:sp>
        <p:nvSpPr>
          <p:cNvPr id="32" name="TextBox 31"/>
          <p:cNvSpPr txBox="1"/>
          <p:nvPr/>
        </p:nvSpPr>
        <p:spPr>
          <a:xfrm>
            <a:off x="3706191" y="5030082"/>
            <a:ext cx="2434709" cy="387798"/>
          </a:xfrm>
          <a:prstGeom prst="rect">
            <a:avLst/>
          </a:prstGeom>
          <a:noFill/>
        </p:spPr>
        <p:txBody>
          <a:bodyPr wrap="square" lIns="0" rIns="0" rtlCol="0">
            <a:spAutoFit/>
          </a:bodyPr>
          <a:lstStyle>
            <a:defPPr>
              <a:defRPr lang="en-US"/>
            </a:defPPr>
            <a:lvl1pPr algn="ctr" fontAlgn="base">
              <a:lnSpc>
                <a:spcPct val="80000"/>
              </a:lnSpc>
              <a:spcBef>
                <a:spcPct val="0"/>
              </a:spcBef>
              <a:spcAft>
                <a:spcPct val="0"/>
              </a:spcAft>
              <a:defRPr sz="2400">
                <a:gradFill>
                  <a:gsLst>
                    <a:gs pos="0">
                      <a:schemeClr val="tx1"/>
                    </a:gs>
                    <a:gs pos="86000">
                      <a:schemeClr val="tx1"/>
                    </a:gs>
                  </a:gsLst>
                  <a:lin ang="5400000" scaled="0"/>
                </a:gradFill>
                <a:latin typeface="Segoe UI Semibold" pitchFamily="34" charset="0"/>
              </a:defRPr>
            </a:lvl1pPr>
          </a:lstStyle>
          <a:p>
            <a:r>
              <a:rPr lang="en-US" dirty="0"/>
              <a:t>Business model</a:t>
            </a:r>
          </a:p>
        </p:txBody>
      </p:sp>
      <p:sp>
        <p:nvSpPr>
          <p:cNvPr id="33" name="TextBox 32"/>
          <p:cNvSpPr txBox="1"/>
          <p:nvPr/>
        </p:nvSpPr>
        <p:spPr>
          <a:xfrm>
            <a:off x="4179810" y="5609081"/>
            <a:ext cx="1548863" cy="387798"/>
          </a:xfrm>
          <a:prstGeom prst="rect">
            <a:avLst/>
          </a:prstGeom>
          <a:noFill/>
        </p:spPr>
        <p:txBody>
          <a:bodyPr wrap="square" lIns="0" rIns="0" rtlCol="0">
            <a:spAutoFit/>
          </a:bodyPr>
          <a:lstStyle>
            <a:defPPr>
              <a:defRPr lang="en-US"/>
            </a:defPPr>
            <a:lvl1pPr algn="ctr" fontAlgn="base">
              <a:lnSpc>
                <a:spcPct val="80000"/>
              </a:lnSpc>
              <a:spcBef>
                <a:spcPct val="0"/>
              </a:spcBef>
              <a:spcAft>
                <a:spcPct val="0"/>
              </a:spcAft>
              <a:defRPr sz="2400">
                <a:gradFill>
                  <a:gsLst>
                    <a:gs pos="0">
                      <a:schemeClr val="tx1"/>
                    </a:gs>
                    <a:gs pos="86000">
                      <a:schemeClr val="tx1"/>
                    </a:gs>
                  </a:gsLst>
                  <a:lin ang="5400000" scaled="0"/>
                </a:gradFill>
                <a:latin typeface="Segoe UI Semibold" pitchFamily="34" charset="0"/>
              </a:defRPr>
            </a:lvl1pPr>
          </a:lstStyle>
          <a:p>
            <a:r>
              <a:rPr lang="en-US" dirty="0"/>
              <a:t>Ownership</a:t>
            </a:r>
          </a:p>
        </p:txBody>
      </p:sp>
      <p:sp>
        <p:nvSpPr>
          <p:cNvPr id="34" name="TextBox 33"/>
          <p:cNvSpPr txBox="1"/>
          <p:nvPr/>
        </p:nvSpPr>
        <p:spPr>
          <a:xfrm>
            <a:off x="4046798" y="6184308"/>
            <a:ext cx="1941702" cy="387798"/>
          </a:xfrm>
          <a:prstGeom prst="rect">
            <a:avLst/>
          </a:prstGeom>
          <a:noFill/>
        </p:spPr>
        <p:txBody>
          <a:bodyPr wrap="square" lIns="0" rIns="0" rtlCol="0" anchor="ctr" anchorCtr="0">
            <a:spAutoFit/>
          </a:bodyPr>
          <a:lstStyle>
            <a:defPPr>
              <a:defRPr lang="en-US"/>
            </a:defPPr>
            <a:lvl1pPr algn="ctr" fontAlgn="base">
              <a:lnSpc>
                <a:spcPct val="80000"/>
              </a:lnSpc>
              <a:spcBef>
                <a:spcPct val="0"/>
              </a:spcBef>
              <a:spcAft>
                <a:spcPct val="0"/>
              </a:spcAft>
              <a:defRPr sz="2400">
                <a:gradFill>
                  <a:gsLst>
                    <a:gs pos="0">
                      <a:schemeClr val="tx1"/>
                    </a:gs>
                    <a:gs pos="86000">
                      <a:schemeClr val="tx1"/>
                    </a:gs>
                  </a:gsLst>
                  <a:lin ang="5400000" scaled="0"/>
                </a:gradFill>
                <a:latin typeface="Segoe UI Semibold" pitchFamily="34" charset="0"/>
              </a:defRPr>
            </a:lvl1pPr>
          </a:lstStyle>
          <a:p>
            <a:r>
              <a:rPr lang="en-US" dirty="0"/>
              <a:t>Management</a:t>
            </a:r>
          </a:p>
        </p:txBody>
      </p:sp>
      <p:sp>
        <p:nvSpPr>
          <p:cNvPr id="35" name="Rounded Rectangle 34"/>
          <p:cNvSpPr/>
          <p:nvPr/>
        </p:nvSpPr>
        <p:spPr bwMode="auto">
          <a:xfrm>
            <a:off x="6902900" y="4429725"/>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Homogeneous</a:t>
            </a:r>
          </a:p>
        </p:txBody>
      </p:sp>
      <p:sp>
        <p:nvSpPr>
          <p:cNvPr id="36" name="Rounded Rectangle 35"/>
          <p:cNvSpPr/>
          <p:nvPr/>
        </p:nvSpPr>
        <p:spPr bwMode="auto">
          <a:xfrm>
            <a:off x="1645100" y="4429725"/>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Heterogeneous</a:t>
            </a:r>
          </a:p>
        </p:txBody>
      </p:sp>
      <p:sp>
        <p:nvSpPr>
          <p:cNvPr id="37" name="Rounded Rectangle 36"/>
          <p:cNvSpPr/>
          <p:nvPr/>
        </p:nvSpPr>
        <p:spPr bwMode="auto">
          <a:xfrm>
            <a:off x="1645100" y="5004951"/>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CapEx</a:t>
            </a:r>
          </a:p>
        </p:txBody>
      </p:sp>
      <p:sp>
        <p:nvSpPr>
          <p:cNvPr id="38" name="Rounded Rectangle 37"/>
          <p:cNvSpPr/>
          <p:nvPr/>
        </p:nvSpPr>
        <p:spPr bwMode="auto">
          <a:xfrm>
            <a:off x="6902900" y="5004951"/>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OpEx</a:t>
            </a:r>
          </a:p>
        </p:txBody>
      </p:sp>
      <p:sp>
        <p:nvSpPr>
          <p:cNvPr id="39" name="Rounded Rectangle 38"/>
          <p:cNvSpPr/>
          <p:nvPr/>
        </p:nvSpPr>
        <p:spPr bwMode="auto">
          <a:xfrm>
            <a:off x="1645100" y="5580177"/>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Own</a:t>
            </a:r>
          </a:p>
        </p:txBody>
      </p:sp>
      <p:sp>
        <p:nvSpPr>
          <p:cNvPr id="40" name="Rounded Rectangle 39"/>
          <p:cNvSpPr/>
          <p:nvPr/>
        </p:nvSpPr>
        <p:spPr bwMode="auto">
          <a:xfrm>
            <a:off x="6902900" y="5580177"/>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Lease/Rent</a:t>
            </a:r>
          </a:p>
        </p:txBody>
      </p:sp>
      <p:sp>
        <p:nvSpPr>
          <p:cNvPr id="41" name="Rounded Rectangle 40"/>
          <p:cNvSpPr/>
          <p:nvPr/>
        </p:nvSpPr>
        <p:spPr bwMode="auto">
          <a:xfrm>
            <a:off x="1645100" y="6155404"/>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Self</a:t>
            </a:r>
          </a:p>
        </p:txBody>
      </p:sp>
      <p:sp>
        <p:nvSpPr>
          <p:cNvPr id="42" name="Rounded Rectangle 41"/>
          <p:cNvSpPr/>
          <p:nvPr/>
        </p:nvSpPr>
        <p:spPr bwMode="auto">
          <a:xfrm>
            <a:off x="6902900" y="6155404"/>
            <a:ext cx="1481521" cy="441438"/>
          </a:xfrm>
          <a:prstGeom prst="roundRect">
            <a:avLst>
              <a:gd name="adj" fmla="val 0"/>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pc="-50" dirty="0" smtClean="0">
                <a:gradFill>
                  <a:gsLst>
                    <a:gs pos="0">
                      <a:srgbClr val="000000"/>
                    </a:gs>
                    <a:gs pos="100000">
                      <a:srgbClr val="000000"/>
                    </a:gs>
                  </a:gsLst>
                  <a:lin ang="5400000" scaled="0"/>
                </a:gradFill>
              </a:rPr>
              <a:t>Third Party</a:t>
            </a:r>
          </a:p>
        </p:txBody>
      </p:sp>
    </p:spTree>
    <p:extLst>
      <p:ext uri="{BB962C8B-B14F-4D97-AF65-F5344CB8AC3E}">
        <p14:creationId xmlns:p14="http://schemas.microsoft.com/office/powerpoint/2010/main" val="204300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6874"/>
            <a:ext cx="8596668" cy="1320800"/>
          </a:xfrm>
        </p:spPr>
        <p:txBody>
          <a:bodyPr/>
          <a:lstStyle/>
          <a:p>
            <a:pPr algn="ctr"/>
            <a:r>
              <a:rPr lang="en-IN" b="1" dirty="0">
                <a:solidFill>
                  <a:srgbClr val="7030A0"/>
                </a:solidFill>
                <a:latin typeface="Bookman Old Style" panose="02050604050505020204" pitchFamily="18" charset="0"/>
              </a:rPr>
              <a:t>Cloud Architecture</a:t>
            </a:r>
            <a:endParaRPr lang="en-IN" dirty="0"/>
          </a:p>
        </p:txBody>
      </p:sp>
      <p:sp>
        <p:nvSpPr>
          <p:cNvPr id="3" name="Content Placeholder 2"/>
          <p:cNvSpPr>
            <a:spLocks noGrp="1"/>
          </p:cNvSpPr>
          <p:nvPr>
            <p:ph idx="1"/>
          </p:nvPr>
        </p:nvSpPr>
        <p:spPr>
          <a:xfrm>
            <a:off x="677334" y="2007674"/>
            <a:ext cx="8596668" cy="3880773"/>
          </a:xfrm>
        </p:spPr>
        <p:txBody>
          <a:bodyPr>
            <a:normAutofit fontScale="92500" lnSpcReduction="20000"/>
          </a:bodyPr>
          <a:lstStyle/>
          <a:p>
            <a:pPr algn="just">
              <a:buClr>
                <a:srgbClr val="0070C0"/>
              </a:buClr>
              <a:buFont typeface="Bookman Old Style" panose="02050604050505020204" pitchFamily="18" charset="0"/>
              <a:buChar char="►"/>
            </a:pPr>
            <a:r>
              <a:rPr lang="en-IN" sz="2800" dirty="0">
                <a:solidFill>
                  <a:srgbClr val="002060"/>
                </a:solidFill>
                <a:latin typeface="Bookman Old Style" panose="02050604050505020204" pitchFamily="18" charset="0"/>
              </a:rPr>
              <a:t>Cloud </a:t>
            </a:r>
            <a:r>
              <a:rPr lang="en-IN" sz="2800" dirty="0" smtClean="0">
                <a:solidFill>
                  <a:srgbClr val="002060"/>
                </a:solidFill>
                <a:latin typeface="Bookman Old Style" panose="02050604050505020204" pitchFamily="18" charset="0"/>
              </a:rPr>
              <a:t>Architecture </a:t>
            </a:r>
            <a:r>
              <a:rPr lang="en-US" sz="2800" dirty="0" smtClean="0">
                <a:solidFill>
                  <a:srgbClr val="002060"/>
                </a:solidFill>
                <a:latin typeface="Bookman Old Style" panose="02050604050505020204" pitchFamily="18" charset="0"/>
                <a:ea typeface="宋体" panose="02010600030101010101" pitchFamily="2" charset="-122"/>
              </a:rPr>
              <a:t>is </a:t>
            </a:r>
            <a:r>
              <a:rPr lang="en-US" sz="2800" dirty="0">
                <a:solidFill>
                  <a:srgbClr val="002060"/>
                </a:solidFill>
                <a:latin typeface="Bookman Old Style" panose="02050604050505020204" pitchFamily="18" charset="0"/>
                <a:ea typeface="宋体" panose="02010600030101010101" pitchFamily="2" charset="-122"/>
              </a:rPr>
              <a:t>the </a:t>
            </a:r>
            <a:r>
              <a:rPr lang="en-US" sz="2800" dirty="0">
                <a:solidFill>
                  <a:srgbClr val="002060"/>
                </a:solidFill>
                <a:latin typeface="Bookman Old Style" panose="02050604050505020204" pitchFamily="18" charset="0"/>
                <a:ea typeface="宋体" panose="02010600030101010101" pitchFamily="2" charset="-122"/>
                <a:hlinkClick r:id="rId2" tooltip="Systems architecture"/>
              </a:rPr>
              <a:t>systems architecture</a:t>
            </a:r>
            <a:r>
              <a:rPr lang="en-US" sz="2800" dirty="0">
                <a:solidFill>
                  <a:srgbClr val="002060"/>
                </a:solidFill>
                <a:latin typeface="Bookman Old Style" panose="02050604050505020204" pitchFamily="18" charset="0"/>
                <a:ea typeface="宋体" panose="02010600030101010101" pitchFamily="2" charset="-122"/>
              </a:rPr>
              <a:t> of the </a:t>
            </a:r>
            <a:r>
              <a:rPr lang="en-US" sz="2800" dirty="0">
                <a:solidFill>
                  <a:srgbClr val="002060"/>
                </a:solidFill>
                <a:latin typeface="Bookman Old Style" panose="02050604050505020204" pitchFamily="18" charset="0"/>
                <a:ea typeface="宋体" panose="02010600030101010101" pitchFamily="2" charset="-122"/>
                <a:hlinkClick r:id="rId3" tooltip="Software systems"/>
              </a:rPr>
              <a:t>software systems</a:t>
            </a:r>
            <a:r>
              <a:rPr lang="en-US" sz="2800" dirty="0">
                <a:solidFill>
                  <a:srgbClr val="002060"/>
                </a:solidFill>
                <a:latin typeface="Bookman Old Style" panose="02050604050505020204" pitchFamily="18" charset="0"/>
                <a:ea typeface="宋体" panose="02010600030101010101" pitchFamily="2" charset="-122"/>
              </a:rPr>
              <a:t> involved in the delivery of cloud computing, typically involves multiple cloud components communicating with each other over </a:t>
            </a:r>
            <a:r>
              <a:rPr lang="en-US" sz="2800" dirty="0">
                <a:solidFill>
                  <a:srgbClr val="002060"/>
                </a:solidFill>
                <a:latin typeface="Bookman Old Style" panose="02050604050505020204" pitchFamily="18" charset="0"/>
                <a:ea typeface="宋体" panose="02010600030101010101" pitchFamily="2" charset="-122"/>
                <a:hlinkClick r:id="rId4" tooltip="Application programming interface"/>
              </a:rPr>
              <a:t>application programming interfaces</a:t>
            </a:r>
            <a:r>
              <a:rPr lang="en-US" sz="2800" dirty="0">
                <a:solidFill>
                  <a:srgbClr val="002060"/>
                </a:solidFill>
                <a:latin typeface="Bookman Old Style" panose="02050604050505020204" pitchFamily="18" charset="0"/>
                <a:ea typeface="宋体" panose="02010600030101010101" pitchFamily="2" charset="-122"/>
              </a:rPr>
              <a:t>, usually </a:t>
            </a:r>
            <a:r>
              <a:rPr lang="en-US" sz="2800" dirty="0">
                <a:solidFill>
                  <a:srgbClr val="002060"/>
                </a:solidFill>
                <a:latin typeface="Bookman Old Style" panose="02050604050505020204" pitchFamily="18" charset="0"/>
                <a:ea typeface="宋体" panose="02010600030101010101" pitchFamily="2" charset="-122"/>
                <a:hlinkClick r:id="rId5" tooltip="Web service"/>
              </a:rPr>
              <a:t>web </a:t>
            </a:r>
            <a:r>
              <a:rPr lang="en-US" sz="2800" dirty="0" smtClean="0">
                <a:solidFill>
                  <a:srgbClr val="002060"/>
                </a:solidFill>
                <a:latin typeface="Bookman Old Style" panose="02050604050505020204" pitchFamily="18" charset="0"/>
                <a:ea typeface="宋体" panose="02010600030101010101" pitchFamily="2" charset="-122"/>
                <a:hlinkClick r:id="rId5" tooltip="Web service"/>
              </a:rPr>
              <a:t>services</a:t>
            </a:r>
            <a:r>
              <a:rPr lang="en-US" sz="2800" dirty="0" smtClean="0">
                <a:solidFill>
                  <a:srgbClr val="002060"/>
                </a:solidFill>
                <a:latin typeface="Bookman Old Style" panose="02050604050505020204" pitchFamily="18" charset="0"/>
                <a:ea typeface="宋体" panose="02010600030101010101" pitchFamily="2" charset="-122"/>
              </a:rPr>
              <a:t>.</a:t>
            </a:r>
          </a:p>
          <a:p>
            <a:pPr algn="just">
              <a:buClr>
                <a:srgbClr val="0070C0"/>
              </a:buClr>
              <a:buFont typeface="Bookman Old Style" panose="02050604050505020204" pitchFamily="18" charset="0"/>
              <a:buChar char="►"/>
            </a:pPr>
            <a:r>
              <a:rPr lang="en-US" sz="2800" dirty="0" smtClean="0">
                <a:solidFill>
                  <a:srgbClr val="002060"/>
                </a:solidFill>
                <a:latin typeface="Bookman Old Style" panose="02050604050505020204" pitchFamily="18" charset="0"/>
                <a:ea typeface="宋体" panose="02010600030101010101" pitchFamily="2" charset="-122"/>
              </a:rPr>
              <a:t>Mainly cloud computing have two distinct set of models:</a:t>
            </a:r>
          </a:p>
          <a:p>
            <a:pPr lvl="1" algn="just">
              <a:buClr>
                <a:srgbClr val="0070C0"/>
              </a:buClr>
              <a:buSzPct val="100000"/>
              <a:buFont typeface="Arial" panose="020B0604020202020204" pitchFamily="34" charset="0"/>
              <a:buChar char="•"/>
            </a:pPr>
            <a:r>
              <a:rPr lang="en-US" sz="2600" dirty="0" smtClean="0">
                <a:solidFill>
                  <a:srgbClr val="002060"/>
                </a:solidFill>
                <a:latin typeface="Bookman Old Style" panose="02050604050505020204" pitchFamily="18" charset="0"/>
                <a:ea typeface="宋体" panose="02010600030101010101" pitchFamily="2" charset="-122"/>
              </a:rPr>
              <a:t>Deployment Models</a:t>
            </a:r>
          </a:p>
          <a:p>
            <a:pPr lvl="1" algn="just">
              <a:buClr>
                <a:srgbClr val="0070C0"/>
              </a:buClr>
              <a:buSzPct val="100000"/>
              <a:buFont typeface="Arial" panose="020B0604020202020204" pitchFamily="34" charset="0"/>
              <a:buChar char="•"/>
            </a:pPr>
            <a:r>
              <a:rPr lang="en-US" sz="2600" dirty="0" smtClean="0">
                <a:solidFill>
                  <a:srgbClr val="002060"/>
                </a:solidFill>
                <a:latin typeface="Bookman Old Style" panose="02050604050505020204" pitchFamily="18" charset="0"/>
                <a:ea typeface="宋体" panose="02010600030101010101" pitchFamily="2" charset="-122"/>
              </a:rPr>
              <a:t>Service Models</a:t>
            </a:r>
          </a:p>
          <a:p>
            <a:pPr algn="just">
              <a:buClr>
                <a:srgbClr val="0070C0"/>
              </a:buClr>
              <a:buFont typeface="Bookman Old Style" panose="02050604050505020204" pitchFamily="18" charset="0"/>
              <a:buChar char="►"/>
            </a:pPr>
            <a:endParaRPr lang="en-IN" sz="28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88528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718"/>
            <a:ext cx="8596668" cy="1320800"/>
          </a:xfrm>
        </p:spPr>
        <p:txBody>
          <a:bodyPr>
            <a:normAutofit/>
          </a:bodyPr>
          <a:lstStyle/>
          <a:p>
            <a:pPr algn="ctr"/>
            <a:r>
              <a:rPr lang="en-US" sz="4000" b="1" spc="-150" dirty="0">
                <a:ln>
                  <a:solidFill>
                    <a:schemeClr val="bg1">
                      <a:alpha val="60000"/>
                    </a:schemeClr>
                  </a:solidFill>
                </a:ln>
                <a:solidFill>
                  <a:srgbClr val="7030A0"/>
                </a:solidFill>
                <a:latin typeface="Bookman Old Style" panose="02050604050505020204" pitchFamily="18" charset="0"/>
                <a:cs typeface="Arial" pitchFamily="34" charset="0"/>
              </a:rPr>
              <a:t>Windows Azure Architecture</a:t>
            </a:r>
            <a:endParaRPr lang="en-IN" sz="4000" dirty="0">
              <a:solidFill>
                <a:srgbClr val="7030A0"/>
              </a:solidFill>
              <a:latin typeface="Bookman Old Style" panose="02050604050505020204" pitchFamily="18" charset="0"/>
            </a:endParaRPr>
          </a:p>
        </p:txBody>
      </p:sp>
      <p:sp>
        <p:nvSpPr>
          <p:cNvPr id="4" name="Rectangle 3"/>
          <p:cNvSpPr/>
          <p:nvPr/>
        </p:nvSpPr>
        <p:spPr bwMode="auto">
          <a:xfrm>
            <a:off x="473034" y="837127"/>
            <a:ext cx="8784605" cy="6020873"/>
          </a:xfrm>
          <a:prstGeom prst="rect">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spc="-50" dirty="0">
              <a:gradFill>
                <a:gsLst>
                  <a:gs pos="0">
                    <a:srgbClr val="FFFFFF"/>
                  </a:gs>
                  <a:gs pos="100000">
                    <a:srgbClr val="FFFFFF"/>
                  </a:gs>
                </a:gsLst>
                <a:lin ang="5400000" scaled="0"/>
              </a:gradFill>
            </a:endParaRPr>
          </a:p>
        </p:txBody>
      </p:sp>
      <p:grpSp>
        <p:nvGrpSpPr>
          <p:cNvPr id="5" name="Group 4"/>
          <p:cNvGrpSpPr/>
          <p:nvPr/>
        </p:nvGrpSpPr>
        <p:grpSpPr>
          <a:xfrm>
            <a:off x="828496" y="4909657"/>
            <a:ext cx="8130672" cy="1790328"/>
            <a:chOff x="595653" y="1802224"/>
            <a:chExt cx="3536775" cy="1836327"/>
          </a:xfrm>
        </p:grpSpPr>
        <p:sp>
          <p:nvSpPr>
            <p:cNvPr id="6" name="Rectangle 5"/>
            <p:cNvSpPr/>
            <p:nvPr/>
          </p:nvSpPr>
          <p:spPr bwMode="auto">
            <a:xfrm>
              <a:off x="3096083" y="2463514"/>
              <a:ext cx="1026012" cy="576072"/>
            </a:xfrm>
            <a:prstGeom prst="rect">
              <a:avLst/>
            </a:prstGeom>
            <a:solidFill>
              <a:schemeClr val="accent6">
                <a:lumMod val="75000"/>
              </a:schemeClr>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spc="-50" dirty="0" smtClean="0">
                  <a:solidFill>
                    <a:schemeClr val="bg1"/>
                  </a:solidFill>
                </a:rPr>
                <a:t>Fabric </a:t>
              </a:r>
              <a:br>
                <a:rPr lang="en-US" sz="1400" spc="-50" dirty="0" smtClean="0">
                  <a:solidFill>
                    <a:schemeClr val="bg1"/>
                  </a:solidFill>
                </a:rPr>
              </a:br>
              <a:r>
                <a:rPr lang="en-US" sz="1400" spc="-50" dirty="0" smtClean="0">
                  <a:solidFill>
                    <a:schemeClr val="bg1"/>
                  </a:solidFill>
                </a:rPr>
                <a:t>Controller</a:t>
              </a:r>
            </a:p>
          </p:txBody>
        </p:sp>
        <p:sp>
          <p:nvSpPr>
            <p:cNvPr id="7" name="Rectangle 6"/>
            <p:cNvSpPr/>
            <p:nvPr/>
          </p:nvSpPr>
          <p:spPr bwMode="auto">
            <a:xfrm>
              <a:off x="595653" y="2462958"/>
              <a:ext cx="2238375" cy="577184"/>
            </a:xfrm>
            <a:prstGeom prst="rect">
              <a:avLst/>
            </a:prstGeom>
            <a:solidFill>
              <a:schemeClr val="accent6">
                <a:lumMod val="60000"/>
                <a:lumOff val="40000"/>
              </a:schemeClr>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pc="-50" dirty="0">
                  <a:gradFill>
                    <a:gsLst>
                      <a:gs pos="0">
                        <a:srgbClr val="000000"/>
                      </a:gs>
                      <a:gs pos="100000">
                        <a:srgbClr val="000000"/>
                      </a:gs>
                    </a:gsLst>
                    <a:lin ang="5400000" scaled="0"/>
                  </a:gradFill>
                </a:rPr>
                <a:t>Fabric</a:t>
              </a:r>
            </a:p>
          </p:txBody>
        </p:sp>
        <p:sp>
          <p:nvSpPr>
            <p:cNvPr id="8" name="Rectangle 7"/>
            <p:cNvSpPr/>
            <p:nvPr/>
          </p:nvSpPr>
          <p:spPr bwMode="auto">
            <a:xfrm>
              <a:off x="1735302" y="3074785"/>
              <a:ext cx="1098726" cy="563765"/>
            </a:xfrm>
            <a:prstGeom prst="rect">
              <a:avLst/>
            </a:prstGeom>
            <a:solidFill>
              <a:srgbClr val="FFFF00"/>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spc="-50" dirty="0">
                  <a:gradFill>
                    <a:gsLst>
                      <a:gs pos="0">
                        <a:srgbClr val="000000"/>
                      </a:gs>
                      <a:gs pos="100000">
                        <a:srgbClr val="000000"/>
                      </a:gs>
                    </a:gsLst>
                    <a:lin ang="5400000" scaled="0"/>
                  </a:gradFill>
                </a:rPr>
                <a:t>Storage</a:t>
              </a:r>
            </a:p>
          </p:txBody>
        </p:sp>
        <p:sp>
          <p:nvSpPr>
            <p:cNvPr id="9" name="Rectangle 8"/>
            <p:cNvSpPr/>
            <p:nvPr/>
          </p:nvSpPr>
          <p:spPr bwMode="auto">
            <a:xfrm>
              <a:off x="595653" y="3074785"/>
              <a:ext cx="1098726" cy="563766"/>
            </a:xfrm>
            <a:prstGeom prst="rect">
              <a:avLst/>
            </a:prstGeom>
            <a:solidFill>
              <a:srgbClr val="C00000"/>
            </a:solidFill>
            <a:ln>
              <a:solidFill>
                <a:schemeClr val="accent3">
                  <a:lumMod val="50000"/>
                </a:schemeClr>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pc="-50" dirty="0" smtClean="0">
                  <a:gradFill>
                    <a:gsLst>
                      <a:gs pos="0">
                        <a:srgbClr val="000000"/>
                      </a:gs>
                      <a:gs pos="100000">
                        <a:srgbClr val="000000"/>
                      </a:gs>
                    </a:gsLst>
                    <a:lin ang="5400000" scaled="0"/>
                  </a:gradFill>
                </a:rPr>
                <a:t>Compute</a:t>
              </a:r>
            </a:p>
          </p:txBody>
        </p:sp>
        <p:sp>
          <p:nvSpPr>
            <p:cNvPr id="10" name="Rectangle 9"/>
            <p:cNvSpPr/>
            <p:nvPr/>
          </p:nvSpPr>
          <p:spPr bwMode="auto">
            <a:xfrm>
              <a:off x="605986" y="1802224"/>
              <a:ext cx="3526442" cy="577184"/>
            </a:xfrm>
            <a:prstGeom prst="rect">
              <a:avLst/>
            </a:prstGeom>
            <a:solidFill>
              <a:schemeClr val="accent6">
                <a:lumMod val="50000"/>
              </a:schemeClr>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pc="-50" dirty="0" smtClean="0">
                  <a:solidFill>
                    <a:schemeClr val="bg1"/>
                  </a:solidFill>
                </a:rPr>
                <a:t>Infrastructure</a:t>
              </a:r>
              <a:endParaRPr lang="en-US" spc="-50" dirty="0">
                <a:solidFill>
                  <a:schemeClr val="bg1"/>
                </a:solidFill>
              </a:endParaRPr>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435" y="1128098"/>
            <a:ext cx="5816115" cy="756422"/>
          </a:xfrm>
          <a:prstGeom prst="rect">
            <a:avLst/>
          </a:prstGeom>
        </p:spPr>
      </p:pic>
      <p:grpSp>
        <p:nvGrpSpPr>
          <p:cNvPr id="12" name="Group 11"/>
          <p:cNvGrpSpPr/>
          <p:nvPr/>
        </p:nvGrpSpPr>
        <p:grpSpPr>
          <a:xfrm>
            <a:off x="811879" y="2145377"/>
            <a:ext cx="8126784" cy="2589049"/>
            <a:chOff x="587011" y="384572"/>
            <a:chExt cx="3535084" cy="2655570"/>
          </a:xfrm>
        </p:grpSpPr>
        <p:sp>
          <p:nvSpPr>
            <p:cNvPr id="13" name="Rectangle 12"/>
            <p:cNvSpPr/>
            <p:nvPr/>
          </p:nvSpPr>
          <p:spPr bwMode="auto">
            <a:xfrm>
              <a:off x="3096083" y="2463514"/>
              <a:ext cx="1026012" cy="576072"/>
            </a:xfrm>
            <a:prstGeom prst="rect">
              <a:avLst/>
            </a:prstGeom>
            <a:solidFill>
              <a:schemeClr val="accent4">
                <a:lumMod val="75000"/>
              </a:schemeClr>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spc="-50" dirty="0" smtClean="0">
                  <a:solidFill>
                    <a:schemeClr val="bg1"/>
                  </a:solidFill>
                </a:rPr>
                <a:t>App Fabric </a:t>
              </a:r>
              <a:br>
                <a:rPr lang="en-US" sz="1400" spc="-50" dirty="0" smtClean="0">
                  <a:solidFill>
                    <a:schemeClr val="bg1"/>
                  </a:solidFill>
                </a:rPr>
              </a:br>
              <a:r>
                <a:rPr lang="en-US" sz="1400" spc="-50" dirty="0" smtClean="0">
                  <a:solidFill>
                    <a:schemeClr val="bg1"/>
                  </a:solidFill>
                </a:rPr>
                <a:t>Controller</a:t>
              </a:r>
            </a:p>
          </p:txBody>
        </p:sp>
        <p:sp>
          <p:nvSpPr>
            <p:cNvPr id="14" name="Rectangle 13"/>
            <p:cNvSpPr/>
            <p:nvPr/>
          </p:nvSpPr>
          <p:spPr bwMode="auto">
            <a:xfrm>
              <a:off x="595653" y="2462958"/>
              <a:ext cx="2238375" cy="577184"/>
            </a:xfrm>
            <a:prstGeom prst="rect">
              <a:avLst/>
            </a:prstGeom>
            <a:solidFill>
              <a:schemeClr val="accent4">
                <a:lumMod val="40000"/>
                <a:lumOff val="60000"/>
              </a:schemeClr>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pc="-50" dirty="0" smtClean="0">
                  <a:gradFill>
                    <a:gsLst>
                      <a:gs pos="0">
                        <a:srgbClr val="000000"/>
                      </a:gs>
                      <a:gs pos="100000">
                        <a:srgbClr val="000000"/>
                      </a:gs>
                    </a:gsLst>
                    <a:lin ang="5400000" scaled="0"/>
                  </a:gradFill>
                </a:rPr>
                <a:t>App Fabric</a:t>
              </a:r>
              <a:endParaRPr lang="en-US" spc="-50" dirty="0">
                <a:gradFill>
                  <a:gsLst>
                    <a:gs pos="0">
                      <a:srgbClr val="000000"/>
                    </a:gs>
                    <a:gs pos="100000">
                      <a:srgbClr val="000000"/>
                    </a:gs>
                  </a:gsLst>
                  <a:lin ang="5400000" scaled="0"/>
                </a:gradFill>
              </a:endParaRPr>
            </a:p>
          </p:txBody>
        </p:sp>
        <p:sp>
          <p:nvSpPr>
            <p:cNvPr id="15" name="Rectangle 14"/>
            <p:cNvSpPr/>
            <p:nvPr/>
          </p:nvSpPr>
          <p:spPr bwMode="auto">
            <a:xfrm>
              <a:off x="595653" y="1802224"/>
              <a:ext cx="3526442" cy="577184"/>
            </a:xfrm>
            <a:prstGeom prst="rect">
              <a:avLst/>
            </a:prstGeom>
            <a:solidFill>
              <a:schemeClr val="accent4">
                <a:lumMod val="50000"/>
              </a:schemeClr>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pc="-50" dirty="0" smtClean="0">
                  <a:solidFill>
                    <a:schemeClr val="bg1"/>
                  </a:solidFill>
                </a:rPr>
                <a:t>Platform</a:t>
              </a:r>
              <a:endParaRPr lang="en-US" spc="-50" dirty="0">
                <a:solidFill>
                  <a:schemeClr val="bg1"/>
                </a:solidFill>
              </a:endParaRPr>
            </a:p>
          </p:txBody>
        </p:sp>
        <p:sp>
          <p:nvSpPr>
            <p:cNvPr id="16" name="Rectangle 15"/>
            <p:cNvSpPr/>
            <p:nvPr/>
          </p:nvSpPr>
          <p:spPr bwMode="auto">
            <a:xfrm>
              <a:off x="587011" y="384572"/>
              <a:ext cx="3526442" cy="577184"/>
            </a:xfrm>
            <a:prstGeom prst="rect">
              <a:avLst/>
            </a:prstGeom>
            <a:solidFill>
              <a:schemeClr val="tx2"/>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pc="-50" dirty="0" smtClean="0">
                  <a:solidFill>
                    <a:schemeClr val="bg1"/>
                  </a:solidFill>
                </a:rPr>
                <a:t>Your Application</a:t>
              </a:r>
              <a:endParaRPr lang="en-US" spc="-50" dirty="0">
                <a:solidFill>
                  <a:schemeClr val="bg1"/>
                </a:solidFill>
              </a:endParaRPr>
            </a:p>
          </p:txBody>
        </p:sp>
        <p:sp>
          <p:nvSpPr>
            <p:cNvPr id="17" name="Rectangle 16"/>
            <p:cNvSpPr/>
            <p:nvPr/>
          </p:nvSpPr>
          <p:spPr bwMode="auto">
            <a:xfrm>
              <a:off x="587011" y="1087061"/>
              <a:ext cx="3526442" cy="577184"/>
            </a:xfrm>
            <a:prstGeom prst="rect">
              <a:avLst/>
            </a:prstGeom>
            <a:solidFill>
              <a:schemeClr val="accent2"/>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pc="-50" dirty="0" smtClean="0">
                  <a:solidFill>
                    <a:schemeClr val="bg1"/>
                  </a:solidFill>
                </a:rPr>
                <a:t>Your Data</a:t>
              </a:r>
              <a:endParaRPr lang="en-US" spc="-50" dirty="0">
                <a:solidFill>
                  <a:schemeClr val="bg1"/>
                </a:solidFill>
              </a:endParaRPr>
            </a:p>
          </p:txBody>
        </p:sp>
      </p:grpSp>
    </p:spTree>
    <p:extLst>
      <p:ext uri="{BB962C8B-B14F-4D97-AF65-F5344CB8AC3E}">
        <p14:creationId xmlns:p14="http://schemas.microsoft.com/office/powerpoint/2010/main" val="245516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58" y="399992"/>
            <a:ext cx="8596668" cy="1320800"/>
          </a:xfrm>
        </p:spPr>
        <p:txBody>
          <a:bodyPr>
            <a:normAutofit/>
          </a:bodyPr>
          <a:lstStyle/>
          <a:p>
            <a:pPr algn="ctr"/>
            <a:r>
              <a:rPr lang="en-US" sz="4000" b="1" spc="-150" dirty="0">
                <a:ln>
                  <a:solidFill>
                    <a:schemeClr val="bg1">
                      <a:alpha val="60000"/>
                    </a:schemeClr>
                  </a:solidFill>
                </a:ln>
                <a:solidFill>
                  <a:srgbClr val="7030A0"/>
                </a:solidFill>
                <a:latin typeface="Bookman Old Style" panose="02050604050505020204" pitchFamily="18" charset="0"/>
                <a:cs typeface="Arial" pitchFamily="34" charset="0"/>
              </a:rPr>
              <a:t>Windows Azure Platform -  CDN</a:t>
            </a:r>
            <a:endParaRPr lang="en-IN" sz="4000" dirty="0">
              <a:solidFill>
                <a:srgbClr val="7030A0"/>
              </a:solidFill>
              <a:latin typeface="Bookman Old Style" panose="02050604050505020204" pitchFamily="18" charset="0"/>
            </a:endParaRPr>
          </a:p>
        </p:txBody>
      </p:sp>
      <p:pic>
        <p:nvPicPr>
          <p:cNvPr id="129" name="Picture 128" descr="\\server3\InternalBin\Resource DVD\DVD_ART36\Artwork_Imagery\Icons - Illustrations\Maps Globes\world map Transparent blue.png"/>
          <p:cNvPicPr>
            <a:picLocks noChangeAspect="1" noChangeArrowheads="1"/>
          </p:cNvPicPr>
          <p:nvPr/>
        </p:nvPicPr>
        <p:blipFill>
          <a:blip r:embed="rId2" cstate="screen">
            <a:duotone>
              <a:prstClr val="black"/>
              <a:schemeClr val="accent4">
                <a:tint val="45000"/>
                <a:satMod val="400000"/>
              </a:schemeClr>
            </a:duotone>
            <a:extLst>
              <a:ext uri="{28A0092B-C50C-407E-A947-70E740481C1C}">
                <a14:useLocalDpi xmlns:a14="http://schemas.microsoft.com/office/drawing/2010/main"/>
              </a:ext>
            </a:extLst>
          </a:blip>
          <a:srcRect/>
          <a:stretch>
            <a:fillRect/>
          </a:stretch>
        </p:blipFill>
        <p:spPr bwMode="auto">
          <a:xfrm>
            <a:off x="368534" y="2276046"/>
            <a:ext cx="3600197" cy="2908670"/>
          </a:xfrm>
          <a:prstGeom prst="rect">
            <a:avLst/>
          </a:prstGeom>
          <a:solidFill>
            <a:schemeClr val="tx2"/>
          </a:solidFill>
        </p:spPr>
      </p:pic>
      <p:pic>
        <p:nvPicPr>
          <p:cNvPr id="130" name="Picture 129" descr="\\server3\InternalBin\Resource DVD\DVD_ART36\Artwork_Imagery\Icons - Illustrations\Maps Globes\world map Transparent blue.png"/>
          <p:cNvPicPr>
            <a:picLocks noChangeAspect="1" noChangeArrowheads="1"/>
          </p:cNvPicPr>
          <p:nvPr/>
        </p:nvPicPr>
        <p:blipFill>
          <a:blip r:embed="rId3" cstate="screen">
            <a:duotone>
              <a:prstClr val="black"/>
              <a:schemeClr val="accent4">
                <a:tint val="45000"/>
                <a:satMod val="400000"/>
              </a:schemeClr>
            </a:duotone>
            <a:extLst>
              <a:ext uri="{28A0092B-C50C-407E-A947-70E740481C1C}">
                <a14:useLocalDpi xmlns:a14="http://schemas.microsoft.com/office/drawing/2010/main"/>
              </a:ext>
            </a:extLst>
          </a:blip>
          <a:srcRect/>
          <a:stretch>
            <a:fillRect/>
          </a:stretch>
        </p:blipFill>
        <p:spPr bwMode="auto">
          <a:xfrm>
            <a:off x="3977067" y="2283189"/>
            <a:ext cx="1943606" cy="2908670"/>
          </a:xfrm>
          <a:prstGeom prst="rect">
            <a:avLst/>
          </a:prstGeom>
          <a:solidFill>
            <a:schemeClr val="tx2"/>
          </a:solidFill>
        </p:spPr>
      </p:pic>
      <p:pic>
        <p:nvPicPr>
          <p:cNvPr id="131" name="Picture 130" descr="\\server3\InternalBin\Resource DVD\DVD_ART36\Artwork_Imagery\Icons - Illustrations\Maps Globes\world map Transparent blue.png"/>
          <p:cNvPicPr>
            <a:picLocks noChangeAspect="1" noChangeArrowheads="1"/>
          </p:cNvPicPr>
          <p:nvPr/>
        </p:nvPicPr>
        <p:blipFill>
          <a:blip r:embed="rId4" cstate="screen">
            <a:duotone>
              <a:prstClr val="black"/>
              <a:schemeClr val="accent4">
                <a:tint val="45000"/>
                <a:satMod val="400000"/>
              </a:schemeClr>
            </a:duotone>
            <a:extLst>
              <a:ext uri="{28A0092B-C50C-407E-A947-70E740481C1C}">
                <a14:useLocalDpi xmlns:a14="http://schemas.microsoft.com/office/drawing/2010/main"/>
              </a:ext>
            </a:extLst>
          </a:blip>
          <a:srcRect r="-1748"/>
          <a:stretch>
            <a:fillRect/>
          </a:stretch>
        </p:blipFill>
        <p:spPr bwMode="auto">
          <a:xfrm>
            <a:off x="5927819" y="2283189"/>
            <a:ext cx="3584715" cy="2908670"/>
          </a:xfrm>
          <a:prstGeom prst="rect">
            <a:avLst/>
          </a:prstGeom>
          <a:solidFill>
            <a:schemeClr val="tx2"/>
          </a:solidFill>
        </p:spPr>
      </p:pic>
      <p:sp>
        <p:nvSpPr>
          <p:cNvPr id="132" name="TextBox 9"/>
          <p:cNvSpPr txBox="1">
            <a:spLocks noChangeArrowheads="1"/>
          </p:cNvSpPr>
          <p:nvPr/>
        </p:nvSpPr>
        <p:spPr bwMode="auto">
          <a:xfrm>
            <a:off x="822412" y="1570030"/>
            <a:ext cx="2689643" cy="707886"/>
          </a:xfrm>
          <a:prstGeom prst="rect">
            <a:avLst/>
          </a:prstGeom>
          <a:noFill/>
          <a:ln w="9525">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sz="2000" b="1" dirty="0" smtClean="0">
                <a:solidFill>
                  <a:srgbClr val="002060">
                    <a:alpha val="99000"/>
                  </a:srgbClr>
                </a:solidFill>
              </a:rPr>
              <a:t>North America Region </a:t>
            </a:r>
            <a:endParaRPr lang="en-US" sz="2000" b="1" dirty="0">
              <a:solidFill>
                <a:srgbClr val="002060">
                  <a:alpha val="99000"/>
                </a:srgbClr>
              </a:solidFill>
            </a:endParaRPr>
          </a:p>
        </p:txBody>
      </p:sp>
      <p:sp>
        <p:nvSpPr>
          <p:cNvPr id="133" name="TextBox 9"/>
          <p:cNvSpPr txBox="1">
            <a:spLocks noChangeArrowheads="1"/>
          </p:cNvSpPr>
          <p:nvPr/>
        </p:nvSpPr>
        <p:spPr bwMode="auto">
          <a:xfrm>
            <a:off x="4168433" y="1586043"/>
            <a:ext cx="1560874" cy="707886"/>
          </a:xfrm>
          <a:prstGeom prst="rect">
            <a:avLst/>
          </a:prstGeom>
          <a:noFill/>
          <a:ln w="9525">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sz="2000" b="1" dirty="0" smtClean="0">
                <a:solidFill>
                  <a:srgbClr val="002060">
                    <a:alpha val="99000"/>
                  </a:srgbClr>
                </a:solidFill>
              </a:rPr>
              <a:t>Europe Region </a:t>
            </a:r>
            <a:endParaRPr lang="en-US" sz="2000" b="1" dirty="0">
              <a:solidFill>
                <a:srgbClr val="002060">
                  <a:alpha val="99000"/>
                </a:srgbClr>
              </a:solidFill>
            </a:endParaRPr>
          </a:p>
        </p:txBody>
      </p:sp>
      <p:sp>
        <p:nvSpPr>
          <p:cNvPr id="134" name="TextBox 9"/>
          <p:cNvSpPr txBox="1">
            <a:spLocks noChangeArrowheads="1"/>
          </p:cNvSpPr>
          <p:nvPr/>
        </p:nvSpPr>
        <p:spPr bwMode="auto">
          <a:xfrm>
            <a:off x="6424503" y="1598920"/>
            <a:ext cx="2583711" cy="400110"/>
          </a:xfrm>
          <a:prstGeom prst="rect">
            <a:avLst/>
          </a:prstGeom>
          <a:noFill/>
          <a:ln w="9525">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sz="2000" b="1" dirty="0" smtClean="0">
                <a:solidFill>
                  <a:srgbClr val="002060">
                    <a:alpha val="99000"/>
                  </a:srgbClr>
                </a:solidFill>
              </a:rPr>
              <a:t>Asia Pacific Region </a:t>
            </a:r>
            <a:endParaRPr lang="en-US" sz="2000" b="1" dirty="0">
              <a:solidFill>
                <a:srgbClr val="002060">
                  <a:alpha val="99000"/>
                </a:srgbClr>
              </a:solidFill>
            </a:endParaRPr>
          </a:p>
        </p:txBody>
      </p:sp>
      <p:grpSp>
        <p:nvGrpSpPr>
          <p:cNvPr id="135" name="Group 75"/>
          <p:cNvGrpSpPr/>
          <p:nvPr/>
        </p:nvGrpSpPr>
        <p:grpSpPr>
          <a:xfrm>
            <a:off x="347730" y="5228021"/>
            <a:ext cx="9164804" cy="1370439"/>
            <a:chOff x="-162441" y="5261829"/>
            <a:chExt cx="9446132" cy="1639431"/>
          </a:xfrm>
          <a:solidFill>
            <a:schemeClr val="tx2">
              <a:alpha val="20000"/>
            </a:schemeClr>
          </a:solidFill>
        </p:grpSpPr>
        <p:sp>
          <p:nvSpPr>
            <p:cNvPr id="136" name="Rectangle 135"/>
            <p:cNvSpPr/>
            <p:nvPr/>
          </p:nvSpPr>
          <p:spPr bwMode="invGray">
            <a:xfrm>
              <a:off x="1" y="5261829"/>
              <a:ext cx="9144000" cy="1596171"/>
            </a:xfrm>
            <a:prstGeom prst="rect">
              <a:avLst/>
            </a:prstGeom>
            <a:grp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100" kern="0" dirty="0">
                <a:solidFill>
                  <a:srgbClr val="000000"/>
                </a:solidFill>
              </a:endParaRPr>
            </a:p>
          </p:txBody>
        </p:sp>
        <p:sp>
          <p:nvSpPr>
            <p:cNvPr id="137" name="Rectangle 136"/>
            <p:cNvSpPr/>
            <p:nvPr/>
          </p:nvSpPr>
          <p:spPr bwMode="invGray">
            <a:xfrm>
              <a:off x="-162441" y="5261830"/>
              <a:ext cx="9446132" cy="1639430"/>
            </a:xfrm>
            <a:prstGeom prst="rect">
              <a:avLst/>
            </a:prstGeom>
            <a:solidFill>
              <a:schemeClr val="tx2"/>
            </a:solidFill>
            <a:ln w="57150">
              <a:solidFill>
                <a:schemeClr val="tx1"/>
              </a:solidFill>
              <a:headEnd type="none" w="med" len="med"/>
              <a:tailEnd type="none" w="med" len="med"/>
            </a:ln>
            <a:effectLst/>
            <a:scene3d>
              <a:camera prst="orthographicFront" fov="0">
                <a:rot lat="0" lon="0" rev="0"/>
              </a:camera>
              <a:lightRig rig="contrasting" dir="t">
                <a:rot lat="0" lon="0" rev="3600000"/>
              </a:lightRig>
            </a:scene3d>
            <a:sp3d prstMaterial="plastic">
              <a:contourClr>
                <a:schemeClr val="accent1"/>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sp>
          <p:nvSpPr>
            <p:cNvPr id="138" name="TextBox 16"/>
            <p:cNvSpPr txBox="1"/>
            <p:nvPr/>
          </p:nvSpPr>
          <p:spPr bwMode="invGray">
            <a:xfrm>
              <a:off x="1" y="5354656"/>
              <a:ext cx="9132624" cy="607509"/>
            </a:xfrm>
            <a:prstGeom prst="rect">
              <a:avLst/>
            </a:prstGeom>
            <a:solidFill>
              <a:schemeClr val="tx2"/>
            </a:solidFill>
            <a:effectLst/>
          </p:spPr>
          <p:txBody>
            <a:bodyPr wrap="square" tIns="18288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indent="-155575" algn="ctr">
                <a:lnSpc>
                  <a:spcPct val="90000"/>
                </a:lnSpc>
                <a:spcBef>
                  <a:spcPct val="0"/>
                </a:spcBef>
                <a:buClr>
                  <a:srgbClr val="FFC000"/>
                </a:buClr>
                <a:defRPr/>
              </a:pPr>
              <a:r>
                <a:rPr lang="en-US" sz="2000" b="1" dirty="0" smtClean="0">
                  <a:solidFill>
                    <a:srgbClr val="0070C0"/>
                  </a:solidFill>
                </a:rPr>
                <a:t>Over 2 terabits per second of capacity from over 22 global locations</a:t>
              </a:r>
            </a:p>
          </p:txBody>
        </p:sp>
        <p:sp>
          <p:nvSpPr>
            <p:cNvPr id="139" name="Rectangle 138"/>
            <p:cNvSpPr/>
            <p:nvPr/>
          </p:nvSpPr>
          <p:spPr>
            <a:xfrm>
              <a:off x="687784" y="5981931"/>
              <a:ext cx="7924800" cy="773194"/>
            </a:xfrm>
            <a:prstGeom prst="rect">
              <a:avLst/>
            </a:prstGeom>
            <a:solidFill>
              <a:schemeClr val="tx2"/>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rgbClr val="00B0F0">
                      <a:alpha val="99000"/>
                    </a:srgbClr>
                  </a:solidFill>
                </a:rPr>
                <a:t>Windows Azure Content Delivery Network (CDN) service </a:t>
              </a:r>
              <a:br>
                <a:rPr lang="en-US" dirty="0" smtClean="0">
                  <a:solidFill>
                    <a:srgbClr val="00B0F0">
                      <a:alpha val="99000"/>
                    </a:srgbClr>
                  </a:solidFill>
                </a:rPr>
              </a:br>
              <a:r>
                <a:rPr lang="en-US" dirty="0" smtClean="0">
                  <a:solidFill>
                    <a:srgbClr val="00B0F0">
                      <a:alpha val="99000"/>
                    </a:srgbClr>
                  </a:solidFill>
                </a:rPr>
                <a:t>scales your global reach automatically without user intervention</a:t>
              </a:r>
              <a:endParaRPr lang="en-US" sz="1000" dirty="0">
                <a:solidFill>
                  <a:srgbClr val="00B0F0">
                    <a:alpha val="99000"/>
                  </a:srgbClr>
                </a:solidFill>
              </a:endParaRPr>
            </a:p>
          </p:txBody>
        </p:sp>
      </p:grpSp>
      <p:grpSp>
        <p:nvGrpSpPr>
          <p:cNvPr id="140" name="Group 274"/>
          <p:cNvGrpSpPr/>
          <p:nvPr/>
        </p:nvGrpSpPr>
        <p:grpSpPr>
          <a:xfrm>
            <a:off x="1353446" y="3347091"/>
            <a:ext cx="428667" cy="214754"/>
            <a:chOff x="1933575" y="510402"/>
            <a:chExt cx="590550" cy="394473"/>
          </a:xfrm>
        </p:grpSpPr>
        <p:sp>
          <p:nvSpPr>
            <p:cNvPr id="141" name="Oval 14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42" name="Group 110"/>
            <p:cNvGrpSpPr/>
            <p:nvPr/>
          </p:nvGrpSpPr>
          <p:grpSpPr>
            <a:xfrm>
              <a:off x="2048154" y="510402"/>
              <a:ext cx="407419" cy="345058"/>
              <a:chOff x="-2293085" y="806266"/>
              <a:chExt cx="319677" cy="345058"/>
            </a:xfrm>
          </p:grpSpPr>
          <p:pic>
            <p:nvPicPr>
              <p:cNvPr id="14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4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45" name="Group 279"/>
          <p:cNvGrpSpPr/>
          <p:nvPr/>
        </p:nvGrpSpPr>
        <p:grpSpPr>
          <a:xfrm>
            <a:off x="1429646" y="3418086"/>
            <a:ext cx="428667" cy="214754"/>
            <a:chOff x="1933575" y="510402"/>
            <a:chExt cx="590550" cy="394473"/>
          </a:xfrm>
        </p:grpSpPr>
        <p:sp>
          <p:nvSpPr>
            <p:cNvPr id="146" name="Oval 14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47" name="Group 110"/>
            <p:cNvGrpSpPr/>
            <p:nvPr/>
          </p:nvGrpSpPr>
          <p:grpSpPr>
            <a:xfrm>
              <a:off x="2048154" y="510402"/>
              <a:ext cx="407419" cy="345058"/>
              <a:chOff x="-2293085" y="806266"/>
              <a:chExt cx="319677" cy="345058"/>
            </a:xfrm>
          </p:grpSpPr>
          <p:pic>
            <p:nvPicPr>
              <p:cNvPr id="14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4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50" name="Group 284"/>
          <p:cNvGrpSpPr/>
          <p:nvPr/>
        </p:nvGrpSpPr>
        <p:grpSpPr>
          <a:xfrm>
            <a:off x="1954900" y="3172440"/>
            <a:ext cx="428667" cy="214754"/>
            <a:chOff x="1933575" y="510402"/>
            <a:chExt cx="590550" cy="394473"/>
          </a:xfrm>
        </p:grpSpPr>
        <p:sp>
          <p:nvSpPr>
            <p:cNvPr id="151" name="Oval 15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52" name="Group 110"/>
            <p:cNvGrpSpPr/>
            <p:nvPr/>
          </p:nvGrpSpPr>
          <p:grpSpPr>
            <a:xfrm>
              <a:off x="2048154" y="510402"/>
              <a:ext cx="407419" cy="345058"/>
              <a:chOff x="-2293085" y="806266"/>
              <a:chExt cx="319677" cy="345058"/>
            </a:xfrm>
          </p:grpSpPr>
          <p:pic>
            <p:nvPicPr>
              <p:cNvPr id="15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5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55" name="Group 289"/>
          <p:cNvGrpSpPr/>
          <p:nvPr/>
        </p:nvGrpSpPr>
        <p:grpSpPr>
          <a:xfrm>
            <a:off x="1742095" y="3461391"/>
            <a:ext cx="428667" cy="214754"/>
            <a:chOff x="1933575" y="510402"/>
            <a:chExt cx="590550" cy="394473"/>
          </a:xfrm>
        </p:grpSpPr>
        <p:sp>
          <p:nvSpPr>
            <p:cNvPr id="156" name="Oval 15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57" name="Group 110"/>
            <p:cNvGrpSpPr/>
            <p:nvPr/>
          </p:nvGrpSpPr>
          <p:grpSpPr>
            <a:xfrm>
              <a:off x="2048154" y="510402"/>
              <a:ext cx="407419" cy="345058"/>
              <a:chOff x="-2293085" y="806266"/>
              <a:chExt cx="319677" cy="345058"/>
            </a:xfrm>
          </p:grpSpPr>
          <p:pic>
            <p:nvPicPr>
              <p:cNvPr id="15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5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60" name="Group 294"/>
          <p:cNvGrpSpPr/>
          <p:nvPr/>
        </p:nvGrpSpPr>
        <p:grpSpPr>
          <a:xfrm>
            <a:off x="2191647" y="3518541"/>
            <a:ext cx="428667" cy="214754"/>
            <a:chOff x="1933575" y="510402"/>
            <a:chExt cx="590550" cy="394473"/>
          </a:xfrm>
        </p:grpSpPr>
        <p:sp>
          <p:nvSpPr>
            <p:cNvPr id="161" name="Oval 16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62" name="Group 110"/>
            <p:cNvGrpSpPr/>
            <p:nvPr/>
          </p:nvGrpSpPr>
          <p:grpSpPr>
            <a:xfrm>
              <a:off x="2048154" y="510402"/>
              <a:ext cx="407419" cy="345058"/>
              <a:chOff x="-2293085" y="806266"/>
              <a:chExt cx="319677" cy="345058"/>
            </a:xfrm>
          </p:grpSpPr>
          <p:pic>
            <p:nvPicPr>
              <p:cNvPr id="16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6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65" name="Group 299"/>
          <p:cNvGrpSpPr/>
          <p:nvPr/>
        </p:nvGrpSpPr>
        <p:grpSpPr>
          <a:xfrm>
            <a:off x="2217812" y="3402852"/>
            <a:ext cx="428667" cy="214754"/>
            <a:chOff x="1933575" y="510402"/>
            <a:chExt cx="590550" cy="394473"/>
          </a:xfrm>
        </p:grpSpPr>
        <p:sp>
          <p:nvSpPr>
            <p:cNvPr id="166" name="Oval 16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67" name="Group 110"/>
            <p:cNvGrpSpPr/>
            <p:nvPr/>
          </p:nvGrpSpPr>
          <p:grpSpPr>
            <a:xfrm>
              <a:off x="2048154" y="510402"/>
              <a:ext cx="407419" cy="345058"/>
              <a:chOff x="-2293085" y="806266"/>
              <a:chExt cx="319677" cy="345058"/>
            </a:xfrm>
          </p:grpSpPr>
          <p:pic>
            <p:nvPicPr>
              <p:cNvPr id="16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6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70" name="Group 304"/>
          <p:cNvGrpSpPr/>
          <p:nvPr/>
        </p:nvGrpSpPr>
        <p:grpSpPr>
          <a:xfrm>
            <a:off x="2420253" y="3289941"/>
            <a:ext cx="428667" cy="214754"/>
            <a:chOff x="1933575" y="510402"/>
            <a:chExt cx="590550" cy="394473"/>
          </a:xfrm>
        </p:grpSpPr>
        <p:sp>
          <p:nvSpPr>
            <p:cNvPr id="171" name="Oval 17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72" name="Group 110"/>
            <p:cNvGrpSpPr/>
            <p:nvPr/>
          </p:nvGrpSpPr>
          <p:grpSpPr>
            <a:xfrm>
              <a:off x="2048154" y="510402"/>
              <a:ext cx="407419" cy="345058"/>
              <a:chOff x="-2293085" y="806266"/>
              <a:chExt cx="319677" cy="345058"/>
            </a:xfrm>
          </p:grpSpPr>
          <p:pic>
            <p:nvPicPr>
              <p:cNvPr id="17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7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75" name="Group 309"/>
          <p:cNvGrpSpPr/>
          <p:nvPr/>
        </p:nvGrpSpPr>
        <p:grpSpPr>
          <a:xfrm>
            <a:off x="1361006" y="3241590"/>
            <a:ext cx="428667" cy="214754"/>
            <a:chOff x="1933575" y="510402"/>
            <a:chExt cx="590550" cy="394473"/>
          </a:xfrm>
        </p:grpSpPr>
        <p:sp>
          <p:nvSpPr>
            <p:cNvPr id="176" name="Oval 17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77" name="Group 110"/>
            <p:cNvGrpSpPr/>
            <p:nvPr/>
          </p:nvGrpSpPr>
          <p:grpSpPr>
            <a:xfrm>
              <a:off x="2048154" y="510402"/>
              <a:ext cx="407419" cy="345058"/>
              <a:chOff x="-2293085" y="806266"/>
              <a:chExt cx="319677" cy="345058"/>
            </a:xfrm>
          </p:grpSpPr>
          <p:pic>
            <p:nvPicPr>
              <p:cNvPr id="17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7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80" name="Group 319"/>
          <p:cNvGrpSpPr/>
          <p:nvPr/>
        </p:nvGrpSpPr>
        <p:grpSpPr>
          <a:xfrm>
            <a:off x="2869057" y="4318641"/>
            <a:ext cx="428667" cy="214754"/>
            <a:chOff x="1933575" y="510402"/>
            <a:chExt cx="590550" cy="394473"/>
          </a:xfrm>
        </p:grpSpPr>
        <p:sp>
          <p:nvSpPr>
            <p:cNvPr id="181" name="Oval 18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82" name="Group 181"/>
            <p:cNvGrpSpPr/>
            <p:nvPr/>
          </p:nvGrpSpPr>
          <p:grpSpPr>
            <a:xfrm>
              <a:off x="2048154" y="510402"/>
              <a:ext cx="407419" cy="345058"/>
              <a:chOff x="-2293085" y="806266"/>
              <a:chExt cx="319677" cy="345058"/>
            </a:xfrm>
          </p:grpSpPr>
          <p:pic>
            <p:nvPicPr>
              <p:cNvPr id="18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8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85" name="Group 324"/>
          <p:cNvGrpSpPr/>
          <p:nvPr/>
        </p:nvGrpSpPr>
        <p:grpSpPr>
          <a:xfrm>
            <a:off x="4168440" y="3026835"/>
            <a:ext cx="428667" cy="214754"/>
            <a:chOff x="1933575" y="510402"/>
            <a:chExt cx="590550" cy="394473"/>
          </a:xfrm>
        </p:grpSpPr>
        <p:sp>
          <p:nvSpPr>
            <p:cNvPr id="186" name="Oval 18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87" name="Group 110"/>
            <p:cNvGrpSpPr/>
            <p:nvPr/>
          </p:nvGrpSpPr>
          <p:grpSpPr>
            <a:xfrm>
              <a:off x="2048154" y="510402"/>
              <a:ext cx="407419" cy="345058"/>
              <a:chOff x="-2293085" y="806266"/>
              <a:chExt cx="319677" cy="345058"/>
            </a:xfrm>
          </p:grpSpPr>
          <p:pic>
            <p:nvPicPr>
              <p:cNvPr id="18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8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90" name="Group 329"/>
          <p:cNvGrpSpPr/>
          <p:nvPr/>
        </p:nvGrpSpPr>
        <p:grpSpPr>
          <a:xfrm>
            <a:off x="4268715" y="3085704"/>
            <a:ext cx="428667" cy="214754"/>
            <a:chOff x="1933575" y="510402"/>
            <a:chExt cx="590550" cy="394473"/>
          </a:xfrm>
        </p:grpSpPr>
        <p:sp>
          <p:nvSpPr>
            <p:cNvPr id="191" name="Oval 19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92" name="Group 110"/>
            <p:cNvGrpSpPr/>
            <p:nvPr/>
          </p:nvGrpSpPr>
          <p:grpSpPr>
            <a:xfrm>
              <a:off x="2048154" y="510402"/>
              <a:ext cx="407419" cy="345058"/>
              <a:chOff x="-2293085" y="806266"/>
              <a:chExt cx="319677" cy="345058"/>
            </a:xfrm>
          </p:grpSpPr>
          <p:pic>
            <p:nvPicPr>
              <p:cNvPr id="19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9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195" name="Group 334"/>
          <p:cNvGrpSpPr/>
          <p:nvPr/>
        </p:nvGrpSpPr>
        <p:grpSpPr>
          <a:xfrm>
            <a:off x="4582386" y="3082896"/>
            <a:ext cx="428667" cy="214754"/>
            <a:chOff x="1933575" y="510402"/>
            <a:chExt cx="590550" cy="394473"/>
          </a:xfrm>
        </p:grpSpPr>
        <p:sp>
          <p:nvSpPr>
            <p:cNvPr id="196" name="Oval 19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97" name="Group 110"/>
            <p:cNvGrpSpPr/>
            <p:nvPr/>
          </p:nvGrpSpPr>
          <p:grpSpPr>
            <a:xfrm>
              <a:off x="2048154" y="510402"/>
              <a:ext cx="407419" cy="345058"/>
              <a:chOff x="-2293085" y="806266"/>
              <a:chExt cx="319677" cy="345058"/>
            </a:xfrm>
          </p:grpSpPr>
          <p:pic>
            <p:nvPicPr>
              <p:cNvPr id="19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19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00" name="Group 339"/>
          <p:cNvGrpSpPr/>
          <p:nvPr/>
        </p:nvGrpSpPr>
        <p:grpSpPr>
          <a:xfrm>
            <a:off x="4649155" y="2812041"/>
            <a:ext cx="428667" cy="214754"/>
            <a:chOff x="1933575" y="510402"/>
            <a:chExt cx="590550" cy="394473"/>
          </a:xfrm>
        </p:grpSpPr>
        <p:sp>
          <p:nvSpPr>
            <p:cNvPr id="201" name="Oval 20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202" name="Group 110"/>
            <p:cNvGrpSpPr/>
            <p:nvPr/>
          </p:nvGrpSpPr>
          <p:grpSpPr>
            <a:xfrm>
              <a:off x="2048154" y="510402"/>
              <a:ext cx="407419" cy="345058"/>
              <a:chOff x="-2293085" y="806266"/>
              <a:chExt cx="319677" cy="345058"/>
            </a:xfrm>
          </p:grpSpPr>
          <p:pic>
            <p:nvPicPr>
              <p:cNvPr id="20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0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05" name="Group 344"/>
          <p:cNvGrpSpPr/>
          <p:nvPr/>
        </p:nvGrpSpPr>
        <p:grpSpPr>
          <a:xfrm>
            <a:off x="4566105" y="3183417"/>
            <a:ext cx="428667" cy="214754"/>
            <a:chOff x="1933575" y="510402"/>
            <a:chExt cx="590550" cy="394473"/>
          </a:xfrm>
        </p:grpSpPr>
        <p:sp>
          <p:nvSpPr>
            <p:cNvPr id="206" name="Oval 20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207" name="Group 110"/>
            <p:cNvGrpSpPr/>
            <p:nvPr/>
          </p:nvGrpSpPr>
          <p:grpSpPr>
            <a:xfrm>
              <a:off x="2048154" y="510402"/>
              <a:ext cx="407419" cy="345058"/>
              <a:chOff x="-2293085" y="806266"/>
              <a:chExt cx="319677" cy="345058"/>
            </a:xfrm>
          </p:grpSpPr>
          <p:pic>
            <p:nvPicPr>
              <p:cNvPr id="20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0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10" name="Group 349"/>
          <p:cNvGrpSpPr/>
          <p:nvPr/>
        </p:nvGrpSpPr>
        <p:grpSpPr>
          <a:xfrm>
            <a:off x="4858653" y="3061341"/>
            <a:ext cx="428667" cy="214754"/>
            <a:chOff x="1933575" y="510402"/>
            <a:chExt cx="590550" cy="394473"/>
          </a:xfrm>
        </p:grpSpPr>
        <p:sp>
          <p:nvSpPr>
            <p:cNvPr id="211" name="Oval 21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212" name="Group 110"/>
            <p:cNvGrpSpPr/>
            <p:nvPr/>
          </p:nvGrpSpPr>
          <p:grpSpPr>
            <a:xfrm>
              <a:off x="2048154" y="510402"/>
              <a:ext cx="407419" cy="345058"/>
              <a:chOff x="-2293085" y="806266"/>
              <a:chExt cx="319677" cy="345058"/>
            </a:xfrm>
          </p:grpSpPr>
          <p:pic>
            <p:nvPicPr>
              <p:cNvPr id="21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1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15" name="Group 354"/>
          <p:cNvGrpSpPr/>
          <p:nvPr/>
        </p:nvGrpSpPr>
        <p:grpSpPr>
          <a:xfrm>
            <a:off x="4887186" y="3189486"/>
            <a:ext cx="428667" cy="214754"/>
            <a:chOff x="1933575" y="510402"/>
            <a:chExt cx="590550" cy="394473"/>
          </a:xfrm>
        </p:grpSpPr>
        <p:sp>
          <p:nvSpPr>
            <p:cNvPr id="216" name="Oval 21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217" name="Group 110"/>
            <p:cNvGrpSpPr/>
            <p:nvPr/>
          </p:nvGrpSpPr>
          <p:grpSpPr>
            <a:xfrm>
              <a:off x="2048154" y="510402"/>
              <a:ext cx="407419" cy="345058"/>
              <a:chOff x="-2293085" y="806266"/>
              <a:chExt cx="319677" cy="345058"/>
            </a:xfrm>
          </p:grpSpPr>
          <p:pic>
            <p:nvPicPr>
              <p:cNvPr id="21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1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20" name="Group 359"/>
          <p:cNvGrpSpPr/>
          <p:nvPr/>
        </p:nvGrpSpPr>
        <p:grpSpPr>
          <a:xfrm>
            <a:off x="7906653" y="4400871"/>
            <a:ext cx="428667" cy="214754"/>
            <a:chOff x="1933575" y="510402"/>
            <a:chExt cx="590550" cy="394473"/>
          </a:xfrm>
        </p:grpSpPr>
        <p:sp>
          <p:nvSpPr>
            <p:cNvPr id="221" name="Oval 22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222" name="Group 110"/>
            <p:cNvGrpSpPr/>
            <p:nvPr/>
          </p:nvGrpSpPr>
          <p:grpSpPr>
            <a:xfrm>
              <a:off x="2048154" y="510402"/>
              <a:ext cx="407419" cy="345058"/>
              <a:chOff x="-2293085" y="806266"/>
              <a:chExt cx="319677" cy="345058"/>
            </a:xfrm>
          </p:grpSpPr>
          <p:pic>
            <p:nvPicPr>
              <p:cNvPr id="22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2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25" name="Group 364"/>
          <p:cNvGrpSpPr/>
          <p:nvPr/>
        </p:nvGrpSpPr>
        <p:grpSpPr>
          <a:xfrm>
            <a:off x="6763653" y="3918591"/>
            <a:ext cx="428667" cy="214754"/>
            <a:chOff x="1933575" y="510402"/>
            <a:chExt cx="590550" cy="394473"/>
          </a:xfrm>
        </p:grpSpPr>
        <p:sp>
          <p:nvSpPr>
            <p:cNvPr id="226" name="Oval 22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227" name="Group 110"/>
            <p:cNvGrpSpPr/>
            <p:nvPr/>
          </p:nvGrpSpPr>
          <p:grpSpPr>
            <a:xfrm>
              <a:off x="2048154" y="510402"/>
              <a:ext cx="407419" cy="345058"/>
              <a:chOff x="-2293085" y="806266"/>
              <a:chExt cx="319677" cy="345058"/>
            </a:xfrm>
          </p:grpSpPr>
          <p:pic>
            <p:nvPicPr>
              <p:cNvPr id="22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2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30" name="Group 374"/>
          <p:cNvGrpSpPr/>
          <p:nvPr/>
        </p:nvGrpSpPr>
        <p:grpSpPr>
          <a:xfrm>
            <a:off x="7765079" y="3340626"/>
            <a:ext cx="428667" cy="214754"/>
            <a:chOff x="1933575" y="510402"/>
            <a:chExt cx="590550" cy="394473"/>
          </a:xfrm>
        </p:grpSpPr>
        <p:sp>
          <p:nvSpPr>
            <p:cNvPr id="231" name="Oval 2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b="1" spc="-50" dirty="0" smtClean="0">
                <a:gradFill>
                  <a:gsLst>
                    <a:gs pos="0">
                      <a:srgbClr val="000000"/>
                    </a:gs>
                    <a:gs pos="100000">
                      <a:srgbClr val="000000"/>
                    </a:gs>
                  </a:gsLst>
                  <a:lin ang="5400000" scaled="0"/>
                </a:gradFill>
              </a:endParaRPr>
            </a:p>
          </p:txBody>
        </p:sp>
        <p:grpSp>
          <p:nvGrpSpPr>
            <p:cNvPr id="232" name="Group 110"/>
            <p:cNvGrpSpPr/>
            <p:nvPr/>
          </p:nvGrpSpPr>
          <p:grpSpPr>
            <a:xfrm>
              <a:off x="2048154" y="510402"/>
              <a:ext cx="407419" cy="345058"/>
              <a:chOff x="-2293085" y="806266"/>
              <a:chExt cx="319677" cy="345058"/>
            </a:xfrm>
          </p:grpSpPr>
          <p:pic>
            <p:nvPicPr>
              <p:cNvPr id="23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3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35" name="Group 379"/>
          <p:cNvGrpSpPr/>
          <p:nvPr/>
        </p:nvGrpSpPr>
        <p:grpSpPr>
          <a:xfrm>
            <a:off x="7378274" y="3355380"/>
            <a:ext cx="428667" cy="214754"/>
            <a:chOff x="1933575" y="510402"/>
            <a:chExt cx="590550" cy="394473"/>
          </a:xfrm>
        </p:grpSpPr>
        <p:sp>
          <p:nvSpPr>
            <p:cNvPr id="236" name="Oval 23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237" name="Group 110"/>
            <p:cNvGrpSpPr/>
            <p:nvPr/>
          </p:nvGrpSpPr>
          <p:grpSpPr>
            <a:xfrm>
              <a:off x="2048154" y="510402"/>
              <a:ext cx="407419" cy="345058"/>
              <a:chOff x="-2293085" y="806266"/>
              <a:chExt cx="319677" cy="345058"/>
            </a:xfrm>
          </p:grpSpPr>
          <p:pic>
            <p:nvPicPr>
              <p:cNvPr id="23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3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40" name="Group 384"/>
          <p:cNvGrpSpPr/>
          <p:nvPr/>
        </p:nvGrpSpPr>
        <p:grpSpPr>
          <a:xfrm>
            <a:off x="7160232" y="3589536"/>
            <a:ext cx="428667" cy="214754"/>
            <a:chOff x="1933575" y="510402"/>
            <a:chExt cx="590550" cy="394473"/>
          </a:xfrm>
        </p:grpSpPr>
        <p:sp>
          <p:nvSpPr>
            <p:cNvPr id="241" name="Oval 24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242" name="Group 110"/>
            <p:cNvGrpSpPr/>
            <p:nvPr/>
          </p:nvGrpSpPr>
          <p:grpSpPr>
            <a:xfrm>
              <a:off x="2048154" y="510402"/>
              <a:ext cx="407419" cy="345058"/>
              <a:chOff x="-2293085" y="806266"/>
              <a:chExt cx="319677" cy="345058"/>
            </a:xfrm>
          </p:grpSpPr>
          <p:pic>
            <p:nvPicPr>
              <p:cNvPr id="243"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44"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grpSp>
        <p:nvGrpSpPr>
          <p:cNvPr id="245" name="Group 369"/>
          <p:cNvGrpSpPr/>
          <p:nvPr/>
        </p:nvGrpSpPr>
        <p:grpSpPr>
          <a:xfrm>
            <a:off x="7291515" y="3746658"/>
            <a:ext cx="428667" cy="214754"/>
            <a:chOff x="1933575" y="510402"/>
            <a:chExt cx="590550" cy="394473"/>
          </a:xfrm>
        </p:grpSpPr>
        <p:sp>
          <p:nvSpPr>
            <p:cNvPr id="246" name="Oval 245"/>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247" name="Group 110"/>
            <p:cNvGrpSpPr/>
            <p:nvPr/>
          </p:nvGrpSpPr>
          <p:grpSpPr>
            <a:xfrm>
              <a:off x="2048154" y="510402"/>
              <a:ext cx="407419" cy="345058"/>
              <a:chOff x="-2293085" y="806266"/>
              <a:chExt cx="319677" cy="345058"/>
            </a:xfrm>
          </p:grpSpPr>
          <p:pic>
            <p:nvPicPr>
              <p:cNvPr id="248" name="Picture 29" descr="Serve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2293085" y="806266"/>
                <a:ext cx="170059" cy="336682"/>
              </a:xfrm>
              <a:prstGeom prst="rect">
                <a:avLst/>
              </a:prstGeom>
              <a:noFill/>
              <a:ln>
                <a:noFill/>
              </a:ln>
            </p:spPr>
          </p:pic>
          <p:pic>
            <p:nvPicPr>
              <p:cNvPr id="249" name="Picture 9" descr="D:\Aeshen\TechNet 2006\12-December\Msft-longhorn-papers\TDM Deck\Windows Illustration Icons\Internet.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149651" y="914400"/>
                <a:ext cx="176243" cy="236924"/>
              </a:xfrm>
              <a:prstGeom prst="rect">
                <a:avLst/>
              </a:prstGeom>
              <a:noFill/>
              <a:ln>
                <a:noFill/>
              </a:ln>
            </p:spPr>
          </p:pic>
        </p:grpSp>
      </p:grpSp>
      <p:cxnSp>
        <p:nvCxnSpPr>
          <p:cNvPr id="250" name="Straight Connector 249"/>
          <p:cNvCxnSpPr/>
          <p:nvPr/>
        </p:nvCxnSpPr>
        <p:spPr>
          <a:xfrm rot="5400000">
            <a:off x="2425681" y="3061340"/>
            <a:ext cx="3086100"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5400000">
            <a:off x="4384769" y="3061340"/>
            <a:ext cx="3086100"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57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11459"/>
            <a:ext cx="8596668" cy="3880773"/>
          </a:xfrm>
        </p:spPr>
        <p:txBody>
          <a:bodyPr>
            <a:noAutofit/>
          </a:bodyPr>
          <a:lstStyle/>
          <a:p>
            <a:pPr marL="0" indent="0">
              <a:buNone/>
            </a:pPr>
            <a:r>
              <a:rPr lang="en-IN" sz="2400" b="1" dirty="0" smtClean="0">
                <a:solidFill>
                  <a:srgbClr val="002060"/>
                </a:solidFill>
                <a:latin typeface="Bookman Old Style" panose="02050604050505020204" pitchFamily="18" charset="0"/>
              </a:rPr>
              <a:t>1. </a:t>
            </a:r>
            <a:r>
              <a:rPr lang="en-IN" sz="2400" b="1" dirty="0">
                <a:solidFill>
                  <a:srgbClr val="002060"/>
                </a:solidFill>
                <a:latin typeface="Bookman Old Style" panose="02050604050505020204" pitchFamily="18" charset="0"/>
              </a:rPr>
              <a:t>Familiarity of Windows</a:t>
            </a:r>
          </a:p>
          <a:p>
            <a:pPr marL="0" indent="0">
              <a:buNone/>
            </a:pPr>
            <a:r>
              <a:rPr lang="en-IN" sz="2400" dirty="0">
                <a:solidFill>
                  <a:srgbClr val="002060"/>
                </a:solidFill>
                <a:latin typeface="Bookman Old Style" panose="02050604050505020204" pitchFamily="18" charset="0"/>
              </a:rPr>
              <a:t>Azure is based on Windows, so you can write applications in the same programming languages you've used for Windows apps: Visual Basic, C++, C#, etc.</a:t>
            </a:r>
          </a:p>
          <a:p>
            <a:pPr marL="0" indent="0">
              <a:buNone/>
            </a:pPr>
            <a:r>
              <a:rPr lang="en-IN" sz="2400" b="1" dirty="0" smtClean="0">
                <a:solidFill>
                  <a:srgbClr val="002060"/>
                </a:solidFill>
                <a:latin typeface="Bookman Old Style" panose="02050604050505020204" pitchFamily="18" charset="0"/>
              </a:rPr>
              <a:t>2. </a:t>
            </a:r>
            <a:r>
              <a:rPr lang="en-IN" sz="2400" b="1" dirty="0">
                <a:solidFill>
                  <a:srgbClr val="002060"/>
                </a:solidFill>
                <a:latin typeface="Bookman Old Style" panose="02050604050505020204" pitchFamily="18" charset="0"/>
              </a:rPr>
              <a:t>64-bit Windows VMs</a:t>
            </a:r>
          </a:p>
          <a:p>
            <a:pPr marL="0" indent="0">
              <a:buNone/>
            </a:pPr>
            <a:r>
              <a:rPr lang="en-IN" sz="2400" dirty="0">
                <a:solidFill>
                  <a:srgbClr val="002060"/>
                </a:solidFill>
                <a:latin typeface="Bookman Old Style" panose="02050604050505020204" pitchFamily="18" charset="0"/>
              </a:rPr>
              <a:t>Applications running on Azure run in virtual machines, with each instance of the app running in its own VM on the 64-bit Windows Server 2008 operating system.</a:t>
            </a:r>
          </a:p>
          <a:p>
            <a:pPr marL="0" indent="0">
              <a:buNone/>
            </a:pPr>
            <a:r>
              <a:rPr lang="en-IN" sz="2400" b="1" dirty="0" smtClean="0">
                <a:solidFill>
                  <a:srgbClr val="002060"/>
                </a:solidFill>
                <a:latin typeface="Bookman Old Style" panose="02050604050505020204" pitchFamily="18" charset="0"/>
              </a:rPr>
              <a:t>3. </a:t>
            </a:r>
            <a:r>
              <a:rPr lang="en-IN" sz="2400" b="1" dirty="0">
                <a:solidFill>
                  <a:srgbClr val="002060"/>
                </a:solidFill>
                <a:latin typeface="Bookman Old Style" panose="02050604050505020204" pitchFamily="18" charset="0"/>
              </a:rPr>
              <a:t>Azure SDK</a:t>
            </a:r>
          </a:p>
          <a:p>
            <a:pPr marL="0" indent="0">
              <a:buNone/>
            </a:pPr>
            <a:r>
              <a:rPr lang="en-IN" sz="2400" dirty="0">
                <a:solidFill>
                  <a:srgbClr val="002060"/>
                </a:solidFill>
                <a:latin typeface="Bookman Old Style" panose="02050604050505020204" pitchFamily="18" charset="0"/>
              </a:rPr>
              <a:t>Microsoft provides the Windows Azure software development kit (SDK), which includes a version of the Azure environment you can run on your own computer</a:t>
            </a:r>
            <a:r>
              <a:rPr lang="en-IN" sz="2400" dirty="0" smtClean="0">
                <a:solidFill>
                  <a:srgbClr val="002060"/>
                </a:solidFill>
                <a:latin typeface="Bookman Old Style" panose="02050604050505020204" pitchFamily="18" charset="0"/>
              </a:rPr>
              <a:t>.</a:t>
            </a:r>
            <a:endParaRPr lang="en-IN" sz="2400" dirty="0">
              <a:solidFill>
                <a:srgbClr val="002060"/>
              </a:solidFill>
              <a:latin typeface="Bookman Old Style" panose="02050604050505020204" pitchFamily="18" charset="0"/>
            </a:endParaRPr>
          </a:p>
        </p:txBody>
      </p:sp>
      <p:sp>
        <p:nvSpPr>
          <p:cNvPr id="4" name="Title 1"/>
          <p:cNvSpPr>
            <a:spLocks noGrp="1"/>
          </p:cNvSpPr>
          <p:nvPr>
            <p:ph type="title"/>
          </p:nvPr>
        </p:nvSpPr>
        <p:spPr>
          <a:xfrm>
            <a:off x="677334" y="390659"/>
            <a:ext cx="8596668" cy="1320800"/>
          </a:xfrm>
        </p:spPr>
        <p:txBody>
          <a:bodyPr>
            <a:noAutofit/>
          </a:bodyPr>
          <a:lstStyle/>
          <a:p>
            <a:pPr algn="ctr"/>
            <a:r>
              <a:rPr lang="en-US" sz="4000" b="1" dirty="0" smtClean="0">
                <a:solidFill>
                  <a:srgbClr val="7030A0"/>
                </a:solidFill>
                <a:latin typeface="Bookman Old Style" panose="02050604050505020204" pitchFamily="18" charset="0"/>
              </a:rPr>
              <a:t>Benefits </a:t>
            </a:r>
            <a:r>
              <a:rPr lang="en-US" sz="4000" b="1" dirty="0">
                <a:solidFill>
                  <a:srgbClr val="7030A0"/>
                </a:solidFill>
                <a:latin typeface="Bookman Old Style" panose="02050604050505020204" pitchFamily="18" charset="0"/>
              </a:rPr>
              <a:t>of </a:t>
            </a:r>
            <a:r>
              <a:rPr lang="en-US" sz="4000" b="1" dirty="0" smtClean="0">
                <a:solidFill>
                  <a:srgbClr val="7030A0"/>
                </a:solidFill>
                <a:latin typeface="Bookman Old Style" panose="02050604050505020204" pitchFamily="18" charset="0"/>
              </a:rPr>
              <a:t>Using</a:t>
            </a:r>
            <a:br>
              <a:rPr lang="en-US" sz="4000" b="1" dirty="0" smtClean="0">
                <a:solidFill>
                  <a:srgbClr val="7030A0"/>
                </a:solidFill>
                <a:latin typeface="Bookman Old Style" panose="02050604050505020204" pitchFamily="18" charset="0"/>
              </a:rPr>
            </a:br>
            <a:r>
              <a:rPr lang="en-US" sz="4000" b="1" spc="-150" dirty="0">
                <a:ln>
                  <a:solidFill>
                    <a:schemeClr val="bg1">
                      <a:alpha val="60000"/>
                    </a:schemeClr>
                  </a:solidFill>
                </a:ln>
                <a:solidFill>
                  <a:srgbClr val="7030A0"/>
                </a:solidFill>
                <a:latin typeface="Bookman Old Style" panose="02050604050505020204" pitchFamily="18" charset="0"/>
                <a:cs typeface="Arial" pitchFamily="34" charset="0"/>
              </a:rPr>
              <a:t>Windows Azure</a:t>
            </a:r>
            <a:r>
              <a:rPr lang="en-US" sz="4000" b="1" dirty="0">
                <a:solidFill>
                  <a:srgbClr val="7030A0"/>
                </a:solidFill>
                <a:latin typeface="Bookman Old Style" panose="02050604050505020204" pitchFamily="18" charset="0"/>
              </a:rPr>
              <a:t/>
            </a:r>
            <a:br>
              <a:rPr lang="en-US" sz="4000" b="1" dirty="0">
                <a:solidFill>
                  <a:srgbClr val="7030A0"/>
                </a:solidFill>
                <a:latin typeface="Bookman Old Style" panose="02050604050505020204" pitchFamily="18" charset="0"/>
              </a:rPr>
            </a:br>
            <a:endParaRPr lang="en-IN" sz="4000" b="1" dirty="0">
              <a:solidFill>
                <a:srgbClr val="7030A0"/>
              </a:solidFill>
              <a:latin typeface="Bookman Old Style" panose="02050604050505020204" pitchFamily="18" charset="0"/>
            </a:endParaRPr>
          </a:p>
        </p:txBody>
      </p:sp>
    </p:spTree>
    <p:extLst>
      <p:ext uri="{BB962C8B-B14F-4D97-AF65-F5344CB8AC3E}">
        <p14:creationId xmlns:p14="http://schemas.microsoft.com/office/powerpoint/2010/main" val="2862766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dirty="0">
                <a:solidFill>
                  <a:srgbClr val="002060"/>
                </a:solidFill>
                <a:latin typeface="Bookman Old Style" panose="02050604050505020204" pitchFamily="18" charset="0"/>
              </a:rPr>
              <a:t>4</a:t>
            </a:r>
            <a:r>
              <a:rPr lang="en-IN" sz="2400" b="1" dirty="0" smtClean="0">
                <a:solidFill>
                  <a:srgbClr val="002060"/>
                </a:solidFill>
                <a:latin typeface="Bookman Old Style" panose="02050604050505020204" pitchFamily="18" charset="0"/>
              </a:rPr>
              <a:t>. </a:t>
            </a:r>
            <a:r>
              <a:rPr lang="en-IN" sz="2400" b="1" dirty="0">
                <a:solidFill>
                  <a:srgbClr val="002060"/>
                </a:solidFill>
                <a:latin typeface="Bookman Old Style" panose="02050604050505020204" pitchFamily="18" charset="0"/>
              </a:rPr>
              <a:t>Data </a:t>
            </a:r>
            <a:r>
              <a:rPr lang="en-IN" sz="2400" b="1" dirty="0" smtClean="0">
                <a:solidFill>
                  <a:srgbClr val="002060"/>
                </a:solidFill>
                <a:latin typeface="Bookman Old Style" panose="02050604050505020204" pitchFamily="18" charset="0"/>
              </a:rPr>
              <a:t>centre </a:t>
            </a:r>
            <a:r>
              <a:rPr lang="en-IN" sz="2400" b="1" dirty="0">
                <a:solidFill>
                  <a:srgbClr val="002060"/>
                </a:solidFill>
                <a:latin typeface="Bookman Old Style" panose="02050604050505020204" pitchFamily="18" charset="0"/>
              </a:rPr>
              <a:t>in the cloud</a:t>
            </a:r>
          </a:p>
          <a:p>
            <a:pPr marL="0" indent="0">
              <a:buNone/>
            </a:pPr>
            <a:r>
              <a:rPr lang="en-IN" sz="2400" dirty="0">
                <a:solidFill>
                  <a:srgbClr val="002060"/>
                </a:solidFill>
                <a:latin typeface="Bookman Old Style" panose="02050604050505020204" pitchFamily="18" charset="0"/>
              </a:rPr>
              <a:t>SQL Azure provides organizations with all the benefits of an enterprise-class data </a:t>
            </a:r>
            <a:r>
              <a:rPr lang="en-IN" sz="2400" dirty="0" smtClean="0">
                <a:solidFill>
                  <a:srgbClr val="002060"/>
                </a:solidFill>
                <a:latin typeface="Bookman Old Style" panose="02050604050505020204" pitchFamily="18" charset="0"/>
              </a:rPr>
              <a:t>centre </a:t>
            </a:r>
            <a:r>
              <a:rPr lang="en-IN" sz="2400" dirty="0">
                <a:solidFill>
                  <a:srgbClr val="002060"/>
                </a:solidFill>
                <a:latin typeface="Bookman Old Style" panose="02050604050505020204" pitchFamily="18" charset="0"/>
              </a:rPr>
              <a:t>without the hassle, </a:t>
            </a:r>
            <a:r>
              <a:rPr lang="en-IN" sz="2400" dirty="0" smtClean="0">
                <a:solidFill>
                  <a:srgbClr val="002060"/>
                </a:solidFill>
                <a:latin typeface="Bookman Old Style" panose="02050604050505020204" pitchFamily="18" charset="0"/>
              </a:rPr>
              <a:t>headaches</a:t>
            </a:r>
            <a:r>
              <a:rPr lang="en-IN" sz="2400" dirty="0">
                <a:solidFill>
                  <a:srgbClr val="002060"/>
                </a:solidFill>
                <a:latin typeface="Bookman Old Style" panose="02050604050505020204" pitchFamily="18" charset="0"/>
              </a:rPr>
              <a:t>, and cost of maintaining such an entity</a:t>
            </a:r>
            <a:r>
              <a:rPr lang="en-IN" sz="2400" dirty="0" smtClean="0">
                <a:solidFill>
                  <a:srgbClr val="002060"/>
                </a:solidFill>
                <a:latin typeface="Bookman Old Style" panose="02050604050505020204" pitchFamily="18" charset="0"/>
              </a:rPr>
              <a:t>.</a:t>
            </a:r>
          </a:p>
          <a:p>
            <a:pPr marL="0" indent="0">
              <a:buNone/>
            </a:pPr>
            <a:r>
              <a:rPr lang="en-IN" sz="2400" b="1" dirty="0" smtClean="0">
                <a:solidFill>
                  <a:srgbClr val="002060"/>
                </a:solidFill>
                <a:latin typeface="Bookman Old Style" panose="02050604050505020204" pitchFamily="18" charset="0"/>
              </a:rPr>
              <a:t>9. </a:t>
            </a:r>
            <a:r>
              <a:rPr lang="en-IN" sz="2400" b="1" dirty="0">
                <a:solidFill>
                  <a:srgbClr val="002060"/>
                </a:solidFill>
                <a:latin typeface="Bookman Old Style" panose="02050604050505020204" pitchFamily="18" charset="0"/>
              </a:rPr>
              <a:t>Security</a:t>
            </a:r>
          </a:p>
          <a:p>
            <a:pPr marL="0" indent="0">
              <a:buNone/>
            </a:pPr>
            <a:r>
              <a:rPr lang="en-IN" sz="2400" dirty="0">
                <a:solidFill>
                  <a:srgbClr val="002060"/>
                </a:solidFill>
                <a:latin typeface="Bookman Old Style" panose="02050604050505020204" pitchFamily="18" charset="0"/>
              </a:rPr>
              <a:t>Knowing that security is one of the biggest concerns for companies considering a move to the cloud, Microsoft designed Azure with security in mind.</a:t>
            </a:r>
          </a:p>
          <a:p>
            <a:pPr marL="0" indent="0">
              <a:buNone/>
            </a:pPr>
            <a:endParaRPr lang="en-IN" sz="2400" dirty="0">
              <a:solidFill>
                <a:srgbClr val="002060"/>
              </a:solidFill>
              <a:latin typeface="Bookman Old Style" panose="02050604050505020204" pitchFamily="18" charset="0"/>
            </a:endParaRPr>
          </a:p>
        </p:txBody>
      </p:sp>
      <p:sp>
        <p:nvSpPr>
          <p:cNvPr id="4" name="Title 1"/>
          <p:cNvSpPr>
            <a:spLocks noGrp="1"/>
          </p:cNvSpPr>
          <p:nvPr>
            <p:ph type="title"/>
          </p:nvPr>
        </p:nvSpPr>
        <p:spPr/>
        <p:txBody>
          <a:bodyPr>
            <a:noAutofit/>
          </a:bodyPr>
          <a:lstStyle/>
          <a:p>
            <a:pPr algn="ctr"/>
            <a:r>
              <a:rPr lang="en-US" sz="4000" b="1" dirty="0" smtClean="0">
                <a:solidFill>
                  <a:srgbClr val="7030A0"/>
                </a:solidFill>
                <a:latin typeface="Bookman Old Style" panose="02050604050505020204" pitchFamily="18" charset="0"/>
              </a:rPr>
              <a:t>Benefits </a:t>
            </a:r>
            <a:r>
              <a:rPr lang="en-US" sz="4000" b="1" dirty="0">
                <a:solidFill>
                  <a:srgbClr val="7030A0"/>
                </a:solidFill>
                <a:latin typeface="Bookman Old Style" panose="02050604050505020204" pitchFamily="18" charset="0"/>
              </a:rPr>
              <a:t>of </a:t>
            </a:r>
            <a:r>
              <a:rPr lang="en-US" sz="4000" b="1" dirty="0" smtClean="0">
                <a:solidFill>
                  <a:srgbClr val="7030A0"/>
                </a:solidFill>
                <a:latin typeface="Bookman Old Style" panose="02050604050505020204" pitchFamily="18" charset="0"/>
              </a:rPr>
              <a:t>Using</a:t>
            </a:r>
            <a:br>
              <a:rPr lang="en-US" sz="4000" b="1" dirty="0" smtClean="0">
                <a:solidFill>
                  <a:srgbClr val="7030A0"/>
                </a:solidFill>
                <a:latin typeface="Bookman Old Style" panose="02050604050505020204" pitchFamily="18" charset="0"/>
              </a:rPr>
            </a:br>
            <a:r>
              <a:rPr lang="en-US" sz="4000" b="1" spc="-150" dirty="0">
                <a:ln>
                  <a:solidFill>
                    <a:schemeClr val="bg1">
                      <a:alpha val="60000"/>
                    </a:schemeClr>
                  </a:solidFill>
                </a:ln>
                <a:solidFill>
                  <a:srgbClr val="7030A0"/>
                </a:solidFill>
                <a:latin typeface="Bookman Old Style" panose="02050604050505020204" pitchFamily="18" charset="0"/>
                <a:cs typeface="Arial" pitchFamily="34" charset="0"/>
              </a:rPr>
              <a:t>Windows Azure</a:t>
            </a:r>
            <a:r>
              <a:rPr lang="en-US" sz="4000" b="1" dirty="0">
                <a:solidFill>
                  <a:srgbClr val="7030A0"/>
                </a:solidFill>
                <a:latin typeface="Bookman Old Style" panose="02050604050505020204" pitchFamily="18" charset="0"/>
              </a:rPr>
              <a:t/>
            </a:r>
            <a:br>
              <a:rPr lang="en-US" sz="4000" b="1" dirty="0">
                <a:solidFill>
                  <a:srgbClr val="7030A0"/>
                </a:solidFill>
                <a:latin typeface="Bookman Old Style" panose="02050604050505020204" pitchFamily="18" charset="0"/>
              </a:rPr>
            </a:br>
            <a:endParaRPr lang="en-IN" sz="4000" b="1" dirty="0">
              <a:solidFill>
                <a:srgbClr val="7030A0"/>
              </a:solidFill>
              <a:latin typeface="Bookman Old Style" panose="02050604050505020204" pitchFamily="18" charset="0"/>
            </a:endParaRPr>
          </a:p>
        </p:txBody>
      </p:sp>
    </p:spTree>
    <p:extLst>
      <p:ext uri="{BB962C8B-B14F-4D97-AF65-F5344CB8AC3E}">
        <p14:creationId xmlns:p14="http://schemas.microsoft.com/office/powerpoint/2010/main" val="69213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971" y="215214"/>
            <a:ext cx="8913394" cy="1320800"/>
          </a:xfrm>
        </p:spPr>
        <p:txBody>
          <a:bodyPr>
            <a:normAutofit/>
          </a:bodyPr>
          <a:lstStyle/>
          <a:p>
            <a:pPr algn="ctr"/>
            <a:r>
              <a:rPr lang="en-IN" sz="4000" b="1" dirty="0" smtClean="0">
                <a:solidFill>
                  <a:srgbClr val="7030A0"/>
                </a:solidFill>
                <a:latin typeface="Bookman Old Style" panose="02050604050505020204" pitchFamily="18" charset="0"/>
              </a:rPr>
              <a:t>Open Source</a:t>
            </a:r>
            <a:r>
              <a:rPr lang="en-US" sz="4000" b="1" dirty="0" smtClean="0">
                <a:solidFill>
                  <a:srgbClr val="7030A0"/>
                </a:solidFill>
                <a:latin typeface="Bookman Old Style" panose="02050604050505020204" pitchFamily="18" charset="0"/>
              </a:rPr>
              <a:t> </a:t>
            </a:r>
            <a:r>
              <a:rPr lang="en-IN" sz="4000" b="1" dirty="0">
                <a:solidFill>
                  <a:srgbClr val="7030A0"/>
                </a:solidFill>
                <a:latin typeface="Bookman Old Style" panose="02050604050505020204" pitchFamily="18" charset="0"/>
              </a:rPr>
              <a:t>Cloud Architecture</a:t>
            </a:r>
          </a:p>
        </p:txBody>
      </p:sp>
      <p:sp>
        <p:nvSpPr>
          <p:cNvPr id="3" name="Content Placeholder 2"/>
          <p:cNvSpPr>
            <a:spLocks noGrp="1"/>
          </p:cNvSpPr>
          <p:nvPr>
            <p:ph idx="1"/>
          </p:nvPr>
        </p:nvSpPr>
        <p:spPr>
          <a:xfrm>
            <a:off x="677334" y="1708274"/>
            <a:ext cx="8596668" cy="3880773"/>
          </a:xfrm>
        </p:spPr>
        <p:txBody>
          <a:bodyPr>
            <a:noAutofit/>
          </a:bodyPr>
          <a:lstStyle/>
          <a:p>
            <a:pPr marL="0" indent="0" algn="ctr">
              <a:buNone/>
            </a:pPr>
            <a:r>
              <a:rPr lang="en-IN" sz="2400" b="1" dirty="0" smtClean="0">
                <a:solidFill>
                  <a:schemeClr val="accent4">
                    <a:lumMod val="50000"/>
                  </a:schemeClr>
                </a:solidFill>
                <a:latin typeface="Bookman Old Style" panose="02050604050505020204" pitchFamily="18" charset="0"/>
              </a:rPr>
              <a:t>EUCALYPTUS: </a:t>
            </a:r>
            <a:r>
              <a:rPr lang="en-US" sz="2400" dirty="0" smtClean="0">
                <a:solidFill>
                  <a:schemeClr val="accent4">
                    <a:lumMod val="50000"/>
                  </a:schemeClr>
                </a:solidFill>
                <a:ea typeface="ＭＳ Ｐゴシック" panose="020B0600070205080204" pitchFamily="34" charset="-128"/>
              </a:rPr>
              <a:t>E</a:t>
            </a:r>
            <a:r>
              <a:rPr lang="en-US" sz="2400" dirty="0" smtClean="0">
                <a:solidFill>
                  <a:srgbClr val="0070C0"/>
                </a:solidFill>
                <a:ea typeface="ＭＳ Ｐゴシック" panose="020B0600070205080204" pitchFamily="34" charset="-128"/>
              </a:rPr>
              <a:t>lastic</a:t>
            </a:r>
            <a:r>
              <a:rPr lang="en-US" sz="2400" dirty="0" smtClean="0">
                <a:solidFill>
                  <a:schemeClr val="accent4">
                    <a:lumMod val="50000"/>
                  </a:schemeClr>
                </a:solidFill>
                <a:ea typeface="ＭＳ Ｐゴシック" panose="020B0600070205080204" pitchFamily="34" charset="-128"/>
              </a:rPr>
              <a:t> </a:t>
            </a:r>
            <a:r>
              <a:rPr lang="en-US" sz="2400" dirty="0">
                <a:solidFill>
                  <a:schemeClr val="accent4">
                    <a:lumMod val="50000"/>
                  </a:schemeClr>
                </a:solidFill>
                <a:ea typeface="ＭＳ Ｐゴシック" panose="020B0600070205080204" pitchFamily="34" charset="-128"/>
              </a:rPr>
              <a:t>U</a:t>
            </a:r>
            <a:r>
              <a:rPr lang="en-US" sz="2400" dirty="0">
                <a:solidFill>
                  <a:srgbClr val="0070C0"/>
                </a:solidFill>
                <a:ea typeface="ＭＳ Ｐゴシック" panose="020B0600070205080204" pitchFamily="34" charset="-128"/>
              </a:rPr>
              <a:t>tility</a:t>
            </a:r>
            <a:r>
              <a:rPr lang="en-US" sz="2400" dirty="0">
                <a:solidFill>
                  <a:schemeClr val="accent4">
                    <a:lumMod val="50000"/>
                  </a:schemeClr>
                </a:solidFill>
                <a:ea typeface="ＭＳ Ｐゴシック" panose="020B0600070205080204" pitchFamily="34" charset="-128"/>
              </a:rPr>
              <a:t> C</a:t>
            </a:r>
            <a:r>
              <a:rPr lang="en-US" sz="2400" dirty="0">
                <a:solidFill>
                  <a:srgbClr val="0070C0"/>
                </a:solidFill>
                <a:ea typeface="ＭＳ Ｐゴシック" panose="020B0600070205080204" pitchFamily="34" charset="-128"/>
              </a:rPr>
              <a:t>omputing</a:t>
            </a:r>
            <a:r>
              <a:rPr lang="en-US" sz="2400" dirty="0">
                <a:solidFill>
                  <a:schemeClr val="accent4">
                    <a:lumMod val="50000"/>
                  </a:schemeClr>
                </a:solidFill>
                <a:ea typeface="ＭＳ Ｐゴシック" panose="020B0600070205080204" pitchFamily="34" charset="-128"/>
              </a:rPr>
              <a:t> A</a:t>
            </a:r>
            <a:r>
              <a:rPr lang="en-US" sz="2400" dirty="0">
                <a:solidFill>
                  <a:srgbClr val="0070C0"/>
                </a:solidFill>
                <a:ea typeface="ＭＳ Ｐゴシック" panose="020B0600070205080204" pitchFamily="34" charset="-128"/>
              </a:rPr>
              <a:t>rchitecture</a:t>
            </a:r>
            <a:r>
              <a:rPr lang="en-US" sz="2400" dirty="0">
                <a:solidFill>
                  <a:schemeClr val="accent4">
                    <a:lumMod val="50000"/>
                  </a:schemeClr>
                </a:solidFill>
                <a:ea typeface="ＭＳ Ｐゴシック" panose="020B0600070205080204" pitchFamily="34" charset="-128"/>
              </a:rPr>
              <a:t> L</a:t>
            </a:r>
            <a:r>
              <a:rPr lang="en-US" sz="2400" dirty="0">
                <a:solidFill>
                  <a:srgbClr val="0070C0"/>
                </a:solidFill>
                <a:ea typeface="ＭＳ Ｐゴシック" panose="020B0600070205080204" pitchFamily="34" charset="-128"/>
              </a:rPr>
              <a:t>inking</a:t>
            </a:r>
            <a:r>
              <a:rPr lang="en-US" sz="2400" dirty="0">
                <a:solidFill>
                  <a:schemeClr val="accent4">
                    <a:lumMod val="50000"/>
                  </a:schemeClr>
                </a:solidFill>
                <a:ea typeface="ＭＳ Ｐゴシック" panose="020B0600070205080204" pitchFamily="34" charset="-128"/>
              </a:rPr>
              <a:t> Y</a:t>
            </a:r>
            <a:r>
              <a:rPr lang="en-US" sz="2400" dirty="0">
                <a:solidFill>
                  <a:srgbClr val="0070C0"/>
                </a:solidFill>
                <a:ea typeface="ＭＳ Ｐゴシック" panose="020B0600070205080204" pitchFamily="34" charset="-128"/>
              </a:rPr>
              <a:t>our</a:t>
            </a:r>
            <a:r>
              <a:rPr lang="en-US" sz="2400" dirty="0">
                <a:solidFill>
                  <a:schemeClr val="accent4">
                    <a:lumMod val="50000"/>
                  </a:schemeClr>
                </a:solidFill>
                <a:ea typeface="ＭＳ Ｐゴシック" panose="020B0600070205080204" pitchFamily="34" charset="-128"/>
              </a:rPr>
              <a:t> P</a:t>
            </a:r>
            <a:r>
              <a:rPr lang="en-US" sz="2400" dirty="0">
                <a:solidFill>
                  <a:srgbClr val="0070C0"/>
                </a:solidFill>
                <a:ea typeface="ＭＳ Ｐゴシック" panose="020B0600070205080204" pitchFamily="34" charset="-128"/>
              </a:rPr>
              <a:t>rograms</a:t>
            </a:r>
            <a:r>
              <a:rPr lang="en-US" sz="2400" dirty="0">
                <a:solidFill>
                  <a:schemeClr val="accent4">
                    <a:lumMod val="50000"/>
                  </a:schemeClr>
                </a:solidFill>
                <a:ea typeface="ＭＳ Ｐゴシック" panose="020B0600070205080204" pitchFamily="34" charset="-128"/>
              </a:rPr>
              <a:t> T</a:t>
            </a:r>
            <a:r>
              <a:rPr lang="en-US" sz="2400" dirty="0">
                <a:solidFill>
                  <a:srgbClr val="0070C0"/>
                </a:solidFill>
                <a:ea typeface="ＭＳ Ｐゴシック" panose="020B0600070205080204" pitchFamily="34" charset="-128"/>
              </a:rPr>
              <a:t>o</a:t>
            </a:r>
            <a:r>
              <a:rPr lang="en-US" sz="2400" dirty="0">
                <a:solidFill>
                  <a:schemeClr val="accent4">
                    <a:lumMod val="50000"/>
                  </a:schemeClr>
                </a:solidFill>
                <a:ea typeface="ＭＳ Ｐゴシック" panose="020B0600070205080204" pitchFamily="34" charset="-128"/>
              </a:rPr>
              <a:t> U</a:t>
            </a:r>
            <a:r>
              <a:rPr lang="en-US" sz="2400" dirty="0">
                <a:solidFill>
                  <a:srgbClr val="0070C0"/>
                </a:solidFill>
                <a:ea typeface="ＭＳ Ｐゴシック" panose="020B0600070205080204" pitchFamily="34" charset="-128"/>
              </a:rPr>
              <a:t>seful</a:t>
            </a:r>
            <a:r>
              <a:rPr lang="en-US" sz="2400" dirty="0">
                <a:solidFill>
                  <a:schemeClr val="accent4">
                    <a:lumMod val="50000"/>
                  </a:schemeClr>
                </a:solidFill>
                <a:ea typeface="ＭＳ Ｐゴシック" panose="020B0600070205080204" pitchFamily="34" charset="-128"/>
              </a:rPr>
              <a:t> </a:t>
            </a:r>
            <a:r>
              <a:rPr lang="en-US" sz="2400" dirty="0" smtClean="0">
                <a:solidFill>
                  <a:schemeClr val="accent5">
                    <a:lumMod val="50000"/>
                  </a:schemeClr>
                </a:solidFill>
                <a:ea typeface="ＭＳ Ｐゴシック" panose="020B0600070205080204" pitchFamily="34" charset="-128"/>
              </a:rPr>
              <a:t>S</a:t>
            </a:r>
            <a:r>
              <a:rPr lang="en-US" sz="2400" dirty="0" smtClean="0">
                <a:solidFill>
                  <a:srgbClr val="0070C0"/>
                </a:solidFill>
                <a:ea typeface="ＭＳ Ｐゴシック" panose="020B0600070205080204" pitchFamily="34" charset="-128"/>
              </a:rPr>
              <a:t>ystems.</a:t>
            </a:r>
            <a:endParaRPr lang="en-IN" sz="2400" b="1" dirty="0" smtClean="0">
              <a:solidFill>
                <a:srgbClr val="0070C0"/>
              </a:solidFill>
              <a:latin typeface="Bookman Old Style" panose="02050604050505020204" pitchFamily="18" charset="0"/>
            </a:endParaRPr>
          </a:p>
          <a:p>
            <a:pPr marL="0" indent="0" algn="just">
              <a:buNone/>
            </a:pPr>
            <a:r>
              <a:rPr lang="en-IN" sz="2400" b="1" dirty="0" smtClean="0">
                <a:solidFill>
                  <a:srgbClr val="002060"/>
                </a:solidFill>
                <a:latin typeface="Bookman Old Style" panose="02050604050505020204" pitchFamily="18" charset="0"/>
              </a:rPr>
              <a:t>Eucalyptus</a:t>
            </a:r>
            <a:r>
              <a:rPr lang="en-IN" sz="2400" dirty="0" smtClean="0">
                <a:solidFill>
                  <a:srgbClr val="002060"/>
                </a:solidFill>
                <a:latin typeface="Bookman Old Style" panose="02050604050505020204" pitchFamily="18" charset="0"/>
              </a:rPr>
              <a:t> </a:t>
            </a:r>
            <a:r>
              <a:rPr lang="en-IN" sz="2400" dirty="0">
                <a:solidFill>
                  <a:srgbClr val="002060"/>
                </a:solidFill>
                <a:latin typeface="Bookman Old Style" panose="02050604050505020204" pitchFamily="18" charset="0"/>
              </a:rPr>
              <a:t>is a </a:t>
            </a:r>
            <a:r>
              <a:rPr lang="en-IN" sz="2400" dirty="0">
                <a:solidFill>
                  <a:srgbClr val="002060"/>
                </a:solidFill>
                <a:latin typeface="Bookman Old Style" panose="02050604050505020204" pitchFamily="18" charset="0"/>
                <a:hlinkClick r:id="rId2" tooltip="Free and open-source"/>
              </a:rPr>
              <a:t>free and open-source</a:t>
            </a:r>
            <a:r>
              <a:rPr lang="en-IN" sz="2400" dirty="0">
                <a:solidFill>
                  <a:srgbClr val="002060"/>
                </a:solidFill>
                <a:latin typeface="Bookman Old Style" panose="02050604050505020204" pitchFamily="18" charset="0"/>
              </a:rPr>
              <a:t> </a:t>
            </a:r>
            <a:r>
              <a:rPr lang="en-IN" sz="2400" dirty="0">
                <a:solidFill>
                  <a:srgbClr val="002060"/>
                </a:solidFill>
                <a:latin typeface="Bookman Old Style" panose="02050604050505020204" pitchFamily="18" charset="0"/>
                <a:hlinkClick r:id="rId3" tooltip="Computer software"/>
              </a:rPr>
              <a:t>computer software</a:t>
            </a:r>
            <a:r>
              <a:rPr lang="en-IN" sz="2400" dirty="0">
                <a:solidFill>
                  <a:srgbClr val="002060"/>
                </a:solidFill>
                <a:latin typeface="Bookman Old Style" panose="02050604050505020204" pitchFamily="18" charset="0"/>
              </a:rPr>
              <a:t> for building </a:t>
            </a:r>
            <a:r>
              <a:rPr lang="en-IN" sz="2400" dirty="0">
                <a:solidFill>
                  <a:srgbClr val="002060"/>
                </a:solidFill>
                <a:latin typeface="Bookman Old Style" panose="02050604050505020204" pitchFamily="18" charset="0"/>
                <a:hlinkClick r:id="rId4" tooltip="Amazon Web Services"/>
              </a:rPr>
              <a:t>Amazon Web Services</a:t>
            </a:r>
            <a:r>
              <a:rPr lang="en-IN" sz="2400" dirty="0">
                <a:solidFill>
                  <a:srgbClr val="002060"/>
                </a:solidFill>
                <a:latin typeface="Bookman Old Style" panose="02050604050505020204" pitchFamily="18" charset="0"/>
              </a:rPr>
              <a:t> (AWS)-compatible private and hybrid </a:t>
            </a:r>
            <a:r>
              <a:rPr lang="en-IN" sz="2400" dirty="0">
                <a:solidFill>
                  <a:srgbClr val="002060"/>
                </a:solidFill>
                <a:latin typeface="Bookman Old Style" panose="02050604050505020204" pitchFamily="18" charset="0"/>
                <a:hlinkClick r:id="rId5" tooltip="Cloud computing"/>
              </a:rPr>
              <a:t>cloud computing</a:t>
            </a:r>
            <a:r>
              <a:rPr lang="en-IN" sz="2400" dirty="0">
                <a:solidFill>
                  <a:srgbClr val="002060"/>
                </a:solidFill>
                <a:latin typeface="Bookman Old Style" panose="02050604050505020204" pitchFamily="18" charset="0"/>
              </a:rPr>
              <a:t> environments marketed by the company Eucalyptus Systems. Eucalyptus is the acronym for Elastic Utility Computing Architecture for Linking Your Programs To Useful </a:t>
            </a:r>
            <a:r>
              <a:rPr lang="en-IN" sz="2400" dirty="0" smtClean="0">
                <a:solidFill>
                  <a:srgbClr val="002060"/>
                </a:solidFill>
                <a:latin typeface="Bookman Old Style" panose="02050604050505020204" pitchFamily="18" charset="0"/>
              </a:rPr>
              <a:t>Systems. Eucalyptus </a:t>
            </a:r>
            <a:r>
              <a:rPr lang="en-IN" sz="2400" dirty="0">
                <a:solidFill>
                  <a:srgbClr val="002060"/>
                </a:solidFill>
                <a:latin typeface="Bookman Old Style" panose="02050604050505020204" pitchFamily="18" charset="0"/>
              </a:rPr>
              <a:t>enables pooling compute, storage, and network resources that can be dynamically scaled up or down as application workloads change. Eucalyptus Systems announced a formal agreement with AWS in March 2012 to maintain compatibility</a:t>
            </a:r>
          </a:p>
        </p:txBody>
      </p:sp>
      <p:sp>
        <p:nvSpPr>
          <p:cNvPr id="4" name="TextBox 3"/>
          <p:cNvSpPr txBox="1"/>
          <p:nvPr/>
        </p:nvSpPr>
        <p:spPr>
          <a:xfrm>
            <a:off x="1385085" y="951239"/>
            <a:ext cx="6812923" cy="584775"/>
          </a:xfrm>
          <a:prstGeom prst="rect">
            <a:avLst/>
          </a:prstGeom>
          <a:noFill/>
        </p:spPr>
        <p:txBody>
          <a:bodyPr wrap="square" rtlCol="0">
            <a:spAutoFit/>
          </a:bodyPr>
          <a:lstStyle/>
          <a:p>
            <a:pPr algn="ctr"/>
            <a:r>
              <a:rPr lang="en-IN" sz="3200" b="1" u="sng" dirty="0" smtClean="0">
                <a:solidFill>
                  <a:srgbClr val="0070C0"/>
                </a:solidFill>
                <a:latin typeface="Bookman Old Style" panose="02050604050505020204" pitchFamily="18" charset="0"/>
              </a:rPr>
              <a:t>Eucalyptus </a:t>
            </a:r>
            <a:r>
              <a:rPr lang="en-IN" sz="3200" b="1" u="sng" dirty="0">
                <a:solidFill>
                  <a:srgbClr val="0070C0"/>
                </a:solidFill>
                <a:latin typeface="Bookman Old Style" panose="02050604050505020204" pitchFamily="18" charset="0"/>
              </a:rPr>
              <a:t>(software</a:t>
            </a:r>
            <a:r>
              <a:rPr lang="en-IN" sz="3200" b="1" u="sng" dirty="0" smtClean="0">
                <a:solidFill>
                  <a:srgbClr val="0070C0"/>
                </a:solidFill>
                <a:latin typeface="Bookman Old Style" panose="02050604050505020204" pitchFamily="18" charset="0"/>
              </a:rPr>
              <a:t>)</a:t>
            </a:r>
            <a:endParaRPr lang="en-IN" sz="3200" b="1" u="sng"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2010638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57" y="364903"/>
            <a:ext cx="8596668" cy="1320800"/>
          </a:xfrm>
        </p:spPr>
        <p:txBody>
          <a:bodyPr>
            <a:normAutofit/>
          </a:bodyPr>
          <a:lstStyle/>
          <a:p>
            <a:pPr algn="ctr"/>
            <a:r>
              <a:rPr lang="en-IN" sz="4000" b="1" dirty="0">
                <a:solidFill>
                  <a:srgbClr val="7030A0"/>
                </a:solidFill>
                <a:latin typeface="Bookman Old Style" panose="02050604050505020204" pitchFamily="18" charset="0"/>
              </a:rPr>
              <a:t>Eucalyptus </a:t>
            </a:r>
            <a:r>
              <a:rPr lang="en-IN" sz="4000" b="1" dirty="0" smtClean="0">
                <a:solidFill>
                  <a:srgbClr val="7030A0"/>
                </a:solidFill>
                <a:latin typeface="Bookman Old Style" panose="02050604050505020204" pitchFamily="18" charset="0"/>
              </a:rPr>
              <a:t>Architecture</a:t>
            </a:r>
            <a:endParaRPr lang="en-IN" sz="4000" b="1" dirty="0">
              <a:solidFill>
                <a:srgbClr val="7030A0"/>
              </a:solidFill>
              <a:latin typeface="Bookman Old Style" panose="0205060405050502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882" y="1492519"/>
            <a:ext cx="8720210" cy="5365481"/>
          </a:xfrm>
        </p:spPr>
      </p:pic>
    </p:spTree>
    <p:extLst>
      <p:ext uri="{BB962C8B-B14F-4D97-AF65-F5344CB8AC3E}">
        <p14:creationId xmlns:p14="http://schemas.microsoft.com/office/powerpoint/2010/main" val="78658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593" y="257578"/>
            <a:ext cx="8596668" cy="1320800"/>
          </a:xfrm>
        </p:spPr>
        <p:txBody>
          <a:bodyPr>
            <a:normAutofit/>
          </a:bodyPr>
          <a:lstStyle/>
          <a:p>
            <a:pPr algn="ctr"/>
            <a:r>
              <a:rPr lang="en-IN" sz="4000" b="1" dirty="0">
                <a:solidFill>
                  <a:srgbClr val="7030A0"/>
                </a:solidFill>
                <a:latin typeface="Bookman Old Style" panose="02050604050505020204" pitchFamily="18" charset="0"/>
              </a:rPr>
              <a:t>Eucalyptus </a:t>
            </a:r>
            <a:r>
              <a:rPr lang="en-IN" sz="4000" b="1" dirty="0" smtClean="0">
                <a:solidFill>
                  <a:srgbClr val="7030A0"/>
                </a:solidFill>
                <a:latin typeface="Bookman Old Style" panose="02050604050505020204" pitchFamily="18" charset="0"/>
              </a:rPr>
              <a:t>Components</a:t>
            </a:r>
            <a:endParaRPr lang="en-IN" sz="4000" b="1" dirty="0">
              <a:solidFill>
                <a:srgbClr val="7030A0"/>
              </a:solidFill>
              <a:latin typeface="Bookman Old Style" panose="0205060405050502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761" y="1166253"/>
            <a:ext cx="9002332" cy="5537200"/>
          </a:xfrm>
        </p:spPr>
      </p:pic>
    </p:spTree>
    <p:extLst>
      <p:ext uri="{BB962C8B-B14F-4D97-AF65-F5344CB8AC3E}">
        <p14:creationId xmlns:p14="http://schemas.microsoft.com/office/powerpoint/2010/main" val="1677544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2513" y="1992573"/>
            <a:ext cx="8345955" cy="4524315"/>
          </a:xfrm>
          <a:prstGeom prst="rect">
            <a:avLst/>
          </a:prstGeom>
          <a:noFill/>
        </p:spPr>
        <p:txBody>
          <a:bodyPr wrap="square" rtlCol="0">
            <a:spAutoFit/>
          </a:bodyPr>
          <a:lstStyle/>
          <a:p>
            <a:r>
              <a:rPr lang="en-US" sz="2400" b="1" dirty="0" smtClean="0">
                <a:solidFill>
                  <a:srgbClr val="002060"/>
                </a:solidFill>
                <a:latin typeface="Bookman Old Style" panose="02050604050505020204" pitchFamily="18" charset="0"/>
                <a:ea typeface="ＭＳ Ｐゴシック" panose="020B0600070205080204" pitchFamily="34" charset="-128"/>
              </a:rPr>
              <a:t>1. Simple</a:t>
            </a:r>
            <a:r>
              <a:rPr lang="en-US" sz="2400" dirty="0">
                <a:solidFill>
                  <a:srgbClr val="002060"/>
                </a:solidFill>
                <a:latin typeface="Bookman Old Style" panose="02050604050505020204" pitchFamily="18" charset="0"/>
                <a:ea typeface="ＭＳ Ｐゴシック" panose="020B0600070205080204" pitchFamily="34" charset="-128"/>
              </a:rPr>
              <a:t/>
            </a:r>
            <a:br>
              <a:rPr lang="en-US" sz="2400" dirty="0">
                <a:solidFill>
                  <a:srgbClr val="002060"/>
                </a:solidFill>
                <a:latin typeface="Bookman Old Style" panose="02050604050505020204" pitchFamily="18" charset="0"/>
                <a:ea typeface="ＭＳ Ｐゴシック" panose="020B0600070205080204" pitchFamily="34" charset="-128"/>
              </a:rPr>
            </a:br>
            <a:r>
              <a:rPr lang="en-US" sz="2400" dirty="0" smtClean="0">
                <a:solidFill>
                  <a:srgbClr val="002060"/>
                </a:solidFill>
                <a:latin typeface="Bookman Old Style" panose="02050604050505020204" pitchFamily="18" charset="0"/>
                <a:ea typeface="ＭＳ Ｐゴシック" panose="020B0600070205080204" pitchFamily="34" charset="-128"/>
              </a:rPr>
              <a:t>	It </a:t>
            </a:r>
            <a:r>
              <a:rPr lang="en-US" sz="2400" dirty="0">
                <a:solidFill>
                  <a:srgbClr val="002060"/>
                </a:solidFill>
                <a:latin typeface="Bookman Old Style" panose="02050604050505020204" pitchFamily="18" charset="0"/>
                <a:ea typeface="ＭＳ Ｐゴシック" panose="020B0600070205080204" pitchFamily="34" charset="-128"/>
              </a:rPr>
              <a:t>is easy to implement.</a:t>
            </a:r>
            <a:br>
              <a:rPr lang="en-US" sz="2400" dirty="0">
                <a:solidFill>
                  <a:srgbClr val="002060"/>
                </a:solidFill>
                <a:latin typeface="Bookman Old Style" panose="02050604050505020204" pitchFamily="18" charset="0"/>
                <a:ea typeface="ＭＳ Ｐゴシック" panose="020B0600070205080204" pitchFamily="34" charset="-128"/>
              </a:rPr>
            </a:br>
            <a:r>
              <a:rPr lang="en-US" sz="2400" b="1" dirty="0">
                <a:solidFill>
                  <a:srgbClr val="002060"/>
                </a:solidFill>
                <a:latin typeface="Bookman Old Style" panose="02050604050505020204" pitchFamily="18" charset="0"/>
                <a:ea typeface="ＭＳ Ｐゴシック" panose="020B0600070205080204" pitchFamily="34" charset="-128"/>
              </a:rPr>
              <a:t>2.Interface compatible with </a:t>
            </a:r>
            <a:r>
              <a:rPr lang="en-US" sz="2400" b="1" dirty="0" smtClean="0">
                <a:solidFill>
                  <a:srgbClr val="002060"/>
                </a:solidFill>
                <a:latin typeface="Bookman Old Style" panose="02050604050505020204" pitchFamily="18" charset="0"/>
                <a:ea typeface="ＭＳ Ｐゴシック" panose="020B0600070205080204" pitchFamily="34" charset="-128"/>
              </a:rPr>
              <a:t>EC2</a:t>
            </a:r>
            <a:r>
              <a:rPr lang="en-US" sz="2400" dirty="0">
                <a:solidFill>
                  <a:srgbClr val="002060"/>
                </a:solidFill>
                <a:latin typeface="Bookman Old Style" panose="02050604050505020204" pitchFamily="18" charset="0"/>
                <a:ea typeface="ＭＳ Ｐゴシック" panose="020B0600070205080204" pitchFamily="34" charset="-128"/>
              </a:rPr>
              <a:t/>
            </a:r>
            <a:br>
              <a:rPr lang="en-US" sz="2400" dirty="0">
                <a:solidFill>
                  <a:srgbClr val="002060"/>
                </a:solidFill>
                <a:latin typeface="Bookman Old Style" panose="02050604050505020204" pitchFamily="18" charset="0"/>
                <a:ea typeface="ＭＳ Ｐゴシック" panose="020B0600070205080204" pitchFamily="34" charset="-128"/>
              </a:rPr>
            </a:br>
            <a:r>
              <a:rPr lang="en-US" sz="2400" dirty="0" smtClean="0">
                <a:solidFill>
                  <a:srgbClr val="002060"/>
                </a:solidFill>
                <a:latin typeface="Bookman Old Style" panose="02050604050505020204" pitchFamily="18" charset="0"/>
                <a:ea typeface="ＭＳ Ｐゴシック" panose="020B0600070205080204" pitchFamily="34" charset="-128"/>
              </a:rPr>
              <a:t>	Works </a:t>
            </a:r>
            <a:r>
              <a:rPr lang="en-US" sz="2400" dirty="0">
                <a:solidFill>
                  <a:srgbClr val="002060"/>
                </a:solidFill>
                <a:latin typeface="Bookman Old Style" panose="02050604050505020204" pitchFamily="18" charset="0"/>
                <a:ea typeface="ＭＳ Ｐゴシック" panose="020B0600070205080204" pitchFamily="34" charset="-128"/>
              </a:rPr>
              <a:t>with command-line tools from Amazon w/o </a:t>
            </a:r>
            <a:r>
              <a:rPr lang="en-US" sz="2400" dirty="0" smtClean="0">
                <a:solidFill>
                  <a:srgbClr val="002060"/>
                </a:solidFill>
                <a:latin typeface="Bookman Old Style" panose="02050604050505020204" pitchFamily="18" charset="0"/>
                <a:ea typeface="ＭＳ Ｐゴシック" panose="020B0600070205080204" pitchFamily="34" charset="-128"/>
              </a:rPr>
              <a:t>	modification</a:t>
            </a:r>
            <a:r>
              <a:rPr lang="en-US" sz="2400" dirty="0">
                <a:solidFill>
                  <a:srgbClr val="002060"/>
                </a:solidFill>
                <a:latin typeface="Bookman Old Style" panose="02050604050505020204" pitchFamily="18" charset="0"/>
                <a:ea typeface="ＭＳ Ｐゴシック" panose="020B0600070205080204" pitchFamily="34" charset="-128"/>
              </a:rPr>
              <a:t>. Enables leverage of emerging EC2 </a:t>
            </a:r>
            <a:r>
              <a:rPr lang="en-US" sz="2400" dirty="0" smtClean="0">
                <a:solidFill>
                  <a:srgbClr val="002060"/>
                </a:solidFill>
                <a:latin typeface="Bookman Old Style" panose="02050604050505020204" pitchFamily="18" charset="0"/>
                <a:ea typeface="ＭＳ Ｐゴシック" panose="020B0600070205080204" pitchFamily="34" charset="-128"/>
              </a:rPr>
              <a:t>	value-added </a:t>
            </a:r>
            <a:r>
              <a:rPr lang="en-US" sz="2400" dirty="0">
                <a:solidFill>
                  <a:srgbClr val="002060"/>
                </a:solidFill>
                <a:latin typeface="Bookman Old Style" panose="02050604050505020204" pitchFamily="18" charset="0"/>
                <a:ea typeface="ＭＳ Ｐゴシック" panose="020B0600070205080204" pitchFamily="34" charset="-128"/>
              </a:rPr>
              <a:t>service venues (e.g. </a:t>
            </a:r>
            <a:r>
              <a:rPr lang="en-US" sz="2400" dirty="0" smtClean="0">
                <a:solidFill>
                  <a:srgbClr val="002060"/>
                </a:solidFill>
                <a:latin typeface="Bookman Old Style" panose="02050604050505020204" pitchFamily="18" charset="0"/>
                <a:ea typeface="ＭＳ Ｐゴシック" panose="020B0600070205080204" pitchFamily="34" charset="-128"/>
              </a:rPr>
              <a:t>Right scale)</a:t>
            </a:r>
            <a:r>
              <a:rPr lang="en-US" sz="2400" dirty="0">
                <a:solidFill>
                  <a:srgbClr val="002060"/>
                </a:solidFill>
                <a:latin typeface="Bookman Old Style" panose="02050604050505020204" pitchFamily="18" charset="0"/>
                <a:ea typeface="ＭＳ Ｐゴシック" panose="020B0600070205080204" pitchFamily="34" charset="-128"/>
              </a:rPr>
              <a:t/>
            </a:r>
            <a:br>
              <a:rPr lang="en-US" sz="2400" dirty="0">
                <a:solidFill>
                  <a:srgbClr val="002060"/>
                </a:solidFill>
                <a:latin typeface="Bookman Old Style" panose="02050604050505020204" pitchFamily="18" charset="0"/>
                <a:ea typeface="ＭＳ Ｐゴシック" panose="020B0600070205080204" pitchFamily="34" charset="-128"/>
              </a:rPr>
            </a:br>
            <a:r>
              <a:rPr lang="en-US" sz="2400" b="1" dirty="0">
                <a:solidFill>
                  <a:srgbClr val="002060"/>
                </a:solidFill>
                <a:latin typeface="Bookman Old Style" panose="02050604050505020204" pitchFamily="18" charset="0"/>
                <a:ea typeface="ＭＳ Ｐゴシック" panose="020B0600070205080204" pitchFamily="34" charset="-128"/>
              </a:rPr>
              <a:t>3.Functions as a software overlay</a:t>
            </a:r>
            <a:r>
              <a:rPr lang="en-US" sz="2400" dirty="0">
                <a:solidFill>
                  <a:srgbClr val="002060"/>
                </a:solidFill>
                <a:latin typeface="Bookman Old Style" panose="02050604050505020204" pitchFamily="18" charset="0"/>
                <a:ea typeface="ＭＳ Ｐゴシック" panose="020B0600070205080204" pitchFamily="34" charset="-128"/>
              </a:rPr>
              <a:t/>
            </a:r>
            <a:br>
              <a:rPr lang="en-US" sz="2400" dirty="0">
                <a:solidFill>
                  <a:srgbClr val="002060"/>
                </a:solidFill>
                <a:latin typeface="Bookman Old Style" panose="02050604050505020204" pitchFamily="18" charset="0"/>
                <a:ea typeface="ＭＳ Ｐゴシック" panose="020B0600070205080204" pitchFamily="34" charset="-128"/>
              </a:rPr>
            </a:br>
            <a:r>
              <a:rPr lang="en-US" sz="2400" dirty="0" smtClean="0">
                <a:solidFill>
                  <a:srgbClr val="002060"/>
                </a:solidFill>
                <a:latin typeface="Bookman Old Style" panose="02050604050505020204" pitchFamily="18" charset="0"/>
                <a:ea typeface="ＭＳ Ｐゴシック" panose="020B0600070205080204" pitchFamily="34" charset="-128"/>
              </a:rPr>
              <a:t>	Existing </a:t>
            </a:r>
            <a:r>
              <a:rPr lang="en-US" sz="2400" dirty="0">
                <a:solidFill>
                  <a:srgbClr val="002060"/>
                </a:solidFill>
                <a:latin typeface="Bookman Old Style" panose="02050604050505020204" pitchFamily="18" charset="0"/>
                <a:ea typeface="ＭＳ Ｐゴシック" panose="020B0600070205080204" pitchFamily="34" charset="-128"/>
              </a:rPr>
              <a:t>installation should not be violated (too </a:t>
            </a:r>
            <a:r>
              <a:rPr lang="en-US" sz="2400" dirty="0" smtClean="0">
                <a:solidFill>
                  <a:srgbClr val="002060"/>
                </a:solidFill>
                <a:latin typeface="Bookman Old Style" panose="02050604050505020204" pitchFamily="18" charset="0"/>
                <a:ea typeface="ＭＳ Ｐゴシック" panose="020B0600070205080204" pitchFamily="34" charset="-128"/>
              </a:rPr>
              <a:t>	much</a:t>
            </a:r>
            <a:r>
              <a:rPr lang="en-US" sz="2400" dirty="0">
                <a:solidFill>
                  <a:srgbClr val="002060"/>
                </a:solidFill>
                <a:latin typeface="Bookman Old Style" panose="02050604050505020204" pitchFamily="18" charset="0"/>
                <a:ea typeface="ＭＳ Ｐゴシック" panose="020B0600070205080204" pitchFamily="34" charset="-128"/>
              </a:rPr>
              <a:t>)</a:t>
            </a:r>
            <a:br>
              <a:rPr lang="en-US" sz="2400" dirty="0">
                <a:solidFill>
                  <a:srgbClr val="002060"/>
                </a:solidFill>
                <a:latin typeface="Bookman Old Style" panose="02050604050505020204" pitchFamily="18" charset="0"/>
                <a:ea typeface="ＭＳ Ｐゴシック" panose="020B0600070205080204" pitchFamily="34" charset="-128"/>
              </a:rPr>
            </a:br>
            <a:r>
              <a:rPr lang="en-US" sz="2400" b="1" dirty="0">
                <a:solidFill>
                  <a:srgbClr val="002060"/>
                </a:solidFill>
                <a:latin typeface="Bookman Old Style" panose="02050604050505020204" pitchFamily="18" charset="0"/>
                <a:ea typeface="ＭＳ Ｐゴシック" panose="020B0600070205080204" pitchFamily="34" charset="-128"/>
              </a:rPr>
              <a:t>4.“One-button” install using Rocks</a:t>
            </a:r>
            <a:r>
              <a:rPr lang="en-US" sz="2400" dirty="0">
                <a:solidFill>
                  <a:srgbClr val="002060"/>
                </a:solidFill>
                <a:latin typeface="Bookman Old Style" panose="02050604050505020204" pitchFamily="18" charset="0"/>
                <a:ea typeface="ＭＳ Ｐゴシック" panose="020B0600070205080204" pitchFamily="34" charset="-128"/>
              </a:rPr>
              <a:t/>
            </a:r>
            <a:br>
              <a:rPr lang="en-US" sz="2400" dirty="0">
                <a:solidFill>
                  <a:srgbClr val="002060"/>
                </a:solidFill>
                <a:latin typeface="Bookman Old Style" panose="02050604050505020204" pitchFamily="18" charset="0"/>
                <a:ea typeface="ＭＳ Ｐゴシック" panose="020B0600070205080204" pitchFamily="34" charset="-128"/>
              </a:rPr>
            </a:br>
            <a:r>
              <a:rPr lang="en-US" sz="2400" dirty="0" smtClean="0">
                <a:solidFill>
                  <a:srgbClr val="002060"/>
                </a:solidFill>
                <a:latin typeface="Bookman Old Style" panose="02050604050505020204" pitchFamily="18" charset="0"/>
                <a:ea typeface="ＭＳ Ｐゴシック" panose="020B0600070205080204" pitchFamily="34" charset="-128"/>
              </a:rPr>
              <a:t>	</a:t>
            </a:r>
            <a:r>
              <a:rPr lang="en-US" sz="2400" i="1" dirty="0" smtClean="0">
                <a:solidFill>
                  <a:srgbClr val="002060"/>
                </a:solidFill>
                <a:latin typeface="Bookman Old Style" panose="02050604050505020204" pitchFamily="18" charset="0"/>
                <a:ea typeface="ＭＳ Ｐゴシック" panose="020B0600070205080204" pitchFamily="34" charset="-128"/>
              </a:rPr>
              <a:t>“</a:t>
            </a:r>
            <a:r>
              <a:rPr lang="en-US" sz="2400" i="1" dirty="0">
                <a:solidFill>
                  <a:srgbClr val="002060"/>
                </a:solidFill>
                <a:latin typeface="Bookman Old Style" panose="02050604050505020204" pitchFamily="18" charset="0"/>
                <a:ea typeface="ＭＳ Ｐゴシック" panose="020B0600070205080204" pitchFamily="34" charset="-128"/>
              </a:rPr>
              <a:t>System Administrators are people too.”</a:t>
            </a:r>
            <a:r>
              <a:rPr lang="en-IN" sz="2400" dirty="0">
                <a:solidFill>
                  <a:srgbClr val="002060"/>
                </a:solidFill>
                <a:latin typeface="Bookman Old Style" panose="02050604050505020204" pitchFamily="18" charset="0"/>
              </a:rPr>
              <a:t/>
            </a:r>
            <a:br>
              <a:rPr lang="en-IN" sz="2400" dirty="0">
                <a:solidFill>
                  <a:srgbClr val="002060"/>
                </a:solidFill>
                <a:latin typeface="Bookman Old Style" panose="02050604050505020204" pitchFamily="18" charset="0"/>
              </a:rPr>
            </a:br>
            <a:endParaRPr lang="en-IN" sz="2400" dirty="0">
              <a:latin typeface="Bookman Old Style" panose="02050604050505020204" pitchFamily="18" charset="0"/>
            </a:endParaRPr>
          </a:p>
        </p:txBody>
      </p:sp>
      <p:sp>
        <p:nvSpPr>
          <p:cNvPr id="5" name="Title 1"/>
          <p:cNvSpPr>
            <a:spLocks noGrp="1"/>
          </p:cNvSpPr>
          <p:nvPr>
            <p:ph type="title"/>
          </p:nvPr>
        </p:nvSpPr>
        <p:spPr>
          <a:xfrm>
            <a:off x="581025" y="395288"/>
            <a:ext cx="8597900" cy="825500"/>
          </a:xfrm>
        </p:spPr>
        <p:txBody>
          <a:bodyPr>
            <a:noAutofit/>
          </a:bodyPr>
          <a:lstStyle/>
          <a:p>
            <a:pPr algn="ctr"/>
            <a:r>
              <a:rPr lang="en-US" sz="4000" b="1" dirty="0" smtClean="0">
                <a:solidFill>
                  <a:srgbClr val="7030A0"/>
                </a:solidFill>
                <a:latin typeface="Bookman Old Style" panose="02050604050505020204" pitchFamily="18" charset="0"/>
              </a:rPr>
              <a:t>Benefits </a:t>
            </a:r>
            <a:r>
              <a:rPr lang="en-US" sz="4000" b="1" dirty="0">
                <a:solidFill>
                  <a:srgbClr val="7030A0"/>
                </a:solidFill>
                <a:latin typeface="Bookman Old Style" panose="02050604050505020204" pitchFamily="18" charset="0"/>
              </a:rPr>
              <a:t>of </a:t>
            </a:r>
            <a:r>
              <a:rPr lang="en-US" sz="4000" b="1" dirty="0" smtClean="0">
                <a:solidFill>
                  <a:srgbClr val="7030A0"/>
                </a:solidFill>
                <a:latin typeface="Bookman Old Style" panose="02050604050505020204" pitchFamily="18" charset="0"/>
              </a:rPr>
              <a:t>Using</a:t>
            </a:r>
            <a:br>
              <a:rPr lang="en-US" sz="4000" b="1" dirty="0" smtClean="0">
                <a:solidFill>
                  <a:srgbClr val="7030A0"/>
                </a:solidFill>
                <a:latin typeface="Bookman Old Style" panose="02050604050505020204" pitchFamily="18" charset="0"/>
              </a:rPr>
            </a:br>
            <a:r>
              <a:rPr lang="en-US" sz="4000" b="1" spc="-150" dirty="0">
                <a:ln>
                  <a:solidFill>
                    <a:schemeClr val="bg1">
                      <a:alpha val="60000"/>
                    </a:schemeClr>
                  </a:solidFill>
                </a:ln>
                <a:solidFill>
                  <a:srgbClr val="7030A0"/>
                </a:solidFill>
                <a:latin typeface="Bookman Old Style" panose="02050604050505020204" pitchFamily="18" charset="0"/>
                <a:cs typeface="Arial" pitchFamily="34" charset="0"/>
              </a:rPr>
              <a:t>Windows Azure</a:t>
            </a:r>
            <a:r>
              <a:rPr lang="en-US" sz="4000" b="1" dirty="0">
                <a:solidFill>
                  <a:srgbClr val="7030A0"/>
                </a:solidFill>
                <a:latin typeface="Bookman Old Style" panose="02050604050505020204" pitchFamily="18" charset="0"/>
              </a:rPr>
              <a:t/>
            </a:r>
            <a:br>
              <a:rPr lang="en-US" sz="4000" b="1" dirty="0">
                <a:solidFill>
                  <a:srgbClr val="7030A0"/>
                </a:solidFill>
                <a:latin typeface="Bookman Old Style" panose="02050604050505020204" pitchFamily="18" charset="0"/>
              </a:rPr>
            </a:br>
            <a:endParaRPr lang="en-IN" sz="4000" b="1" dirty="0">
              <a:solidFill>
                <a:srgbClr val="7030A0"/>
              </a:solidFill>
              <a:latin typeface="Bookman Old Style" panose="02050604050505020204" pitchFamily="18" charset="0"/>
            </a:endParaRPr>
          </a:p>
        </p:txBody>
      </p:sp>
    </p:spTree>
    <p:extLst>
      <p:ext uri="{BB962C8B-B14F-4D97-AF65-F5344CB8AC3E}">
        <p14:creationId xmlns:p14="http://schemas.microsoft.com/office/powerpoint/2010/main" val="1917220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7030A0"/>
                </a:solidFill>
                <a:latin typeface="Bookman Old Style" panose="02050604050505020204" pitchFamily="18" charset="0"/>
                <a:ea typeface="宋体" panose="02010600030101010101" pitchFamily="2" charset="-122"/>
              </a:rPr>
              <a:t>Abstract</a:t>
            </a:r>
            <a:endParaRPr lang="en-IN" sz="4000" dirty="0">
              <a:solidFill>
                <a:srgbClr val="7030A0"/>
              </a:solidFill>
              <a:latin typeface="Bookman Old Style" panose="02050604050505020204" pitchFamily="18" charset="0"/>
            </a:endParaRPr>
          </a:p>
        </p:txBody>
      </p:sp>
      <p:sp>
        <p:nvSpPr>
          <p:cNvPr id="3" name="Content Placeholder 2"/>
          <p:cNvSpPr>
            <a:spLocks noGrp="1"/>
          </p:cNvSpPr>
          <p:nvPr>
            <p:ph idx="1"/>
          </p:nvPr>
        </p:nvSpPr>
        <p:spPr>
          <a:xfrm>
            <a:off x="677334" y="1091642"/>
            <a:ext cx="8596668" cy="3880773"/>
          </a:xfrm>
        </p:spPr>
        <p:txBody>
          <a:bodyPr>
            <a:normAutofit/>
          </a:bodyPr>
          <a:lstStyle/>
          <a:p>
            <a:pPr algn="ctr"/>
            <a:endParaRPr lang="en-US" sz="2400" b="1" dirty="0" smtClean="0">
              <a:solidFill>
                <a:srgbClr val="002060"/>
              </a:solidFill>
              <a:latin typeface="Bookman Old Style" panose="02050604050505020204" pitchFamily="18" charset="0"/>
              <a:ea typeface="宋体" panose="02010600030101010101" pitchFamily="2" charset="-122"/>
            </a:endParaRPr>
          </a:p>
          <a:p>
            <a:pPr algn="ctr">
              <a:buFont typeface="Arial" panose="020B0604020202020204" pitchFamily="34" charset="0"/>
              <a:buNone/>
            </a:pPr>
            <a:r>
              <a:rPr lang="en-US" sz="2400" dirty="0" smtClean="0">
                <a:solidFill>
                  <a:srgbClr val="002060"/>
                </a:solidFill>
                <a:latin typeface="Bookman Old Style" panose="02050604050505020204" pitchFamily="18" charset="0"/>
                <a:ea typeface="宋体" panose="02010600030101010101" pitchFamily="2" charset="-122"/>
              </a:rPr>
              <a:t>   Cloud </a:t>
            </a:r>
            <a:r>
              <a:rPr lang="en-US" sz="2400" dirty="0">
                <a:solidFill>
                  <a:srgbClr val="002060"/>
                </a:solidFill>
                <a:latin typeface="Bookman Old Style" panose="02050604050505020204" pitchFamily="18" charset="0"/>
                <a:ea typeface="宋体" panose="02010600030101010101" pitchFamily="2" charset="-122"/>
              </a:rPr>
              <a:t>computing has brought us a new </a:t>
            </a:r>
            <a:r>
              <a:rPr lang="en-US" sz="2400" dirty="0" smtClean="0">
                <a:solidFill>
                  <a:srgbClr val="002060"/>
                </a:solidFill>
                <a:latin typeface="Bookman Old Style" panose="02050604050505020204" pitchFamily="18" charset="0"/>
                <a:ea typeface="宋体" panose="02010600030101010101" pitchFamily="2" charset="-122"/>
              </a:rPr>
              <a:t>perspective to </a:t>
            </a:r>
            <a:r>
              <a:rPr lang="en-US" sz="2400" dirty="0">
                <a:solidFill>
                  <a:srgbClr val="002060"/>
                </a:solidFill>
                <a:latin typeface="Bookman Old Style" panose="02050604050505020204" pitchFamily="18" charset="0"/>
                <a:ea typeface="宋体" panose="02010600030101010101" pitchFamily="2" charset="-122"/>
              </a:rPr>
              <a:t>look at the current resource-sharing </a:t>
            </a:r>
            <a:r>
              <a:rPr lang="en-US" sz="2400" dirty="0" smtClean="0">
                <a:solidFill>
                  <a:srgbClr val="002060"/>
                </a:solidFill>
                <a:latin typeface="Bookman Old Style" panose="02050604050505020204" pitchFamily="18" charset="0"/>
                <a:ea typeface="宋体" panose="02010600030101010101" pitchFamily="2" charset="-122"/>
              </a:rPr>
              <a:t>problem, cloud </a:t>
            </a:r>
            <a:r>
              <a:rPr lang="en-US" sz="2400" dirty="0">
                <a:solidFill>
                  <a:srgbClr val="002060"/>
                </a:solidFill>
                <a:latin typeface="Bookman Old Style" panose="02050604050505020204" pitchFamily="18" charset="0"/>
                <a:ea typeface="宋体" panose="02010600030101010101" pitchFamily="2" charset="-122"/>
              </a:rPr>
              <a:t>computing can be applied to digital library resources to improve information sharing capabilities</a:t>
            </a:r>
            <a:r>
              <a:rPr lang="en-US" sz="2400" dirty="0" smtClean="0">
                <a:solidFill>
                  <a:srgbClr val="002060"/>
                </a:solidFill>
                <a:latin typeface="Bookman Old Style" panose="02050604050505020204" pitchFamily="18" charset="0"/>
                <a:ea typeface="宋体" panose="02010600030101010101" pitchFamily="2" charset="-122"/>
              </a:rPr>
              <a:t>, and improve </a:t>
            </a:r>
            <a:r>
              <a:rPr lang="en-US" sz="2400" dirty="0">
                <a:solidFill>
                  <a:srgbClr val="002060"/>
                </a:solidFill>
                <a:latin typeface="Bookman Old Style" panose="02050604050505020204" pitchFamily="18" charset="0"/>
                <a:ea typeface="宋体" panose="02010600030101010101" pitchFamily="2" charset="-122"/>
              </a:rPr>
              <a:t>resource utilization.</a:t>
            </a:r>
          </a:p>
          <a:p>
            <a:pPr algn="ctr"/>
            <a:endParaRPr lang="en-IN" sz="2400" dirty="0">
              <a:solidFill>
                <a:srgbClr val="002060"/>
              </a:solidFill>
              <a:latin typeface="Bookman Old Style" panose="0205060405050502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84" y="3547875"/>
            <a:ext cx="7933386" cy="3310125"/>
          </a:xfrm>
          <a:prstGeom prst="rect">
            <a:avLst/>
          </a:prstGeom>
          <a:effectLst>
            <a:softEdge rad="63500"/>
          </a:effectLst>
        </p:spPr>
      </p:pic>
    </p:spTree>
    <p:extLst>
      <p:ext uri="{BB962C8B-B14F-4D97-AF65-F5344CB8AC3E}">
        <p14:creationId xmlns:p14="http://schemas.microsoft.com/office/powerpoint/2010/main" val="2140268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94" y="719949"/>
            <a:ext cx="7848244" cy="533446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679686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7030A0"/>
                </a:solidFill>
                <a:latin typeface="Bookman Old Style" panose="02050604050505020204" pitchFamily="18" charset="0"/>
                <a:ea typeface="宋体" panose="02010600030101010101" pitchFamily="2" charset="-122"/>
              </a:rPr>
              <a:t>Components O</a:t>
            </a:r>
            <a:r>
              <a:rPr lang="en-US" sz="4000" b="1" dirty="0" smtClean="0">
                <a:solidFill>
                  <a:srgbClr val="7030A0"/>
                </a:solidFill>
                <a:latin typeface="Bookman Old Style" panose="02050604050505020204" pitchFamily="18" charset="0"/>
                <a:ea typeface="宋体" panose="02010600030101010101" pitchFamily="2" charset="-122"/>
              </a:rPr>
              <a:t>f </a:t>
            </a:r>
            <a:r>
              <a:rPr lang="en-US" sz="4000" b="1" dirty="0">
                <a:solidFill>
                  <a:srgbClr val="7030A0"/>
                </a:solidFill>
                <a:latin typeface="Bookman Old Style" panose="02050604050505020204" pitchFamily="18" charset="0"/>
                <a:ea typeface="宋体" panose="02010600030101010101" pitchFamily="2" charset="-122"/>
              </a:rPr>
              <a:t>C</a:t>
            </a:r>
            <a:r>
              <a:rPr lang="en-US" sz="4000" b="1" dirty="0" smtClean="0">
                <a:solidFill>
                  <a:srgbClr val="7030A0"/>
                </a:solidFill>
                <a:latin typeface="Bookman Old Style" panose="02050604050505020204" pitchFamily="18" charset="0"/>
                <a:ea typeface="宋体" panose="02010600030101010101" pitchFamily="2" charset="-122"/>
              </a:rPr>
              <a:t>loud </a:t>
            </a:r>
            <a:r>
              <a:rPr lang="en-US" sz="4000" b="1" dirty="0">
                <a:solidFill>
                  <a:srgbClr val="7030A0"/>
                </a:solidFill>
                <a:latin typeface="Bookman Old Style" panose="02050604050505020204" pitchFamily="18" charset="0"/>
                <a:ea typeface="宋体" panose="02010600030101010101" pitchFamily="2" charset="-122"/>
              </a:rPr>
              <a:t>C</a:t>
            </a:r>
            <a:r>
              <a:rPr lang="en-US" sz="4000" b="1" dirty="0" smtClean="0">
                <a:solidFill>
                  <a:srgbClr val="7030A0"/>
                </a:solidFill>
                <a:latin typeface="Bookman Old Style" panose="02050604050505020204" pitchFamily="18" charset="0"/>
                <a:ea typeface="宋体" panose="02010600030101010101" pitchFamily="2" charset="-122"/>
              </a:rPr>
              <a:t>omputing </a:t>
            </a:r>
            <a:r>
              <a:rPr lang="en-US" sz="4000" b="1" dirty="0">
                <a:solidFill>
                  <a:srgbClr val="7030A0"/>
                </a:solidFill>
                <a:latin typeface="Bookman Old Style" panose="02050604050505020204" pitchFamily="18" charset="0"/>
                <a:ea typeface="宋体" panose="02010600030101010101" pitchFamily="2" charset="-122"/>
              </a:rPr>
              <a:t>A</a:t>
            </a:r>
            <a:r>
              <a:rPr lang="en-US" sz="4000" b="1" dirty="0" smtClean="0">
                <a:solidFill>
                  <a:srgbClr val="7030A0"/>
                </a:solidFill>
                <a:latin typeface="Bookman Old Style" panose="02050604050505020204" pitchFamily="18" charset="0"/>
                <a:ea typeface="宋体" panose="02010600030101010101" pitchFamily="2" charset="-122"/>
              </a:rPr>
              <a:t>rchitecture</a:t>
            </a:r>
            <a:endParaRPr lang="en-IN" sz="4000" dirty="0">
              <a:solidFill>
                <a:srgbClr val="7030A0"/>
              </a:solidFill>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pPr>
              <a:buClr>
                <a:srgbClr val="0070C0"/>
              </a:buClr>
            </a:pPr>
            <a:r>
              <a:rPr lang="en-US" sz="2800" b="1" dirty="0">
                <a:solidFill>
                  <a:srgbClr val="0070C0"/>
                </a:solidFill>
                <a:latin typeface="Bookman Old Style" panose="02050604050505020204" pitchFamily="18" charset="0"/>
                <a:ea typeface="宋体" panose="02010600030101010101" pitchFamily="2" charset="-122"/>
              </a:rPr>
              <a:t>T</a:t>
            </a:r>
            <a:r>
              <a:rPr lang="en-US" sz="2800" b="1" dirty="0" smtClean="0">
                <a:solidFill>
                  <a:srgbClr val="0070C0"/>
                </a:solidFill>
                <a:latin typeface="Bookman Old Style" panose="02050604050505020204" pitchFamily="18" charset="0"/>
                <a:ea typeface="宋体" panose="02010600030101010101" pitchFamily="2" charset="-122"/>
              </a:rPr>
              <a:t>he </a:t>
            </a:r>
            <a:r>
              <a:rPr lang="en-US" sz="2800" b="1" dirty="0">
                <a:solidFill>
                  <a:srgbClr val="0070C0"/>
                </a:solidFill>
                <a:latin typeface="Bookman Old Style" panose="02050604050505020204" pitchFamily="18" charset="0"/>
                <a:ea typeface="宋体" panose="02010600030101010101" pitchFamily="2" charset="-122"/>
              </a:rPr>
              <a:t>F</a:t>
            </a:r>
            <a:r>
              <a:rPr lang="en-US" sz="2800" b="1" dirty="0" smtClean="0">
                <a:solidFill>
                  <a:srgbClr val="0070C0"/>
                </a:solidFill>
                <a:latin typeface="Bookman Old Style" panose="02050604050505020204" pitchFamily="18" charset="0"/>
                <a:ea typeface="宋体" panose="02010600030101010101" pitchFamily="2" charset="-122"/>
              </a:rPr>
              <a:t>ront End</a:t>
            </a:r>
            <a:r>
              <a:rPr lang="en-US" sz="2800" dirty="0" smtClean="0">
                <a:solidFill>
                  <a:srgbClr val="0070C0"/>
                </a:solidFill>
                <a:latin typeface="Bookman Old Style" panose="02050604050505020204" pitchFamily="18" charset="0"/>
                <a:ea typeface="宋体" panose="02010600030101010101" pitchFamily="2" charset="-122"/>
              </a:rPr>
              <a:t> </a:t>
            </a:r>
            <a:r>
              <a:rPr lang="en-US" sz="2800" dirty="0">
                <a:solidFill>
                  <a:srgbClr val="0070C0"/>
                </a:solidFill>
                <a:latin typeface="Bookman Old Style" panose="02050604050505020204" pitchFamily="18" charset="0"/>
                <a:ea typeface="宋体" panose="02010600030101010101" pitchFamily="2" charset="-122"/>
              </a:rPr>
              <a:t>-  </a:t>
            </a:r>
            <a:r>
              <a:rPr lang="en-US" sz="2800" dirty="0">
                <a:solidFill>
                  <a:srgbClr val="002060"/>
                </a:solidFill>
                <a:latin typeface="Bookman Old Style" panose="02050604050505020204" pitchFamily="18" charset="0"/>
                <a:ea typeface="宋体" panose="02010600030101010101" pitchFamily="2" charset="-122"/>
              </a:rPr>
              <a:t>is the part seen by the client, i.e. the computer user. This includes the client’s network (or computer) and the applications used to access the cloud via  user interface such as a web browser. </a:t>
            </a:r>
          </a:p>
          <a:p>
            <a:pPr>
              <a:buClr>
                <a:srgbClr val="0070C0"/>
              </a:buClr>
            </a:pPr>
            <a:r>
              <a:rPr lang="en-US" sz="2800" b="1" dirty="0">
                <a:solidFill>
                  <a:srgbClr val="0070C0"/>
                </a:solidFill>
                <a:latin typeface="Bookman Old Style" panose="02050604050505020204" pitchFamily="18" charset="0"/>
                <a:ea typeface="宋体" panose="02010600030101010101" pitchFamily="2" charset="-122"/>
              </a:rPr>
              <a:t>T</a:t>
            </a:r>
            <a:r>
              <a:rPr lang="en-US" sz="2800" b="1" dirty="0" smtClean="0">
                <a:solidFill>
                  <a:srgbClr val="0070C0"/>
                </a:solidFill>
                <a:latin typeface="Bookman Old Style" panose="02050604050505020204" pitchFamily="18" charset="0"/>
                <a:ea typeface="宋体" panose="02010600030101010101" pitchFamily="2" charset="-122"/>
              </a:rPr>
              <a:t>he </a:t>
            </a:r>
            <a:r>
              <a:rPr lang="en-US" sz="2800" b="1" dirty="0">
                <a:solidFill>
                  <a:srgbClr val="0070C0"/>
                </a:solidFill>
                <a:latin typeface="Bookman Old Style" panose="02050604050505020204" pitchFamily="18" charset="0"/>
                <a:ea typeface="宋体" panose="02010600030101010101" pitchFamily="2" charset="-122"/>
              </a:rPr>
              <a:t>B</a:t>
            </a:r>
            <a:r>
              <a:rPr lang="en-US" sz="2800" b="1" dirty="0" smtClean="0">
                <a:solidFill>
                  <a:srgbClr val="0070C0"/>
                </a:solidFill>
                <a:latin typeface="Bookman Old Style" panose="02050604050505020204" pitchFamily="18" charset="0"/>
                <a:ea typeface="宋体" panose="02010600030101010101" pitchFamily="2" charset="-122"/>
              </a:rPr>
              <a:t>ack </a:t>
            </a:r>
            <a:r>
              <a:rPr lang="en-US" sz="2800" b="1" dirty="0">
                <a:solidFill>
                  <a:srgbClr val="0070C0"/>
                </a:solidFill>
                <a:latin typeface="Bookman Old Style" panose="02050604050505020204" pitchFamily="18" charset="0"/>
                <a:ea typeface="宋体" panose="02010600030101010101" pitchFamily="2" charset="-122"/>
              </a:rPr>
              <a:t>E</a:t>
            </a:r>
            <a:r>
              <a:rPr lang="en-US" sz="2800" b="1" dirty="0" smtClean="0">
                <a:solidFill>
                  <a:srgbClr val="0070C0"/>
                </a:solidFill>
                <a:latin typeface="Bookman Old Style" panose="02050604050505020204" pitchFamily="18" charset="0"/>
                <a:ea typeface="宋体" panose="02010600030101010101" pitchFamily="2" charset="-122"/>
              </a:rPr>
              <a:t>nd</a:t>
            </a:r>
            <a:r>
              <a:rPr lang="en-US" sz="2800" dirty="0" smtClean="0">
                <a:solidFill>
                  <a:srgbClr val="0070C0"/>
                </a:solidFill>
                <a:latin typeface="Bookman Old Style" panose="02050604050505020204" pitchFamily="18" charset="0"/>
                <a:ea typeface="宋体" panose="02010600030101010101" pitchFamily="2" charset="-122"/>
              </a:rPr>
              <a:t> </a:t>
            </a:r>
            <a:r>
              <a:rPr lang="en-US" sz="2800" dirty="0">
                <a:solidFill>
                  <a:srgbClr val="002060"/>
                </a:solidFill>
                <a:latin typeface="Bookman Old Style" panose="02050604050505020204" pitchFamily="18" charset="0"/>
                <a:ea typeface="宋体" panose="02010600030101010101" pitchFamily="2" charset="-122"/>
              </a:rPr>
              <a:t>-  is the ‘cloud’ itself, comprising various computers, servers and data storage devices</a:t>
            </a:r>
            <a:r>
              <a:rPr lang="en-US" sz="2800" dirty="0" smtClean="0">
                <a:solidFill>
                  <a:srgbClr val="002060"/>
                </a:solidFill>
                <a:latin typeface="Bookman Old Style" panose="02050604050505020204" pitchFamily="18" charset="0"/>
                <a:ea typeface="宋体" panose="02010600030101010101" pitchFamily="2" charset="-122"/>
              </a:rPr>
              <a:t>.</a:t>
            </a:r>
            <a:endParaRPr lang="en-US" sz="2800" dirty="0">
              <a:solidFill>
                <a:srgbClr val="002060"/>
              </a:solidFill>
              <a:latin typeface="Bookman Old Style" panose="02050604050505020204" pitchFamily="18" charset="0"/>
              <a:ea typeface="宋体" panose="02010600030101010101" pitchFamily="2" charset="-122"/>
            </a:endParaRPr>
          </a:p>
        </p:txBody>
      </p:sp>
    </p:spTree>
    <p:extLst>
      <p:ext uri="{BB962C8B-B14F-4D97-AF65-F5344CB8AC3E}">
        <p14:creationId xmlns:p14="http://schemas.microsoft.com/office/powerpoint/2010/main" val="49896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971" y="97880"/>
            <a:ext cx="8596668" cy="1320800"/>
          </a:xfrm>
        </p:spPr>
        <p:txBody>
          <a:bodyPr>
            <a:normAutofit/>
          </a:bodyPr>
          <a:lstStyle/>
          <a:p>
            <a:pPr algn="ctr"/>
            <a:r>
              <a:rPr lang="en-IN" sz="4000" b="1" dirty="0" smtClean="0">
                <a:solidFill>
                  <a:srgbClr val="7030A0"/>
                </a:solidFill>
                <a:latin typeface="Bookman Old Style" panose="02050604050505020204" pitchFamily="18" charset="0"/>
              </a:rPr>
              <a:t>NIST Cloud Model</a:t>
            </a:r>
            <a:endParaRPr lang="en-IN" sz="4000" b="1" dirty="0">
              <a:solidFill>
                <a:srgbClr val="7030A0"/>
              </a:solidFill>
              <a:latin typeface="Bookman Old Style" panose="020506040505050202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05" y="798490"/>
            <a:ext cx="9313799" cy="6059510"/>
          </a:xfrm>
          <a:prstGeom prst="rect">
            <a:avLst/>
          </a:prstGeom>
          <a:effectLst>
            <a:softEdge rad="63500"/>
          </a:effectLst>
        </p:spPr>
      </p:pic>
    </p:spTree>
    <p:extLst>
      <p:ext uri="{BB962C8B-B14F-4D97-AF65-F5344CB8AC3E}">
        <p14:creationId xmlns:p14="http://schemas.microsoft.com/office/powerpoint/2010/main" val="54596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title"/>
          </p:nvPr>
        </p:nvSpPr>
        <p:spPr>
          <a:xfrm>
            <a:off x="677334" y="0"/>
            <a:ext cx="8596668" cy="1320800"/>
          </a:xfrm>
        </p:spPr>
        <p:txBody>
          <a:bodyPr>
            <a:normAutofit/>
          </a:bodyPr>
          <a:lstStyle/>
          <a:p>
            <a:pPr algn="ctr"/>
            <a:r>
              <a:rPr lang="en-IN" sz="4000" b="1" dirty="0" smtClean="0">
                <a:solidFill>
                  <a:srgbClr val="7030A0"/>
                </a:solidFill>
                <a:latin typeface="Bookman Old Style" panose="02050604050505020204" pitchFamily="18" charset="0"/>
              </a:rPr>
              <a:t>Cloud Architecture</a:t>
            </a:r>
            <a:endParaRPr lang="en-IN" sz="4000" b="1" dirty="0">
              <a:solidFill>
                <a:srgbClr val="7030A0"/>
              </a:solidFill>
              <a:latin typeface="Bookman Old Style" panose="0205060405050502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98490"/>
            <a:ext cx="9749307" cy="6059510"/>
          </a:xfrm>
          <a:prstGeom prst="rect">
            <a:avLst/>
          </a:prstGeom>
        </p:spPr>
      </p:pic>
    </p:spTree>
    <p:extLst>
      <p:ext uri="{BB962C8B-B14F-4D97-AF65-F5344CB8AC3E}">
        <p14:creationId xmlns:p14="http://schemas.microsoft.com/office/powerpoint/2010/main" val="241342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7030A0"/>
                </a:solidFill>
                <a:latin typeface="Bookman Old Style" panose="02050604050505020204" pitchFamily="18" charset="0"/>
                <a:ea typeface="宋体" panose="02010600030101010101" pitchFamily="2" charset="-122"/>
              </a:rPr>
              <a:t>Deployment Models Of Cloud</a:t>
            </a:r>
            <a:endParaRPr lang="en-IN" sz="4000" dirty="0">
              <a:solidFill>
                <a:srgbClr val="7030A0"/>
              </a:solidFill>
              <a:latin typeface="Bookman Old Style" panose="02050604050505020204" pitchFamily="18" charset="0"/>
            </a:endParaRPr>
          </a:p>
        </p:txBody>
      </p:sp>
      <p:sp>
        <p:nvSpPr>
          <p:cNvPr id="3" name="Content Placeholder 2"/>
          <p:cNvSpPr>
            <a:spLocks noGrp="1"/>
          </p:cNvSpPr>
          <p:nvPr>
            <p:ph idx="1"/>
          </p:nvPr>
        </p:nvSpPr>
        <p:spPr>
          <a:xfrm>
            <a:off x="677334" y="2160589"/>
            <a:ext cx="8596668" cy="4201574"/>
          </a:xfrm>
        </p:spPr>
        <p:txBody>
          <a:bodyPr>
            <a:noAutofit/>
          </a:bodyPr>
          <a:lstStyle/>
          <a:p>
            <a:pPr>
              <a:buClr>
                <a:srgbClr val="0070C0"/>
              </a:buClr>
            </a:pPr>
            <a:r>
              <a:rPr lang="en-US" sz="2400" b="1" dirty="0">
                <a:solidFill>
                  <a:srgbClr val="0070C0"/>
                </a:solidFill>
                <a:latin typeface="Bookman Old Style" panose="02050604050505020204" pitchFamily="18" charset="0"/>
                <a:ea typeface="宋体" panose="02010600030101010101" pitchFamily="2" charset="-122"/>
              </a:rPr>
              <a:t>Public clouds </a:t>
            </a:r>
            <a:r>
              <a:rPr lang="en-US" sz="2400" dirty="0">
                <a:solidFill>
                  <a:srgbClr val="002060"/>
                </a:solidFill>
                <a:latin typeface="Bookman Old Style" panose="02050604050505020204" pitchFamily="18" charset="0"/>
                <a:ea typeface="宋体" panose="02010600030101010101" pitchFamily="2" charset="-122"/>
              </a:rPr>
              <a:t>computing environment are open for use to anyone who wants to sign up and use them. These are run by vendors and applications from different customers are likely to be mixed together on the cloud’s servers, storage systems, and networks</a:t>
            </a:r>
            <a:r>
              <a:rPr lang="en-US" sz="2400" dirty="0" smtClean="0">
                <a:solidFill>
                  <a:srgbClr val="002060"/>
                </a:solidFill>
                <a:latin typeface="Bookman Old Style" panose="02050604050505020204" pitchFamily="18" charset="0"/>
                <a:ea typeface="宋体" panose="02010600030101010101" pitchFamily="2" charset="-122"/>
              </a:rPr>
              <a:t>.</a:t>
            </a:r>
            <a:endParaRPr lang="en-US" sz="2400" dirty="0">
              <a:solidFill>
                <a:srgbClr val="002060"/>
              </a:solidFill>
              <a:latin typeface="Bookman Old Style" panose="02050604050505020204" pitchFamily="18" charset="0"/>
              <a:ea typeface="宋体" panose="02010600030101010101" pitchFamily="2" charset="-122"/>
            </a:endParaRPr>
          </a:p>
          <a:p>
            <a:pPr>
              <a:buClr>
                <a:srgbClr val="0070C0"/>
              </a:buClr>
            </a:pPr>
            <a:r>
              <a:rPr lang="en-US" sz="2400" dirty="0">
                <a:solidFill>
                  <a:srgbClr val="00B0F0"/>
                </a:solidFill>
                <a:latin typeface="Bookman Old Style" panose="02050604050505020204" pitchFamily="18" charset="0"/>
                <a:ea typeface="宋体" panose="02010600030101010101" pitchFamily="2" charset="-122"/>
              </a:rPr>
              <a:t>Examples of </a:t>
            </a:r>
            <a:r>
              <a:rPr lang="en-US" sz="2400" dirty="0" smtClean="0">
                <a:solidFill>
                  <a:srgbClr val="00B0F0"/>
                </a:solidFill>
                <a:latin typeface="Bookman Old Style" panose="02050604050505020204" pitchFamily="18" charset="0"/>
                <a:ea typeface="宋体" panose="02010600030101010101" pitchFamily="2" charset="-122"/>
              </a:rPr>
              <a:t>a </a:t>
            </a:r>
            <a:r>
              <a:rPr lang="en-US" sz="2400" dirty="0">
                <a:solidFill>
                  <a:srgbClr val="00B0F0"/>
                </a:solidFill>
                <a:latin typeface="Bookman Old Style" panose="02050604050505020204" pitchFamily="18" charset="0"/>
                <a:ea typeface="宋体" panose="02010600030101010101" pitchFamily="2" charset="-122"/>
              </a:rPr>
              <a:t>public cloud</a:t>
            </a:r>
            <a:r>
              <a:rPr lang="en-US" sz="2400" dirty="0">
                <a:solidFill>
                  <a:srgbClr val="002060"/>
                </a:solidFill>
                <a:latin typeface="Bookman Old Style" panose="02050604050505020204" pitchFamily="18" charset="0"/>
                <a:ea typeface="宋体" panose="02010600030101010101" pitchFamily="2" charset="-122"/>
              </a:rPr>
              <a:t>: Amazon Web Services and Google's </a:t>
            </a:r>
            <a:r>
              <a:rPr lang="en-US" sz="2400" dirty="0" smtClean="0">
                <a:solidFill>
                  <a:srgbClr val="002060"/>
                </a:solidFill>
                <a:latin typeface="Bookman Old Style" panose="02050604050505020204" pitchFamily="18" charset="0"/>
                <a:ea typeface="宋体" panose="02010600030101010101" pitchFamily="2" charset="-122"/>
              </a:rPr>
              <a:t>AppEngine.</a:t>
            </a:r>
          </a:p>
          <a:p>
            <a:pPr>
              <a:buClr>
                <a:srgbClr val="0070C0"/>
              </a:buClr>
            </a:pPr>
            <a:r>
              <a:rPr lang="en-US" sz="2400" dirty="0">
                <a:solidFill>
                  <a:srgbClr val="002060"/>
                </a:solidFill>
                <a:latin typeface="Bookman Old Style" panose="02050604050505020204" pitchFamily="18" charset="0"/>
                <a:ea typeface="宋体" panose="02010600030101010101" pitchFamily="2" charset="-122"/>
              </a:rPr>
              <a:t>A </a:t>
            </a:r>
            <a:r>
              <a:rPr lang="en-US" sz="2400" b="1" dirty="0">
                <a:solidFill>
                  <a:srgbClr val="0070C0"/>
                </a:solidFill>
                <a:latin typeface="Bookman Old Style" panose="02050604050505020204" pitchFamily="18" charset="0"/>
                <a:ea typeface="宋体" panose="02010600030101010101" pitchFamily="2" charset="-122"/>
              </a:rPr>
              <a:t>private cloud </a:t>
            </a:r>
            <a:r>
              <a:rPr lang="en-US" sz="2400" dirty="0">
                <a:solidFill>
                  <a:srgbClr val="002060"/>
                </a:solidFill>
                <a:latin typeface="Bookman Old Style" panose="02050604050505020204" pitchFamily="18" charset="0"/>
                <a:ea typeface="宋体" panose="02010600030101010101" pitchFamily="2" charset="-122"/>
              </a:rPr>
              <a:t>is basically an organization that needs more control over their data than they can get by using a vendor hosted service. </a:t>
            </a:r>
          </a:p>
        </p:txBody>
      </p:sp>
    </p:spTree>
    <p:extLst>
      <p:ext uri="{BB962C8B-B14F-4D97-AF65-F5344CB8AC3E}">
        <p14:creationId xmlns:p14="http://schemas.microsoft.com/office/powerpoint/2010/main" val="340229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7881" y="434570"/>
            <a:ext cx="8937939" cy="1261884"/>
          </a:xfrm>
          <a:prstGeom prst="rect">
            <a:avLst/>
          </a:prstGeom>
        </p:spPr>
        <p:txBody>
          <a:bodyPr wrap="square">
            <a:spAutoFit/>
          </a:bodyPr>
          <a:lstStyle/>
          <a:p>
            <a:pPr algn="just"/>
            <a:r>
              <a:rPr lang="en-US" sz="2400" dirty="0" smtClean="0">
                <a:solidFill>
                  <a:srgbClr val="002060"/>
                </a:solidFill>
                <a:latin typeface="Bookman Old Style" panose="02050604050505020204" pitchFamily="18" charset="0"/>
                <a:ea typeface="宋体" panose="02010600030101010101" pitchFamily="2" charset="-122"/>
              </a:rPr>
              <a:t>A </a:t>
            </a:r>
            <a:r>
              <a:rPr lang="en-US" sz="2800" b="1" dirty="0">
                <a:solidFill>
                  <a:srgbClr val="0070C0"/>
                </a:solidFill>
                <a:latin typeface="Bookman Old Style" panose="02050604050505020204" pitchFamily="18" charset="0"/>
                <a:ea typeface="宋体" panose="02010600030101010101" pitchFamily="2" charset="-122"/>
              </a:rPr>
              <a:t>hybrid cloud  </a:t>
            </a:r>
            <a:r>
              <a:rPr lang="en-US" sz="2400" dirty="0">
                <a:solidFill>
                  <a:srgbClr val="002060"/>
                </a:solidFill>
                <a:latin typeface="Bookman Old Style" panose="02050604050505020204" pitchFamily="18" charset="0"/>
                <a:ea typeface="宋体" panose="02010600030101010101" pitchFamily="2" charset="-122"/>
              </a:rPr>
              <a:t>combine both public and private cloud models.  </a:t>
            </a:r>
          </a:p>
          <a:p>
            <a:pPr algn="just"/>
            <a:endParaRPr lang="en-US" sz="2400" dirty="0">
              <a:solidFill>
                <a:srgbClr val="002060"/>
              </a:solidFill>
              <a:latin typeface="Bookman Old Style" panose="02050604050505020204" pitchFamily="18" charset="0"/>
              <a:ea typeface="宋体" panose="02010600030101010101" pitchFamily="2" charset="-12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1" y="1197735"/>
            <a:ext cx="9160032" cy="5441324"/>
          </a:xfrm>
          <a:prstGeom prst="rect">
            <a:avLst/>
          </a:prstGeom>
          <a:effectLst>
            <a:softEdge rad="317500"/>
          </a:effectLst>
        </p:spPr>
      </p:pic>
    </p:spTree>
    <p:extLst>
      <p:ext uri="{BB962C8B-B14F-4D97-AF65-F5344CB8AC3E}">
        <p14:creationId xmlns:p14="http://schemas.microsoft.com/office/powerpoint/2010/main" val="420496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7030A0"/>
                </a:solidFill>
                <a:latin typeface="Bookman Old Style" panose="02050604050505020204" pitchFamily="18" charset="0"/>
                <a:ea typeface="宋体" panose="02010600030101010101" pitchFamily="2" charset="-122"/>
              </a:rPr>
              <a:t>Delivery </a:t>
            </a:r>
            <a:r>
              <a:rPr lang="en-US" sz="4000" b="1" dirty="0">
                <a:solidFill>
                  <a:srgbClr val="7030A0"/>
                </a:solidFill>
                <a:latin typeface="Bookman Old Style" panose="02050604050505020204" pitchFamily="18" charset="0"/>
                <a:ea typeface="宋体" panose="02010600030101010101" pitchFamily="2" charset="-122"/>
              </a:rPr>
              <a:t>Models Of Cloud</a:t>
            </a:r>
            <a:endParaRPr lang="en-IN" sz="4000" b="1" dirty="0">
              <a:solidFill>
                <a:srgbClr val="7030A0"/>
              </a:solidFill>
              <a:latin typeface="Bookman Old Style" panose="02050604050505020204" pitchFamily="18" charset="0"/>
            </a:endParaRPr>
          </a:p>
        </p:txBody>
      </p:sp>
      <p:sp>
        <p:nvSpPr>
          <p:cNvPr id="3" name="Content Placeholder 2"/>
          <p:cNvSpPr>
            <a:spLocks noGrp="1"/>
          </p:cNvSpPr>
          <p:nvPr>
            <p:ph idx="1"/>
          </p:nvPr>
        </p:nvSpPr>
        <p:spPr/>
        <p:txBody>
          <a:bodyPr>
            <a:noAutofit/>
          </a:bodyPr>
          <a:lstStyle/>
          <a:p>
            <a:pPr algn="just">
              <a:buClr>
                <a:srgbClr val="0070C0"/>
              </a:buClr>
              <a:buSzPct val="100000"/>
            </a:pPr>
            <a:r>
              <a:rPr lang="en-US" sz="2800" dirty="0" smtClean="0">
                <a:solidFill>
                  <a:srgbClr val="002060"/>
                </a:solidFill>
                <a:latin typeface="Bookman Old Style" panose="02050604050505020204" pitchFamily="18" charset="0"/>
                <a:ea typeface="宋体" panose="02010600030101010101" pitchFamily="2" charset="-122"/>
              </a:rPr>
              <a:t>Cloud </a:t>
            </a:r>
            <a:r>
              <a:rPr lang="en-US" sz="2800" dirty="0">
                <a:solidFill>
                  <a:srgbClr val="002060"/>
                </a:solidFill>
                <a:latin typeface="Bookman Old Style" panose="02050604050505020204" pitchFamily="18" charset="0"/>
                <a:ea typeface="宋体" panose="02010600030101010101" pitchFamily="2" charset="-122"/>
              </a:rPr>
              <a:t>computing is a general term for </a:t>
            </a:r>
            <a:r>
              <a:rPr lang="en-US" sz="2800" dirty="0" smtClean="0">
                <a:solidFill>
                  <a:srgbClr val="002060"/>
                </a:solidFill>
                <a:latin typeface="Bookman Old Style" panose="02050604050505020204" pitchFamily="18" charset="0"/>
                <a:ea typeface="宋体" panose="02010600030101010101" pitchFamily="2" charset="-122"/>
              </a:rPr>
              <a:t>anything </a:t>
            </a:r>
            <a:r>
              <a:rPr lang="en-US" sz="2800" dirty="0">
                <a:solidFill>
                  <a:srgbClr val="002060"/>
                </a:solidFill>
                <a:latin typeface="Bookman Old Style" panose="02050604050505020204" pitchFamily="18" charset="0"/>
                <a:ea typeface="宋体" panose="02010600030101010101" pitchFamily="2" charset="-122"/>
              </a:rPr>
              <a:t>that involves delivering hosted services over the Internet. </a:t>
            </a:r>
          </a:p>
          <a:p>
            <a:pPr algn="just">
              <a:buClr>
                <a:srgbClr val="0070C0"/>
              </a:buClr>
              <a:buSzPct val="100000"/>
            </a:pPr>
            <a:r>
              <a:rPr lang="en-US" sz="2800" dirty="0" smtClean="0">
                <a:solidFill>
                  <a:srgbClr val="002060"/>
                </a:solidFill>
                <a:latin typeface="Bookman Old Style" panose="02050604050505020204" pitchFamily="18" charset="0"/>
                <a:ea typeface="宋体" panose="02010600030101010101" pitchFamily="2" charset="-122"/>
              </a:rPr>
              <a:t>These </a:t>
            </a:r>
            <a:r>
              <a:rPr lang="en-US" sz="2800" dirty="0">
                <a:solidFill>
                  <a:srgbClr val="002060"/>
                </a:solidFill>
                <a:latin typeface="Bookman Old Style" panose="02050604050505020204" pitchFamily="18" charset="0"/>
                <a:ea typeface="宋体" panose="02010600030101010101" pitchFamily="2" charset="-122"/>
              </a:rPr>
              <a:t>services are broadly divided into three categories: </a:t>
            </a:r>
          </a:p>
          <a:p>
            <a:pPr lvl="1" algn="just">
              <a:buClr>
                <a:srgbClr val="0070C0"/>
              </a:buClr>
              <a:buSzPct val="100000"/>
              <a:buFont typeface="Arial" panose="020B0604020202020204" pitchFamily="34" charset="0"/>
              <a:buChar char="•"/>
            </a:pPr>
            <a:r>
              <a:rPr lang="en-US" sz="2800" dirty="0" smtClean="0">
                <a:solidFill>
                  <a:srgbClr val="002060"/>
                </a:solidFill>
                <a:latin typeface="Bookman Old Style" panose="02050604050505020204" pitchFamily="18" charset="0"/>
                <a:ea typeface="宋体" panose="02010600030101010101" pitchFamily="2" charset="-122"/>
              </a:rPr>
              <a:t>Infrastructure-as-a-Service </a:t>
            </a:r>
            <a:r>
              <a:rPr lang="en-US" sz="2800" b="1" dirty="0">
                <a:solidFill>
                  <a:srgbClr val="00B0F0"/>
                </a:solidFill>
                <a:latin typeface="Bookman Old Style" panose="02050604050505020204" pitchFamily="18" charset="0"/>
                <a:ea typeface="宋体" panose="02010600030101010101" pitchFamily="2" charset="-122"/>
              </a:rPr>
              <a:t>(</a:t>
            </a:r>
            <a:r>
              <a:rPr lang="en-US" sz="2800" b="1" dirty="0">
                <a:solidFill>
                  <a:srgbClr val="00B0F0"/>
                </a:solidFill>
                <a:latin typeface="Bookman Old Style" panose="02050604050505020204" pitchFamily="18" charset="0"/>
                <a:ea typeface="宋体" panose="02010600030101010101" pitchFamily="2" charset="-122"/>
                <a:hlinkClick r:id="rId2"/>
              </a:rPr>
              <a:t>IaaS</a:t>
            </a:r>
            <a:r>
              <a:rPr lang="en-US" sz="2800" b="1" dirty="0" smtClean="0">
                <a:solidFill>
                  <a:srgbClr val="00B0F0"/>
                </a:solidFill>
                <a:latin typeface="Bookman Old Style" panose="02050604050505020204" pitchFamily="18" charset="0"/>
                <a:ea typeface="宋体" panose="02010600030101010101" pitchFamily="2" charset="-122"/>
              </a:rPr>
              <a:t>)</a:t>
            </a:r>
          </a:p>
          <a:p>
            <a:pPr lvl="1" algn="just">
              <a:buClr>
                <a:srgbClr val="0070C0"/>
              </a:buClr>
              <a:buSzPct val="100000"/>
              <a:buFont typeface="Arial" panose="020B0604020202020204" pitchFamily="34" charset="0"/>
              <a:buChar char="•"/>
            </a:pPr>
            <a:r>
              <a:rPr lang="en-US" sz="2800" dirty="0" smtClean="0">
                <a:solidFill>
                  <a:srgbClr val="002060"/>
                </a:solidFill>
                <a:latin typeface="Bookman Old Style" panose="02050604050505020204" pitchFamily="18" charset="0"/>
                <a:ea typeface="宋体" panose="02010600030101010101" pitchFamily="2" charset="-122"/>
              </a:rPr>
              <a:t>Platform-as-a-Service </a:t>
            </a:r>
            <a:r>
              <a:rPr lang="en-US" sz="2800" b="1" dirty="0">
                <a:solidFill>
                  <a:srgbClr val="00B0F0"/>
                </a:solidFill>
                <a:latin typeface="Bookman Old Style" panose="02050604050505020204" pitchFamily="18" charset="0"/>
                <a:ea typeface="宋体" panose="02010600030101010101" pitchFamily="2" charset="-122"/>
              </a:rPr>
              <a:t>(</a:t>
            </a:r>
            <a:r>
              <a:rPr lang="en-US" sz="2800" b="1" dirty="0">
                <a:solidFill>
                  <a:srgbClr val="00B0F0"/>
                </a:solidFill>
                <a:latin typeface="Bookman Old Style" panose="02050604050505020204" pitchFamily="18" charset="0"/>
                <a:ea typeface="宋体" panose="02010600030101010101" pitchFamily="2" charset="-122"/>
                <a:hlinkClick r:id="rId3"/>
              </a:rPr>
              <a:t>PaaS)</a:t>
            </a:r>
            <a:r>
              <a:rPr lang="en-US" sz="2800" b="1" dirty="0">
                <a:solidFill>
                  <a:srgbClr val="00B0F0"/>
                </a:solidFill>
                <a:latin typeface="Bookman Old Style" panose="02050604050505020204" pitchFamily="18" charset="0"/>
                <a:ea typeface="宋体" panose="02010600030101010101" pitchFamily="2" charset="-122"/>
              </a:rPr>
              <a:t> </a:t>
            </a:r>
            <a:endParaRPr lang="en-US" sz="2800" b="1" dirty="0" smtClean="0">
              <a:solidFill>
                <a:srgbClr val="00B0F0"/>
              </a:solidFill>
              <a:latin typeface="Bookman Old Style" panose="02050604050505020204" pitchFamily="18" charset="0"/>
              <a:ea typeface="宋体" panose="02010600030101010101" pitchFamily="2" charset="-122"/>
            </a:endParaRPr>
          </a:p>
          <a:p>
            <a:pPr lvl="1" algn="just">
              <a:buClr>
                <a:srgbClr val="0070C0"/>
              </a:buClr>
              <a:buSzPct val="100000"/>
              <a:buFont typeface="Arial" panose="020B0604020202020204" pitchFamily="34" charset="0"/>
              <a:buChar char="•"/>
            </a:pPr>
            <a:r>
              <a:rPr lang="en-US" sz="2800" dirty="0" smtClean="0">
                <a:solidFill>
                  <a:srgbClr val="002060"/>
                </a:solidFill>
                <a:latin typeface="Bookman Old Style" panose="02050604050505020204" pitchFamily="18" charset="0"/>
                <a:ea typeface="宋体" panose="02010600030101010101" pitchFamily="2" charset="-122"/>
              </a:rPr>
              <a:t>Software-as-a-Service </a:t>
            </a:r>
            <a:r>
              <a:rPr lang="en-US" sz="2800" b="1" dirty="0">
                <a:solidFill>
                  <a:srgbClr val="00B0F0"/>
                </a:solidFill>
                <a:latin typeface="Bookman Old Style" panose="02050604050505020204" pitchFamily="18" charset="0"/>
                <a:ea typeface="宋体" panose="02010600030101010101" pitchFamily="2" charset="-122"/>
              </a:rPr>
              <a:t>(</a:t>
            </a:r>
            <a:r>
              <a:rPr lang="en-US" sz="2800" b="1" dirty="0">
                <a:solidFill>
                  <a:srgbClr val="00B0F0"/>
                </a:solidFill>
                <a:latin typeface="Bookman Old Style" panose="02050604050505020204" pitchFamily="18" charset="0"/>
                <a:ea typeface="宋体" panose="02010600030101010101" pitchFamily="2" charset="-122"/>
                <a:hlinkClick r:id="rId4"/>
              </a:rPr>
              <a:t>SaaS</a:t>
            </a:r>
            <a:r>
              <a:rPr lang="en-US" sz="2800" b="1" dirty="0" smtClean="0">
                <a:solidFill>
                  <a:srgbClr val="00B0F0"/>
                </a:solidFill>
                <a:latin typeface="Bookman Old Style" panose="02050604050505020204" pitchFamily="18" charset="0"/>
                <a:ea typeface="宋体" panose="02010600030101010101" pitchFamily="2" charset="-122"/>
              </a:rPr>
              <a:t>).</a:t>
            </a:r>
            <a:endParaRPr lang="en-IN" sz="2800" b="1" dirty="0" smtClean="0">
              <a:solidFill>
                <a:srgbClr val="00B0F0"/>
              </a:solidFill>
              <a:latin typeface="Bookman Old Style" panose="02050604050505020204" pitchFamily="18" charset="0"/>
            </a:endParaRPr>
          </a:p>
        </p:txBody>
      </p:sp>
    </p:spTree>
    <p:extLst>
      <p:ext uri="{BB962C8B-B14F-4D97-AF65-F5344CB8AC3E}">
        <p14:creationId xmlns:p14="http://schemas.microsoft.com/office/powerpoint/2010/main" val="190565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3538"/>
            <a:ext cx="8596668" cy="1320800"/>
          </a:xfrm>
        </p:spPr>
        <p:txBody>
          <a:bodyPr>
            <a:normAutofit/>
          </a:bodyPr>
          <a:lstStyle/>
          <a:p>
            <a:pPr algn="ctr"/>
            <a:r>
              <a:rPr lang="en-US" sz="4000" b="1" dirty="0">
                <a:solidFill>
                  <a:srgbClr val="7030A0"/>
                </a:solidFill>
                <a:latin typeface="Bookman Old Style" panose="02050604050505020204" pitchFamily="18" charset="0"/>
                <a:ea typeface="宋体" panose="02010600030101010101" pitchFamily="2" charset="-122"/>
              </a:rPr>
              <a:t>Infrastructure as a Service (IaaS)</a:t>
            </a:r>
            <a:endParaRPr lang="en-IN" sz="4000" dirty="0">
              <a:solidFill>
                <a:srgbClr val="7030A0"/>
              </a:solidFill>
              <a:latin typeface="Bookman Old Style" panose="02050604050505020204" pitchFamily="18" charset="0"/>
            </a:endParaRPr>
          </a:p>
        </p:txBody>
      </p:sp>
      <p:sp>
        <p:nvSpPr>
          <p:cNvPr id="3" name="Content Placeholder 2"/>
          <p:cNvSpPr>
            <a:spLocks noGrp="1"/>
          </p:cNvSpPr>
          <p:nvPr>
            <p:ph idx="1"/>
          </p:nvPr>
        </p:nvSpPr>
        <p:spPr>
          <a:xfrm>
            <a:off x="677334" y="1915890"/>
            <a:ext cx="8596668" cy="3880773"/>
          </a:xfrm>
        </p:spPr>
        <p:txBody>
          <a:bodyPr>
            <a:noAutofit/>
          </a:bodyPr>
          <a:lstStyle/>
          <a:p>
            <a:pPr>
              <a:lnSpc>
                <a:spcPct val="90000"/>
              </a:lnSpc>
              <a:buClr>
                <a:srgbClr val="0070C0"/>
              </a:buClr>
            </a:pPr>
            <a:r>
              <a:rPr lang="en-US" sz="2400" dirty="0">
                <a:solidFill>
                  <a:srgbClr val="002060"/>
                </a:solidFill>
                <a:latin typeface="Bookman Old Style" panose="02050604050505020204" pitchFamily="18" charset="0"/>
                <a:ea typeface="宋体" panose="02010600030101010101" pitchFamily="2" charset="-122"/>
              </a:rPr>
              <a:t>S</a:t>
            </a:r>
            <a:r>
              <a:rPr lang="en-US" sz="2400" dirty="0" smtClean="0">
                <a:solidFill>
                  <a:srgbClr val="002060"/>
                </a:solidFill>
                <a:latin typeface="Bookman Old Style" panose="02050604050505020204" pitchFamily="18" charset="0"/>
                <a:ea typeface="宋体" panose="02010600030101010101" pitchFamily="2" charset="-122"/>
              </a:rPr>
              <a:t>ometimes </a:t>
            </a:r>
            <a:r>
              <a:rPr lang="en-US" sz="2400" dirty="0">
                <a:solidFill>
                  <a:srgbClr val="002060"/>
                </a:solidFill>
                <a:latin typeface="Bookman Old Style" panose="02050604050505020204" pitchFamily="18" charset="0"/>
                <a:ea typeface="宋体" panose="02010600030101010101" pitchFamily="2" charset="-122"/>
              </a:rPr>
              <a:t>referred as HaaS or Hardware as a Service and it involves both storage services and computing power. </a:t>
            </a:r>
          </a:p>
          <a:p>
            <a:pPr>
              <a:lnSpc>
                <a:spcPct val="90000"/>
              </a:lnSpc>
              <a:buClr>
                <a:srgbClr val="0070C0"/>
              </a:buClr>
            </a:pPr>
            <a:r>
              <a:rPr lang="en-US" sz="2400" dirty="0">
                <a:solidFill>
                  <a:srgbClr val="002060"/>
                </a:solidFill>
                <a:latin typeface="Bookman Old Style" panose="02050604050505020204" pitchFamily="18" charset="0"/>
                <a:ea typeface="宋体" panose="02010600030101010101" pitchFamily="2" charset="-122"/>
              </a:rPr>
              <a:t>P</a:t>
            </a:r>
            <a:r>
              <a:rPr lang="en-US" altLang="zh-CN" sz="2400" dirty="0">
                <a:solidFill>
                  <a:srgbClr val="002060"/>
                </a:solidFill>
                <a:latin typeface="Bookman Old Style" panose="02050604050505020204" pitchFamily="18" charset="0"/>
              </a:rPr>
              <a:t>rovides user computing resources and storage comprised with many servers as an </a:t>
            </a:r>
            <a:r>
              <a:rPr lang="en-US" altLang="zh-CN" sz="2400" b="1" dirty="0">
                <a:solidFill>
                  <a:srgbClr val="002060"/>
                </a:solidFill>
                <a:latin typeface="Bookman Old Style" panose="02050604050505020204" pitchFamily="18" charset="0"/>
              </a:rPr>
              <a:t>on-demand and</a:t>
            </a:r>
            <a:r>
              <a:rPr lang="en-US" altLang="zh-CN" sz="2400" dirty="0">
                <a:solidFill>
                  <a:srgbClr val="002060"/>
                </a:solidFill>
                <a:latin typeface="Bookman Old Style" panose="02050604050505020204" pitchFamily="18" charset="0"/>
              </a:rPr>
              <a:t>  </a:t>
            </a:r>
            <a:r>
              <a:rPr lang="en-US" altLang="zh-CN" sz="2400" b="1" dirty="0">
                <a:solidFill>
                  <a:srgbClr val="002060"/>
                </a:solidFill>
                <a:latin typeface="Bookman Old Style" panose="02050604050505020204" pitchFamily="18" charset="0"/>
              </a:rPr>
              <a:t>“pay per use”</a:t>
            </a:r>
            <a:r>
              <a:rPr lang="en-US" altLang="zh-CN" sz="2400" dirty="0">
                <a:solidFill>
                  <a:srgbClr val="002060"/>
                </a:solidFill>
                <a:latin typeface="Bookman Old Style" panose="02050604050505020204" pitchFamily="18" charset="0"/>
              </a:rPr>
              <a:t> service: Data Center, Bandwidth, Private Line Access, Servers and Server Room, Firewall, Storage </a:t>
            </a:r>
            <a:r>
              <a:rPr lang="en-US" altLang="zh-CN" sz="2400" dirty="0" smtClean="0">
                <a:solidFill>
                  <a:srgbClr val="002060"/>
                </a:solidFill>
                <a:latin typeface="Bookman Old Style" panose="02050604050505020204" pitchFamily="18" charset="0"/>
              </a:rPr>
              <a:t>space.</a:t>
            </a:r>
            <a:endParaRPr lang="en-US" sz="2400" dirty="0">
              <a:solidFill>
                <a:srgbClr val="002060"/>
              </a:solidFill>
              <a:latin typeface="Bookman Old Style" panose="02050604050505020204" pitchFamily="18" charset="0"/>
              <a:ea typeface="宋体" panose="02010600030101010101" pitchFamily="2" charset="-122"/>
            </a:endParaRPr>
          </a:p>
          <a:p>
            <a:pPr>
              <a:lnSpc>
                <a:spcPct val="90000"/>
              </a:lnSpc>
              <a:buClr>
                <a:srgbClr val="0070C0"/>
              </a:buClr>
            </a:pPr>
            <a:r>
              <a:rPr lang="en-US" altLang="zh-CN" sz="2400" dirty="0">
                <a:solidFill>
                  <a:srgbClr val="002060"/>
                </a:solidFill>
                <a:latin typeface="Bookman Old Style" panose="02050604050505020204" pitchFamily="18" charset="0"/>
              </a:rPr>
              <a:t>Examples: </a:t>
            </a:r>
          </a:p>
          <a:p>
            <a:pPr lvl="1">
              <a:lnSpc>
                <a:spcPct val="90000"/>
              </a:lnSpc>
              <a:buClr>
                <a:srgbClr val="0070C0"/>
              </a:buClr>
            </a:pPr>
            <a:r>
              <a:rPr lang="en-US" altLang="zh-CN" sz="2400" dirty="0">
                <a:solidFill>
                  <a:srgbClr val="002060"/>
                </a:solidFill>
                <a:latin typeface="Bookman Old Style" panose="02050604050505020204" pitchFamily="18" charset="0"/>
              </a:rPr>
              <a:t>Amazon</a:t>
            </a:r>
            <a:r>
              <a:rPr lang="zh-CN" altLang="en-US" sz="2400" dirty="0">
                <a:solidFill>
                  <a:srgbClr val="002060"/>
                </a:solidFill>
                <a:latin typeface="Bookman Old Style" panose="02050604050505020204" pitchFamily="18" charset="0"/>
              </a:rPr>
              <a:t>：</a:t>
            </a:r>
            <a:r>
              <a:rPr lang="en-US" altLang="zh-CN" sz="2400" dirty="0">
                <a:solidFill>
                  <a:srgbClr val="002060"/>
                </a:solidFill>
                <a:latin typeface="Bookman Old Style" panose="02050604050505020204" pitchFamily="18" charset="0"/>
              </a:rPr>
              <a:t>EC2 (</a:t>
            </a:r>
            <a:r>
              <a:rPr lang="en-US" altLang="zh-CN" sz="2400" dirty="0" smtClean="0">
                <a:solidFill>
                  <a:srgbClr val="002060"/>
                </a:solidFill>
                <a:latin typeface="Bookman Old Style" panose="02050604050505020204" pitchFamily="18" charset="0"/>
              </a:rPr>
              <a:t>Elastic Compute Cloud</a:t>
            </a:r>
            <a:r>
              <a:rPr lang="en-US" altLang="zh-CN" sz="2400" dirty="0">
                <a:solidFill>
                  <a:srgbClr val="002060"/>
                </a:solidFill>
                <a:latin typeface="Bookman Old Style" panose="02050604050505020204" pitchFamily="18" charset="0"/>
              </a:rPr>
              <a:t>)</a:t>
            </a:r>
          </a:p>
          <a:p>
            <a:pPr lvl="1">
              <a:lnSpc>
                <a:spcPct val="90000"/>
              </a:lnSpc>
              <a:buClr>
                <a:srgbClr val="0070C0"/>
              </a:buClr>
            </a:pPr>
            <a:r>
              <a:rPr lang="en-US" altLang="zh-CN" sz="2400" dirty="0">
                <a:solidFill>
                  <a:srgbClr val="002060"/>
                </a:solidFill>
                <a:latin typeface="Bookman Old Style" panose="02050604050505020204" pitchFamily="18" charset="0"/>
              </a:rPr>
              <a:t>Rackspace: cheaper than </a:t>
            </a:r>
            <a:r>
              <a:rPr lang="en-US" altLang="zh-CN" sz="2400" dirty="0" smtClean="0">
                <a:solidFill>
                  <a:srgbClr val="002060"/>
                </a:solidFill>
                <a:latin typeface="Bookman Old Style" panose="02050604050505020204" pitchFamily="18" charset="0"/>
              </a:rPr>
              <a:t>EC2</a:t>
            </a:r>
            <a:endParaRPr lang="en-US" altLang="zh-CN" sz="2400" dirty="0">
              <a:solidFill>
                <a:srgbClr val="002060"/>
              </a:solidFill>
              <a:latin typeface="Bookman Old Style" panose="02050604050505020204" pitchFamily="18" charset="0"/>
            </a:endParaRPr>
          </a:p>
          <a:p>
            <a:pPr>
              <a:lnSpc>
                <a:spcPct val="90000"/>
              </a:lnSpc>
              <a:buClr>
                <a:srgbClr val="0070C0"/>
              </a:buClr>
            </a:pPr>
            <a:endParaRPr lang="en-US" sz="2400" dirty="0">
              <a:solidFill>
                <a:srgbClr val="002060"/>
              </a:solidFill>
              <a:latin typeface="Bookman Old Style" panose="02050604050505020204" pitchFamily="18" charset="0"/>
              <a:ea typeface="宋体" panose="02010600030101010101" pitchFamily="2" charset="-122"/>
            </a:endParaRPr>
          </a:p>
          <a:p>
            <a:pPr>
              <a:buClr>
                <a:srgbClr val="0070C0"/>
              </a:buClr>
            </a:pPr>
            <a:endParaRPr lang="en-IN" sz="24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27062792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622</TotalTime>
  <Words>1151</Words>
  <Application>Microsoft Office PowerPoint</Application>
  <PresentationFormat>Custom</PresentationFormat>
  <Paragraphs>126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Facet</vt:lpstr>
      <vt:lpstr>PowerPoint Presentation</vt:lpstr>
      <vt:lpstr>Cloud Architecture</vt:lpstr>
      <vt:lpstr>Components Of Cloud Computing Architecture</vt:lpstr>
      <vt:lpstr>NIST Cloud Model</vt:lpstr>
      <vt:lpstr>Cloud Architecture</vt:lpstr>
      <vt:lpstr>Deployment Models Of Cloud</vt:lpstr>
      <vt:lpstr>PowerPoint Presentation</vt:lpstr>
      <vt:lpstr>Delivery Models Of Cloud</vt:lpstr>
      <vt:lpstr>Infrastructure as a Service (IaaS)</vt:lpstr>
      <vt:lpstr> Platform as-a-Service (PaaS)</vt:lpstr>
      <vt:lpstr>Software as a Service (SaaS )</vt:lpstr>
      <vt:lpstr>Amazon Cloud Architecture</vt:lpstr>
      <vt:lpstr>Amazon Web Services (AWS)</vt:lpstr>
      <vt:lpstr>Amazon Web Services Architecture</vt:lpstr>
      <vt:lpstr>Amazon Web Services Cloud Platform</vt:lpstr>
      <vt:lpstr>Benefits of Using  Amazon Web Services </vt:lpstr>
      <vt:lpstr>Benefits of Using  Amazon Web Services </vt:lpstr>
      <vt:lpstr>Windows Cloud Architecture</vt:lpstr>
      <vt:lpstr>How Microsoft Views the Cloud </vt:lpstr>
      <vt:lpstr>Windows Azure Architecture</vt:lpstr>
      <vt:lpstr>Windows Azure Platform -  CDN</vt:lpstr>
      <vt:lpstr>Benefits of Using Windows Azure </vt:lpstr>
      <vt:lpstr>Benefits of Using Windows Azure </vt:lpstr>
      <vt:lpstr>Open Source Cloud Architecture</vt:lpstr>
      <vt:lpstr>Eucalyptus Architecture</vt:lpstr>
      <vt:lpstr>Eucalyptus Components</vt:lpstr>
      <vt:lpstr>Benefits of Using Windows Azure </vt:lpstr>
      <vt:lpstr>Abstract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Manish</dc:creator>
  <cp:lastModifiedBy>SAGAR</cp:lastModifiedBy>
  <cp:revision>86</cp:revision>
  <dcterms:created xsi:type="dcterms:W3CDTF">2015-07-02T06:27:56Z</dcterms:created>
  <dcterms:modified xsi:type="dcterms:W3CDTF">2015-07-11T20:10:14Z</dcterms:modified>
</cp:coreProperties>
</file>