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9"/>
  </p:notesMasterIdLst>
  <p:handoutMasterIdLst>
    <p:handoutMasterId r:id="rId30"/>
  </p:handoutMasterIdLst>
  <p:sldIdLst>
    <p:sldId id="256" r:id="rId2"/>
    <p:sldId id="265" r:id="rId3"/>
    <p:sldId id="281" r:id="rId4"/>
    <p:sldId id="267" r:id="rId5"/>
    <p:sldId id="269" r:id="rId6"/>
    <p:sldId id="264" r:id="rId7"/>
    <p:sldId id="258" r:id="rId8"/>
    <p:sldId id="259" r:id="rId9"/>
    <p:sldId id="260" r:id="rId10"/>
    <p:sldId id="262" r:id="rId11"/>
    <p:sldId id="263" r:id="rId12"/>
    <p:sldId id="261" r:id="rId13"/>
    <p:sldId id="270" r:id="rId14"/>
    <p:sldId id="279" r:id="rId15"/>
    <p:sldId id="257" r:id="rId16"/>
    <p:sldId id="268" r:id="rId17"/>
    <p:sldId id="278" r:id="rId18"/>
    <p:sldId id="282" r:id="rId19"/>
    <p:sldId id="280" r:id="rId20"/>
    <p:sldId id="271" r:id="rId21"/>
    <p:sldId id="275" r:id="rId22"/>
    <p:sldId id="276" r:id="rId23"/>
    <p:sldId id="277" r:id="rId24"/>
    <p:sldId id="284" r:id="rId25"/>
    <p:sldId id="272" r:id="rId26"/>
    <p:sldId id="273" r:id="rId27"/>
    <p:sldId id="27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FFF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14ED50-BB34-4E8F-93E7-C4CF861497F6}" type="datetimeFigureOut">
              <a:rPr lang="en-US" smtClean="0"/>
              <a:t>12/1/2015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Pattern Based Malware Detection Technique in Cloud Architecture</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9C7E7F3-3BF5-4B9C-86BC-F25C01D55844}" type="slidenum">
              <a:rPr lang="en-US" smtClean="0"/>
              <a:t>‹#›</a:t>
            </a:fld>
            <a:endParaRPr lang="en-US"/>
          </a:p>
        </p:txBody>
      </p:sp>
    </p:spTree>
    <p:extLst>
      <p:ext uri="{BB962C8B-B14F-4D97-AF65-F5344CB8AC3E}">
        <p14:creationId xmlns:p14="http://schemas.microsoft.com/office/powerpoint/2010/main" val="25849713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09E86-D8BB-4B4A-9FF7-C21D13690F40}" type="datetimeFigureOut">
              <a:rPr lang="en-US" smtClean="0"/>
              <a:t>12/1/2015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Pattern Based Malware Detection Technique in Cloud Architecture</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6B4CAA-4400-4699-BAAE-434CA7A08242}" type="slidenum">
              <a:rPr lang="en-US" smtClean="0"/>
              <a:t>‹#›</a:t>
            </a:fld>
            <a:endParaRPr lang="en-US"/>
          </a:p>
        </p:txBody>
      </p:sp>
    </p:spTree>
    <p:extLst>
      <p:ext uri="{BB962C8B-B14F-4D97-AF65-F5344CB8AC3E}">
        <p14:creationId xmlns:p14="http://schemas.microsoft.com/office/powerpoint/2010/main" val="7705117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6B4CAA-4400-4699-BAAE-434CA7A08242}" type="slidenum">
              <a:rPr lang="en-US" smtClean="0"/>
              <a:t>15</a:t>
            </a:fld>
            <a:endParaRPr lang="en-US"/>
          </a:p>
        </p:txBody>
      </p:sp>
    </p:spTree>
    <p:extLst>
      <p:ext uri="{BB962C8B-B14F-4D97-AF65-F5344CB8AC3E}">
        <p14:creationId xmlns:p14="http://schemas.microsoft.com/office/powerpoint/2010/main" val="14224698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89C4594F-35F6-4A5D-AB7C-622F8D8BF57E}" type="datetime1">
              <a:rPr lang="en-US" smtClean="0"/>
              <a:t>12/1/2015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smtClean="0"/>
              <a:t>Pattern Based Malware Detection Technique in Cloud Architecture</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1EEFC8-A212-4B3A-9B2E-BB6F8E4EC1B4}" type="datetime1">
              <a:rPr lang="en-US" smtClean="0"/>
              <a:t>12/1/2015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6CAAD3-2A81-47C9-AC90-D03669671980}"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6F5354-970C-4EBE-A560-74A9D1B0ED01}"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961F7-73FD-46BA-8537-19BF98941FD1}"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4CFBEC-43A6-44D4-8F3B-98C1C5637DD8}" type="datetime1">
              <a:rPr lang="en-US" smtClean="0"/>
              <a:t>12/1/2015</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5089B8E-7364-4F15-9AE6-8F8F1B88656C}" type="datetime1">
              <a:rPr lang="en-US" smtClean="0"/>
              <a:t>12/1/2015</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589992-C8A8-4175-9877-FEB909492607}"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3D330C-A4DF-4872-AF8E-654373E109EE}"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0CB688-311C-44A8-88D4-1CD1257B6ACB}"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E1C088A-4B56-470D-A03C-143178356817}"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BB980-49F2-422E-BDAA-619265E9FAF5}" type="datetime1">
              <a:rPr lang="en-US" smtClean="0"/>
              <a:t>12/1/2015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A2C840-C910-4996-A68A-F4AE290DF257}" type="datetime1">
              <a:rPr lang="en-US" smtClean="0"/>
              <a:t>12/1/2015</a:t>
            </a:fld>
            <a:endParaRPr lang="en-US" dirty="0"/>
          </a:p>
        </p:txBody>
      </p:sp>
      <p:sp>
        <p:nvSpPr>
          <p:cNvPr id="8" name="Footer Placeholder 7"/>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38467F7-735A-4D0C-9490-E9D53496B218}" type="datetime1">
              <a:rPr lang="en-US" smtClean="0"/>
              <a:t>12/1/2015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F33976-3D04-4EB9-BF43-7CDECA4A91D9}" type="datetime1">
              <a:rPr lang="en-US" smtClean="0"/>
              <a:t>12/1/2015</a:t>
            </a:fld>
            <a:endParaRPr lang="en-US" dirty="0"/>
          </a:p>
        </p:txBody>
      </p:sp>
      <p:sp>
        <p:nvSpPr>
          <p:cNvPr id="3" name="Footer Placeholder 2"/>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A2FD2E-5A58-4EE4-A779-E356CF94AF93}" type="datetime1">
              <a:rPr lang="en-US" smtClean="0"/>
              <a:t>12/1/2015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24493D-80EE-4384-A83A-92350D6871A7}" type="datetime1">
              <a:rPr lang="en-US" smtClean="0"/>
              <a:t>12/1/2015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488143F6-523A-40A0-9FA9-C078C3C8C335}" type="datetime1">
              <a:rPr lang="en-US" smtClean="0"/>
              <a:t>12/1/2015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smtClean="0"/>
              <a:t>Pattern Based Malware Detection Technique in Cloud Architecture</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image" Target="../media/image21.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098" y="772732"/>
            <a:ext cx="9079606" cy="1519026"/>
          </a:xfrm>
          <a:solidFill>
            <a:schemeClr val="accent6">
              <a:lumMod val="20000"/>
              <a:lumOff val="80000"/>
            </a:schemeClr>
          </a:solidFill>
          <a:effectLst>
            <a:glow rad="228600">
              <a:schemeClr val="accent5">
                <a:satMod val="175000"/>
                <a:alpha val="40000"/>
              </a:schemeClr>
            </a:glow>
          </a:effectLst>
        </p:spPr>
        <p:style>
          <a:lnRef idx="1">
            <a:schemeClr val="accent4"/>
          </a:lnRef>
          <a:fillRef idx="2">
            <a:schemeClr val="accent4"/>
          </a:fillRef>
          <a:effectRef idx="1">
            <a:schemeClr val="accent4"/>
          </a:effectRef>
          <a:fontRef idx="minor">
            <a:schemeClr val="dk1"/>
          </a:fontRef>
        </p:style>
        <p:txBody>
          <a:bodyPr/>
          <a:lstStyle/>
          <a:p>
            <a:pPr algn="ctr"/>
            <a:r>
              <a:rPr lang="en-IN" sz="4400" b="1" dirty="0" smtClean="0">
                <a:solidFill>
                  <a:schemeClr val="accent6">
                    <a:lumMod val="50000"/>
                  </a:schemeClr>
                </a:solidFill>
                <a:effectLst>
                  <a:glow rad="101600">
                    <a:schemeClr val="accent6">
                      <a:satMod val="175000"/>
                      <a:alpha val="40000"/>
                    </a:schemeClr>
                  </a:glow>
                </a:effectLst>
                <a:latin typeface="Californian FB" panose="0207040306080B030204" pitchFamily="18" charset="0"/>
              </a:rPr>
              <a:t>Pattern Based Malware Detection Technique In Cloud Architecture</a:t>
            </a:r>
            <a:endParaRPr lang="en-IN" sz="4400" b="1" dirty="0">
              <a:solidFill>
                <a:schemeClr val="accent6">
                  <a:lumMod val="50000"/>
                </a:schemeClr>
              </a:solidFill>
              <a:effectLst>
                <a:glow rad="101600">
                  <a:schemeClr val="accent6">
                    <a:satMod val="175000"/>
                    <a:alpha val="40000"/>
                  </a:schemeClr>
                </a:glow>
              </a:effectLst>
              <a:latin typeface="Californian FB" panose="0207040306080B030204" pitchFamily="18" charset="0"/>
            </a:endParaRPr>
          </a:p>
        </p:txBody>
      </p:sp>
      <p:pic>
        <p:nvPicPr>
          <p:cNvPr id="3" name="Picture 2"/>
          <p:cNvPicPr>
            <a:picLocks noChangeAspect="1"/>
          </p:cNvPicPr>
          <p:nvPr/>
        </p:nvPicPr>
        <p:blipFill>
          <a:blip r:embed="rId2"/>
          <a:stretch>
            <a:fillRect/>
          </a:stretch>
        </p:blipFill>
        <p:spPr>
          <a:xfrm>
            <a:off x="2898979" y="2509854"/>
            <a:ext cx="5962918" cy="3765378"/>
          </a:xfrm>
          <a:prstGeom prst="ellipse">
            <a:avLst/>
          </a:prstGeom>
          <a:ln w="190500" cap="rnd">
            <a:solidFill>
              <a:schemeClr val="accent6"/>
            </a:solidFill>
            <a:prstDash val="solid"/>
          </a:ln>
          <a:effectLst>
            <a:glow rad="139700">
              <a:schemeClr val="accent6">
                <a:satMod val="175000"/>
                <a:alpha val="40000"/>
              </a:schemeClr>
            </a:glow>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4" name="Picture 3"/>
          <p:cNvPicPr>
            <a:picLocks noChangeAspect="1"/>
          </p:cNvPicPr>
          <p:nvPr/>
        </p:nvPicPr>
        <p:blipFill>
          <a:blip r:embed="rId3"/>
          <a:stretch>
            <a:fillRect/>
          </a:stretch>
        </p:blipFill>
        <p:spPr>
          <a:xfrm>
            <a:off x="8225403" y="5132232"/>
            <a:ext cx="1524000" cy="1143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9474" y="2768635"/>
            <a:ext cx="1522283" cy="1141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80827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4.79167E-6 4.44444E-6 L 0.52044 0.34398 " pathEditMode="relative" rAng="0" ptsTypes="AA">
                                      <p:cBhvr>
                                        <p:cTn id="6" dur="2000" fill="hold"/>
                                        <p:tgtEl>
                                          <p:spTgt spid="5"/>
                                        </p:tgtEl>
                                        <p:attrNameLst>
                                          <p:attrName>ppt_x</p:attrName>
                                          <p:attrName>ppt_y</p:attrName>
                                        </p:attrNameLst>
                                      </p:cBhvr>
                                      <p:rCtr x="26016" y="17199"/>
                                    </p:animMotion>
                                  </p:childTnLst>
                                </p:cTn>
                              </p:par>
                              <p:par>
                                <p:cTn id="7" presetID="56" presetClass="path" presetSubtype="0" accel="50000" decel="50000" fill="hold" nodeType="withEffect">
                                  <p:stCondLst>
                                    <p:cond delay="0"/>
                                  </p:stCondLst>
                                  <p:childTnLst>
                                    <p:animMotion origin="layout" path="M 6.25E-7 -2.96296E-6 L -0.52136 -0.34491 " pathEditMode="relative" rAng="0" ptsTypes="AA">
                                      <p:cBhvr>
                                        <p:cTn id="8" dur="2000" fill="hold"/>
                                        <p:tgtEl>
                                          <p:spTgt spid="4"/>
                                        </p:tgtEl>
                                        <p:attrNameLst>
                                          <p:attrName>ppt_x</p:attrName>
                                          <p:attrName>ppt_y</p:attrName>
                                        </p:attrNameLst>
                                      </p:cBhvr>
                                      <p:rCtr x="-26133" y="-17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Anomaly Based Detection </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36013" y="2371680"/>
            <a:ext cx="10526184" cy="3416300"/>
          </a:xfrm>
        </p:spPr>
        <p:txBody>
          <a:bodyPr>
            <a:noAutofit/>
          </a:bodyPr>
          <a:lstStyle/>
          <a:p>
            <a:pPr algn="just"/>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usually occurs in two phases–a training (learning) phase and a detection (monitoring) phase. During the training phase the detector attempts to learn the normal behavior. The detector could be learning the behavior of the host. </a:t>
            </a:r>
          </a:p>
          <a:p>
            <a:pPr algn="just">
              <a:buFont typeface="Arial" pitchFamily="34" charset="0"/>
              <a:buChar char="•"/>
            </a:pPr>
            <a:r>
              <a:rPr lang="en-US" sz="2800" b="1" dirty="0">
                <a:solidFill>
                  <a:schemeClr val="accent6">
                    <a:lumMod val="50000"/>
                  </a:schemeClr>
                </a:solidFill>
                <a:latin typeface="Californian FB" panose="0207040306080B030204" pitchFamily="18" charset="0"/>
              </a:rPr>
              <a:t>A key advantage of </a:t>
            </a:r>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its ability to detect </a:t>
            </a:r>
            <a:r>
              <a:rPr lang="en-US" sz="2800" b="1" dirty="0" smtClean="0">
                <a:solidFill>
                  <a:schemeClr val="accent6">
                    <a:lumMod val="50000"/>
                  </a:schemeClr>
                </a:solidFill>
                <a:latin typeface="Californian FB" panose="0207040306080B030204" pitchFamily="18" charset="0"/>
              </a:rPr>
              <a:t>zero</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day </a:t>
            </a:r>
            <a:r>
              <a:rPr lang="en-US" sz="2800" b="1" dirty="0">
                <a:solidFill>
                  <a:schemeClr val="accent6">
                    <a:lumMod val="50000"/>
                  </a:schemeClr>
                </a:solidFill>
                <a:latin typeface="Californian FB" panose="0207040306080B030204" pitchFamily="18" charset="0"/>
              </a:rPr>
              <a:t>attacks.</a:t>
            </a:r>
          </a:p>
          <a:p>
            <a:pPr algn="just">
              <a:buFont typeface="Arial" pitchFamily="34" charset="0"/>
              <a:buChar char="•"/>
            </a:pPr>
            <a:r>
              <a:rPr lang="en-US" sz="2800" b="1" dirty="0">
                <a:solidFill>
                  <a:schemeClr val="accent6">
                    <a:lumMod val="50000"/>
                  </a:schemeClr>
                </a:solidFill>
                <a:latin typeface="Californian FB" panose="0207040306080B030204" pitchFamily="18" charset="0"/>
              </a:rPr>
              <a:t>limitations of this technique is its high false alarm rate and the complexity involved in determining what features should be learned in the training phase</a:t>
            </a:r>
            <a:r>
              <a:rPr lang="en-US" sz="2800" b="1" dirty="0" smtClean="0">
                <a:solidFill>
                  <a:schemeClr val="accent6">
                    <a:lumMod val="50000"/>
                  </a:schemeClr>
                </a:solidFill>
                <a:latin typeface="Californian FB" panose="0207040306080B030204" pitchFamily="18" charset="0"/>
              </a:rPr>
              <a:t>.</a:t>
            </a:r>
            <a:endParaRPr lang="en-US"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26225270-D4A7-462D-AD7E-3662351DE024}"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304095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Specification Based Detection</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961769" y="2603500"/>
            <a:ext cx="9907999" cy="3416300"/>
          </a:xfrm>
        </p:spPr>
        <p:txBody>
          <a:bodyPr>
            <a:noAutofit/>
          </a:bodyPr>
          <a:lstStyle/>
          <a:p>
            <a:pPr marL="0" indent="0" algn="just">
              <a:buNone/>
            </a:pPr>
            <a:r>
              <a:rPr lang="en-US" sz="2800" b="1" dirty="0" smtClean="0">
                <a:solidFill>
                  <a:schemeClr val="accent6">
                    <a:lumMod val="50000"/>
                  </a:schemeClr>
                </a:solidFill>
                <a:latin typeface="Californian FB" panose="0207040306080B030204" pitchFamily="18" charset="0"/>
              </a:rPr>
              <a:t>Specification</a:t>
            </a:r>
            <a:r>
              <a:rPr lang="en-US" sz="2800" b="1" dirty="0" smtClean="0">
                <a:solidFill>
                  <a:schemeClr val="accent6">
                    <a:lumMod val="50000"/>
                  </a:schemeClr>
                </a:solidFill>
                <a:latin typeface="Bodoni MT" panose="02070603080606020203"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a type of </a:t>
            </a:r>
            <a:r>
              <a:rPr lang="en-US" sz="2800" b="1" dirty="0" smtClean="0">
                <a:solidFill>
                  <a:schemeClr val="accent6">
                    <a:lumMod val="50000"/>
                  </a:schemeClr>
                </a:solidFill>
                <a:latin typeface="Californian FB" panose="0207040306080B030204" pitchFamily="18" charset="0"/>
              </a:rPr>
              <a:t>anomaly-based </a:t>
            </a:r>
            <a:r>
              <a:rPr lang="en-US" sz="2800" b="1" dirty="0">
                <a:solidFill>
                  <a:schemeClr val="accent6">
                    <a:lumMod val="50000"/>
                  </a:schemeClr>
                </a:solidFill>
                <a:latin typeface="Californian FB" panose="0207040306080B030204" pitchFamily="18" charset="0"/>
              </a:rPr>
              <a:t>detection that tries to address the typical high false alarm rate associated with most </a:t>
            </a:r>
            <a:r>
              <a:rPr lang="en-US" sz="2800" b="1" dirty="0" smtClean="0">
                <a:solidFill>
                  <a:schemeClr val="accent6">
                    <a:lumMod val="50000"/>
                  </a:schemeClr>
                </a:solidFill>
                <a:latin typeface="Californian FB" panose="0207040306080B030204" pitchFamily="18" charset="0"/>
              </a:rPr>
              <a:t>anomaly</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techniques. the training phase is the attainment of some rule set, which specifies all the valid behavior any program can exhibit for the system being protected or the program under inspection. The main limitation of </a:t>
            </a:r>
            <a:r>
              <a:rPr lang="en-US" sz="2800" b="1" dirty="0" smtClean="0">
                <a:solidFill>
                  <a:schemeClr val="accent6">
                    <a:lumMod val="50000"/>
                  </a:schemeClr>
                </a:solidFill>
                <a:latin typeface="Californian FB" panose="0207040306080B030204" pitchFamily="18" charset="0"/>
              </a:rPr>
              <a:t>specification</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is that it is often difficult to specify completely and accurately the entire set of valid behaviors a system should exhibit.</a:t>
            </a:r>
          </a:p>
          <a:p>
            <a:pPr algn="just"/>
            <a:endParaRPr lang="en-IN"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DFE10D97-133F-4519-AFD5-1A8E1EA56B6D}"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501461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Signature Based </a:t>
            </a:r>
            <a:r>
              <a:rPr lang="en-US" sz="4000" b="1" dirty="0">
                <a:solidFill>
                  <a:schemeClr val="bg1"/>
                </a:solidFill>
                <a:effectLst>
                  <a:glow rad="101600">
                    <a:schemeClr val="accent4">
                      <a:satMod val="175000"/>
                      <a:alpha val="40000"/>
                    </a:schemeClr>
                  </a:glow>
                </a:effectLst>
                <a:latin typeface="Californian FB" panose="0207040306080B030204" pitchFamily="18" charset="0"/>
              </a:rPr>
              <a:t>D</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etection</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3" y="2358802"/>
            <a:ext cx="10049665" cy="3416300"/>
          </a:xfrm>
        </p:spPr>
        <p:txBody>
          <a:bodyPr>
            <a:noAutofit/>
          </a:bodyPr>
          <a:lstStyle/>
          <a:p>
            <a:pPr algn="just"/>
            <a:r>
              <a:rPr lang="en-US" sz="2800" b="1" dirty="0" smtClean="0">
                <a:solidFill>
                  <a:schemeClr val="accent6">
                    <a:lumMod val="50000"/>
                  </a:schemeClr>
                </a:solidFill>
                <a:latin typeface="Californian FB" panose="0207040306080B030204" pitchFamily="18" charset="0"/>
              </a:rPr>
              <a:t>Signature</a:t>
            </a:r>
            <a:r>
              <a:rPr lang="en-US" sz="2800" b="1" dirty="0" smtClean="0">
                <a:solidFill>
                  <a:schemeClr val="accent6">
                    <a:lumMod val="50000"/>
                  </a:schemeClr>
                </a:solidFill>
                <a:latin typeface="Bookman Old Style" panose="02050604050505020204" pitchFamily="18" charset="0"/>
              </a:rPr>
              <a:t>-</a:t>
            </a:r>
            <a:r>
              <a:rPr lang="en-US" sz="2800" b="1" dirty="0" smtClean="0">
                <a:solidFill>
                  <a:schemeClr val="accent6">
                    <a:lumMod val="50000"/>
                  </a:schemeClr>
                </a:solidFill>
                <a:latin typeface="Californian FB" panose="0207040306080B030204" pitchFamily="18" charset="0"/>
              </a:rPr>
              <a:t>based </a:t>
            </a:r>
            <a:r>
              <a:rPr lang="en-US" sz="2800" b="1" dirty="0">
                <a:solidFill>
                  <a:schemeClr val="accent6">
                    <a:lumMod val="50000"/>
                  </a:schemeClr>
                </a:solidFill>
                <a:latin typeface="Californian FB" panose="0207040306080B030204" pitchFamily="18" charset="0"/>
              </a:rPr>
              <a:t>detection attempts to model the malicious behavior of </a:t>
            </a:r>
            <a:r>
              <a:rPr lang="en-US" sz="2800" b="1" dirty="0" smtClean="0">
                <a:solidFill>
                  <a:schemeClr val="accent6">
                    <a:lumMod val="50000"/>
                  </a:schemeClr>
                </a:solidFill>
                <a:latin typeface="Californian FB" panose="0207040306080B030204" pitchFamily="18" charset="0"/>
              </a:rPr>
              <a:t>malware. This </a:t>
            </a:r>
            <a:r>
              <a:rPr lang="en-US" sz="2800" b="1" dirty="0">
                <a:solidFill>
                  <a:schemeClr val="accent6">
                    <a:lumMod val="50000"/>
                  </a:schemeClr>
                </a:solidFill>
                <a:latin typeface="Californian FB" panose="0207040306080B030204" pitchFamily="18" charset="0"/>
              </a:rPr>
              <a:t>model of malicious behavior is often referred to as the signature.</a:t>
            </a:r>
          </a:p>
          <a:p>
            <a:pPr algn="just"/>
            <a:r>
              <a:rPr lang="en-US" sz="2800" b="1" dirty="0">
                <a:solidFill>
                  <a:schemeClr val="accent6">
                    <a:lumMod val="50000"/>
                  </a:schemeClr>
                </a:solidFill>
                <a:latin typeface="Californian FB" panose="0207040306080B030204" pitchFamily="18" charset="0"/>
              </a:rPr>
              <a:t>Ideally, a signature should be able to identify any malware exhibiting the malicious behavior specified by the signature. Like any data that exists in large quantities which requires storage, signatures require a repository. This repository represents all of the knowledge the signature</a:t>
            </a:r>
            <a:r>
              <a:rPr lang="en-US" sz="2800" b="1" dirty="0">
                <a:solidFill>
                  <a:schemeClr val="accent6">
                    <a:lumMod val="50000"/>
                  </a:schemeClr>
                </a:solidFill>
                <a:latin typeface="Bookman Old Style" panose="02050604050505020204" pitchFamily="18" charset="0"/>
              </a:rPr>
              <a:t>-</a:t>
            </a:r>
            <a:r>
              <a:rPr lang="en-US" sz="2800" b="1" dirty="0">
                <a:solidFill>
                  <a:schemeClr val="accent6">
                    <a:lumMod val="50000"/>
                  </a:schemeClr>
                </a:solidFill>
                <a:latin typeface="Californian FB" panose="0207040306080B030204" pitchFamily="18" charset="0"/>
              </a:rPr>
              <a:t>based method has, as it pertains to malware detection</a:t>
            </a:r>
            <a:r>
              <a:rPr lang="en-US" sz="2800" b="1" dirty="0" smtClean="0">
                <a:solidFill>
                  <a:schemeClr val="accent6">
                    <a:lumMod val="50000"/>
                  </a:schemeClr>
                </a:solidFill>
                <a:latin typeface="Californian FB" panose="0207040306080B030204" pitchFamily="18" charset="0"/>
              </a:rPr>
              <a:t>.</a:t>
            </a:r>
            <a:endParaRPr lang="en-US" sz="2800" b="1" dirty="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4E9776F0-B5BD-4B5B-BAF8-64435257AE85}"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2981017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Survey Work (1)</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4" y="2603500"/>
            <a:ext cx="9173901" cy="3416300"/>
          </a:xfrm>
        </p:spPr>
        <p:txBody>
          <a:bodyPr>
            <a:noAutofit/>
          </a:bodyPr>
          <a:lstStyle/>
          <a:p>
            <a:r>
              <a:rPr lang="en-IN" sz="2800" b="1" u="sng" dirty="0">
                <a:solidFill>
                  <a:schemeClr val="accent6">
                    <a:lumMod val="50000"/>
                  </a:schemeClr>
                </a:solidFill>
                <a:latin typeface="Californian FB" panose="0207040306080B030204" pitchFamily="18" charset="0"/>
              </a:rPr>
              <a:t>Signature Optimizing Pattern </a:t>
            </a:r>
            <a:r>
              <a:rPr lang="en-IN" sz="2800" b="1" u="sng" dirty="0" smtClean="0">
                <a:solidFill>
                  <a:schemeClr val="accent6">
                    <a:lumMod val="50000"/>
                  </a:schemeClr>
                </a:solidFill>
                <a:latin typeface="Californian FB" panose="0207040306080B030204" pitchFamily="18" charset="0"/>
              </a:rPr>
              <a:t>Matching</a:t>
            </a:r>
            <a:r>
              <a:rPr lang="en-IN" sz="2800" b="1" dirty="0">
                <a:solidFill>
                  <a:schemeClr val="accent6">
                    <a:lumMod val="50000"/>
                  </a:schemeClr>
                </a:solidFill>
                <a:latin typeface="Californian FB" panose="0207040306080B030204" pitchFamily="18" charset="0"/>
              </a:rPr>
              <a:t> </a:t>
            </a:r>
            <a:r>
              <a:rPr lang="en-IN" sz="2800" b="1" dirty="0" smtClean="0">
                <a:solidFill>
                  <a:schemeClr val="accent6">
                    <a:lumMod val="50000"/>
                  </a:schemeClr>
                </a:solidFill>
                <a:latin typeface="Californian FB" panose="0207040306080B030204" pitchFamily="18" charset="0"/>
              </a:rPr>
              <a:t>:</a:t>
            </a:r>
          </a:p>
          <a:p>
            <a:pPr marL="0" indent="0">
              <a:buNone/>
            </a:pPr>
            <a:r>
              <a:rPr lang="en-IN" sz="2800" b="1" dirty="0" smtClean="0">
                <a:solidFill>
                  <a:schemeClr val="accent6">
                    <a:lumMod val="50000"/>
                  </a:schemeClr>
                </a:solidFill>
                <a:latin typeface="Californian FB" panose="0207040306080B030204" pitchFamily="18" charset="0"/>
              </a:rPr>
              <a:t>	This </a:t>
            </a:r>
            <a:r>
              <a:rPr lang="en-IN" sz="2800" b="1" dirty="0">
                <a:solidFill>
                  <a:schemeClr val="accent6">
                    <a:lumMod val="50000"/>
                  </a:schemeClr>
                </a:solidFill>
                <a:latin typeface="Californian FB" panose="0207040306080B030204" pitchFamily="18" charset="0"/>
              </a:rPr>
              <a:t>method is used depends on the signature, which storage already in the database. </a:t>
            </a:r>
            <a:endParaRPr lang="en-IN" sz="2800" b="1" dirty="0" smtClean="0">
              <a:solidFill>
                <a:schemeClr val="accent6">
                  <a:lumMod val="50000"/>
                </a:schemeClr>
              </a:solidFill>
              <a:latin typeface="Californian FB" panose="0207040306080B030204" pitchFamily="18" charset="0"/>
            </a:endParaRPr>
          </a:p>
          <a:p>
            <a:pPr marL="0" indent="0">
              <a:buNone/>
            </a:pPr>
            <a:r>
              <a:rPr lang="en-IN" sz="2800" b="1" dirty="0" smtClean="0">
                <a:solidFill>
                  <a:schemeClr val="accent6">
                    <a:lumMod val="50000"/>
                  </a:schemeClr>
                </a:solidFill>
                <a:latin typeface="Californian FB" panose="0207040306080B030204" pitchFamily="18" charset="0"/>
              </a:rPr>
              <a:t>For </a:t>
            </a:r>
            <a:r>
              <a:rPr lang="en-IN" sz="2800" b="1" dirty="0">
                <a:solidFill>
                  <a:schemeClr val="accent6">
                    <a:lumMod val="50000"/>
                  </a:schemeClr>
                </a:solidFill>
                <a:latin typeface="Californian FB" panose="0207040306080B030204" pitchFamily="18" charset="0"/>
              </a:rPr>
              <a:t>this purpose, </a:t>
            </a:r>
            <a:r>
              <a:rPr lang="en-IN" sz="2800" b="1" dirty="0" smtClean="0">
                <a:solidFill>
                  <a:schemeClr val="accent6">
                    <a:lumMod val="50000"/>
                  </a:schemeClr>
                </a:solidFill>
                <a:latin typeface="Californian FB" panose="0207040306080B030204" pitchFamily="18" charset="0"/>
              </a:rPr>
              <a:t>they used </a:t>
            </a:r>
            <a:r>
              <a:rPr lang="en-IN" sz="2800" b="1" dirty="0">
                <a:solidFill>
                  <a:schemeClr val="accent6">
                    <a:lumMod val="50000"/>
                  </a:schemeClr>
                </a:solidFill>
                <a:latin typeface="Californian FB" panose="0207040306080B030204" pitchFamily="18" charset="0"/>
              </a:rPr>
              <a:t>a string matching algorithm, comparison variants of which arise in finding similar DNA or protein sequences. </a:t>
            </a:r>
            <a:r>
              <a:rPr lang="en-IN" sz="2800" b="1" dirty="0" smtClean="0">
                <a:solidFill>
                  <a:schemeClr val="bg2">
                    <a:lumMod val="25000"/>
                  </a:schemeClr>
                </a:solidFill>
                <a:latin typeface="Californian FB" panose="0207040306080B030204" pitchFamily="18" charset="0"/>
              </a:rPr>
              <a:t>[1] [2] [3].</a:t>
            </a:r>
            <a:endParaRPr lang="en-IN" sz="2800" b="1" dirty="0">
              <a:solidFill>
                <a:schemeClr val="bg2">
                  <a:lumMod val="25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79E3B32A-ADD8-4DAD-BE76-7845AE46CFEA}"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983354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glow rad="139700">
              <a:schemeClr val="accent6">
                <a:satMod val="175000"/>
                <a:alpha val="40000"/>
              </a:schemeClr>
            </a:glow>
          </a:effectLst>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Survey Work (2)</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3" y="2279561"/>
            <a:ext cx="9663301" cy="4456089"/>
          </a:xfrm>
        </p:spPr>
      </p:pic>
      <p:sp>
        <p:nvSpPr>
          <p:cNvPr id="3" name="Date Placeholder 2"/>
          <p:cNvSpPr>
            <a:spLocks noGrp="1"/>
          </p:cNvSpPr>
          <p:nvPr>
            <p:ph type="dt" sz="half" idx="10"/>
          </p:nvPr>
        </p:nvSpPr>
        <p:spPr/>
        <p:txBody>
          <a:bodyPr/>
          <a:lstStyle/>
          <a:p>
            <a:fld id="{2873A5E2-E868-4122-BB0A-BFAFE4EE01B4}"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363352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Signature Based </a:t>
            </a:r>
            <a:r>
              <a:rPr lang="en-IN" sz="4000" b="1" dirty="0">
                <a:solidFill>
                  <a:schemeClr val="bg1"/>
                </a:solidFill>
                <a:effectLst>
                  <a:glow rad="101600">
                    <a:schemeClr val="accent4">
                      <a:satMod val="175000"/>
                      <a:alpha val="40000"/>
                    </a:schemeClr>
                  </a:glow>
                </a:effectLst>
                <a:latin typeface="Californian FB" panose="0207040306080B030204" pitchFamily="18" charset="0"/>
              </a:rPr>
              <a:t>D</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etection </a:t>
            </a:r>
            <a:r>
              <a:rPr lang="en-IN" sz="4000" b="1" dirty="0">
                <a:solidFill>
                  <a:schemeClr val="bg1"/>
                </a:solidFill>
                <a:effectLst>
                  <a:glow rad="101600">
                    <a:schemeClr val="accent4">
                      <a:satMod val="175000"/>
                      <a:alpha val="40000"/>
                    </a:schemeClr>
                  </a:glow>
                </a:effectLst>
                <a:latin typeface="Californian FB" panose="0207040306080B030204" pitchFamily="18" charset="0"/>
              </a:rPr>
              <a:t>I</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s Insufficient</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51539" y="2603500"/>
            <a:ext cx="4969734" cy="3416300"/>
          </a:xfrm>
          <a:prstGeom prst="rect">
            <a:avLst/>
          </a:prstGeom>
          <a:noFill/>
          <a:ln>
            <a:noFill/>
          </a:ln>
        </p:spPr>
      </p:pic>
      <p:sp>
        <p:nvSpPr>
          <p:cNvPr id="3" name="Date Placeholder 2"/>
          <p:cNvSpPr>
            <a:spLocks noGrp="1"/>
          </p:cNvSpPr>
          <p:nvPr>
            <p:ph type="dt" sz="half" idx="10"/>
          </p:nvPr>
        </p:nvSpPr>
        <p:spPr/>
        <p:txBody>
          <a:bodyPr/>
          <a:lstStyle/>
          <a:p>
            <a:fld id="{5B41941C-B7AA-40FC-990F-F2F099087374}"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8934553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Pitfalls Of Signature Based </a:t>
            </a:r>
            <a:r>
              <a:rPr lang="en-IN" sz="4000" b="1" dirty="0">
                <a:solidFill>
                  <a:schemeClr val="bg1"/>
                </a:solidFill>
                <a:effectLst>
                  <a:glow rad="101600">
                    <a:schemeClr val="accent4">
                      <a:satMod val="175000"/>
                      <a:alpha val="40000"/>
                    </a:schemeClr>
                  </a:glow>
                </a:effectLst>
                <a:latin typeface="Californian FB" panose="0207040306080B030204" pitchFamily="18" charset="0"/>
              </a:rPr>
              <a:t>D</a:t>
            </a:r>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etection </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8761412" cy="3416300"/>
          </a:xfrm>
        </p:spPr>
        <p:txBody>
          <a:bodyPr>
            <a:normAutofit/>
          </a:bodyPr>
          <a:lstStyle/>
          <a:p>
            <a:r>
              <a:rPr lang="en-US" sz="2800" b="1" dirty="0" smtClean="0">
                <a:solidFill>
                  <a:schemeClr val="accent6">
                    <a:lumMod val="50000"/>
                  </a:schemeClr>
                </a:solidFill>
                <a:latin typeface="Californian FB" panose="0207040306080B030204" pitchFamily="18" charset="0"/>
              </a:rPr>
              <a:t>Most Conservative</a:t>
            </a:r>
          </a:p>
          <a:p>
            <a:r>
              <a:rPr lang="en-US" sz="2800" b="1" dirty="0">
                <a:solidFill>
                  <a:schemeClr val="accent6">
                    <a:lumMod val="50000"/>
                  </a:schemeClr>
                </a:solidFill>
                <a:latin typeface="Californian FB" panose="0207040306080B030204" pitchFamily="18" charset="0"/>
              </a:rPr>
              <a:t>Post infection </a:t>
            </a:r>
            <a:r>
              <a:rPr lang="en-US" sz="2800" b="1" dirty="0" smtClean="0">
                <a:solidFill>
                  <a:schemeClr val="accent6">
                    <a:lumMod val="50000"/>
                  </a:schemeClr>
                </a:solidFill>
                <a:latin typeface="Californian FB" panose="0207040306080B030204" pitchFamily="18" charset="0"/>
              </a:rPr>
              <a:t>protection</a:t>
            </a:r>
          </a:p>
          <a:p>
            <a:r>
              <a:rPr lang="en-US" sz="2800" b="1" dirty="0">
                <a:solidFill>
                  <a:schemeClr val="accent6">
                    <a:lumMod val="50000"/>
                  </a:schemeClr>
                </a:solidFill>
                <a:latin typeface="Californian FB" panose="0207040306080B030204" pitchFamily="18" charset="0"/>
              </a:rPr>
              <a:t>Cannot cope with malware </a:t>
            </a:r>
            <a:r>
              <a:rPr lang="en-US" sz="2800" b="1" dirty="0" smtClean="0">
                <a:solidFill>
                  <a:schemeClr val="accent6">
                    <a:lumMod val="50000"/>
                  </a:schemeClr>
                </a:solidFill>
                <a:latin typeface="Californian FB" panose="0207040306080B030204" pitchFamily="18" charset="0"/>
              </a:rPr>
              <a:t>variants</a:t>
            </a:r>
          </a:p>
          <a:p>
            <a:r>
              <a:rPr lang="en-US" sz="2800" b="1" dirty="0" smtClean="0">
                <a:solidFill>
                  <a:schemeClr val="accent6">
                    <a:lumMod val="50000"/>
                  </a:schemeClr>
                </a:solidFill>
                <a:latin typeface="Californian FB" panose="0207040306080B030204" pitchFamily="18" charset="0"/>
              </a:rPr>
              <a:t>No zero day protection</a:t>
            </a:r>
          </a:p>
          <a:p>
            <a:r>
              <a:rPr lang="en-US" sz="2800" b="1" dirty="0" smtClean="0">
                <a:solidFill>
                  <a:schemeClr val="accent6">
                    <a:lumMod val="50000"/>
                  </a:schemeClr>
                </a:solidFill>
                <a:latin typeface="Californian FB" panose="0207040306080B030204" pitchFamily="18" charset="0"/>
              </a:rPr>
              <a:t>False positives</a:t>
            </a:r>
            <a:endParaRPr lang="en-US" sz="2800" b="1"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2DB6664F-F4A4-47E4-9AFC-FC6016C76E8B}" type="datetime1">
              <a:rPr lang="en-US" smtClean="0"/>
              <a:t>12/1/2015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242635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4697"/>
            <a:ext cx="12192000" cy="68574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itle 1"/>
          <p:cNvSpPr txBox="1">
            <a:spLocks/>
          </p:cNvSpPr>
          <p:nvPr/>
        </p:nvSpPr>
        <p:spPr bwMode="gray">
          <a:xfrm>
            <a:off x="0" y="-24697"/>
            <a:ext cx="9388698"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b="1" dirty="0" smtClean="0">
                <a:solidFill>
                  <a:schemeClr val="tx2"/>
                </a:solidFill>
                <a:effectLst>
                  <a:glow rad="228600">
                    <a:schemeClr val="accent4">
                      <a:satMod val="175000"/>
                      <a:alpha val="40000"/>
                    </a:schemeClr>
                  </a:glow>
                </a:effectLst>
                <a:latin typeface="Californian FB" panose="0207040306080B030204" pitchFamily="18" charset="0"/>
              </a:rPr>
              <a:t>Proposed Work (1)</a:t>
            </a:r>
          </a:p>
        </p:txBody>
      </p:sp>
      <p:grpSp>
        <p:nvGrpSpPr>
          <p:cNvPr id="18" name="Group 17"/>
          <p:cNvGrpSpPr/>
          <p:nvPr/>
        </p:nvGrpSpPr>
        <p:grpSpPr>
          <a:xfrm>
            <a:off x="4034585" y="470657"/>
            <a:ext cx="5056576" cy="5770242"/>
            <a:chOff x="-124885" y="461899"/>
            <a:chExt cx="3721484" cy="7539101"/>
          </a:xfrm>
        </p:grpSpPr>
        <p:grpSp>
          <p:nvGrpSpPr>
            <p:cNvPr id="19" name="Group 18"/>
            <p:cNvGrpSpPr/>
            <p:nvPr/>
          </p:nvGrpSpPr>
          <p:grpSpPr>
            <a:xfrm>
              <a:off x="-124885" y="461899"/>
              <a:ext cx="3721484" cy="7510304"/>
              <a:chOff x="-124885" y="476250"/>
              <a:chExt cx="3721484" cy="7743650"/>
            </a:xfrm>
          </p:grpSpPr>
          <p:cxnSp>
            <p:nvCxnSpPr>
              <p:cNvPr id="27" name="Straight Arrow Connector 26"/>
              <p:cNvCxnSpPr/>
              <p:nvPr/>
            </p:nvCxnSpPr>
            <p:spPr>
              <a:xfrm>
                <a:off x="1000125" y="476250"/>
                <a:ext cx="0" cy="447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000125" y="1676400"/>
                <a:ext cx="0" cy="2381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Diamond 29"/>
              <p:cNvSpPr/>
              <p:nvPr/>
            </p:nvSpPr>
            <p:spPr>
              <a:xfrm>
                <a:off x="19002" y="1914506"/>
                <a:ext cx="1981200" cy="10287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endParaRPr lang="en-US" sz="1100" b="1" dirty="0">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a:t>
                </a:r>
                <a:endParaRPr lang="en-US" sz="1100" dirty="0">
                  <a:effectLst/>
                  <a:ea typeface="Calibri"/>
                  <a:cs typeface="Times New Roman"/>
                </a:endParaRPr>
              </a:p>
              <a:p>
                <a:pPr marL="0" marR="0" algn="ctr">
                  <a:lnSpc>
                    <a:spcPct val="115000"/>
                  </a:lnSpc>
                  <a:spcBef>
                    <a:spcPts val="0"/>
                  </a:spcBef>
                  <a:spcAft>
                    <a:spcPts val="0"/>
                  </a:spcAft>
                </a:pPr>
                <a:r>
                  <a:rPr lang="en-US" sz="1100" b="1" dirty="0">
                    <a:effectLst/>
                    <a:ea typeface="Calibri"/>
                    <a:cs typeface="Times New Roman"/>
                  </a:rPr>
                  <a:t>Infected files</a:t>
                </a:r>
                <a:endParaRPr lang="en-US" sz="1100" dirty="0">
                  <a:effectLst/>
                  <a:ea typeface="Calibri"/>
                  <a:cs typeface="Times New Roman"/>
                </a:endParaRPr>
              </a:p>
              <a:p>
                <a:pPr marL="0" marR="0">
                  <a:lnSpc>
                    <a:spcPct val="115000"/>
                  </a:lnSpc>
                  <a:spcBef>
                    <a:spcPts val="0"/>
                  </a:spcBef>
                  <a:spcAft>
                    <a:spcPts val="1000"/>
                  </a:spcAft>
                </a:pPr>
                <a:r>
                  <a:rPr lang="en-US" sz="1100" dirty="0">
                    <a:effectLst/>
                    <a:ea typeface="Calibri"/>
                    <a:cs typeface="Times New Roman"/>
                  </a:rPr>
                  <a:t> </a:t>
                </a:r>
              </a:p>
              <a:p>
                <a:pPr marL="0" marR="0" algn="ctr">
                  <a:lnSpc>
                    <a:spcPct val="115000"/>
                  </a:lnSpc>
                  <a:spcBef>
                    <a:spcPts val="0"/>
                  </a:spcBef>
                  <a:spcAft>
                    <a:spcPts val="1000"/>
                  </a:spcAft>
                </a:pPr>
                <a:r>
                  <a:rPr lang="en-US" sz="1100" dirty="0">
                    <a:effectLst/>
                    <a:ea typeface="Calibri"/>
                    <a:cs typeface="Times New Roman"/>
                  </a:rPr>
                  <a:t> </a:t>
                </a:r>
              </a:p>
            </p:txBody>
          </p:sp>
          <p:cxnSp>
            <p:nvCxnSpPr>
              <p:cNvPr id="31" name="Straight Arrow Connector 30"/>
              <p:cNvCxnSpPr/>
              <p:nvPr/>
            </p:nvCxnSpPr>
            <p:spPr>
              <a:xfrm>
                <a:off x="2000250" y="2428875"/>
                <a:ext cx="48577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000125" y="2943225"/>
                <a:ext cx="9525" cy="314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 Box 2"/>
              <p:cNvSpPr txBox="1">
                <a:spLocks noChangeArrowheads="1"/>
              </p:cNvSpPr>
              <p:nvPr/>
            </p:nvSpPr>
            <p:spPr bwMode="auto">
              <a:xfrm>
                <a:off x="2533650" y="2257872"/>
                <a:ext cx="1062949" cy="29527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b="1" dirty="0">
                    <a:effectLst/>
                    <a:latin typeface="Calibri"/>
                    <a:ea typeface="Calibri"/>
                    <a:cs typeface="Times New Roman"/>
                  </a:rPr>
                  <a:t>Malware Detected</a:t>
                </a:r>
                <a:endParaRPr lang="en-US" sz="1100" dirty="0">
                  <a:effectLst/>
                  <a:latin typeface="Calibri"/>
                  <a:ea typeface="Calibri"/>
                  <a:cs typeface="Times New Roman"/>
                </a:endParaRPr>
              </a:p>
            </p:txBody>
          </p:sp>
          <p:sp>
            <p:nvSpPr>
              <p:cNvPr id="39" name="Rectangle 38"/>
              <p:cNvSpPr/>
              <p:nvPr/>
            </p:nvSpPr>
            <p:spPr>
              <a:xfrm>
                <a:off x="52478" y="931880"/>
                <a:ext cx="1943100" cy="7524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b="1" dirty="0" smtClean="0">
                    <a:effectLst/>
                    <a:ea typeface="Calibri"/>
                    <a:cs typeface="Times New Roman"/>
                  </a:rPr>
                  <a:t>Clustering </a:t>
                </a:r>
                <a:r>
                  <a:rPr lang="en-US" sz="1100" b="1" dirty="0">
                    <a:effectLst/>
                    <a:ea typeface="Calibri"/>
                    <a:cs typeface="Times New Roman"/>
                  </a:rPr>
                  <a:t>Technique </a:t>
                </a:r>
                <a:endParaRPr lang="en-US" sz="1100" dirty="0">
                  <a:effectLst/>
                  <a:ea typeface="Calibri"/>
                  <a:cs typeface="Times New Roman"/>
                </a:endParaRPr>
              </a:p>
              <a:p>
                <a:pPr marL="0" marR="0" algn="ctr">
                  <a:lnSpc>
                    <a:spcPct val="115000"/>
                  </a:lnSpc>
                  <a:spcBef>
                    <a:spcPts val="0"/>
                  </a:spcBef>
                  <a:spcAft>
                    <a:spcPts val="0"/>
                  </a:spcAft>
                </a:pPr>
                <a:r>
                  <a:rPr lang="en-US" sz="1100" b="1" dirty="0">
                    <a:effectLst/>
                    <a:ea typeface="Calibri"/>
                    <a:cs typeface="Times New Roman"/>
                  </a:rPr>
                  <a:t>And</a:t>
                </a:r>
                <a:endParaRPr lang="en-US" sz="1100" dirty="0">
                  <a:effectLst/>
                  <a:ea typeface="Calibri"/>
                  <a:cs typeface="Times New Roman"/>
                </a:endParaRPr>
              </a:p>
              <a:p>
                <a:pPr marL="0" marR="0" algn="ctr">
                  <a:lnSpc>
                    <a:spcPct val="115000"/>
                  </a:lnSpc>
                  <a:spcBef>
                    <a:spcPts val="0"/>
                  </a:spcBef>
                  <a:spcAft>
                    <a:spcPts val="0"/>
                  </a:spcAft>
                </a:pPr>
                <a:r>
                  <a:rPr lang="en-US" sz="1100" b="1" dirty="0">
                    <a:effectLst/>
                    <a:ea typeface="Calibri"/>
                    <a:cs typeface="Times New Roman"/>
                  </a:rPr>
                  <a:t>File </a:t>
                </a:r>
                <a:r>
                  <a:rPr lang="en-US" sz="1100" b="1" dirty="0" smtClean="0">
                    <a:effectLst/>
                    <a:ea typeface="Calibri"/>
                    <a:cs typeface="Times New Roman"/>
                  </a:rPr>
                  <a:t>Attribute</a:t>
                </a:r>
                <a:r>
                  <a:rPr lang="en-US" sz="1100" dirty="0">
                    <a:effectLst/>
                    <a:ea typeface="Calibri"/>
                    <a:cs typeface="Times New Roman"/>
                  </a:rPr>
                  <a:t> </a:t>
                </a:r>
              </a:p>
            </p:txBody>
          </p:sp>
          <p:sp>
            <p:nvSpPr>
              <p:cNvPr id="40" name="Rectangle 39"/>
              <p:cNvSpPr/>
              <p:nvPr/>
            </p:nvSpPr>
            <p:spPr>
              <a:xfrm>
                <a:off x="104775" y="3901112"/>
                <a:ext cx="1943100" cy="50482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Matched This </a:t>
                </a:r>
                <a:r>
                  <a:rPr lang="en-US" sz="1100" b="1" dirty="0" smtClean="0">
                    <a:ea typeface="Calibri"/>
                    <a:cs typeface="Times New Roman"/>
                  </a:rPr>
                  <a:t>Symbols With </a:t>
                </a:r>
                <a:r>
                  <a:rPr lang="en-US" sz="1100" b="1" dirty="0" smtClean="0">
                    <a:effectLst/>
                    <a:ea typeface="Calibri"/>
                    <a:cs typeface="Times New Roman"/>
                  </a:rPr>
                  <a:t>Malware Signature Symbols</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cxnSp>
            <p:nvCxnSpPr>
              <p:cNvPr id="41" name="Straight Arrow Connector 40"/>
              <p:cNvCxnSpPr/>
              <p:nvPr/>
            </p:nvCxnSpPr>
            <p:spPr>
              <a:xfrm flipH="1">
                <a:off x="1000078" y="3564368"/>
                <a:ext cx="9525" cy="314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124885" y="3309537"/>
                <a:ext cx="2368023" cy="25024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r>
                  <a:rPr lang="en-US" sz="1100" b="1" dirty="0" smtClean="0">
                    <a:ea typeface="Calibri"/>
                    <a:cs typeface="Times New Roman"/>
                  </a:rPr>
                  <a:t>Convert File Code Into Symbols Line by Line </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cxnSp>
            <p:nvCxnSpPr>
              <p:cNvPr id="43" name="Straight Arrow Connector 42"/>
              <p:cNvCxnSpPr>
                <a:endCxn id="46" idx="0"/>
              </p:cNvCxnSpPr>
              <p:nvPr/>
            </p:nvCxnSpPr>
            <p:spPr>
              <a:xfrm flipH="1">
                <a:off x="1000078" y="4371975"/>
                <a:ext cx="47" cy="8307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990600" y="4905375"/>
                <a:ext cx="9525" cy="314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Diamond 45"/>
              <p:cNvSpPr/>
              <p:nvPr/>
            </p:nvSpPr>
            <p:spPr>
              <a:xfrm>
                <a:off x="9477" y="5202682"/>
                <a:ext cx="1981200" cy="89535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endParaRPr lang="en-US" sz="1100" b="1" dirty="0">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a:t>
                </a:r>
                <a:endParaRPr lang="en-US" sz="1100" dirty="0">
                  <a:effectLst/>
                  <a:ea typeface="Calibri"/>
                  <a:cs typeface="Times New Roman"/>
                </a:endParaRPr>
              </a:p>
              <a:p>
                <a:pPr marL="0" marR="0" algn="ctr">
                  <a:lnSpc>
                    <a:spcPct val="115000"/>
                  </a:lnSpc>
                  <a:spcBef>
                    <a:spcPts val="0"/>
                  </a:spcBef>
                  <a:spcAft>
                    <a:spcPts val="0"/>
                  </a:spcAft>
                </a:pPr>
                <a:r>
                  <a:rPr lang="en-US" sz="1100" b="1" dirty="0">
                    <a:effectLst/>
                    <a:ea typeface="Calibri"/>
                    <a:cs typeface="Times New Roman"/>
                  </a:rPr>
                  <a:t>Matched</a:t>
                </a:r>
                <a:endParaRPr lang="en-US" sz="1100" dirty="0">
                  <a:effectLst/>
                  <a:ea typeface="Calibri"/>
                  <a:cs typeface="Times New Roman"/>
                </a:endParaRPr>
              </a:p>
              <a:p>
                <a:pPr marL="0" marR="0">
                  <a:lnSpc>
                    <a:spcPct val="115000"/>
                  </a:lnSpc>
                  <a:spcBef>
                    <a:spcPts val="0"/>
                  </a:spcBef>
                  <a:spcAft>
                    <a:spcPts val="1000"/>
                  </a:spcAft>
                </a:pPr>
                <a:r>
                  <a:rPr lang="en-US" sz="1100" dirty="0">
                    <a:effectLst/>
                    <a:ea typeface="Calibri"/>
                    <a:cs typeface="Times New Roman"/>
                  </a:rPr>
                  <a:t> </a:t>
                </a:r>
              </a:p>
              <a:p>
                <a:pPr marL="0" marR="0" algn="ctr">
                  <a:lnSpc>
                    <a:spcPct val="115000"/>
                  </a:lnSpc>
                  <a:spcBef>
                    <a:spcPts val="0"/>
                  </a:spcBef>
                  <a:spcAft>
                    <a:spcPts val="1000"/>
                  </a:spcAft>
                </a:pPr>
                <a:r>
                  <a:rPr lang="en-US" sz="1100" dirty="0">
                    <a:effectLst/>
                    <a:ea typeface="Calibri"/>
                    <a:cs typeface="Times New Roman"/>
                  </a:rPr>
                  <a:t> </a:t>
                </a:r>
              </a:p>
            </p:txBody>
          </p:sp>
          <p:cxnSp>
            <p:nvCxnSpPr>
              <p:cNvPr id="47" name="Straight Arrow Connector 46"/>
              <p:cNvCxnSpPr/>
              <p:nvPr/>
            </p:nvCxnSpPr>
            <p:spPr>
              <a:xfrm flipV="1">
                <a:off x="2924175" y="2524125"/>
                <a:ext cx="0" cy="31527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90600" y="6124575"/>
                <a:ext cx="9525" cy="3143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990725" y="5667375"/>
                <a:ext cx="92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616" y="6514593"/>
                <a:ext cx="2028825" cy="295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Behavioral </a:t>
                </a:r>
                <a:r>
                  <a:rPr lang="en-US" sz="1100" b="1" dirty="0">
                    <a:effectLst/>
                    <a:ea typeface="Calibri"/>
                    <a:cs typeface="Times New Roman"/>
                  </a:rPr>
                  <a:t>Detection</a:t>
                </a:r>
                <a:endParaRPr lang="en-US" sz="1100" dirty="0">
                  <a:effectLst/>
                  <a:ea typeface="Calibri"/>
                  <a:cs typeface="Times New Roman"/>
                </a:endParaRPr>
              </a:p>
              <a:p>
                <a:pPr marL="0" marR="0" algn="ctr">
                  <a:lnSpc>
                    <a:spcPct val="115000"/>
                  </a:lnSpc>
                  <a:spcBef>
                    <a:spcPts val="0"/>
                  </a:spcBef>
                  <a:spcAft>
                    <a:spcPts val="1000"/>
                  </a:spcAft>
                </a:pPr>
                <a:r>
                  <a:rPr lang="en-US" sz="1100" dirty="0">
                    <a:effectLst/>
                    <a:ea typeface="Calibri"/>
                    <a:cs typeface="Times New Roman"/>
                  </a:rPr>
                  <a:t> </a:t>
                </a:r>
              </a:p>
            </p:txBody>
          </p:sp>
          <p:cxnSp>
            <p:nvCxnSpPr>
              <p:cNvPr id="51" name="Straight Arrow Connector 50"/>
              <p:cNvCxnSpPr/>
              <p:nvPr/>
            </p:nvCxnSpPr>
            <p:spPr>
              <a:xfrm flipH="1">
                <a:off x="990600" y="6743700"/>
                <a:ext cx="9524"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Diamond 51"/>
              <p:cNvSpPr/>
              <p:nvPr/>
            </p:nvSpPr>
            <p:spPr>
              <a:xfrm>
                <a:off x="4761" y="7007454"/>
                <a:ext cx="1981200" cy="89535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endParaRPr lang="en-US" sz="1100" b="1" dirty="0" smtClean="0">
                  <a:effectLst/>
                  <a:ea typeface="Calibri"/>
                  <a:cs typeface="Times New Roman"/>
                </a:endParaRPr>
              </a:p>
              <a:p>
                <a:pPr marL="0" marR="0" algn="ctr">
                  <a:lnSpc>
                    <a:spcPct val="115000"/>
                  </a:lnSpc>
                  <a:spcBef>
                    <a:spcPts val="0"/>
                  </a:spcBef>
                  <a:spcAft>
                    <a:spcPts val="0"/>
                  </a:spcAft>
                </a:pPr>
                <a:endParaRPr lang="en-US" sz="1100" b="1" dirty="0">
                  <a:ea typeface="Calibri"/>
                  <a:cs typeface="Times New Roman"/>
                </a:endParaRPr>
              </a:p>
              <a:p>
                <a:pPr marL="0" marR="0" algn="ctr">
                  <a:lnSpc>
                    <a:spcPct val="115000"/>
                  </a:lnSpc>
                  <a:spcBef>
                    <a:spcPts val="0"/>
                  </a:spcBef>
                  <a:spcAft>
                    <a:spcPts val="0"/>
                  </a:spcAft>
                </a:pPr>
                <a:r>
                  <a:rPr lang="en-US" sz="1100" b="1" dirty="0" smtClean="0">
                    <a:effectLst/>
                    <a:ea typeface="Calibri"/>
                    <a:cs typeface="Times New Roman"/>
                  </a:rPr>
                  <a:t>?</a:t>
                </a:r>
                <a:endParaRPr lang="en-US" sz="1100" dirty="0">
                  <a:effectLst/>
                  <a:ea typeface="Calibri"/>
                  <a:cs typeface="Times New Roman"/>
                </a:endParaRPr>
              </a:p>
              <a:p>
                <a:pPr marL="0" marR="0" algn="ctr">
                  <a:lnSpc>
                    <a:spcPct val="115000"/>
                  </a:lnSpc>
                  <a:spcBef>
                    <a:spcPts val="0"/>
                  </a:spcBef>
                  <a:spcAft>
                    <a:spcPts val="0"/>
                  </a:spcAft>
                </a:pPr>
                <a:r>
                  <a:rPr lang="en-US" sz="1100" b="1" dirty="0">
                    <a:effectLst/>
                    <a:ea typeface="Calibri"/>
                    <a:cs typeface="Times New Roman"/>
                  </a:rPr>
                  <a:t>Matched</a:t>
                </a:r>
                <a:endParaRPr lang="en-US" sz="1100" dirty="0">
                  <a:effectLst/>
                  <a:ea typeface="Calibri"/>
                  <a:cs typeface="Times New Roman"/>
                </a:endParaRPr>
              </a:p>
              <a:p>
                <a:pPr marL="0" marR="0">
                  <a:lnSpc>
                    <a:spcPct val="115000"/>
                  </a:lnSpc>
                  <a:spcBef>
                    <a:spcPts val="0"/>
                  </a:spcBef>
                  <a:spcAft>
                    <a:spcPts val="1000"/>
                  </a:spcAft>
                </a:pPr>
                <a:r>
                  <a:rPr lang="en-US" sz="1100" dirty="0">
                    <a:effectLst/>
                    <a:ea typeface="Calibri"/>
                    <a:cs typeface="Times New Roman"/>
                  </a:rPr>
                  <a:t> </a:t>
                </a:r>
              </a:p>
              <a:p>
                <a:pPr marL="0" marR="0" algn="ctr">
                  <a:lnSpc>
                    <a:spcPct val="115000"/>
                  </a:lnSpc>
                  <a:spcBef>
                    <a:spcPts val="0"/>
                  </a:spcBef>
                  <a:spcAft>
                    <a:spcPts val="1000"/>
                  </a:spcAft>
                </a:pPr>
                <a:r>
                  <a:rPr lang="en-US" sz="1100" dirty="0">
                    <a:effectLst/>
                    <a:ea typeface="Calibri"/>
                    <a:cs typeface="Times New Roman"/>
                  </a:rPr>
                  <a:t> </a:t>
                </a:r>
              </a:p>
            </p:txBody>
          </p:sp>
          <p:cxnSp>
            <p:nvCxnSpPr>
              <p:cNvPr id="53" name="Straight Arrow Connector 52"/>
              <p:cNvCxnSpPr>
                <a:endCxn id="6" idx="0"/>
              </p:cNvCxnSpPr>
              <p:nvPr/>
            </p:nvCxnSpPr>
            <p:spPr>
              <a:xfrm flipH="1">
                <a:off x="985974" y="7915275"/>
                <a:ext cx="14150" cy="3046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990725" y="7458075"/>
                <a:ext cx="9239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2914650" y="5676900"/>
                <a:ext cx="9525" cy="1781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 Box 2"/>
            <p:cNvSpPr txBox="1">
              <a:spLocks noChangeArrowheads="1"/>
            </p:cNvSpPr>
            <p:nvPr/>
          </p:nvSpPr>
          <p:spPr bwMode="auto">
            <a:xfrm>
              <a:off x="647403" y="2799756"/>
              <a:ext cx="271390" cy="17757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No</a:t>
              </a:r>
            </a:p>
          </p:txBody>
        </p:sp>
        <p:sp>
          <p:nvSpPr>
            <p:cNvPr id="22" name="Text Box 2"/>
            <p:cNvSpPr txBox="1">
              <a:spLocks noChangeArrowheads="1"/>
            </p:cNvSpPr>
            <p:nvPr/>
          </p:nvSpPr>
          <p:spPr bwMode="auto">
            <a:xfrm>
              <a:off x="1999248" y="1981200"/>
              <a:ext cx="40957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Yes</a:t>
              </a:r>
            </a:p>
          </p:txBody>
        </p:sp>
        <p:sp>
          <p:nvSpPr>
            <p:cNvPr id="23" name="Text Box 2"/>
            <p:cNvSpPr txBox="1">
              <a:spLocks noChangeArrowheads="1"/>
            </p:cNvSpPr>
            <p:nvPr/>
          </p:nvSpPr>
          <p:spPr bwMode="auto">
            <a:xfrm>
              <a:off x="457071" y="5924550"/>
              <a:ext cx="40957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smtClean="0">
                  <a:effectLst/>
                  <a:latin typeface="Calibri"/>
                  <a:ea typeface="Calibri"/>
                  <a:cs typeface="Times New Roman"/>
                </a:rPr>
                <a:t>No</a:t>
              </a:r>
              <a:endParaRPr lang="en-US" sz="1100" dirty="0">
                <a:effectLst/>
                <a:latin typeface="Calibri"/>
                <a:ea typeface="Calibri"/>
                <a:cs typeface="Times New Roman"/>
              </a:endParaRPr>
            </a:p>
          </p:txBody>
        </p:sp>
        <p:sp>
          <p:nvSpPr>
            <p:cNvPr id="24" name="Text Box 2"/>
            <p:cNvSpPr txBox="1">
              <a:spLocks noChangeArrowheads="1"/>
            </p:cNvSpPr>
            <p:nvPr/>
          </p:nvSpPr>
          <p:spPr bwMode="auto">
            <a:xfrm>
              <a:off x="2091156" y="5124450"/>
              <a:ext cx="40957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Yes</a:t>
              </a:r>
            </a:p>
          </p:txBody>
        </p:sp>
        <p:sp>
          <p:nvSpPr>
            <p:cNvPr id="25" name="Text Box 2"/>
            <p:cNvSpPr txBox="1">
              <a:spLocks noChangeArrowheads="1"/>
            </p:cNvSpPr>
            <p:nvPr/>
          </p:nvSpPr>
          <p:spPr bwMode="auto">
            <a:xfrm>
              <a:off x="506180" y="7715250"/>
              <a:ext cx="409575" cy="2857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smtClean="0">
                  <a:effectLst/>
                  <a:latin typeface="Calibri"/>
                  <a:ea typeface="Calibri"/>
                  <a:cs typeface="Times New Roman"/>
                </a:rPr>
                <a:t>No</a:t>
              </a:r>
              <a:endParaRPr lang="en-US" sz="1100" dirty="0">
                <a:effectLst/>
                <a:latin typeface="Calibri"/>
                <a:ea typeface="Calibri"/>
                <a:cs typeface="Times New Roman"/>
              </a:endParaRPr>
            </a:p>
          </p:txBody>
        </p:sp>
        <p:sp>
          <p:nvSpPr>
            <p:cNvPr id="26" name="Text Box 2"/>
            <p:cNvSpPr txBox="1">
              <a:spLocks noChangeArrowheads="1"/>
            </p:cNvSpPr>
            <p:nvPr/>
          </p:nvSpPr>
          <p:spPr bwMode="auto">
            <a:xfrm>
              <a:off x="2068764" y="6896100"/>
              <a:ext cx="409575" cy="285750"/>
            </a:xfrm>
            <a:prstGeom prst="rect">
              <a:avLst/>
            </a:prstGeom>
            <a:solidFill>
              <a:srgbClr val="FFFFFF"/>
            </a:solidFill>
            <a:ln w="9525">
              <a:solidFill>
                <a:schemeClr val="tx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smtClean="0">
                  <a:effectLst/>
                  <a:latin typeface="Calibri"/>
                  <a:ea typeface="Calibri"/>
                  <a:cs typeface="Times New Roman"/>
                </a:rPr>
                <a:t>Yes</a:t>
              </a:r>
              <a:endParaRPr lang="en-US" sz="1100" dirty="0">
                <a:effectLst/>
                <a:latin typeface="Calibri"/>
                <a:ea typeface="Calibri"/>
                <a:cs typeface="Times New Roman"/>
              </a:endParaRPr>
            </a:p>
          </p:txBody>
        </p:sp>
      </p:grpSp>
      <p:sp>
        <p:nvSpPr>
          <p:cNvPr id="5" name="TextBox 4"/>
          <p:cNvSpPr txBox="1"/>
          <p:nvPr/>
        </p:nvSpPr>
        <p:spPr>
          <a:xfrm>
            <a:off x="4877263" y="6517522"/>
            <a:ext cx="1828799" cy="369332"/>
          </a:xfrm>
          <a:prstGeom prst="rect">
            <a:avLst/>
          </a:prstGeom>
          <a:noFill/>
          <a:effectLst/>
        </p:spPr>
        <p:txBody>
          <a:bodyPr wrap="square" rtlCol="0">
            <a:spAutoFit/>
          </a:bodyPr>
          <a:lstStyle/>
          <a:p>
            <a:r>
              <a:rPr lang="en-IN" u="sng" dirty="0" smtClean="0">
                <a:ln>
                  <a:solidFill>
                    <a:srgbClr val="008000"/>
                  </a:solidFill>
                </a:ln>
                <a:solidFill>
                  <a:srgbClr val="008000"/>
                </a:solidFill>
                <a:effectLst/>
                <a:latin typeface="Calibri Light" panose="020F0302020204030204" pitchFamily="34" charset="0"/>
              </a:rPr>
              <a:t>Fig:- Flow </a:t>
            </a:r>
            <a:r>
              <a:rPr lang="en-IN" u="sng" dirty="0">
                <a:ln>
                  <a:solidFill>
                    <a:srgbClr val="008000"/>
                  </a:solidFill>
                </a:ln>
                <a:solidFill>
                  <a:srgbClr val="008000"/>
                </a:solidFill>
                <a:effectLst/>
                <a:latin typeface="Calibri Light" panose="020F0302020204030204" pitchFamily="34" charset="0"/>
              </a:rPr>
              <a:t>Chart</a:t>
            </a:r>
          </a:p>
        </p:txBody>
      </p:sp>
      <p:sp>
        <p:nvSpPr>
          <p:cNvPr id="6" name="Oval 5"/>
          <p:cNvSpPr/>
          <p:nvPr/>
        </p:nvSpPr>
        <p:spPr>
          <a:xfrm>
            <a:off x="4877263" y="6218859"/>
            <a:ext cx="1333409" cy="37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 Box 2"/>
          <p:cNvSpPr txBox="1">
            <a:spLocks noChangeArrowheads="1"/>
          </p:cNvSpPr>
          <p:nvPr/>
        </p:nvSpPr>
        <p:spPr bwMode="auto">
          <a:xfrm>
            <a:off x="5108894" y="6292216"/>
            <a:ext cx="987106" cy="188542"/>
          </a:xfrm>
          <a:prstGeom prst="rect">
            <a:avLst/>
          </a:prstGeom>
          <a:solidFill>
            <a:schemeClr val="accent1"/>
          </a:solidFill>
          <a:ln w="9525">
            <a:no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200" b="1" dirty="0">
                <a:effectLst/>
                <a:latin typeface="Calibri"/>
                <a:ea typeface="Calibri"/>
                <a:cs typeface="Times New Roman"/>
              </a:rPr>
              <a:t>Normal File</a:t>
            </a:r>
          </a:p>
        </p:txBody>
      </p:sp>
      <p:sp>
        <p:nvSpPr>
          <p:cNvPr id="58" name="Oval 57"/>
          <p:cNvSpPr/>
          <p:nvPr/>
        </p:nvSpPr>
        <p:spPr>
          <a:xfrm>
            <a:off x="4789075" y="103448"/>
            <a:ext cx="1626743" cy="489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Oval 58"/>
          <p:cNvSpPr/>
          <p:nvPr/>
        </p:nvSpPr>
        <p:spPr>
          <a:xfrm>
            <a:off x="4877263" y="117131"/>
            <a:ext cx="1449517" cy="473725"/>
          </a:xfrm>
          <a:prstGeom prst="ellipse">
            <a:avLst/>
          </a:prstGeom>
          <a:solidFill>
            <a:schemeClr val="accent1"/>
          </a:solidFill>
          <a:ln>
            <a:no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b="1" dirty="0">
                <a:effectLst/>
                <a:ea typeface="Calibri"/>
                <a:cs typeface="Times New Roman"/>
              </a:rPr>
              <a:t>Incoming Files</a:t>
            </a:r>
            <a:endParaRPr lang="en-US" sz="1100" dirty="0">
              <a:effectLst/>
              <a:ea typeface="Calibri"/>
              <a:cs typeface="Times New Roman"/>
            </a:endParaRPr>
          </a:p>
        </p:txBody>
      </p:sp>
      <p:cxnSp>
        <p:nvCxnSpPr>
          <p:cNvPr id="66" name="Straight Connector 65"/>
          <p:cNvCxnSpPr>
            <a:stCxn id="30" idx="2"/>
          </p:cNvCxnSpPr>
          <p:nvPr/>
        </p:nvCxnSpPr>
        <p:spPr>
          <a:xfrm flipH="1" flipV="1">
            <a:off x="5268309" y="2200507"/>
            <a:ext cx="307764" cy="101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119E99B7-46DA-46A0-8849-12D8EB3FCE08}" type="datetime1">
              <a:rPr lang="en-US" smtClean="0"/>
              <a:t>12/1/2015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0139986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(2)</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US" sz="2800" b="1" dirty="0">
                <a:solidFill>
                  <a:schemeClr val="accent6">
                    <a:lumMod val="50000"/>
                  </a:schemeClr>
                </a:solidFill>
                <a:latin typeface="Californian FB" panose="0207040306080B030204" pitchFamily="18" charset="0"/>
              </a:rPr>
              <a:t>Step 1 </a:t>
            </a:r>
            <a:r>
              <a:rPr lang="en-US" sz="2800" b="1" dirty="0" smtClean="0">
                <a:solidFill>
                  <a:schemeClr val="accent6">
                    <a:lumMod val="50000"/>
                  </a:schemeClr>
                </a:solidFill>
                <a:latin typeface="Californian FB" panose="0207040306080B030204" pitchFamily="18" charset="0"/>
              </a:rPr>
              <a:t>: Start</a:t>
            </a:r>
          </a:p>
          <a:p>
            <a:r>
              <a:rPr lang="en-US" sz="2800" b="1" dirty="0" smtClean="0">
                <a:solidFill>
                  <a:schemeClr val="accent6">
                    <a:lumMod val="50000"/>
                  </a:schemeClr>
                </a:solidFill>
                <a:latin typeface="Californian FB" panose="0207040306080B030204" pitchFamily="18" charset="0"/>
              </a:rPr>
              <a:t>Step 2 : Cluster using file properties.</a:t>
            </a:r>
          </a:p>
          <a:p>
            <a:r>
              <a:rPr lang="en-US" sz="2800" b="1" dirty="0">
                <a:solidFill>
                  <a:schemeClr val="accent6">
                    <a:lumMod val="50000"/>
                  </a:schemeClr>
                </a:solidFill>
                <a:latin typeface="Californian FB" panose="0207040306080B030204" pitchFamily="18" charset="0"/>
              </a:rPr>
              <a:t>Step </a:t>
            </a:r>
            <a:r>
              <a:rPr lang="en-US" sz="2800" b="1" dirty="0" smtClean="0">
                <a:solidFill>
                  <a:schemeClr val="accent6">
                    <a:lumMod val="50000"/>
                  </a:schemeClr>
                </a:solidFill>
                <a:latin typeface="Californian FB" panose="0207040306080B030204" pitchFamily="18" charset="0"/>
              </a:rPr>
              <a:t>3 </a:t>
            </a:r>
            <a:r>
              <a:rPr lang="en-US" sz="2800" b="1" dirty="0">
                <a:solidFill>
                  <a:schemeClr val="accent6">
                    <a:lumMod val="50000"/>
                  </a:schemeClr>
                </a:solidFill>
                <a:latin typeface="Californian FB" panose="0207040306080B030204" pitchFamily="18" charset="0"/>
              </a:rPr>
              <a:t>: U</a:t>
            </a:r>
            <a:r>
              <a:rPr lang="en-US" sz="2800" b="1" dirty="0" smtClean="0">
                <a:solidFill>
                  <a:schemeClr val="accent6">
                    <a:lumMod val="50000"/>
                  </a:schemeClr>
                </a:solidFill>
                <a:latin typeface="Californian FB" panose="0207040306080B030204" pitchFamily="18" charset="0"/>
              </a:rPr>
              <a:t>sing File attributes </a:t>
            </a:r>
            <a:r>
              <a:rPr lang="en-US" sz="2800" b="1" dirty="0">
                <a:solidFill>
                  <a:schemeClr val="accent6">
                    <a:lumMod val="50000"/>
                  </a:schemeClr>
                </a:solidFill>
                <a:latin typeface="Californian FB" panose="0207040306080B030204" pitchFamily="18" charset="0"/>
              </a:rPr>
              <a:t>malware detection.</a:t>
            </a:r>
            <a:endParaRPr lang="en-US" sz="2800" b="1" dirty="0" smtClean="0">
              <a:solidFill>
                <a:schemeClr val="accent6">
                  <a:lumMod val="50000"/>
                </a:schemeClr>
              </a:solidFill>
              <a:latin typeface="Californian FB" panose="0207040306080B030204" pitchFamily="18" charset="0"/>
            </a:endParaRPr>
          </a:p>
          <a:p>
            <a:r>
              <a:rPr lang="en-US" sz="2800" b="1" dirty="0">
                <a:solidFill>
                  <a:schemeClr val="accent6">
                    <a:lumMod val="50000"/>
                  </a:schemeClr>
                </a:solidFill>
                <a:latin typeface="Californian FB" panose="0207040306080B030204" pitchFamily="18" charset="0"/>
              </a:rPr>
              <a:t>Step </a:t>
            </a:r>
            <a:r>
              <a:rPr lang="en-US" sz="2800" b="1" dirty="0" smtClean="0">
                <a:solidFill>
                  <a:schemeClr val="accent6">
                    <a:lumMod val="50000"/>
                  </a:schemeClr>
                </a:solidFill>
                <a:latin typeface="Californian FB" panose="0207040306080B030204" pitchFamily="18" charset="0"/>
              </a:rPr>
              <a:t>4 </a:t>
            </a: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Symbolling malware detection.</a:t>
            </a:r>
          </a:p>
          <a:p>
            <a:r>
              <a:rPr lang="en-US" sz="2800" b="1" dirty="0">
                <a:solidFill>
                  <a:schemeClr val="accent6">
                    <a:lumMod val="50000"/>
                  </a:schemeClr>
                </a:solidFill>
                <a:latin typeface="Californian FB" panose="0207040306080B030204" pitchFamily="18" charset="0"/>
              </a:rPr>
              <a:t>Step </a:t>
            </a:r>
            <a:r>
              <a:rPr lang="en-US" sz="2800" b="1" dirty="0" smtClean="0">
                <a:solidFill>
                  <a:schemeClr val="accent6">
                    <a:lumMod val="50000"/>
                  </a:schemeClr>
                </a:solidFill>
                <a:latin typeface="Californian FB" panose="0207040306080B030204" pitchFamily="18" charset="0"/>
              </a:rPr>
              <a:t>5 </a:t>
            </a: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Behavioral </a:t>
            </a:r>
            <a:r>
              <a:rPr lang="en-US" sz="2800" b="1" dirty="0">
                <a:solidFill>
                  <a:schemeClr val="accent6">
                    <a:lumMod val="50000"/>
                  </a:schemeClr>
                </a:solidFill>
                <a:latin typeface="Californian FB" panose="0207040306080B030204" pitchFamily="18" charset="0"/>
              </a:rPr>
              <a:t>malware detection</a:t>
            </a:r>
            <a:r>
              <a:rPr lang="en-US" sz="2800" b="1" dirty="0" smtClean="0">
                <a:solidFill>
                  <a:schemeClr val="accent6">
                    <a:lumMod val="50000"/>
                  </a:schemeClr>
                </a:solidFill>
                <a:latin typeface="Californian FB" panose="0207040306080B030204" pitchFamily="18" charset="0"/>
              </a:rPr>
              <a:t>.</a:t>
            </a:r>
          </a:p>
          <a:p>
            <a:r>
              <a:rPr lang="en-US" sz="2800" b="1" dirty="0">
                <a:solidFill>
                  <a:schemeClr val="accent6">
                    <a:lumMod val="50000"/>
                  </a:schemeClr>
                </a:solidFill>
                <a:latin typeface="Californian FB" panose="0207040306080B030204" pitchFamily="18" charset="0"/>
              </a:rPr>
              <a:t>Step 6</a:t>
            </a:r>
            <a:r>
              <a:rPr lang="en-US" sz="2800" b="1" dirty="0" smtClean="0">
                <a:solidFill>
                  <a:schemeClr val="accent6">
                    <a:lumMod val="50000"/>
                  </a:schemeClr>
                </a:solidFill>
                <a:latin typeface="Californian FB" panose="0207040306080B030204" pitchFamily="18" charset="0"/>
              </a:rPr>
              <a:t> </a:t>
            </a: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End.</a:t>
            </a:r>
            <a:endParaRPr lang="en-US" sz="2800" b="1" dirty="0">
              <a:solidFill>
                <a:schemeClr val="accent6">
                  <a:lumMod val="50000"/>
                </a:schemeClr>
              </a:solidFill>
              <a:latin typeface="Californian FB" panose="0207040306080B030204" pitchFamily="18" charset="0"/>
            </a:endParaRPr>
          </a:p>
          <a:p>
            <a:endParaRPr lang="en-US" sz="2800" b="1" dirty="0">
              <a:solidFill>
                <a:schemeClr val="accent6">
                  <a:lumMod val="50000"/>
                </a:schemeClr>
              </a:solidFill>
              <a:latin typeface="Californian FB" panose="0207040306080B030204" pitchFamily="18" charset="0"/>
            </a:endParaRPr>
          </a:p>
          <a:p>
            <a:endParaRPr lang="en-US" sz="2800" b="1" dirty="0">
              <a:solidFill>
                <a:schemeClr val="accent6">
                  <a:lumMod val="50000"/>
                </a:schemeClr>
              </a:solidFill>
              <a:latin typeface="Californian FB" panose="0207040306080B030204" pitchFamily="18" charset="0"/>
            </a:endParaRPr>
          </a:p>
          <a:p>
            <a:endParaRPr lang="en-US" sz="2800" b="1" dirty="0" smtClean="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4AE4F4F4-0F2A-4F3D-9A41-662194B50FD7}" type="datetime1">
              <a:rPr lang="en-US" smtClean="0"/>
              <a:t>12/1/2015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33371526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(3)</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500"/>
            <a:ext cx="12192000" cy="4254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9661" y="2827880"/>
            <a:ext cx="884125" cy="3905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437" y="2861218"/>
            <a:ext cx="771525" cy="3619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099" y="2832609"/>
            <a:ext cx="687144" cy="39056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54583" y="2832609"/>
            <a:ext cx="866638" cy="390525"/>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8387" y="2842168"/>
            <a:ext cx="860387" cy="381000"/>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6918" y="2861218"/>
            <a:ext cx="758666" cy="37625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76374" y="2861218"/>
            <a:ext cx="848652" cy="381000"/>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3114" y="2842168"/>
            <a:ext cx="834575" cy="361950"/>
          </a:xfrm>
          <a:prstGeom prst="rect">
            <a:avLst/>
          </a:prstGeom>
        </p:spPr>
      </p:pic>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37181" y="2846913"/>
            <a:ext cx="552450" cy="390560"/>
          </a:xfrm>
          <a:prstGeom prst="rect">
            <a:avLst/>
          </a:prstGeom>
        </p:spPr>
      </p:pic>
      <p:sp>
        <p:nvSpPr>
          <p:cNvPr id="15" name="Content Placeholder 2"/>
          <p:cNvSpPr>
            <a:spLocks noGrp="1"/>
          </p:cNvSpPr>
          <p:nvPr>
            <p:ph idx="1"/>
          </p:nvPr>
        </p:nvSpPr>
        <p:spPr>
          <a:xfrm>
            <a:off x="702758" y="2224470"/>
            <a:ext cx="10011028" cy="474551"/>
          </a:xfrm>
        </p:spPr>
        <p:txBody>
          <a:bodyPr>
            <a:noAutofit/>
          </a:bodyPr>
          <a:lstStyle/>
          <a:p>
            <a:pPr marL="0" indent="0">
              <a:buNone/>
            </a:pPr>
            <a:r>
              <a:rPr lang="en-US" sz="2800" b="1" u="sng" dirty="0" smtClean="0">
                <a:solidFill>
                  <a:schemeClr val="accent6">
                    <a:lumMod val="50000"/>
                  </a:schemeClr>
                </a:solidFill>
                <a:latin typeface="Californian FB" panose="0207040306080B030204" pitchFamily="18" charset="0"/>
              </a:rPr>
              <a:t>Cluster </a:t>
            </a:r>
            <a:r>
              <a:rPr lang="en-US" sz="2800" b="1" u="sng" dirty="0">
                <a:solidFill>
                  <a:schemeClr val="accent6">
                    <a:lumMod val="50000"/>
                  </a:schemeClr>
                </a:solidFill>
                <a:latin typeface="Californian FB" panose="0207040306080B030204" pitchFamily="18" charset="0"/>
              </a:rPr>
              <a:t>U</a:t>
            </a:r>
            <a:r>
              <a:rPr lang="en-US" sz="2800" b="1" u="sng" dirty="0" smtClean="0">
                <a:solidFill>
                  <a:schemeClr val="accent6">
                    <a:lumMod val="50000"/>
                  </a:schemeClr>
                </a:solidFill>
                <a:latin typeface="Californian FB" panose="0207040306080B030204" pitchFamily="18" charset="0"/>
              </a:rPr>
              <a:t>sing </a:t>
            </a:r>
            <a:r>
              <a:rPr lang="en-US" sz="2800" b="1" u="sng" dirty="0">
                <a:solidFill>
                  <a:schemeClr val="accent6">
                    <a:lumMod val="50000"/>
                  </a:schemeClr>
                </a:solidFill>
                <a:latin typeface="Californian FB" panose="0207040306080B030204" pitchFamily="18" charset="0"/>
              </a:rPr>
              <a:t>F</a:t>
            </a:r>
            <a:r>
              <a:rPr lang="en-US" sz="2800" b="1" u="sng" dirty="0" smtClean="0">
                <a:solidFill>
                  <a:schemeClr val="accent6">
                    <a:lumMod val="50000"/>
                  </a:schemeClr>
                </a:solidFill>
                <a:latin typeface="Californian FB" panose="0207040306080B030204" pitchFamily="18" charset="0"/>
              </a:rPr>
              <a:t>ile Properties</a:t>
            </a:r>
            <a:r>
              <a:rPr lang="en-US" sz="2800" b="1" dirty="0" smtClean="0">
                <a:solidFill>
                  <a:schemeClr val="accent6">
                    <a:lumMod val="50000"/>
                  </a:schemeClr>
                </a:solidFill>
                <a:latin typeface="Californian FB" panose="0207040306080B030204" pitchFamily="18" charset="0"/>
              </a:rPr>
              <a:t> :</a:t>
            </a:r>
            <a:endParaRPr lang="en-US" sz="2800" b="1" dirty="0">
              <a:solidFill>
                <a:schemeClr val="accent6">
                  <a:lumMod val="50000"/>
                </a:schemeClr>
              </a:solidFill>
              <a:latin typeface="Californian FB" panose="0207040306080B030204" pitchFamily="18" charset="0"/>
            </a:endParaRPr>
          </a:p>
          <a:p>
            <a:endParaRPr lang="en-US" sz="2800" b="1" u="sng" dirty="0">
              <a:solidFill>
                <a:schemeClr val="accent6">
                  <a:lumMod val="50000"/>
                </a:schemeClr>
              </a:solidFill>
              <a:latin typeface="Californian FB" panose="0207040306080B030204" pitchFamily="18" charset="0"/>
            </a:endParaRPr>
          </a:p>
          <a:p>
            <a:endParaRPr lang="en-US" sz="2800" b="1" u="sng" dirty="0" smtClean="0">
              <a:solidFill>
                <a:schemeClr val="accent6">
                  <a:lumMod val="50000"/>
                </a:schemeClr>
              </a:solidFill>
              <a:latin typeface="Californian FB" panose="0207040306080B030204" pitchFamily="18" charset="0"/>
            </a:endParaRPr>
          </a:p>
        </p:txBody>
      </p:sp>
      <p:sp>
        <p:nvSpPr>
          <p:cNvPr id="6" name="Date Placeholder 5"/>
          <p:cNvSpPr>
            <a:spLocks noGrp="1"/>
          </p:cNvSpPr>
          <p:nvPr>
            <p:ph type="dt" sz="half" idx="10"/>
          </p:nvPr>
        </p:nvSpPr>
        <p:spPr/>
        <p:txBody>
          <a:bodyPr/>
          <a:lstStyle/>
          <a:p>
            <a:fld id="{344470A1-F9BE-476A-8094-E59FC25CE663}" type="datetime1">
              <a:rPr lang="en-US" smtClean="0"/>
              <a:t>12/1/2015</a:t>
            </a:fld>
            <a:endParaRPr lang="en-US" dirty="0"/>
          </a:p>
        </p:txBody>
      </p:sp>
      <p:sp>
        <p:nvSpPr>
          <p:cNvPr id="14" name="Footer Placeholder 1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16" name="Slide Number Placeholder 15"/>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08017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013 -0.02639 L 0.3069 0.36389 " pathEditMode="relative" rAng="0" ptsTypes="AA">
                                      <p:cBhvr>
                                        <p:cTn id="6" dur="2000" fill="hold"/>
                                        <p:tgtEl>
                                          <p:spTgt spid="5"/>
                                        </p:tgtEl>
                                        <p:attrNameLst>
                                          <p:attrName>ppt_x</p:attrName>
                                          <p:attrName>ppt_y</p:attrName>
                                        </p:attrNameLst>
                                      </p:cBhvr>
                                      <p:rCtr x="15404" y="19514"/>
                                    </p:animMotion>
                                  </p:childTnLst>
                                </p:cTn>
                              </p:par>
                              <p:par>
                                <p:cTn id="7" presetID="49" presetClass="path" presetSubtype="0" accel="50000" decel="50000" fill="hold" nodeType="withEffect">
                                  <p:stCondLst>
                                    <p:cond delay="0"/>
                                  </p:stCondLst>
                                  <p:childTnLst>
                                    <p:animMotion origin="layout" path="M 0.00859 0.00949 L 0.03529 0.35972 " pathEditMode="relative" rAng="0" ptsTypes="AA">
                                      <p:cBhvr>
                                        <p:cTn id="8" dur="2000" fill="hold"/>
                                        <p:tgtEl>
                                          <p:spTgt spid="9"/>
                                        </p:tgtEl>
                                        <p:attrNameLst>
                                          <p:attrName>ppt_x</p:attrName>
                                          <p:attrName>ppt_y</p:attrName>
                                        </p:attrNameLst>
                                      </p:cBhvr>
                                      <p:rCtr x="1328" y="17500"/>
                                    </p:animMotion>
                                  </p:childTnLst>
                                </p:cTn>
                              </p:par>
                              <p:par>
                                <p:cTn id="9" presetID="49" presetClass="path" presetSubtype="0" accel="50000" decel="50000" fill="hold" nodeType="withEffect">
                                  <p:stCondLst>
                                    <p:cond delay="0"/>
                                  </p:stCondLst>
                                  <p:childTnLst>
                                    <p:animMotion origin="layout" path="M 0.01823 0.0132 L -0.18985 0.36482 " pathEditMode="relative" rAng="0" ptsTypes="AA">
                                      <p:cBhvr>
                                        <p:cTn id="10" dur="2000" fill="hold"/>
                                        <p:tgtEl>
                                          <p:spTgt spid="12"/>
                                        </p:tgtEl>
                                        <p:attrNameLst>
                                          <p:attrName>ppt_x</p:attrName>
                                          <p:attrName>ppt_y</p:attrName>
                                        </p:attrNameLst>
                                      </p:cBhvr>
                                      <p:rCtr x="-10404" y="17569"/>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nodeType="clickEffect">
                                  <p:stCondLst>
                                    <p:cond delay="0"/>
                                  </p:stCondLst>
                                  <p:childTnLst>
                                    <p:animMotion origin="layout" path="M -3.54167E-6 1.48148E-6 L 0.08776 0.375 " pathEditMode="relative" rAng="0" ptsTypes="AA">
                                      <p:cBhvr>
                                        <p:cTn id="14" dur="2000" fill="hold"/>
                                        <p:tgtEl>
                                          <p:spTgt spid="13"/>
                                        </p:tgtEl>
                                        <p:attrNameLst>
                                          <p:attrName>ppt_x</p:attrName>
                                          <p:attrName>ppt_y</p:attrName>
                                        </p:attrNameLst>
                                      </p:cBhvr>
                                      <p:rCtr x="4388" y="18750"/>
                                    </p:animMotion>
                                  </p:childTnLst>
                                </p:cTn>
                              </p:par>
                              <p:par>
                                <p:cTn id="15" presetID="49" presetClass="path" presetSubtype="0" accel="50000" decel="50000" fill="hold" nodeType="withEffect">
                                  <p:stCondLst>
                                    <p:cond delay="0"/>
                                  </p:stCondLst>
                                  <p:childTnLst>
                                    <p:animMotion origin="layout" path="M 4.375E-6 4.81481E-6 L -0.24089 0.37337 " pathEditMode="relative" rAng="0" ptsTypes="AA">
                                      <p:cBhvr>
                                        <p:cTn id="16" dur="2000" fill="hold"/>
                                        <p:tgtEl>
                                          <p:spTgt spid="7"/>
                                        </p:tgtEl>
                                        <p:attrNameLst>
                                          <p:attrName>ppt_x</p:attrName>
                                          <p:attrName>ppt_y</p:attrName>
                                        </p:attrNameLst>
                                      </p:cBhvr>
                                      <p:rCtr x="-12044" y="18657"/>
                                    </p:animMotion>
                                  </p:childTnLst>
                                </p:cTn>
                              </p:par>
                              <p:par>
                                <p:cTn id="17" presetID="49" presetClass="path" presetSubtype="0" accel="50000" decel="50000" fill="hold" nodeType="withEffect">
                                  <p:stCondLst>
                                    <p:cond delay="0"/>
                                  </p:stCondLst>
                                  <p:childTnLst>
                                    <p:animMotion origin="layout" path="M 3.125E-6 -4.44444E-6 L -0.34857 0.37037 " pathEditMode="relative" rAng="0" ptsTypes="AA">
                                      <p:cBhvr>
                                        <p:cTn id="18" dur="2000" fill="hold"/>
                                        <p:tgtEl>
                                          <p:spTgt spid="10"/>
                                        </p:tgtEl>
                                        <p:attrNameLst>
                                          <p:attrName>ppt_x</p:attrName>
                                          <p:attrName>ppt_y</p:attrName>
                                        </p:attrNameLst>
                                      </p:cBhvr>
                                      <p:rCtr x="-17435" y="18519"/>
                                    </p:animMotion>
                                  </p:childTnLst>
                                </p:cTn>
                              </p:par>
                            </p:childTnLst>
                          </p:cTn>
                        </p:par>
                      </p:childTnLst>
                    </p:cTn>
                  </p:par>
                  <p:par>
                    <p:cTn id="19" fill="hold">
                      <p:stCondLst>
                        <p:cond delay="indefinite"/>
                      </p:stCondLst>
                      <p:childTnLst>
                        <p:par>
                          <p:cTn id="20" fill="hold">
                            <p:stCondLst>
                              <p:cond delay="0"/>
                            </p:stCondLst>
                            <p:childTnLst>
                              <p:par>
                                <p:cTn id="21" presetID="49" presetClass="path" presetSubtype="0" accel="50000" decel="50000" fill="hold" nodeType="clickEffect">
                                  <p:stCondLst>
                                    <p:cond delay="0"/>
                                  </p:stCondLst>
                                  <p:childTnLst>
                                    <p:animMotion origin="layout" path="M 3.75E-6 2.59259E-6 L 0.58203 0.35139 " pathEditMode="relative" rAng="0" ptsTypes="AA">
                                      <p:cBhvr>
                                        <p:cTn id="22" dur="2000" fill="hold"/>
                                        <p:tgtEl>
                                          <p:spTgt spid="11"/>
                                        </p:tgtEl>
                                        <p:attrNameLst>
                                          <p:attrName>ppt_x</p:attrName>
                                          <p:attrName>ppt_y</p:attrName>
                                        </p:attrNameLst>
                                      </p:cBhvr>
                                      <p:rCtr x="29102" y="17569"/>
                                    </p:animMotion>
                                  </p:childTnLst>
                                </p:cTn>
                              </p:par>
                              <p:par>
                                <p:cTn id="23" presetID="49" presetClass="path" presetSubtype="0" accel="50000" decel="50000" fill="hold" nodeType="withEffect">
                                  <p:stCondLst>
                                    <p:cond delay="0"/>
                                  </p:stCondLst>
                                  <p:childTnLst>
                                    <p:animMotion origin="layout" path="M 4.79167E-6 4.81481E-6 L 0.13893 0.353 " pathEditMode="relative" rAng="0" ptsTypes="AA">
                                      <p:cBhvr>
                                        <p:cTn id="24" dur="2000" fill="hold"/>
                                        <p:tgtEl>
                                          <p:spTgt spid="8"/>
                                        </p:tgtEl>
                                        <p:attrNameLst>
                                          <p:attrName>ppt_x</p:attrName>
                                          <p:attrName>ppt_y</p:attrName>
                                        </p:attrNameLst>
                                      </p:cBhvr>
                                      <p:rCtr x="6940" y="17639"/>
                                    </p:animMotion>
                                  </p:childTnLst>
                                </p:cTn>
                              </p:par>
                              <p:par>
                                <p:cTn id="25" presetID="49" presetClass="path" presetSubtype="0" accel="50000" decel="50000" fill="hold" nodeType="withEffect">
                                  <p:stCondLst>
                                    <p:cond delay="0"/>
                                  </p:stCondLst>
                                  <p:childTnLst>
                                    <p:animMotion origin="layout" path="M 2.08333E-6 -7.40741E-7 L -0.13789 0.35741 " pathEditMode="relative" rAng="0" ptsTypes="AA">
                                      <p:cBhvr>
                                        <p:cTn id="26" dur="2000" fill="hold"/>
                                        <p:tgtEl>
                                          <p:spTgt spid="4"/>
                                        </p:tgtEl>
                                        <p:attrNameLst>
                                          <p:attrName>ppt_x</p:attrName>
                                          <p:attrName>ppt_y</p:attrName>
                                        </p:attrNameLst>
                                      </p:cBhvr>
                                      <p:rCtr x="-6901" y="178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9566" y="2665927"/>
            <a:ext cx="5718219" cy="3205681"/>
          </a:xfrm>
          <a:effectLst>
            <a:glow rad="228600">
              <a:schemeClr val="accent4">
                <a:satMod val="175000"/>
                <a:alpha val="40000"/>
              </a:schemeClr>
            </a:glow>
            <a:innerShdw blurRad="114300">
              <a:prstClr val="black"/>
            </a:innerShdw>
            <a:softEdge rad="63500"/>
          </a:effectLst>
        </p:spPr>
        <p:style>
          <a:lnRef idx="0">
            <a:scrgbClr r="0" g="0" b="0"/>
          </a:lnRef>
          <a:fillRef idx="1003">
            <a:schemeClr val="dk2"/>
          </a:fillRef>
          <a:effectRef idx="0">
            <a:scrgbClr r="0" g="0" b="0"/>
          </a:effectRef>
          <a:fontRef idx="major"/>
        </p:style>
        <p:txBody>
          <a:bodyPr/>
          <a:lstStyle/>
          <a:p>
            <a:pPr algn="ctr"/>
            <a:r>
              <a:rPr lang="en-IN" sz="4000" b="1" u="sng" dirty="0" smtClean="0">
                <a:solidFill>
                  <a:srgbClr val="FFC000"/>
                </a:solidFill>
                <a:latin typeface="Californian FB" panose="0207040306080B030204" pitchFamily="18" charset="0"/>
              </a:rPr>
              <a:t/>
            </a:r>
            <a:br>
              <a:rPr lang="en-IN" sz="4000" b="1" u="sng" dirty="0" smtClean="0">
                <a:solidFill>
                  <a:srgbClr val="FFC000"/>
                </a:solidFill>
                <a:latin typeface="Californian FB" panose="0207040306080B030204" pitchFamily="18" charset="0"/>
              </a:rPr>
            </a:br>
            <a:r>
              <a:rPr lang="en-IN" sz="4000" b="1" u="sng" dirty="0" smtClean="0">
                <a:solidFill>
                  <a:schemeClr val="accent1"/>
                </a:solidFill>
                <a:latin typeface="Californian FB" panose="0207040306080B030204" pitchFamily="18" charset="0"/>
              </a:rPr>
              <a:t>Project </a:t>
            </a:r>
            <a:r>
              <a:rPr lang="en-IN" sz="4000" b="1" u="sng" dirty="0">
                <a:solidFill>
                  <a:schemeClr val="accent1"/>
                </a:solidFill>
                <a:latin typeface="Californian FB" panose="0207040306080B030204" pitchFamily="18" charset="0"/>
              </a:rPr>
              <a:t>Members</a:t>
            </a:r>
            <a:r>
              <a:rPr lang="en-IN" sz="4000" b="1" dirty="0">
                <a:solidFill>
                  <a:schemeClr val="accent1"/>
                </a:solidFill>
                <a:latin typeface="Californian FB" panose="0207040306080B030204" pitchFamily="18" charset="0"/>
              </a:rPr>
              <a:t> :</a:t>
            </a:r>
            <a:r>
              <a:rPr lang="en-IN" sz="4000" b="1" dirty="0">
                <a:solidFill>
                  <a:schemeClr val="accent6">
                    <a:lumMod val="40000"/>
                    <a:lumOff val="60000"/>
                  </a:schemeClr>
                </a:solidFill>
                <a:latin typeface="Californian FB" panose="0207040306080B030204" pitchFamily="18" charset="0"/>
              </a:rPr>
              <a:t/>
            </a:r>
            <a:br>
              <a:rPr lang="en-IN" sz="4000" b="1" dirty="0">
                <a:solidFill>
                  <a:schemeClr val="accent6">
                    <a:lumMod val="40000"/>
                    <a:lumOff val="60000"/>
                  </a:schemeClr>
                </a:solidFill>
                <a:latin typeface="Californian FB" panose="0207040306080B030204" pitchFamily="18" charset="0"/>
              </a:rPr>
            </a:br>
            <a:r>
              <a:rPr lang="en-IN" sz="4000" b="1" dirty="0">
                <a:solidFill>
                  <a:schemeClr val="bg1"/>
                </a:solidFill>
                <a:latin typeface="Californian FB" panose="0207040306080B030204" pitchFamily="18" charset="0"/>
              </a:rPr>
              <a:t>Manish  Kumar Gupta</a:t>
            </a:r>
            <a:br>
              <a:rPr lang="en-IN" sz="4000" b="1" dirty="0">
                <a:solidFill>
                  <a:schemeClr val="bg1"/>
                </a:solidFill>
                <a:latin typeface="Californian FB" panose="0207040306080B030204" pitchFamily="18" charset="0"/>
              </a:rPr>
            </a:br>
            <a:r>
              <a:rPr lang="en-IN" sz="4000" b="1" dirty="0">
                <a:solidFill>
                  <a:schemeClr val="bg1"/>
                </a:solidFill>
                <a:latin typeface="Californian FB" panose="0207040306080B030204" pitchFamily="18" charset="0"/>
              </a:rPr>
              <a:t>Sagar </a:t>
            </a:r>
            <a:r>
              <a:rPr lang="en-IN" sz="4000" b="1" dirty="0" smtClean="0">
                <a:solidFill>
                  <a:schemeClr val="bg1"/>
                </a:solidFill>
                <a:latin typeface="Californian FB" panose="0207040306080B030204" pitchFamily="18" charset="0"/>
              </a:rPr>
              <a:t>Shaw</a:t>
            </a:r>
            <a:br>
              <a:rPr lang="en-IN" sz="4000" b="1" dirty="0" smtClean="0">
                <a:solidFill>
                  <a:schemeClr val="bg1"/>
                </a:solidFill>
                <a:latin typeface="Californian FB" panose="0207040306080B030204" pitchFamily="18" charset="0"/>
              </a:rPr>
            </a:br>
            <a:r>
              <a:rPr lang="en-IN" sz="4000" b="1" u="sng" dirty="0" smtClean="0">
                <a:solidFill>
                  <a:schemeClr val="accent1"/>
                </a:solidFill>
                <a:latin typeface="Californian FB" panose="0207040306080B030204" pitchFamily="18" charset="0"/>
              </a:rPr>
              <a:t>Under Guidance Of</a:t>
            </a:r>
            <a:r>
              <a:rPr lang="en-IN" sz="4000" b="1" dirty="0" smtClean="0">
                <a:solidFill>
                  <a:schemeClr val="accent1"/>
                </a:solidFill>
                <a:latin typeface="Californian FB" panose="0207040306080B030204" pitchFamily="18" charset="0"/>
              </a:rPr>
              <a:t> :</a:t>
            </a:r>
            <a:r>
              <a:rPr lang="en-IN" sz="4000" b="1" dirty="0" smtClean="0">
                <a:solidFill>
                  <a:schemeClr val="accent6">
                    <a:lumMod val="75000"/>
                  </a:schemeClr>
                </a:solidFill>
                <a:latin typeface="Californian FB" panose="0207040306080B030204" pitchFamily="18" charset="0"/>
              </a:rPr>
              <a:t/>
            </a:r>
            <a:br>
              <a:rPr lang="en-IN" sz="4000" b="1" dirty="0" smtClean="0">
                <a:solidFill>
                  <a:schemeClr val="accent6">
                    <a:lumMod val="75000"/>
                  </a:schemeClr>
                </a:solidFill>
                <a:latin typeface="Californian FB" panose="0207040306080B030204" pitchFamily="18" charset="0"/>
              </a:rPr>
            </a:br>
            <a:r>
              <a:rPr lang="en-IN" sz="4000" b="1" dirty="0" err="1" smtClean="0">
                <a:solidFill>
                  <a:schemeClr val="bg1"/>
                </a:solidFill>
                <a:latin typeface="Californian FB" panose="0207040306080B030204" pitchFamily="18" charset="0"/>
              </a:rPr>
              <a:t>Prof.</a:t>
            </a:r>
            <a:r>
              <a:rPr lang="en-IN" sz="4000" b="1" smtClean="0">
                <a:solidFill>
                  <a:schemeClr val="bg1"/>
                </a:solidFill>
                <a:latin typeface="Californian FB" panose="0207040306080B030204" pitchFamily="18" charset="0"/>
              </a:rPr>
              <a:t> Sanjay </a:t>
            </a:r>
            <a:r>
              <a:rPr lang="en-IN" sz="4000" b="1" dirty="0" smtClean="0">
                <a:solidFill>
                  <a:schemeClr val="bg1"/>
                </a:solidFill>
                <a:latin typeface="Californian FB" panose="0207040306080B030204" pitchFamily="18" charset="0"/>
              </a:rPr>
              <a:t>Chakraborty</a:t>
            </a:r>
            <a:endParaRPr lang="en-IN" sz="4000" b="1" dirty="0">
              <a:solidFill>
                <a:schemeClr val="bg1"/>
              </a:solidFill>
              <a:latin typeface="Californian FB" panose="0207040306080B0302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28" y="1102576"/>
            <a:ext cx="1432042" cy="1377562"/>
          </a:xfrm>
          <a:prstGeom prst="ellipse">
            <a:avLst/>
          </a:prstGeom>
          <a:ln>
            <a:noFill/>
          </a:ln>
          <a:effectLst>
            <a:reflection blurRad="6350" stA="50000" endA="300" endPos="90000" dir="5400000" sy="-100000" algn="bl" rotWithShape="0"/>
            <a:softEdge rad="127000"/>
          </a:effectLst>
        </p:spPr>
      </p:pic>
      <p:sp>
        <p:nvSpPr>
          <p:cNvPr id="5" name="Rectangle 4"/>
          <p:cNvSpPr/>
          <p:nvPr/>
        </p:nvSpPr>
        <p:spPr>
          <a:xfrm>
            <a:off x="2002470" y="1452803"/>
            <a:ext cx="9388698" cy="677108"/>
          </a:xfrm>
          <a:prstGeom prst="rect">
            <a:avLst/>
          </a:prstGeom>
        </p:spPr>
        <p:txBody>
          <a:bodyPr wrap="square">
            <a:spAutoFit/>
            <a:scene3d>
              <a:camera prst="perspectiveFront"/>
              <a:lightRig rig="threePt" dir="t"/>
            </a:scene3d>
          </a:bodyPr>
          <a:lstStyle/>
          <a:p>
            <a:pPr algn="ctr"/>
            <a:r>
              <a:rPr lang="en-US" sz="3800" b="1" dirty="0" smtClean="0">
                <a:ln w="12700" cmpd="sng">
                  <a:solidFill>
                    <a:srgbClr val="7030A0"/>
                  </a:solidFill>
                  <a:prstDash val="solid"/>
                </a:ln>
                <a:solidFill>
                  <a:schemeClr val="bg2"/>
                </a:solidFill>
                <a:effectLst>
                  <a:glow rad="228600">
                    <a:schemeClr val="accent4">
                      <a:satMod val="175000"/>
                      <a:alpha val="40000"/>
                    </a:schemeClr>
                  </a:glow>
                  <a:outerShdw blurRad="50800" dist="38100" dir="10800000" algn="r" rotWithShape="0">
                    <a:prstClr val="black">
                      <a:alpha val="40000"/>
                    </a:prstClr>
                  </a:outerShdw>
                </a:effectLst>
              </a:rPr>
              <a:t>Institute Of Engineering &amp; Management</a:t>
            </a:r>
            <a:endParaRPr lang="en-US" sz="3800" b="1" dirty="0">
              <a:ln w="12700" cmpd="sng">
                <a:solidFill>
                  <a:srgbClr val="7030A0"/>
                </a:solidFill>
                <a:prstDash val="solid"/>
              </a:ln>
              <a:solidFill>
                <a:schemeClr val="bg2"/>
              </a:solidFill>
              <a:effectLst>
                <a:glow rad="228600">
                  <a:schemeClr val="accent4">
                    <a:satMod val="175000"/>
                    <a:alpha val="40000"/>
                  </a:schemeClr>
                </a:glow>
                <a:outerShdw blurRad="50800" dist="38100" dir="10800000" algn="r" rotWithShape="0">
                  <a:prstClr val="black">
                    <a:alpha val="40000"/>
                  </a:prstClr>
                </a:outerShdw>
              </a:effectLst>
            </a:endParaRPr>
          </a:p>
        </p:txBody>
      </p:sp>
    </p:spTree>
    <p:extLst>
      <p:ext uri="{BB962C8B-B14F-4D97-AF65-F5344CB8AC3E}">
        <p14:creationId xmlns:p14="http://schemas.microsoft.com/office/powerpoint/2010/main" val="13197583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(4)</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011028" cy="3416300"/>
          </a:xfrm>
        </p:spPr>
        <p:txBody>
          <a:bodyPr>
            <a:normAutofit/>
          </a:bodyPr>
          <a:lstStyle/>
          <a:p>
            <a:r>
              <a:rPr lang="en-US" sz="2800" b="1" dirty="0" smtClean="0">
                <a:solidFill>
                  <a:schemeClr val="accent6">
                    <a:lumMod val="50000"/>
                  </a:schemeClr>
                </a:solidFill>
                <a:latin typeface="Californian FB" panose="0207040306080B030204" pitchFamily="18" charset="0"/>
              </a:rPr>
              <a:t>Malware execute its code, to work.</a:t>
            </a:r>
          </a:p>
          <a:p>
            <a:r>
              <a:rPr lang="en-US" sz="2800" b="1" dirty="0" smtClean="0">
                <a:solidFill>
                  <a:schemeClr val="accent6">
                    <a:lumMod val="50000"/>
                  </a:schemeClr>
                </a:solidFill>
                <a:latin typeface="Californian FB" panose="0207040306080B030204" pitchFamily="18" charset="0"/>
              </a:rPr>
              <a:t>Detect malware by executing its 1</a:t>
            </a:r>
            <a:r>
              <a:rPr lang="en-US" sz="2800" b="1" baseline="30000" dirty="0" smtClean="0">
                <a:solidFill>
                  <a:schemeClr val="accent6">
                    <a:lumMod val="50000"/>
                  </a:schemeClr>
                </a:solidFill>
                <a:latin typeface="Californian FB" panose="0207040306080B030204" pitchFamily="18" charset="0"/>
              </a:rPr>
              <a:t>st</a:t>
            </a:r>
            <a:r>
              <a:rPr lang="en-US" sz="2800" b="1" dirty="0" smtClean="0">
                <a:solidFill>
                  <a:schemeClr val="accent6">
                    <a:lumMod val="50000"/>
                  </a:schemeClr>
                </a:solidFill>
                <a:latin typeface="Californian FB" panose="0207040306080B030204" pitchFamily="18" charset="0"/>
              </a:rPr>
              <a:t> line.</a:t>
            </a:r>
          </a:p>
          <a:p>
            <a:r>
              <a:rPr lang="en-US" sz="2800" b="1" u="sng" dirty="0" smtClean="0">
                <a:solidFill>
                  <a:schemeClr val="accent6">
                    <a:lumMod val="50000"/>
                  </a:schemeClr>
                </a:solidFill>
                <a:latin typeface="Californian FB" panose="0207040306080B030204" pitchFamily="18" charset="0"/>
              </a:rPr>
              <a:t>Example</a:t>
            </a:r>
            <a:r>
              <a:rPr lang="en-US" sz="2800" b="1" dirty="0" smtClean="0">
                <a:solidFill>
                  <a:schemeClr val="accent6">
                    <a:lumMod val="50000"/>
                  </a:schemeClr>
                </a:solidFill>
                <a:latin typeface="Californian FB" panose="0207040306080B030204" pitchFamily="18" charset="0"/>
              </a:rPr>
              <a:t> :</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1. define Imain(){	</a:t>
            </a:r>
            <a:r>
              <a:rPr lang="en-US" sz="2800" b="1" dirty="0" smtClean="0">
                <a:solidFill>
                  <a:schemeClr val="accent3"/>
                </a:solidFill>
                <a:latin typeface="Californian FB" panose="0207040306080B030204" pitchFamily="18" charset="0"/>
              </a:rPr>
              <a:t>//1</a:t>
            </a:r>
            <a:r>
              <a:rPr lang="en-US" sz="2800" b="1" baseline="30000" dirty="0" smtClean="0">
                <a:solidFill>
                  <a:schemeClr val="accent3"/>
                </a:solidFill>
                <a:latin typeface="Californian FB" panose="0207040306080B030204" pitchFamily="18" charset="0"/>
              </a:rPr>
              <a:t>st</a:t>
            </a:r>
            <a:r>
              <a:rPr lang="en-US" sz="2800" b="1" dirty="0" smtClean="0">
                <a:solidFill>
                  <a:schemeClr val="accent3"/>
                </a:solidFill>
                <a:latin typeface="Californian FB" panose="0207040306080B030204" pitchFamily="18" charset="0"/>
              </a:rPr>
              <a:t> line of conventional malware signature</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2. infect();</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3. }</a:t>
            </a:r>
          </a:p>
          <a:p>
            <a:endParaRPr lang="en-US" sz="2800" b="1" dirty="0" smtClean="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E3F045CF-C1C9-4F76-9F0E-794090E0C19F}" type="datetime1">
              <a:rPr lang="en-US" smtClean="0"/>
              <a:t>12/1/2015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8842233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(5)</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10217090" cy="3416300"/>
          </a:xfrm>
        </p:spPr>
        <p:txBody>
          <a:bodyPr>
            <a:normAutofit/>
          </a:bodyPr>
          <a:lstStyle/>
          <a:p>
            <a:r>
              <a:rPr lang="en-US" sz="2800" b="1" dirty="0">
                <a:solidFill>
                  <a:schemeClr val="accent6">
                    <a:lumMod val="50000"/>
                  </a:schemeClr>
                </a:solidFill>
                <a:latin typeface="Californian FB" panose="0207040306080B030204" pitchFamily="18" charset="0"/>
              </a:rPr>
              <a:t>1. define </a:t>
            </a:r>
            <a:r>
              <a:rPr lang="en-US" sz="2800" b="1" dirty="0" smtClean="0">
                <a:solidFill>
                  <a:schemeClr val="accent6">
                    <a:lumMod val="50000"/>
                  </a:schemeClr>
                </a:solidFill>
                <a:latin typeface="Californian FB" panose="0207040306080B030204" pitchFamily="18" charset="0"/>
              </a:rPr>
              <a:t>Imain(){	</a:t>
            </a:r>
            <a:r>
              <a:rPr lang="en-US" sz="2800" b="1" dirty="0" smtClean="0">
                <a:solidFill>
                  <a:schemeClr val="accent3"/>
                </a:solidFill>
                <a:latin typeface="Californian FB" panose="0207040306080B030204" pitchFamily="18" charset="0"/>
              </a:rPr>
              <a:t>=========</a:t>
            </a:r>
            <a:r>
              <a:rPr lang="en-US" sz="2800" b="1" dirty="0" smtClean="0">
                <a:solidFill>
                  <a:schemeClr val="accent3"/>
                </a:solidFill>
                <a:latin typeface="Californian FB" panose="0207040306080B030204" pitchFamily="18" charset="0"/>
                <a:sym typeface="Wingdings" panose="05000000000000000000" pitchFamily="2" charset="2"/>
              </a:rPr>
              <a:t>Converted into Symbol </a:t>
            </a:r>
            <a:r>
              <a:rPr lang="en-US" sz="2800" b="1" dirty="0" smtClean="0">
                <a:solidFill>
                  <a:srgbClr val="FF0000"/>
                </a:solidFill>
                <a:latin typeface="Californian FB" panose="0207040306080B030204" pitchFamily="18" charset="0"/>
                <a:sym typeface="Wingdings" panose="05000000000000000000" pitchFamily="2" charset="2"/>
              </a:rPr>
              <a:t>$1</a:t>
            </a:r>
          </a:p>
          <a:p>
            <a:r>
              <a:rPr lang="en-US" sz="2800" b="1" dirty="0" smtClean="0">
                <a:solidFill>
                  <a:schemeClr val="accent6">
                    <a:lumMod val="50000"/>
                  </a:schemeClr>
                </a:solidFill>
                <a:latin typeface="Californian FB" panose="0207040306080B030204" pitchFamily="18" charset="0"/>
              </a:rPr>
              <a:t>Store symbol into database.</a:t>
            </a:r>
          </a:p>
          <a:p>
            <a:r>
              <a:rPr lang="en-US" sz="2800" b="1" dirty="0" smtClean="0">
                <a:solidFill>
                  <a:schemeClr val="accent6">
                    <a:lumMod val="50000"/>
                  </a:schemeClr>
                </a:solidFill>
                <a:latin typeface="Californian FB" panose="0207040306080B030204" pitchFamily="18" charset="0"/>
              </a:rPr>
              <a:t>Take Infected File code to check.</a:t>
            </a:r>
            <a:endParaRPr lang="en-US" sz="2800" b="1" dirty="0">
              <a:solidFill>
                <a:schemeClr val="accent3"/>
              </a:solidFill>
              <a:latin typeface="Bodoni MT" panose="02070603080606020203" pitchFamily="18" charset="0"/>
            </a:endParaRPr>
          </a:p>
          <a:p>
            <a:r>
              <a:rPr lang="en-US" sz="2800" b="1" u="sng" dirty="0" smtClean="0">
                <a:solidFill>
                  <a:schemeClr val="accent6">
                    <a:lumMod val="50000"/>
                  </a:schemeClr>
                </a:solidFill>
                <a:latin typeface="Californian FB" panose="0207040306080B030204" pitchFamily="18" charset="0"/>
              </a:rPr>
              <a:t>Infected File code</a:t>
            </a:r>
            <a:r>
              <a:rPr lang="en-US" sz="2800" b="1" dirty="0" smtClean="0">
                <a:solidFill>
                  <a:schemeClr val="accent6">
                    <a:lumMod val="50000"/>
                  </a:schemeClr>
                </a:solidFill>
                <a:latin typeface="Californian FB" panose="0207040306080B030204" pitchFamily="18" charset="0"/>
              </a:rPr>
              <a:t> :</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1. main(){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C00000"/>
                </a:solidFill>
                <a:latin typeface="Californian FB" panose="0207040306080B030204" pitchFamily="18" charset="0"/>
                <a:sym typeface="Wingdings" panose="05000000000000000000" pitchFamily="2" charset="2"/>
              </a:rPr>
              <a:t>N1</a:t>
            </a:r>
            <a:endParaRPr lang="en-US" sz="2800" b="1" dirty="0" smtClean="0">
              <a:solidFill>
                <a:srgbClr val="C00000"/>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2. int n1, n2, r;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C00000"/>
                </a:solidFill>
                <a:latin typeface="Californian FB" panose="0207040306080B030204" pitchFamily="18" charset="0"/>
                <a:sym typeface="Wingdings" panose="05000000000000000000" pitchFamily="2" charset="2"/>
              </a:rPr>
              <a:t>N2</a:t>
            </a:r>
            <a:endParaRPr lang="en-US" sz="2800" b="1" dirty="0" smtClean="0">
              <a:solidFill>
                <a:srgbClr val="C00000"/>
              </a:solidFill>
              <a:latin typeface="Californian FB" panose="0207040306080B030204" pitchFamily="18" charset="0"/>
            </a:endParaRPr>
          </a:p>
          <a:p>
            <a:pPr marL="0" indent="0">
              <a:buNone/>
            </a:pPr>
            <a:endParaRPr lang="en-US" sz="2800" b="1" dirty="0" smtClean="0">
              <a:solidFill>
                <a:srgbClr val="00B050"/>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456A0DB9-34E1-4022-98A1-9A01856C3FCB}" type="datetime1">
              <a:rPr lang="en-US" smtClean="0"/>
              <a:t>12/1/2015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7148447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(6)</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499"/>
            <a:ext cx="9959513" cy="3938969"/>
          </a:xfrm>
        </p:spPr>
        <p:txBody>
          <a:bodyPr>
            <a:normAutofit fontScale="92500" lnSpcReduction="10000"/>
          </a:bodyPr>
          <a:lstStyle/>
          <a:p>
            <a:pPr marL="0" indent="0">
              <a:buNone/>
            </a:pPr>
            <a:r>
              <a:rPr lang="en-US" sz="2800" b="1" dirty="0">
                <a:solidFill>
                  <a:schemeClr val="accent6">
                    <a:lumMod val="50000"/>
                  </a:schemeClr>
                </a:solidFill>
                <a:latin typeface="Californian FB" panose="0207040306080B030204" pitchFamily="18" charset="0"/>
              </a:rPr>
              <a:t>	3. r=n1+n2</a:t>
            </a:r>
            <a:r>
              <a:rPr lang="en-US" sz="2800" b="1" dirty="0" smtClean="0">
                <a:solidFill>
                  <a:schemeClr val="accent6">
                    <a:lumMod val="50000"/>
                  </a:schemeClr>
                </a:solidFill>
                <a:latin typeface="Californian FB" panose="0207040306080B030204" pitchFamily="18" charset="0"/>
              </a:rPr>
              <a:t>;</a:t>
            </a:r>
            <a:r>
              <a:rPr lang="en-US" sz="2800" b="1" dirty="0">
                <a:solidFill>
                  <a:schemeClr val="accent6">
                    <a:lumMod val="50000"/>
                  </a:schemeClr>
                </a:solidFill>
                <a:latin typeface="Californian FB" panose="0207040306080B030204" pitchFamily="18" charset="0"/>
              </a:rPr>
              <a:t>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C00000"/>
                </a:solidFill>
                <a:latin typeface="Californian FB" panose="0207040306080B030204" pitchFamily="18" charset="0"/>
                <a:sym typeface="Wingdings" panose="05000000000000000000" pitchFamily="2" charset="2"/>
              </a:rPr>
              <a:t>N3</a:t>
            </a:r>
            <a:endParaRPr lang="en-US" sz="2800" b="1" dirty="0">
              <a:solidFill>
                <a:srgbClr val="C00000"/>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4. printf(“Sum= </a:t>
            </a:r>
            <a:r>
              <a:rPr lang="en-US" sz="2800" b="1" dirty="0" smtClean="0">
                <a:solidFill>
                  <a:schemeClr val="accent6">
                    <a:lumMod val="50000"/>
                  </a:schemeClr>
                </a:solidFill>
                <a:latin typeface="Californian FB" panose="0207040306080B030204" pitchFamily="18" charset="0"/>
              </a:rPr>
              <a:t>”, r);	</a:t>
            </a:r>
            <a:r>
              <a:rPr lang="en-US" sz="2800" b="1" dirty="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C00000"/>
                </a:solidFill>
                <a:latin typeface="Californian FB" panose="0207040306080B030204" pitchFamily="18" charset="0"/>
                <a:sym typeface="Wingdings" panose="05000000000000000000" pitchFamily="2" charset="2"/>
              </a:rPr>
              <a:t>N4</a:t>
            </a:r>
            <a:endParaRPr lang="en-US" sz="2800" b="1" dirty="0">
              <a:solidFill>
                <a:schemeClr val="accent6">
                  <a:lumMod val="50000"/>
                </a:schemeClr>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5.</a:t>
            </a:r>
            <a:r>
              <a:rPr lang="en-US" sz="2800" b="1" dirty="0">
                <a:solidFill>
                  <a:schemeClr val="accent3"/>
                </a:solidFill>
                <a:latin typeface="Californian FB" panose="0207040306080B030204" pitchFamily="18" charset="0"/>
              </a:rPr>
              <a:t> </a:t>
            </a:r>
            <a:r>
              <a:rPr lang="en-US" sz="2800" b="1" dirty="0">
                <a:solidFill>
                  <a:srgbClr val="FF0000"/>
                </a:solidFill>
                <a:latin typeface="Californian FB" panose="0207040306080B030204" pitchFamily="18" charset="0"/>
              </a:rPr>
              <a:t>define Imain</a:t>
            </a:r>
            <a:r>
              <a:rPr lang="en-US" sz="2800" b="1" dirty="0" smtClean="0">
                <a:solidFill>
                  <a:srgbClr val="FF0000"/>
                </a:solidFill>
                <a:latin typeface="Californian FB" panose="0207040306080B030204" pitchFamily="18" charset="0"/>
              </a:rPr>
              <a:t>(){	</a:t>
            </a:r>
            <a:r>
              <a:rPr lang="en-US" sz="2800" b="1" dirty="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rPr>
              <a:t>=======</a:t>
            </a:r>
            <a:r>
              <a:rPr lang="en-US" sz="2800" b="1" dirty="0">
                <a:solidFill>
                  <a:schemeClr val="accent3"/>
                </a:solidFill>
                <a:latin typeface="Californian FB" panose="0207040306080B030204" pitchFamily="18" charset="0"/>
                <a:sym typeface="Wingdings" panose="05000000000000000000" pitchFamily="2" charset="2"/>
              </a:rPr>
              <a:t>Converted into </a:t>
            </a:r>
            <a:r>
              <a:rPr lang="en-US" sz="2800" b="1" dirty="0" smtClean="0">
                <a:solidFill>
                  <a:schemeClr val="accent3"/>
                </a:solidFill>
                <a:latin typeface="Californian FB" panose="0207040306080B030204" pitchFamily="18" charset="0"/>
                <a:sym typeface="Wingdings" panose="05000000000000000000" pitchFamily="2" charset="2"/>
              </a:rPr>
              <a:t>Symbol </a:t>
            </a:r>
            <a:r>
              <a:rPr lang="en-US" sz="2800" b="1" dirty="0" smtClean="0">
                <a:solidFill>
                  <a:srgbClr val="FF0000"/>
                </a:solidFill>
                <a:latin typeface="Californian FB" panose="0207040306080B030204" pitchFamily="18" charset="0"/>
                <a:sym typeface="Wingdings" panose="05000000000000000000" pitchFamily="2" charset="2"/>
              </a:rPr>
              <a:t>$1 </a:t>
            </a:r>
          </a:p>
          <a:p>
            <a:pPr marL="0" indent="0">
              <a:buNone/>
            </a:pPr>
            <a:r>
              <a:rPr lang="en-US" sz="2800" b="1" dirty="0">
                <a:solidFill>
                  <a:srgbClr val="FF0000"/>
                </a:solidFill>
                <a:latin typeface="Californian FB" panose="0207040306080B030204" pitchFamily="18" charset="0"/>
                <a:sym typeface="Wingdings" panose="05000000000000000000" pitchFamily="2" charset="2"/>
              </a:rPr>
              <a:t>	</a:t>
            </a:r>
            <a:r>
              <a:rPr lang="en-US" sz="2800" b="1" dirty="0" smtClean="0">
                <a:solidFill>
                  <a:srgbClr val="FF0000"/>
                </a:solidFill>
                <a:latin typeface="Californian FB" panose="0207040306080B030204" pitchFamily="18" charset="0"/>
                <a:sym typeface="Wingdings" panose="05000000000000000000" pitchFamily="2" charset="2"/>
              </a:rPr>
              <a:t>														</a:t>
            </a:r>
          </a:p>
          <a:p>
            <a:pPr marL="0" indent="0">
              <a:buNone/>
            </a:pPr>
            <a:r>
              <a:rPr lang="en-US" sz="2800" b="1" dirty="0" smtClean="0">
                <a:solidFill>
                  <a:srgbClr val="FF0000"/>
                </a:solidFill>
                <a:latin typeface="Californian FB" panose="0207040306080B030204" pitchFamily="18" charset="0"/>
                <a:sym typeface="Wingdings" panose="05000000000000000000" pitchFamily="2" charset="2"/>
              </a:rPr>
              <a:t>               								</a:t>
            </a:r>
            <a:r>
              <a:rPr lang="en-US" sz="2800" b="1" dirty="0" smtClean="0">
                <a:solidFill>
                  <a:schemeClr val="accent3"/>
                </a:solidFill>
                <a:latin typeface="Californian FB" panose="0207040306080B030204" pitchFamily="18" charset="0"/>
                <a:sym typeface="Wingdings" panose="05000000000000000000" pitchFamily="2" charset="2"/>
              </a:rPr>
              <a:t>(compare with existing database)</a:t>
            </a:r>
          </a:p>
          <a:p>
            <a:pPr marL="0" indent="0">
              <a:buNone/>
            </a:pPr>
            <a:r>
              <a:rPr lang="en-US" sz="2800" b="1" dirty="0" smtClean="0">
                <a:solidFill>
                  <a:schemeClr val="accent6">
                    <a:lumMod val="50000"/>
                  </a:schemeClr>
                </a:solidFill>
                <a:latin typeface="Californian FB" panose="0207040306080B030204" pitchFamily="18" charset="0"/>
              </a:rPr>
              <a:t>	6. </a:t>
            </a:r>
            <a:r>
              <a:rPr lang="en-US" sz="2800" b="1" dirty="0" smtClean="0">
                <a:solidFill>
                  <a:srgbClr val="FF0000"/>
                </a:solidFill>
                <a:latin typeface="Californian FB" panose="0207040306080B030204" pitchFamily="18" charset="0"/>
              </a:rPr>
              <a:t>infect();	</a:t>
            </a:r>
            <a:r>
              <a:rPr lang="en-US" sz="2800" b="1" dirty="0" smtClean="0">
                <a:solidFill>
                  <a:schemeClr val="accent3"/>
                </a:solidFill>
                <a:latin typeface="Californian FB" panose="0207040306080B030204" pitchFamily="18" charset="0"/>
              </a:rPr>
              <a:t> =======</a:t>
            </a:r>
            <a:r>
              <a:rPr lang="en-US" sz="2800" b="1" dirty="0" smtClean="0">
                <a:solidFill>
                  <a:schemeClr val="accent3"/>
                </a:solidFill>
                <a:latin typeface="Californian FB" panose="0207040306080B030204" pitchFamily="18" charset="0"/>
                <a:sym typeface="Wingdings" panose="05000000000000000000" pitchFamily="2" charset="2"/>
              </a:rPr>
              <a:t>Stop Converting.</a:t>
            </a:r>
            <a:endParaRPr lang="en-US" sz="2800" b="1" dirty="0" smtClean="0">
              <a:solidFill>
                <a:srgbClr val="FF0000"/>
              </a:solidFill>
              <a:latin typeface="Californian FB" panose="0207040306080B030204" pitchFamily="18" charset="0"/>
            </a:endParaRPr>
          </a:p>
          <a:p>
            <a:pPr marL="0" indent="0">
              <a:buNone/>
            </a:pPr>
            <a:r>
              <a:rPr lang="en-US" sz="2800" b="1" dirty="0">
                <a:solidFill>
                  <a:schemeClr val="accent6">
                    <a:lumMod val="50000"/>
                  </a:schemeClr>
                </a:solidFill>
                <a:latin typeface="Californian FB" panose="0207040306080B030204" pitchFamily="18" charset="0"/>
              </a:rPr>
              <a:t>	7. </a:t>
            </a:r>
            <a:r>
              <a:rPr lang="en-US" sz="2800" b="1" dirty="0">
                <a:solidFill>
                  <a:srgbClr val="FF0000"/>
                </a:solidFill>
                <a:latin typeface="Californian FB" panose="0207040306080B030204" pitchFamily="18" charset="0"/>
              </a:rPr>
              <a:t>}</a:t>
            </a:r>
          </a:p>
          <a:p>
            <a:pPr marL="0" indent="0">
              <a:buNone/>
            </a:pPr>
            <a:r>
              <a:rPr lang="en-US" sz="2800" b="1" dirty="0">
                <a:solidFill>
                  <a:srgbClr val="FF0000"/>
                </a:solidFill>
                <a:latin typeface="Californian FB" panose="0207040306080B030204" pitchFamily="18" charset="0"/>
              </a:rPr>
              <a:t>	</a:t>
            </a:r>
            <a:r>
              <a:rPr lang="en-US" sz="2800" b="1" dirty="0">
                <a:solidFill>
                  <a:schemeClr val="accent6">
                    <a:lumMod val="50000"/>
                  </a:schemeClr>
                </a:solidFill>
                <a:latin typeface="Californian FB" panose="0207040306080B030204" pitchFamily="18" charset="0"/>
              </a:rPr>
              <a:t>8. </a:t>
            </a:r>
            <a:r>
              <a:rPr lang="en-US" sz="2800" b="1" dirty="0" smtClean="0">
                <a:solidFill>
                  <a:schemeClr val="accent6">
                    <a:lumMod val="50000"/>
                  </a:schemeClr>
                </a:solidFill>
                <a:latin typeface="Californian FB" panose="0207040306080B030204" pitchFamily="18" charset="0"/>
              </a:rPr>
              <a:t>}</a:t>
            </a:r>
            <a:endParaRPr lang="en-US" sz="2800" b="1" dirty="0">
              <a:solidFill>
                <a:srgbClr val="FF0000"/>
              </a:solidFill>
              <a:latin typeface="Californian FB" panose="0207040306080B030204" pitchFamily="18" charset="0"/>
            </a:endParaRPr>
          </a:p>
        </p:txBody>
      </p:sp>
      <p:sp>
        <p:nvSpPr>
          <p:cNvPr id="4" name="Up-Down Arrow 3"/>
          <p:cNvSpPr/>
          <p:nvPr/>
        </p:nvSpPr>
        <p:spPr>
          <a:xfrm>
            <a:off x="8010660" y="4031086"/>
            <a:ext cx="244698" cy="566671"/>
          </a:xfrm>
          <a:prstGeom prst="upDownArrow">
            <a:avLst/>
          </a:prstGeom>
          <a:solidFill>
            <a:schemeClr val="accent6">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Date Placeholder 2"/>
          <p:cNvSpPr>
            <a:spLocks noGrp="1"/>
          </p:cNvSpPr>
          <p:nvPr>
            <p:ph type="dt" sz="half" idx="10"/>
          </p:nvPr>
        </p:nvSpPr>
        <p:spPr/>
        <p:txBody>
          <a:bodyPr/>
          <a:lstStyle/>
          <a:p>
            <a:fld id="{6022F86E-95A6-414B-A221-407C18C8F5BF}"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6692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(7)</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10217090" cy="3416300"/>
          </a:xfrm>
        </p:spPr>
        <p:txBody>
          <a:bodyPr>
            <a:normAutofit/>
          </a:bodyPr>
          <a:lstStyle/>
          <a:p>
            <a:r>
              <a:rPr lang="en-US" sz="2800" b="1" dirty="0" smtClean="0">
                <a:solidFill>
                  <a:schemeClr val="accent6">
                    <a:lumMod val="50000"/>
                  </a:schemeClr>
                </a:solidFill>
                <a:latin typeface="Californian FB" panose="0207040306080B030204" pitchFamily="18" charset="0"/>
              </a:rPr>
              <a:t>Malware detected file will be blocked.</a:t>
            </a:r>
          </a:p>
          <a:p>
            <a:r>
              <a:rPr lang="en-US" sz="2800" b="1" dirty="0" smtClean="0">
                <a:solidFill>
                  <a:schemeClr val="accent6">
                    <a:lumMod val="50000"/>
                  </a:schemeClr>
                </a:solidFill>
                <a:latin typeface="Californian FB" panose="0207040306080B030204" pitchFamily="18" charset="0"/>
              </a:rPr>
              <a:t>Otherwise proceed for next step behavioral detection.</a:t>
            </a:r>
          </a:p>
          <a:p>
            <a:endParaRPr lang="en-US" sz="2800" b="1" dirty="0" smtClean="0">
              <a:solidFill>
                <a:srgbClr val="FF0000"/>
              </a:solidFill>
              <a:latin typeface="Californian FB" panose="0207040306080B030204" pitchFamily="18" charset="0"/>
              <a:sym typeface="Wingdings" panose="05000000000000000000" pitchFamily="2" charset="2"/>
            </a:endParaRPr>
          </a:p>
        </p:txBody>
      </p:sp>
      <p:sp>
        <p:nvSpPr>
          <p:cNvPr id="3" name="Date Placeholder 2"/>
          <p:cNvSpPr>
            <a:spLocks noGrp="1"/>
          </p:cNvSpPr>
          <p:nvPr>
            <p:ph type="dt" sz="half" idx="10"/>
          </p:nvPr>
        </p:nvSpPr>
        <p:spPr/>
        <p:txBody>
          <a:bodyPr/>
          <a:lstStyle/>
          <a:p>
            <a:fld id="{F63C6E35-AB04-4039-8309-201DD76AC681}"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005725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228600">
                    <a:schemeClr val="accent4">
                      <a:satMod val="175000"/>
                      <a:alpha val="40000"/>
                    </a:schemeClr>
                  </a:glow>
                </a:effectLst>
                <a:latin typeface="Californian FB" panose="0207040306080B030204" pitchFamily="18" charset="0"/>
              </a:rPr>
              <a:t>Proposed Work (8)</a:t>
            </a:r>
            <a:endParaRPr lang="en-IN" sz="4000" dirty="0">
              <a:solidFill>
                <a:schemeClr val="bg1"/>
              </a:solidFill>
              <a:effectLst>
                <a:glow rad="228600">
                  <a:schemeClr val="accent4">
                    <a:satMod val="175000"/>
                    <a:alpha val="40000"/>
                  </a:schemeClr>
                </a:glow>
              </a:effectLst>
              <a:latin typeface="Californian FB" panose="0207040306080B030204" pitchFamily="18" charset="0"/>
            </a:endParaRPr>
          </a:p>
        </p:txBody>
      </p:sp>
      <p:sp>
        <p:nvSpPr>
          <p:cNvPr id="5" name="Content Placeholder 2"/>
          <p:cNvSpPr>
            <a:spLocks noGrp="1"/>
          </p:cNvSpPr>
          <p:nvPr>
            <p:ph idx="1"/>
          </p:nvPr>
        </p:nvSpPr>
        <p:spPr>
          <a:xfrm>
            <a:off x="725767" y="2150773"/>
            <a:ext cx="10672035" cy="4494726"/>
          </a:xfrm>
        </p:spPr>
        <p:txBody>
          <a:bodyPr>
            <a:normAutofit/>
          </a:bodyPr>
          <a:lstStyle/>
          <a:p>
            <a:pPr marL="0" indent="0" algn="just">
              <a:buNone/>
            </a:pPr>
            <a:r>
              <a:rPr lang="en-US" sz="2800" b="1" u="sng" dirty="0">
                <a:solidFill>
                  <a:schemeClr val="accent6">
                    <a:lumMod val="50000"/>
                  </a:schemeClr>
                </a:solidFill>
                <a:effectLst>
                  <a:glow rad="63500">
                    <a:schemeClr val="accent6">
                      <a:satMod val="175000"/>
                      <a:alpha val="40000"/>
                    </a:schemeClr>
                  </a:glow>
                </a:effectLst>
                <a:latin typeface="Californian FB" panose="0207040306080B030204" pitchFamily="18" charset="0"/>
              </a:rPr>
              <a:t>Advantages of </a:t>
            </a:r>
            <a:r>
              <a:rPr lang="en-US" sz="2800" b="1" u="sng">
                <a:solidFill>
                  <a:schemeClr val="accent6">
                    <a:lumMod val="50000"/>
                  </a:schemeClr>
                </a:solidFill>
                <a:effectLst>
                  <a:glow rad="63500">
                    <a:schemeClr val="accent6">
                      <a:satMod val="175000"/>
                      <a:alpha val="40000"/>
                    </a:schemeClr>
                  </a:glow>
                </a:effectLst>
                <a:latin typeface="Californian FB" panose="0207040306080B030204" pitchFamily="18" charset="0"/>
              </a:rPr>
              <a:t>our </a:t>
            </a:r>
            <a:r>
              <a:rPr lang="en-US" sz="2800" b="1" u="sng" smtClean="0">
                <a:solidFill>
                  <a:schemeClr val="accent6">
                    <a:lumMod val="50000"/>
                  </a:schemeClr>
                </a:solidFill>
                <a:effectLst>
                  <a:glow rad="63500">
                    <a:schemeClr val="accent6">
                      <a:satMod val="175000"/>
                      <a:alpha val="40000"/>
                    </a:schemeClr>
                  </a:glow>
                </a:effectLst>
                <a:latin typeface="Californian FB" panose="0207040306080B030204" pitchFamily="18" charset="0"/>
              </a:rPr>
              <a:t>Work :</a:t>
            </a:r>
            <a:r>
              <a:rPr lang="en-US" sz="2800" b="1" u="sng" smtClean="0">
                <a:solidFill>
                  <a:schemeClr val="accent6">
                    <a:lumMod val="50000"/>
                  </a:schemeClr>
                </a:solidFill>
                <a:effectLst>
                  <a:glow rad="63500">
                    <a:schemeClr val="accent6">
                      <a:satMod val="175000"/>
                      <a:alpha val="40000"/>
                    </a:schemeClr>
                  </a:glow>
                </a:effectLst>
              </a:rPr>
              <a:t>-</a:t>
            </a:r>
            <a:endParaRPr lang="en-US" sz="2800" b="1" u="sng" dirty="0">
              <a:solidFill>
                <a:schemeClr val="accent6">
                  <a:lumMod val="50000"/>
                </a:schemeClr>
              </a:solidFill>
              <a:effectLst>
                <a:glow rad="63500">
                  <a:schemeClr val="accent6">
                    <a:satMod val="175000"/>
                    <a:alpha val="40000"/>
                  </a:schemeClr>
                </a:glow>
              </a:effectLst>
            </a:endParaRPr>
          </a:p>
          <a:p>
            <a:pPr algn="just"/>
            <a:r>
              <a:rPr lang="en-US" sz="2800" b="1" dirty="0">
                <a:solidFill>
                  <a:schemeClr val="accent6">
                    <a:lumMod val="50000"/>
                  </a:schemeClr>
                </a:solidFill>
                <a:latin typeface="Californian FB" panose="0207040306080B030204" pitchFamily="18" charset="0"/>
              </a:rPr>
              <a:t>Post infection </a:t>
            </a:r>
            <a:r>
              <a:rPr lang="en-US" sz="2800" b="1" dirty="0" smtClean="0">
                <a:solidFill>
                  <a:schemeClr val="accent6">
                    <a:lumMod val="50000"/>
                  </a:schemeClr>
                </a:solidFill>
                <a:latin typeface="Californian FB" panose="0207040306080B030204" pitchFamily="18" charset="0"/>
              </a:rPr>
              <a:t>protection is overcome by clustering we know which portion of file content we have to see exactly for malware.</a:t>
            </a:r>
          </a:p>
          <a:p>
            <a:pPr algn="just"/>
            <a:r>
              <a:rPr lang="en-US" sz="2800" b="1" dirty="0" smtClean="0">
                <a:solidFill>
                  <a:schemeClr val="accent6">
                    <a:lumMod val="50000"/>
                  </a:schemeClr>
                </a:solidFill>
                <a:latin typeface="Californian FB" panose="0207040306080B030204" pitchFamily="18" charset="0"/>
              </a:rPr>
              <a:t>File attribute checking, detect </a:t>
            </a:r>
            <a:r>
              <a:rPr lang="en-US" sz="2800" b="1" dirty="0">
                <a:solidFill>
                  <a:schemeClr val="accent6">
                    <a:lumMod val="50000"/>
                  </a:schemeClr>
                </a:solidFill>
                <a:latin typeface="Californian FB" panose="0207040306080B030204" pitchFamily="18" charset="0"/>
              </a:rPr>
              <a:t>malicious file without open the file </a:t>
            </a:r>
            <a:r>
              <a:rPr lang="en-US" sz="2800" b="1" dirty="0" smtClean="0">
                <a:solidFill>
                  <a:schemeClr val="accent6">
                    <a:lumMod val="50000"/>
                  </a:schemeClr>
                </a:solidFill>
                <a:latin typeface="Californian FB" panose="0207040306080B030204" pitchFamily="18" charset="0"/>
              </a:rPr>
              <a:t>.</a:t>
            </a:r>
          </a:p>
          <a:p>
            <a:pPr algn="just"/>
            <a:r>
              <a:rPr lang="en-US" sz="2800" b="1" dirty="0" smtClean="0">
                <a:solidFill>
                  <a:schemeClr val="accent6">
                    <a:lumMod val="50000"/>
                  </a:schemeClr>
                </a:solidFill>
                <a:latin typeface="Californian FB" panose="0207040306080B030204" pitchFamily="18" charset="0"/>
              </a:rPr>
              <a:t>Symbolic Detection technique will increase time efficiency as we not see for whole malware signature matching.</a:t>
            </a:r>
          </a:p>
          <a:p>
            <a:pPr algn="just"/>
            <a:r>
              <a:rPr lang="en-US" sz="2800" b="1" dirty="0">
                <a:solidFill>
                  <a:schemeClr val="accent6">
                    <a:lumMod val="50000"/>
                  </a:schemeClr>
                </a:solidFill>
                <a:latin typeface="Californian FB" panose="0207040306080B030204" pitchFamily="18" charset="0"/>
              </a:rPr>
              <a:t>Cannot cope with malware </a:t>
            </a:r>
            <a:r>
              <a:rPr lang="en-US" sz="2800" b="1" dirty="0" smtClean="0">
                <a:solidFill>
                  <a:schemeClr val="accent6">
                    <a:lumMod val="50000"/>
                  </a:schemeClr>
                </a:solidFill>
                <a:latin typeface="Californian FB" panose="0207040306080B030204" pitchFamily="18" charset="0"/>
              </a:rPr>
              <a:t>variants or </a:t>
            </a:r>
            <a:r>
              <a:rPr lang="en-US" sz="2800" b="1" dirty="0">
                <a:solidFill>
                  <a:schemeClr val="accent6">
                    <a:lumMod val="50000"/>
                  </a:schemeClr>
                </a:solidFill>
                <a:latin typeface="Californian FB" panose="0207040306080B030204" pitchFamily="18" charset="0"/>
              </a:rPr>
              <a:t>Zero day </a:t>
            </a:r>
            <a:r>
              <a:rPr lang="en-US" sz="2800" b="1" dirty="0" smtClean="0">
                <a:solidFill>
                  <a:schemeClr val="accent6">
                    <a:lumMod val="50000"/>
                  </a:schemeClr>
                </a:solidFill>
                <a:latin typeface="Californian FB" panose="0207040306080B030204" pitchFamily="18" charset="0"/>
              </a:rPr>
              <a:t>protection is overcome by behavioral  detection.</a:t>
            </a:r>
            <a:endParaRPr lang="en-US" sz="2800" b="1"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2C8657A7-9BD7-4567-90CD-E8BA5B2A4FE3}" type="datetime1">
              <a:rPr lang="en-US" smtClean="0"/>
              <a:t>12/1/2015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8649338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smtClean="0">
                <a:solidFill>
                  <a:schemeClr val="bg1"/>
                </a:solidFill>
                <a:effectLst>
                  <a:glow rad="101600">
                    <a:schemeClr val="accent4">
                      <a:satMod val="175000"/>
                      <a:alpha val="40000"/>
                    </a:schemeClr>
                  </a:glow>
                </a:effectLst>
                <a:latin typeface="Californian FB" panose="0207040306080B030204" pitchFamily="18" charset="0"/>
              </a:rPr>
              <a:t>Conclusion &amp; Future Work</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1154955" y="2603500"/>
            <a:ext cx="8761412" cy="3823058"/>
          </a:xfrm>
        </p:spPr>
        <p:txBody>
          <a:bodyPr>
            <a:normAutofit lnSpcReduction="10000"/>
          </a:bodyPr>
          <a:lstStyle/>
          <a:p>
            <a:pPr algn="just"/>
            <a:r>
              <a:rPr lang="en-IN" sz="2800" b="1" dirty="0" smtClean="0">
                <a:solidFill>
                  <a:schemeClr val="accent6">
                    <a:lumMod val="50000"/>
                  </a:schemeClr>
                </a:solidFill>
                <a:latin typeface="Californian FB" panose="0207040306080B030204" pitchFamily="18" charset="0"/>
              </a:rPr>
              <a:t>The </a:t>
            </a:r>
            <a:r>
              <a:rPr lang="en-IN" sz="2800" b="1" dirty="0">
                <a:solidFill>
                  <a:schemeClr val="accent6">
                    <a:lumMod val="50000"/>
                  </a:schemeClr>
                </a:solidFill>
                <a:latin typeface="Californian FB" panose="0207040306080B030204" pitchFamily="18" charset="0"/>
              </a:rPr>
              <a:t>proposal of this work is to find the best solutions to the problems of anti</a:t>
            </a:r>
            <a:r>
              <a:rPr lang="en-IN" sz="2800" b="1" dirty="0">
                <a:solidFill>
                  <a:schemeClr val="accent6">
                    <a:lumMod val="50000"/>
                  </a:schemeClr>
                </a:solidFill>
                <a:latin typeface="Calibri" panose="020F0502020204030204" pitchFamily="34" charset="0"/>
              </a:rPr>
              <a:t>-</a:t>
            </a:r>
            <a:r>
              <a:rPr lang="en-IN" sz="2800" b="1" dirty="0">
                <a:solidFill>
                  <a:schemeClr val="accent6">
                    <a:lumMod val="50000"/>
                  </a:schemeClr>
                </a:solidFill>
                <a:latin typeface="Californian FB" panose="0207040306080B030204" pitchFamily="18" charset="0"/>
              </a:rPr>
              <a:t>viruses and improve performance and find possible alternatives for a better working environment without problems with high efficiency and flexibility. </a:t>
            </a:r>
            <a:endParaRPr lang="en-IN" sz="2800" b="1" dirty="0" smtClean="0">
              <a:solidFill>
                <a:schemeClr val="accent6">
                  <a:lumMod val="50000"/>
                </a:schemeClr>
              </a:solidFill>
              <a:latin typeface="Californian FB" panose="0207040306080B030204" pitchFamily="18" charset="0"/>
            </a:endParaRPr>
          </a:p>
          <a:p>
            <a:pPr algn="just"/>
            <a:r>
              <a:rPr lang="en-IN" sz="2800" b="1" dirty="0">
                <a:solidFill>
                  <a:schemeClr val="accent6">
                    <a:lumMod val="50000"/>
                  </a:schemeClr>
                </a:solidFill>
                <a:latin typeface="Californian FB" panose="0207040306080B030204" pitchFamily="18" charset="0"/>
              </a:rPr>
              <a:t>Future work </a:t>
            </a:r>
            <a:r>
              <a:rPr lang="en-IN" sz="2800" b="1" dirty="0" smtClean="0">
                <a:solidFill>
                  <a:schemeClr val="accent6">
                    <a:lumMod val="50000"/>
                  </a:schemeClr>
                </a:solidFill>
                <a:latin typeface="Californian FB" panose="0207040306080B030204" pitchFamily="18" charset="0"/>
              </a:rPr>
              <a:t>on </a:t>
            </a:r>
            <a:r>
              <a:rPr lang="en-IN" sz="2800" b="1" dirty="0">
                <a:solidFill>
                  <a:schemeClr val="accent6">
                    <a:lumMod val="50000"/>
                  </a:schemeClr>
                </a:solidFill>
                <a:latin typeface="Californian FB" panose="0207040306080B030204" pitchFamily="18" charset="0"/>
              </a:rPr>
              <a:t>this field will focus on </a:t>
            </a:r>
            <a:r>
              <a:rPr lang="en-IN" sz="2800" b="1" dirty="0" smtClean="0">
                <a:solidFill>
                  <a:schemeClr val="accent6">
                    <a:lumMod val="50000"/>
                  </a:schemeClr>
                </a:solidFill>
                <a:latin typeface="Californian FB" panose="0207040306080B030204" pitchFamily="18" charset="0"/>
              </a:rPr>
              <a:t>the clustering of files according to file format and development </a:t>
            </a:r>
            <a:r>
              <a:rPr lang="en-IN" sz="2800" b="1" dirty="0">
                <a:solidFill>
                  <a:schemeClr val="accent6">
                    <a:lumMod val="50000"/>
                  </a:schemeClr>
                </a:solidFill>
                <a:latin typeface="Californian FB" panose="0207040306080B030204" pitchFamily="18" charset="0"/>
              </a:rPr>
              <a:t>of detection systems based on </a:t>
            </a:r>
            <a:r>
              <a:rPr lang="en-US" sz="2800" b="1" dirty="0">
                <a:solidFill>
                  <a:schemeClr val="accent6">
                    <a:lumMod val="50000"/>
                  </a:schemeClr>
                </a:solidFill>
                <a:latin typeface="Californian FB" panose="0207040306080B030204" pitchFamily="18" charset="0"/>
              </a:rPr>
              <a:t>File </a:t>
            </a:r>
            <a:r>
              <a:rPr lang="en-US" sz="2800" b="1" dirty="0" smtClean="0">
                <a:solidFill>
                  <a:schemeClr val="accent6">
                    <a:lumMod val="50000"/>
                  </a:schemeClr>
                </a:solidFill>
                <a:latin typeface="Californian FB" panose="0207040306080B030204" pitchFamily="18" charset="0"/>
              </a:rPr>
              <a:t>attributes and Behavioral </a:t>
            </a:r>
            <a:r>
              <a:rPr lang="en-US" sz="2800" b="1" dirty="0">
                <a:solidFill>
                  <a:schemeClr val="accent6">
                    <a:lumMod val="50000"/>
                  </a:schemeClr>
                </a:solidFill>
                <a:latin typeface="Californian FB" panose="0207040306080B030204" pitchFamily="18" charset="0"/>
              </a:rPr>
              <a:t>malware </a:t>
            </a:r>
            <a:r>
              <a:rPr lang="en-US" sz="2800" b="1" dirty="0" smtClean="0">
                <a:solidFill>
                  <a:schemeClr val="accent6">
                    <a:lumMod val="50000"/>
                  </a:schemeClr>
                </a:solidFill>
                <a:latin typeface="Californian FB" panose="0207040306080B030204" pitchFamily="18" charset="0"/>
              </a:rPr>
              <a:t>detection.</a:t>
            </a:r>
          </a:p>
        </p:txBody>
      </p:sp>
      <p:sp>
        <p:nvSpPr>
          <p:cNvPr id="3" name="Date Placeholder 2"/>
          <p:cNvSpPr>
            <a:spLocks noGrp="1"/>
          </p:cNvSpPr>
          <p:nvPr>
            <p:ph type="dt" sz="half" idx="10"/>
          </p:nvPr>
        </p:nvSpPr>
        <p:spPr/>
        <p:txBody>
          <a:bodyPr/>
          <a:lstStyle/>
          <a:p>
            <a:fld id="{0D243436-9FDC-4427-88F0-2EFAB22FE1AD}" type="datetime1">
              <a:rPr lang="en-US" smtClean="0"/>
              <a:t>12/1/2015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9360639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973668"/>
            <a:ext cx="9388698" cy="706964"/>
          </a:xfrm>
        </p:spPr>
        <p:txBody>
          <a:bodyPr/>
          <a:lstStyle/>
          <a:p>
            <a:r>
              <a:rPr lang="en-IN" sz="4000" b="1" dirty="0">
                <a:solidFill>
                  <a:schemeClr val="bg1"/>
                </a:solidFill>
                <a:effectLst>
                  <a:glow rad="101600">
                    <a:schemeClr val="accent4">
                      <a:satMod val="175000"/>
                      <a:alpha val="40000"/>
                    </a:schemeClr>
                  </a:glow>
                </a:effectLst>
                <a:latin typeface="Californian FB" panose="0207040306080B030204" pitchFamily="18" charset="0"/>
              </a:rPr>
              <a:t>References</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6" name="Content Placeholder 2"/>
          <p:cNvSpPr>
            <a:spLocks noGrp="1"/>
          </p:cNvSpPr>
          <p:nvPr>
            <p:ph idx="1"/>
          </p:nvPr>
        </p:nvSpPr>
        <p:spPr>
          <a:xfrm>
            <a:off x="721217" y="2318197"/>
            <a:ext cx="10534919" cy="4281152"/>
          </a:xfrm>
        </p:spPr>
        <p:txBody>
          <a:bodyPr>
            <a:noAutofit/>
          </a:bodyPr>
          <a:lstStyle/>
          <a:p>
            <a:pPr algn="just"/>
            <a:r>
              <a:rPr lang="en-GB" sz="2300" b="1" dirty="0" smtClean="0">
                <a:solidFill>
                  <a:schemeClr val="bg2">
                    <a:lumMod val="25000"/>
                  </a:schemeClr>
                </a:solidFill>
                <a:latin typeface="Californian FB" panose="0207040306080B030204" pitchFamily="18" charset="0"/>
              </a:rPr>
              <a:t>[1] Author:</a:t>
            </a:r>
            <a:r>
              <a:rPr lang="en-IN" sz="2300" dirty="0" smtClean="0">
                <a:solidFill>
                  <a:schemeClr val="bg2">
                    <a:lumMod val="25000"/>
                  </a:schemeClr>
                </a:solidFill>
                <a:latin typeface="Californian FB" panose="0207040306080B030204" pitchFamily="18" charset="0"/>
              </a:rPr>
              <a:t> (Safaa </a:t>
            </a:r>
            <a:r>
              <a:rPr lang="en-IN" sz="2300" dirty="0">
                <a:solidFill>
                  <a:schemeClr val="bg2">
                    <a:lumMod val="25000"/>
                  </a:schemeClr>
                </a:solidFill>
                <a:latin typeface="Californian FB" panose="0207040306080B030204" pitchFamily="18" charset="0"/>
              </a:rPr>
              <a:t>Salam </a:t>
            </a:r>
            <a:r>
              <a:rPr lang="en-IN" sz="2300" dirty="0" smtClean="0">
                <a:solidFill>
                  <a:schemeClr val="bg2">
                    <a:lumMod val="25000"/>
                  </a:schemeClr>
                </a:solidFill>
                <a:latin typeface="Californian FB" panose="0207040306080B030204" pitchFamily="18" charset="0"/>
              </a:rPr>
              <a:t>Hatem, College </a:t>
            </a:r>
            <a:r>
              <a:rPr lang="en-IN" sz="2300" dirty="0">
                <a:solidFill>
                  <a:schemeClr val="bg2">
                    <a:lumMod val="25000"/>
                  </a:schemeClr>
                </a:solidFill>
                <a:latin typeface="Californian FB" panose="0207040306080B030204" pitchFamily="18" charset="0"/>
              </a:rPr>
              <a:t>of Science, </a:t>
            </a:r>
            <a:r>
              <a:rPr lang="en-IN" sz="2300" dirty="0" smtClean="0">
                <a:solidFill>
                  <a:schemeClr val="bg2">
                    <a:lumMod val="25000"/>
                  </a:schemeClr>
                </a:solidFill>
                <a:latin typeface="Californian FB" panose="0207040306080B030204" pitchFamily="18" charset="0"/>
              </a:rPr>
              <a:t>University </a:t>
            </a:r>
            <a:r>
              <a:rPr lang="en-IN" sz="2300" dirty="0">
                <a:solidFill>
                  <a:schemeClr val="bg2">
                    <a:lumMod val="25000"/>
                  </a:schemeClr>
                </a:solidFill>
                <a:latin typeface="Californian FB" panose="0207040306080B030204" pitchFamily="18" charset="0"/>
              </a:rPr>
              <a:t>of Al-</a:t>
            </a:r>
            <a:r>
              <a:rPr lang="en-IN" sz="2300" dirty="0" err="1">
                <a:solidFill>
                  <a:schemeClr val="bg2">
                    <a:lumMod val="25000"/>
                  </a:schemeClr>
                </a:solidFill>
                <a:latin typeface="Californian FB" panose="0207040306080B030204" pitchFamily="18" charset="0"/>
              </a:rPr>
              <a:t>Qadisiyah</a:t>
            </a:r>
            <a:r>
              <a:rPr lang="en-IN" sz="2300" dirty="0">
                <a:solidFill>
                  <a:schemeClr val="bg2">
                    <a:lumMod val="25000"/>
                  </a:schemeClr>
                </a:solidFill>
                <a:latin typeface="Californian FB" panose="0207040306080B030204" pitchFamily="18" charset="0"/>
              </a:rPr>
              <a:t>, </a:t>
            </a:r>
            <a:r>
              <a:rPr lang="en-IN" sz="2300" dirty="0" smtClean="0">
                <a:solidFill>
                  <a:schemeClr val="bg2">
                    <a:lumMod val="25000"/>
                  </a:schemeClr>
                </a:solidFill>
                <a:latin typeface="Californian FB" panose="0207040306080B030204" pitchFamily="18" charset="0"/>
              </a:rPr>
              <a:t>Al-</a:t>
            </a:r>
            <a:r>
              <a:rPr lang="en-IN" sz="2300" dirty="0" err="1" smtClean="0">
                <a:solidFill>
                  <a:schemeClr val="bg2">
                    <a:lumMod val="25000"/>
                  </a:schemeClr>
                </a:solidFill>
                <a:latin typeface="Californian FB" panose="0207040306080B030204" pitchFamily="18" charset="0"/>
              </a:rPr>
              <a:t>Qadisiyah</a:t>
            </a:r>
            <a:r>
              <a:rPr lang="en-IN" sz="2300" dirty="0">
                <a:solidFill>
                  <a:schemeClr val="bg2">
                    <a:lumMod val="25000"/>
                  </a:schemeClr>
                </a:solidFill>
                <a:latin typeface="Californian FB" panose="0207040306080B030204" pitchFamily="18" charset="0"/>
              </a:rPr>
              <a:t>, </a:t>
            </a:r>
            <a:r>
              <a:rPr lang="en-IN" sz="2300" dirty="0" smtClean="0">
                <a:solidFill>
                  <a:schemeClr val="bg2">
                    <a:lumMod val="25000"/>
                  </a:schemeClr>
                </a:solidFill>
                <a:latin typeface="Californian FB" panose="0207040306080B030204" pitchFamily="18" charset="0"/>
              </a:rPr>
              <a:t>Iraq) “Malware </a:t>
            </a:r>
            <a:r>
              <a:rPr lang="en-IN" sz="2300" dirty="0">
                <a:solidFill>
                  <a:schemeClr val="bg2">
                    <a:lumMod val="25000"/>
                  </a:schemeClr>
                </a:solidFill>
                <a:latin typeface="Californian FB" panose="0207040306080B030204" pitchFamily="18" charset="0"/>
              </a:rPr>
              <a:t>Detection in Cloud Computing</a:t>
            </a:r>
            <a:r>
              <a:rPr lang="en-IN" sz="2300" dirty="0" smtClean="0">
                <a:solidFill>
                  <a:schemeClr val="bg2">
                    <a:lumMod val="25000"/>
                  </a:schemeClr>
                </a:solidFill>
                <a:latin typeface="Californian FB" panose="0207040306080B030204" pitchFamily="18" charset="0"/>
              </a:rPr>
              <a:t>” </a:t>
            </a:r>
            <a:r>
              <a:rPr lang="en-GB" sz="2300" b="1" dirty="0">
                <a:solidFill>
                  <a:schemeClr val="bg2">
                    <a:lumMod val="25000"/>
                  </a:schemeClr>
                </a:solidFill>
                <a:latin typeface="Californian FB" panose="0207040306080B030204" pitchFamily="18" charset="0"/>
              </a:rPr>
              <a:t>Journal: International Journal of Advanced Computer Science and Applications, Vol. 5, No. 4, </a:t>
            </a:r>
            <a:r>
              <a:rPr lang="en-GB" sz="2300" b="1" dirty="0" smtClean="0">
                <a:solidFill>
                  <a:schemeClr val="bg2">
                    <a:lumMod val="25000"/>
                  </a:schemeClr>
                </a:solidFill>
                <a:latin typeface="Californian FB" panose="0207040306080B030204" pitchFamily="18" charset="0"/>
              </a:rPr>
              <a:t>2014</a:t>
            </a:r>
            <a:endParaRPr lang="en-IN" sz="2300" dirty="0" smtClean="0">
              <a:solidFill>
                <a:schemeClr val="bg2">
                  <a:lumMod val="25000"/>
                </a:schemeClr>
              </a:solidFill>
              <a:latin typeface="Californian FB" panose="0207040306080B030204" pitchFamily="18" charset="0"/>
            </a:endParaRPr>
          </a:p>
          <a:p>
            <a:pPr algn="just"/>
            <a:r>
              <a:rPr lang="en-GB" sz="2300" b="1" dirty="0" smtClean="0">
                <a:solidFill>
                  <a:schemeClr val="bg2">
                    <a:lumMod val="25000"/>
                  </a:schemeClr>
                </a:solidFill>
                <a:latin typeface="Californian FB" panose="0207040306080B030204" pitchFamily="18" charset="0"/>
              </a:rPr>
              <a:t>[</a:t>
            </a:r>
            <a:r>
              <a:rPr lang="en-GB" sz="2300" b="1" dirty="0">
                <a:solidFill>
                  <a:schemeClr val="bg2">
                    <a:lumMod val="25000"/>
                  </a:schemeClr>
                </a:solidFill>
                <a:latin typeface="Californian FB" panose="0207040306080B030204" pitchFamily="18" charset="0"/>
              </a:rPr>
              <a:t>2</a:t>
            </a:r>
            <a:r>
              <a:rPr lang="en-GB" sz="2300" b="1" dirty="0" smtClean="0">
                <a:solidFill>
                  <a:schemeClr val="bg2">
                    <a:lumMod val="25000"/>
                  </a:schemeClr>
                </a:solidFill>
                <a:latin typeface="Californian FB" panose="0207040306080B030204" pitchFamily="18" charset="0"/>
              </a:rPr>
              <a:t>] Author:</a:t>
            </a:r>
            <a:r>
              <a:rPr lang="en-IN" sz="2300" dirty="0" smtClean="0">
                <a:solidFill>
                  <a:schemeClr val="bg2">
                    <a:lumMod val="25000"/>
                  </a:schemeClr>
                </a:solidFill>
                <a:latin typeface="Californian FB" panose="0207040306080B030204" pitchFamily="18" charset="0"/>
              </a:rPr>
              <a:t> </a:t>
            </a:r>
            <a:r>
              <a:rPr lang="en-IN" sz="2300" dirty="0">
                <a:solidFill>
                  <a:schemeClr val="bg2">
                    <a:lumMod val="25000"/>
                  </a:schemeClr>
                </a:solidFill>
                <a:latin typeface="Californian FB" panose="0207040306080B030204" pitchFamily="18" charset="0"/>
              </a:rPr>
              <a:t>Dr. Maged H. wafy Information Technology department, Faculty of Computers and Information, Helwan University, Cairo, Egypt  </a:t>
            </a:r>
            <a:r>
              <a:rPr lang="en-IN" sz="2300" dirty="0" smtClean="0">
                <a:solidFill>
                  <a:schemeClr val="bg2">
                    <a:lumMod val="25000"/>
                  </a:schemeClr>
                </a:solidFill>
                <a:latin typeface="Californian FB" panose="0207040306080B030204" pitchFamily="18" charset="0"/>
              </a:rPr>
              <a:t>“</a:t>
            </a:r>
            <a:r>
              <a:rPr lang="en-IN" sz="2300" dirty="0">
                <a:solidFill>
                  <a:schemeClr val="bg2">
                    <a:lumMod val="25000"/>
                  </a:schemeClr>
                </a:solidFill>
                <a:latin typeface="Californian FB" panose="0207040306080B030204" pitchFamily="18" charset="0"/>
              </a:rPr>
              <a:t>Malware Detection in Cloud Computing” </a:t>
            </a:r>
            <a:r>
              <a:rPr lang="en-GB" sz="2300" b="1" dirty="0">
                <a:solidFill>
                  <a:schemeClr val="bg2">
                    <a:lumMod val="25000"/>
                  </a:schemeClr>
                </a:solidFill>
                <a:latin typeface="Californian FB" panose="0207040306080B030204" pitchFamily="18" charset="0"/>
              </a:rPr>
              <a:t>Journal: International Journal of Advanced Computer Science and Applications, Vol. 5, No. 4, </a:t>
            </a:r>
            <a:r>
              <a:rPr lang="en-GB" sz="2300" b="1" dirty="0" smtClean="0">
                <a:solidFill>
                  <a:schemeClr val="bg2">
                    <a:lumMod val="25000"/>
                  </a:schemeClr>
                </a:solidFill>
                <a:latin typeface="Californian FB" panose="0207040306080B030204" pitchFamily="18" charset="0"/>
              </a:rPr>
              <a:t>2014</a:t>
            </a:r>
          </a:p>
          <a:p>
            <a:pPr algn="just"/>
            <a:r>
              <a:rPr lang="en-GB" sz="2300" b="1" dirty="0" smtClean="0">
                <a:solidFill>
                  <a:schemeClr val="bg2">
                    <a:lumMod val="25000"/>
                  </a:schemeClr>
                </a:solidFill>
                <a:latin typeface="Californian FB" panose="0207040306080B030204" pitchFamily="18" charset="0"/>
              </a:rPr>
              <a:t>[3] Author:</a:t>
            </a:r>
            <a:r>
              <a:rPr lang="en-IN" sz="2300" dirty="0" smtClean="0">
                <a:solidFill>
                  <a:schemeClr val="bg2">
                    <a:lumMod val="25000"/>
                  </a:schemeClr>
                </a:solidFill>
                <a:latin typeface="Californian FB" panose="0207040306080B030204" pitchFamily="18" charset="0"/>
              </a:rPr>
              <a:t> </a:t>
            </a:r>
            <a:r>
              <a:rPr lang="en-IN" sz="2300" dirty="0">
                <a:solidFill>
                  <a:schemeClr val="bg2">
                    <a:lumMod val="25000"/>
                  </a:schemeClr>
                </a:solidFill>
                <a:latin typeface="Californian FB" panose="0207040306080B030204" pitchFamily="18" charset="0"/>
              </a:rPr>
              <a:t>Dr. Mahmoud M. El-</a:t>
            </a:r>
            <a:r>
              <a:rPr lang="en-IN" sz="2300" dirty="0" err="1">
                <a:solidFill>
                  <a:schemeClr val="bg2">
                    <a:lumMod val="25000"/>
                  </a:schemeClr>
                </a:solidFill>
                <a:latin typeface="Californian FB" panose="0207040306080B030204" pitchFamily="18" charset="0"/>
              </a:rPr>
              <a:t>Khouly</a:t>
            </a:r>
            <a:r>
              <a:rPr lang="en-IN" sz="2300" dirty="0">
                <a:solidFill>
                  <a:schemeClr val="bg2">
                    <a:lumMod val="25000"/>
                  </a:schemeClr>
                </a:solidFill>
                <a:latin typeface="Californian FB" panose="0207040306080B030204" pitchFamily="18" charset="0"/>
              </a:rPr>
              <a:t> </a:t>
            </a:r>
            <a:r>
              <a:rPr lang="en-IN" sz="2300" dirty="0" smtClean="0">
                <a:solidFill>
                  <a:schemeClr val="bg2">
                    <a:lumMod val="25000"/>
                  </a:schemeClr>
                </a:solidFill>
                <a:latin typeface="Californian FB" panose="0207040306080B030204" pitchFamily="18" charset="0"/>
              </a:rPr>
              <a:t>Information </a:t>
            </a:r>
            <a:r>
              <a:rPr lang="en-IN" sz="2300" dirty="0">
                <a:solidFill>
                  <a:schemeClr val="bg2">
                    <a:lumMod val="25000"/>
                  </a:schemeClr>
                </a:solidFill>
                <a:latin typeface="Californian FB" panose="0207040306080B030204" pitchFamily="18" charset="0"/>
              </a:rPr>
              <a:t>Technology department, </a:t>
            </a:r>
            <a:r>
              <a:rPr lang="en-IN" sz="2300" dirty="0" smtClean="0">
                <a:solidFill>
                  <a:schemeClr val="bg2">
                    <a:lumMod val="25000"/>
                  </a:schemeClr>
                </a:solidFill>
                <a:latin typeface="Californian FB" panose="0207040306080B030204" pitchFamily="18" charset="0"/>
              </a:rPr>
              <a:t>Faculty </a:t>
            </a:r>
            <a:r>
              <a:rPr lang="en-IN" sz="2300" dirty="0">
                <a:solidFill>
                  <a:schemeClr val="bg2">
                    <a:lumMod val="25000"/>
                  </a:schemeClr>
                </a:solidFill>
                <a:latin typeface="Californian FB" panose="0207040306080B030204" pitchFamily="18" charset="0"/>
              </a:rPr>
              <a:t>of Computers and Information, Helwan University, </a:t>
            </a:r>
            <a:r>
              <a:rPr lang="en-IN" sz="2300" dirty="0" smtClean="0">
                <a:solidFill>
                  <a:schemeClr val="bg2">
                    <a:lumMod val="25000"/>
                  </a:schemeClr>
                </a:solidFill>
                <a:latin typeface="Californian FB" panose="0207040306080B030204" pitchFamily="18" charset="0"/>
              </a:rPr>
              <a:t>Cairo</a:t>
            </a:r>
            <a:r>
              <a:rPr lang="en-IN" sz="2300" dirty="0">
                <a:solidFill>
                  <a:schemeClr val="bg2">
                    <a:lumMod val="25000"/>
                  </a:schemeClr>
                </a:solidFill>
                <a:latin typeface="Californian FB" panose="0207040306080B030204" pitchFamily="18" charset="0"/>
              </a:rPr>
              <a:t>, Egypt </a:t>
            </a:r>
            <a:r>
              <a:rPr lang="en-IN" sz="2300" dirty="0" smtClean="0">
                <a:solidFill>
                  <a:schemeClr val="bg2">
                    <a:lumMod val="25000"/>
                  </a:schemeClr>
                </a:solidFill>
                <a:latin typeface="Californian FB" panose="0207040306080B030204" pitchFamily="18" charset="0"/>
              </a:rPr>
              <a:t>“</a:t>
            </a:r>
            <a:r>
              <a:rPr lang="en-IN" sz="2300" dirty="0">
                <a:solidFill>
                  <a:schemeClr val="bg2">
                    <a:lumMod val="25000"/>
                  </a:schemeClr>
                </a:solidFill>
                <a:latin typeface="Californian FB" panose="0207040306080B030204" pitchFamily="18" charset="0"/>
              </a:rPr>
              <a:t>Malware Detection in Cloud Computing” </a:t>
            </a:r>
            <a:r>
              <a:rPr lang="en-GB" sz="2300" b="1" dirty="0">
                <a:solidFill>
                  <a:schemeClr val="bg2">
                    <a:lumMod val="25000"/>
                  </a:schemeClr>
                </a:solidFill>
                <a:latin typeface="Californian FB" panose="0207040306080B030204" pitchFamily="18" charset="0"/>
              </a:rPr>
              <a:t>Journal: International Journal of Advanced Computer Science and Applications, Vol. 5, No. 4, </a:t>
            </a:r>
            <a:r>
              <a:rPr lang="en-GB" sz="2300" b="1" dirty="0" smtClean="0">
                <a:solidFill>
                  <a:schemeClr val="bg2">
                    <a:lumMod val="25000"/>
                  </a:schemeClr>
                </a:solidFill>
                <a:latin typeface="Californian FB" panose="0207040306080B030204" pitchFamily="18" charset="0"/>
              </a:rPr>
              <a:t>2014</a:t>
            </a:r>
            <a:endParaRPr lang="en-IN" sz="2300" dirty="0">
              <a:solidFill>
                <a:schemeClr val="bg2">
                  <a:lumMod val="25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154C6B34-90B1-40E3-A668-094B98197EA8}" type="datetime1">
              <a:rPr lang="en-US" smtClean="0"/>
              <a:t>12/1/2015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1723987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439" y="193183"/>
            <a:ext cx="11796671" cy="6463586"/>
          </a:xfrm>
          <a:prstGeom prst="rect">
            <a:avLst/>
          </a:prstGeom>
          <a:ln w="127000" cap="sq">
            <a:solidFill>
              <a:schemeClr val="accent4">
                <a:lumMod val="50000"/>
              </a:schemeClr>
            </a:solidFill>
            <a:miter lim="800000"/>
          </a:ln>
          <a:effectLst>
            <a:glow rad="139700">
              <a:schemeClr val="accent4">
                <a:satMod val="175000"/>
                <a:alpha val="40000"/>
              </a:schemeClr>
            </a:glow>
            <a:outerShdw blurRad="57150" dist="50800" dir="2700000" algn="tl" rotWithShape="0">
              <a:srgbClr val="000000">
                <a:alpha val="40000"/>
              </a:srgbClr>
            </a:outerShdw>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7757" y="3830178"/>
            <a:ext cx="2579692" cy="2094104"/>
          </a:xfrm>
          <a:prstGeom prst="ellipse">
            <a:avLst/>
          </a:prstGeom>
          <a:ln>
            <a:noFill/>
          </a:ln>
          <a:effectLst>
            <a:glow rad="63500">
              <a:schemeClr val="accent3">
                <a:satMod val="175000"/>
                <a:alpha val="40000"/>
              </a:schemeClr>
            </a:glow>
            <a:softEdge rad="112500"/>
          </a:effectLst>
        </p:spPr>
      </p:pic>
      <p:sp>
        <p:nvSpPr>
          <p:cNvPr id="4" name="Date Placeholder 3"/>
          <p:cNvSpPr>
            <a:spLocks noGrp="1"/>
          </p:cNvSpPr>
          <p:nvPr>
            <p:ph type="dt" sz="half" idx="10"/>
          </p:nvPr>
        </p:nvSpPr>
        <p:spPr/>
        <p:txBody>
          <a:bodyPr/>
          <a:lstStyle/>
          <a:p>
            <a:fld id="{4B48F128-5CBE-4AB5-A7EF-DEF5F7257D63}"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67043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Overview</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528035" y="2273122"/>
            <a:ext cx="5370490" cy="4584877"/>
          </a:xfrm>
        </p:spPr>
        <p:txBody>
          <a:bodyPr>
            <a:noAutofit/>
          </a:bodyPr>
          <a:lstStyle/>
          <a:p>
            <a:r>
              <a:rPr lang="en-US" sz="2800" b="1" dirty="0" smtClean="0">
                <a:solidFill>
                  <a:schemeClr val="accent6">
                    <a:lumMod val="50000"/>
                  </a:schemeClr>
                </a:solidFill>
                <a:latin typeface="Californian FB" panose="0207040306080B030204" pitchFamily="18" charset="0"/>
              </a:rPr>
              <a:t>Abstract</a:t>
            </a:r>
          </a:p>
          <a:p>
            <a:r>
              <a:rPr lang="en-US" sz="2800" b="1" dirty="0" smtClean="0">
                <a:solidFill>
                  <a:schemeClr val="accent6">
                    <a:lumMod val="50000"/>
                  </a:schemeClr>
                </a:solidFill>
                <a:latin typeface="Californian FB" panose="0207040306080B030204" pitchFamily="18" charset="0"/>
              </a:rPr>
              <a:t>Introduction</a:t>
            </a:r>
          </a:p>
          <a:p>
            <a:r>
              <a:rPr lang="en-US" sz="2800" b="1" dirty="0" smtClean="0">
                <a:solidFill>
                  <a:schemeClr val="accent6">
                    <a:lumMod val="50000"/>
                  </a:schemeClr>
                </a:solidFill>
                <a:latin typeface="Californian FB" panose="0207040306080B030204" pitchFamily="18" charset="0"/>
              </a:rPr>
              <a:t>Cloud Architecture</a:t>
            </a:r>
          </a:p>
          <a:p>
            <a:r>
              <a:rPr lang="en-US" sz="2800" b="1" dirty="0" smtClean="0">
                <a:solidFill>
                  <a:schemeClr val="accent6">
                    <a:lumMod val="50000"/>
                  </a:schemeClr>
                </a:solidFill>
                <a:latin typeface="Californian FB" panose="0207040306080B030204" pitchFamily="18" charset="0"/>
              </a:rPr>
              <a:t>What Is Malware</a:t>
            </a:r>
          </a:p>
          <a:p>
            <a:r>
              <a:rPr lang="en-US" sz="2800" b="1" dirty="0" smtClean="0">
                <a:solidFill>
                  <a:schemeClr val="accent6">
                    <a:lumMod val="50000"/>
                  </a:schemeClr>
                </a:solidFill>
                <a:latin typeface="Californian FB" panose="0207040306080B030204" pitchFamily="18" charset="0"/>
              </a:rPr>
              <a:t>Types of Malware</a:t>
            </a:r>
          </a:p>
          <a:p>
            <a:r>
              <a:rPr lang="en-US" sz="2800" b="1" dirty="0" smtClean="0">
                <a:solidFill>
                  <a:schemeClr val="accent6">
                    <a:lumMod val="50000"/>
                  </a:schemeClr>
                </a:solidFill>
                <a:latin typeface="Californian FB" panose="0207040306080B030204" pitchFamily="18" charset="0"/>
              </a:rPr>
              <a:t>Malware Detection Techniques</a:t>
            </a:r>
          </a:p>
          <a:p>
            <a:r>
              <a:rPr lang="en-US" sz="2800" b="1" dirty="0">
                <a:solidFill>
                  <a:schemeClr val="accent6">
                    <a:lumMod val="50000"/>
                  </a:schemeClr>
                </a:solidFill>
                <a:latin typeface="Californian FB" panose="0207040306080B030204" pitchFamily="18" charset="0"/>
              </a:rPr>
              <a:t>Survey Work</a:t>
            </a:r>
          </a:p>
          <a:p>
            <a:pPr marL="0" indent="0">
              <a:buNone/>
            </a:pPr>
            <a:endParaRPr lang="en-US" sz="2800" b="1" dirty="0" smtClean="0">
              <a:solidFill>
                <a:schemeClr val="accent6">
                  <a:lumMod val="50000"/>
                </a:schemeClr>
              </a:solidFill>
              <a:latin typeface="Californian FB" panose="0207040306080B030204" pitchFamily="18" charset="0"/>
            </a:endParaRPr>
          </a:p>
        </p:txBody>
      </p:sp>
      <p:sp>
        <p:nvSpPr>
          <p:cNvPr id="5" name="Content Placeholder 2"/>
          <p:cNvSpPr txBox="1">
            <a:spLocks/>
          </p:cNvSpPr>
          <p:nvPr/>
        </p:nvSpPr>
        <p:spPr>
          <a:xfrm>
            <a:off x="6040192" y="2442693"/>
            <a:ext cx="6151808" cy="424573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800" b="1" dirty="0" smtClean="0">
                <a:solidFill>
                  <a:schemeClr val="accent6">
                    <a:lumMod val="50000"/>
                  </a:schemeClr>
                </a:solidFill>
                <a:latin typeface="Californian FB" panose="0207040306080B030204" pitchFamily="18" charset="0"/>
              </a:rPr>
              <a:t>Signature </a:t>
            </a:r>
            <a:r>
              <a:rPr lang="en-US" sz="2800" b="1" dirty="0">
                <a:solidFill>
                  <a:schemeClr val="accent6">
                    <a:lumMod val="50000"/>
                  </a:schemeClr>
                </a:solidFill>
                <a:latin typeface="Californian FB" panose="0207040306080B030204" pitchFamily="18" charset="0"/>
              </a:rPr>
              <a:t>Based Detection Is Insufficient</a:t>
            </a:r>
          </a:p>
          <a:p>
            <a:r>
              <a:rPr lang="en-US" sz="2800" b="1" dirty="0">
                <a:solidFill>
                  <a:schemeClr val="accent6">
                    <a:lumMod val="50000"/>
                  </a:schemeClr>
                </a:solidFill>
                <a:latin typeface="Californian FB" panose="0207040306080B030204" pitchFamily="18" charset="0"/>
              </a:rPr>
              <a:t>Pitfall of Signature Based Detection </a:t>
            </a:r>
          </a:p>
          <a:p>
            <a:r>
              <a:rPr lang="en-US" sz="2800" b="1" dirty="0">
                <a:solidFill>
                  <a:schemeClr val="accent6">
                    <a:lumMod val="50000"/>
                  </a:schemeClr>
                </a:solidFill>
                <a:latin typeface="Californian FB" panose="0207040306080B030204" pitchFamily="18" charset="0"/>
              </a:rPr>
              <a:t>Proposed </a:t>
            </a:r>
            <a:r>
              <a:rPr lang="en-US" sz="2800" b="1" dirty="0" smtClean="0">
                <a:solidFill>
                  <a:schemeClr val="accent6">
                    <a:lumMod val="50000"/>
                  </a:schemeClr>
                </a:solidFill>
                <a:latin typeface="Californian FB" panose="0207040306080B030204" pitchFamily="18" charset="0"/>
              </a:rPr>
              <a:t>Work</a:t>
            </a:r>
          </a:p>
          <a:p>
            <a:r>
              <a:rPr lang="en-US" sz="2800" b="1" dirty="0" smtClean="0">
                <a:solidFill>
                  <a:schemeClr val="accent6">
                    <a:lumMod val="50000"/>
                  </a:schemeClr>
                </a:solidFill>
                <a:latin typeface="Californian FB" panose="0207040306080B030204" pitchFamily="18" charset="0"/>
              </a:rPr>
              <a:t>Benefits of Proposed Work</a:t>
            </a:r>
            <a:endParaRPr lang="en-US" sz="2800" b="1" dirty="0">
              <a:solidFill>
                <a:schemeClr val="accent6">
                  <a:lumMod val="50000"/>
                </a:schemeClr>
              </a:solidFill>
              <a:latin typeface="Californian FB" panose="0207040306080B030204" pitchFamily="18" charset="0"/>
            </a:endParaRPr>
          </a:p>
          <a:p>
            <a:r>
              <a:rPr lang="en-US" sz="2800" b="1" dirty="0">
                <a:solidFill>
                  <a:schemeClr val="accent6">
                    <a:lumMod val="50000"/>
                  </a:schemeClr>
                </a:solidFill>
                <a:latin typeface="Californian FB" panose="0207040306080B030204" pitchFamily="18" charset="0"/>
              </a:rPr>
              <a:t>Conclusion &amp; Future Work</a:t>
            </a:r>
          </a:p>
          <a:p>
            <a:r>
              <a:rPr lang="en-US" sz="2800" b="1" dirty="0">
                <a:solidFill>
                  <a:schemeClr val="accent6">
                    <a:lumMod val="50000"/>
                  </a:schemeClr>
                </a:solidFill>
                <a:latin typeface="Californian FB" panose="0207040306080B030204" pitchFamily="18" charset="0"/>
              </a:rPr>
              <a:t>References</a:t>
            </a:r>
          </a:p>
          <a:p>
            <a:endParaRPr lang="en-IN" sz="2800" dirty="0"/>
          </a:p>
          <a:p>
            <a:endParaRPr lang="en-US" sz="2800" b="1" dirty="0" smtClean="0">
              <a:solidFill>
                <a:schemeClr val="accent6">
                  <a:lumMod val="50000"/>
                </a:schemeClr>
              </a:solidFill>
              <a:latin typeface="Californian FB" panose="0207040306080B030204" pitchFamily="18" charset="0"/>
            </a:endParaRPr>
          </a:p>
        </p:txBody>
      </p:sp>
      <p:sp>
        <p:nvSpPr>
          <p:cNvPr id="4" name="Date Placeholder 3"/>
          <p:cNvSpPr>
            <a:spLocks noGrp="1"/>
          </p:cNvSpPr>
          <p:nvPr>
            <p:ph type="dt" sz="half" idx="10"/>
          </p:nvPr>
        </p:nvSpPr>
        <p:spPr/>
        <p:txBody>
          <a:bodyPr/>
          <a:lstStyle/>
          <a:p>
            <a:fld id="{86E6F9A2-03C7-4AD5-83F1-7A4F894D5902}" type="datetime1">
              <a:rPr lang="en-US" smtClean="0"/>
              <a:t>12/1/2015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950339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Abstract</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4" name="Content Placeholder 2"/>
          <p:cNvSpPr>
            <a:spLocks noGrp="1"/>
          </p:cNvSpPr>
          <p:nvPr>
            <p:ph idx="1"/>
          </p:nvPr>
        </p:nvSpPr>
        <p:spPr>
          <a:xfrm>
            <a:off x="1154955" y="2603500"/>
            <a:ext cx="8761412" cy="3416300"/>
          </a:xfrm>
        </p:spPr>
        <p:txBody>
          <a:bodyPr>
            <a:normAutofit lnSpcReduction="10000"/>
          </a:bodyPr>
          <a:lstStyle/>
          <a:p>
            <a:pPr marL="0" indent="0" algn="just">
              <a:buNone/>
            </a:pPr>
            <a:r>
              <a:rPr lang="en-IN" sz="2800" b="1" dirty="0" smtClean="0">
                <a:solidFill>
                  <a:schemeClr val="accent6">
                    <a:lumMod val="50000"/>
                  </a:schemeClr>
                </a:solidFill>
                <a:latin typeface="Californian FB" panose="0207040306080B030204" pitchFamily="18" charset="0"/>
              </a:rPr>
              <a:t>Detecting malicious software is a complex problem, But In this project we suggest a new model for malware detection. First we </a:t>
            </a:r>
            <a:r>
              <a:rPr lang="en-US" sz="2800" b="1" dirty="0" smtClean="0">
                <a:solidFill>
                  <a:schemeClr val="accent6">
                    <a:lumMod val="50000"/>
                  </a:schemeClr>
                </a:solidFill>
                <a:latin typeface="Californian FB" panose="0207040306080B030204" pitchFamily="18" charset="0"/>
              </a:rPr>
              <a:t>Cluster our files according to their properties then secondly chop up the files which are malicious by detecting malware in file attributes only. After that we use symbolling detection technique for file content and at last go for Behavioral malware detection.</a:t>
            </a:r>
          </a:p>
          <a:p>
            <a:pPr algn="just"/>
            <a:endParaRPr lang="en-IN" sz="2800" b="1"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AFC918AD-BC9E-4579-B945-686698C79E97}"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773766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Introduction</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5" name="Content Placeholder 2"/>
          <p:cNvSpPr txBox="1">
            <a:spLocks noGrp="1"/>
          </p:cNvSpPr>
          <p:nvPr>
            <p:ph idx="1"/>
          </p:nvPr>
        </p:nvSpPr>
        <p:spPr>
          <a:xfrm>
            <a:off x="1154954" y="1998192"/>
            <a:ext cx="8761412" cy="3416300"/>
          </a:xfrm>
          <a:prstGeom prst="rect">
            <a:avLst/>
          </a:prstGeom>
          <a:effectLst>
            <a:glow rad="101600">
              <a:schemeClr val="accent6">
                <a:satMod val="175000"/>
                <a:alpha val="40000"/>
              </a:schemeClr>
            </a:glow>
          </a:effectLst>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endParaRPr lang="en-IN" sz="2800" dirty="0" smtClean="0">
              <a:latin typeface="Californian FB" panose="0207040306080B030204" pitchFamily="18" charset="0"/>
            </a:endParaRPr>
          </a:p>
          <a:p>
            <a:pPr marL="0" indent="0" algn="just">
              <a:buFont typeface="Wingdings 3" charset="2"/>
              <a:buNone/>
            </a:pPr>
            <a:r>
              <a:rPr lang="en-IN" sz="2800" b="1" dirty="0" smtClean="0">
                <a:solidFill>
                  <a:schemeClr val="accent6">
                    <a:lumMod val="50000"/>
                  </a:schemeClr>
                </a:solidFill>
                <a:latin typeface="Californian FB" panose="0207040306080B030204" pitchFamily="18" charset="0"/>
              </a:rPr>
              <a:t>Antivirus software is one of the most widely used tools for detecting and stopping malicious and unwanted files. However, traditional host based antivirus is questionable. Antivirus software fails to detect many modern threats and its increasing complexity has resulted in vulnerabilities that are being exploited by malware. In this project we try to develop a new model for malware detection and deploy this model into cloud Architecture.</a:t>
            </a:r>
            <a:endParaRPr lang="en-IN" sz="2800" dirty="0">
              <a:solidFill>
                <a:schemeClr val="accent6">
                  <a:lumMod val="50000"/>
                </a:schemeClr>
              </a:solidFill>
              <a:latin typeface="Californian FB" panose="0207040306080B030204" pitchFamily="18" charset="0"/>
            </a:endParaRPr>
          </a:p>
        </p:txBody>
      </p:sp>
      <p:sp>
        <p:nvSpPr>
          <p:cNvPr id="3" name="Date Placeholder 2"/>
          <p:cNvSpPr>
            <a:spLocks noGrp="1"/>
          </p:cNvSpPr>
          <p:nvPr>
            <p:ph type="dt" sz="half" idx="10"/>
          </p:nvPr>
        </p:nvSpPr>
        <p:spPr/>
        <p:txBody>
          <a:bodyPr/>
          <a:lstStyle/>
          <a:p>
            <a:fld id="{B66338B8-27C7-4637-9AD4-F3336134A6D9}" type="datetime1">
              <a:rPr lang="en-US" smtClean="0"/>
              <a:t>12/1/2015</a:t>
            </a:fld>
            <a:endParaRPr lang="en-US" dirty="0"/>
          </a:p>
        </p:txBody>
      </p:sp>
      <p:sp>
        <p:nvSpPr>
          <p:cNvPr id="4" name="Footer Placeholder 3"/>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599615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Cloud Architecture</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416" y="2228045"/>
            <a:ext cx="11296218" cy="4539803"/>
          </a:xfrm>
          <a:prstGeom prst="rect">
            <a:avLst/>
          </a:prstGeom>
        </p:spPr>
      </p:pic>
      <p:sp>
        <p:nvSpPr>
          <p:cNvPr id="3" name="Date Placeholder 2"/>
          <p:cNvSpPr>
            <a:spLocks noGrp="1"/>
          </p:cNvSpPr>
          <p:nvPr>
            <p:ph type="dt" sz="half" idx="10"/>
          </p:nvPr>
        </p:nvSpPr>
        <p:spPr/>
        <p:txBody>
          <a:bodyPr/>
          <a:lstStyle/>
          <a:p>
            <a:fld id="{D66E1A7A-7D53-4E56-A1F6-1D91B6B17D2B}"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8888136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What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Is Malware</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a:xfrm>
            <a:off x="1154955" y="2603499"/>
            <a:ext cx="5245845" cy="3720027"/>
          </a:xfrm>
        </p:spPr>
        <p:txBody>
          <a:bodyPr>
            <a:normAutofit lnSpcReduction="10000"/>
          </a:bodyPr>
          <a:lstStyle/>
          <a:p>
            <a:pPr algn="just"/>
            <a:r>
              <a:rPr lang="en-US" sz="2800" b="1" dirty="0">
                <a:solidFill>
                  <a:schemeClr val="accent6">
                    <a:lumMod val="50000"/>
                  </a:schemeClr>
                </a:solidFill>
                <a:latin typeface="Californian FB" panose="0207040306080B030204" pitchFamily="18" charset="0"/>
              </a:rPr>
              <a:t>A Malware is a set of </a:t>
            </a:r>
            <a:r>
              <a:rPr lang="en-US" sz="2800" b="1" dirty="0" smtClean="0">
                <a:solidFill>
                  <a:schemeClr val="accent6">
                    <a:lumMod val="50000"/>
                  </a:schemeClr>
                </a:solidFill>
                <a:latin typeface="Californian FB" panose="0207040306080B030204" pitchFamily="18" charset="0"/>
              </a:rPr>
              <a:t>instructions that </a:t>
            </a:r>
            <a:r>
              <a:rPr lang="en-US" sz="2800" b="1" dirty="0">
                <a:solidFill>
                  <a:schemeClr val="accent6">
                    <a:lumMod val="50000"/>
                  </a:schemeClr>
                </a:solidFill>
                <a:latin typeface="Californian FB" panose="0207040306080B030204" pitchFamily="18" charset="0"/>
              </a:rPr>
              <a:t>run on your computer and make your system do something that an attacker wants it to do</a:t>
            </a:r>
            <a:r>
              <a:rPr lang="en-US" sz="2800" b="1" dirty="0" smtClean="0">
                <a:solidFill>
                  <a:schemeClr val="accent6">
                    <a:lumMod val="50000"/>
                  </a:schemeClr>
                </a:solidFill>
                <a:latin typeface="Californian FB" panose="0207040306080B030204" pitchFamily="18" charset="0"/>
              </a:rPr>
              <a:t>.</a:t>
            </a:r>
          </a:p>
          <a:p>
            <a:pPr algn="just"/>
            <a:r>
              <a:rPr lang="en-US" sz="2800" b="1" u="sng" dirty="0" smtClean="0">
                <a:solidFill>
                  <a:schemeClr val="accent6">
                    <a:lumMod val="50000"/>
                  </a:schemeClr>
                </a:solidFill>
                <a:latin typeface="Californian FB" panose="0207040306080B030204" pitchFamily="18" charset="0"/>
              </a:rPr>
              <a:t>For Example </a:t>
            </a:r>
            <a:r>
              <a:rPr lang="en-US" sz="2800" b="1" dirty="0" smtClean="0">
                <a:solidFill>
                  <a:schemeClr val="accent6">
                    <a:lumMod val="50000"/>
                  </a:schemeClr>
                </a:solidFill>
                <a:latin typeface="Californian FB" panose="0207040306080B030204" pitchFamily="18" charset="0"/>
              </a:rPr>
              <a:t>:</a:t>
            </a:r>
          </a:p>
          <a:p>
            <a:pPr marL="0" indent="0">
              <a:buNone/>
            </a:pPr>
            <a:r>
              <a:rPr lang="en-US" sz="2800" b="1" dirty="0">
                <a:solidFill>
                  <a:schemeClr val="accent6">
                    <a:lumMod val="50000"/>
                  </a:schemeClr>
                </a:solidFill>
                <a:latin typeface="Californian FB" panose="0207040306080B030204" pitchFamily="18" charset="0"/>
              </a:rPr>
              <a:t>	</a:t>
            </a:r>
            <a:r>
              <a:rPr lang="en-US" sz="2800" b="1" dirty="0" smtClean="0">
                <a:solidFill>
                  <a:schemeClr val="accent6">
                    <a:lumMod val="50000"/>
                  </a:schemeClr>
                </a:solidFill>
                <a:latin typeface="Californian FB" panose="0207040306080B030204" pitchFamily="18" charset="0"/>
              </a:rPr>
              <a:t>Crash, Hang, Compromised 	privacy.</a:t>
            </a:r>
            <a:endParaRPr lang="en-US" sz="2800" b="1" dirty="0">
              <a:solidFill>
                <a:schemeClr val="accent6">
                  <a:lumMod val="50000"/>
                </a:schemeClr>
              </a:solidFill>
              <a:latin typeface="Californian FB" panose="0207040306080B030204" pitchFamily="18" charset="0"/>
            </a:endParaRPr>
          </a:p>
          <a:p>
            <a:endParaRPr lang="en-IN" sz="2800" dirty="0">
              <a:latin typeface="Californian FB" panose="0207040306080B0302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269" y="2727190"/>
            <a:ext cx="3682846" cy="3292610"/>
          </a:xfrm>
          <a:prstGeom prst="rect">
            <a:avLst/>
          </a:prstGeom>
        </p:spPr>
      </p:pic>
      <p:sp>
        <p:nvSpPr>
          <p:cNvPr id="5" name="Date Placeholder 4"/>
          <p:cNvSpPr>
            <a:spLocks noGrp="1"/>
          </p:cNvSpPr>
          <p:nvPr>
            <p:ph type="dt" sz="half" idx="10"/>
          </p:nvPr>
        </p:nvSpPr>
        <p:spPr/>
        <p:txBody>
          <a:bodyPr/>
          <a:lstStyle/>
          <a:p>
            <a:fld id="{7083267E-0A72-45C6-A640-813A881DA58D}" type="datetime1">
              <a:rPr lang="en-US" smtClean="0"/>
              <a:t>12/1/2015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7240169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glow rad="101600">
                    <a:schemeClr val="accent4">
                      <a:satMod val="175000"/>
                      <a:alpha val="40000"/>
                    </a:schemeClr>
                  </a:glow>
                </a:effectLst>
                <a:latin typeface="Californian FB" panose="0207040306080B030204" pitchFamily="18" charset="0"/>
              </a:rPr>
              <a:t>Type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Of Malware</a:t>
            </a:r>
            <a:endParaRPr lang="en-IN" sz="4000" b="1" dirty="0">
              <a:solidFill>
                <a:schemeClr val="bg1"/>
              </a:solidFill>
              <a:effectLst>
                <a:glow rad="101600">
                  <a:schemeClr val="accent4">
                    <a:satMod val="175000"/>
                    <a:alpha val="40000"/>
                  </a:schemeClr>
                </a:glow>
              </a:effectLst>
              <a:latin typeface="Californian FB" panose="0207040306080B030204" pitchFamily="18" charset="0"/>
            </a:endParaRPr>
          </a:p>
        </p:txBody>
      </p:sp>
      <p:sp>
        <p:nvSpPr>
          <p:cNvPr id="3" name="Content Placeholder 2"/>
          <p:cNvSpPr>
            <a:spLocks noGrp="1"/>
          </p:cNvSpPr>
          <p:nvPr>
            <p:ph idx="1"/>
          </p:nvPr>
        </p:nvSpPr>
        <p:spPr/>
        <p:txBody>
          <a:bodyPr/>
          <a:lstStyle/>
          <a:p>
            <a:r>
              <a:rPr lang="en-US" sz="2800" b="1" dirty="0" smtClean="0">
                <a:solidFill>
                  <a:schemeClr val="accent6">
                    <a:lumMod val="50000"/>
                  </a:schemeClr>
                </a:solidFill>
                <a:latin typeface="Californian FB" panose="0207040306080B030204" pitchFamily="18" charset="0"/>
              </a:rPr>
              <a:t>Virus</a:t>
            </a:r>
          </a:p>
          <a:p>
            <a:r>
              <a:rPr lang="en-US" sz="2800" b="1" dirty="0">
                <a:solidFill>
                  <a:schemeClr val="accent6">
                    <a:lumMod val="50000"/>
                  </a:schemeClr>
                </a:solidFill>
                <a:latin typeface="Californian FB" panose="0207040306080B030204" pitchFamily="18" charset="0"/>
              </a:rPr>
              <a:t>Trojan </a:t>
            </a:r>
            <a:r>
              <a:rPr lang="en-US" sz="2800" b="1" dirty="0" smtClean="0">
                <a:solidFill>
                  <a:schemeClr val="accent6">
                    <a:lumMod val="50000"/>
                  </a:schemeClr>
                </a:solidFill>
                <a:latin typeface="Californian FB" panose="0207040306080B030204" pitchFamily="18" charset="0"/>
              </a:rPr>
              <a:t>horse</a:t>
            </a:r>
          </a:p>
          <a:p>
            <a:r>
              <a:rPr lang="en-US" sz="2800" b="1" dirty="0">
                <a:solidFill>
                  <a:schemeClr val="accent6">
                    <a:lumMod val="50000"/>
                  </a:schemeClr>
                </a:solidFill>
                <a:latin typeface="Californian FB" panose="0207040306080B030204" pitchFamily="18" charset="0"/>
              </a:rPr>
              <a:t>Scare </a:t>
            </a:r>
            <a:r>
              <a:rPr lang="en-US" sz="2800" b="1" dirty="0" smtClean="0">
                <a:solidFill>
                  <a:schemeClr val="accent6">
                    <a:lumMod val="50000"/>
                  </a:schemeClr>
                </a:solidFill>
                <a:latin typeface="Californian FB" panose="0207040306080B030204" pitchFamily="18" charset="0"/>
              </a:rPr>
              <a:t>ware</a:t>
            </a:r>
          </a:p>
          <a:p>
            <a:r>
              <a:rPr lang="en-US" sz="2800" b="1" dirty="0" smtClean="0">
                <a:solidFill>
                  <a:schemeClr val="accent6">
                    <a:lumMod val="50000"/>
                  </a:schemeClr>
                </a:solidFill>
                <a:latin typeface="Californian FB" panose="0207040306080B030204" pitchFamily="18" charset="0"/>
              </a:rPr>
              <a:t>Adware</a:t>
            </a:r>
          </a:p>
          <a:p>
            <a:r>
              <a:rPr lang="en-US" sz="2800" b="1" dirty="0" smtClean="0">
                <a:solidFill>
                  <a:schemeClr val="accent6">
                    <a:lumMod val="50000"/>
                  </a:schemeClr>
                </a:solidFill>
                <a:latin typeface="Californian FB" panose="0207040306080B030204" pitchFamily="18" charset="0"/>
              </a:rPr>
              <a:t>Worm</a:t>
            </a:r>
            <a:endParaRPr lang="en-US" sz="2800" b="1" dirty="0">
              <a:solidFill>
                <a:schemeClr val="accent6">
                  <a:lumMod val="50000"/>
                </a:schemeClr>
              </a:solidFill>
              <a:latin typeface="Californian FB" panose="0207040306080B030204" pitchFamily="18" charset="0"/>
            </a:endParaRPr>
          </a:p>
          <a:p>
            <a:endParaRPr lang="en-US" dirty="0">
              <a:latin typeface="Eras Demi ITC" pitchFamily="34" charset="0"/>
            </a:endParaRPr>
          </a:p>
          <a:p>
            <a:endParaRPr lang="en-IN" dirty="0" smtClean="0"/>
          </a:p>
          <a:p>
            <a:endParaRPr lang="en-IN"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608" y="2429630"/>
            <a:ext cx="6065949" cy="3481773"/>
          </a:xfrm>
          <a:prstGeom prst="rect">
            <a:avLst/>
          </a:prstGeom>
        </p:spPr>
      </p:pic>
      <p:sp>
        <p:nvSpPr>
          <p:cNvPr id="4" name="Date Placeholder 3"/>
          <p:cNvSpPr>
            <a:spLocks noGrp="1"/>
          </p:cNvSpPr>
          <p:nvPr>
            <p:ph type="dt" sz="half" idx="10"/>
          </p:nvPr>
        </p:nvSpPr>
        <p:spPr/>
        <p:txBody>
          <a:bodyPr/>
          <a:lstStyle/>
          <a:p>
            <a:fld id="{A98D7118-BA0B-46E9-9D34-15863DF07B8D}" type="datetime1">
              <a:rPr lang="en-US" smtClean="0"/>
              <a:t>12/1/2015</a:t>
            </a:fld>
            <a:endParaRPr lang="en-US" dirty="0"/>
          </a:p>
        </p:txBody>
      </p:sp>
      <p:sp>
        <p:nvSpPr>
          <p:cNvPr id="6" name="Footer Placeholder 5"/>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929545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Malware </a:t>
            </a:r>
            <a:r>
              <a:rPr lang="en-US" sz="4000" b="1" dirty="0">
                <a:solidFill>
                  <a:schemeClr val="bg1"/>
                </a:solidFill>
                <a:effectLst>
                  <a:glow rad="101600">
                    <a:schemeClr val="accent4">
                      <a:satMod val="175000"/>
                      <a:alpha val="40000"/>
                    </a:schemeClr>
                  </a:glow>
                </a:effectLst>
                <a:latin typeface="Californian FB" panose="0207040306080B030204" pitchFamily="18" charset="0"/>
              </a:rPr>
              <a:t>Detection </a:t>
            </a:r>
            <a:r>
              <a:rPr lang="en-US" sz="4000" b="1" dirty="0" smtClean="0">
                <a:solidFill>
                  <a:schemeClr val="bg1"/>
                </a:solidFill>
                <a:effectLst>
                  <a:glow rad="101600">
                    <a:schemeClr val="accent4">
                      <a:satMod val="175000"/>
                      <a:alpha val="40000"/>
                    </a:schemeClr>
                  </a:glow>
                </a:effectLst>
                <a:latin typeface="Californian FB" panose="0207040306080B030204" pitchFamily="18" charset="0"/>
              </a:rPr>
              <a:t>Techniques</a:t>
            </a:r>
            <a:endParaRPr lang="en-IN" sz="4000" dirty="0">
              <a:solidFill>
                <a:schemeClr val="bg1"/>
              </a:solidFill>
              <a:effectLst>
                <a:glow rad="101600">
                  <a:schemeClr val="accent4">
                    <a:satMod val="175000"/>
                    <a:alpha val="40000"/>
                  </a:schemeClr>
                </a:glow>
              </a:effectLst>
              <a:latin typeface="Californian FB" panose="0207040306080B0302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3" y="2253803"/>
            <a:ext cx="9762186" cy="4604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fld id="{D5137806-FDAB-4511-93B5-DD5CF9C01459}" type="datetime1">
              <a:rPr lang="en-US" smtClean="0"/>
              <a:t>12/1/2015</a:t>
            </a:fld>
            <a:endParaRPr lang="en-US" dirty="0"/>
          </a:p>
        </p:txBody>
      </p:sp>
      <p:sp>
        <p:nvSpPr>
          <p:cNvPr id="5" name="Footer Placeholder 4"/>
          <p:cNvSpPr>
            <a:spLocks noGrp="1"/>
          </p:cNvSpPr>
          <p:nvPr>
            <p:ph type="ftr" sz="quarter" idx="11"/>
          </p:nvPr>
        </p:nvSpPr>
        <p:spPr/>
        <p:txBody>
          <a:bodyPr/>
          <a:lstStyle/>
          <a:p>
            <a:r>
              <a:rPr lang="en-US" smtClean="0"/>
              <a:t>Pattern Based Malware Detection Technique in Cloud Architecture</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500100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978</TotalTime>
  <Words>1254</Words>
  <Application>Microsoft Office PowerPoint</Application>
  <PresentationFormat>Widescreen</PresentationFormat>
  <Paragraphs>222</Paragraphs>
  <Slides>27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27</vt:i4>
      </vt:variant>
    </vt:vector>
  </HeadingPairs>
  <TitlesOfParts>
    <vt:vector size="39" baseType="lpstr">
      <vt:lpstr>Arial</vt:lpstr>
      <vt:lpstr>Bodoni MT</vt:lpstr>
      <vt:lpstr>Bookman Old Style</vt:lpstr>
      <vt:lpstr>Calibri</vt:lpstr>
      <vt:lpstr>Calibri Light</vt:lpstr>
      <vt:lpstr>Californian FB</vt:lpstr>
      <vt:lpstr>Century Gothic</vt:lpstr>
      <vt:lpstr>Eras Demi ITC</vt:lpstr>
      <vt:lpstr>Times New Roman</vt:lpstr>
      <vt:lpstr>Wingdings</vt:lpstr>
      <vt:lpstr>Wingdings 3</vt:lpstr>
      <vt:lpstr>Ion Boardroom</vt:lpstr>
      <vt:lpstr>Pattern Based Malware Detection Technique In Cloud Architecture</vt:lpstr>
      <vt:lpstr> Project Members : Manish  Kumar Gupta Sagar Shaw Under Guidance Of : Prof. Sanjay Chakraborty</vt:lpstr>
      <vt:lpstr>Overview</vt:lpstr>
      <vt:lpstr>Abstract</vt:lpstr>
      <vt:lpstr>Introduction</vt:lpstr>
      <vt:lpstr>Cloud Architecture</vt:lpstr>
      <vt:lpstr>What Is Malware</vt:lpstr>
      <vt:lpstr>Type Of Malware</vt:lpstr>
      <vt:lpstr>Malware Detection Techniques</vt:lpstr>
      <vt:lpstr>Anomaly Based Detection </vt:lpstr>
      <vt:lpstr>Specification Based Detection</vt:lpstr>
      <vt:lpstr>Signature Based Detection</vt:lpstr>
      <vt:lpstr>Survey Work (1)</vt:lpstr>
      <vt:lpstr>Survey Work (2)</vt:lpstr>
      <vt:lpstr>Signature Based Detection Is Insufficient</vt:lpstr>
      <vt:lpstr>Pitfalls Of Signature Based Detection </vt:lpstr>
      <vt:lpstr>PowerPoint Presentation</vt:lpstr>
      <vt:lpstr>Proposed Work (2)</vt:lpstr>
      <vt:lpstr>Proposed Work (3)</vt:lpstr>
      <vt:lpstr>Proposed Work (4)</vt:lpstr>
      <vt:lpstr>Proposed Work (5)</vt:lpstr>
      <vt:lpstr>Proposed Work (6)</vt:lpstr>
      <vt:lpstr>Proposed Work (7)</vt:lpstr>
      <vt:lpstr>Proposed Work (8)</vt:lpstr>
      <vt:lpstr>Conclusion &amp; Future Work</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In Cloud Architecture</dc:title>
  <dc:creator>Manish Kumar Gupta</dc:creator>
  <cp:lastModifiedBy>Manish Kumar Gupta</cp:lastModifiedBy>
  <cp:revision>201</cp:revision>
  <dcterms:created xsi:type="dcterms:W3CDTF">2015-11-13T14:12:30Z</dcterms:created>
  <dcterms:modified xsi:type="dcterms:W3CDTF">2015-12-01T05:51:41Z</dcterms:modified>
</cp:coreProperties>
</file>