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5" r:id="rId3"/>
    <p:sldId id="281" r:id="rId4"/>
    <p:sldId id="267" r:id="rId5"/>
    <p:sldId id="269" r:id="rId6"/>
    <p:sldId id="264" r:id="rId7"/>
    <p:sldId id="258" r:id="rId8"/>
    <p:sldId id="259" r:id="rId9"/>
    <p:sldId id="260" r:id="rId10"/>
    <p:sldId id="262" r:id="rId11"/>
    <p:sldId id="263" r:id="rId12"/>
    <p:sldId id="261" r:id="rId13"/>
    <p:sldId id="270" r:id="rId14"/>
    <p:sldId id="279" r:id="rId15"/>
    <p:sldId id="257" r:id="rId16"/>
    <p:sldId id="268" r:id="rId17"/>
    <p:sldId id="282" r:id="rId18"/>
    <p:sldId id="278" r:id="rId19"/>
    <p:sldId id="285" r:id="rId20"/>
    <p:sldId id="286" r:id="rId21"/>
    <p:sldId id="287" r:id="rId22"/>
    <p:sldId id="288" r:id="rId23"/>
    <p:sldId id="280" r:id="rId24"/>
    <p:sldId id="289" r:id="rId25"/>
    <p:sldId id="275" r:id="rId26"/>
    <p:sldId id="290" r:id="rId27"/>
    <p:sldId id="276" r:id="rId28"/>
    <p:sldId id="277" r:id="rId29"/>
    <p:sldId id="292" r:id="rId30"/>
    <p:sldId id="291" r:id="rId31"/>
    <p:sldId id="293" r:id="rId32"/>
    <p:sldId id="296" r:id="rId33"/>
    <p:sldId id="297" r:id="rId34"/>
    <p:sldId id="305" r:id="rId35"/>
    <p:sldId id="294" r:id="rId36"/>
    <p:sldId id="298" r:id="rId37"/>
    <p:sldId id="299" r:id="rId38"/>
    <p:sldId id="304" r:id="rId39"/>
    <p:sldId id="272" r:id="rId40"/>
    <p:sldId id="273" r:id="rId41"/>
    <p:sldId id="306" r:id="rId42"/>
    <p:sldId id="274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ED50-BB34-4E8F-93E7-C4CF861497F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Pattern Based Malware Detection Technique in Cloud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7E7F3-3BF5-4B9C-86BC-F25C01D5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7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09E86-D8BB-4B4A-9FF7-C21D13690F40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Pattern Based Malware Detection Technique in Cloud 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B4CAA-4400-4699-BAAE-434CA7A08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11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B4CAA-4400-4699-BAAE-434CA7A082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6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B4CAA-4400-4699-BAAE-434CA7A082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6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9C4594F-35F6-4A5D-AB7C-622F8D8BF57E}" type="datetime1">
              <a:rPr lang="en-US" smtClean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Pattern Based Malware Detection Technique in Cloud Architecture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EFC8-A212-4B3A-9B2E-BB6F8E4EC1B4}" type="datetime1">
              <a:rPr lang="en-US" smtClean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Based Malware Detection Technique in Cloud Architecture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AAD3-2A81-47C9-AC90-D03669671980}" type="datetime1">
              <a:rPr lang="en-US" smtClean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Based Malware Detection Technique in Cloud Architecture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354-970C-4EBE-A560-74A9D1B0ED01}" type="datetime1">
              <a:rPr lang="en-US" smtClean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Based Malware Detection Technique in Cloud Architecture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61F7-73FD-46BA-8537-19BF98941FD1}" type="datetime1">
              <a:rPr lang="en-US" smtClean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Based Malware Detection Technique in Cloud Architecture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FBEC-43A6-44D4-8F3B-98C1C5637DD8}" type="datetime1">
              <a:rPr lang="en-US" smtClean="0"/>
              <a:t>9/11/2016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Based Malware Detection Technique in Cloud 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9B8E-7364-4F15-9AE6-8F8F1B88656C}" type="datetime1">
              <a:rPr lang="en-US" smtClean="0"/>
              <a:t>9/11/2016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Based Malware Detection Technique in Cloud 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9992-C8A8-4175-9877-FEB909492607}" type="datetime1">
              <a:rPr lang="en-US" smtClean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Based Malware Detection Technique in Cloud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330C-A4DF-4872-AF8E-654373E109EE}" type="datetime1">
              <a:rPr lang="en-US" smtClean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Based Malware Detection Technique in Cloud Architecture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B688-311C-44A8-88D4-1CD1257B6ACB}" type="datetime1">
              <a:rPr lang="en-US" smtClean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Based Malware Detection Technique in Cloud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088A-4B56-470D-A03C-143178356817}" type="datetime1">
              <a:rPr lang="en-US" smtClean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Based Malware Detection Technique in Cloud Architecture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B980-49F2-422E-BDAA-619265E9FAF5}" type="datetime1">
              <a:rPr lang="en-US" smtClean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Based Malware Detection Technique in Cloud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C840-C910-4996-A68A-F4AE290DF257}" type="datetime1">
              <a:rPr lang="en-US" smtClean="0"/>
              <a:t>9/11/2016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Based Malware Detection Technique in Cloud 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67F7-735A-4D0C-9490-E9D53496B218}" type="datetime1">
              <a:rPr lang="en-US" smtClean="0"/>
              <a:t>9/11/2016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Based Malware Detection Technique in Cloud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3976-3D04-4EB9-BF43-7CDECA4A91D9}" type="datetime1">
              <a:rPr lang="en-US" smtClean="0"/>
              <a:t>9/11/2016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Based Malware Detection Technique in Cloud Architecture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FD2E-5A58-4EE4-A779-E356CF94AF93}" type="datetime1">
              <a:rPr lang="en-US" smtClean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Based Malware Detection Technique in Cloud Architecture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493D-80EE-4384-A83A-92350D6871A7}" type="datetime1">
              <a:rPr lang="en-US" smtClean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Based Malware Detection Technique in Cloud Architecture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8143F6-523A-40A0-9FA9-C078C3C8C335}" type="datetime1">
              <a:rPr lang="en-US" smtClean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Pattern Based Malware Detection Technique in Cloud Architecture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12" Type="http://schemas.openxmlformats.org/officeDocument/2006/relationships/image" Target="../media/image2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23.jpg"/><Relationship Id="rId5" Type="http://schemas.openxmlformats.org/officeDocument/2006/relationships/image" Target="../media/image17.jpg"/><Relationship Id="rId10" Type="http://schemas.openxmlformats.org/officeDocument/2006/relationships/image" Target="../media/image22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9098" y="772732"/>
            <a:ext cx="9079606" cy="1519026"/>
          </a:xfrm>
          <a:solidFill>
            <a:schemeClr val="accent6">
              <a:lumMod val="20000"/>
              <a:lumOff val="8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sz="4400" b="1" dirty="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Cloud </a:t>
            </a:r>
            <a:r>
              <a:rPr lang="en-IN" sz="4400" b="1" dirty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Based </a:t>
            </a:r>
            <a:r>
              <a:rPr lang="en-IN" sz="4400" b="1" dirty="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Malware Detection Technique</a:t>
            </a:r>
            <a:endParaRPr lang="en-IN" sz="4400" b="1" dirty="0">
              <a:solidFill>
                <a:schemeClr val="accent6">
                  <a:lumMod val="50000"/>
                </a:schemeClr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979" y="2509854"/>
            <a:ext cx="5962918" cy="3765378"/>
          </a:xfrm>
          <a:prstGeom prst="ellipse">
            <a:avLst/>
          </a:prstGeom>
          <a:ln w="190500" cap="rnd">
            <a:solidFill>
              <a:schemeClr val="accent6"/>
            </a:solidFill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403" y="5132232"/>
            <a:ext cx="1524000" cy="1143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74" y="2768635"/>
            <a:ext cx="1522283" cy="11417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082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52044 0.343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171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-0.52136 -0.3449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33" y="-1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Anomaly Based Detection </a:t>
            </a:r>
            <a:endParaRPr lang="en-IN" sz="4000" b="1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013" y="2371680"/>
            <a:ext cx="10526184" cy="3416300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An anomaly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Bell MT" panose="02020503060305020303" pitchFamily="18" charset="0"/>
              </a:rPr>
              <a:t>-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based 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detection technique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uses its knowledge of what constitutes normal 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behaviour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to decide 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the maliciousness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of a program under inspection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.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Anomaly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-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based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detection usually occurs in two phases–a training (learning) phase and a detection (monitoring) phase. </a:t>
            </a:r>
            <a:endParaRPr lang="en-US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In training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phase the detector attempts to learn the normal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behavior. The detector could be learning the behavior of the host. 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Specification Based Detection</a:t>
            </a:r>
            <a:endParaRPr lang="en-IN" sz="4000" b="1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769" y="2603500"/>
            <a:ext cx="9907999" cy="34163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Specification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Bodoni MT" panose="02070603080606020203" pitchFamily="18" charset="0"/>
              </a:rPr>
              <a:t>-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based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detection is a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special type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of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anomaly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Bell MT" panose="02020503060305020303" pitchFamily="18" charset="0"/>
              </a:rPr>
              <a:t>-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based detection.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Specification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Bodoni MT" panose="02070603080606020203" pitchFamily="18" charset="0"/>
              </a:rPr>
              <a:t>-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based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detection specifies a set of valid behavior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to 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decide the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maliciousness of a 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program.</a:t>
            </a:r>
            <a:endParaRPr lang="en-US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algn="just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The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main limitation of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specification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-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based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detection is that it is often difficult to specify completely and accurately the entire set of valid behaviors a system should exhibit.</a:t>
            </a:r>
          </a:p>
          <a:p>
            <a:pPr algn="just"/>
            <a:endParaRPr lang="en-IN" sz="2800" b="1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Signature Based </a:t>
            </a:r>
            <a:r>
              <a:rPr lang="en-US" sz="4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etection</a:t>
            </a:r>
            <a:endParaRPr lang="en-IN" sz="4000" b="1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358802"/>
            <a:ext cx="10049665" cy="34163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Signature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-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based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detection attempts to model the malicious behavior of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malware. This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model of malicious behavior is often referred to as the signature.</a:t>
            </a:r>
          </a:p>
          <a:p>
            <a:pPr algn="just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Ideally, a signature should be able to identify any malware exhibiting the malicious behavior specified by the signature. Like any data that exists in large quantities which requires storage, signatures require a repository. This repository represents all of the knowledge the signature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-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based method has, as it pertains to malware detection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.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Survey Work (1)</a:t>
            </a:r>
            <a:endParaRPr lang="en-IN" sz="4000" b="1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73901" cy="3416300"/>
          </a:xfrm>
        </p:spPr>
        <p:txBody>
          <a:bodyPr>
            <a:noAutofit/>
          </a:bodyPr>
          <a:lstStyle/>
          <a:p>
            <a:r>
              <a:rPr lang="en-IN" sz="2800" b="1" u="sng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Signature Optimizing Pattern </a:t>
            </a:r>
            <a:r>
              <a:rPr lang="en-IN" sz="2800" b="1" u="sng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Matching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 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	This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method is used depends on the signature, which 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storage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already in the database. </a:t>
            </a:r>
            <a:endParaRPr lang="en-IN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marL="0" indent="0">
              <a:buNone/>
            </a:pP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For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this purpose, 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they used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a string matching algorithm, comparison variants of which arise in finding similar DNA or protein sequences. </a:t>
            </a:r>
            <a:r>
              <a:rPr lang="en-IN" sz="2000" b="1" dirty="0" smtClean="0">
                <a:solidFill>
                  <a:schemeClr val="bg2">
                    <a:lumMod val="25000"/>
                  </a:schemeClr>
                </a:solidFill>
                <a:latin typeface="Californian FB" panose="0207040306080B030204" pitchFamily="18" charset="0"/>
              </a:rPr>
              <a:t>[1] </a:t>
            </a:r>
            <a:r>
              <a:rPr lang="en-IN" sz="2800" b="1" dirty="0" smtClean="0">
                <a:solidFill>
                  <a:schemeClr val="bg2">
                    <a:lumMod val="25000"/>
                  </a:schemeClr>
                </a:solidFill>
                <a:latin typeface="Californian FB" panose="0207040306080B030204" pitchFamily="18" charset="0"/>
              </a:rPr>
              <a:t>.</a:t>
            </a:r>
            <a:endParaRPr lang="en-IN" sz="2800" b="1" dirty="0">
              <a:solidFill>
                <a:schemeClr val="bg2">
                  <a:lumMod val="25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Survey Work (2)</a:t>
            </a:r>
            <a:endParaRPr lang="en-IN" sz="4000" b="1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279561"/>
            <a:ext cx="9663301" cy="445608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5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Signature Based </a:t>
            </a:r>
            <a:r>
              <a:rPr lang="en-IN" sz="4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D</a:t>
            </a:r>
            <a:r>
              <a:rPr lang="en-IN" sz="4000" b="1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etection </a:t>
            </a:r>
            <a:r>
              <a:rPr lang="en-IN" sz="4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I</a:t>
            </a:r>
            <a:r>
              <a:rPr lang="en-IN" sz="4000" b="1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s Insufficient</a:t>
            </a:r>
            <a:endParaRPr lang="en-IN" sz="4000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90" y="2603500"/>
            <a:ext cx="4967433" cy="3416300"/>
          </a:xfrm>
        </p:spPr>
      </p:pic>
    </p:spTree>
    <p:extLst>
      <p:ext uri="{BB962C8B-B14F-4D97-AF65-F5344CB8AC3E}">
        <p14:creationId xmlns:p14="http://schemas.microsoft.com/office/powerpoint/2010/main" val="18934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Pitfalls Of Signature Based </a:t>
            </a:r>
            <a:r>
              <a:rPr lang="en-IN" sz="4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D</a:t>
            </a:r>
            <a:r>
              <a:rPr lang="en-IN" sz="4000" b="1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etection </a:t>
            </a:r>
            <a:endParaRPr lang="en-IN" sz="4000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Most Conservative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No zero day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protection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Post infection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protection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Cannot cope with malware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variants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False positives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Proposed Work (1)</a:t>
            </a:r>
            <a:endParaRPr lang="en-IN" sz="4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011028" cy="34163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Step 1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: Start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Step 2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: 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DNA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Sequence Detection 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Process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.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Step 3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: 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Symbolic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Detection 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Process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.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Step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4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: 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Behavioural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Detection 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Process.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Step 5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: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Cloud Deployment 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Model.</a:t>
            </a:r>
            <a:endParaRPr lang="en-US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Step 6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: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End.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endParaRPr lang="en-US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697"/>
            <a:ext cx="12192000" cy="6857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87" y="0"/>
            <a:ext cx="5840654" cy="6853322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4533364" y="141669"/>
            <a:ext cx="2009104" cy="5336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effectLst/>
                <a:ea typeface="Calibri"/>
                <a:cs typeface="Times New Roman"/>
              </a:rPr>
              <a:t>Incoming Files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 bwMode="gray">
          <a:xfrm>
            <a:off x="0" y="-24697"/>
            <a:ext cx="9388698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Proposed Work (2)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694349" y="6462608"/>
            <a:ext cx="1560936" cy="370130"/>
            <a:chOff x="4877263" y="6218859"/>
            <a:chExt cx="1333409" cy="370130"/>
          </a:xfrm>
        </p:grpSpPr>
        <p:sp>
          <p:nvSpPr>
            <p:cNvPr id="61" name="Oval 60"/>
            <p:cNvSpPr/>
            <p:nvPr/>
          </p:nvSpPr>
          <p:spPr>
            <a:xfrm>
              <a:off x="4877263" y="6218859"/>
              <a:ext cx="1333409" cy="370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Text Box 2"/>
            <p:cNvSpPr txBox="1">
              <a:spLocks noChangeArrowheads="1"/>
            </p:cNvSpPr>
            <p:nvPr/>
          </p:nvSpPr>
          <p:spPr bwMode="auto">
            <a:xfrm>
              <a:off x="5108894" y="6292216"/>
              <a:ext cx="987106" cy="1885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b="1" dirty="0">
                  <a:effectLst/>
                  <a:latin typeface="Calibri"/>
                  <a:ea typeface="Calibri"/>
                  <a:cs typeface="Times New Roman"/>
                </a:rPr>
                <a:t>Normal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9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Proposed Work (3)</a:t>
            </a:r>
            <a:endParaRPr lang="en-IN" sz="4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011028" cy="34163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E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xtraction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of DNA sequence from a 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file.</a:t>
            </a:r>
          </a:p>
          <a:p>
            <a:endParaRPr lang="en-US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80264"/>
              </p:ext>
            </p:extLst>
          </p:nvPr>
        </p:nvGraphicFramePr>
        <p:xfrm>
          <a:off x="2524253" y="3503053"/>
          <a:ext cx="5978302" cy="21336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89151"/>
                <a:gridCol w="2989151"/>
              </a:tblGrid>
              <a:tr h="364901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Binary Bits</a:t>
                      </a:r>
                      <a:endParaRPr lang="en-IN" sz="28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DNA Character</a:t>
                      </a:r>
                      <a:endParaRPr lang="en-IN" sz="28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901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00</a:t>
                      </a:r>
                      <a:endParaRPr lang="en-IN" sz="2800" b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T</a:t>
                      </a:r>
                      <a:endParaRPr lang="en-IN" sz="28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901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01</a:t>
                      </a:r>
                      <a:endParaRPr lang="en-IN" sz="28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G</a:t>
                      </a:r>
                      <a:endParaRPr lang="en-IN" sz="2800" b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901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2800" b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C</a:t>
                      </a:r>
                      <a:endParaRPr lang="en-IN" sz="2800" b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4901"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11</a:t>
                      </a:r>
                      <a:endParaRPr lang="en-IN" sz="2800" b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IN" sz="28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</p:spTree>
    <p:extLst>
      <p:ext uri="{BB962C8B-B14F-4D97-AF65-F5344CB8AC3E}">
        <p14:creationId xmlns:p14="http://schemas.microsoft.com/office/powerpoint/2010/main" val="23236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8623" y="1304226"/>
            <a:ext cx="5718219" cy="3205681"/>
          </a:xfrm>
          <a:effectLst>
            <a:glow rad="228600">
              <a:schemeClr val="accent4">
                <a:satMod val="175000"/>
                <a:alpha val="40000"/>
              </a:schemeClr>
            </a:glow>
            <a:innerShdw blurRad="114300">
              <a:prstClr val="black"/>
            </a:innerShdw>
            <a:softEdge rad="63500"/>
          </a:effectLst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algn="ctr"/>
            <a:r>
              <a:rPr lang="en-IN" sz="4000" b="1" u="sng" dirty="0" smtClean="0">
                <a:solidFill>
                  <a:schemeClr val="accent1"/>
                </a:solidFill>
                <a:latin typeface="Californian FB" panose="0207040306080B030204" pitchFamily="18" charset="0"/>
              </a:rPr>
              <a:t> Authors</a:t>
            </a:r>
            <a: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fornian FB" panose="0207040306080B030204" pitchFamily="18" charset="0"/>
              </a:rPr>
              <a:t/>
            </a:r>
            <a:br>
              <a:rPr lang="en-IN" sz="4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fornian FB" panose="0207040306080B030204" pitchFamily="18" charset="0"/>
              </a:rPr>
            </a:br>
            <a:r>
              <a:rPr lang="en-IN" sz="4000" b="1" dirty="0">
                <a:solidFill>
                  <a:schemeClr val="bg1"/>
                </a:solidFill>
                <a:latin typeface="Californian FB" panose="0207040306080B030204" pitchFamily="18" charset="0"/>
              </a:rPr>
              <a:t>Manish  Kumar Gupta</a:t>
            </a:r>
            <a:br>
              <a:rPr lang="en-IN" sz="4000" b="1" dirty="0">
                <a:solidFill>
                  <a:schemeClr val="bg1"/>
                </a:solidFill>
                <a:latin typeface="Californian FB" panose="0207040306080B030204" pitchFamily="18" charset="0"/>
              </a:rPr>
            </a:br>
            <a:r>
              <a:rPr lang="en-IN" sz="4000" b="1" dirty="0">
                <a:solidFill>
                  <a:schemeClr val="bg1"/>
                </a:solidFill>
                <a:latin typeface="Californian FB" panose="0207040306080B030204" pitchFamily="18" charset="0"/>
              </a:rPr>
              <a:t>Sagar </a:t>
            </a:r>
            <a:r>
              <a:rPr lang="en-IN" sz="4000" b="1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Shaw</a:t>
            </a:r>
            <a:r>
              <a:rPr lang="en-IN" sz="4000" b="1" dirty="0" smtClean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/>
            </a:r>
            <a:br>
              <a:rPr lang="en-IN" sz="4000" b="1" dirty="0" smtClean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</a:br>
            <a:r>
              <a:rPr lang="en-IN" sz="4000" b="1" dirty="0" err="1" smtClean="0">
                <a:solidFill>
                  <a:schemeClr val="bg1"/>
                </a:solidFill>
                <a:latin typeface="Californian FB" panose="0207040306080B030204" pitchFamily="18" charset="0"/>
              </a:rPr>
              <a:t>Prof.</a:t>
            </a:r>
            <a:r>
              <a:rPr lang="en-IN" sz="4000" b="1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 Sanjay Chakraborty</a:t>
            </a:r>
            <a:br>
              <a:rPr lang="en-IN" sz="4000" b="1" dirty="0" smtClean="0">
                <a:solidFill>
                  <a:schemeClr val="bg1"/>
                </a:solidFill>
                <a:latin typeface="Californian FB" panose="0207040306080B030204" pitchFamily="18" charset="0"/>
              </a:rPr>
            </a:br>
            <a:endParaRPr lang="en-IN" sz="40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02" y="4296160"/>
            <a:ext cx="1432042" cy="13775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2021983" y="4646387"/>
            <a:ext cx="9532959" cy="1261884"/>
          </a:xfrm>
          <a:prstGeom prst="rect">
            <a:avLst/>
          </a:prstGeom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sz="3800" b="1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chemeClr val="bg2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Institute Of Engineering &amp; </a:t>
            </a:r>
            <a:r>
              <a:rPr lang="en-US" sz="3800" b="1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chemeClr val="bg2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Management, Kolkata</a:t>
            </a:r>
            <a:endParaRPr lang="en-US" sz="3800" b="1" dirty="0">
              <a:ln w="12700" cmpd="sng">
                <a:solidFill>
                  <a:srgbClr val="7030A0"/>
                </a:solidFill>
                <a:prstDash val="solid"/>
              </a:ln>
              <a:solidFill>
                <a:schemeClr val="bg2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97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Proposed Work (4)</a:t>
            </a:r>
            <a:endParaRPr lang="en-IN" sz="4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011028" cy="34163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Creating a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Malware_Sequence_Database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.</a:t>
            </a:r>
          </a:p>
          <a:p>
            <a:endParaRPr lang="en-US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0" name="Picture 2" descr="creating blast 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21" y="3335629"/>
            <a:ext cx="7771962" cy="298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</p:spTree>
    <p:extLst>
      <p:ext uri="{BB962C8B-B14F-4D97-AF65-F5344CB8AC3E}">
        <p14:creationId xmlns:p14="http://schemas.microsoft.com/office/powerpoint/2010/main" val="18805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Proposed Work (5)</a:t>
            </a:r>
            <a:endParaRPr lang="en-IN" sz="4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8948" y="2601532"/>
            <a:ext cx="10676586" cy="4023575"/>
          </a:xfrm>
        </p:spPr>
        <p:txBody>
          <a:bodyPr>
            <a:normAutofit fontScale="92500" lnSpcReduction="10000"/>
          </a:bodyPr>
          <a:lstStyle/>
          <a:p>
            <a:r>
              <a:rPr lang="en-IN" sz="27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Comparing FASTA Sequence </a:t>
            </a:r>
            <a:r>
              <a:rPr lang="en-IN" sz="27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with Malware_Sequence_Database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.</a:t>
            </a:r>
          </a:p>
          <a:p>
            <a:endParaRPr lang="en-IN" sz="2800" b="1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endParaRPr lang="en-IN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endParaRPr lang="en-IN" sz="2800" b="1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endParaRPr lang="en-IN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endParaRPr lang="en-IN" sz="2800" b="1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endParaRPr lang="en-IN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Using Blast Software </a:t>
            </a:r>
            <a:r>
              <a:rPr lang="en-IN" sz="2600" b="1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[1]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.</a:t>
            </a:r>
          </a:p>
          <a:p>
            <a:endParaRPr lang="en-US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077" name="Picture 5" descr="Comparing FESTA 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59" y="3218748"/>
            <a:ext cx="7070503" cy="269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3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Proposed Work (6)</a:t>
            </a:r>
            <a:endParaRPr lang="en-IN" sz="4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217090" cy="34163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The result of this comparison is a BLAST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report.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And, malware detected file will be blocked.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Otherwise proceed for next process i.e. Symbolic detection.</a:t>
            </a:r>
          </a:p>
          <a:p>
            <a:pPr marL="0" indent="0">
              <a:buNone/>
            </a:pPr>
            <a:endParaRPr lang="en-US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In Process 2 the files which are pass through the first process are only go for the second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process.</a:t>
            </a:r>
          </a:p>
          <a:p>
            <a:endParaRPr lang="en-US" sz="2800" b="1" dirty="0" smtClean="0">
              <a:solidFill>
                <a:srgbClr val="FF0000"/>
              </a:solidFill>
              <a:latin typeface="Californian FB" panose="0207040306080B0302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</p:spTree>
    <p:extLst>
      <p:ext uri="{BB962C8B-B14F-4D97-AF65-F5344CB8AC3E}">
        <p14:creationId xmlns:p14="http://schemas.microsoft.com/office/powerpoint/2010/main" val="17793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Proposed Work (7)</a:t>
            </a:r>
            <a:endParaRPr lang="en-IN" sz="4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500"/>
            <a:ext cx="12192000" cy="425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661" y="2827880"/>
            <a:ext cx="884125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7" y="2861218"/>
            <a:ext cx="771525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99" y="2832609"/>
            <a:ext cx="687144" cy="390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83" y="2832609"/>
            <a:ext cx="866638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87" y="2842168"/>
            <a:ext cx="860387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18" y="2861218"/>
            <a:ext cx="758666" cy="3762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74" y="2861218"/>
            <a:ext cx="848652" cy="38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14" y="2842168"/>
            <a:ext cx="834575" cy="361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81" y="2846913"/>
            <a:ext cx="552450" cy="39056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02758" y="2224470"/>
            <a:ext cx="10011028" cy="4745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Cluster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U</a:t>
            </a:r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sing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F</a:t>
            </a:r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ile Properties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 :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endParaRPr lang="en-US" sz="2800" b="1" u="sng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endParaRPr lang="en-US" sz="2800" b="1" u="sng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</p:spTree>
    <p:extLst>
      <p:ext uri="{BB962C8B-B14F-4D97-AF65-F5344CB8AC3E}">
        <p14:creationId xmlns:p14="http://schemas.microsoft.com/office/powerpoint/2010/main" val="208017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2639 L 0.3069 0.363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04" y="195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9 0.00949 L 0.03529 0.359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17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23 0.0132 L -0.18985 0.3648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04" y="1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0.08776 0.3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187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-0.24089 0.3733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4" y="1865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34857 0.370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5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0.58203 0.351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02" y="175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0.13893 0.35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0" y="1763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13789 0.3574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1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Proposed Work (8)</a:t>
            </a:r>
            <a:endParaRPr lang="en-IN" sz="4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011028" cy="34163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Malware execute its code, to work.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Detect malware by executing its 1</a:t>
            </a:r>
            <a:r>
              <a:rPr lang="en-US" sz="2800" b="1" baseline="30000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 line.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Example of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conventional malware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signature code.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	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1. define Imain(){	</a:t>
            </a:r>
            <a:r>
              <a:rPr lang="en-US" sz="2800" b="1" dirty="0" smtClean="0">
                <a:solidFill>
                  <a:schemeClr val="accent3"/>
                </a:solidFill>
                <a:latin typeface="Californian FB" panose="0207040306080B030204" pitchFamily="18" charset="0"/>
              </a:rPr>
              <a:t>//1</a:t>
            </a:r>
            <a:r>
              <a:rPr lang="en-US" sz="2800" b="1" baseline="30000" dirty="0" smtClean="0">
                <a:solidFill>
                  <a:schemeClr val="accent3"/>
                </a:solidFill>
                <a:latin typeface="Californian FB" panose="0207040306080B030204" pitchFamily="18" charset="0"/>
              </a:rPr>
              <a:t>st</a:t>
            </a:r>
            <a:r>
              <a:rPr lang="en-US" sz="2800" b="1" dirty="0" smtClean="0">
                <a:solidFill>
                  <a:schemeClr val="accent3"/>
                </a:solidFill>
                <a:latin typeface="Californian FB" panose="0207040306080B030204" pitchFamily="18" charset="0"/>
              </a:rPr>
              <a:t> line of conventional malware signature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	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2. infect();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	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3. }</a:t>
            </a:r>
          </a:p>
          <a:p>
            <a:endParaRPr lang="en-US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Proposed Work (9)</a:t>
            </a:r>
            <a:endParaRPr lang="en-IN" sz="4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217090" cy="34163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1. define Imain(){	</a:t>
            </a:r>
            <a:r>
              <a:rPr lang="en-US" sz="2800" b="1" dirty="0" smtClean="0">
                <a:solidFill>
                  <a:schemeClr val="accent3"/>
                </a:solidFill>
                <a:latin typeface="Californian FB" panose="0207040306080B030204" pitchFamily="18" charset="0"/>
              </a:rPr>
              <a:t>=========</a:t>
            </a:r>
            <a:r>
              <a:rPr lang="en-US" sz="2800" b="1" dirty="0" smtClean="0">
                <a:solidFill>
                  <a:schemeClr val="accent3"/>
                </a:solidFill>
                <a:latin typeface="Californian FB" panose="0207040306080B030204" pitchFamily="18" charset="0"/>
                <a:sym typeface="Wingdings" panose="05000000000000000000" pitchFamily="2" charset="2"/>
              </a:rPr>
              <a:t>Converted into Symbol </a:t>
            </a:r>
            <a:r>
              <a:rPr lang="en-US" sz="2800" b="1" dirty="0" smtClean="0">
                <a:solidFill>
                  <a:srgbClr val="FF0000"/>
                </a:solidFill>
                <a:latin typeface="Californian FB" panose="0207040306080B030204" pitchFamily="18" charset="0"/>
                <a:sym typeface="Wingdings" panose="05000000000000000000" pitchFamily="2" charset="2"/>
              </a:rPr>
              <a:t>$1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Store the symbol into database.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0659"/>
              </p:ext>
            </p:extLst>
          </p:nvPr>
        </p:nvGraphicFramePr>
        <p:xfrm>
          <a:off x="2458255" y="3733063"/>
          <a:ext cx="7611414" cy="265877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697330"/>
                <a:gridCol w="3626762"/>
                <a:gridCol w="2287322"/>
              </a:tblGrid>
              <a:tr h="415613"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SL No.</a:t>
                      </a:r>
                      <a:endParaRPr lang="en-IN" sz="28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String</a:t>
                      </a:r>
                      <a:endParaRPr lang="en-IN" sz="28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Symbol</a:t>
                      </a:r>
                      <a:endParaRPr lang="en-IN" sz="28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6411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1.</a:t>
                      </a:r>
                      <a:r>
                        <a:rPr lang="en-IN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2400" b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:A</a:t>
                      </a:r>
                      <a:endParaRPr lang="en-IN" sz="2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◄</a:t>
                      </a:r>
                      <a:endParaRPr lang="en-IN" sz="2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6411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2.</a:t>
                      </a:r>
                      <a:r>
                        <a:rPr lang="en-IN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2400" b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Start</a:t>
                      </a:r>
                      <a:endParaRPr lang="en-IN" sz="2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↕</a:t>
                      </a:r>
                      <a:endParaRPr lang="en-IN" sz="2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6411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3.</a:t>
                      </a:r>
                      <a:r>
                        <a:rPr lang="en-IN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Imain()</a:t>
                      </a:r>
                      <a:endParaRPr lang="en-IN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$1</a:t>
                      </a:r>
                      <a:endParaRPr lang="en-IN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6411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4.</a:t>
                      </a:r>
                      <a:r>
                        <a:rPr lang="en-IN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2400" b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explorer</a:t>
                      </a:r>
                      <a:endParaRPr lang="en-IN" sz="2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‼</a:t>
                      </a:r>
                      <a:endParaRPr lang="en-IN" sz="2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6411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2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5.</a:t>
                      </a:r>
                      <a:endParaRPr lang="en-IN" sz="2400" b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shutdown</a:t>
                      </a:r>
                      <a:endParaRPr lang="en-IN" sz="2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¿</a:t>
                      </a:r>
                      <a:endParaRPr lang="en-IN" sz="2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</p:spTree>
    <p:extLst>
      <p:ext uri="{BB962C8B-B14F-4D97-AF65-F5344CB8AC3E}">
        <p14:creationId xmlns:p14="http://schemas.microsoft.com/office/powerpoint/2010/main" val="171484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Proposed Work (10)</a:t>
            </a:r>
            <a:endParaRPr lang="en-IN" sz="4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4955" y="2835320"/>
            <a:ext cx="10217090" cy="34163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Take Infected File code to check</a:t>
            </a:r>
            <a:endParaRPr lang="en-US" sz="2800" b="1" dirty="0" smtClean="0">
              <a:solidFill>
                <a:schemeClr val="accent3"/>
              </a:solidFill>
              <a:latin typeface="Bodoni MT" panose="02070603080606020203" pitchFamily="18" charset="0"/>
            </a:endParaRPr>
          </a:p>
          <a:p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Infected File code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 :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	1. main(){		</a:t>
            </a:r>
            <a:r>
              <a:rPr lang="en-US" sz="2800" b="1" dirty="0" smtClean="0">
                <a:solidFill>
                  <a:schemeClr val="accent3"/>
                </a:solidFill>
                <a:latin typeface="Californian FB" panose="0207040306080B030204" pitchFamily="18" charset="0"/>
              </a:rPr>
              <a:t>=========</a:t>
            </a:r>
            <a:r>
              <a:rPr lang="en-US" sz="2800" b="1" dirty="0" smtClean="0">
                <a:solidFill>
                  <a:schemeClr val="accent3"/>
                </a:solidFill>
                <a:latin typeface="Californian FB" panose="0207040306080B030204" pitchFamily="18" charset="0"/>
                <a:sym typeface="Wingdings" panose="05000000000000000000" pitchFamily="2" charset="2"/>
              </a:rPr>
              <a:t>Converted into Symbol </a:t>
            </a:r>
            <a:r>
              <a:rPr lang="en-US" sz="2800" b="1" dirty="0" smtClean="0">
                <a:solidFill>
                  <a:srgbClr val="C00000"/>
                </a:solidFill>
                <a:latin typeface="Californian FB" panose="0207040306080B030204" pitchFamily="18" charset="0"/>
                <a:sym typeface="Wingdings" panose="05000000000000000000" pitchFamily="2" charset="2"/>
              </a:rPr>
              <a:t>N1</a:t>
            </a:r>
            <a:endParaRPr lang="en-US" sz="2800" b="1" dirty="0" smtClean="0">
              <a:solidFill>
                <a:srgbClr val="C00000"/>
              </a:solidFill>
              <a:latin typeface="Californian FB" panose="0207040306080B0302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	2. 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int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 n1, n2, r;	</a:t>
            </a:r>
            <a:r>
              <a:rPr lang="en-US" sz="2800" b="1" dirty="0" smtClean="0">
                <a:solidFill>
                  <a:schemeClr val="accent3"/>
                </a:solidFill>
                <a:latin typeface="Californian FB" panose="0207040306080B030204" pitchFamily="18" charset="0"/>
              </a:rPr>
              <a:t>=========</a:t>
            </a:r>
            <a:r>
              <a:rPr lang="en-US" sz="2800" b="1" dirty="0" smtClean="0">
                <a:solidFill>
                  <a:schemeClr val="accent3"/>
                </a:solidFill>
                <a:latin typeface="Californian FB" panose="0207040306080B030204" pitchFamily="18" charset="0"/>
                <a:sym typeface="Wingdings" panose="05000000000000000000" pitchFamily="2" charset="2"/>
              </a:rPr>
              <a:t>Converted into Symbol </a:t>
            </a:r>
            <a:r>
              <a:rPr lang="en-US" sz="2800" b="1" dirty="0" smtClean="0">
                <a:solidFill>
                  <a:srgbClr val="C00000"/>
                </a:solidFill>
                <a:latin typeface="Californian FB" panose="0207040306080B030204" pitchFamily="18" charset="0"/>
                <a:sym typeface="Wingdings" panose="05000000000000000000" pitchFamily="2" charset="2"/>
              </a:rPr>
              <a:t>N2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Californian FB" panose="0207040306080B030204" pitchFamily="18" charset="0"/>
                <a:sym typeface="Wingdings" panose="05000000000000000000" pitchFamily="2" charset="2"/>
              </a:rPr>
              <a:t>	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3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. r=n1+n2;	</a:t>
            </a:r>
            <a:r>
              <a:rPr lang="en-US" sz="2800" b="1" dirty="0">
                <a:solidFill>
                  <a:schemeClr val="accent3"/>
                </a:solidFill>
                <a:latin typeface="Californian FB" panose="0207040306080B030204" pitchFamily="18" charset="0"/>
              </a:rPr>
              <a:t>=========</a:t>
            </a:r>
            <a:r>
              <a:rPr lang="en-US" sz="2800" b="1" dirty="0">
                <a:solidFill>
                  <a:schemeClr val="accent3"/>
                </a:solidFill>
                <a:latin typeface="Californian FB" panose="0207040306080B030204" pitchFamily="18" charset="0"/>
                <a:sym typeface="Wingdings" panose="05000000000000000000" pitchFamily="2" charset="2"/>
              </a:rPr>
              <a:t>Converted into Symbol </a:t>
            </a:r>
            <a:r>
              <a:rPr lang="en-US" sz="2800" b="1" dirty="0">
                <a:solidFill>
                  <a:srgbClr val="C00000"/>
                </a:solidFill>
                <a:latin typeface="Californian FB" panose="0207040306080B030204" pitchFamily="18" charset="0"/>
                <a:sym typeface="Wingdings" panose="05000000000000000000" pitchFamily="2" charset="2"/>
              </a:rPr>
              <a:t>N3</a:t>
            </a:r>
            <a:endParaRPr lang="en-US" sz="2800" b="1" dirty="0">
              <a:solidFill>
                <a:srgbClr val="C00000"/>
              </a:solidFill>
              <a:latin typeface="Californian FB" panose="0207040306080B030204" pitchFamily="18" charset="0"/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C00000"/>
              </a:solidFill>
              <a:latin typeface="Californian FB" panose="0207040306080B030204" pitchFamily="18" charset="0"/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00B050"/>
              </a:solidFill>
              <a:latin typeface="Californian FB" panose="0207040306080B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</p:spTree>
    <p:extLst>
      <p:ext uri="{BB962C8B-B14F-4D97-AF65-F5344CB8AC3E}">
        <p14:creationId xmlns:p14="http://schemas.microsoft.com/office/powerpoint/2010/main" val="40423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Proposed Work (11)</a:t>
            </a:r>
            <a:endParaRPr lang="en-IN" sz="4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9959513" cy="3938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	4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. printf(“Sum=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”, r);	</a:t>
            </a:r>
            <a:r>
              <a:rPr lang="en-US" sz="2800" b="1" dirty="0">
                <a:solidFill>
                  <a:schemeClr val="accent3"/>
                </a:solidFill>
                <a:latin typeface="Californian FB" panose="0207040306080B030204" pitchFamily="18" charset="0"/>
              </a:rPr>
              <a:t> </a:t>
            </a:r>
            <a:r>
              <a:rPr lang="en-US" sz="2800" b="1" dirty="0" smtClean="0">
                <a:solidFill>
                  <a:schemeClr val="accent3"/>
                </a:solidFill>
                <a:latin typeface="Californian FB" panose="0207040306080B030204" pitchFamily="18" charset="0"/>
              </a:rPr>
              <a:t>===</a:t>
            </a:r>
            <a:r>
              <a:rPr lang="en-US" sz="2800" b="1" dirty="0">
                <a:solidFill>
                  <a:schemeClr val="accent3"/>
                </a:solidFill>
                <a:latin typeface="Californian FB" panose="0207040306080B030204" pitchFamily="18" charset="0"/>
                <a:sym typeface="Wingdings" panose="05000000000000000000" pitchFamily="2" charset="2"/>
              </a:rPr>
              <a:t>Converted into </a:t>
            </a:r>
            <a:r>
              <a:rPr lang="en-US" sz="2800" b="1" dirty="0" smtClean="0">
                <a:solidFill>
                  <a:schemeClr val="accent3"/>
                </a:solidFill>
                <a:latin typeface="Californian FB" panose="0207040306080B030204" pitchFamily="18" charset="0"/>
                <a:sym typeface="Wingdings" panose="05000000000000000000" pitchFamily="2" charset="2"/>
              </a:rPr>
              <a:t>Symbol </a:t>
            </a:r>
            <a:r>
              <a:rPr lang="en-US" sz="2800" b="1" dirty="0" smtClean="0">
                <a:solidFill>
                  <a:srgbClr val="C00000"/>
                </a:solidFill>
                <a:latin typeface="Californian FB" panose="0207040306080B030204" pitchFamily="18" charset="0"/>
                <a:sym typeface="Wingdings" panose="05000000000000000000" pitchFamily="2" charset="2"/>
              </a:rPr>
              <a:t>N4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	5.</a:t>
            </a:r>
            <a:r>
              <a:rPr lang="en-US" sz="2800" b="1" dirty="0">
                <a:solidFill>
                  <a:schemeClr val="accent3"/>
                </a:solidFill>
                <a:latin typeface="Californian FB" panose="0207040306080B0302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lifornian FB" panose="0207040306080B030204" pitchFamily="18" charset="0"/>
              </a:rPr>
              <a:t>define Imain</a:t>
            </a:r>
            <a:r>
              <a:rPr lang="en-US" sz="2800" b="1" dirty="0" smtClean="0">
                <a:solidFill>
                  <a:srgbClr val="FF0000"/>
                </a:solidFill>
                <a:latin typeface="Californian FB" panose="0207040306080B030204" pitchFamily="18" charset="0"/>
              </a:rPr>
              <a:t>(){	</a:t>
            </a:r>
            <a:r>
              <a:rPr lang="en-US" sz="2800" b="1" dirty="0">
                <a:solidFill>
                  <a:schemeClr val="accent3"/>
                </a:solidFill>
                <a:latin typeface="Californian FB" panose="0207040306080B030204" pitchFamily="18" charset="0"/>
              </a:rPr>
              <a:t> </a:t>
            </a:r>
            <a:r>
              <a:rPr lang="en-US" sz="2800" b="1" dirty="0" smtClean="0">
                <a:solidFill>
                  <a:schemeClr val="accent3"/>
                </a:solidFill>
                <a:latin typeface="Californian FB" panose="0207040306080B030204" pitchFamily="18" charset="0"/>
              </a:rPr>
              <a:t>=======</a:t>
            </a:r>
            <a:r>
              <a:rPr lang="en-US" sz="2800" b="1" dirty="0">
                <a:solidFill>
                  <a:schemeClr val="accent3"/>
                </a:solidFill>
                <a:latin typeface="Californian FB" panose="0207040306080B030204" pitchFamily="18" charset="0"/>
                <a:sym typeface="Wingdings" panose="05000000000000000000" pitchFamily="2" charset="2"/>
              </a:rPr>
              <a:t>Converted into </a:t>
            </a:r>
            <a:r>
              <a:rPr lang="en-US" sz="2800" b="1" dirty="0" smtClean="0">
                <a:solidFill>
                  <a:schemeClr val="accent3"/>
                </a:solidFill>
                <a:latin typeface="Californian FB" panose="0207040306080B030204" pitchFamily="18" charset="0"/>
                <a:sym typeface="Wingdings" panose="05000000000000000000" pitchFamily="2" charset="2"/>
              </a:rPr>
              <a:t>Symbol </a:t>
            </a:r>
            <a:r>
              <a:rPr lang="en-US" sz="2800" b="1" dirty="0" smtClean="0">
                <a:solidFill>
                  <a:srgbClr val="FF0000"/>
                </a:solidFill>
                <a:latin typeface="Californian FB" panose="0207040306080B030204" pitchFamily="18" charset="0"/>
                <a:sym typeface="Wingdings" panose="05000000000000000000" pitchFamily="2" charset="2"/>
              </a:rPr>
              <a:t>$1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alifornian FB" panose="0207040306080B030204" pitchFamily="18" charset="0"/>
                <a:sym typeface="Wingdings" panose="05000000000000000000" pitchFamily="2" charset="2"/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Californian FB" panose="0207040306080B030204" pitchFamily="18" charset="0"/>
                <a:sym typeface="Wingdings" panose="05000000000000000000" pitchFamily="2" charset="2"/>
              </a:rPr>
              <a:t>														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fornian FB" panose="0207040306080B030204" pitchFamily="18" charset="0"/>
                <a:sym typeface="Wingdings" panose="05000000000000000000" pitchFamily="2" charset="2"/>
              </a:rPr>
              <a:t>               								</a:t>
            </a:r>
            <a:r>
              <a:rPr lang="en-US" sz="2800" b="1" dirty="0" smtClean="0">
                <a:solidFill>
                  <a:schemeClr val="accent3"/>
                </a:solidFill>
                <a:latin typeface="Californian FB" panose="0207040306080B030204" pitchFamily="18" charset="0"/>
                <a:sym typeface="Wingdings" panose="05000000000000000000" pitchFamily="2" charset="2"/>
              </a:rPr>
              <a:t>(compare with existing database)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	6. </a:t>
            </a:r>
            <a:r>
              <a:rPr lang="en-US" sz="2800" b="1" dirty="0" smtClean="0">
                <a:solidFill>
                  <a:srgbClr val="FF0000"/>
                </a:solidFill>
                <a:latin typeface="Californian FB" panose="0207040306080B030204" pitchFamily="18" charset="0"/>
              </a:rPr>
              <a:t>infect();	</a:t>
            </a:r>
            <a:r>
              <a:rPr lang="en-US" sz="2800" b="1" dirty="0" smtClean="0">
                <a:solidFill>
                  <a:schemeClr val="accent3"/>
                </a:solidFill>
                <a:latin typeface="Californian FB" panose="0207040306080B030204" pitchFamily="18" charset="0"/>
              </a:rPr>
              <a:t> =======</a:t>
            </a:r>
            <a:r>
              <a:rPr lang="en-US" sz="2800" b="1" dirty="0" smtClean="0">
                <a:solidFill>
                  <a:schemeClr val="accent3"/>
                </a:solidFill>
                <a:latin typeface="Californian FB" panose="0207040306080B030204" pitchFamily="18" charset="0"/>
                <a:sym typeface="Wingdings" panose="05000000000000000000" pitchFamily="2" charset="2"/>
              </a:rPr>
              <a:t>Stop Converting.</a:t>
            </a:r>
            <a:endParaRPr lang="en-US" sz="2800" b="1" dirty="0" smtClean="0">
              <a:solidFill>
                <a:srgbClr val="FF0000"/>
              </a:solidFill>
              <a:latin typeface="Californian FB" panose="0207040306080B0302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	7. </a:t>
            </a:r>
            <a:r>
              <a:rPr lang="en-US" sz="2800" b="1" dirty="0">
                <a:solidFill>
                  <a:srgbClr val="FF0000"/>
                </a:solidFill>
                <a:latin typeface="Californian FB" panose="0207040306080B0302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alifornian FB" panose="0207040306080B030204" pitchFamily="18" charset="0"/>
              </a:rPr>
              <a:t>	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8.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}</a:t>
            </a:r>
            <a:endParaRPr lang="en-US" sz="2800" b="1" dirty="0">
              <a:solidFill>
                <a:srgbClr val="FF0000"/>
              </a:solidFill>
              <a:latin typeface="Californian FB" panose="0207040306080B030204" pitchFamily="18" charset="0"/>
            </a:endParaRPr>
          </a:p>
        </p:txBody>
      </p:sp>
      <p:sp>
        <p:nvSpPr>
          <p:cNvPr id="4" name="Up-Down Arrow 3"/>
          <p:cNvSpPr/>
          <p:nvPr/>
        </p:nvSpPr>
        <p:spPr>
          <a:xfrm>
            <a:off x="8010660" y="3752899"/>
            <a:ext cx="244698" cy="566671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Proposed Work (12)</a:t>
            </a:r>
            <a:endParaRPr lang="en-IN" sz="4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217090" cy="34163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Malware detected file will be blocked.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Otherwise proceed for next process i.e. behavioral detection.</a:t>
            </a:r>
            <a:endParaRPr lang="en-US" sz="2800" b="1" dirty="0" smtClean="0">
              <a:solidFill>
                <a:srgbClr val="FF0000"/>
              </a:solidFill>
              <a:latin typeface="Californian FB" panose="0207040306080B030204" pitchFamily="18" charset="0"/>
              <a:sym typeface="Wingdings" panose="05000000000000000000" pitchFamily="2" charset="2"/>
            </a:endParaRPr>
          </a:p>
          <a:p>
            <a:endParaRPr lang="en-IN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In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Process 3 the files which are pass through the second process are only go for the third 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process.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</p:spTree>
    <p:extLst>
      <p:ext uri="{BB962C8B-B14F-4D97-AF65-F5344CB8AC3E}">
        <p14:creationId xmlns:p14="http://schemas.microsoft.com/office/powerpoint/2010/main" val="30057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Proposed Work (13)</a:t>
            </a:r>
            <a:endParaRPr lang="en-IN" sz="4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217090" cy="3416300"/>
          </a:xfrm>
        </p:spPr>
        <p:txBody>
          <a:bodyPr>
            <a:normAutofit fontScale="92500" lnSpcReduction="20000"/>
          </a:bodyPr>
          <a:lstStyle/>
          <a:p>
            <a:r>
              <a:rPr lang="en-IN" sz="30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Detecting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malicious files using a virtual machine.</a:t>
            </a:r>
          </a:p>
          <a:p>
            <a:r>
              <a:rPr lang="en-IN" sz="30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Testing and running the file into a </a:t>
            </a:r>
            <a:r>
              <a:rPr lang="en-IN" sz="30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sandbox.</a:t>
            </a:r>
          </a:p>
          <a:p>
            <a:r>
              <a:rPr lang="en-IN" sz="30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We use Anubis sandbox which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is free available </a:t>
            </a:r>
            <a:r>
              <a:rPr lang="en-IN" sz="2200" b="1" dirty="0">
                <a:solidFill>
                  <a:schemeClr val="tx1"/>
                </a:solidFill>
                <a:latin typeface="Californian FB" panose="0207040306080B030204" pitchFamily="18" charset="0"/>
              </a:rPr>
              <a:t>[4</a:t>
            </a:r>
            <a:r>
              <a:rPr lang="en-IN" sz="2200" b="1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]</a:t>
            </a:r>
            <a:r>
              <a:rPr lang="en-IN" sz="22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.</a:t>
            </a:r>
            <a:endParaRPr lang="en-IN" sz="30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30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Combining above three process we get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Proposed Malware Detection Model (PMDM) </a:t>
            </a:r>
          </a:p>
          <a:p>
            <a:r>
              <a:rPr lang="en-IN" sz="30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This Proposed Malware Detection Model (PMDM) discuss above is deploy into cloud architecture i.e. Cloud Deployment Model (CDM</a:t>
            </a:r>
            <a:r>
              <a:rPr lang="en-IN" sz="30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).</a:t>
            </a:r>
            <a:endParaRPr lang="en-IN" sz="3000" b="1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endParaRPr lang="en-IN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</p:spTree>
    <p:extLst>
      <p:ext uri="{BB962C8B-B14F-4D97-AF65-F5344CB8AC3E}">
        <p14:creationId xmlns:p14="http://schemas.microsoft.com/office/powerpoint/2010/main" val="20187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Overview</a:t>
            </a:r>
            <a:endParaRPr lang="en-IN" sz="4000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127" y="2142698"/>
            <a:ext cx="6885391" cy="4536770"/>
          </a:xfrm>
        </p:spPr>
        <p:txBody>
          <a:bodyPr>
            <a:noAutofit/>
          </a:bodyPr>
          <a:lstStyle/>
          <a:p>
            <a:endParaRPr lang="en-US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Abstract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Introduction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Signature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Based Detection Is Insufficient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Proposed Work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Conclusion &amp; Future Work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References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marL="0" indent="0">
              <a:buNone/>
            </a:pPr>
            <a:endParaRPr lang="en-US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91618" y="2474678"/>
            <a:ext cx="5900382" cy="4245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b="1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endParaRPr lang="en-IN" sz="2800" dirty="0"/>
          </a:p>
          <a:p>
            <a:endParaRPr lang="en-US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40911" y="2217134"/>
            <a:ext cx="10998558" cy="3416300"/>
          </a:xfrm>
        </p:spPr>
        <p:txBody>
          <a:bodyPr>
            <a:normAutofit/>
          </a:bodyPr>
          <a:lstStyle/>
          <a:p>
            <a:endParaRPr lang="en-IN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1" y="1854559"/>
            <a:ext cx="11887198" cy="500344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gray">
          <a:xfrm>
            <a:off x="834982" y="789347"/>
            <a:ext cx="9388698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Proposed Work (14)</a:t>
            </a:r>
            <a:endParaRPr lang="en-IN" sz="4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1382941" y="1863652"/>
            <a:ext cx="9388698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Cloud Deployment Model (CDM)</a:t>
            </a:r>
            <a:endParaRPr lang="en-IN" sz="2800" dirty="0">
              <a:solidFill>
                <a:schemeClr val="accent6">
                  <a:lumMod val="5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</p:spTree>
    <p:extLst>
      <p:ext uri="{BB962C8B-B14F-4D97-AF65-F5344CB8AC3E}">
        <p14:creationId xmlns:p14="http://schemas.microsoft.com/office/powerpoint/2010/main" val="2519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Result &amp; Analysis (1)</a:t>
            </a:r>
            <a:endParaRPr lang="en-IN" sz="4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217090" cy="34163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Result of DNA 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Sequence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Process </a:t>
            </a:r>
            <a:endParaRPr lang="en-IN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lvl="1"/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Document Gathering </a:t>
            </a:r>
          </a:p>
          <a:p>
            <a:pPr lvl="1"/>
            <a:endParaRPr lang="en-IN" sz="2800" i="1" dirty="0" smtClean="0"/>
          </a:p>
          <a:p>
            <a:pPr lvl="1"/>
            <a:endParaRPr lang="en-IN" sz="2800" i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3765"/>
              </p:ext>
            </p:extLst>
          </p:nvPr>
        </p:nvGraphicFramePr>
        <p:xfrm>
          <a:off x="2415654" y="3998794"/>
          <a:ext cx="6182437" cy="216999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886662"/>
                <a:gridCol w="3295775"/>
              </a:tblGrid>
              <a:tr h="815515">
                <a:tc>
                  <a:txBody>
                    <a:bodyPr/>
                    <a:lstStyle/>
                    <a:p>
                      <a:pPr indent="14414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fornian FB" panose="0207040306080B030204" pitchFamily="18" charset="0"/>
                        </a:rPr>
                        <a:t>186 Text files</a:t>
                      </a:r>
                      <a:endParaRPr lang="en-IN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fornian FB" panose="0207040306080B030204" pitchFamily="18" charset="0"/>
                        </a:rPr>
                        <a:t>220 Executable Files</a:t>
                      </a:r>
                      <a:endParaRPr lang="en-IN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7239">
                <a:tc>
                  <a:txBody>
                    <a:bodyPr/>
                    <a:lstStyle/>
                    <a:p>
                      <a:pPr indent="14414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fornian FB" panose="0207040306080B030204" pitchFamily="18" charset="0"/>
                        </a:rPr>
                        <a:t>169 Java Files</a:t>
                      </a:r>
                      <a:endParaRPr lang="en-IN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fornian FB" panose="0207040306080B030204" pitchFamily="18" charset="0"/>
                        </a:rPr>
                        <a:t>99 Binary Files</a:t>
                      </a:r>
                      <a:endParaRPr lang="en-IN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7239">
                <a:tc>
                  <a:txBody>
                    <a:bodyPr/>
                    <a:lstStyle/>
                    <a:p>
                      <a:pPr indent="14414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fornian FB" panose="0207040306080B030204" pitchFamily="18" charset="0"/>
                        </a:rPr>
                        <a:t>152 Image Files</a:t>
                      </a:r>
                      <a:endParaRPr lang="en-IN" sz="2400" b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fornian FB" panose="0207040306080B030204" pitchFamily="18" charset="0"/>
                        </a:rPr>
                        <a:t>194 HTML Files</a:t>
                      </a:r>
                      <a:endParaRPr lang="en-IN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fornian FB" panose="0207040306080B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</p:spTree>
    <p:extLst>
      <p:ext uri="{BB962C8B-B14F-4D97-AF65-F5344CB8AC3E}">
        <p14:creationId xmlns:p14="http://schemas.microsoft.com/office/powerpoint/2010/main" val="23211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Result &amp; Analysis (2)</a:t>
            </a:r>
            <a:endParaRPr lang="en-IN" sz="4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217090" cy="3416300"/>
          </a:xfrm>
        </p:spPr>
        <p:txBody>
          <a:bodyPr>
            <a:noAutofit/>
          </a:bodyPr>
          <a:lstStyle/>
          <a:p>
            <a:pPr lvl="1"/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Modify DNA Sequence </a:t>
            </a:r>
          </a:p>
          <a:p>
            <a:pPr marL="457200" lvl="1" indent="0">
              <a:buNone/>
            </a:pPr>
            <a:endParaRPr lang="en-US" sz="32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	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	&gt;c: /user/name.txt</a:t>
            </a:r>
            <a:endParaRPr lang="en-IN" sz="32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		GTAGGGCCCGTTTGGCCAAAAATTTTTTTT.</a:t>
            </a:r>
            <a:endParaRPr lang="en-IN" sz="32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</p:spTree>
    <p:extLst>
      <p:ext uri="{BB962C8B-B14F-4D97-AF65-F5344CB8AC3E}">
        <p14:creationId xmlns:p14="http://schemas.microsoft.com/office/powerpoint/2010/main" val="33433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Result &amp; Analysis (3)</a:t>
            </a:r>
            <a:endParaRPr lang="en-IN" sz="4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4955" y="2412431"/>
            <a:ext cx="10217090" cy="3416300"/>
          </a:xfrm>
        </p:spPr>
        <p:txBody>
          <a:bodyPr>
            <a:normAutofit/>
          </a:bodyPr>
          <a:lstStyle/>
          <a:p>
            <a:pPr lvl="1"/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Database and software </a:t>
            </a:r>
          </a:p>
          <a:p>
            <a:pPr lvl="1"/>
            <a:endParaRPr lang="en-IN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99" y="3029647"/>
            <a:ext cx="8096358" cy="384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Result &amp; Analysis </a:t>
            </a:r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(4)</a:t>
            </a:r>
            <a:endParaRPr lang="en-IN" sz="4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4955" y="2098527"/>
            <a:ext cx="10217090" cy="3416300"/>
          </a:xfrm>
        </p:spPr>
        <p:txBody>
          <a:bodyPr>
            <a:normAutofit/>
          </a:bodyPr>
          <a:lstStyle/>
          <a:p>
            <a:pPr lvl="1"/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Blast Report</a:t>
            </a:r>
          </a:p>
          <a:p>
            <a:pPr lvl="1"/>
            <a:endParaRPr lang="en-IN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2" descr="F:\IEM-B.Tech\Malware detection on Cloud Final Year Project\fyp result\dna_result_img\resul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60" y="2511189"/>
            <a:ext cx="9471546" cy="423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4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Result &amp; Analysis </a:t>
            </a:r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(</a:t>
            </a:r>
            <a:r>
              <a:rPr lang="en-IN" sz="4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5</a:t>
            </a:r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)</a:t>
            </a:r>
            <a:endParaRPr lang="en-IN" sz="4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217090" cy="34163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Result of Symbolic Detection Process 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 </a:t>
            </a:r>
          </a:p>
          <a:p>
            <a:pPr lvl="1"/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File Clustering. </a:t>
            </a:r>
          </a:p>
          <a:p>
            <a:pPr lvl="1"/>
            <a:endParaRPr lang="en-IN" sz="2800" i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69" y="3790949"/>
            <a:ext cx="8276892" cy="30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Result &amp; Analysis </a:t>
            </a:r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(</a:t>
            </a:r>
            <a:r>
              <a:rPr lang="en-IN" sz="4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6</a:t>
            </a:r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)</a:t>
            </a:r>
            <a:endParaRPr lang="en-IN" sz="4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217090" cy="3416300"/>
          </a:xfrm>
        </p:spPr>
        <p:txBody>
          <a:bodyPr>
            <a:normAutofit/>
          </a:bodyPr>
          <a:lstStyle/>
          <a:p>
            <a:pPr lvl="1"/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Converting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File Characters into Symbols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.</a:t>
            </a:r>
            <a:endParaRPr lang="en-IN" sz="2800" b="1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06559"/>
              </p:ext>
            </p:extLst>
          </p:nvPr>
        </p:nvGraphicFramePr>
        <p:xfrm>
          <a:off x="1392071" y="3398520"/>
          <a:ext cx="9144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fornian FB" panose="0207040306080B030204" pitchFamily="18" charset="0"/>
                        </a:rPr>
                        <a:t>vsample1.txt(input file)</a:t>
                      </a:r>
                      <a:endParaRPr lang="en-IN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fornian FB" panose="0207040306080B030204" pitchFamily="18" charset="0"/>
                        </a:rPr>
                        <a:t>Symbolvsample1.txt(output file)</a:t>
                      </a:r>
                    </a:p>
                    <a:p>
                      <a:pPr algn="ctr"/>
                      <a:endParaRPr lang="en-IN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2"/>
                      <a:r>
                        <a:rPr lang="en-IN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fornian FB" panose="0207040306080B030204" pitchFamily="18" charset="0"/>
                        </a:rPr>
                        <a:t>@echo off</a:t>
                      </a:r>
                    </a:p>
                    <a:p>
                      <a:pPr marL="914400" lvl="2" indent="0">
                        <a:buNone/>
                      </a:pPr>
                      <a:r>
                        <a:rPr lang="en-IN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fornian FB" panose="0207040306080B030204" pitchFamily="18" charset="0"/>
                        </a:rPr>
                        <a:t>:A</a:t>
                      </a:r>
                    </a:p>
                    <a:p>
                      <a:pPr marL="914400" lvl="2" indent="0">
                        <a:buNone/>
                      </a:pPr>
                      <a:r>
                        <a:rPr lang="en-IN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fornian FB" panose="0207040306080B030204" pitchFamily="18" charset="0"/>
                        </a:rPr>
                        <a:t>start</a:t>
                      </a:r>
                    </a:p>
                    <a:p>
                      <a:pPr marL="914400" lvl="2" indent="0">
                        <a:buNone/>
                      </a:pPr>
                      <a:r>
                        <a:rPr lang="en-IN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fornian FB" panose="0207040306080B030204" pitchFamily="18" charset="0"/>
                        </a:rPr>
                        <a:t>explorer</a:t>
                      </a:r>
                    </a:p>
                    <a:p>
                      <a:pPr marL="914400" lvl="2" indent="0">
                        <a:buNone/>
                      </a:pPr>
                      <a:r>
                        <a:rPr lang="en-IN" sz="2000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fornian FB" panose="0207040306080B030204" pitchFamily="18" charset="0"/>
                        </a:rPr>
                        <a:t>goto</a:t>
                      </a:r>
                      <a:r>
                        <a:rPr lang="en-IN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fornian FB" panose="0207040306080B030204" pitchFamily="18" charset="0"/>
                        </a:rPr>
                        <a:t>	:A</a:t>
                      </a:r>
                    </a:p>
                    <a:p>
                      <a:endParaRPr lang="en-IN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fornian FB" panose="0207040306080B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fornian FB" panose="0207040306080B030204" pitchFamily="18" charset="0"/>
                        </a:rPr>
                        <a:t>ech◘Ö◄↕‼§◄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</p:spTree>
    <p:extLst>
      <p:ext uri="{BB962C8B-B14F-4D97-AF65-F5344CB8AC3E}">
        <p14:creationId xmlns:p14="http://schemas.microsoft.com/office/powerpoint/2010/main" val="375712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Result &amp; Analysis </a:t>
            </a:r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(</a:t>
            </a:r>
            <a:r>
              <a:rPr lang="en-IN" sz="4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7</a:t>
            </a:r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)</a:t>
            </a:r>
            <a:endParaRPr lang="en-IN" sz="4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217090" cy="3416300"/>
          </a:xfrm>
        </p:spPr>
        <p:txBody>
          <a:bodyPr>
            <a:normAutofit/>
          </a:bodyPr>
          <a:lstStyle/>
          <a:p>
            <a:pPr lvl="1"/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Matching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Symbol with Symbol Table Database.</a:t>
            </a: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599" y="3320273"/>
            <a:ext cx="8281500" cy="31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Benefits of Proposed Work </a:t>
            </a:r>
            <a:endParaRPr lang="en-IN" sz="40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25767" y="2363274"/>
            <a:ext cx="10672035" cy="449472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File attribute checking, detect malicious file without open the file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.</a:t>
            </a:r>
          </a:p>
          <a:p>
            <a:pPr algn="just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Post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infection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protection is overcome by clustering we know which portion of file content we have to see exactly for malware.</a:t>
            </a:r>
          </a:p>
          <a:p>
            <a:pPr algn="just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Symbolic Detection technique will increase time efficiency as we not see for whole malware signature matching.</a:t>
            </a:r>
          </a:p>
          <a:p>
            <a:pPr algn="just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Cannot cope with malware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variants or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Zero day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protection is overcome by behavioral  detection.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Conclusion &amp; Future Work</a:t>
            </a:r>
            <a:endParaRPr lang="en-IN" sz="4000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23058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The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proposal of this work is to find the best solutions to the problems of anti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-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viruses and improve performance and find possible alternatives for a better working environment without problems with high efficiency and flexibility. </a:t>
            </a:r>
            <a:endParaRPr lang="en-IN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algn="just"/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Future work on this field will focus on the dependence of cloud computing. Cloud technologies have become possible because of shearing physical server resources between multiple virtual machines (VMs). 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algn="just"/>
            <a:endParaRPr lang="en-IN" sz="28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</p:spTree>
    <p:extLst>
      <p:ext uri="{BB962C8B-B14F-4D97-AF65-F5344CB8AC3E}">
        <p14:creationId xmlns:p14="http://schemas.microsoft.com/office/powerpoint/2010/main" val="393606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Abstract</a:t>
            </a:r>
            <a:endParaRPr lang="en-IN" sz="4000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7977" y="2036253"/>
            <a:ext cx="11233559" cy="3416300"/>
          </a:xfrm>
        </p:spPr>
        <p:txBody>
          <a:bodyPr>
            <a:noAutofit/>
          </a:bodyPr>
          <a:lstStyle/>
          <a:p>
            <a:pPr algn="just"/>
            <a:endParaRPr lang="en-IN" sz="2000" b="1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algn="just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Security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is one of the major concerns in cloud computing. 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algn="just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Many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antivirus software unable to detect many modern malware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threats.</a:t>
            </a:r>
          </a:p>
          <a:p>
            <a:pPr algn="just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This work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counsel a new model for malware detection on cloud architecture. 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algn="just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In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this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work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we use combined detection techniques, DNA Sequence Detection Process, Symbolic Detection Process and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Behavioural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Detection Process. 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algn="just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Proposed approach (PMDM) can be deployed on a VMM which remains fully transparent to guest VM and to cloud users. PMDM prevents the malicious code running in one VM (infected VM) to spread into another non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Berlin Sans FB" panose="020E0602020502020306" pitchFamily="34" charset="0"/>
              </a:rPr>
              <a:t>-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infected VM with help of hosted VMM. </a:t>
            </a:r>
            <a:endParaRPr lang="en-IN" sz="2000" b="1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pPr algn="just"/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A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prototype of PMDM is partially implemented on one popular open source cloud architecture – Eucalyptus.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Cloud Based Malware Detection Technique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73668"/>
            <a:ext cx="9388698" cy="706964"/>
          </a:xfrm>
        </p:spPr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References </a:t>
            </a:r>
            <a:endParaRPr lang="en-IN" sz="4000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55820" y="2359140"/>
            <a:ext cx="10534919" cy="4281152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[1] G. E. Dahl, J. W. Stokes et al., "Large-scale malware classification using random projections and neural networks", 2013 IEEE International Conference, pp. 3422 - 3426 , 31 May 2013. </a:t>
            </a:r>
          </a:p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[2] Jay Pedersen,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Dhundy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Bastola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, et al., "BLAST Your Way through Malware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Malware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 Analysis Assisted by Bioinformatics Tools", International Conference on Security and Management 2012, 2011. </a:t>
            </a:r>
          </a:p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[3]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Safaa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 Salam Hatem,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Dr.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Maged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 H.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wafy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, et al., "Malware Detection in Cloud Computing", International Journal of Advanced Computer Science and Applications (IJACSA),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vol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 5, Science and Information, 2014. 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[4] Dan C.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Marinescu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, "Cloud Computing: Theory and Practice", MK Publication, 2013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.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r>
              <a:rPr lang="en-IN" sz="200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[5]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Mark Graham, “Behaviour of Botnets and Other Malware in Virtual Environments”, The Open Web Application Security Project 2014. </a:t>
            </a:r>
          </a:p>
          <a:p>
            <a:endParaRPr lang="en-IN" sz="2000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endParaRPr lang="en-IN" sz="2000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Questions &amp; Answers</a:t>
            </a:r>
            <a:endParaRPr lang="en-IN" sz="4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01" y="2616200"/>
            <a:ext cx="9471547" cy="33909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Malware Detection Technique in Cloud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5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9" y="193183"/>
            <a:ext cx="11796671" cy="6463586"/>
          </a:xfrm>
          <a:prstGeom prst="rect">
            <a:avLst/>
          </a:prstGeom>
          <a:ln w="127000" cap="sq">
            <a:solidFill>
              <a:schemeClr val="accent4">
                <a:lumMod val="50000"/>
              </a:schemeClr>
            </a:solidFill>
            <a:miter lim="800000"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57" y="3830178"/>
            <a:ext cx="2579692" cy="2094104"/>
          </a:xfrm>
          <a:prstGeom prst="ellipse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softEdge rad="1125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3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Introduction</a:t>
            </a:r>
            <a:endParaRPr lang="en-IN" sz="4000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1154954" y="1998192"/>
            <a:ext cx="8761412" cy="341630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2800" dirty="0" smtClean="0">
              <a:latin typeface="Californian FB" panose="0207040306080B030204" pitchFamily="18" charset="0"/>
            </a:endParaRPr>
          </a:p>
          <a:p>
            <a:pPr marL="0" indent="0" algn="just">
              <a:buFont typeface="Wingdings 3" charset="2"/>
              <a:buNone/>
            </a:pP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Antivirus software is one of the most widely used tools for detecting and stopping malicious and unwanted files. However, traditional host based antivirus is now questionable. </a:t>
            </a:r>
          </a:p>
          <a:p>
            <a:pPr marL="0" indent="0" algn="just">
              <a:buFont typeface="Wingdings 3" charset="2"/>
              <a:buNone/>
            </a:pPr>
            <a:r>
              <a:rPr lang="en-IN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Antivirus software fails to detect many modern threats and its increasing complexity has resulted in vulnerabilities that are being exploited by malware.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Cloud Architecture</a:t>
            </a:r>
            <a:endParaRPr lang="en-IN" sz="4000" b="1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16" y="2228045"/>
            <a:ext cx="11296218" cy="453980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What </a:t>
            </a:r>
            <a:r>
              <a:rPr lang="en-US" sz="4000" b="1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Is Malware</a:t>
            </a:r>
            <a:endParaRPr lang="en-IN" sz="4000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5245845" cy="372002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A Malware is a set of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instructions that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run on your computer and make your system do something that an attacker wants it to do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.</a:t>
            </a:r>
          </a:p>
          <a:p>
            <a:pPr algn="just"/>
            <a:r>
              <a:rPr lang="en-US" sz="2800" b="1" u="sng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For Example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	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Crash, Hang, Compromised 	privacy.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endParaRPr lang="en-IN" sz="2800" dirty="0">
              <a:latin typeface="Californian FB" panose="0207040306080B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69" y="2727190"/>
            <a:ext cx="3682846" cy="329261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Type </a:t>
            </a:r>
            <a:r>
              <a:rPr lang="en-US" sz="4000" b="1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Of Malware</a:t>
            </a:r>
            <a:endParaRPr lang="en-IN" sz="4000" b="1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Virus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Trojan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horse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Scare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ware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Adware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Californian FB" panose="0207040306080B030204" pitchFamily="18" charset="0"/>
              </a:rPr>
              <a:t>Worm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Californian FB" panose="0207040306080B030204" pitchFamily="18" charset="0"/>
            </a:endParaRPr>
          </a:p>
          <a:p>
            <a:endParaRPr lang="en-US" dirty="0">
              <a:latin typeface="Eras Demi ITC" pitchFamily="34" charset="0"/>
            </a:endParaRP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608" y="2429630"/>
            <a:ext cx="6065949" cy="348177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Malware </a:t>
            </a:r>
            <a:r>
              <a:rPr lang="en-US" sz="4000" b="1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Detection </a:t>
            </a:r>
            <a:r>
              <a:rPr lang="en-US" sz="4000" b="1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Techniques</a:t>
            </a:r>
            <a:endParaRPr lang="en-IN" sz="4000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alifornian FB" panose="0207040306080B0302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2253803"/>
            <a:ext cx="9762186" cy="4604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Cloud Based Malware Detection Technique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2482</TotalTime>
  <Words>1497</Words>
  <Application>Microsoft Office PowerPoint</Application>
  <PresentationFormat>Widescreen</PresentationFormat>
  <Paragraphs>278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Arial</vt:lpstr>
      <vt:lpstr>Bell MT</vt:lpstr>
      <vt:lpstr>Berlin Sans FB</vt:lpstr>
      <vt:lpstr>Bodoni MT</vt:lpstr>
      <vt:lpstr>Bookman Old Style</vt:lpstr>
      <vt:lpstr>Calibri</vt:lpstr>
      <vt:lpstr>Californian FB</vt:lpstr>
      <vt:lpstr>Century Gothic</vt:lpstr>
      <vt:lpstr>Eras Demi ITC</vt:lpstr>
      <vt:lpstr>Times New Roman</vt:lpstr>
      <vt:lpstr>Wingdings</vt:lpstr>
      <vt:lpstr>Wingdings 3</vt:lpstr>
      <vt:lpstr>Ion Boardroom</vt:lpstr>
      <vt:lpstr>Cloud Based Malware Detection Technique</vt:lpstr>
      <vt:lpstr> Authors Manish  Kumar Gupta Sagar Shaw Prof. Sanjay Chakraborty </vt:lpstr>
      <vt:lpstr>Overview</vt:lpstr>
      <vt:lpstr>Abstract</vt:lpstr>
      <vt:lpstr>Introduction</vt:lpstr>
      <vt:lpstr>Cloud Architecture</vt:lpstr>
      <vt:lpstr>What Is Malware</vt:lpstr>
      <vt:lpstr>Type Of Malware</vt:lpstr>
      <vt:lpstr>Malware Detection Techniques</vt:lpstr>
      <vt:lpstr>Anomaly Based Detection </vt:lpstr>
      <vt:lpstr>Specification Based Detection</vt:lpstr>
      <vt:lpstr>Signature Based Detection</vt:lpstr>
      <vt:lpstr>Survey Work (1)</vt:lpstr>
      <vt:lpstr>Survey Work (2)</vt:lpstr>
      <vt:lpstr>Signature Based Detection Is Insufficient</vt:lpstr>
      <vt:lpstr>Pitfalls Of Signature Based Detection </vt:lpstr>
      <vt:lpstr>Proposed Work (1)</vt:lpstr>
      <vt:lpstr>PowerPoint Presentation</vt:lpstr>
      <vt:lpstr>Proposed Work (3)</vt:lpstr>
      <vt:lpstr>Proposed Work (4)</vt:lpstr>
      <vt:lpstr>Proposed Work (5)</vt:lpstr>
      <vt:lpstr>Proposed Work (6)</vt:lpstr>
      <vt:lpstr>Proposed Work (7)</vt:lpstr>
      <vt:lpstr>Proposed Work (8)</vt:lpstr>
      <vt:lpstr>Proposed Work (9)</vt:lpstr>
      <vt:lpstr>Proposed Work (10)</vt:lpstr>
      <vt:lpstr>Proposed Work (11)</vt:lpstr>
      <vt:lpstr>Proposed Work (12)</vt:lpstr>
      <vt:lpstr>Proposed Work (13)</vt:lpstr>
      <vt:lpstr>PowerPoint Presentation</vt:lpstr>
      <vt:lpstr>Result &amp; Analysis (1)</vt:lpstr>
      <vt:lpstr>Result &amp; Analysis (2)</vt:lpstr>
      <vt:lpstr>Result &amp; Analysis (3)</vt:lpstr>
      <vt:lpstr>Result &amp; Analysis (4)</vt:lpstr>
      <vt:lpstr>Result &amp; Analysis (5)</vt:lpstr>
      <vt:lpstr>Result &amp; Analysis (6)</vt:lpstr>
      <vt:lpstr>Result &amp; Analysis (7)</vt:lpstr>
      <vt:lpstr>Benefits of Proposed Work </vt:lpstr>
      <vt:lpstr>Conclusion &amp; Future Work</vt:lpstr>
      <vt:lpstr>References </vt:lpstr>
      <vt:lpstr>Questions &amp; Answers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Detection In Cloud Architecture</dc:title>
  <dc:creator>Manish Kumar Gupta</dc:creator>
  <cp:lastModifiedBy>Manish Kumar Gupta</cp:lastModifiedBy>
  <cp:revision>312</cp:revision>
  <dcterms:created xsi:type="dcterms:W3CDTF">2015-11-13T14:12:30Z</dcterms:created>
  <dcterms:modified xsi:type="dcterms:W3CDTF">2016-09-11T16:43:35Z</dcterms:modified>
</cp:coreProperties>
</file>