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il Pruthi" initials="NP" lastIdx="1" clrIdx="0">
    <p:extLst>
      <p:ext uri="{19B8F6BF-5375-455C-9EA6-DF929625EA0E}">
        <p15:presenceInfo xmlns:p15="http://schemas.microsoft.com/office/powerpoint/2012/main" userId="7d950a7f03f01f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04"/>
    <a:srgbClr val="0063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p:restoredTop sz="94655"/>
  </p:normalViewPr>
  <p:slideViewPr>
    <p:cSldViewPr snapToGrid="0" snapToObjects="1">
      <p:cViewPr varScale="1">
        <p:scale>
          <a:sx n="17" d="100"/>
          <a:sy n="17" d="100"/>
        </p:scale>
        <p:origin x="1008" y="139"/>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7T17:18:16.272" idx="1">
    <p:pos x="9216" y="2469"/>
    <p:text>is it proper to include brandon and ashwin as authors?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20945662" cy="35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Analysis of toxic comment classification in perturbed text data sets</a:t>
            </a:r>
          </a:p>
          <a:p>
            <a:pPr>
              <a:spcBef>
                <a:spcPts val="1800"/>
              </a:spcBef>
              <a:defRPr/>
            </a:pPr>
            <a:r>
              <a:rPr lang="en-US" altLang="en-US" sz="3200" dirty="0">
                <a:solidFill>
                  <a:srgbClr val="FFFFFF"/>
                </a:solidFill>
                <a:latin typeface="+mn-lt"/>
                <a:ea typeface="Arial" charset="0"/>
              </a:rPr>
              <a:t>Neha Gupta, Yujing Ke, Neil Pruthi,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3805055" y="-80525"/>
            <a:ext cx="10086145" cy="53449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0" y="5531877"/>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709AC2E5-9F6E-2841-894D-B6FFC54DBFA9}"/>
              </a:ext>
            </a:extLst>
          </p:cNvPr>
          <p:cNvCxnSpPr/>
          <p:nvPr/>
        </p:nvCxnSpPr>
        <p:spPr>
          <a:xfrm>
            <a:off x="13919824" y="5633652"/>
            <a:ext cx="0" cy="2503217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p:nvPr/>
        </p:nvCxnSpPr>
        <p:spPr>
          <a:xfrm>
            <a:off x="29996376" y="5531876"/>
            <a:ext cx="0" cy="2513672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414178" y="6171257"/>
            <a:ext cx="12974273" cy="859209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Motivation</a:t>
            </a:r>
          </a:p>
          <a:p>
            <a:pPr>
              <a:spcBef>
                <a:spcPts val="0"/>
              </a:spcBef>
            </a:pPr>
            <a:r>
              <a:rPr lang="en-US" altLang="en-US" sz="3600" dirty="0">
                <a:latin typeface="+mn-lt"/>
                <a:ea typeface="Arial" charset="0"/>
              </a:rPr>
              <a:t>Leaving comments online is easy, yet ensuring user comments are appropriate can be difficult. The threat of negative online behavior can drive away users. A website may want to deploy a classifier to automatically flag comments that are mean, hateful, prejudiced, offense, or some combination thereof. However, a classifier may exhibit bias and lead to unfairness because it may predict, correctly or incorrectly, a toxic label for comments about a particular demographic group more often than comments about other demographic groups. In this project, we are interested in the question of how different levels of dataset bias affect the bias of a classifier trained on that dataset. We will tackle this question by perturbing the dataset in a number of ways and observing the resulting changes in fairness of classified data.</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422190" y="21474942"/>
            <a:ext cx="13231861" cy="8901038"/>
          </a:xfrm>
          <a:prstGeom prst="rect">
            <a:avLst/>
          </a:prstGeom>
        </p:spPr>
      </p:pic>
      <p:sp>
        <p:nvSpPr>
          <p:cNvPr id="23" name="TextBox 22"/>
          <p:cNvSpPr txBox="1"/>
          <p:nvPr/>
        </p:nvSpPr>
        <p:spPr>
          <a:xfrm>
            <a:off x="30163157" y="24771747"/>
            <a:ext cx="13561262" cy="5740033"/>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lnSpc>
                <a:spcPts val="3800"/>
              </a:lnSpc>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a:t>
            </a:r>
            <a:r>
              <a:rPr lang="en-US" sz="1800" dirty="0" err="1"/>
              <a:t>www.aies</a:t>
            </a:r>
            <a:r>
              <a:rPr lang="en-US" sz="1800" dirty="0"/>
              <a:t>-conference. com/</a:t>
            </a:r>
            <a:r>
              <a:rPr lang="en-US" sz="1800" dirty="0" err="1"/>
              <a:t>wp</a:t>
            </a:r>
            <a:r>
              <a:rPr lang="en-US" sz="1800" dirty="0"/>
              <a:t>-content/papers/main/AIES_2018_paper_9. pdf (accessed 6 August 2018).[Google Scholar]. 2018.</a:t>
            </a:r>
          </a:p>
          <a:p>
            <a:pPr marL="457200" indent="-457200">
              <a:lnSpc>
                <a:spcPts val="3800"/>
              </a:lnSpc>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a:p>
            <a:pPr marL="457200" indent="-457200">
              <a:lnSpc>
                <a:spcPts val="3800"/>
              </a:lnSpc>
              <a:spcBef>
                <a:spcPts val="0"/>
              </a:spcBef>
              <a:buClr>
                <a:schemeClr val="tx2"/>
              </a:buClr>
              <a:buFont typeface="+mj-lt"/>
              <a:buAutoNum type="arabicPeriod"/>
              <a:defRPr/>
            </a:pPr>
            <a:r>
              <a:rPr lang="en-US" sz="1800" dirty="0"/>
              <a:t> </a:t>
            </a:r>
            <a:r>
              <a:rPr lang="en-US" sz="1800" dirty="0" err="1"/>
              <a:t>Rudinger</a:t>
            </a:r>
            <a:r>
              <a:rPr lang="en-US" sz="1800" dirty="0"/>
              <a:t>, Rachel, Chandler May, and Benjamin Van </a:t>
            </a:r>
            <a:r>
              <a:rPr lang="en-US" sz="1800" dirty="0" err="1"/>
              <a:t>Durme</a:t>
            </a:r>
            <a:r>
              <a:rPr lang="en-US" sz="1800" dirty="0"/>
              <a:t>. "Social bias in elicited natural language inferences." Proceedings of the First ACL Workshop on Ethics in Natural Language Processing. 2017.</a:t>
            </a:r>
          </a:p>
          <a:p>
            <a:pPr marL="457200" indent="-457200">
              <a:lnSpc>
                <a:spcPts val="3800"/>
              </a:lnSpc>
              <a:spcBef>
                <a:spcPts val="0"/>
              </a:spcBef>
              <a:buClr>
                <a:schemeClr val="tx2"/>
              </a:buClr>
              <a:buFont typeface="+mj-lt"/>
              <a:buAutoNum type="arabicPeriod"/>
              <a:defRPr/>
            </a:pPr>
            <a:r>
              <a:rPr lang="en-US" sz="1800" dirty="0"/>
              <a:t> </a:t>
            </a:r>
            <a:r>
              <a:rPr lang="en-US" sz="1800" dirty="0" err="1"/>
              <a:t>Bolukbasi</a:t>
            </a:r>
            <a:r>
              <a:rPr lang="en-US" sz="1800" dirty="0"/>
              <a:t>, </a:t>
            </a:r>
            <a:r>
              <a:rPr lang="en-US" sz="1800" dirty="0" err="1"/>
              <a:t>Tolga</a:t>
            </a:r>
            <a:r>
              <a:rPr lang="en-US" sz="1800" dirty="0"/>
              <a:t>, et al. "Man is to computer programmer as woman is to homemaker? </a:t>
            </a:r>
            <a:r>
              <a:rPr lang="en-US" sz="1800" dirty="0" err="1"/>
              <a:t>debiasing</a:t>
            </a:r>
            <a:r>
              <a:rPr lang="en-US" sz="1800" dirty="0"/>
              <a:t> word </a:t>
            </a:r>
            <a:r>
              <a:rPr lang="en-US" sz="1800" dirty="0" err="1"/>
              <a:t>embeddings</a:t>
            </a:r>
            <a:r>
              <a:rPr lang="en-US" sz="1800" dirty="0"/>
              <a:t>." Advances in Neural Information Processing Systems. 2016.</a:t>
            </a:r>
          </a:p>
          <a:p>
            <a:pPr marL="457200" indent="-457200">
              <a:buFont typeface="+mj-lt"/>
              <a:buAutoNum type="arabicPeriod"/>
            </a:pPr>
            <a:r>
              <a:rPr lang="en-US" sz="1800" dirty="0" err="1"/>
              <a:t>Hardt</a:t>
            </a:r>
            <a:r>
              <a:rPr lang="en-US" sz="1800" dirty="0"/>
              <a:t>, Moritz, Eric Price, and </a:t>
            </a:r>
            <a:r>
              <a:rPr lang="en-US" sz="1800" dirty="0" err="1"/>
              <a:t>Nati</a:t>
            </a:r>
            <a:r>
              <a:rPr lang="en-US" sz="1800" dirty="0"/>
              <a:t> </a:t>
            </a:r>
            <a:r>
              <a:rPr lang="en-US" sz="1800" dirty="0" err="1"/>
              <a:t>Srebro</a:t>
            </a:r>
            <a:r>
              <a:rPr lang="en-US" sz="1800" dirty="0"/>
              <a:t>. "Equality of opportunity in supervised learning." Advances in neural information processing systems. 2016.</a:t>
            </a:r>
          </a:p>
          <a:p>
            <a:pPr marL="457200" indent="-457200">
              <a:buFont typeface="+mj-lt"/>
              <a:buAutoNum type="arabicPeriod"/>
            </a:pPr>
            <a:r>
              <a:rPr lang="en-US" sz="1800" dirty="0" err="1">
                <a:ea typeface="Arial" charset="0"/>
                <a:cs typeface="Arial" charset="0"/>
              </a:rPr>
              <a:t>Kusner</a:t>
            </a:r>
            <a:r>
              <a:rPr lang="en-US" sz="1800" dirty="0">
                <a:ea typeface="Arial" charset="0"/>
                <a:cs typeface="Arial" charset="0"/>
              </a:rPr>
              <a:t>, Matt J et al. “Counterfactual Fairness.” available at http://papers.nips.cc/paper/6995-counterfactual-fairness.pdf (accessed 26 Nov 2018). 2018</a:t>
            </a:r>
          </a:p>
        </p:txBody>
      </p:sp>
      <p:sp>
        <p:nvSpPr>
          <p:cNvPr id="40" name="TextBox 39"/>
          <p:cNvSpPr txBox="1"/>
          <p:nvPr/>
        </p:nvSpPr>
        <p:spPr>
          <a:xfrm>
            <a:off x="30819710" y="6082157"/>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sp>
        <p:nvSpPr>
          <p:cNvPr id="19" name="TextBox 18"/>
          <p:cNvSpPr txBox="1"/>
          <p:nvPr/>
        </p:nvSpPr>
        <p:spPr>
          <a:xfrm>
            <a:off x="31958031" y="1660218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sp>
        <p:nvSpPr>
          <p:cNvPr id="9" name="TextBox 8"/>
          <p:cNvSpPr txBox="1"/>
          <p:nvPr/>
        </p:nvSpPr>
        <p:spPr>
          <a:xfrm>
            <a:off x="14466657" y="5785001"/>
            <a:ext cx="15392267" cy="21205805"/>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 (continued)</a:t>
            </a:r>
            <a:endParaRPr lang="en-US" sz="2800" dirty="0"/>
          </a:p>
          <a:p>
            <a:pPr>
              <a:lnSpc>
                <a:spcPts val="4600"/>
              </a:lnSpc>
              <a:spcAft>
                <a:spcPts val="1200"/>
              </a:spcAft>
              <a:defRPr/>
            </a:pPr>
            <a:r>
              <a:rPr lang="en-US" sz="4000" b="1" dirty="0">
                <a:solidFill>
                  <a:schemeClr val="tx2"/>
                </a:solidFill>
                <a:latin typeface="Arial" charset="0"/>
                <a:ea typeface="Arial" charset="0"/>
                <a:cs typeface="Arial" charset="0"/>
              </a:rPr>
              <a:t>Random Variations in Toxicity of Training Data</a:t>
            </a:r>
          </a:p>
          <a:p>
            <a:r>
              <a:rPr lang="en-US" sz="3600" dirty="0">
                <a:latin typeface="Arial" charset="0"/>
                <a:ea typeface="Arial" charset="0"/>
                <a:cs typeface="Arial" charset="0"/>
              </a:rPr>
              <a:t>T</a:t>
            </a:r>
            <a:r>
              <a:rPr lang="en-US" sz="3600" dirty="0"/>
              <a:t>o introduce noise into the training data, we randomly select some p% of comments, and for those comments, we assign a random toxicity value of either [0,1].  </a:t>
            </a:r>
          </a:p>
          <a:p>
            <a:r>
              <a:rPr lang="en-US" sz="3600" dirty="0"/>
              <a:t>Our metric for biased data is based on a generalized disparate impact for a large number of identities. Intuitively, a high disparate impact value means comments containing term </a:t>
            </a:r>
            <a:r>
              <a:rPr lang="en-US" sz="3600" i="1" dirty="0"/>
              <a:t>t</a:t>
            </a:r>
            <a:r>
              <a:rPr lang="en-US" sz="3600" i="1" baseline="-25000" dirty="0"/>
              <a:t>1</a:t>
            </a:r>
            <a:r>
              <a:rPr lang="en-US" sz="3600" dirty="0"/>
              <a:t> are more likely to be labeled as toxic than comments containing a term </a:t>
            </a:r>
            <a:r>
              <a:rPr lang="en-US" sz="3600" i="1" dirty="0"/>
              <a:t>t</a:t>
            </a:r>
            <a:r>
              <a:rPr lang="en-US" sz="3600" i="1" baseline="-25000" dirty="0"/>
              <a:t>2</a:t>
            </a:r>
            <a:r>
              <a:rPr lang="en-US" sz="3600" dirty="0"/>
              <a:t>. We compute disparate impact for all pairs of terms and compute our disparate impact as:</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pPr>
              <a:lnSpc>
                <a:spcPts val="4600"/>
              </a:lnSpc>
              <a:spcBef>
                <a:spcPts val="0"/>
              </a:spcBef>
              <a:buClr>
                <a:schemeClr val="tx2"/>
              </a:buClr>
              <a:buSzPct val="125000"/>
              <a:defRPr/>
            </a:pPr>
            <a:r>
              <a:rPr lang="en-US" sz="3600" dirty="0"/>
              <a:t>Figure 2 looks at DI values for the test data compared to predicted values computed on training data.</a:t>
            </a: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r>
              <a:rPr lang="en-US" sz="4000" b="1" dirty="0">
                <a:solidFill>
                  <a:schemeClr val="tx2"/>
                </a:solidFill>
                <a:latin typeface="Arial" charset="0"/>
                <a:ea typeface="Arial" charset="0"/>
                <a:cs typeface="Arial" charset="0"/>
              </a:rPr>
              <a:t>Variation in Cautiousness of Toxicity Definition</a:t>
            </a:r>
          </a:p>
          <a:p>
            <a:pPr indent="-1386230">
              <a:lnSpc>
                <a:spcPts val="4600"/>
              </a:lnSpc>
              <a:buClr>
                <a:schemeClr val="tx2"/>
              </a:buClr>
              <a:buSzPct val="125000"/>
              <a:defRPr/>
            </a:pPr>
            <a:r>
              <a:rPr lang="en-US" sz="3600" dirty="0"/>
              <a:t>The original crowdsourced dataset given by [cite] is broken down by human rater, where at least 10 human raters provided a binary rating for each comment.  [cite] checks for a mean binary rating across raters greater than 0.5 to classify the comment as toxic in the training dataset. We adjust this threshold and observe changes in the disparate impact when comparing each demographic identity term to the term ‘gay’, shown in Figure 3.</a:t>
            </a:r>
            <a:endParaRPr lang="en-US" sz="3600" dirty="0">
              <a:latin typeface="Arial" charset="0"/>
              <a:ea typeface="Arial" charset="0"/>
              <a:cs typeface="Arial" charset="0"/>
            </a:endParaRPr>
          </a:p>
        </p:txBody>
      </p:sp>
      <p:pic>
        <p:nvPicPr>
          <p:cNvPr id="116" name="Picture 115">
            <a:extLst>
              <a:ext uri="{FF2B5EF4-FFF2-40B4-BE49-F238E27FC236}">
                <a16:creationId xmlns:a16="http://schemas.microsoft.com/office/drawing/2014/main" id="{529F0F90-8088-854E-887C-5E5B59BEFB88}"/>
              </a:ext>
            </a:extLst>
          </p:cNvPr>
          <p:cNvPicPr>
            <a:picLocks noChangeAspect="1"/>
          </p:cNvPicPr>
          <p:nvPr/>
        </p:nvPicPr>
        <p:blipFill>
          <a:blip r:embed="rId5"/>
          <a:stretch>
            <a:fillRect/>
          </a:stretch>
        </p:blipFill>
        <p:spPr>
          <a:xfrm>
            <a:off x="14433649" y="11814628"/>
            <a:ext cx="14864357" cy="1737272"/>
          </a:xfrm>
          <a:prstGeom prst="rect">
            <a:avLst/>
          </a:prstGeom>
        </p:spPr>
      </p:pic>
      <p:sp>
        <p:nvSpPr>
          <p:cNvPr id="117" name="TextBox 116">
            <a:extLst>
              <a:ext uri="{FF2B5EF4-FFF2-40B4-BE49-F238E27FC236}">
                <a16:creationId xmlns:a16="http://schemas.microsoft.com/office/drawing/2014/main" id="{0585D86E-6C34-9A46-9570-A855965C525B}"/>
              </a:ext>
            </a:extLst>
          </p:cNvPr>
          <p:cNvSpPr txBox="1"/>
          <p:nvPr/>
        </p:nvSpPr>
        <p:spPr>
          <a:xfrm>
            <a:off x="432919" y="15208094"/>
            <a:ext cx="13210405" cy="5822107"/>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r>
              <a:rPr lang="en-US" sz="3600" dirty="0"/>
              <a:t>Our data is split into a training dataset containing approximately 96,000 comments, and a test dataset containing approximately 32,000 comments. We used a logistic regression classifier to predict a binary value for toxicity on the test dataset.</a:t>
            </a:r>
          </a:p>
          <a:p>
            <a:r>
              <a:rPr lang="en-US" sz="3600" dirty="0"/>
              <a:t>In order to ensure we have sufficient sample sizes for each identity term, we only show results for demographic identity terms that appear in at least 3% of comments with identity terms. Figure 1 shows the identity terms, in set T, that met our threshold. </a:t>
            </a:r>
          </a:p>
        </p:txBody>
      </p:sp>
      <p:pic>
        <p:nvPicPr>
          <p:cNvPr id="119" name="Picture 118">
            <a:extLst>
              <a:ext uri="{FF2B5EF4-FFF2-40B4-BE49-F238E27FC236}">
                <a16:creationId xmlns:a16="http://schemas.microsoft.com/office/drawing/2014/main" id="{B41BFB36-6031-1C44-8024-C2B37D75452B}"/>
              </a:ext>
            </a:extLst>
          </p:cNvPr>
          <p:cNvPicPr>
            <a:picLocks noChangeAspect="1"/>
          </p:cNvPicPr>
          <p:nvPr/>
        </p:nvPicPr>
        <p:blipFill>
          <a:blip r:embed="rId6"/>
          <a:stretch>
            <a:fillRect/>
          </a:stretch>
        </p:blipFill>
        <p:spPr>
          <a:xfrm>
            <a:off x="44156973" y="3889005"/>
            <a:ext cx="11888435" cy="7925623"/>
          </a:xfrm>
          <a:prstGeom prst="rect">
            <a:avLst/>
          </a:prstGeom>
        </p:spPr>
      </p:pic>
      <p:sp>
        <p:nvSpPr>
          <p:cNvPr id="120" name="Rectangle 119">
            <a:extLst>
              <a:ext uri="{FF2B5EF4-FFF2-40B4-BE49-F238E27FC236}">
                <a16:creationId xmlns:a16="http://schemas.microsoft.com/office/drawing/2014/main" id="{064299D2-CF62-FF48-867A-89F89B4C577F}"/>
              </a:ext>
            </a:extLst>
          </p:cNvPr>
          <p:cNvSpPr/>
          <p:nvPr/>
        </p:nvSpPr>
        <p:spPr>
          <a:xfrm>
            <a:off x="11636752" y="21945600"/>
            <a:ext cx="1893938" cy="5895253"/>
          </a:xfrm>
          <a:prstGeom prst="rect">
            <a:avLst/>
          </a:prstGeom>
          <a:solidFill>
            <a:srgbClr val="FEE404">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7723B31F-778A-684D-A327-C84E4C4C22D6}"/>
                  </a:ext>
                </a:extLst>
              </p:cNvPr>
              <p:cNvSpPr txBox="1"/>
              <p:nvPr/>
            </p:nvSpPr>
            <p:spPr>
              <a:xfrm>
                <a:off x="45628560" y="16139160"/>
                <a:ext cx="2514600" cy="12092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ub/>
                      </m:sSub>
                    </m:oMath>
                  </m:oMathPara>
                </a14:m>
                <a:endParaRPr lang="en-US" dirty="0"/>
              </a:p>
            </p:txBody>
          </p:sp>
        </mc:Choice>
        <mc:Fallback xmlns="">
          <p:sp>
            <p:nvSpPr>
              <p:cNvPr id="121" name="TextBox 120">
                <a:extLst>
                  <a:ext uri="{FF2B5EF4-FFF2-40B4-BE49-F238E27FC236}">
                    <a16:creationId xmlns:a16="http://schemas.microsoft.com/office/drawing/2014/main" id="{7723B31F-778A-684D-A327-C84E4C4C22D6}"/>
                  </a:ext>
                </a:extLst>
              </p:cNvPr>
              <p:cNvSpPr txBox="1">
                <a:spLocks noRot="1" noChangeAspect="1" noMove="1" noResize="1" noEditPoints="1" noAdjustHandles="1" noChangeArrowheads="1" noChangeShapeType="1" noTextEdit="1"/>
              </p:cNvSpPr>
              <p:nvPr/>
            </p:nvSpPr>
            <p:spPr>
              <a:xfrm>
                <a:off x="45628560" y="16139160"/>
                <a:ext cx="2514600" cy="120924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4911</TotalTime>
  <Words>727</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Cambria Math</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Neil Pruthi</cp:lastModifiedBy>
  <cp:revision>83</cp:revision>
  <cp:lastPrinted>2018-07-27T15:05:13Z</cp:lastPrinted>
  <dcterms:created xsi:type="dcterms:W3CDTF">2016-09-29T18:43:16Z</dcterms:created>
  <dcterms:modified xsi:type="dcterms:W3CDTF">2018-11-27T22:24:04Z</dcterms:modified>
  <cp:category/>
</cp:coreProperties>
</file>