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 Pruthi" initials="NP" lastIdx="1" clrIdx="0">
    <p:extLst>
      <p:ext uri="{19B8F6BF-5375-455C-9EA6-DF929625EA0E}">
        <p15:presenceInfo xmlns:p15="http://schemas.microsoft.com/office/powerpoint/2012/main" userId="7d950a7f03f01f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4655"/>
  </p:normalViewPr>
  <p:slideViewPr>
    <p:cSldViewPr snapToGrid="0" snapToObjects="1">
      <p:cViewPr varScale="1">
        <p:scale>
          <a:sx n="18" d="100"/>
          <a:sy n="18" d="100"/>
        </p:scale>
        <p:origin x="1627" y="77"/>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7T17:18:16.272" idx="1">
    <p:pos x="9216" y="2469"/>
    <p:text>is it proper to include brandon and ashwin as authors?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20945662" cy="35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Analysis of toxic comment classification in perturbed text data sets</a:t>
            </a:r>
          </a:p>
          <a:p>
            <a:pPr>
              <a:spcBef>
                <a:spcPts val="1800"/>
              </a:spcBef>
              <a:defRPr/>
            </a:pPr>
            <a:r>
              <a:rPr lang="en-US" altLang="en-US" sz="3200" dirty="0">
                <a:solidFill>
                  <a:srgbClr val="FFFFFF"/>
                </a:solidFill>
                <a:latin typeface="+mn-lt"/>
                <a:ea typeface="Arial" charset="0"/>
              </a:rPr>
              <a:t>Neha Gupta, Yujing Ke, Neil Pruthi,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919824" y="5633652"/>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6171257"/>
            <a:ext cx="12974273" cy="859209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Leaving comments online is easy, yet ensuring user comments are appropriate can be difficult. The threat of negative online behavior can drive away users.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of how different levels of dataset bias affect the bias of a classifier trained on that dataset. We will tackle this question by perturbing the dataset in a number of ways and observing the resulting changes in fairness of classified data.</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422190" y="21474942"/>
            <a:ext cx="13231861" cy="8901038"/>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0819710" y="6082157"/>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
        <p:nvSpPr>
          <p:cNvPr id="9" name="TextBox 8"/>
          <p:cNvSpPr txBox="1"/>
          <p:nvPr/>
        </p:nvSpPr>
        <p:spPr>
          <a:xfrm>
            <a:off x="14466657" y="5785001"/>
            <a:ext cx="15392267" cy="22271418"/>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Perturbing our training data</a:t>
            </a:r>
          </a:p>
          <a:p>
            <a:r>
              <a:rPr lang="en-US" sz="3600" dirty="0">
                <a:latin typeface="Arial" charset="0"/>
                <a:ea typeface="Arial" charset="0"/>
                <a:cs typeface="Arial" charset="0"/>
              </a:rPr>
              <a:t>T</a:t>
            </a:r>
            <a:r>
              <a:rPr lang="en-US" sz="3600" dirty="0"/>
              <a:t>o introduce noise into our training data, we randomly select comments with some probability </a:t>
            </a:r>
            <a:r>
              <a:rPr lang="en-US" sz="3600" i="1" dirty="0"/>
              <a:t>p</a:t>
            </a:r>
            <a:r>
              <a:rPr lang="en-US" sz="3600" dirty="0"/>
              <a:t>, and for those comments, we assign a random toxicity value of either [0,1]. </a:t>
            </a:r>
          </a:p>
          <a:p>
            <a:endParaRPr lang="en-US" sz="3600" dirty="0"/>
          </a:p>
          <a:p>
            <a:r>
              <a:rPr lang="en-US" sz="3600" dirty="0"/>
              <a:t>Our measure of bias in data is disparate impact, generalized from its typical two-class definition, as we have more than two demographic identity groups. Intuitively, a high value of disparate impact means that comments containing an identity term </a:t>
            </a:r>
            <a:r>
              <a:rPr lang="en-US" sz="3600" i="1" dirty="0"/>
              <a:t>t</a:t>
            </a:r>
            <a:r>
              <a:rPr lang="en-US" sz="3600" i="1" baseline="-25000" dirty="0"/>
              <a:t>1</a:t>
            </a:r>
            <a:r>
              <a:rPr lang="en-US" sz="3600" dirty="0"/>
              <a:t> are more likely to be labeled as toxic than comments containing an identity term </a:t>
            </a:r>
            <a:r>
              <a:rPr lang="en-US" sz="3600" i="1" dirty="0"/>
              <a:t>t</a:t>
            </a:r>
            <a:r>
              <a:rPr lang="en-US" sz="3600" i="1" baseline="-25000" dirty="0"/>
              <a:t>2</a:t>
            </a:r>
            <a:r>
              <a:rPr lang="en-US" sz="3600" dirty="0"/>
              <a:t>. We compute the pairwise disparate impact for each pair of terms and then take the max: </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Figure 2 shows disparate impact of both our training and test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Altering the threshold above which the average of human toxicity ratings must be for a comment to be labeled as toxic</a:t>
            </a:r>
          </a:p>
          <a:p>
            <a:pPr>
              <a:lnSpc>
                <a:spcPts val="4600"/>
              </a:lnSpc>
              <a:spcBef>
                <a:spcPts val="0"/>
              </a:spcBef>
              <a:buClr>
                <a:schemeClr val="tx2"/>
              </a:buClr>
              <a:buSzPct val="125000"/>
              <a:defRPr/>
            </a:pPr>
            <a:r>
              <a:rPr lang="en-US" sz="3600" dirty="0"/>
              <a:t>Our original dataset of crowdsourced comment toxicity ratings has around ten human raters for each comment. [cite] labels a comment as toxic if the mean of its toxicity ratings is greater than or equal to 0.5. We adjust this threshold and observe changes in the disparate impact by comparing the demographic identity term </a:t>
            </a:r>
            <a:r>
              <a:rPr lang="en-US" sz="3600" i="1" dirty="0"/>
              <a:t>gay</a:t>
            </a:r>
            <a:r>
              <a:rPr lang="en-US" sz="3600" dirty="0"/>
              <a:t> with seven other identity terms, as shown in Figure 3. We choose the identity term </a:t>
            </a:r>
            <a:r>
              <a:rPr lang="en-US" sz="3600" i="1" dirty="0"/>
              <a:t>gay</a:t>
            </a:r>
            <a:r>
              <a:rPr lang="en-US" sz="3600" dirty="0"/>
              <a:t> because it appears in comments labeled </a:t>
            </a:r>
            <a:r>
              <a:rPr lang="en-US" sz="3600" i="1" dirty="0"/>
              <a:t>toxic</a:t>
            </a:r>
            <a:r>
              <a:rPr lang="en-US" sz="3600" dirty="0"/>
              <a:t> more than any other identity term (see Figure 1).</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4525922" y="13026081"/>
            <a:ext cx="14864357" cy="1737272"/>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432919" y="15208094"/>
            <a:ext cx="13210405" cy="471411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600" dirty="0"/>
              <a:t>We have a dataset of ~128,000 Wikipedia Talk Page comments. We used a logistic regression classifier to predict whether a comment is </a:t>
            </a:r>
            <a:r>
              <a:rPr lang="en-US" sz="3600" i="1" dirty="0"/>
              <a:t>toxic</a:t>
            </a:r>
            <a:r>
              <a:rPr lang="en-US" sz="3600" dirty="0"/>
              <a:t> or </a:t>
            </a:r>
            <a:r>
              <a:rPr lang="en-US" sz="3600" i="1" dirty="0"/>
              <a:t>non-toxic</a:t>
            </a:r>
            <a:r>
              <a:rPr lang="en-US" sz="3600" dirty="0"/>
              <a:t>. In order to ensure we have sufficient sample sizes for each identity term, we only show results for demographic identity terms that appear in at least 3% of comments with identity terms. Figure 1 shows the identity terms, in set T, that met our threshold. </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44156973" y="3889005"/>
            <a:ext cx="11888435" cy="7925623"/>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636752" y="21945600"/>
            <a:ext cx="1893938" cy="5895253"/>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7723B31F-778A-684D-A327-C84E4C4C22D6}"/>
                  </a:ext>
                </a:extLst>
              </p:cNvPr>
              <p:cNvSpPr txBox="1"/>
              <p:nvPr/>
            </p:nvSpPr>
            <p:spPr>
              <a:xfrm>
                <a:off x="45628560" y="16139160"/>
                <a:ext cx="2514600" cy="12092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ub/>
                      </m:sSub>
                    </m:oMath>
                  </m:oMathPara>
                </a14:m>
                <a:endParaRPr lang="en-US" dirty="0"/>
              </a:p>
            </p:txBody>
          </p:sp>
        </mc:Choice>
        <mc:Fallback xmlns="">
          <p:sp>
            <p:nvSpPr>
              <p:cNvPr id="121" name="TextBox 120">
                <a:extLst>
                  <a:ext uri="{FF2B5EF4-FFF2-40B4-BE49-F238E27FC236}">
                    <a16:creationId xmlns:a16="http://schemas.microsoft.com/office/drawing/2014/main" id="{7723B31F-778A-684D-A327-C84E4C4C22D6}"/>
                  </a:ext>
                </a:extLst>
              </p:cNvPr>
              <p:cNvSpPr txBox="1">
                <a:spLocks noRot="1" noChangeAspect="1" noMove="1" noResize="1" noEditPoints="1" noAdjustHandles="1" noChangeArrowheads="1" noChangeShapeType="1" noTextEdit="1"/>
              </p:cNvSpPr>
              <p:nvPr/>
            </p:nvSpPr>
            <p:spPr>
              <a:xfrm>
                <a:off x="45628560" y="16139160"/>
                <a:ext cx="2514600" cy="120924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4933</TotalTime>
  <Words>916</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Cambria Math</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Neil Pruthi</cp:lastModifiedBy>
  <cp:revision>86</cp:revision>
  <cp:lastPrinted>2018-07-27T15:05:13Z</cp:lastPrinted>
  <dcterms:created xsi:type="dcterms:W3CDTF">2016-09-29T18:43:16Z</dcterms:created>
  <dcterms:modified xsi:type="dcterms:W3CDTF">2018-11-27T22:52:34Z</dcterms:modified>
  <cp:category/>
</cp:coreProperties>
</file>