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il Pruthi" initials="NP" lastIdx="1" clrIdx="0">
    <p:extLst>
      <p:ext uri="{19B8F6BF-5375-455C-9EA6-DF929625EA0E}">
        <p15:presenceInfo xmlns:p15="http://schemas.microsoft.com/office/powerpoint/2012/main" userId="7d950a7f03f01f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404"/>
    <a:srgbClr val="0063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815"/>
    <p:restoredTop sz="94655"/>
  </p:normalViewPr>
  <p:slideViewPr>
    <p:cSldViewPr snapToGrid="0" snapToObjects="1">
      <p:cViewPr>
        <p:scale>
          <a:sx n="30" d="100"/>
          <a:sy n="30" d="100"/>
        </p:scale>
        <p:origin x="-1550" y="-216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7T17:18:16.272" idx="1">
    <p:pos x="9216" y="2469"/>
    <p:text>is it proper to include brandon and ashwin as authors?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1171436" y="3334252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of Computer Science</a:t>
            </a:r>
            <a:br>
              <a:rPr lang="en-US" altLang="en-US" sz="2800" dirty="0">
                <a:solidFill>
                  <a:schemeClr val="bg1"/>
                </a:solidFill>
                <a:ea typeface="Arial" charset="0"/>
              </a:rPr>
            </a:br>
            <a:r>
              <a:rPr lang="en-US" altLang="en-US" sz="2800" dirty="0">
                <a:solidFill>
                  <a:schemeClr val="bg1"/>
                </a:solidFill>
                <a:ea typeface="Arial" charset="0"/>
              </a:rPr>
              <a:t>Duke University</a:t>
            </a:r>
          </a:p>
          <a:p>
            <a:pPr>
              <a:spcAft>
                <a:spcPts val="80"/>
              </a:spcAft>
              <a:defRPr/>
            </a:pPr>
            <a:r>
              <a:rPr lang="en-US" sz="3400" b="1" dirty="0" err="1">
                <a:solidFill>
                  <a:schemeClr val="bg1"/>
                </a:solidFill>
              </a:rPr>
              <a:t>cs.duke.edu</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999938" y="1550522"/>
            <a:ext cx="20945662" cy="352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Analysis of toxic comment classification in perturbed text data sets</a:t>
            </a:r>
          </a:p>
          <a:p>
            <a:pPr>
              <a:spcBef>
                <a:spcPts val="1800"/>
              </a:spcBef>
              <a:defRPr/>
            </a:pPr>
            <a:r>
              <a:rPr lang="en-US" altLang="en-US" sz="3200" dirty="0">
                <a:solidFill>
                  <a:srgbClr val="FFFFFF"/>
                </a:solidFill>
                <a:latin typeface="+mn-lt"/>
                <a:ea typeface="Arial" charset="0"/>
              </a:rPr>
              <a:t>Neha Gupta, Yujing Ke, Neil Pruthi, Brandon Fain, Ashwin </a:t>
            </a:r>
            <a:r>
              <a:rPr lang="en-US" altLang="en-US" sz="3200" dirty="0" err="1">
                <a:solidFill>
                  <a:srgbClr val="FFFFFF"/>
                </a:solidFill>
                <a:latin typeface="+mn-lt"/>
                <a:ea typeface="Arial" charset="0"/>
              </a:rPr>
              <a:t>Machanavajjhala</a:t>
            </a:r>
            <a:endParaRPr lang="en-US" altLang="en-US" sz="3200" dirty="0">
              <a:solidFill>
                <a:srgbClr val="FFFFFF"/>
              </a:solidFill>
              <a:latin typeface="+mn-lt"/>
              <a:ea typeface="Arial" charset="0"/>
            </a:endParaRPr>
          </a:p>
        </p:txBody>
      </p:sp>
      <p:sp>
        <p:nvSpPr>
          <p:cNvPr id="2" name="Rectangle 1">
            <a:extLst>
              <a:ext uri="{FF2B5EF4-FFF2-40B4-BE49-F238E27FC236}">
                <a16:creationId xmlns:a16="http://schemas.microsoft.com/office/drawing/2014/main" id="{1384765F-440C-6C48-A945-A14F924488AB}"/>
              </a:ext>
            </a:extLst>
          </p:cNvPr>
          <p:cNvSpPr/>
          <p:nvPr/>
        </p:nvSpPr>
        <p:spPr>
          <a:xfrm>
            <a:off x="28237408" y="30155"/>
            <a:ext cx="14268515" cy="5225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A6ECB-BB88-7742-AC9C-022A7B6A8110}"/>
              </a:ext>
            </a:extLst>
          </p:cNvPr>
          <p:cNvSpPr/>
          <p:nvPr/>
        </p:nvSpPr>
        <p:spPr>
          <a:xfrm>
            <a:off x="414178" y="30511780"/>
            <a:ext cx="16847136" cy="2077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AFE379F-2AFC-C84F-803B-7735BC747238}"/>
              </a:ext>
            </a:extLst>
          </p:cNvPr>
          <p:cNvPicPr>
            <a:picLocks noChangeAspect="1"/>
          </p:cNvPicPr>
          <p:nvPr/>
        </p:nvPicPr>
        <p:blipFill>
          <a:blip r:embed="rId3"/>
          <a:stretch>
            <a:fillRect/>
          </a:stretch>
        </p:blipFill>
        <p:spPr>
          <a:xfrm>
            <a:off x="33805055" y="-80525"/>
            <a:ext cx="10086145" cy="5344902"/>
          </a:xfrm>
          <a:prstGeom prst="rect">
            <a:avLst/>
          </a:prstGeom>
        </p:spPr>
      </p:pic>
      <p:sp>
        <p:nvSpPr>
          <p:cNvPr id="99" name="Rectangle 98">
            <a:extLst>
              <a:ext uri="{FF2B5EF4-FFF2-40B4-BE49-F238E27FC236}">
                <a16:creationId xmlns:a16="http://schemas.microsoft.com/office/drawing/2014/main" id="{B9FBBF1B-0777-7449-B107-80CCC766F3E2}"/>
              </a:ext>
            </a:extLst>
          </p:cNvPr>
          <p:cNvSpPr/>
          <p:nvPr/>
        </p:nvSpPr>
        <p:spPr>
          <a:xfrm>
            <a:off x="0" y="5531877"/>
            <a:ext cx="43891200" cy="25136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a:extLst>
              <a:ext uri="{FF2B5EF4-FFF2-40B4-BE49-F238E27FC236}">
                <a16:creationId xmlns:a16="http://schemas.microsoft.com/office/drawing/2014/main" id="{709AC2E5-9F6E-2841-894D-B6FFC54DBFA9}"/>
              </a:ext>
            </a:extLst>
          </p:cNvPr>
          <p:cNvCxnSpPr/>
          <p:nvPr/>
        </p:nvCxnSpPr>
        <p:spPr>
          <a:xfrm>
            <a:off x="13919824" y="5633652"/>
            <a:ext cx="0" cy="2503217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Straight Connector 107">
            <a:extLst>
              <a:ext uri="{FF2B5EF4-FFF2-40B4-BE49-F238E27FC236}">
                <a16:creationId xmlns:a16="http://schemas.microsoft.com/office/drawing/2014/main" id="{9481AFFC-722B-524E-A677-2A299E8AA504}"/>
              </a:ext>
            </a:extLst>
          </p:cNvPr>
          <p:cNvCxnSpPr/>
          <p:nvPr/>
        </p:nvCxnSpPr>
        <p:spPr>
          <a:xfrm>
            <a:off x="29996376" y="5531876"/>
            <a:ext cx="0" cy="2513672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3"/>
          <p:cNvSpPr txBox="1">
            <a:spLocks noChangeArrowheads="1"/>
          </p:cNvSpPr>
          <p:nvPr/>
        </p:nvSpPr>
        <p:spPr bwMode="auto">
          <a:xfrm>
            <a:off x="414178" y="6171257"/>
            <a:ext cx="12974273" cy="8592096"/>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Motivation</a:t>
            </a:r>
          </a:p>
          <a:p>
            <a:pPr>
              <a:spcBef>
                <a:spcPts val="0"/>
              </a:spcBef>
            </a:pPr>
            <a:r>
              <a:rPr lang="en-US" altLang="en-US" sz="3600" dirty="0">
                <a:latin typeface="+mn-lt"/>
                <a:ea typeface="Arial" charset="0"/>
              </a:rPr>
              <a:t>Leaving comments online is easy, yet ensuring user comments are appropriate can be difficult. The threat of negative online behavior can drive away users. A website may want to deploy a classifier to automatically flag comments that are mean, hateful, prejudiced, offense, or some combination thereof. However, a classifier may exhibit bias and lead to unfairness because it may predict, correctly or incorrectly, a toxic label for comments about a particular demographic group more often than comments about other demographic groups. In this project, we are interested in the question of how different levels of dataset bias affect the bias of a classifier trained on that dataset. We will tackle this question by perturbing the dataset in a number of ways and observing the resulting changes in fairness of classified data.</a:t>
            </a:r>
          </a:p>
        </p:txBody>
      </p:sp>
      <p:pic>
        <p:nvPicPr>
          <p:cNvPr id="112" name="Picture 111">
            <a:extLst>
              <a:ext uri="{FF2B5EF4-FFF2-40B4-BE49-F238E27FC236}">
                <a16:creationId xmlns:a16="http://schemas.microsoft.com/office/drawing/2014/main" id="{ED4B8630-74D7-BE40-8EE1-7F0153BD1F1C}"/>
              </a:ext>
            </a:extLst>
          </p:cNvPr>
          <p:cNvPicPr>
            <a:picLocks noChangeAspect="1"/>
          </p:cNvPicPr>
          <p:nvPr/>
        </p:nvPicPr>
        <p:blipFill>
          <a:blip r:embed="rId4"/>
          <a:stretch>
            <a:fillRect/>
          </a:stretch>
        </p:blipFill>
        <p:spPr>
          <a:xfrm>
            <a:off x="422190" y="21474942"/>
            <a:ext cx="13231861" cy="8901038"/>
          </a:xfrm>
          <a:prstGeom prst="rect">
            <a:avLst/>
          </a:prstGeom>
        </p:spPr>
      </p:pic>
      <p:sp>
        <p:nvSpPr>
          <p:cNvPr id="23" name="TextBox 22"/>
          <p:cNvSpPr txBox="1"/>
          <p:nvPr/>
        </p:nvSpPr>
        <p:spPr>
          <a:xfrm>
            <a:off x="30163157" y="24771747"/>
            <a:ext cx="13561262" cy="5740033"/>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1800" b="1" dirty="0">
                <a:solidFill>
                  <a:srgbClr val="005BBB"/>
                </a:solidFill>
              </a:rPr>
              <a:t>References</a:t>
            </a:r>
            <a:endParaRPr lang="en-US" sz="1800" dirty="0">
              <a:ea typeface="Arial" charset="0"/>
              <a:cs typeface="Arial" charset="0"/>
            </a:endParaRPr>
          </a:p>
          <a:p>
            <a:pPr marL="457200" indent="-457200">
              <a:lnSpc>
                <a:spcPts val="3800"/>
              </a:lnSpc>
              <a:spcBef>
                <a:spcPts val="0"/>
              </a:spcBef>
              <a:buClr>
                <a:schemeClr val="tx2"/>
              </a:buClr>
              <a:buFont typeface="+mj-lt"/>
              <a:buAutoNum type="arabicPeriod"/>
              <a:defRPr/>
            </a:pPr>
            <a:r>
              <a:rPr lang="en-US" sz="1800" dirty="0">
                <a:ea typeface="Arial" charset="0"/>
                <a:cs typeface="Arial" charset="0"/>
              </a:rPr>
              <a:t> </a:t>
            </a:r>
            <a:r>
              <a:rPr lang="en-US" sz="1800" dirty="0"/>
              <a:t>Dixon, Lucas, et al. "Measuring and mitigating unintended bias in text classification." available at: </a:t>
            </a:r>
            <a:r>
              <a:rPr lang="en-US" sz="1800" dirty="0" err="1"/>
              <a:t>www.aies</a:t>
            </a:r>
            <a:r>
              <a:rPr lang="en-US" sz="1800" dirty="0"/>
              <a:t>-conference. com/</a:t>
            </a:r>
            <a:r>
              <a:rPr lang="en-US" sz="1800" dirty="0" err="1"/>
              <a:t>wp</a:t>
            </a:r>
            <a:r>
              <a:rPr lang="en-US" sz="1800" dirty="0"/>
              <a:t>-content/papers/main/AIES_2018_paper_9. pdf (accessed 6 August 2018).[Google Scholar]. 2018.</a:t>
            </a:r>
          </a:p>
          <a:p>
            <a:pPr marL="457200" indent="-457200">
              <a:lnSpc>
                <a:spcPts val="3800"/>
              </a:lnSpc>
              <a:spcBef>
                <a:spcPts val="0"/>
              </a:spcBef>
              <a:buClr>
                <a:schemeClr val="tx2"/>
              </a:buClr>
              <a:buFont typeface="+mj-lt"/>
              <a:buAutoNum type="arabicPeriod"/>
              <a:defRPr/>
            </a:pPr>
            <a:r>
              <a:rPr lang="en-US" sz="1800" dirty="0"/>
              <a:t> </a:t>
            </a:r>
            <a:r>
              <a:rPr lang="en-US" sz="1800" dirty="0" err="1"/>
              <a:t>Wulczyn</a:t>
            </a:r>
            <a:r>
              <a:rPr lang="en-US" sz="1800" dirty="0"/>
              <a:t>, Ellery, </a:t>
            </a:r>
            <a:r>
              <a:rPr lang="en-US" sz="1800" dirty="0" err="1"/>
              <a:t>Nithum</a:t>
            </a:r>
            <a:r>
              <a:rPr lang="en-US" sz="1800" dirty="0"/>
              <a:t> </a:t>
            </a:r>
            <a:r>
              <a:rPr lang="en-US" sz="1800" dirty="0" err="1"/>
              <a:t>Thain</a:t>
            </a:r>
            <a:r>
              <a:rPr lang="en-US" sz="1800" dirty="0"/>
              <a:t>, and Lucas Dixon. "Ex </a:t>
            </a:r>
            <a:r>
              <a:rPr lang="en-US" sz="1800" dirty="0" err="1"/>
              <a:t>machina</a:t>
            </a:r>
            <a:r>
              <a:rPr lang="en-US" sz="1800" dirty="0"/>
              <a:t>: Personal attacks seen at scale." Proceedings of the 26th International Conference on World Wide Web. International World Wide Web Conferences Steering Committee, 2017.</a:t>
            </a:r>
          </a:p>
          <a:p>
            <a:pPr marL="457200" indent="-457200">
              <a:lnSpc>
                <a:spcPts val="3800"/>
              </a:lnSpc>
              <a:spcBef>
                <a:spcPts val="0"/>
              </a:spcBef>
              <a:buClr>
                <a:schemeClr val="tx2"/>
              </a:buClr>
              <a:buFont typeface="+mj-lt"/>
              <a:buAutoNum type="arabicPeriod"/>
              <a:defRPr/>
            </a:pPr>
            <a:r>
              <a:rPr lang="en-US" sz="1800" dirty="0"/>
              <a:t> </a:t>
            </a:r>
            <a:r>
              <a:rPr lang="en-US" sz="1800" dirty="0" err="1"/>
              <a:t>Rudinger</a:t>
            </a:r>
            <a:r>
              <a:rPr lang="en-US" sz="1800" dirty="0"/>
              <a:t>, Rachel, Chandler May, and Benjamin Van </a:t>
            </a:r>
            <a:r>
              <a:rPr lang="en-US" sz="1800" dirty="0" err="1"/>
              <a:t>Durme</a:t>
            </a:r>
            <a:r>
              <a:rPr lang="en-US" sz="1800" dirty="0"/>
              <a:t>. "Social bias in elicited natural language inferences." Proceedings of the First ACL Workshop on Ethics in Natural Language Processing. 2017.</a:t>
            </a:r>
          </a:p>
          <a:p>
            <a:pPr marL="457200" indent="-457200">
              <a:lnSpc>
                <a:spcPts val="3800"/>
              </a:lnSpc>
              <a:spcBef>
                <a:spcPts val="0"/>
              </a:spcBef>
              <a:buClr>
                <a:schemeClr val="tx2"/>
              </a:buClr>
              <a:buFont typeface="+mj-lt"/>
              <a:buAutoNum type="arabicPeriod"/>
              <a:defRPr/>
            </a:pPr>
            <a:r>
              <a:rPr lang="en-US" sz="1800" dirty="0"/>
              <a:t> </a:t>
            </a:r>
            <a:r>
              <a:rPr lang="en-US" sz="1800" dirty="0" err="1"/>
              <a:t>Bolukbasi</a:t>
            </a:r>
            <a:r>
              <a:rPr lang="en-US" sz="1800" dirty="0"/>
              <a:t>, </a:t>
            </a:r>
            <a:r>
              <a:rPr lang="en-US" sz="1800" dirty="0" err="1"/>
              <a:t>Tolga</a:t>
            </a:r>
            <a:r>
              <a:rPr lang="en-US" sz="1800" dirty="0"/>
              <a:t>, et al. "Man is to computer programmer as woman is to homemaker? </a:t>
            </a:r>
            <a:r>
              <a:rPr lang="en-US" sz="1800" dirty="0" err="1"/>
              <a:t>debiasing</a:t>
            </a:r>
            <a:r>
              <a:rPr lang="en-US" sz="1800" dirty="0"/>
              <a:t> word </a:t>
            </a:r>
            <a:r>
              <a:rPr lang="en-US" sz="1800" dirty="0" err="1"/>
              <a:t>embeddings</a:t>
            </a:r>
            <a:r>
              <a:rPr lang="en-US" sz="1800" dirty="0"/>
              <a:t>." Advances in Neural Information Processing Systems. 2016.</a:t>
            </a:r>
          </a:p>
          <a:p>
            <a:pPr marL="457200" indent="-457200">
              <a:buFont typeface="+mj-lt"/>
              <a:buAutoNum type="arabicPeriod"/>
            </a:pPr>
            <a:r>
              <a:rPr lang="en-US" sz="1800" dirty="0" err="1"/>
              <a:t>Hardt</a:t>
            </a:r>
            <a:r>
              <a:rPr lang="en-US" sz="1800" dirty="0"/>
              <a:t>, Moritz, Eric Price, and </a:t>
            </a:r>
            <a:r>
              <a:rPr lang="en-US" sz="1800" dirty="0" err="1"/>
              <a:t>Nati</a:t>
            </a:r>
            <a:r>
              <a:rPr lang="en-US" sz="1800" dirty="0"/>
              <a:t> </a:t>
            </a:r>
            <a:r>
              <a:rPr lang="en-US" sz="1800" dirty="0" err="1"/>
              <a:t>Srebro</a:t>
            </a:r>
            <a:r>
              <a:rPr lang="en-US" sz="1800" dirty="0"/>
              <a:t>. "Equality of opportunity in supervised learning." Advances in neural information processing systems. 2016.</a:t>
            </a:r>
          </a:p>
          <a:p>
            <a:pPr marL="457200" indent="-457200">
              <a:buFont typeface="+mj-lt"/>
              <a:buAutoNum type="arabicPeriod"/>
            </a:pPr>
            <a:r>
              <a:rPr lang="en-US" sz="1800" dirty="0" err="1">
                <a:ea typeface="Arial" charset="0"/>
                <a:cs typeface="Arial" charset="0"/>
              </a:rPr>
              <a:t>Kusner</a:t>
            </a:r>
            <a:r>
              <a:rPr lang="en-US" sz="1800" dirty="0">
                <a:ea typeface="Arial" charset="0"/>
                <a:cs typeface="Arial" charset="0"/>
              </a:rPr>
              <a:t>, Matt J et al. “Counterfactual Fairness.” available at http://papers.nips.cc/paper/6995-counterfactual-fairness.pdf (accessed 26 Nov 2018). 2018</a:t>
            </a:r>
          </a:p>
        </p:txBody>
      </p:sp>
      <p:sp>
        <p:nvSpPr>
          <p:cNvPr id="40" name="TextBox 39"/>
          <p:cNvSpPr txBox="1"/>
          <p:nvPr/>
        </p:nvSpPr>
        <p:spPr>
          <a:xfrm>
            <a:off x="30819710" y="6082157"/>
            <a:ext cx="9829800" cy="6601807"/>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00" lvl="1" indent="-457200">
              <a:lnSpc>
                <a:spcPts val="4600"/>
              </a:lnSpc>
              <a:spcBef>
                <a:spcPts val="0"/>
              </a:spcBef>
              <a:spcAft>
                <a:spcPts val="1200"/>
              </a:spcAft>
              <a:buClr>
                <a:schemeClr val="tx2"/>
              </a:buClr>
              <a:buSzPct val="125000"/>
              <a:buFont typeface="Arial" charset="0"/>
              <a:buChar char="•"/>
              <a:defRPr/>
            </a:pPr>
            <a:r>
              <a:rPr lang="en-US" sz="2800" dirty="0">
                <a:latin typeface="Arial" charset="0"/>
                <a:ea typeface="Arial" charset="0"/>
                <a:cs typeface="Arial" charset="0"/>
              </a:rPr>
              <a:t> </a:t>
            </a: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 consectetur.</a:t>
            </a:r>
          </a:p>
        </p:txBody>
      </p:sp>
      <p:sp>
        <p:nvSpPr>
          <p:cNvPr id="19" name="TextBox 18"/>
          <p:cNvSpPr txBox="1"/>
          <p:nvPr/>
        </p:nvSpPr>
        <p:spPr>
          <a:xfrm>
            <a:off x="31958031" y="16602185"/>
            <a:ext cx="9829800" cy="601190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Results</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a:t>
            </a:r>
          </a:p>
        </p:txBody>
      </p:sp>
      <p:sp>
        <p:nvSpPr>
          <p:cNvPr id="9" name="TextBox 8"/>
          <p:cNvSpPr txBox="1"/>
          <p:nvPr/>
        </p:nvSpPr>
        <p:spPr>
          <a:xfrm>
            <a:off x="14466657" y="5785001"/>
            <a:ext cx="15392267" cy="22271418"/>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 (continued)</a:t>
            </a:r>
            <a:endParaRPr lang="en-US" sz="2800" dirty="0"/>
          </a:p>
          <a:p>
            <a:pPr>
              <a:lnSpc>
                <a:spcPts val="4600"/>
              </a:lnSpc>
              <a:spcAft>
                <a:spcPts val="1200"/>
              </a:spcAft>
              <a:defRPr/>
            </a:pPr>
            <a:r>
              <a:rPr lang="en-US" sz="4000" b="1" dirty="0">
                <a:solidFill>
                  <a:schemeClr val="tx2"/>
                </a:solidFill>
                <a:latin typeface="Arial" charset="0"/>
                <a:ea typeface="Arial" charset="0"/>
                <a:cs typeface="Arial" charset="0"/>
              </a:rPr>
              <a:t>Perturbing our training data</a:t>
            </a:r>
          </a:p>
          <a:p>
            <a:r>
              <a:rPr lang="en-US" sz="3600" dirty="0">
                <a:latin typeface="Arial" charset="0"/>
                <a:ea typeface="Arial" charset="0"/>
                <a:cs typeface="Arial" charset="0"/>
              </a:rPr>
              <a:t>T</a:t>
            </a:r>
            <a:r>
              <a:rPr lang="en-US" sz="3600" dirty="0"/>
              <a:t>o introduce noise into our training data, we randomly select comments with some probability </a:t>
            </a:r>
            <a:r>
              <a:rPr lang="en-US" sz="3600" i="1" dirty="0"/>
              <a:t>p</a:t>
            </a:r>
            <a:r>
              <a:rPr lang="en-US" sz="3600" dirty="0"/>
              <a:t>, and for those comments, we assign a random toxicity value of either [0,1]. </a:t>
            </a:r>
          </a:p>
          <a:p>
            <a:endParaRPr lang="en-US" sz="3600" dirty="0"/>
          </a:p>
          <a:p>
            <a:r>
              <a:rPr lang="en-US" sz="3600" dirty="0"/>
              <a:t>Our measure of bias in data is disparate impact, generalized from its typical two-class definition, as we have more than two demographic identity groups. Intuitively, a high value of disparate impact means that comments containing an identity term </a:t>
            </a:r>
            <a:r>
              <a:rPr lang="en-US" sz="3600" i="1" dirty="0"/>
              <a:t>t</a:t>
            </a:r>
            <a:r>
              <a:rPr lang="en-US" sz="3600" i="1" baseline="-25000" dirty="0"/>
              <a:t>1</a:t>
            </a:r>
            <a:r>
              <a:rPr lang="en-US" sz="3600" dirty="0"/>
              <a:t> are more likely to be labeled as toxic than comments containing an identity term </a:t>
            </a:r>
            <a:r>
              <a:rPr lang="en-US" sz="3600" i="1" dirty="0"/>
              <a:t>t</a:t>
            </a:r>
            <a:r>
              <a:rPr lang="en-US" sz="3600" i="1" baseline="-25000" dirty="0"/>
              <a:t>2</a:t>
            </a:r>
            <a:r>
              <a:rPr lang="en-US" sz="3600" dirty="0"/>
              <a:t>. We compute the pairwise disparate impact for each pair of terms and then take the max: </a:t>
            </a: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pPr>
              <a:lnSpc>
                <a:spcPts val="4600"/>
              </a:lnSpc>
              <a:spcBef>
                <a:spcPts val="0"/>
              </a:spcBef>
              <a:buClr>
                <a:schemeClr val="tx2"/>
              </a:buClr>
              <a:buSzPct val="125000"/>
              <a:defRPr/>
            </a:pPr>
            <a:r>
              <a:rPr lang="en-US" sz="3600" dirty="0"/>
              <a:t>Figure 2 shows disparate impact of both our training and test data.</a:t>
            </a: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r>
              <a:rPr lang="en-US" sz="4000" b="1" dirty="0">
                <a:solidFill>
                  <a:schemeClr val="tx2"/>
                </a:solidFill>
                <a:latin typeface="Arial" charset="0"/>
                <a:ea typeface="Arial" charset="0"/>
                <a:cs typeface="Arial" charset="0"/>
              </a:rPr>
              <a:t>Altering the threshold above which the average of human toxicity ratings must be for a comment to be labeled as toxic</a:t>
            </a:r>
          </a:p>
          <a:p>
            <a:pPr>
              <a:lnSpc>
                <a:spcPts val="4600"/>
              </a:lnSpc>
              <a:spcBef>
                <a:spcPts val="0"/>
              </a:spcBef>
              <a:buClr>
                <a:schemeClr val="tx2"/>
              </a:buClr>
              <a:buSzPct val="125000"/>
              <a:defRPr/>
            </a:pPr>
            <a:r>
              <a:rPr lang="en-US" sz="3600" dirty="0"/>
              <a:t>Our original dataset of crowdsourced comment toxicity ratings has around ten human raters for each comment. [cite] labels a comment as toxic if the mean of its toxicity ratings is greater than or equal to 0.5. We adjust this threshold and observe changes in the disparate impact by comparing the demographic identity term </a:t>
            </a:r>
            <a:r>
              <a:rPr lang="en-US" sz="3600" i="1" dirty="0"/>
              <a:t>gay</a:t>
            </a:r>
            <a:r>
              <a:rPr lang="en-US" sz="3600" dirty="0"/>
              <a:t> with seven other identity terms, as shown in Figure 3. We choose the identity term </a:t>
            </a:r>
            <a:r>
              <a:rPr lang="en-US" sz="3600" i="1" dirty="0"/>
              <a:t>gay</a:t>
            </a:r>
            <a:r>
              <a:rPr lang="en-US" sz="3600" dirty="0"/>
              <a:t> because it appears in comments labeled </a:t>
            </a:r>
            <a:r>
              <a:rPr lang="en-US" sz="3600" i="1" dirty="0"/>
              <a:t>toxic</a:t>
            </a:r>
            <a:r>
              <a:rPr lang="en-US" sz="3600" dirty="0"/>
              <a:t> more than any other identity term (see Figure 1).</a:t>
            </a:r>
            <a:endParaRPr lang="en-US" sz="3600" dirty="0">
              <a:latin typeface="Arial" charset="0"/>
              <a:ea typeface="Arial" charset="0"/>
              <a:cs typeface="Arial" charset="0"/>
            </a:endParaRPr>
          </a:p>
        </p:txBody>
      </p:sp>
      <p:pic>
        <p:nvPicPr>
          <p:cNvPr id="116" name="Picture 115">
            <a:extLst>
              <a:ext uri="{FF2B5EF4-FFF2-40B4-BE49-F238E27FC236}">
                <a16:creationId xmlns:a16="http://schemas.microsoft.com/office/drawing/2014/main" id="{529F0F90-8088-854E-887C-5E5B59BEFB88}"/>
              </a:ext>
            </a:extLst>
          </p:cNvPr>
          <p:cNvPicPr>
            <a:picLocks noChangeAspect="1"/>
          </p:cNvPicPr>
          <p:nvPr/>
        </p:nvPicPr>
        <p:blipFill>
          <a:blip r:embed="rId5"/>
          <a:stretch>
            <a:fillRect/>
          </a:stretch>
        </p:blipFill>
        <p:spPr>
          <a:xfrm>
            <a:off x="14525922" y="13026081"/>
            <a:ext cx="14864357" cy="1737272"/>
          </a:xfrm>
          <a:prstGeom prst="rect">
            <a:avLst/>
          </a:prstGeom>
        </p:spPr>
      </p:pic>
      <p:sp>
        <p:nvSpPr>
          <p:cNvPr id="117" name="TextBox 116">
            <a:extLst>
              <a:ext uri="{FF2B5EF4-FFF2-40B4-BE49-F238E27FC236}">
                <a16:creationId xmlns:a16="http://schemas.microsoft.com/office/drawing/2014/main" id="{0585D86E-6C34-9A46-9570-A855965C525B}"/>
              </a:ext>
            </a:extLst>
          </p:cNvPr>
          <p:cNvSpPr txBox="1"/>
          <p:nvPr/>
        </p:nvSpPr>
        <p:spPr>
          <a:xfrm>
            <a:off x="432919" y="15208094"/>
            <a:ext cx="13210405" cy="4714111"/>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a:t>
            </a:r>
          </a:p>
          <a:p>
            <a:r>
              <a:rPr lang="en-US" sz="3600" dirty="0"/>
              <a:t>We have a dataset of ~128,000 Wikipedia Talk Page comments. We used a logistic regression classifier to predict whether a comment is </a:t>
            </a:r>
            <a:r>
              <a:rPr lang="en-US" sz="3600" i="1" dirty="0"/>
              <a:t>toxic</a:t>
            </a:r>
            <a:r>
              <a:rPr lang="en-US" sz="3600" dirty="0"/>
              <a:t> or </a:t>
            </a:r>
            <a:r>
              <a:rPr lang="en-US" sz="3600" i="1" dirty="0"/>
              <a:t>non-toxic</a:t>
            </a:r>
            <a:r>
              <a:rPr lang="en-US" sz="3600" dirty="0"/>
              <a:t>. In order to ensure we have sufficient sample sizes for each identity term, we only show results for demographic identity terms that appear in at least 3% of comments with identity terms. Figure 1 shows the identity terms, in set T, that met our threshold. </a:t>
            </a:r>
          </a:p>
        </p:txBody>
      </p:sp>
      <p:pic>
        <p:nvPicPr>
          <p:cNvPr id="119" name="Picture 118">
            <a:extLst>
              <a:ext uri="{FF2B5EF4-FFF2-40B4-BE49-F238E27FC236}">
                <a16:creationId xmlns:a16="http://schemas.microsoft.com/office/drawing/2014/main" id="{B41BFB36-6031-1C44-8024-C2B37D75452B}"/>
              </a:ext>
            </a:extLst>
          </p:cNvPr>
          <p:cNvPicPr>
            <a:picLocks noChangeAspect="1"/>
          </p:cNvPicPr>
          <p:nvPr/>
        </p:nvPicPr>
        <p:blipFill>
          <a:blip r:embed="rId6"/>
          <a:stretch>
            <a:fillRect/>
          </a:stretch>
        </p:blipFill>
        <p:spPr>
          <a:xfrm>
            <a:off x="44156973" y="3889005"/>
            <a:ext cx="11888435" cy="7925623"/>
          </a:xfrm>
          <a:prstGeom prst="rect">
            <a:avLst/>
          </a:prstGeom>
        </p:spPr>
      </p:pic>
      <p:sp>
        <p:nvSpPr>
          <p:cNvPr id="120" name="Rectangle 119">
            <a:extLst>
              <a:ext uri="{FF2B5EF4-FFF2-40B4-BE49-F238E27FC236}">
                <a16:creationId xmlns:a16="http://schemas.microsoft.com/office/drawing/2014/main" id="{064299D2-CF62-FF48-867A-89F89B4C577F}"/>
              </a:ext>
            </a:extLst>
          </p:cNvPr>
          <p:cNvSpPr/>
          <p:nvPr/>
        </p:nvSpPr>
        <p:spPr>
          <a:xfrm>
            <a:off x="11636752" y="21945600"/>
            <a:ext cx="1893938" cy="5895253"/>
          </a:xfrm>
          <a:prstGeom prst="rect">
            <a:avLst/>
          </a:prstGeom>
          <a:solidFill>
            <a:srgbClr val="FEE404">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7723B31F-778A-684D-A327-C84E4C4C22D6}"/>
                  </a:ext>
                </a:extLst>
              </p:cNvPr>
              <p:cNvSpPr txBox="1"/>
              <p:nvPr/>
            </p:nvSpPr>
            <p:spPr>
              <a:xfrm>
                <a:off x="45628560" y="16139160"/>
                <a:ext cx="2514600" cy="12092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ub/>
                      </m:sSub>
                    </m:oMath>
                  </m:oMathPara>
                </a14:m>
                <a:endParaRPr lang="en-US" dirty="0"/>
              </a:p>
            </p:txBody>
          </p:sp>
        </mc:Choice>
        <mc:Fallback xmlns="">
          <p:sp>
            <p:nvSpPr>
              <p:cNvPr id="121" name="TextBox 120">
                <a:extLst>
                  <a:ext uri="{FF2B5EF4-FFF2-40B4-BE49-F238E27FC236}">
                    <a16:creationId xmlns:a16="http://schemas.microsoft.com/office/drawing/2014/main" id="{7723B31F-778A-684D-A327-C84E4C4C22D6}"/>
                  </a:ext>
                </a:extLst>
              </p:cNvPr>
              <p:cNvSpPr txBox="1">
                <a:spLocks noRot="1" noChangeAspect="1" noMove="1" noResize="1" noEditPoints="1" noAdjustHandles="1" noChangeArrowheads="1" noChangeShapeType="1" noTextEdit="1"/>
              </p:cNvSpPr>
              <p:nvPr/>
            </p:nvSpPr>
            <p:spPr>
              <a:xfrm>
                <a:off x="45628560" y="16139160"/>
                <a:ext cx="2514600" cy="120924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4959</TotalTime>
  <Words>916</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Cambria Math</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Neha</dc:creator>
  <cp:keywords/>
  <dc:description/>
  <cp:lastModifiedBy>Neil Pruthi</cp:lastModifiedBy>
  <cp:revision>88</cp:revision>
  <cp:lastPrinted>2018-07-27T15:05:13Z</cp:lastPrinted>
  <dcterms:created xsi:type="dcterms:W3CDTF">2016-09-29T18:43:16Z</dcterms:created>
  <dcterms:modified xsi:type="dcterms:W3CDTF">2018-11-27T23:39:27Z</dcterms:modified>
  <cp:category/>
</cp:coreProperties>
</file>