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404"/>
    <a:srgbClr val="0063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55"/>
  </p:normalViewPr>
  <p:slideViewPr>
    <p:cSldViewPr snapToGrid="0" snapToObjects="1">
      <p:cViewPr>
        <p:scale>
          <a:sx n="20" d="100"/>
          <a:sy n="20" d="100"/>
        </p:scale>
        <p:origin x="1806" y="79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br>
              <a:rPr lang="en-US" altLang="en-US" sz="2800" dirty="0">
                <a:solidFill>
                  <a:schemeClr val="bg1"/>
                </a:solidFill>
                <a:ea typeface="Arial" charset="0"/>
              </a:rPr>
            </a:br>
            <a:r>
              <a:rPr lang="en-US" altLang="en-US" sz="2800" dirty="0">
                <a:solidFill>
                  <a:schemeClr val="bg1"/>
                </a:solidFill>
                <a:ea typeface="Arial" charset="0"/>
              </a:rPr>
              <a:t>Duke University</a:t>
            </a:r>
          </a:p>
          <a:p>
            <a:pPr>
              <a:spcAft>
                <a:spcPts val="80"/>
              </a:spcAft>
              <a:defRPr/>
            </a:pPr>
            <a:r>
              <a:rPr lang="en-US" sz="3400" b="1" dirty="0" err="1">
                <a:solidFill>
                  <a:schemeClr val="bg1"/>
                </a:solidFill>
              </a:rPr>
              <a:t>cs.duke.edu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WHEN THE TRUTH IS NOT TRUE</a:t>
            </a:r>
          </a:p>
          <a:p>
            <a:pPr>
              <a:spcBef>
                <a:spcPts val="600"/>
              </a:spcBef>
              <a:spcAft>
                <a:spcPts val="1800"/>
              </a:spcAft>
              <a:defRPr/>
            </a:pPr>
            <a:r>
              <a:rPr lang="en-US" altLang="en-US" sz="4400" dirty="0">
                <a:solidFill>
                  <a:srgbClr val="FFFFFF"/>
                </a:solidFill>
                <a:latin typeface="+mn-lt"/>
                <a:ea typeface="Arial" charset="0"/>
              </a:rPr>
              <a:t>A Study of Perturbations on “True” Toxicity in Text Classification</a:t>
            </a:r>
          </a:p>
          <a:p>
            <a:pPr>
              <a:spcBef>
                <a:spcPts val="1800"/>
              </a:spcBef>
              <a:defRPr/>
            </a:pPr>
            <a:r>
              <a:rPr lang="en-US" altLang="en-US" sz="3200" dirty="0">
                <a:solidFill>
                  <a:srgbClr val="FFFFFF"/>
                </a:solidFill>
                <a:latin typeface="+mn-lt"/>
                <a:ea typeface="Arial" charset="0"/>
              </a:rPr>
              <a:t>Neha Gupta, Yujing Ke, Neil </a:t>
            </a:r>
            <a:r>
              <a:rPr lang="en-US" altLang="en-US" sz="3200" dirty="0" err="1">
                <a:solidFill>
                  <a:srgbClr val="FFFFFF"/>
                </a:solidFill>
                <a:latin typeface="+mn-lt"/>
                <a:ea typeface="Arial" charset="0"/>
              </a:rPr>
              <a:t>Pruthi</a:t>
            </a:r>
            <a:r>
              <a:rPr lang="en-US" altLang="en-US" sz="3200" dirty="0">
                <a:solidFill>
                  <a:srgbClr val="FFFFFF"/>
                </a:solidFill>
                <a:latin typeface="+mn-lt"/>
                <a:ea typeface="Arial" charset="0"/>
              </a:rPr>
              <a:t>, Brandon Fain, Ashwin </a:t>
            </a:r>
            <a:r>
              <a:rPr lang="en-US" altLang="en-US" sz="3200" dirty="0" err="1">
                <a:solidFill>
                  <a:srgbClr val="FFFFFF"/>
                </a:solidFill>
                <a:latin typeface="+mn-lt"/>
                <a:ea typeface="Arial" charset="0"/>
              </a:rPr>
              <a:t>Machanavajjhala</a:t>
            </a:r>
            <a:endParaRPr lang="en-US" altLang="en-US" sz="3200" dirty="0">
              <a:solidFill>
                <a:srgbClr val="FFFFFF"/>
              </a:solidFill>
              <a:latin typeface="+mn-lt"/>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4221906" y="-80525"/>
            <a:ext cx="9669294" cy="51240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26208" y="4934792"/>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a:extLst>
              <a:ext uri="{FF2B5EF4-FFF2-40B4-BE49-F238E27FC236}">
                <a16:creationId xmlns:a16="http://schemas.microsoft.com/office/drawing/2014/main" id="{709AC2E5-9F6E-2841-894D-B6FFC54DBFA9}"/>
              </a:ext>
            </a:extLst>
          </p:cNvPr>
          <p:cNvCxnSpPr>
            <a:cxnSpLocks/>
          </p:cNvCxnSpPr>
          <p:nvPr/>
        </p:nvCxnSpPr>
        <p:spPr>
          <a:xfrm>
            <a:off x="13919824" y="5043477"/>
            <a:ext cx="0" cy="256223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a:cxnSpLocks/>
          </p:cNvCxnSpPr>
          <p:nvPr/>
        </p:nvCxnSpPr>
        <p:spPr>
          <a:xfrm>
            <a:off x="29996376" y="5043477"/>
            <a:ext cx="0" cy="2562512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3"/>
          <p:cNvSpPr txBox="1">
            <a:spLocks noChangeArrowheads="1"/>
          </p:cNvSpPr>
          <p:nvPr/>
        </p:nvSpPr>
        <p:spPr bwMode="auto">
          <a:xfrm>
            <a:off x="588466" y="5336757"/>
            <a:ext cx="12974273" cy="859209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Motivation</a:t>
            </a:r>
          </a:p>
          <a:p>
            <a:pPr>
              <a:spcBef>
                <a:spcPts val="0"/>
              </a:spcBef>
            </a:pPr>
            <a:r>
              <a:rPr lang="en-US" altLang="en-US" sz="3600" dirty="0">
                <a:latin typeface="+mn-lt"/>
                <a:ea typeface="Arial" charset="0"/>
              </a:rPr>
              <a:t>Posting comments online is easy, but ensuring the content is “healthy” is difficult. Negative online behavior can drive away and upset users. Websites may want to deploy a classifier to automatically flag comments that are mean, hateful, prejudiced, offense, or some combination thereof. </a:t>
            </a:r>
          </a:p>
          <a:p>
            <a:pPr>
              <a:spcBef>
                <a:spcPts val="0"/>
              </a:spcBef>
            </a:pPr>
            <a:r>
              <a:rPr lang="en-US" altLang="en-US" sz="3600" dirty="0">
                <a:latin typeface="+mn-lt"/>
                <a:ea typeface="Arial" charset="0"/>
              </a:rPr>
              <a:t>     However, a classifier may exhibit bias and lead to unfairness because it may predict, correctly or incorrectly, a toxic label for comments about a particular demographic group more often than comments about other demographic groups. This can stem from biased input data, because the definition of a toxic comment is a subjective opinion. We are interested in how different levels of dataset bias affect the bias of a classifier trained on that dataset for text classification, a context where crowdsourced data makes it difficult to discern ground truth.</a:t>
            </a: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195956" y="21235215"/>
            <a:ext cx="13366784" cy="8991800"/>
          </a:xfrm>
          <a:prstGeom prst="rect">
            <a:avLst/>
          </a:prstGeom>
        </p:spPr>
      </p:pic>
      <p:sp>
        <p:nvSpPr>
          <p:cNvPr id="23" name="TextBox 22"/>
          <p:cNvSpPr txBox="1"/>
          <p:nvPr/>
        </p:nvSpPr>
        <p:spPr>
          <a:xfrm>
            <a:off x="30316834" y="28585926"/>
            <a:ext cx="13561262" cy="1631216"/>
          </a:xfrm>
          <a:prstGeom prst="rect">
            <a:avLst/>
          </a:prstGeom>
          <a:solidFill>
            <a:schemeClr val="bg1">
              <a:alpha val="63000"/>
            </a:schemeClr>
          </a:solidFill>
          <a:effectLst/>
        </p:spPr>
        <p:txBody>
          <a:bodyPr wrap="square">
            <a:spAutoFit/>
          </a:bodyPr>
          <a:lstStyle/>
          <a:p>
            <a:pPr>
              <a:spcAft>
                <a:spcPts val="1200"/>
              </a:spcAft>
              <a:buClr>
                <a:schemeClr val="tx2"/>
              </a:buClr>
              <a:defRPr/>
            </a:pPr>
            <a:r>
              <a:rPr lang="en-US" sz="1800" b="1" dirty="0">
                <a:solidFill>
                  <a:srgbClr val="005BBB"/>
                </a:solidFill>
              </a:rPr>
              <a:t>References</a:t>
            </a:r>
            <a:endParaRPr lang="en-US" sz="1800" dirty="0">
              <a:ea typeface="Arial" charset="0"/>
              <a:cs typeface="Arial" charset="0"/>
            </a:endParaRPr>
          </a:p>
          <a:p>
            <a:pPr marL="457200" indent="-457200">
              <a:spcBef>
                <a:spcPts val="0"/>
              </a:spcBef>
              <a:buClr>
                <a:schemeClr val="tx2"/>
              </a:buClr>
              <a:buFont typeface="+mj-lt"/>
              <a:buAutoNum type="arabicPeriod"/>
              <a:defRPr/>
            </a:pPr>
            <a:r>
              <a:rPr lang="en-US" sz="1800" dirty="0">
                <a:ea typeface="Arial" charset="0"/>
                <a:cs typeface="Arial" charset="0"/>
              </a:rPr>
              <a:t> </a:t>
            </a:r>
            <a:r>
              <a:rPr lang="en-US" sz="1800" dirty="0"/>
              <a:t>Dixon, Lucas, et al. "Measuring and mitigating unintended bias in text classification." available at: www.aies-conference. com/wp-content/papers/main/AIES_2018_paper_9. pdf 2018.</a:t>
            </a:r>
          </a:p>
          <a:p>
            <a:pPr marL="457200" indent="-457200">
              <a:spcBef>
                <a:spcPts val="0"/>
              </a:spcBef>
              <a:buClr>
                <a:schemeClr val="tx2"/>
              </a:buClr>
              <a:buFont typeface="+mj-lt"/>
              <a:buAutoNum type="arabicPeriod"/>
              <a:defRPr/>
            </a:pPr>
            <a:r>
              <a:rPr lang="en-US" sz="1800" dirty="0"/>
              <a:t> </a:t>
            </a:r>
            <a:r>
              <a:rPr lang="en-US" sz="1800" dirty="0" err="1"/>
              <a:t>Wulczyn</a:t>
            </a:r>
            <a:r>
              <a:rPr lang="en-US" sz="1800" dirty="0"/>
              <a:t>, Ellery, </a:t>
            </a:r>
            <a:r>
              <a:rPr lang="en-US" sz="1800" dirty="0" err="1"/>
              <a:t>Nithum</a:t>
            </a:r>
            <a:r>
              <a:rPr lang="en-US" sz="1800" dirty="0"/>
              <a:t> </a:t>
            </a:r>
            <a:r>
              <a:rPr lang="en-US" sz="1800" dirty="0" err="1"/>
              <a:t>Thain</a:t>
            </a:r>
            <a:r>
              <a:rPr lang="en-US" sz="1800" dirty="0"/>
              <a:t>, and Lucas Dixon. "Ex </a:t>
            </a:r>
            <a:r>
              <a:rPr lang="en-US" sz="1800" dirty="0" err="1"/>
              <a:t>machina</a:t>
            </a:r>
            <a:r>
              <a:rPr lang="en-US" sz="1800" dirty="0"/>
              <a:t>: Personal attacks seen at scale." Proceedings of the 26th International Conference on World Wide Web. International World Wide Web Conferences Steering Committee, 2017.</a:t>
            </a:r>
          </a:p>
        </p:txBody>
      </p:sp>
      <p:sp>
        <p:nvSpPr>
          <p:cNvPr id="40" name="TextBox 39"/>
          <p:cNvSpPr txBox="1"/>
          <p:nvPr/>
        </p:nvSpPr>
        <p:spPr>
          <a:xfrm>
            <a:off x="30433194" y="24208618"/>
            <a:ext cx="13130103" cy="4278094"/>
          </a:xfrm>
          <a:prstGeom prst="rect">
            <a:avLst/>
          </a:prstGeom>
          <a:solidFill>
            <a:schemeClr val="bg1">
              <a:alpha val="63000"/>
            </a:schemeClr>
          </a:solidFill>
          <a:effectLst/>
        </p:spPr>
        <p:txBody>
          <a:bodyPr wrap="square">
            <a:spAutoFit/>
          </a:bodyPr>
          <a:lstStyle/>
          <a:p>
            <a:pPr>
              <a:spcAft>
                <a:spcPts val="1200"/>
              </a:spcAft>
              <a:defRPr/>
            </a:pPr>
            <a:r>
              <a:rPr lang="en-US" sz="3600" b="1" dirty="0">
                <a:solidFill>
                  <a:srgbClr val="005BBB"/>
                </a:solidFill>
                <a:latin typeface="+mj-lt"/>
              </a:rPr>
              <a:t>Further Work</a:t>
            </a:r>
          </a:p>
          <a:p>
            <a:pPr marL="457200" indent="-457200">
              <a:spcBef>
                <a:spcPts val="0"/>
              </a:spcBef>
              <a:spcAft>
                <a:spcPts val="1200"/>
              </a:spcAft>
              <a:buFont typeface="Arial" panose="020B0604020202020204" pitchFamily="34" charset="0"/>
              <a:buChar char="•"/>
              <a:defRPr/>
            </a:pPr>
            <a:r>
              <a:rPr lang="en-US" sz="3600" dirty="0">
                <a:latin typeface="Arial" charset="0"/>
                <a:ea typeface="Arial" charset="0"/>
                <a:cs typeface="Arial" charset="0"/>
              </a:rPr>
              <a:t>We hope to see whether additional fairness metrics such as Equality of Opportunity and Predictive Parity have a relationship between varied training data</a:t>
            </a:r>
          </a:p>
          <a:p>
            <a:pPr marL="457200" indent="-457200">
              <a:spcBef>
                <a:spcPts val="0"/>
              </a:spcBef>
              <a:spcAft>
                <a:spcPts val="1200"/>
              </a:spcAft>
              <a:buFont typeface="Arial" panose="020B0604020202020204" pitchFamily="34" charset="0"/>
              <a:buChar char="•"/>
              <a:defRPr/>
            </a:pPr>
            <a:r>
              <a:rPr lang="en-US" sz="3600" dirty="0">
                <a:latin typeface="Arial" charset="0"/>
                <a:ea typeface="Arial" charset="0"/>
                <a:cs typeface="Arial" charset="0"/>
              </a:rPr>
              <a:t>We hope to look into a relationship between selection of demographics of the human raters and the resulting disparate impact of various identity pairings</a:t>
            </a:r>
          </a:p>
        </p:txBody>
      </p:sp>
      <p:sp>
        <p:nvSpPr>
          <p:cNvPr id="19" name="TextBox 18"/>
          <p:cNvSpPr txBox="1"/>
          <p:nvPr/>
        </p:nvSpPr>
        <p:spPr>
          <a:xfrm>
            <a:off x="30433194" y="14482700"/>
            <a:ext cx="13082809" cy="9853980"/>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Results</a:t>
            </a:r>
          </a:p>
          <a:p>
            <a:pPr>
              <a:spcBef>
                <a:spcPts val="0"/>
              </a:spcBef>
              <a:spcAft>
                <a:spcPts val="1200"/>
              </a:spcAft>
              <a:defRPr/>
            </a:pPr>
            <a:r>
              <a:rPr lang="en-US" sz="3600" dirty="0">
                <a:latin typeface="Arial" charset="0"/>
                <a:cs typeface="Arial" charset="0"/>
              </a:rPr>
              <a:t>This data illustrates how text classifiers introduce biases between demographic groups, even when training data has randomly minimized bias, and that this bias can be either exacerbated or minimized when varying human rater consensus. </a:t>
            </a:r>
            <a:endParaRPr lang="en-US" sz="3600" dirty="0">
              <a:latin typeface="Arial" charset="0"/>
              <a:ea typeface="Arial" charset="0"/>
              <a:cs typeface="Arial" charset="0"/>
            </a:endParaRPr>
          </a:p>
          <a:p>
            <a:pPr marL="971550" lvl="1" indent="-514350">
              <a:buClr>
                <a:schemeClr val="tx2"/>
              </a:buClr>
              <a:buSzPct val="100000"/>
              <a:buFont typeface="+mj-lt"/>
              <a:buAutoNum type="alphaUcPeriod"/>
              <a:defRPr/>
            </a:pPr>
            <a:r>
              <a:rPr lang="en-US" sz="3600" dirty="0"/>
              <a:t>The graph showing the relationship between training and test DI shows that regardless of the percentage of noise introduced to the dataset, the disparate impact of the test data is unaffected by a range of training data disparate impacts. The bias of predicted values seems unaffected by random noise introduced in training data.</a:t>
            </a:r>
          </a:p>
          <a:p>
            <a:pPr marL="971550" lvl="1" indent="-514350">
              <a:buClr>
                <a:schemeClr val="tx2"/>
              </a:buClr>
              <a:buSzPct val="100000"/>
              <a:buFont typeface="+mj-lt"/>
              <a:buAutoNum type="alphaUcPeriod"/>
              <a:defRPr/>
            </a:pPr>
            <a:r>
              <a:rPr lang="en-US" sz="3600" dirty="0">
                <a:latin typeface="Arial" charset="0"/>
                <a:ea typeface="Arial" charset="0"/>
                <a:cs typeface="Arial" charset="0"/>
              </a:rPr>
              <a:t>The results of the threshold graph shows that when we decrease how cautious a definition of toxicity is by increasing the threshold, after building a classifier on it, the probability that terms are predicted to be similarly toxic to ‘gay’ as tends to decrease.</a:t>
            </a:r>
            <a:endParaRPr lang="en-US" sz="2800" dirty="0">
              <a:latin typeface="Arial" charset="0"/>
              <a:ea typeface="Arial" charset="0"/>
              <a:cs typeface="Arial" charset="0"/>
            </a:endParaRPr>
          </a:p>
        </p:txBody>
      </p:sp>
      <p:sp>
        <p:nvSpPr>
          <p:cNvPr id="9" name="TextBox 8"/>
          <p:cNvSpPr txBox="1"/>
          <p:nvPr/>
        </p:nvSpPr>
        <p:spPr>
          <a:xfrm>
            <a:off x="14399178" y="5111287"/>
            <a:ext cx="15351468" cy="25328665"/>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 (continued)</a:t>
            </a:r>
            <a:endParaRPr lang="en-US" sz="2800" dirty="0"/>
          </a:p>
          <a:p>
            <a:pPr>
              <a:lnSpc>
                <a:spcPts val="4600"/>
              </a:lnSpc>
              <a:spcAft>
                <a:spcPts val="1200"/>
              </a:spcAft>
              <a:defRPr/>
            </a:pPr>
            <a:r>
              <a:rPr lang="en-US" sz="4000" b="1" dirty="0">
                <a:solidFill>
                  <a:schemeClr val="tx2"/>
                </a:solidFill>
                <a:latin typeface="Arial" charset="0"/>
                <a:ea typeface="Arial" charset="0"/>
                <a:cs typeface="Arial" charset="0"/>
              </a:rPr>
              <a:t>Random Variations in Toxicity of Training Data</a:t>
            </a:r>
          </a:p>
          <a:p>
            <a:r>
              <a:rPr lang="en-US" sz="3600" dirty="0">
                <a:latin typeface="Arial" charset="0"/>
                <a:ea typeface="Arial" charset="0"/>
                <a:cs typeface="Arial" charset="0"/>
              </a:rPr>
              <a:t>T</a:t>
            </a:r>
            <a:r>
              <a:rPr lang="en-US" sz="3600" dirty="0"/>
              <a:t>o introduce noise into the training data, we randomly select some p% of comments, and for those comments, we assign a random toxicity value of either [0,1], where 1 indicates that a comment is toxic.  </a:t>
            </a:r>
          </a:p>
          <a:p>
            <a:r>
              <a:rPr lang="en-US" sz="3600" dirty="0"/>
              <a:t>Our metric for biased data is based on a generalized disparate impact for a large number of identities. Intuitively, a high disparate impact value means comments containing term </a:t>
            </a:r>
            <a:r>
              <a:rPr lang="en-US" sz="3600" i="1" dirty="0"/>
              <a:t>t</a:t>
            </a:r>
            <a:r>
              <a:rPr lang="en-US" sz="3600" i="1" baseline="-25000" dirty="0"/>
              <a:t>1</a:t>
            </a:r>
            <a:r>
              <a:rPr lang="en-US" sz="3600" dirty="0"/>
              <a:t> are more likely to be labeled as toxic than comments containing a term </a:t>
            </a:r>
            <a:r>
              <a:rPr lang="en-US" sz="3600" i="1" dirty="0"/>
              <a:t>t</a:t>
            </a:r>
            <a:r>
              <a:rPr lang="en-US" sz="3600" i="1" baseline="-25000" dirty="0"/>
              <a:t>2</a:t>
            </a:r>
            <a:r>
              <a:rPr lang="en-US" sz="3600" dirty="0"/>
              <a:t>. We compute disparate impact for all pairs of terms and compute our disparate impact as:</a:t>
            </a: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pPr>
              <a:lnSpc>
                <a:spcPts val="4600"/>
              </a:lnSpc>
              <a:spcBef>
                <a:spcPts val="0"/>
              </a:spcBef>
              <a:buClr>
                <a:schemeClr val="tx2"/>
              </a:buClr>
              <a:buSzPct val="125000"/>
              <a:defRPr/>
            </a:pPr>
            <a:r>
              <a:rPr lang="en-US" sz="3600" dirty="0"/>
              <a:t>The figure below looks at DI values for the test data compared to predicted values computed on training data.</a:t>
            </a: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r>
              <a:rPr lang="en-US" sz="800" b="1" dirty="0">
                <a:solidFill>
                  <a:schemeClr val="tx2"/>
                </a:solidFill>
                <a:latin typeface="Arial" charset="0"/>
                <a:ea typeface="Arial" charset="0"/>
                <a:cs typeface="Arial" charset="0"/>
              </a:rPr>
              <a:t>    </a:t>
            </a:r>
          </a:p>
          <a:p>
            <a:pPr>
              <a:lnSpc>
                <a:spcPts val="4600"/>
              </a:lnSpc>
              <a:spcBef>
                <a:spcPts val="0"/>
              </a:spcBef>
              <a:buClr>
                <a:schemeClr val="tx2"/>
              </a:buClr>
              <a:buSzPct val="125000"/>
              <a:defRPr/>
            </a:pPr>
            <a:endParaRPr lang="en-US" sz="8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r>
              <a:rPr lang="en-US" sz="4000" b="1" dirty="0">
                <a:solidFill>
                  <a:schemeClr val="tx2"/>
                </a:solidFill>
                <a:latin typeface="Arial" charset="0"/>
                <a:ea typeface="Arial" charset="0"/>
                <a:cs typeface="Arial" charset="0"/>
              </a:rPr>
              <a:t>Variation in Cautiousness of Toxicity Definition</a:t>
            </a:r>
          </a:p>
          <a:p>
            <a:pPr indent="-1386230">
              <a:lnSpc>
                <a:spcPts val="4600"/>
              </a:lnSpc>
              <a:buClr>
                <a:schemeClr val="tx2"/>
              </a:buClr>
              <a:buSzPct val="125000"/>
              <a:defRPr/>
            </a:pPr>
            <a:r>
              <a:rPr lang="en-US" sz="3600" dirty="0"/>
              <a:t>The original crowdsourced dataset provides ratings for each comment by each human rater, where at least 10 human raters provided a binary rating for each comment [2].  [1] labels a comment as toxic in the training dataset when the mean binary rating across raters is greater than 0.5. We adjust this threshold and observe changes in the disparate impact. </a:t>
            </a:r>
          </a:p>
          <a:p>
            <a:pPr indent="-1386230">
              <a:lnSpc>
                <a:spcPts val="4600"/>
              </a:lnSpc>
              <a:buClr>
                <a:schemeClr val="tx2"/>
              </a:buClr>
              <a:buSzPct val="125000"/>
              <a:defRPr/>
            </a:pPr>
            <a:r>
              <a:rPr lang="en-US" sz="3600" dirty="0"/>
              <a:t>Intuitively, a low threshold errs on the side of caution, and labels something as toxic if even few of the human raters rate it as toxic. Therefore, it has more comments labelled as toxic in the dataset, </a:t>
            </a:r>
          </a:p>
          <a:p>
            <a:pPr indent="-1386230">
              <a:lnSpc>
                <a:spcPts val="4600"/>
              </a:lnSpc>
              <a:buClr>
                <a:schemeClr val="tx2"/>
              </a:buClr>
              <a:buSzPct val="125000"/>
              <a:defRPr/>
            </a:pPr>
            <a:r>
              <a:rPr lang="en-US" sz="3600" dirty="0"/>
              <a:t>      We compare each demographic identity term to the term ‘gay’, as shown in the following figure. We choose to use the term ‘gay’ as it occurs most frequently, and is used as a metric in [1].</a:t>
            </a:r>
          </a:p>
          <a:p>
            <a:pPr indent="-1386230">
              <a:lnSpc>
                <a:spcPts val="4600"/>
              </a:lnSpc>
              <a:buClr>
                <a:schemeClr val="tx2"/>
              </a:buClr>
              <a:buSzPct val="125000"/>
              <a:defRPr/>
            </a:pPr>
            <a:r>
              <a:rPr lang="en-US" sz="3600" dirty="0"/>
              <a:t>      For the majority of terms, as threshold increased,  DI (</a:t>
            </a:r>
            <a:r>
              <a:rPr lang="en-US" sz="3600" dirty="0" err="1"/>
              <a:t>term,’gay</a:t>
            </a:r>
            <a:r>
              <a:rPr lang="en-US" sz="3600" dirty="0"/>
              <a:t>’) decreased for both the training data and the test datasets. In the next figure, we display the test dataset’s DI for each term at each threshold, to display how much change there is between bias of the two terms before and after training a classifier. </a:t>
            </a:r>
            <a:endParaRPr lang="en-US" sz="3600" dirty="0">
              <a:latin typeface="Arial" charset="0"/>
              <a:ea typeface="Arial" charset="0"/>
              <a:cs typeface="Arial" charset="0"/>
            </a:endParaRPr>
          </a:p>
        </p:txBody>
      </p:sp>
      <p:pic>
        <p:nvPicPr>
          <p:cNvPr id="116" name="Picture 115">
            <a:extLst>
              <a:ext uri="{FF2B5EF4-FFF2-40B4-BE49-F238E27FC236}">
                <a16:creationId xmlns:a16="http://schemas.microsoft.com/office/drawing/2014/main" id="{529F0F90-8088-854E-887C-5E5B59BEFB88}"/>
              </a:ext>
            </a:extLst>
          </p:cNvPr>
          <p:cNvPicPr>
            <a:picLocks noChangeAspect="1"/>
          </p:cNvPicPr>
          <p:nvPr/>
        </p:nvPicPr>
        <p:blipFill>
          <a:blip r:embed="rId5"/>
          <a:stretch>
            <a:fillRect/>
          </a:stretch>
        </p:blipFill>
        <p:spPr>
          <a:xfrm>
            <a:off x="16816961" y="10991791"/>
            <a:ext cx="9480840" cy="1108073"/>
          </a:xfrm>
          <a:prstGeom prst="rect">
            <a:avLst/>
          </a:prstGeom>
        </p:spPr>
      </p:pic>
      <p:sp>
        <p:nvSpPr>
          <p:cNvPr id="117" name="TextBox 116">
            <a:extLst>
              <a:ext uri="{FF2B5EF4-FFF2-40B4-BE49-F238E27FC236}">
                <a16:creationId xmlns:a16="http://schemas.microsoft.com/office/drawing/2014/main" id="{0585D86E-6C34-9A46-9570-A855965C525B}"/>
              </a:ext>
            </a:extLst>
          </p:cNvPr>
          <p:cNvSpPr txBox="1"/>
          <p:nvPr/>
        </p:nvSpPr>
        <p:spPr>
          <a:xfrm>
            <a:off x="508733" y="13936676"/>
            <a:ext cx="13210405" cy="6930102"/>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a:t>
            </a:r>
          </a:p>
          <a:p>
            <a:r>
              <a:rPr lang="en-US" sz="3600" dirty="0"/>
              <a:t>We use a dataset of roughly 100,000 human-labelled Wikipedia Talk Page comments. </a:t>
            </a:r>
          </a:p>
          <a:p>
            <a:r>
              <a:rPr lang="en-US" sz="3600" dirty="0"/>
              <a:t>     Our data is split into a training dataset containing approximately 96,000 comments, and a test dataset containing approximately 33,000 comments. We used a logistic regression classifier to predict a binary value for toxicity on the test dataset.</a:t>
            </a:r>
          </a:p>
          <a:p>
            <a:r>
              <a:rPr lang="en-US" sz="3600" dirty="0"/>
              <a:t>In order to ensure we have sufficient sample sizes for each identity term, we only show results for demographic identity terms that appear in at least 3% of comments containing identity terms. The figure below shows the identity terms, in set T, that met our threshold. </a:t>
            </a:r>
          </a:p>
        </p:txBody>
      </p:sp>
      <p:pic>
        <p:nvPicPr>
          <p:cNvPr id="119" name="Picture 118">
            <a:extLst>
              <a:ext uri="{FF2B5EF4-FFF2-40B4-BE49-F238E27FC236}">
                <a16:creationId xmlns:a16="http://schemas.microsoft.com/office/drawing/2014/main" id="{B41BFB36-6031-1C44-8024-C2B37D75452B}"/>
              </a:ext>
            </a:extLst>
          </p:cNvPr>
          <p:cNvPicPr>
            <a:picLocks noChangeAspect="1"/>
          </p:cNvPicPr>
          <p:nvPr/>
        </p:nvPicPr>
        <p:blipFill>
          <a:blip r:embed="rId6"/>
          <a:stretch>
            <a:fillRect/>
          </a:stretch>
        </p:blipFill>
        <p:spPr>
          <a:xfrm>
            <a:off x="30316834" y="5578143"/>
            <a:ext cx="13199170" cy="8613304"/>
          </a:xfrm>
          <a:prstGeom prst="rect">
            <a:avLst/>
          </a:prstGeom>
        </p:spPr>
      </p:pic>
      <p:sp>
        <p:nvSpPr>
          <p:cNvPr id="120" name="Rectangle 119">
            <a:extLst>
              <a:ext uri="{FF2B5EF4-FFF2-40B4-BE49-F238E27FC236}">
                <a16:creationId xmlns:a16="http://schemas.microsoft.com/office/drawing/2014/main" id="{064299D2-CF62-FF48-867A-89F89B4C577F}"/>
              </a:ext>
            </a:extLst>
          </p:cNvPr>
          <p:cNvSpPr/>
          <p:nvPr/>
        </p:nvSpPr>
        <p:spPr>
          <a:xfrm>
            <a:off x="11668801" y="21668896"/>
            <a:ext cx="1893938" cy="7490884"/>
          </a:xfrm>
          <a:prstGeom prst="rect">
            <a:avLst/>
          </a:prstGeom>
          <a:solidFill>
            <a:srgbClr val="FEE404">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2D3CAF7-AB08-4AC4-8D00-567E829AC113}"/>
              </a:ext>
            </a:extLst>
          </p:cNvPr>
          <p:cNvPicPr>
            <a:picLocks noChangeAspect="1"/>
          </p:cNvPicPr>
          <p:nvPr/>
        </p:nvPicPr>
        <p:blipFill>
          <a:blip r:embed="rId7"/>
          <a:stretch>
            <a:fillRect/>
          </a:stretch>
        </p:blipFill>
        <p:spPr>
          <a:xfrm>
            <a:off x="17824387" y="13450770"/>
            <a:ext cx="8830500" cy="6016860"/>
          </a:xfrm>
          <a:prstGeom prst="rect">
            <a:avLst/>
          </a:prstGeom>
        </p:spPr>
      </p:pic>
      <p:sp>
        <p:nvSpPr>
          <p:cNvPr id="10" name="TextBox 9">
            <a:extLst>
              <a:ext uri="{FF2B5EF4-FFF2-40B4-BE49-F238E27FC236}">
                <a16:creationId xmlns:a16="http://schemas.microsoft.com/office/drawing/2014/main" id="{D60EF5C2-1FAD-4C06-AAEA-07BFABE94CEA}"/>
              </a:ext>
            </a:extLst>
          </p:cNvPr>
          <p:cNvSpPr txBox="1"/>
          <p:nvPr/>
        </p:nvSpPr>
        <p:spPr>
          <a:xfrm>
            <a:off x="48066081" y="25259634"/>
            <a:ext cx="7532936" cy="6282425"/>
          </a:xfrm>
          <a:prstGeom prst="rect">
            <a:avLst/>
          </a:prstGeom>
          <a:noFill/>
        </p:spPr>
        <p:txBody>
          <a:bodyPr wrap="square" rtlCol="0">
            <a:spAutoFit/>
          </a:bodyPr>
          <a:lstStyle/>
          <a:p>
            <a:pPr marL="457200" lvl="0" indent="-457200">
              <a:lnSpc>
                <a:spcPts val="3800"/>
              </a:lnSpc>
              <a:buClr>
                <a:srgbClr val="005BBB"/>
              </a:buClr>
              <a:buFont typeface="+mj-lt"/>
              <a:buAutoNum type="arabicPeriod"/>
              <a:defRPr/>
            </a:pPr>
            <a:r>
              <a:rPr lang="en-US" sz="1800" dirty="0">
                <a:solidFill>
                  <a:srgbClr val="666666"/>
                </a:solidFill>
              </a:rPr>
              <a:t>[ </a:t>
            </a:r>
            <a:r>
              <a:rPr lang="en-US" sz="1800" dirty="0" err="1">
                <a:solidFill>
                  <a:srgbClr val="666666"/>
                </a:solidFill>
              </a:rPr>
              <a:t>Rudinger</a:t>
            </a:r>
            <a:r>
              <a:rPr lang="en-US" sz="1800" dirty="0">
                <a:solidFill>
                  <a:srgbClr val="666666"/>
                </a:solidFill>
              </a:rPr>
              <a:t>, Rachel, Chandler May, and Benjamin Van </a:t>
            </a:r>
            <a:r>
              <a:rPr lang="en-US" sz="1800" dirty="0" err="1">
                <a:solidFill>
                  <a:srgbClr val="666666"/>
                </a:solidFill>
              </a:rPr>
              <a:t>Durme</a:t>
            </a:r>
            <a:r>
              <a:rPr lang="en-US" sz="1800" dirty="0">
                <a:solidFill>
                  <a:srgbClr val="666666"/>
                </a:solidFill>
              </a:rPr>
              <a:t>. "Social bias in elicited natural language inferences." Proceedings of the First ACL Workshop on Ethics in Natural Language Processing. 2017.</a:t>
            </a:r>
          </a:p>
          <a:p>
            <a:pPr marL="457200" lvl="0" indent="-457200">
              <a:lnSpc>
                <a:spcPts val="3800"/>
              </a:lnSpc>
              <a:buClr>
                <a:srgbClr val="005BBB"/>
              </a:buClr>
              <a:buFont typeface="+mj-lt"/>
              <a:buAutoNum type="arabicPeriod"/>
              <a:defRPr/>
            </a:pPr>
            <a:r>
              <a:rPr lang="en-US" sz="1800" dirty="0">
                <a:solidFill>
                  <a:srgbClr val="666666"/>
                </a:solidFill>
              </a:rPr>
              <a:t> </a:t>
            </a:r>
            <a:r>
              <a:rPr lang="en-US" sz="1800" dirty="0" err="1">
                <a:solidFill>
                  <a:srgbClr val="666666"/>
                </a:solidFill>
              </a:rPr>
              <a:t>Bolukbasi</a:t>
            </a:r>
            <a:r>
              <a:rPr lang="en-US" sz="1800" dirty="0">
                <a:solidFill>
                  <a:srgbClr val="666666"/>
                </a:solidFill>
              </a:rPr>
              <a:t>, </a:t>
            </a:r>
            <a:r>
              <a:rPr lang="en-US" sz="1800" dirty="0" err="1">
                <a:solidFill>
                  <a:srgbClr val="666666"/>
                </a:solidFill>
              </a:rPr>
              <a:t>Tolga</a:t>
            </a:r>
            <a:r>
              <a:rPr lang="en-US" sz="1800" dirty="0">
                <a:solidFill>
                  <a:srgbClr val="666666"/>
                </a:solidFill>
              </a:rPr>
              <a:t>, et al. "Man is to computer programmer as woman is to homemaker? debiasing word embeddings." Advances in Neural Information Processing Systems. 2016.</a:t>
            </a:r>
          </a:p>
          <a:p>
            <a:pPr marL="457200" lvl="0" indent="-457200">
              <a:buFont typeface="+mj-lt"/>
              <a:buAutoNum type="arabicPeriod"/>
            </a:pPr>
            <a:r>
              <a:rPr lang="en-US" sz="1800" dirty="0">
                <a:solidFill>
                  <a:srgbClr val="666666"/>
                </a:solidFill>
              </a:rPr>
              <a:t>Hardt, Moritz, Eric Price, and </a:t>
            </a:r>
            <a:r>
              <a:rPr lang="en-US" sz="1800" dirty="0" err="1">
                <a:solidFill>
                  <a:srgbClr val="666666"/>
                </a:solidFill>
              </a:rPr>
              <a:t>Nati</a:t>
            </a:r>
            <a:r>
              <a:rPr lang="en-US" sz="1800" dirty="0">
                <a:solidFill>
                  <a:srgbClr val="666666"/>
                </a:solidFill>
              </a:rPr>
              <a:t> </a:t>
            </a:r>
            <a:r>
              <a:rPr lang="en-US" sz="1800" dirty="0" err="1">
                <a:solidFill>
                  <a:srgbClr val="666666"/>
                </a:solidFill>
              </a:rPr>
              <a:t>Srebro</a:t>
            </a:r>
            <a:r>
              <a:rPr lang="en-US" sz="1800" dirty="0">
                <a:solidFill>
                  <a:srgbClr val="666666"/>
                </a:solidFill>
              </a:rPr>
              <a:t>. "Equality of opportunity in supervised learning." Advances in neural information processing systems. 2016.</a:t>
            </a:r>
          </a:p>
          <a:p>
            <a:pPr marL="457200" lvl="0" indent="-457200">
              <a:buFont typeface="+mj-lt"/>
              <a:buAutoNum type="arabicPeriod"/>
            </a:pPr>
            <a:r>
              <a:rPr lang="en-US" sz="1800" dirty="0" err="1">
                <a:solidFill>
                  <a:srgbClr val="666666"/>
                </a:solidFill>
                <a:ea typeface="Arial" charset="0"/>
                <a:cs typeface="Arial" charset="0"/>
              </a:rPr>
              <a:t>Kusner</a:t>
            </a:r>
            <a:r>
              <a:rPr lang="en-US" sz="1800" dirty="0">
                <a:solidFill>
                  <a:srgbClr val="666666"/>
                </a:solidFill>
                <a:ea typeface="Arial" charset="0"/>
                <a:cs typeface="Arial" charset="0"/>
              </a:rPr>
              <a:t>, Matt J et al. “Counterfactual Fairness.” available at http://papers.nips.cc/paper/6995-counterfactual-fairness.pdf (accessed 26 Nov 2018). 2018]</a:t>
            </a:r>
          </a:p>
          <a:p>
            <a:endParaRPr lang="en-US" dirty="0"/>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5056</TotalTime>
  <Words>773</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Neha</cp:lastModifiedBy>
  <cp:revision>100</cp:revision>
  <cp:lastPrinted>2018-07-27T15:05:13Z</cp:lastPrinted>
  <dcterms:created xsi:type="dcterms:W3CDTF">2016-09-29T18:43:16Z</dcterms:created>
  <dcterms:modified xsi:type="dcterms:W3CDTF">2018-11-27T23:03:49Z</dcterms:modified>
  <cp:category/>
</cp:coreProperties>
</file>