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21" autoAdjust="0"/>
    <p:restoredTop sz="94655"/>
  </p:normalViewPr>
  <p:slideViewPr>
    <p:cSldViewPr snapToGrid="0" snapToObjects="1">
      <p:cViewPr>
        <p:scale>
          <a:sx n="30" d="100"/>
          <a:sy n="30" d="100"/>
        </p:scale>
        <p:origin x="446" y="-97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Gill Sans MT" panose="020B0502020104020203" pitchFamily="34"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latin typeface="Gill Sans MT" panose="020B0502020104020203" pitchFamily="34" charset="0"/>
                <a:ea typeface="Arial" charset="0"/>
              </a:rPr>
              <a:t>Department of Computer Science</a:t>
            </a:r>
            <a:br>
              <a:rPr lang="en-US" altLang="en-US" sz="2800" dirty="0">
                <a:solidFill>
                  <a:schemeClr val="bg1"/>
                </a:solidFill>
                <a:latin typeface="Gill Sans MT" panose="020B0502020104020203" pitchFamily="34" charset="0"/>
                <a:ea typeface="Arial" charset="0"/>
              </a:rPr>
            </a:br>
            <a:r>
              <a:rPr lang="en-US" altLang="en-US" sz="2800" dirty="0">
                <a:solidFill>
                  <a:schemeClr val="bg1"/>
                </a:solidFill>
                <a:latin typeface="Gill Sans MT" panose="020B0502020104020203" pitchFamily="34" charset="0"/>
                <a:ea typeface="Arial" charset="0"/>
              </a:rPr>
              <a:t>Duke University</a:t>
            </a:r>
          </a:p>
          <a:p>
            <a:pPr>
              <a:spcAft>
                <a:spcPts val="80"/>
              </a:spcAft>
              <a:defRPr/>
            </a:pPr>
            <a:r>
              <a:rPr lang="en-US" sz="3400" b="1" dirty="0" err="1">
                <a:solidFill>
                  <a:schemeClr val="bg1"/>
                </a:solidFill>
                <a:latin typeface="Gill Sans MT" panose="020B0502020104020203" pitchFamily="34" charset="0"/>
              </a:rPr>
              <a:t>cs.duke.edu</a:t>
            </a:r>
            <a:endParaRPr lang="en-US" sz="3400" b="1" dirty="0">
              <a:solidFill>
                <a:schemeClr val="bg1"/>
              </a:solidFill>
              <a:latin typeface="Gill Sans MT" panose="020B0502020104020203" pitchFamily="34" charset="0"/>
            </a:endParaRPr>
          </a:p>
          <a:p>
            <a:pPr>
              <a:spcAft>
                <a:spcPts val="80"/>
              </a:spcAft>
              <a:defRPr/>
            </a:pPr>
            <a:endParaRPr lang="en-US" altLang="en-US" sz="2800" dirty="0">
              <a:solidFill>
                <a:schemeClr val="bg1"/>
              </a:solidFill>
              <a:latin typeface="Gill Sans MT" panose="020B0502020104020203" pitchFamily="34" charset="0"/>
              <a:ea typeface="Arial" charset="0"/>
            </a:endParaRPr>
          </a:p>
        </p:txBody>
      </p:sp>
      <p:sp>
        <p:nvSpPr>
          <p:cNvPr id="88" name="Rectangle 5"/>
          <p:cNvSpPr>
            <a:spLocks noChangeArrowheads="1"/>
          </p:cNvSpPr>
          <p:nvPr/>
        </p:nvSpPr>
        <p:spPr bwMode="auto">
          <a:xfrm>
            <a:off x="999938" y="1137476"/>
            <a:ext cx="19828062" cy="35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Gill Sans MT" panose="020B0502020104020203" pitchFamily="34" charset="0"/>
                <a:ea typeface="Arial" charset="0"/>
              </a:rPr>
              <a:t>Analysis of toxic comment classification in perturbed text datasets</a:t>
            </a:r>
          </a:p>
          <a:p>
            <a:pPr>
              <a:spcBef>
                <a:spcPts val="1800"/>
              </a:spcBef>
              <a:defRPr/>
            </a:pPr>
            <a:r>
              <a:rPr lang="en-US" altLang="en-US" sz="3200" spc="100" dirty="0">
                <a:solidFill>
                  <a:srgbClr val="FFFFFF"/>
                </a:solidFill>
                <a:latin typeface="Gill Sans MT" panose="020B0502020104020203" pitchFamily="34" charset="0"/>
                <a:ea typeface="Arial" charset="0"/>
              </a:rPr>
              <a:t>Neha Gupta, Yujing Ke, Neil Pruthi, Brandon Fain, Ashwin </a:t>
            </a:r>
            <a:r>
              <a:rPr lang="en-US" altLang="en-US" sz="3200" spc="100" dirty="0" err="1">
                <a:solidFill>
                  <a:srgbClr val="FFFFFF"/>
                </a:solidFill>
                <a:latin typeface="Gill Sans MT" panose="020B0502020104020203" pitchFamily="34" charset="0"/>
                <a:ea typeface="Arial" charset="0"/>
              </a:rPr>
              <a:t>Machanavajjhala</a:t>
            </a:r>
            <a:endParaRPr lang="en-US" altLang="en-US" sz="3200" spc="100" dirty="0">
              <a:solidFill>
                <a:srgbClr val="FFFFFF"/>
              </a:solidFill>
              <a:latin typeface="Gill Sans MT" panose="020B0502020104020203" pitchFamily="34" charset="0"/>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4221906" y="-80525"/>
            <a:ext cx="9669294" cy="51240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26208" y="4934792"/>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cxnSp>
        <p:nvCxnSpPr>
          <p:cNvPr id="101" name="Straight Connector 100">
            <a:extLst>
              <a:ext uri="{FF2B5EF4-FFF2-40B4-BE49-F238E27FC236}">
                <a16:creationId xmlns:a16="http://schemas.microsoft.com/office/drawing/2014/main" id="{709AC2E5-9F6E-2841-894D-B6FFC54DBFA9}"/>
              </a:ext>
            </a:extLst>
          </p:cNvPr>
          <p:cNvCxnSpPr>
            <a:cxnSpLocks/>
          </p:cNvCxnSpPr>
          <p:nvPr/>
        </p:nvCxnSpPr>
        <p:spPr>
          <a:xfrm>
            <a:off x="13919824" y="5043477"/>
            <a:ext cx="0" cy="256223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a:cxnSpLocks/>
          </p:cNvCxnSpPr>
          <p:nvPr/>
        </p:nvCxnSpPr>
        <p:spPr>
          <a:xfrm>
            <a:off x="29996376" y="5043477"/>
            <a:ext cx="0" cy="2562512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588466" y="5255298"/>
            <a:ext cx="12974273" cy="85920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Gill Sans MT" panose="020B0502020104020203" pitchFamily="34" charset="0"/>
              </a:rPr>
              <a:t>Motivation</a:t>
            </a:r>
          </a:p>
          <a:p>
            <a:pPr algn="just">
              <a:spcBef>
                <a:spcPts val="0"/>
              </a:spcBef>
            </a:pPr>
            <a:r>
              <a:rPr lang="en-US" altLang="en-US" sz="3600" dirty="0">
                <a:latin typeface="Gill Sans MT" panose="020B0502020104020203" pitchFamily="34" charset="0"/>
                <a:ea typeface="Arial" charset="0"/>
              </a:rPr>
              <a:t>  Leaving comments online is easy, but ensuring user comments are appropriate can be difficult. Negative online behavior can drive away and upset users. Websites may want to deploy a classifier to automatically flag comments that are mean, hateful, prejudiced, offense, or some combination thereof.</a:t>
            </a:r>
          </a:p>
          <a:p>
            <a:pPr algn="just">
              <a:spcBef>
                <a:spcPts val="0"/>
              </a:spcBef>
            </a:pPr>
            <a:r>
              <a:rPr lang="en-US" altLang="en-US" sz="3600" dirty="0">
                <a:latin typeface="Gill Sans MT" panose="020B0502020104020203" pitchFamily="34" charset="0"/>
                <a:ea typeface="Arial" charset="0"/>
              </a:rPr>
              <a:t>  However, a classifier may exhibit bias and lead to unfairness because it may predict, correctly or incorrectly, a toxic label for comments about a particular demographic group more often than comments about other demographic groups. This can stem from biased input data, because whether or not a comment is toxic may be subjective. We are interested in how different levels of dataset bias affect the bias of a classifier trained on that dataset for text classification, a context in which crowdsourced data makes it difficult to discern ground truth.</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530563" y="21364376"/>
            <a:ext cx="13366784" cy="8991800"/>
          </a:xfrm>
          <a:prstGeom prst="rect">
            <a:avLst/>
          </a:prstGeom>
        </p:spPr>
      </p:pic>
      <p:sp>
        <p:nvSpPr>
          <p:cNvPr id="23" name="TextBox 22"/>
          <p:cNvSpPr txBox="1"/>
          <p:nvPr/>
        </p:nvSpPr>
        <p:spPr>
          <a:xfrm>
            <a:off x="30316834" y="28585926"/>
            <a:ext cx="13561262" cy="1631216"/>
          </a:xfrm>
          <a:prstGeom prst="rect">
            <a:avLst/>
          </a:prstGeom>
          <a:solidFill>
            <a:schemeClr val="bg1">
              <a:alpha val="63000"/>
            </a:schemeClr>
          </a:solidFill>
          <a:effectLst/>
        </p:spPr>
        <p:txBody>
          <a:bodyPr wrap="square">
            <a:spAutoFit/>
          </a:bodyPr>
          <a:lstStyle/>
          <a:p>
            <a:pPr>
              <a:spcAft>
                <a:spcPts val="1200"/>
              </a:spcAft>
              <a:buClr>
                <a:schemeClr val="tx2"/>
              </a:buClr>
              <a:defRPr/>
            </a:pPr>
            <a:r>
              <a:rPr lang="en-US" sz="1800" b="1" dirty="0">
                <a:solidFill>
                  <a:srgbClr val="005BBB"/>
                </a:solidFill>
                <a:latin typeface="Gill Sans MT" panose="020B0502020104020203" pitchFamily="34" charset="0"/>
              </a:rPr>
              <a:t>References</a:t>
            </a:r>
            <a:endParaRPr lang="en-US" sz="1800" dirty="0">
              <a:latin typeface="Gill Sans MT" panose="020B0502020104020203" pitchFamily="34" charset="0"/>
              <a:ea typeface="Arial" charset="0"/>
              <a:cs typeface="Arial" charset="0"/>
            </a:endParaRPr>
          </a:p>
          <a:p>
            <a:pPr marL="457200" indent="-457200">
              <a:buClr>
                <a:schemeClr val="tx2"/>
              </a:buClr>
              <a:buFont typeface="+mj-lt"/>
              <a:buAutoNum type="arabicPeriod"/>
              <a:defRPr/>
            </a:pPr>
            <a:r>
              <a:rPr lang="en-US" sz="1800" dirty="0">
                <a:latin typeface="Gill Sans MT" panose="020B0502020104020203" pitchFamily="34" charset="0"/>
              </a:rPr>
              <a:t> </a:t>
            </a:r>
            <a:r>
              <a:rPr lang="en-US" sz="1800" dirty="0" err="1">
                <a:latin typeface="Gill Sans MT" panose="020B0502020104020203" pitchFamily="34" charset="0"/>
              </a:rPr>
              <a:t>Wulczyn</a:t>
            </a:r>
            <a:r>
              <a:rPr lang="en-US" sz="1800" dirty="0">
                <a:latin typeface="Gill Sans MT" panose="020B0502020104020203" pitchFamily="34" charset="0"/>
              </a:rPr>
              <a:t>, Ellery, </a:t>
            </a:r>
            <a:r>
              <a:rPr lang="en-US" sz="1800" dirty="0" err="1">
                <a:latin typeface="Gill Sans MT" panose="020B0502020104020203" pitchFamily="34" charset="0"/>
              </a:rPr>
              <a:t>Nithum</a:t>
            </a:r>
            <a:r>
              <a:rPr lang="en-US" sz="1800" dirty="0">
                <a:latin typeface="Gill Sans MT" panose="020B0502020104020203" pitchFamily="34" charset="0"/>
              </a:rPr>
              <a:t> </a:t>
            </a:r>
            <a:r>
              <a:rPr lang="en-US" sz="1800" dirty="0" err="1">
                <a:latin typeface="Gill Sans MT" panose="020B0502020104020203" pitchFamily="34" charset="0"/>
              </a:rPr>
              <a:t>Thain</a:t>
            </a:r>
            <a:r>
              <a:rPr lang="en-US" sz="1800" dirty="0">
                <a:latin typeface="Gill Sans MT" panose="020B0502020104020203" pitchFamily="34" charset="0"/>
              </a:rPr>
              <a:t>, and Lucas Dixon. "Ex </a:t>
            </a:r>
            <a:r>
              <a:rPr lang="en-US" sz="1800" dirty="0" err="1">
                <a:latin typeface="Gill Sans MT" panose="020B0502020104020203" pitchFamily="34" charset="0"/>
              </a:rPr>
              <a:t>machina</a:t>
            </a:r>
            <a:r>
              <a:rPr lang="en-US" sz="1800" dirty="0">
                <a:latin typeface="Gill Sans MT" panose="020B0502020104020203" pitchFamily="34" charset="0"/>
              </a:rPr>
              <a:t>: Personal attacks seen at scale." Proceedings of the 26th International Conference on World Wide Web. International World Wide Web Conferences Steering Committee, 2017.</a:t>
            </a:r>
            <a:endParaRPr lang="en-US" sz="1800" dirty="0">
              <a:latin typeface="Gill Sans MT" panose="020B0502020104020203" pitchFamily="34" charset="0"/>
              <a:cs typeface="Arial" charset="0"/>
            </a:endParaRPr>
          </a:p>
          <a:p>
            <a:pPr marL="457200" indent="-457200">
              <a:spcBef>
                <a:spcPts val="0"/>
              </a:spcBef>
              <a:buClr>
                <a:schemeClr val="tx2"/>
              </a:buClr>
              <a:buFont typeface="+mj-lt"/>
              <a:buAutoNum type="arabicPeriod"/>
              <a:defRPr/>
            </a:pPr>
            <a:r>
              <a:rPr lang="en-US" sz="1800" dirty="0">
                <a:latin typeface="Gill Sans MT" panose="020B0502020104020203" pitchFamily="34" charset="0"/>
              </a:rPr>
              <a:t>Dixon, Lucas, et al. "Measuring and mitigating unintended bias in text classification." available at: www.aies-conference. com/wp-content/papers/main/AIES_2018_paper_9. pdf 2018.</a:t>
            </a:r>
          </a:p>
        </p:txBody>
      </p:sp>
      <p:sp>
        <p:nvSpPr>
          <p:cNvPr id="40" name="TextBox 39"/>
          <p:cNvSpPr txBox="1"/>
          <p:nvPr/>
        </p:nvSpPr>
        <p:spPr>
          <a:xfrm>
            <a:off x="30433194" y="24208618"/>
            <a:ext cx="13130103" cy="3724096"/>
          </a:xfrm>
          <a:prstGeom prst="rect">
            <a:avLst/>
          </a:prstGeom>
          <a:solidFill>
            <a:schemeClr val="bg1">
              <a:alpha val="63000"/>
            </a:schemeClr>
          </a:solidFill>
          <a:effectLst/>
        </p:spPr>
        <p:txBody>
          <a:bodyPr wrap="square">
            <a:spAutoFit/>
          </a:bodyPr>
          <a:lstStyle/>
          <a:p>
            <a:pPr>
              <a:spcAft>
                <a:spcPts val="1200"/>
              </a:spcAft>
              <a:defRPr/>
            </a:pPr>
            <a:r>
              <a:rPr lang="en-US" sz="3600" b="1" dirty="0">
                <a:solidFill>
                  <a:srgbClr val="005BBB"/>
                </a:solidFill>
                <a:latin typeface="Gill Sans MT" panose="020B0502020104020203" pitchFamily="34" charset="0"/>
              </a:rPr>
              <a:t>Further Work</a:t>
            </a:r>
          </a:p>
          <a:p>
            <a:pPr marL="457200" indent="-457200" algn="just">
              <a:spcBef>
                <a:spcPts val="0"/>
              </a:spcBef>
              <a:spcAft>
                <a:spcPts val="1200"/>
              </a:spcAft>
              <a:buFont typeface="Arial" panose="020B0604020202020204" pitchFamily="34" charset="0"/>
              <a:buChar char="•"/>
              <a:defRPr/>
            </a:pPr>
            <a:r>
              <a:rPr lang="en-US" sz="3600" dirty="0">
                <a:latin typeface="Gill Sans MT" panose="020B0502020104020203" pitchFamily="34" charset="0"/>
                <a:ea typeface="Arial" charset="0"/>
                <a:cs typeface="Arial" charset="0"/>
              </a:rPr>
              <a:t>We hope to try additional fairness metrics such as </a:t>
            </a:r>
            <a:r>
              <a:rPr lang="en-US" sz="3600" i="1" dirty="0">
                <a:latin typeface="Gill Sans MT" panose="020B0502020104020203" pitchFamily="34" charset="0"/>
                <a:ea typeface="Arial" charset="0"/>
                <a:cs typeface="Arial" charset="0"/>
              </a:rPr>
              <a:t>Equality of Opportunity</a:t>
            </a:r>
            <a:r>
              <a:rPr lang="en-US" sz="3600" dirty="0">
                <a:latin typeface="Gill Sans MT" panose="020B0502020104020203" pitchFamily="34" charset="0"/>
                <a:ea typeface="Arial" charset="0"/>
                <a:cs typeface="Arial" charset="0"/>
              </a:rPr>
              <a:t> and </a:t>
            </a:r>
            <a:r>
              <a:rPr lang="en-US" sz="3600" i="1" dirty="0">
                <a:latin typeface="Gill Sans MT" panose="020B0502020104020203" pitchFamily="34" charset="0"/>
                <a:ea typeface="Arial" charset="0"/>
                <a:cs typeface="Arial" charset="0"/>
              </a:rPr>
              <a:t>Predictive Parity.</a:t>
            </a:r>
            <a:endParaRPr lang="en-US" sz="3600" dirty="0">
              <a:latin typeface="Gill Sans MT" panose="020B0502020104020203" pitchFamily="34" charset="0"/>
              <a:ea typeface="Arial" charset="0"/>
              <a:cs typeface="Arial" charset="0"/>
            </a:endParaRPr>
          </a:p>
          <a:p>
            <a:pPr marL="457200" indent="-457200" algn="just">
              <a:spcBef>
                <a:spcPts val="0"/>
              </a:spcBef>
              <a:spcAft>
                <a:spcPts val="1200"/>
              </a:spcAft>
              <a:buFont typeface="Arial" panose="020B0604020202020204" pitchFamily="34" charset="0"/>
              <a:buChar char="•"/>
              <a:defRPr/>
            </a:pPr>
            <a:r>
              <a:rPr lang="en-US" sz="3600" dirty="0">
                <a:latin typeface="Gill Sans MT" panose="020B0502020104020203" pitchFamily="34" charset="0"/>
                <a:ea typeface="Arial" charset="0"/>
                <a:cs typeface="Arial" charset="0"/>
              </a:rPr>
              <a:t>We also hope to look into the relationship between the demographics of human raters and disparate impact of a text comment dataset.</a:t>
            </a:r>
          </a:p>
        </p:txBody>
      </p:sp>
      <p:sp>
        <p:nvSpPr>
          <p:cNvPr id="19" name="TextBox 18"/>
          <p:cNvSpPr txBox="1"/>
          <p:nvPr/>
        </p:nvSpPr>
        <p:spPr>
          <a:xfrm>
            <a:off x="30433194" y="14482700"/>
            <a:ext cx="13082809" cy="8745984"/>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Gill Sans MT" panose="020B0502020104020203" pitchFamily="34" charset="0"/>
              </a:rPr>
              <a:t>Results</a:t>
            </a:r>
          </a:p>
          <a:p>
            <a:pPr algn="just">
              <a:spcBef>
                <a:spcPts val="0"/>
              </a:spcBef>
              <a:spcAft>
                <a:spcPts val="1200"/>
              </a:spcAft>
              <a:defRPr/>
            </a:pPr>
            <a:r>
              <a:rPr lang="en-US" sz="3600" dirty="0">
                <a:latin typeface="Gill Sans MT" panose="020B0502020104020203" pitchFamily="34" charset="0"/>
                <a:cs typeface="Arial" charset="0"/>
              </a:rPr>
              <a:t>  These data illustrate how text classifiers may introduce bias between demographic groups, even when training data has randomly minimized bias, and that this bias can be either exacerbated or minimized when varying the mean human toxicity rating threshold.</a:t>
            </a:r>
            <a:endParaRPr lang="en-US" sz="3600" dirty="0">
              <a:latin typeface="Gill Sans MT" panose="020B0502020104020203" pitchFamily="34" charset="0"/>
              <a:ea typeface="Arial" charset="0"/>
              <a:cs typeface="Arial" charset="0"/>
            </a:endParaRPr>
          </a:p>
          <a:p>
            <a:pPr marL="971550" lvl="1" indent="-514350" algn="just">
              <a:buClr>
                <a:schemeClr val="tx2"/>
              </a:buClr>
              <a:buSzPct val="100000"/>
              <a:buFont typeface="+mj-lt"/>
              <a:buAutoNum type="alphaUcPeriod"/>
              <a:defRPr/>
            </a:pPr>
            <a:r>
              <a:rPr lang="en-US" sz="3600" dirty="0">
                <a:latin typeface="Gill Sans MT" panose="020B0502020104020203" pitchFamily="34" charset="0"/>
              </a:rPr>
              <a:t>The graph showing the relationship between training and test DI shows that regardless of how much noise we introduced in the data, the disparate impact of the test data was unaffected by our range of training data disparate impact values. The bias of predicted values seems unaffected by random noise introduced in training data.</a:t>
            </a:r>
          </a:p>
          <a:p>
            <a:pPr marL="971550" lvl="1" indent="-514350" algn="just">
              <a:buClr>
                <a:schemeClr val="tx2"/>
              </a:buClr>
              <a:buSzPct val="100000"/>
              <a:buFont typeface="+mj-lt"/>
              <a:buAutoNum type="alphaUcPeriod"/>
              <a:defRPr/>
            </a:pPr>
            <a:r>
              <a:rPr lang="en-US" sz="3600" dirty="0">
                <a:latin typeface="Gill Sans MT" panose="020B0502020104020203" pitchFamily="34" charset="0"/>
                <a:ea typeface="Arial" charset="0"/>
                <a:cs typeface="Arial" charset="0"/>
              </a:rPr>
              <a:t>The results of the threshold graph show that when we are less cautious in labeling comments as toxic, by requiring a higher threshold of mean toxicity, the probability that terms are predicted to be similarly toxic to ‘gay’ tends to decrease.</a:t>
            </a:r>
            <a:endParaRPr lang="en-US" sz="2800" dirty="0">
              <a:latin typeface="Gill Sans MT" panose="020B0502020104020203" pitchFamily="34" charset="0"/>
              <a:ea typeface="Arial" charset="0"/>
              <a:cs typeface="Arial" charset="0"/>
            </a:endParaRPr>
          </a:p>
        </p:txBody>
      </p:sp>
      <p:sp>
        <p:nvSpPr>
          <p:cNvPr id="9" name="TextBox 8"/>
          <p:cNvSpPr txBox="1"/>
          <p:nvPr/>
        </p:nvSpPr>
        <p:spPr>
          <a:xfrm>
            <a:off x="14399178" y="5111287"/>
            <a:ext cx="15351468" cy="2473876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Gill Sans MT" panose="020B0502020104020203" pitchFamily="34" charset="0"/>
              </a:rPr>
              <a:t>Method (continued)</a:t>
            </a:r>
            <a:endParaRPr lang="en-US" sz="2800" dirty="0">
              <a:latin typeface="Gill Sans MT" panose="020B0502020104020203" pitchFamily="34" charset="0"/>
            </a:endParaRPr>
          </a:p>
          <a:p>
            <a:pPr>
              <a:lnSpc>
                <a:spcPts val="4600"/>
              </a:lnSpc>
              <a:spcAft>
                <a:spcPts val="1200"/>
              </a:spcAft>
              <a:defRPr/>
            </a:pPr>
            <a:r>
              <a:rPr lang="en-US" sz="4000" b="1" dirty="0">
                <a:solidFill>
                  <a:schemeClr val="tx2"/>
                </a:solidFill>
                <a:latin typeface="Gill Sans MT" panose="020B0502020104020203" pitchFamily="34" charset="0"/>
                <a:ea typeface="Arial" charset="0"/>
                <a:cs typeface="Arial" charset="0"/>
              </a:rPr>
              <a:t>Perturbing our training data</a:t>
            </a:r>
          </a:p>
          <a:p>
            <a:pPr algn="just"/>
            <a:r>
              <a:rPr lang="en-US" sz="3600" dirty="0">
                <a:latin typeface="Gill Sans MT" panose="020B0502020104020203" pitchFamily="34" charset="0"/>
                <a:ea typeface="Arial" charset="0"/>
                <a:cs typeface="Arial" charset="0"/>
              </a:rPr>
              <a:t>  T</a:t>
            </a:r>
            <a:r>
              <a:rPr lang="en-US" sz="3600" dirty="0">
                <a:latin typeface="Gill Sans MT" panose="020B0502020104020203" pitchFamily="34" charset="0"/>
              </a:rPr>
              <a:t>o introduce noise into our training data, we randomly select comments with some probability </a:t>
            </a:r>
            <a:r>
              <a:rPr lang="en-US" sz="3600" i="1" dirty="0">
                <a:latin typeface="Gill Sans MT" panose="020B0502020104020203" pitchFamily="34" charset="0"/>
              </a:rPr>
              <a:t>p</a:t>
            </a:r>
            <a:r>
              <a:rPr lang="en-US" sz="3600" dirty="0">
                <a:latin typeface="Gill Sans MT" panose="020B0502020104020203" pitchFamily="34" charset="0"/>
              </a:rPr>
              <a:t>, and for those comments, we assign a random toxicity value of either 0 or 1, with 0 indicating a comment is </a:t>
            </a:r>
            <a:r>
              <a:rPr lang="en-US" sz="3600" i="1" dirty="0">
                <a:latin typeface="Gill Sans MT" panose="020B0502020104020203" pitchFamily="34" charset="0"/>
              </a:rPr>
              <a:t>toxic</a:t>
            </a:r>
            <a:r>
              <a:rPr lang="en-US" sz="3600" dirty="0">
                <a:latin typeface="Gill Sans MT" panose="020B0502020104020203" pitchFamily="34" charset="0"/>
              </a:rPr>
              <a:t>.</a:t>
            </a:r>
          </a:p>
          <a:p>
            <a:pPr algn="just"/>
            <a:r>
              <a:rPr lang="en-US" sz="3600" dirty="0">
                <a:latin typeface="Gill Sans MT" panose="020B0502020104020203" pitchFamily="34" charset="0"/>
              </a:rPr>
              <a:t>  Our measure of bias in data is disparate impact, generalized from its typical two-class definition, as we have more than two demographic identity groups. Intuitively, a high value of disparate impact means that comments containing an identity term </a:t>
            </a:r>
            <a:r>
              <a:rPr lang="en-US" sz="3600" i="1" dirty="0">
                <a:latin typeface="Gill Sans MT" panose="020B0502020104020203" pitchFamily="34" charset="0"/>
              </a:rPr>
              <a:t>t</a:t>
            </a:r>
            <a:r>
              <a:rPr lang="en-US" sz="3600" i="1" baseline="-25000" dirty="0">
                <a:latin typeface="Gill Sans MT" panose="020B0502020104020203" pitchFamily="34" charset="0"/>
              </a:rPr>
              <a:t>1</a:t>
            </a:r>
            <a:r>
              <a:rPr lang="en-US" sz="3600" dirty="0">
                <a:latin typeface="Gill Sans MT" panose="020B0502020104020203" pitchFamily="34" charset="0"/>
              </a:rPr>
              <a:t> are more likely to be labeled as toxic than comments containing an identity term </a:t>
            </a:r>
            <a:r>
              <a:rPr lang="en-US" sz="3600" i="1" dirty="0">
                <a:latin typeface="Gill Sans MT" panose="020B0502020104020203" pitchFamily="34" charset="0"/>
              </a:rPr>
              <a:t>t</a:t>
            </a:r>
            <a:r>
              <a:rPr lang="en-US" sz="3600" i="1" baseline="-25000" dirty="0">
                <a:latin typeface="Gill Sans MT" panose="020B0502020104020203" pitchFamily="34" charset="0"/>
              </a:rPr>
              <a:t>2</a:t>
            </a:r>
            <a:r>
              <a:rPr lang="en-US" sz="3600" dirty="0">
                <a:latin typeface="Gill Sans MT" panose="020B0502020104020203" pitchFamily="34" charset="0"/>
              </a:rPr>
              <a:t>. We compute the pairwise disparate impact for each pair of terms and then take the max: </a:t>
            </a:r>
          </a:p>
          <a:p>
            <a:pPr algn="just"/>
            <a:endParaRPr lang="en-US" sz="3600" dirty="0">
              <a:latin typeface="Gill Sans MT" panose="020B0502020104020203" pitchFamily="34" charset="0"/>
              <a:ea typeface="Arial" charset="0"/>
              <a:cs typeface="Arial" charset="0"/>
            </a:endParaRPr>
          </a:p>
          <a:p>
            <a:pPr algn="just"/>
            <a:endParaRPr lang="en-US" sz="3600" dirty="0">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r>
              <a:rPr lang="en-US" sz="3600" dirty="0">
                <a:latin typeface="Gill Sans MT" panose="020B0502020104020203" pitchFamily="34" charset="0"/>
              </a:rPr>
              <a:t>The figure below shows disparate impact of both our training and test data.</a:t>
            </a: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endParaRPr lang="en-US" sz="3600" b="1" dirty="0">
              <a:solidFill>
                <a:schemeClr val="tx2"/>
              </a:solidFill>
              <a:latin typeface="Gill Sans MT" panose="020B0502020104020203" pitchFamily="34" charset="0"/>
              <a:ea typeface="Arial" charset="0"/>
              <a:cs typeface="Arial" charset="0"/>
            </a:endParaRPr>
          </a:p>
          <a:p>
            <a:pPr algn="just">
              <a:lnSpc>
                <a:spcPts val="4600"/>
              </a:lnSpc>
              <a:spcBef>
                <a:spcPts val="0"/>
              </a:spcBef>
              <a:buClr>
                <a:schemeClr val="tx2"/>
              </a:buClr>
              <a:buSzPct val="125000"/>
              <a:defRPr/>
            </a:pPr>
            <a:r>
              <a:rPr lang="en-US" sz="800" b="1" dirty="0">
                <a:solidFill>
                  <a:schemeClr val="tx2"/>
                </a:solidFill>
                <a:latin typeface="Gill Sans MT" panose="020B0502020104020203" pitchFamily="34" charset="0"/>
                <a:ea typeface="Arial" charset="0"/>
                <a:cs typeface="Arial" charset="0"/>
              </a:rPr>
              <a:t>    </a:t>
            </a:r>
          </a:p>
          <a:p>
            <a:pPr>
              <a:lnSpc>
                <a:spcPts val="4600"/>
              </a:lnSpc>
              <a:spcBef>
                <a:spcPts val="0"/>
              </a:spcBef>
              <a:buClr>
                <a:schemeClr val="tx2"/>
              </a:buClr>
              <a:buSzPct val="125000"/>
              <a:defRPr/>
            </a:pPr>
            <a:endParaRPr lang="en-US" sz="800" b="1" dirty="0">
              <a:solidFill>
                <a:schemeClr val="tx2"/>
              </a:solidFill>
              <a:latin typeface="Gill Sans MT" panose="020B0502020104020203" pitchFamily="34"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Gill Sans MT" panose="020B0502020104020203" pitchFamily="34" charset="0"/>
                <a:ea typeface="Arial" charset="0"/>
                <a:cs typeface="Arial" charset="0"/>
              </a:rPr>
              <a:t>Altering the threshold above which the average of human toxicity ratings must be for a comment to be labeled as toxic</a:t>
            </a:r>
          </a:p>
          <a:p>
            <a:pPr indent="-1386230" algn="just">
              <a:lnSpc>
                <a:spcPts val="4600"/>
              </a:lnSpc>
              <a:buClr>
                <a:schemeClr val="tx2"/>
              </a:buClr>
              <a:buSzPct val="125000"/>
              <a:defRPr/>
            </a:pPr>
            <a:r>
              <a:rPr lang="en-US" sz="3600" dirty="0">
                <a:latin typeface="Gill Sans MT" panose="020B0502020104020203" pitchFamily="34" charset="0"/>
              </a:rPr>
              <a:t>  Our original dataset of crowdsourced comment toxicity ratings has around ten human raters for each comment</a:t>
            </a:r>
            <a:r>
              <a:rPr lang="en-US" sz="3600" baseline="30000" dirty="0">
                <a:latin typeface="Gill Sans MT" panose="020B0502020104020203" pitchFamily="34" charset="0"/>
              </a:rPr>
              <a:t>1</a:t>
            </a:r>
            <a:r>
              <a:rPr lang="en-US" sz="3600" dirty="0">
                <a:latin typeface="Gill Sans MT" panose="020B0502020104020203" pitchFamily="34" charset="0"/>
              </a:rPr>
              <a:t>. Dixon </a:t>
            </a:r>
            <a:r>
              <a:rPr lang="en-US" sz="3600" i="1" dirty="0">
                <a:latin typeface="Gill Sans MT" panose="020B0502020104020203" pitchFamily="34" charset="0"/>
              </a:rPr>
              <a:t>et al</a:t>
            </a:r>
            <a:r>
              <a:rPr lang="en-US" sz="3600" dirty="0">
                <a:latin typeface="Gill Sans MT" panose="020B0502020104020203" pitchFamily="34" charset="0"/>
              </a:rPr>
              <a:t> label a comment as toxic if the mean of its toxicity ratings is greater than or equal to 0.5</a:t>
            </a:r>
            <a:r>
              <a:rPr lang="en-US" sz="3600" baseline="30000" dirty="0">
                <a:latin typeface="Gill Sans MT" panose="020B0502020104020203" pitchFamily="34" charset="0"/>
              </a:rPr>
              <a:t>2</a:t>
            </a:r>
            <a:r>
              <a:rPr lang="en-US" sz="3600" dirty="0">
                <a:latin typeface="Gill Sans MT" panose="020B0502020104020203" pitchFamily="34" charset="0"/>
              </a:rPr>
              <a:t>. We adjust this threshold and observe changes in disparate impact.</a:t>
            </a:r>
          </a:p>
          <a:p>
            <a:pPr indent="-1386230" algn="just">
              <a:lnSpc>
                <a:spcPts val="4600"/>
              </a:lnSpc>
              <a:buClr>
                <a:schemeClr val="tx2"/>
              </a:buClr>
              <a:buSzPct val="125000"/>
              <a:defRPr/>
            </a:pPr>
            <a:r>
              <a:rPr lang="en-US" sz="3600" dirty="0">
                <a:latin typeface="Gill Sans MT" panose="020B0502020104020203" pitchFamily="34" charset="0"/>
              </a:rPr>
              <a:t>  Intuitively, a low threshold errs on the side of caution, and labels something as toxic if even only a few human raters label it as toxic. Thus, more comments in our dataset are labeled as toxic.</a:t>
            </a:r>
          </a:p>
          <a:p>
            <a:pPr indent="-1386230" algn="just">
              <a:lnSpc>
                <a:spcPts val="4600"/>
              </a:lnSpc>
              <a:buClr>
                <a:schemeClr val="tx2"/>
              </a:buClr>
              <a:buSzPct val="125000"/>
              <a:defRPr/>
            </a:pPr>
            <a:r>
              <a:rPr lang="en-US" sz="3600" dirty="0">
                <a:latin typeface="Gill Sans MT" panose="020B0502020104020203" pitchFamily="34" charset="0"/>
              </a:rPr>
              <a:t>  We compare each demographic identity term to the term ‘gay’, as shown in the following figure. We choose to use the term ‘gay’ as it occurs most frequently, and is used as a metric in</a:t>
            </a:r>
            <a:r>
              <a:rPr lang="en-US" sz="3600" baseline="30000" dirty="0">
                <a:latin typeface="Gill Sans MT" panose="020B0502020104020203" pitchFamily="34" charset="0"/>
              </a:rPr>
              <a:t>2</a:t>
            </a:r>
            <a:r>
              <a:rPr lang="en-US" sz="3600" dirty="0">
                <a:latin typeface="Gill Sans MT" panose="020B0502020104020203" pitchFamily="34" charset="0"/>
              </a:rPr>
              <a:t>.</a:t>
            </a:r>
          </a:p>
          <a:p>
            <a:pPr indent="-1386230" algn="just">
              <a:lnSpc>
                <a:spcPts val="4600"/>
              </a:lnSpc>
              <a:buClr>
                <a:schemeClr val="tx2"/>
              </a:buClr>
              <a:buSzPct val="125000"/>
              <a:defRPr/>
            </a:pPr>
            <a:r>
              <a:rPr lang="en-US" sz="3600" dirty="0">
                <a:latin typeface="Gill Sans MT" panose="020B0502020104020203" pitchFamily="34" charset="0"/>
              </a:rPr>
              <a:t>  For the majority of terms, as threshold increases, DI ([term], ’gay’) decreased for both the training and test data. In the next figure, we display the test dataset’s DI for each term at each threshold, to show how much change there is in the bias of a pair of terms before and after training a classifier.</a:t>
            </a:r>
            <a:endParaRPr lang="en-US" sz="3600" dirty="0">
              <a:latin typeface="Gill Sans MT" panose="020B0502020104020203" pitchFamily="34"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6816961" y="11545827"/>
            <a:ext cx="9480840" cy="1108073"/>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586554" y="14482851"/>
            <a:ext cx="13210405" cy="5822107"/>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Gill Sans MT" panose="020B0502020104020203" pitchFamily="34" charset="0"/>
              </a:rPr>
              <a:t>Method</a:t>
            </a:r>
          </a:p>
          <a:p>
            <a:pPr algn="just"/>
            <a:r>
              <a:rPr lang="en-US" sz="3600" dirty="0">
                <a:latin typeface="Gill Sans MT" panose="020B0502020104020203" pitchFamily="34" charset="0"/>
              </a:rPr>
              <a:t>  We use a dataset of ~100,000 Wikipedia Talk Page comments that have been rated by humans as either </a:t>
            </a:r>
            <a:r>
              <a:rPr lang="en-US" sz="3600" i="1" dirty="0">
                <a:latin typeface="Gill Sans MT" panose="020B0502020104020203" pitchFamily="34" charset="0"/>
              </a:rPr>
              <a:t>toxic</a:t>
            </a:r>
            <a:r>
              <a:rPr lang="en-US" sz="3600" dirty="0">
                <a:latin typeface="Gill Sans MT" panose="020B0502020104020203" pitchFamily="34" charset="0"/>
              </a:rPr>
              <a:t> or </a:t>
            </a:r>
            <a:r>
              <a:rPr lang="en-US" sz="3600" i="1" dirty="0">
                <a:latin typeface="Gill Sans MT" panose="020B0502020104020203" pitchFamily="34" charset="0"/>
              </a:rPr>
              <a:t>non-toxic</a:t>
            </a:r>
            <a:r>
              <a:rPr lang="en-US" sz="3600" dirty="0">
                <a:latin typeface="Gill Sans MT" panose="020B0502020104020203" pitchFamily="34" charset="0"/>
              </a:rPr>
              <a:t>.</a:t>
            </a:r>
          </a:p>
          <a:p>
            <a:pPr algn="just"/>
            <a:r>
              <a:rPr lang="en-US" sz="3600" dirty="0">
                <a:latin typeface="Gill Sans MT" panose="020B0502020104020203" pitchFamily="34" charset="0"/>
              </a:rPr>
              <a:t>  Our data is split into a training dataset of ~96,000 comments and a test dataset of ~33,000 comments. We used a logistic regression classifier to predict whether a comment is </a:t>
            </a:r>
            <a:r>
              <a:rPr lang="en-US" sz="3600" i="1" dirty="0">
                <a:latin typeface="Gill Sans MT" panose="020B0502020104020203" pitchFamily="34" charset="0"/>
              </a:rPr>
              <a:t>toxic</a:t>
            </a:r>
            <a:r>
              <a:rPr lang="en-US" sz="3600" dirty="0">
                <a:latin typeface="Gill Sans MT" panose="020B0502020104020203" pitchFamily="34" charset="0"/>
              </a:rPr>
              <a:t> or </a:t>
            </a:r>
            <a:r>
              <a:rPr lang="en-US" sz="3600" i="1" dirty="0">
                <a:latin typeface="Gill Sans MT" panose="020B0502020104020203" pitchFamily="34" charset="0"/>
              </a:rPr>
              <a:t>non-toxic</a:t>
            </a:r>
            <a:r>
              <a:rPr lang="en-US" sz="3600" dirty="0">
                <a:latin typeface="Gill Sans MT" panose="020B0502020104020203" pitchFamily="34" charset="0"/>
              </a:rPr>
              <a:t>.</a:t>
            </a:r>
          </a:p>
          <a:p>
            <a:pPr algn="just"/>
            <a:r>
              <a:rPr lang="en-US" sz="3600" dirty="0">
                <a:latin typeface="Gill Sans MT" panose="020B0502020104020203" pitchFamily="34" charset="0"/>
              </a:rPr>
              <a:t>  In order to ensure we have sufficient sample sizes for each identity term, we only show results for demographic identity terms that appear in at least 3% of comments containing identity terms. The figure below shows the identity terms, in set T, that met this criterion.</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30316834" y="5578143"/>
            <a:ext cx="13199170" cy="8613304"/>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875597" y="21910650"/>
            <a:ext cx="1893938" cy="7490884"/>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pic>
        <p:nvPicPr>
          <p:cNvPr id="8" name="Picture 7">
            <a:extLst>
              <a:ext uri="{FF2B5EF4-FFF2-40B4-BE49-F238E27FC236}">
                <a16:creationId xmlns:a16="http://schemas.microsoft.com/office/drawing/2014/main" id="{42D3CAF7-AB08-4AC4-8D00-567E829AC113}"/>
              </a:ext>
            </a:extLst>
          </p:cNvPr>
          <p:cNvPicPr>
            <a:picLocks noChangeAspect="1"/>
          </p:cNvPicPr>
          <p:nvPr/>
        </p:nvPicPr>
        <p:blipFill>
          <a:blip r:embed="rId7"/>
          <a:stretch>
            <a:fillRect/>
          </a:stretch>
        </p:blipFill>
        <p:spPr>
          <a:xfrm>
            <a:off x="17492932" y="13392830"/>
            <a:ext cx="8830500" cy="6016860"/>
          </a:xfrm>
          <a:prstGeom prst="rect">
            <a:avLst/>
          </a:prstGeom>
        </p:spPr>
      </p:pic>
      <p:sp>
        <p:nvSpPr>
          <p:cNvPr id="10" name="TextBox 9">
            <a:extLst>
              <a:ext uri="{FF2B5EF4-FFF2-40B4-BE49-F238E27FC236}">
                <a16:creationId xmlns:a16="http://schemas.microsoft.com/office/drawing/2014/main" id="{D60EF5C2-1FAD-4C06-AAEA-07BFABE94CEA}"/>
              </a:ext>
            </a:extLst>
          </p:cNvPr>
          <p:cNvSpPr txBox="1"/>
          <p:nvPr/>
        </p:nvSpPr>
        <p:spPr>
          <a:xfrm>
            <a:off x="48066081" y="25259634"/>
            <a:ext cx="7532936" cy="5795113"/>
          </a:xfrm>
          <a:prstGeom prst="rect">
            <a:avLst/>
          </a:prstGeom>
          <a:noFill/>
        </p:spPr>
        <p:txBody>
          <a:bodyPr wrap="square" rtlCol="0">
            <a:spAutoFit/>
          </a:bodyPr>
          <a:lstStyle/>
          <a:p>
            <a:pPr marL="457200" lvl="0" indent="-457200">
              <a:lnSpc>
                <a:spcPts val="3800"/>
              </a:lnSpc>
              <a:buClr>
                <a:srgbClr val="005BBB"/>
              </a:buClr>
              <a:buFont typeface="+mj-lt"/>
              <a:buAutoNum type="arabicPeriod"/>
              <a:defRPr/>
            </a:pPr>
            <a:r>
              <a:rPr lang="en-US" sz="1800" dirty="0">
                <a:solidFill>
                  <a:srgbClr val="666666"/>
                </a:solidFill>
                <a:latin typeface="Gill Sans MT" panose="020B0502020104020203" pitchFamily="34" charset="0"/>
              </a:rPr>
              <a:t>[ </a:t>
            </a:r>
            <a:r>
              <a:rPr lang="en-US" sz="1800" dirty="0" err="1">
                <a:solidFill>
                  <a:srgbClr val="666666"/>
                </a:solidFill>
                <a:latin typeface="Gill Sans MT" panose="020B0502020104020203" pitchFamily="34" charset="0"/>
              </a:rPr>
              <a:t>Rudinger</a:t>
            </a:r>
            <a:r>
              <a:rPr lang="en-US" sz="1800" dirty="0">
                <a:solidFill>
                  <a:srgbClr val="666666"/>
                </a:solidFill>
                <a:latin typeface="Gill Sans MT" panose="020B0502020104020203" pitchFamily="34" charset="0"/>
              </a:rPr>
              <a:t>, Rachel, Chandler May, and Benjamin Van </a:t>
            </a:r>
            <a:r>
              <a:rPr lang="en-US" sz="1800" dirty="0" err="1">
                <a:solidFill>
                  <a:srgbClr val="666666"/>
                </a:solidFill>
                <a:latin typeface="Gill Sans MT" panose="020B0502020104020203" pitchFamily="34" charset="0"/>
              </a:rPr>
              <a:t>Durme</a:t>
            </a:r>
            <a:r>
              <a:rPr lang="en-US" sz="1800" dirty="0">
                <a:solidFill>
                  <a:srgbClr val="666666"/>
                </a:solidFill>
                <a:latin typeface="Gill Sans MT" panose="020B0502020104020203" pitchFamily="34" charset="0"/>
              </a:rPr>
              <a:t>. "Social bias in elicited natural language inferences." Proceedings of the First ACL Workshop on Ethics in Natural Language Processing. 2017.</a:t>
            </a:r>
          </a:p>
          <a:p>
            <a:pPr marL="457200" lvl="0" indent="-457200">
              <a:lnSpc>
                <a:spcPts val="3800"/>
              </a:lnSpc>
              <a:buClr>
                <a:srgbClr val="005BBB"/>
              </a:buClr>
              <a:buFont typeface="+mj-lt"/>
              <a:buAutoNum type="arabicPeriod"/>
              <a:defRPr/>
            </a:pPr>
            <a:r>
              <a:rPr lang="en-US" sz="1800" dirty="0">
                <a:solidFill>
                  <a:srgbClr val="666666"/>
                </a:solidFill>
                <a:latin typeface="Gill Sans MT" panose="020B0502020104020203" pitchFamily="34" charset="0"/>
              </a:rPr>
              <a:t> </a:t>
            </a:r>
            <a:r>
              <a:rPr lang="en-US" sz="1800" dirty="0" err="1">
                <a:solidFill>
                  <a:srgbClr val="666666"/>
                </a:solidFill>
                <a:latin typeface="Gill Sans MT" panose="020B0502020104020203" pitchFamily="34" charset="0"/>
              </a:rPr>
              <a:t>Bolukbasi</a:t>
            </a:r>
            <a:r>
              <a:rPr lang="en-US" sz="1800" dirty="0">
                <a:solidFill>
                  <a:srgbClr val="666666"/>
                </a:solidFill>
                <a:latin typeface="Gill Sans MT" panose="020B0502020104020203" pitchFamily="34" charset="0"/>
              </a:rPr>
              <a:t>, </a:t>
            </a:r>
            <a:r>
              <a:rPr lang="en-US" sz="1800" dirty="0" err="1">
                <a:solidFill>
                  <a:srgbClr val="666666"/>
                </a:solidFill>
                <a:latin typeface="Gill Sans MT" panose="020B0502020104020203" pitchFamily="34" charset="0"/>
              </a:rPr>
              <a:t>Tolga</a:t>
            </a:r>
            <a:r>
              <a:rPr lang="en-US" sz="1800" dirty="0">
                <a:solidFill>
                  <a:srgbClr val="666666"/>
                </a:solidFill>
                <a:latin typeface="Gill Sans MT" panose="020B0502020104020203" pitchFamily="34" charset="0"/>
              </a:rPr>
              <a:t>, et al. "Man is to computer programmer as woman is to homemaker? debiasing word embeddings." Advances in Neural Information Processing Systems. 2016.</a:t>
            </a:r>
          </a:p>
          <a:p>
            <a:pPr marL="457200" lvl="0" indent="-457200">
              <a:buFont typeface="+mj-lt"/>
              <a:buAutoNum type="arabicPeriod"/>
            </a:pPr>
            <a:r>
              <a:rPr lang="en-US" sz="1800" dirty="0">
                <a:solidFill>
                  <a:srgbClr val="666666"/>
                </a:solidFill>
                <a:latin typeface="Gill Sans MT" panose="020B0502020104020203" pitchFamily="34" charset="0"/>
              </a:rPr>
              <a:t>Hardt, Moritz, Eric Price, and </a:t>
            </a:r>
            <a:r>
              <a:rPr lang="en-US" sz="1800" dirty="0" err="1">
                <a:solidFill>
                  <a:srgbClr val="666666"/>
                </a:solidFill>
                <a:latin typeface="Gill Sans MT" panose="020B0502020104020203" pitchFamily="34" charset="0"/>
              </a:rPr>
              <a:t>Nati</a:t>
            </a:r>
            <a:r>
              <a:rPr lang="en-US" sz="1800" dirty="0">
                <a:solidFill>
                  <a:srgbClr val="666666"/>
                </a:solidFill>
                <a:latin typeface="Gill Sans MT" panose="020B0502020104020203" pitchFamily="34" charset="0"/>
              </a:rPr>
              <a:t> </a:t>
            </a:r>
            <a:r>
              <a:rPr lang="en-US" sz="1800" dirty="0" err="1">
                <a:solidFill>
                  <a:srgbClr val="666666"/>
                </a:solidFill>
                <a:latin typeface="Gill Sans MT" panose="020B0502020104020203" pitchFamily="34" charset="0"/>
              </a:rPr>
              <a:t>Srebro</a:t>
            </a:r>
            <a:r>
              <a:rPr lang="en-US" sz="1800" dirty="0">
                <a:solidFill>
                  <a:srgbClr val="666666"/>
                </a:solidFill>
                <a:latin typeface="Gill Sans MT" panose="020B0502020104020203" pitchFamily="34" charset="0"/>
              </a:rPr>
              <a:t>. "Equality of opportunity in supervised learning." Advances in neural information processing systems. 2016.</a:t>
            </a:r>
          </a:p>
          <a:p>
            <a:pPr marL="457200" lvl="0" indent="-457200">
              <a:buFont typeface="+mj-lt"/>
              <a:buAutoNum type="arabicPeriod"/>
            </a:pPr>
            <a:r>
              <a:rPr lang="en-US" sz="1800" dirty="0" err="1">
                <a:solidFill>
                  <a:srgbClr val="666666"/>
                </a:solidFill>
                <a:latin typeface="Gill Sans MT" panose="020B0502020104020203" pitchFamily="34" charset="0"/>
                <a:ea typeface="Arial" charset="0"/>
                <a:cs typeface="Arial" charset="0"/>
              </a:rPr>
              <a:t>Kusner</a:t>
            </a:r>
            <a:r>
              <a:rPr lang="en-US" sz="1800" dirty="0">
                <a:solidFill>
                  <a:srgbClr val="666666"/>
                </a:solidFill>
                <a:latin typeface="Gill Sans MT" panose="020B0502020104020203" pitchFamily="34" charset="0"/>
                <a:ea typeface="Arial" charset="0"/>
                <a:cs typeface="Arial" charset="0"/>
              </a:rPr>
              <a:t>, Matt J et al. “Counterfactual Fairness.” available at http://papers.nips.cc/paper/6995-counterfactual-fairness.pdf (accessed 26 Nov 2018). 2018]</a:t>
            </a:r>
          </a:p>
          <a:p>
            <a:endParaRPr lang="en-US" dirty="0">
              <a:latin typeface="Gill Sans MT" panose="020B0502020104020203" pitchFamily="34" charset="0"/>
            </a:endParaRP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5104</TotalTime>
  <Words>1082</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Gill Sans MT</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Neil Pruthi</cp:lastModifiedBy>
  <cp:revision>108</cp:revision>
  <cp:lastPrinted>2018-07-27T15:05:13Z</cp:lastPrinted>
  <dcterms:created xsi:type="dcterms:W3CDTF">2016-09-29T18:43:16Z</dcterms:created>
  <dcterms:modified xsi:type="dcterms:W3CDTF">2018-11-28T00:03:30Z</dcterms:modified>
  <cp:category/>
</cp:coreProperties>
</file>