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D8EFA37-7C42-42F8-9B7C-D730FC0A3E77}" type="datetimeFigureOut">
              <a:rPr lang="en-IN" smtClean="0"/>
              <a:t>16-10-2019</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B87573E-A3E4-410B-A48D-739AC5E599B0}"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5155438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8EFA37-7C42-42F8-9B7C-D730FC0A3E77}" type="datetimeFigureOut">
              <a:rPr lang="en-IN" smtClean="0"/>
              <a:t>16-10-2019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7573E-A3E4-410B-A48D-739AC5E599B0}" type="slidenum">
              <a:rPr lang="en-IN" smtClean="0"/>
              <a:t>‹#›</a:t>
            </a:fld>
            <a:endParaRPr lang="en-IN"/>
          </a:p>
        </p:txBody>
      </p:sp>
    </p:spTree>
    <p:extLst>
      <p:ext uri="{BB962C8B-B14F-4D97-AF65-F5344CB8AC3E}">
        <p14:creationId xmlns:p14="http://schemas.microsoft.com/office/powerpoint/2010/main" val="797142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8EFA37-7C42-42F8-9B7C-D730FC0A3E77}" type="datetimeFigureOut">
              <a:rPr lang="en-IN" smtClean="0"/>
              <a:t>16-10-2019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7573E-A3E4-410B-A48D-739AC5E599B0}" type="slidenum">
              <a:rPr lang="en-IN" smtClean="0"/>
              <a:t>‹#›</a:t>
            </a:fld>
            <a:endParaRPr lang="en-IN"/>
          </a:p>
        </p:txBody>
      </p:sp>
    </p:spTree>
    <p:extLst>
      <p:ext uri="{BB962C8B-B14F-4D97-AF65-F5344CB8AC3E}">
        <p14:creationId xmlns:p14="http://schemas.microsoft.com/office/powerpoint/2010/main" val="348626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8EFA37-7C42-42F8-9B7C-D730FC0A3E77}" type="datetimeFigureOut">
              <a:rPr lang="en-IN" smtClean="0"/>
              <a:t>16-10-2019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7573E-A3E4-410B-A48D-739AC5E599B0}" type="slidenum">
              <a:rPr lang="en-IN" smtClean="0"/>
              <a:t>‹#›</a:t>
            </a:fld>
            <a:endParaRPr lang="en-IN"/>
          </a:p>
        </p:txBody>
      </p:sp>
    </p:spTree>
    <p:extLst>
      <p:ext uri="{BB962C8B-B14F-4D97-AF65-F5344CB8AC3E}">
        <p14:creationId xmlns:p14="http://schemas.microsoft.com/office/powerpoint/2010/main" val="154146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D8EFA37-7C42-42F8-9B7C-D730FC0A3E77}" type="datetimeFigureOut">
              <a:rPr lang="en-IN" smtClean="0"/>
              <a:t>16-10-2019</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B87573E-A3E4-410B-A48D-739AC5E599B0}"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8805074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8EFA37-7C42-42F8-9B7C-D730FC0A3E77}" type="datetimeFigureOut">
              <a:rPr lang="en-IN" smtClean="0"/>
              <a:t>16-10-2019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87573E-A3E4-410B-A48D-739AC5E599B0}" type="slidenum">
              <a:rPr lang="en-IN" smtClean="0"/>
              <a:t>‹#›</a:t>
            </a:fld>
            <a:endParaRPr lang="en-IN"/>
          </a:p>
        </p:txBody>
      </p:sp>
    </p:spTree>
    <p:extLst>
      <p:ext uri="{BB962C8B-B14F-4D97-AF65-F5344CB8AC3E}">
        <p14:creationId xmlns:p14="http://schemas.microsoft.com/office/powerpoint/2010/main" val="2318122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8EFA37-7C42-42F8-9B7C-D730FC0A3E77}" type="datetimeFigureOut">
              <a:rPr lang="en-IN" smtClean="0"/>
              <a:t>16-10-2019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87573E-A3E4-410B-A48D-739AC5E599B0}" type="slidenum">
              <a:rPr lang="en-IN" smtClean="0"/>
              <a:t>‹#›</a:t>
            </a:fld>
            <a:endParaRPr lang="en-IN"/>
          </a:p>
        </p:txBody>
      </p:sp>
    </p:spTree>
    <p:extLst>
      <p:ext uri="{BB962C8B-B14F-4D97-AF65-F5344CB8AC3E}">
        <p14:creationId xmlns:p14="http://schemas.microsoft.com/office/powerpoint/2010/main" val="33427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8EFA37-7C42-42F8-9B7C-D730FC0A3E77}" type="datetimeFigureOut">
              <a:rPr lang="en-IN" smtClean="0"/>
              <a:t>16-10-2019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87573E-A3E4-410B-A48D-739AC5E599B0}" type="slidenum">
              <a:rPr lang="en-IN" smtClean="0"/>
              <a:t>‹#›</a:t>
            </a:fld>
            <a:endParaRPr lang="en-IN"/>
          </a:p>
        </p:txBody>
      </p:sp>
    </p:spTree>
    <p:extLst>
      <p:ext uri="{BB962C8B-B14F-4D97-AF65-F5344CB8AC3E}">
        <p14:creationId xmlns:p14="http://schemas.microsoft.com/office/powerpoint/2010/main" val="123810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EFA37-7C42-42F8-9B7C-D730FC0A3E77}" type="datetimeFigureOut">
              <a:rPr lang="en-IN" smtClean="0"/>
              <a:t>16-10-2019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87573E-A3E4-410B-A48D-739AC5E599B0}" type="slidenum">
              <a:rPr lang="en-IN" smtClean="0"/>
              <a:t>‹#›</a:t>
            </a:fld>
            <a:endParaRPr lang="en-IN"/>
          </a:p>
        </p:txBody>
      </p:sp>
    </p:spTree>
    <p:extLst>
      <p:ext uri="{BB962C8B-B14F-4D97-AF65-F5344CB8AC3E}">
        <p14:creationId xmlns:p14="http://schemas.microsoft.com/office/powerpoint/2010/main" val="129733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D8EFA37-7C42-42F8-9B7C-D730FC0A3E77}" type="datetimeFigureOut">
              <a:rPr lang="en-IN" smtClean="0"/>
              <a:t>16-10-2019</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B87573E-A3E4-410B-A48D-739AC5E599B0}"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4969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D8EFA37-7C42-42F8-9B7C-D730FC0A3E77}" type="datetimeFigureOut">
              <a:rPr lang="en-IN" smtClean="0"/>
              <a:t>16-10-2019</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B87573E-A3E4-410B-A48D-739AC5E599B0}"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1773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D8EFA37-7C42-42F8-9B7C-D730FC0A3E77}" type="datetimeFigureOut">
              <a:rPr lang="en-IN" smtClean="0"/>
              <a:t>16-10-2019</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B87573E-A3E4-410B-A48D-739AC5E599B0}"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942318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document/674540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397D56-18F8-41C9-9CAB-FEA066B98C29}"/>
              </a:ext>
            </a:extLst>
          </p:cNvPr>
          <p:cNvSpPr>
            <a:spLocks noGrp="1"/>
          </p:cNvSpPr>
          <p:nvPr>
            <p:ph type="ctrTitle"/>
          </p:nvPr>
        </p:nvSpPr>
        <p:spPr>
          <a:xfrm>
            <a:off x="1524000" y="1251751"/>
            <a:ext cx="9144000" cy="812638"/>
          </a:xfrm>
        </p:spPr>
        <p:txBody>
          <a:bodyPr>
            <a:noAutofit/>
          </a:bodyPr>
          <a:lstStyle/>
          <a:p>
            <a:r>
              <a:rPr lang="en-IN" sz="4000" dirty="0"/>
              <a:t>Remote Electronic Voting System</a:t>
            </a:r>
          </a:p>
        </p:txBody>
      </p:sp>
      <p:sp>
        <p:nvSpPr>
          <p:cNvPr id="6" name="Subtitle 5">
            <a:extLst>
              <a:ext uri="{FF2B5EF4-FFF2-40B4-BE49-F238E27FC236}">
                <a16:creationId xmlns:a16="http://schemas.microsoft.com/office/drawing/2014/main" id="{2F900CEA-9392-46AC-B4A5-9D5DBA8F41EB}"/>
              </a:ext>
            </a:extLst>
          </p:cNvPr>
          <p:cNvSpPr>
            <a:spLocks noGrp="1"/>
          </p:cNvSpPr>
          <p:nvPr>
            <p:ph type="subTitle" idx="1"/>
          </p:nvPr>
        </p:nvSpPr>
        <p:spPr>
          <a:xfrm>
            <a:off x="1524001" y="3907367"/>
            <a:ext cx="9581964" cy="1814623"/>
          </a:xfrm>
        </p:spPr>
        <p:txBody>
          <a:bodyPr>
            <a:normAutofit fontScale="25000" lnSpcReduction="20000"/>
          </a:bodyPr>
          <a:lstStyle/>
          <a:p>
            <a:pPr algn="just"/>
            <a:r>
              <a:rPr lang="en-IN" dirty="0"/>
              <a:t>					</a:t>
            </a:r>
            <a:r>
              <a:rPr lang="en-IN" sz="8000" dirty="0"/>
              <a:t>Team Number:</a:t>
            </a:r>
          </a:p>
          <a:p>
            <a:pPr algn="just"/>
            <a:r>
              <a:rPr lang="en-IN" sz="8000" dirty="0"/>
              <a:t>					Team Members:</a:t>
            </a:r>
          </a:p>
          <a:p>
            <a:pPr algn="just"/>
            <a:r>
              <a:rPr lang="en-IN" sz="8000" dirty="0"/>
              <a:t>						Kumsetty Nikhil Venkat (181IT224)</a:t>
            </a:r>
          </a:p>
          <a:p>
            <a:pPr algn="just"/>
            <a:r>
              <a:rPr lang="en-IN" sz="8000" dirty="0"/>
              <a:t>						Ayush Rahangdale (181IT109)</a:t>
            </a:r>
          </a:p>
          <a:p>
            <a:pPr algn="just"/>
            <a:r>
              <a:rPr lang="en-IN" sz="8000" dirty="0"/>
              <a:t>						Ankit Gupta (181IT107) </a:t>
            </a:r>
          </a:p>
        </p:txBody>
      </p:sp>
    </p:spTree>
    <p:extLst>
      <p:ext uri="{BB962C8B-B14F-4D97-AF65-F5344CB8AC3E}">
        <p14:creationId xmlns:p14="http://schemas.microsoft.com/office/powerpoint/2010/main" val="1918150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D07CBC-786F-46CE-BC9F-B67FEB3321CB}"/>
              </a:ext>
            </a:extLst>
          </p:cNvPr>
          <p:cNvSpPr txBox="1"/>
          <p:nvPr/>
        </p:nvSpPr>
        <p:spPr>
          <a:xfrm>
            <a:off x="2627790" y="2219417"/>
            <a:ext cx="6942338" cy="1015663"/>
          </a:xfrm>
          <a:prstGeom prst="rect">
            <a:avLst/>
          </a:prstGeom>
          <a:noFill/>
        </p:spPr>
        <p:txBody>
          <a:bodyPr wrap="square" rtlCol="0">
            <a:spAutoFit/>
          </a:bodyPr>
          <a:lstStyle/>
          <a:p>
            <a:r>
              <a:rPr lang="en-IN" sz="6000" dirty="0"/>
              <a:t>       THANK YOU</a:t>
            </a:r>
          </a:p>
        </p:txBody>
      </p:sp>
    </p:spTree>
    <p:extLst>
      <p:ext uri="{BB962C8B-B14F-4D97-AF65-F5344CB8AC3E}">
        <p14:creationId xmlns:p14="http://schemas.microsoft.com/office/powerpoint/2010/main" val="13600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B72990-DE11-4A97-B2AC-D9FF592FE7D0}"/>
              </a:ext>
            </a:extLst>
          </p:cNvPr>
          <p:cNvSpPr txBox="1"/>
          <p:nvPr/>
        </p:nvSpPr>
        <p:spPr>
          <a:xfrm>
            <a:off x="825623" y="435007"/>
            <a:ext cx="10537794" cy="4431983"/>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Introduction</a:t>
            </a:r>
          </a:p>
          <a:p>
            <a:pPr marL="457200" indent="-4572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E-voting</a:t>
            </a:r>
          </a:p>
          <a:p>
            <a:pPr algn="just"/>
            <a:r>
              <a:rPr lang="en-IN" dirty="0">
                <a:latin typeface="Times New Roman" panose="02020603050405020304" pitchFamily="18" charset="0"/>
                <a:cs typeface="Times New Roman" panose="02020603050405020304" pitchFamily="18" charset="0"/>
              </a:rPr>
              <a:t>			Electronic voting system is a system for voting by electronic means from any location. For 				example, </a:t>
            </a:r>
            <a:r>
              <a:rPr lang="en-US" dirty="0">
                <a:latin typeface="Times New Roman" panose="02020603050405020304" pitchFamily="18" charset="0"/>
                <a:cs typeface="Times New Roman" panose="02020603050405020304" pitchFamily="18" charset="0"/>
              </a:rPr>
              <a:t>if a company having their offices in different locations, can use internet voting for their 			election, in their employees from all offices will take part in election from their own offices. In 			general, such electronic voting systems will require following:</a:t>
            </a:r>
          </a:p>
          <a:p>
            <a:endParaRPr lang="en-IN" dirty="0">
              <a:latin typeface="Times New Roman" panose="02020603050405020304" pitchFamily="18" charset="0"/>
              <a:cs typeface="Times New Roman" panose="02020603050405020304" pitchFamily="18" charset="0"/>
            </a:endParaRPr>
          </a:p>
          <a:p>
            <a:pPr marL="2114550" lvl="4"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Accuracy</a:t>
            </a:r>
          </a:p>
          <a:p>
            <a:pPr marL="2114550" lvl="4"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Privacy</a:t>
            </a:r>
          </a:p>
          <a:p>
            <a:pPr marL="2114550" lvl="4"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Security</a:t>
            </a:r>
          </a:p>
          <a:p>
            <a:pPr lvl="4"/>
            <a:endParaRPr lang="en-IN"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76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D68B45-4465-47D7-ACE5-51764F104225}"/>
              </a:ext>
            </a:extLst>
          </p:cNvPr>
          <p:cNvSpPr>
            <a:spLocks noGrp="1"/>
          </p:cNvSpPr>
          <p:nvPr>
            <p:ph idx="1"/>
          </p:nvPr>
        </p:nvSpPr>
        <p:spPr>
          <a:xfrm>
            <a:off x="1371600" y="532660"/>
            <a:ext cx="9601200" cy="533474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Benefits of e-voting</a:t>
            </a:r>
          </a:p>
          <a:p>
            <a:pPr marL="742950" lvl="1" indent="-285750">
              <a:buFont typeface="Arial" panose="020B0604020202020204" pitchFamily="34" charset="0"/>
              <a:buChar char="•"/>
            </a:pPr>
            <a:r>
              <a:rPr lang="en-IN" sz="1800" i="0" dirty="0">
                <a:latin typeface="Times New Roman" panose="02020603050405020304" pitchFamily="18" charset="0"/>
                <a:cs typeface="Times New Roman" panose="02020603050405020304" pitchFamily="18" charset="0"/>
              </a:rPr>
              <a:t>Enables voter to cast their vote from a place other than the pole site in their voting district.</a:t>
            </a:r>
          </a:p>
          <a:p>
            <a:pPr marL="742950" lvl="1" indent="-285750">
              <a:buFont typeface="Arial" panose="020B0604020202020204" pitchFamily="34" charset="0"/>
              <a:buChar char="•"/>
            </a:pPr>
            <a:r>
              <a:rPr lang="en-IN" sz="1800" i="0" dirty="0">
                <a:latin typeface="Times New Roman" panose="02020603050405020304" pitchFamily="18" charset="0"/>
                <a:cs typeface="Times New Roman" panose="02020603050405020304" pitchFamily="18" charset="0"/>
              </a:rPr>
              <a:t>Helpful for physically handicaped </a:t>
            </a:r>
          </a:p>
          <a:p>
            <a:pPr marL="742950" lvl="1" indent="-285750">
              <a:buFont typeface="Arial" panose="020B0604020202020204" pitchFamily="34" charset="0"/>
              <a:buChar char="•"/>
            </a:pPr>
            <a:r>
              <a:rPr lang="en-IN" sz="1800" i="0" dirty="0">
                <a:latin typeface="Times New Roman" panose="02020603050405020304" pitchFamily="18" charset="0"/>
                <a:cs typeface="Times New Roman" panose="02020603050405020304" pitchFamily="18" charset="0"/>
              </a:rPr>
              <a:t>Increasing voter turnout by providing additional channels.</a:t>
            </a:r>
          </a:p>
          <a:p>
            <a:pPr marL="742950" lvl="1" indent="-285750">
              <a:buFont typeface="Arial" panose="020B0604020202020204" pitchFamily="34" charset="0"/>
              <a:buChar char="•"/>
            </a:pPr>
            <a:r>
              <a:rPr lang="en-IN" sz="1800" i="0" dirty="0">
                <a:latin typeface="Times New Roman" panose="02020603050405020304" pitchFamily="18" charset="0"/>
                <a:cs typeface="Times New Roman" panose="02020603050405020304" pitchFamily="18" charset="0"/>
              </a:rPr>
              <a:t>Economically feasible.</a:t>
            </a:r>
          </a:p>
          <a:p>
            <a:pPr marL="742950" lvl="1" indent="-285750">
              <a:buFont typeface="Arial" panose="020B0604020202020204" pitchFamily="34" charset="0"/>
              <a:buChar char="•"/>
            </a:pPr>
            <a:r>
              <a:rPr lang="en-IN" sz="1800" i="0" dirty="0">
                <a:latin typeface="Times New Roman" panose="02020603050405020304" pitchFamily="18" charset="0"/>
                <a:cs typeface="Times New Roman" panose="02020603050405020304" pitchFamily="18" charset="0"/>
              </a:rPr>
              <a:t>Reliable and quick</a:t>
            </a:r>
            <a:r>
              <a:rPr lang="en-IN" i="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Risks of e-Voting</a:t>
            </a:r>
          </a:p>
          <a:p>
            <a:pPr lvl="1">
              <a:buFont typeface="Arial" panose="020B0604020202020204" pitchFamily="34" charset="0"/>
              <a:buChar char="•"/>
            </a:pPr>
            <a:r>
              <a:rPr lang="en-IN" sz="1800" i="0" dirty="0">
                <a:latin typeface="Times New Roman" panose="02020603050405020304" pitchFamily="18" charset="0"/>
                <a:cs typeface="Times New Roman" panose="02020603050405020304" pitchFamily="18" charset="0"/>
              </a:rPr>
              <a:t>Threats</a:t>
            </a:r>
            <a:r>
              <a:rPr lang="en-IN" sz="1800" dirty="0">
                <a:latin typeface="Times New Roman" panose="02020603050405020304" pitchFamily="18" charset="0"/>
                <a:cs typeface="Times New Roman" panose="02020603050405020304" pitchFamily="18" charset="0"/>
              </a:rPr>
              <a:t> </a:t>
            </a:r>
            <a:r>
              <a:rPr lang="en-IN" sz="1800" i="0" dirty="0">
                <a:latin typeface="Times New Roman" panose="02020603050405020304" pitchFamily="18" charset="0"/>
                <a:cs typeface="Times New Roman" panose="02020603050405020304" pitchFamily="18" charset="0"/>
              </a:rPr>
              <a:t>of computer viruses.</a:t>
            </a:r>
          </a:p>
          <a:p>
            <a:pPr lvl="1">
              <a:buFont typeface="Arial" panose="020B0604020202020204" pitchFamily="34" charset="0"/>
              <a:buChar char="•"/>
            </a:pPr>
            <a:r>
              <a:rPr lang="en-IN" sz="1800" i="0" dirty="0">
                <a:latin typeface="Times New Roman" panose="02020603050405020304" pitchFamily="18" charset="0"/>
                <a:cs typeface="Times New Roman" panose="02020603050405020304" pitchFamily="18" charset="0"/>
              </a:rPr>
              <a:t>Denial of service attacks.</a:t>
            </a:r>
          </a:p>
          <a:p>
            <a:pPr lvl="1">
              <a:buFont typeface="Arial" panose="020B0604020202020204" pitchFamily="34" charset="0"/>
              <a:buChar char="•"/>
            </a:pPr>
            <a:r>
              <a:rPr lang="en-IN" sz="1800" i="0" dirty="0">
                <a:latin typeface="Times New Roman" panose="02020603050405020304" pitchFamily="18" charset="0"/>
                <a:cs typeface="Times New Roman" panose="02020603050405020304" pitchFamily="18" charset="0"/>
              </a:rPr>
              <a:t>Possibility of servers crashing or shutting down due to technical issues</a:t>
            </a:r>
            <a:r>
              <a:rPr lang="en-IN" sz="1800" i="0" dirty="0"/>
              <a:t>.</a:t>
            </a:r>
          </a:p>
          <a:p>
            <a:pPr lvl="1">
              <a:buFont typeface="Arial" panose="020B0604020202020204" pitchFamily="34" charset="0"/>
              <a:buChar char="•"/>
            </a:pPr>
            <a:r>
              <a:rPr lang="en-IN" sz="1800" i="0" dirty="0"/>
              <a:t>Vote may get corrupted before getting stored.</a:t>
            </a:r>
          </a:p>
          <a:p>
            <a:pPr marL="0" indent="0">
              <a:buNone/>
            </a:pPr>
            <a:endParaRPr lang="en-IN" sz="1800" i="0" dirty="0"/>
          </a:p>
          <a:p>
            <a:pPr lvl="1">
              <a:buFont typeface="Arial" panose="020B0604020202020204" pitchFamily="34" charset="0"/>
              <a:buChar char="•"/>
            </a:pPr>
            <a:endParaRPr lang="en-IN" dirty="0"/>
          </a:p>
          <a:p>
            <a:pPr marL="0" indent="0">
              <a:buNone/>
            </a:pPr>
            <a:endParaRPr lang="en-IN" dirty="0"/>
          </a:p>
        </p:txBody>
      </p:sp>
    </p:spTree>
    <p:extLst>
      <p:ext uri="{BB962C8B-B14F-4D97-AF65-F5344CB8AC3E}">
        <p14:creationId xmlns:p14="http://schemas.microsoft.com/office/powerpoint/2010/main" val="107369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416F5D-69F6-43AD-804D-8876D9D84209}"/>
              </a:ext>
            </a:extLst>
          </p:cNvPr>
          <p:cNvSpPr>
            <a:spLocks noGrp="1"/>
          </p:cNvSpPr>
          <p:nvPr>
            <p:ph type="title"/>
          </p:nvPr>
        </p:nvSpPr>
        <p:spPr>
          <a:xfrm>
            <a:off x="1114148" y="479394"/>
            <a:ext cx="9601200" cy="514905"/>
          </a:xfrm>
        </p:spPr>
        <p:txBody>
          <a:bodyPr>
            <a:normAutofit fontScale="90000"/>
          </a:bodyPr>
          <a:lstStyle/>
          <a:p>
            <a:r>
              <a:rPr lang="en-IN" sz="3200"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933B8E08-2F31-420A-9F98-EA5DF811DB49}"/>
              </a:ext>
            </a:extLst>
          </p:cNvPr>
          <p:cNvGraphicFramePr>
            <a:graphicFrameLocks noGrp="1"/>
          </p:cNvGraphicFramePr>
          <p:nvPr>
            <p:ph idx="1"/>
            <p:extLst>
              <p:ext uri="{D42A27DB-BD31-4B8C-83A1-F6EECF244321}">
                <p14:modId xmlns:p14="http://schemas.microsoft.com/office/powerpoint/2010/main" val="2145386485"/>
              </p:ext>
            </p:extLst>
          </p:nvPr>
        </p:nvGraphicFramePr>
        <p:xfrm>
          <a:off x="1533472" y="1137878"/>
          <a:ext cx="9181876" cy="5109692"/>
        </p:xfrm>
        <a:graphic>
          <a:graphicData uri="http://schemas.openxmlformats.org/drawingml/2006/table">
            <a:tbl>
              <a:tblPr firstRow="1" bandRow="1">
                <a:tableStyleId>{5C22544A-7EE6-4342-B048-85BDC9FD1C3A}</a:tableStyleId>
              </a:tblPr>
              <a:tblGrid>
                <a:gridCol w="777263">
                  <a:extLst>
                    <a:ext uri="{9D8B030D-6E8A-4147-A177-3AD203B41FA5}">
                      <a16:colId xmlns:a16="http://schemas.microsoft.com/office/drawing/2014/main" val="2902224041"/>
                    </a:ext>
                  </a:extLst>
                </a:gridCol>
                <a:gridCol w="2053389">
                  <a:extLst>
                    <a:ext uri="{9D8B030D-6E8A-4147-A177-3AD203B41FA5}">
                      <a16:colId xmlns:a16="http://schemas.microsoft.com/office/drawing/2014/main" val="2297535726"/>
                    </a:ext>
                  </a:extLst>
                </a:gridCol>
                <a:gridCol w="3481137">
                  <a:extLst>
                    <a:ext uri="{9D8B030D-6E8A-4147-A177-3AD203B41FA5}">
                      <a16:colId xmlns:a16="http://schemas.microsoft.com/office/drawing/2014/main" val="3174326398"/>
                    </a:ext>
                  </a:extLst>
                </a:gridCol>
                <a:gridCol w="2870087">
                  <a:extLst>
                    <a:ext uri="{9D8B030D-6E8A-4147-A177-3AD203B41FA5}">
                      <a16:colId xmlns:a16="http://schemas.microsoft.com/office/drawing/2014/main" val="3806684379"/>
                    </a:ext>
                  </a:extLst>
                </a:gridCol>
              </a:tblGrid>
              <a:tr h="575658">
                <a:tc>
                  <a:txBody>
                    <a:bodyPr/>
                    <a:lstStyle/>
                    <a:p>
                      <a:r>
                        <a:rPr lang="en-IN" dirty="0">
                          <a:latin typeface="Times New Roman" panose="02020603050405020304" pitchFamily="18" charset="0"/>
                          <a:cs typeface="Times New Roman" panose="02020603050405020304" pitchFamily="18" charset="0"/>
                        </a:rPr>
                        <a:t>Sr.no.</a:t>
                      </a:r>
                    </a:p>
                  </a:txBody>
                  <a:tcPr/>
                </a:tc>
                <a:tc>
                  <a:txBody>
                    <a:bodyPr/>
                    <a:lstStyle/>
                    <a:p>
                      <a:pPr algn="ctr"/>
                      <a:r>
                        <a:rPr lang="en-IN" dirty="0"/>
                        <a:t>Paper title and authors</a:t>
                      </a:r>
                    </a:p>
                  </a:txBody>
                  <a:tcPr/>
                </a:tc>
                <a:tc>
                  <a:txBody>
                    <a:bodyPr/>
                    <a:lstStyle/>
                    <a:p>
                      <a:pPr algn="ctr"/>
                      <a:r>
                        <a:rPr lang="en-IN" dirty="0"/>
                        <a:t>Work done</a:t>
                      </a:r>
                    </a:p>
                  </a:txBody>
                  <a:tcPr/>
                </a:tc>
                <a:tc>
                  <a:txBody>
                    <a:bodyPr/>
                    <a:lstStyle/>
                    <a:p>
                      <a:pPr algn="ctr"/>
                      <a:r>
                        <a:rPr lang="en-IN" dirty="0"/>
                        <a:t>Links</a:t>
                      </a:r>
                    </a:p>
                  </a:txBody>
                  <a:tcPr/>
                </a:tc>
                <a:extLst>
                  <a:ext uri="{0D108BD9-81ED-4DB2-BD59-A6C34878D82A}">
                    <a16:rowId xmlns:a16="http://schemas.microsoft.com/office/drawing/2014/main" val="3584945869"/>
                  </a:ext>
                </a:extLst>
              </a:tr>
              <a:tr h="2403425">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US" sz="1600" b="1" dirty="0"/>
                        <a:t>A Secure Approach for Web Based Internet Voting System Using Multiple Encryption-</a:t>
                      </a:r>
                    </a:p>
                    <a:p>
                      <a:r>
                        <a:rPr lang="en-IN" sz="1600" dirty="0"/>
                        <a:t>S.M. Jambhulkar</a:t>
                      </a:r>
                    </a:p>
                    <a:p>
                      <a:r>
                        <a:rPr lang="en-IN" sz="1600" dirty="0"/>
                        <a:t>Jagdish B. Chakole</a:t>
                      </a:r>
                    </a:p>
                    <a:p>
                      <a:r>
                        <a:rPr lang="en-IN" sz="1600" dirty="0"/>
                        <a:t>Praful R. Pardhi</a:t>
                      </a:r>
                    </a:p>
                  </a:txBody>
                  <a:tcPr/>
                </a:tc>
                <a:tc>
                  <a:txBody>
                    <a:bodyPr/>
                    <a:lstStyle/>
                    <a:p>
                      <a:r>
                        <a:rPr lang="en-US" sz="1600" dirty="0"/>
                        <a:t>This system provide security from all type of attacks, when vote is travelling from voting client to voting server from their experimentation. These attacks include security threats from passive as well as active intruder. System can use this system also for taking opinion of employee on certain issue.</a:t>
                      </a:r>
                      <a:r>
                        <a:rPr lang="en-US" dirty="0"/>
                        <a:t> </a:t>
                      </a:r>
                      <a:endParaRPr lang="en-IN" dirty="0"/>
                    </a:p>
                  </a:txBody>
                  <a:tcPr/>
                </a:tc>
                <a:tc>
                  <a:txBody>
                    <a:bodyPr/>
                    <a:lstStyle/>
                    <a:p>
                      <a:r>
                        <a:rPr lang="en-IN" dirty="0">
                          <a:hlinkClick r:id="rId2"/>
                        </a:rPr>
                        <a:t>https://ieeexplore.ieee.org/document/6745406</a:t>
                      </a:r>
                      <a:endParaRPr lang="en-IN" dirty="0"/>
                    </a:p>
                  </a:txBody>
                  <a:tcPr/>
                </a:tc>
                <a:extLst>
                  <a:ext uri="{0D108BD9-81ED-4DB2-BD59-A6C34878D82A}">
                    <a16:rowId xmlns:a16="http://schemas.microsoft.com/office/drawing/2014/main" val="439656004"/>
                  </a:ext>
                </a:extLst>
              </a:tr>
              <a:tr h="2066187">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IN" b="1" dirty="0"/>
                        <a:t>Towards remote electronic voting system-</a:t>
                      </a:r>
                    </a:p>
                    <a:p>
                      <a:r>
                        <a:rPr lang="en-IN" dirty="0"/>
                        <a:t>Oladotun Okediran</a:t>
                      </a:r>
                    </a:p>
                  </a:txBody>
                  <a:tcPr/>
                </a:tc>
                <a:tc>
                  <a:txBody>
                    <a:bodyPr/>
                    <a:lstStyle/>
                    <a:p>
                      <a:r>
                        <a:rPr lang="en-US" dirty="0"/>
                        <a:t>A critical appraisal of e-voting variants; the benefits and risks associated with the </a:t>
                      </a:r>
                    </a:p>
                    <a:p>
                      <a:r>
                        <a:rPr lang="en-US" dirty="0"/>
                        <a:t>various electronic voting methods and electronic voting systems are presented. </a:t>
                      </a:r>
                    </a:p>
                    <a:p>
                      <a:endParaRPr lang="en-IN" dirty="0"/>
                    </a:p>
                  </a:txBody>
                  <a:tcPr/>
                </a:tc>
                <a:tc>
                  <a:txBody>
                    <a:bodyPr/>
                    <a:lstStyle/>
                    <a:p>
                      <a:r>
                        <a:rPr lang="en-IN" dirty="0"/>
                        <a:t>https://www.researchgate.net/publication/236595201_Towards_Remote_Electronic_Voting_Systems</a:t>
                      </a:r>
                    </a:p>
                  </a:txBody>
                  <a:tcPr/>
                </a:tc>
                <a:extLst>
                  <a:ext uri="{0D108BD9-81ED-4DB2-BD59-A6C34878D82A}">
                    <a16:rowId xmlns:a16="http://schemas.microsoft.com/office/drawing/2014/main" val="2295074555"/>
                  </a:ext>
                </a:extLst>
              </a:tr>
            </a:tbl>
          </a:graphicData>
        </a:graphic>
      </p:graphicFrame>
    </p:spTree>
    <p:extLst>
      <p:ext uri="{BB962C8B-B14F-4D97-AF65-F5344CB8AC3E}">
        <p14:creationId xmlns:p14="http://schemas.microsoft.com/office/powerpoint/2010/main" val="1730412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0A598-B5BD-4496-93DC-523AC3E33686}"/>
              </a:ext>
            </a:extLst>
          </p:cNvPr>
          <p:cNvSpPr>
            <a:spLocks noGrp="1"/>
          </p:cNvSpPr>
          <p:nvPr>
            <p:ph type="title"/>
          </p:nvPr>
        </p:nvSpPr>
        <p:spPr>
          <a:xfrm>
            <a:off x="1371600" y="685800"/>
            <a:ext cx="9601200" cy="832282"/>
          </a:xfrm>
        </p:spPr>
        <p:txBody>
          <a:bodyPr>
            <a:normAutofit/>
          </a:bodyPr>
          <a:lstStyle/>
          <a:p>
            <a:r>
              <a:rPr lang="en-IN" dirty="0"/>
              <a:t>Objectives</a:t>
            </a:r>
          </a:p>
        </p:txBody>
      </p:sp>
      <p:sp>
        <p:nvSpPr>
          <p:cNvPr id="3" name="Content Placeholder 2">
            <a:extLst>
              <a:ext uri="{FF2B5EF4-FFF2-40B4-BE49-F238E27FC236}">
                <a16:creationId xmlns:a16="http://schemas.microsoft.com/office/drawing/2014/main" id="{4D169BD3-1AEA-4BB4-87D9-17E4079F7652}"/>
              </a:ext>
            </a:extLst>
          </p:cNvPr>
          <p:cNvSpPr>
            <a:spLocks noGrp="1"/>
          </p:cNvSpPr>
          <p:nvPr>
            <p:ph idx="1"/>
          </p:nvPr>
        </p:nvSpPr>
        <p:spPr>
          <a:xfrm>
            <a:off x="1371600" y="2336308"/>
            <a:ext cx="9601200" cy="3581400"/>
          </a:xfrm>
        </p:spPr>
        <p:txBody>
          <a:bodyPr/>
          <a:lstStyle/>
          <a:p>
            <a:r>
              <a:rPr lang="en-IN" dirty="0"/>
              <a:t>To create a secure and reliable system for the user to cast his/her vote.</a:t>
            </a:r>
          </a:p>
          <a:p>
            <a:r>
              <a:rPr lang="en-IN" dirty="0"/>
              <a:t>Applying the concepts of cryptography to build remote e-voting system.</a:t>
            </a:r>
          </a:p>
          <a:p>
            <a:r>
              <a:rPr lang="en-IN" dirty="0"/>
              <a:t>Usage of Congestion control at network layer to tackle large number of users accessing the system simultaneously.</a:t>
            </a:r>
          </a:p>
        </p:txBody>
      </p:sp>
    </p:spTree>
    <p:extLst>
      <p:ext uri="{BB962C8B-B14F-4D97-AF65-F5344CB8AC3E}">
        <p14:creationId xmlns:p14="http://schemas.microsoft.com/office/powerpoint/2010/main" val="159837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37831-68C5-4D34-92D4-E0C3AAC28F92}"/>
              </a:ext>
            </a:extLst>
          </p:cNvPr>
          <p:cNvSpPr>
            <a:spLocks noGrp="1"/>
          </p:cNvSpPr>
          <p:nvPr>
            <p:ph type="title"/>
          </p:nvPr>
        </p:nvSpPr>
        <p:spPr/>
        <p:txBody>
          <a:bodyPr/>
          <a:lstStyle/>
          <a:p>
            <a:r>
              <a:rPr lang="en-IN" dirty="0"/>
              <a:t>Requirements Analysis</a:t>
            </a:r>
          </a:p>
        </p:txBody>
      </p:sp>
      <p:sp>
        <p:nvSpPr>
          <p:cNvPr id="3" name="Content Placeholder 2">
            <a:extLst>
              <a:ext uri="{FF2B5EF4-FFF2-40B4-BE49-F238E27FC236}">
                <a16:creationId xmlns:a16="http://schemas.microsoft.com/office/drawing/2014/main" id="{7592851A-95FD-4D96-A0F4-CA2A9BB9E1D6}"/>
              </a:ext>
            </a:extLst>
          </p:cNvPr>
          <p:cNvSpPr>
            <a:spLocks noGrp="1"/>
          </p:cNvSpPr>
          <p:nvPr>
            <p:ph idx="1"/>
          </p:nvPr>
        </p:nvSpPr>
        <p:spPr>
          <a:xfrm>
            <a:off x="1371600" y="1775534"/>
            <a:ext cx="9601200" cy="4091866"/>
          </a:xfrm>
        </p:spPr>
        <p:txBody>
          <a:bodyPr>
            <a:normAutofit/>
          </a:bodyPr>
          <a:lstStyle/>
          <a:p>
            <a:pPr>
              <a:buFont typeface="Arial" panose="020B0604020202020204" pitchFamily="34" charset="0"/>
              <a:buChar char="•"/>
            </a:pPr>
            <a:r>
              <a:rPr lang="en-IN" sz="2400" dirty="0"/>
              <a:t>Hardware Requirements-</a:t>
            </a:r>
          </a:p>
          <a:p>
            <a:pPr lvl="1">
              <a:buFont typeface="Courier New" panose="02070309020205020404" pitchFamily="49" charset="0"/>
              <a:buChar char="o"/>
            </a:pPr>
            <a:r>
              <a:rPr lang="en-IN" sz="1800" i="0" dirty="0"/>
              <a:t>Personal computer.</a:t>
            </a:r>
          </a:p>
          <a:p>
            <a:pPr>
              <a:buFont typeface="Arial" panose="020B0604020202020204" pitchFamily="34" charset="0"/>
              <a:buChar char="•"/>
            </a:pPr>
            <a:r>
              <a:rPr lang="en-IN" sz="2400" dirty="0"/>
              <a:t>Software Requirements</a:t>
            </a:r>
          </a:p>
          <a:p>
            <a:pPr lvl="1">
              <a:buFont typeface="Courier New" panose="02070309020205020404" pitchFamily="49" charset="0"/>
              <a:buChar char="o"/>
            </a:pPr>
            <a:r>
              <a:rPr lang="en-IN" sz="1800" i="0" dirty="0"/>
              <a:t>Ubuntu OS.</a:t>
            </a:r>
          </a:p>
        </p:txBody>
      </p:sp>
    </p:spTree>
    <p:extLst>
      <p:ext uri="{BB962C8B-B14F-4D97-AF65-F5344CB8AC3E}">
        <p14:creationId xmlns:p14="http://schemas.microsoft.com/office/powerpoint/2010/main" val="1490423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9615-DCAC-4AAC-AED1-D5A48DFCFBFF}"/>
              </a:ext>
            </a:extLst>
          </p:cNvPr>
          <p:cNvSpPr>
            <a:spLocks noGrp="1"/>
          </p:cNvSpPr>
          <p:nvPr>
            <p:ph type="title"/>
          </p:nvPr>
        </p:nvSpPr>
        <p:spPr/>
        <p:txBody>
          <a:bodyPr/>
          <a:lstStyle/>
          <a:p>
            <a:r>
              <a:rPr lang="en-IN" dirty="0"/>
              <a:t>WORK PLAN</a:t>
            </a:r>
          </a:p>
        </p:txBody>
      </p:sp>
      <p:sp>
        <p:nvSpPr>
          <p:cNvPr id="3" name="Content Placeholder 2">
            <a:extLst>
              <a:ext uri="{FF2B5EF4-FFF2-40B4-BE49-F238E27FC236}">
                <a16:creationId xmlns:a16="http://schemas.microsoft.com/office/drawing/2014/main" id="{210860FE-6028-4DE1-B567-A6331F43E49B}"/>
              </a:ext>
            </a:extLst>
          </p:cNvPr>
          <p:cNvSpPr>
            <a:spLocks noGrp="1"/>
          </p:cNvSpPr>
          <p:nvPr>
            <p:ph idx="1"/>
          </p:nvPr>
        </p:nvSpPr>
        <p:spPr/>
        <p:txBody>
          <a:bodyPr/>
          <a:lstStyle/>
          <a:p>
            <a:pPr>
              <a:buFont typeface="Arial" panose="020B0604020202020204" pitchFamily="34" charset="0"/>
              <a:buChar char="•"/>
            </a:pPr>
            <a:r>
              <a:rPr lang="en-IN" dirty="0"/>
              <a:t>Developing a client server program using socket programming such that multiple client can connect to server simultaneously.</a:t>
            </a:r>
          </a:p>
          <a:p>
            <a:pPr>
              <a:buFont typeface="Arial" panose="020B0604020202020204" pitchFamily="34" charset="0"/>
              <a:buChar char="•"/>
            </a:pPr>
            <a:r>
              <a:rPr lang="en-IN" dirty="0"/>
              <a:t>Applying Cryptography algorithm so encrypted vote gets stored in the file.</a:t>
            </a:r>
          </a:p>
          <a:p>
            <a:pPr>
              <a:buFont typeface="Arial" panose="020B0604020202020204" pitchFamily="34" charset="0"/>
              <a:buChar char="•"/>
            </a:pPr>
            <a:r>
              <a:rPr lang="en-IN" dirty="0"/>
              <a:t>Applying congestion control algorithm.</a:t>
            </a:r>
          </a:p>
          <a:p>
            <a:pPr>
              <a:buFont typeface="Arial" panose="020B0604020202020204" pitchFamily="34" charset="0"/>
              <a:buChar char="•"/>
            </a:pP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3050755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3FB4-161B-4E2E-A62F-2EDF32BDCC8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D328650-05D3-4A77-BE9B-EEE5942BBD9B}"/>
              </a:ext>
            </a:extLst>
          </p:cNvPr>
          <p:cNvSpPr>
            <a:spLocks noGrp="1"/>
          </p:cNvSpPr>
          <p:nvPr>
            <p:ph idx="1"/>
          </p:nvPr>
        </p:nvSpPr>
        <p:spPr/>
        <p:txBody>
          <a:bodyPr/>
          <a:lstStyle/>
          <a:p>
            <a:pPr>
              <a:buFont typeface="Arial" panose="020B0604020202020204" pitchFamily="34" charset="0"/>
              <a:buChar char="•"/>
            </a:pPr>
            <a:r>
              <a:rPr lang="en-IN" dirty="0"/>
              <a:t>The voter should be able to cast his/her vote without any discrepancies in the network.</a:t>
            </a:r>
          </a:p>
          <a:p>
            <a:pPr>
              <a:buFont typeface="Arial" panose="020B0604020202020204" pitchFamily="34" charset="0"/>
              <a:buChar char="•"/>
            </a:pPr>
            <a:r>
              <a:rPr lang="en-IN" dirty="0"/>
              <a:t>Vote should get stored in the server without getting corrupted.</a:t>
            </a:r>
          </a:p>
          <a:p>
            <a:pPr>
              <a:buFont typeface="Arial" panose="020B0604020202020204" pitchFamily="34" charset="0"/>
              <a:buChar char="•"/>
            </a:pPr>
            <a:r>
              <a:rPr lang="en-IN" dirty="0"/>
              <a:t>Congestion control should be implemented whenever many users connect simultaneously to the server.</a:t>
            </a:r>
          </a:p>
        </p:txBody>
      </p:sp>
    </p:spTree>
    <p:extLst>
      <p:ext uri="{BB962C8B-B14F-4D97-AF65-F5344CB8AC3E}">
        <p14:creationId xmlns:p14="http://schemas.microsoft.com/office/powerpoint/2010/main" val="2326965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8383-1B09-492E-B69F-6FAE7C416C5E}"/>
              </a:ext>
            </a:extLst>
          </p:cNvPr>
          <p:cNvSpPr>
            <a:spLocks noGrp="1"/>
          </p:cNvSpPr>
          <p:nvPr>
            <p:ph type="title"/>
          </p:nvPr>
        </p:nvSpPr>
        <p:spPr/>
        <p:txBody>
          <a:bodyPr/>
          <a:lstStyle/>
          <a:p>
            <a:r>
              <a:rPr lang="en-IN" dirty="0"/>
              <a:t>Individual Contribution</a:t>
            </a:r>
          </a:p>
        </p:txBody>
      </p:sp>
      <p:sp>
        <p:nvSpPr>
          <p:cNvPr id="3" name="Content Placeholder 2">
            <a:extLst>
              <a:ext uri="{FF2B5EF4-FFF2-40B4-BE49-F238E27FC236}">
                <a16:creationId xmlns:a16="http://schemas.microsoft.com/office/drawing/2014/main" id="{669B5256-9B93-4C1A-9239-CD625E83C550}"/>
              </a:ext>
            </a:extLst>
          </p:cNvPr>
          <p:cNvSpPr>
            <a:spLocks noGrp="1"/>
          </p:cNvSpPr>
          <p:nvPr>
            <p:ph idx="1"/>
          </p:nvPr>
        </p:nvSpPr>
        <p:spPr/>
        <p:txBody>
          <a:bodyPr/>
          <a:lstStyle/>
          <a:p>
            <a:pPr>
              <a:buFont typeface="Arial" panose="020B0604020202020204" pitchFamily="34" charset="0"/>
              <a:buChar char="•"/>
            </a:pPr>
            <a:r>
              <a:rPr lang="en-IN" dirty="0" err="1"/>
              <a:t>Kumshetty</a:t>
            </a:r>
            <a:r>
              <a:rPr lang="en-IN" dirty="0"/>
              <a:t> Nikhil Venkat    181IT224</a:t>
            </a:r>
          </a:p>
          <a:p>
            <a:pPr lvl="1">
              <a:buFont typeface="Courier New" panose="02070309020205020404" pitchFamily="49" charset="0"/>
              <a:buChar char="o"/>
            </a:pPr>
            <a:r>
              <a:rPr lang="en-IN" i="0" dirty="0"/>
              <a:t>Making a client server program to cast a vote an save it in the server.</a:t>
            </a:r>
          </a:p>
          <a:p>
            <a:pPr>
              <a:buFont typeface="Arial" panose="020B0604020202020204" pitchFamily="34" charset="0"/>
              <a:buChar char="•"/>
            </a:pPr>
            <a:r>
              <a:rPr lang="en-IN" dirty="0"/>
              <a:t>Ankit Gupta                          181IT107</a:t>
            </a:r>
          </a:p>
          <a:p>
            <a:pPr lvl="1">
              <a:buFont typeface="Courier New" panose="02070309020205020404" pitchFamily="49" charset="0"/>
              <a:buChar char="o"/>
            </a:pPr>
            <a:r>
              <a:rPr lang="en-IN" i="0" dirty="0"/>
              <a:t>Applying the cryptography algorithm in the program.</a:t>
            </a:r>
          </a:p>
          <a:p>
            <a:pPr>
              <a:buFont typeface="Arial" panose="020B0604020202020204" pitchFamily="34" charset="0"/>
              <a:buChar char="•"/>
            </a:pPr>
            <a:r>
              <a:rPr lang="en-IN" dirty="0"/>
              <a:t>Ayush Rahangdale               181IT109</a:t>
            </a:r>
          </a:p>
          <a:p>
            <a:pPr lvl="1">
              <a:buFont typeface="Courier New" panose="02070309020205020404" pitchFamily="49" charset="0"/>
              <a:buChar char="o"/>
            </a:pPr>
            <a:r>
              <a:rPr lang="en-IN" i="0" dirty="0"/>
              <a:t>Applying the congestion control algorithm in the program.</a:t>
            </a:r>
          </a:p>
        </p:txBody>
      </p:sp>
    </p:spTree>
    <p:extLst>
      <p:ext uri="{BB962C8B-B14F-4D97-AF65-F5344CB8AC3E}">
        <p14:creationId xmlns:p14="http://schemas.microsoft.com/office/powerpoint/2010/main" val="129408246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225</TotalTime>
  <Words>426</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Courier New</vt:lpstr>
      <vt:lpstr>Franklin Gothic Book</vt:lpstr>
      <vt:lpstr>Times New Roman</vt:lpstr>
      <vt:lpstr>Crop</vt:lpstr>
      <vt:lpstr>Remote Electronic Voting System</vt:lpstr>
      <vt:lpstr>PowerPoint Presentation</vt:lpstr>
      <vt:lpstr>PowerPoint Presentation</vt:lpstr>
      <vt:lpstr>Literature Survey</vt:lpstr>
      <vt:lpstr>Objectives</vt:lpstr>
      <vt:lpstr>Requirements Analysis</vt:lpstr>
      <vt:lpstr>WORK PLAN</vt:lpstr>
      <vt:lpstr>Conclusion</vt:lpstr>
      <vt:lpstr>Individual Contribution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Voting System</dc:title>
  <dc:creator>Ankit Gupta</dc:creator>
  <cp:lastModifiedBy>ayush rahangdale</cp:lastModifiedBy>
  <cp:revision>20</cp:revision>
  <dcterms:created xsi:type="dcterms:W3CDTF">2019-10-16T15:22:36Z</dcterms:created>
  <dcterms:modified xsi:type="dcterms:W3CDTF">2019-10-16T15:06:42Z</dcterms:modified>
</cp:coreProperties>
</file>