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Ubuntu"/>
      <p:regular r:id="rId32"/>
      <p:bold r:id="rId33"/>
      <p:italic r:id="rId34"/>
      <p:boldItalic r:id="rId35"/>
    </p:embeddedFont>
    <p:embeddedFont>
      <p:font typeface="Ubuntu Light"/>
      <p:regular r:id="rId36"/>
      <p:bold r:id="rId37"/>
      <p:italic r:id="rId38"/>
      <p:boldItalic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hAclh/YSIqo1IW+eq6y5pIUqurY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upam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134E66-06FF-4186-9026-3815C7411572}">
  <a:tblStyle styleId="{26134E66-06FF-4186-9026-3815C74115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3.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font" Target="fonts/Robot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Ubuntu-bold.fntdata"/><Relationship Id="rId10" Type="http://schemas.openxmlformats.org/officeDocument/2006/relationships/slide" Target="slides/slide3.xml"/><Relationship Id="rId32" Type="http://schemas.openxmlformats.org/officeDocument/2006/relationships/font" Target="fonts/Ubuntu-regular.fntdata"/><Relationship Id="rId13" Type="http://schemas.openxmlformats.org/officeDocument/2006/relationships/slide" Target="slides/slide6.xml"/><Relationship Id="rId35" Type="http://schemas.openxmlformats.org/officeDocument/2006/relationships/font" Target="fonts/Ubuntu-boldItalic.fntdata"/><Relationship Id="rId12" Type="http://schemas.openxmlformats.org/officeDocument/2006/relationships/slide" Target="slides/slide5.xml"/><Relationship Id="rId34" Type="http://schemas.openxmlformats.org/officeDocument/2006/relationships/font" Target="fonts/Ubuntu-italic.fntdata"/><Relationship Id="rId15" Type="http://schemas.openxmlformats.org/officeDocument/2006/relationships/slide" Target="slides/slide8.xml"/><Relationship Id="rId37" Type="http://schemas.openxmlformats.org/officeDocument/2006/relationships/font" Target="fonts/UbuntuLight-bold.fntdata"/><Relationship Id="rId14" Type="http://schemas.openxmlformats.org/officeDocument/2006/relationships/slide" Target="slides/slide7.xml"/><Relationship Id="rId36" Type="http://schemas.openxmlformats.org/officeDocument/2006/relationships/font" Target="fonts/UbuntuLight-regular.fntdata"/><Relationship Id="rId17" Type="http://schemas.openxmlformats.org/officeDocument/2006/relationships/slide" Target="slides/slide10.xml"/><Relationship Id="rId39" Type="http://schemas.openxmlformats.org/officeDocument/2006/relationships/font" Target="fonts/UbuntuLight-boldItalic.fntdata"/><Relationship Id="rId16" Type="http://schemas.openxmlformats.org/officeDocument/2006/relationships/slide" Target="slides/slide9.xml"/><Relationship Id="rId38" Type="http://schemas.openxmlformats.org/officeDocument/2006/relationships/font" Target="fonts/UbuntuLight-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10T14:23:35.223">
    <p:pos x="235" y="731"/>
    <p:text>Please check if this is okay</p:text>
    <p:extLst>
      <p:ext uri="{C676402C-5697-4E1C-873F-D02D1690AC5C}">
        <p15:threadingInfo timeZoneBias="0"/>
      </p:ext>
      <p:ext uri="http://customooxmlschemas.google.com/">
        <go:slidesCustomData xmlns:go="http://customooxmlschemas.google.com/" commentPostId="AAAAtAciWJ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47261b8f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47261b8f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0aaa304f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2c0aaa304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c30e01eb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2c30e01eb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c30e01ebf_19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c30e01ebf_19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c30e01ebf_1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c30e01ebf_1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c30e01eb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c30e01eb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9a676944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29a676944a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9a676944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29a676944a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9a676944a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work in the field of cyber security, knowledge of Operating Systems, Virtualization in Programming and Networking are important.</a:t>
            </a:r>
            <a:endParaRPr/>
          </a:p>
        </p:txBody>
      </p:sp>
      <p:sp>
        <p:nvSpPr>
          <p:cNvPr id="302" name="Google Shape;302;g229a676944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c0aaa304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2c0aaa304f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c30e01ebf_1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2c30e01ebf_19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c30e01ebf_1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2c30e01ebf_19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47261b8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147261b8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47261b8f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47261b8f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47261b8f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47261b8f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a676944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29a676944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0aaa304f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2c0aaa304f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c0aaa304f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c0aaa304f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0aaa304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0aaa304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9a676944a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9a676944a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9a676944a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29a676944a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9a676944a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29a676944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9" name="Shape 9"/>
        <p:cNvGrpSpPr/>
        <p:nvPr/>
      </p:nvGrpSpPr>
      <p:grpSpPr>
        <a:xfrm>
          <a:off x="0" y="0"/>
          <a:ext cx="0" cy="0"/>
          <a:chOff x="0" y="0"/>
          <a:chExt cx="0" cy="0"/>
        </a:xfrm>
      </p:grpSpPr>
      <p:pic>
        <p:nvPicPr>
          <p:cNvPr id="10" name="Google Shape;10;p132"/>
          <p:cNvPicPr preferRelativeResize="0"/>
          <p:nvPr/>
        </p:nvPicPr>
        <p:blipFill rotWithShape="1">
          <a:blip r:embed="rId2">
            <a:alphaModFix/>
          </a:blip>
          <a:srcRect b="0" l="0" r="0" t="0"/>
          <a:stretch/>
        </p:blipFill>
        <p:spPr>
          <a:xfrm>
            <a:off x="0" y="0"/>
            <a:ext cx="9142411"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ections">
  <p:cSld name="BLANK_1_1_1_2_1">
    <p:spTree>
      <p:nvGrpSpPr>
        <p:cNvPr id="30" name="Shape 30"/>
        <p:cNvGrpSpPr/>
        <p:nvPr/>
      </p:nvGrpSpPr>
      <p:grpSpPr>
        <a:xfrm>
          <a:off x="0" y="0"/>
          <a:ext cx="0" cy="0"/>
          <a:chOff x="0" y="0"/>
          <a:chExt cx="0" cy="0"/>
        </a:xfrm>
      </p:grpSpPr>
      <p:pic>
        <p:nvPicPr>
          <p:cNvPr id="31" name="Google Shape;31;g22699cd87ce_0_362"/>
          <p:cNvPicPr preferRelativeResize="0"/>
          <p:nvPr/>
        </p:nvPicPr>
        <p:blipFill rotWithShape="1">
          <a:blip r:embed="rId2">
            <a:alphaModFix/>
          </a:blip>
          <a:srcRect b="0" l="0" r="0" t="0"/>
          <a:stretch/>
        </p:blipFill>
        <p:spPr>
          <a:xfrm>
            <a:off x="0" y="0"/>
            <a:ext cx="9142411" cy="5143499"/>
          </a:xfrm>
          <a:prstGeom prst="rect">
            <a:avLst/>
          </a:prstGeom>
          <a:noFill/>
          <a:ln>
            <a:noFill/>
          </a:ln>
        </p:spPr>
      </p:pic>
      <p:sp>
        <p:nvSpPr>
          <p:cNvPr id="32" name="Google Shape;32;g22699cd87ce_0_362"/>
          <p:cNvSpPr txBox="1"/>
          <p:nvPr>
            <p:ph type="title"/>
          </p:nvPr>
        </p:nvSpPr>
        <p:spPr>
          <a:xfrm>
            <a:off x="2071825" y="1659525"/>
            <a:ext cx="5195100" cy="1257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6"/>
              </a:buClr>
              <a:buSzPts val="4800"/>
              <a:buFont typeface="Ubuntu"/>
              <a:buNone/>
              <a:defRPr b="1" i="0" sz="4800" u="none" cap="none" strike="noStrike">
                <a:solidFill>
                  <a:schemeClr val="accent6"/>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g22699cd87ce_0_362"/>
          <p:cNvSpPr txBox="1"/>
          <p:nvPr>
            <p:ph idx="1" type="subTitle"/>
          </p:nvPr>
        </p:nvSpPr>
        <p:spPr>
          <a:xfrm>
            <a:off x="3319050" y="3288125"/>
            <a:ext cx="2958300" cy="371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6"/>
              </a:buClr>
              <a:buSzPts val="2000"/>
              <a:buFont typeface="Ubuntu"/>
              <a:buNone/>
              <a:defRPr b="0" i="0" sz="2000" u="none" cap="none" strike="noStrike">
                <a:solidFill>
                  <a:schemeClr val="accent6"/>
                </a:solidFill>
                <a:latin typeface="Ubuntu"/>
                <a:ea typeface="Ubuntu"/>
                <a:cs typeface="Ubuntu"/>
                <a:sym typeface="Ubuntu"/>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Page">
  <p:cSld name="TITLE_ONLY_1">
    <p:spTree>
      <p:nvGrpSpPr>
        <p:cNvPr id="34" name="Shape 34"/>
        <p:cNvGrpSpPr/>
        <p:nvPr/>
      </p:nvGrpSpPr>
      <p:grpSpPr>
        <a:xfrm>
          <a:off x="0" y="0"/>
          <a:ext cx="0" cy="0"/>
          <a:chOff x="0" y="0"/>
          <a:chExt cx="0" cy="0"/>
        </a:xfrm>
      </p:grpSpPr>
      <p:pic>
        <p:nvPicPr>
          <p:cNvPr id="35" name="Google Shape;35;g22699cd87ce_0_366"/>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pic>
        <p:nvPicPr>
          <p:cNvPr id="36" name="Google Shape;36;g22699cd87ce_0_366"/>
          <p:cNvPicPr preferRelativeResize="0"/>
          <p:nvPr/>
        </p:nvPicPr>
        <p:blipFill rotWithShape="1">
          <a:blip r:embed="rId3">
            <a:alphaModFix/>
          </a:blip>
          <a:srcRect b="0" l="0" r="0" t="0"/>
          <a:stretch/>
        </p:blipFill>
        <p:spPr>
          <a:xfrm>
            <a:off x="0" y="0"/>
            <a:ext cx="2959539"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3">
    <p:spTree>
      <p:nvGrpSpPr>
        <p:cNvPr id="37" name="Shape 37"/>
        <p:cNvGrpSpPr/>
        <p:nvPr/>
      </p:nvGrpSpPr>
      <p:grpSpPr>
        <a:xfrm>
          <a:off x="0" y="0"/>
          <a:ext cx="0" cy="0"/>
          <a:chOff x="0" y="0"/>
          <a:chExt cx="0" cy="0"/>
        </a:xfrm>
      </p:grpSpPr>
      <p:pic>
        <p:nvPicPr>
          <p:cNvPr id="38" name="Google Shape;38;g22699cd87ce_0_369"/>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4">
    <p:spTree>
      <p:nvGrpSpPr>
        <p:cNvPr id="39" name="Shape 39"/>
        <p:cNvGrpSpPr/>
        <p:nvPr/>
      </p:nvGrpSpPr>
      <p:grpSpPr>
        <a:xfrm>
          <a:off x="0" y="0"/>
          <a:ext cx="0" cy="0"/>
          <a:chOff x="0" y="0"/>
          <a:chExt cx="0" cy="0"/>
        </a:xfrm>
      </p:grpSpPr>
      <p:pic>
        <p:nvPicPr>
          <p:cNvPr id="40" name="Google Shape;40;g22699cd87ce_0_371"/>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5">
    <p:spTree>
      <p:nvGrpSpPr>
        <p:cNvPr id="41" name="Shape 41"/>
        <p:cNvGrpSpPr/>
        <p:nvPr/>
      </p:nvGrpSpPr>
      <p:grpSpPr>
        <a:xfrm>
          <a:off x="0" y="0"/>
          <a:ext cx="0" cy="0"/>
          <a:chOff x="0" y="0"/>
          <a:chExt cx="0" cy="0"/>
        </a:xfrm>
      </p:grpSpPr>
      <p:pic>
        <p:nvPicPr>
          <p:cNvPr id="42" name="Google Shape;42;g22699cd87ce_0_373"/>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Quote 1">
  <p:cSld name="TITLE_ONLY_2_1">
    <p:spTree>
      <p:nvGrpSpPr>
        <p:cNvPr id="43" name="Shape 43"/>
        <p:cNvGrpSpPr/>
        <p:nvPr/>
      </p:nvGrpSpPr>
      <p:grpSpPr>
        <a:xfrm>
          <a:off x="0" y="0"/>
          <a:ext cx="0" cy="0"/>
          <a:chOff x="0" y="0"/>
          <a:chExt cx="0" cy="0"/>
        </a:xfrm>
      </p:grpSpPr>
      <p:pic>
        <p:nvPicPr>
          <p:cNvPr id="44" name="Google Shape;44;g22699cd87ce_0_379"/>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
        <p:nvSpPr>
          <p:cNvPr id="45" name="Google Shape;45;g22699cd87ce_0_379"/>
          <p:cNvSpPr txBox="1"/>
          <p:nvPr>
            <p:ph type="title"/>
          </p:nvPr>
        </p:nvSpPr>
        <p:spPr>
          <a:xfrm>
            <a:off x="373200" y="512500"/>
            <a:ext cx="8397600" cy="649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200"/>
              <a:buFont typeface="Ubuntu"/>
              <a:buNone/>
              <a:defRPr b="1" i="0" sz="3200" u="none" cap="none" strike="noStrike">
                <a:solidFill>
                  <a:srgbClr val="000000"/>
                </a:solidFill>
                <a:latin typeface="Ubuntu"/>
                <a:ea typeface="Ubuntu"/>
                <a:cs typeface="Ubuntu"/>
                <a:sym typeface="Ubuntu"/>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 name="Google Shape;46;g22699cd87ce_0_379"/>
          <p:cNvSpPr txBox="1"/>
          <p:nvPr>
            <p:ph idx="2" type="title"/>
          </p:nvPr>
        </p:nvSpPr>
        <p:spPr>
          <a:xfrm>
            <a:off x="991225" y="3691725"/>
            <a:ext cx="2208300" cy="90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Ubuntu"/>
              <a:buNone/>
              <a:defRPr b="0" i="0" sz="1800" u="none" cap="none" strike="noStrike">
                <a:solidFill>
                  <a:srgbClr val="000000"/>
                </a:solidFill>
                <a:latin typeface="Ubuntu"/>
                <a:ea typeface="Ubuntu"/>
                <a:cs typeface="Ubuntu"/>
                <a:sym typeface="Ubuntu"/>
              </a:defRPr>
            </a:lvl1pPr>
            <a:lvl2pPr lvl="1"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47" name="Google Shape;47;g22699cd87ce_0_379"/>
          <p:cNvSpPr txBox="1"/>
          <p:nvPr>
            <p:ph idx="3" type="title"/>
          </p:nvPr>
        </p:nvSpPr>
        <p:spPr>
          <a:xfrm>
            <a:off x="5314900" y="3691725"/>
            <a:ext cx="2208300" cy="90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Ubuntu"/>
              <a:buNone/>
              <a:defRPr b="0" i="0" sz="1800" u="none" cap="none" strike="noStrike">
                <a:solidFill>
                  <a:srgbClr val="000000"/>
                </a:solidFill>
                <a:latin typeface="Ubuntu"/>
                <a:ea typeface="Ubuntu"/>
                <a:cs typeface="Ubuntu"/>
                <a:sym typeface="Ubuntu"/>
              </a:defRPr>
            </a:lvl1pPr>
            <a:lvl2pPr lvl="1"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48" name="Google Shape;48;g22699cd87ce_0_379"/>
          <p:cNvSpPr/>
          <p:nvPr/>
        </p:nvSpPr>
        <p:spPr>
          <a:xfrm>
            <a:off x="573625" y="1487275"/>
            <a:ext cx="3043500" cy="2016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2699cd87ce_0_379"/>
          <p:cNvSpPr/>
          <p:nvPr/>
        </p:nvSpPr>
        <p:spPr>
          <a:xfrm>
            <a:off x="4627075" y="1500650"/>
            <a:ext cx="3295800" cy="20031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titleOnly">
  <p:cSld name="TITLE_ONLY">
    <p:spTree>
      <p:nvGrpSpPr>
        <p:cNvPr id="50" name="Shape 50"/>
        <p:cNvGrpSpPr/>
        <p:nvPr/>
      </p:nvGrpSpPr>
      <p:grpSpPr>
        <a:xfrm>
          <a:off x="0" y="0"/>
          <a:ext cx="0" cy="0"/>
          <a:chOff x="0" y="0"/>
          <a:chExt cx="0" cy="0"/>
        </a:xfrm>
      </p:grpSpPr>
      <p:pic>
        <p:nvPicPr>
          <p:cNvPr id="51" name="Google Shape;51;g22699cd87ce_0_386"/>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
        <p:nvSpPr>
          <p:cNvPr id="52" name="Google Shape;52;g22699cd87ce_0_386"/>
          <p:cNvSpPr txBox="1"/>
          <p:nvPr>
            <p:ph type="title"/>
          </p:nvPr>
        </p:nvSpPr>
        <p:spPr>
          <a:xfrm>
            <a:off x="227175" y="236650"/>
            <a:ext cx="6938400" cy="63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200"/>
              <a:buFont typeface="Ubuntu"/>
              <a:buNone/>
              <a:defRPr b="1" i="0" sz="3200" u="none" cap="none" strike="noStrike">
                <a:solidFill>
                  <a:srgbClr val="000000"/>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g22699cd87ce_0_386"/>
          <p:cNvSpPr txBox="1"/>
          <p:nvPr>
            <p:ph idx="1" type="body"/>
          </p:nvPr>
        </p:nvSpPr>
        <p:spPr>
          <a:xfrm>
            <a:off x="378625" y="1041250"/>
            <a:ext cx="6654600" cy="2224500"/>
          </a:xfrm>
          <a:prstGeom prst="rect">
            <a:avLst/>
          </a:prstGeom>
          <a:noFill/>
          <a:ln>
            <a:noFill/>
          </a:ln>
        </p:spPr>
        <p:txBody>
          <a:bodyPr anchorCtr="0" anchor="t" bIns="91425" lIns="91425" spcFirstLastPara="1" rIns="91425" wrap="square" tIns="91425">
            <a:noAutofit/>
          </a:bodyPr>
          <a:lstStyle>
            <a:lvl1pPr indent="-374650" lvl="0" marL="4572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1pPr>
            <a:lvl2pPr indent="-374650" lvl="1" marL="9144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2pPr>
            <a:lvl3pPr indent="-374650" lvl="2" marL="13716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3pPr>
            <a:lvl4pPr indent="-374650" lvl="3" marL="18288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4pPr>
            <a:lvl5pPr indent="-374650" lvl="4" marL="22860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5pPr>
            <a:lvl6pPr indent="-374650" lvl="5" marL="27432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6pPr>
            <a:lvl7pPr indent="-374650" lvl="6" marL="32004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7pPr>
            <a:lvl8pPr indent="-374650" lvl="7" marL="36576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8pPr>
            <a:lvl9pPr indent="-374650" lvl="8" marL="4114800" marR="0" rtl="0" algn="l">
              <a:lnSpc>
                <a:spcPct val="100000"/>
              </a:lnSpc>
              <a:spcBef>
                <a:spcPts val="0"/>
              </a:spcBef>
              <a:spcAft>
                <a:spcPts val="0"/>
              </a:spcAft>
              <a:buClr>
                <a:srgbClr val="000000"/>
              </a:buClr>
              <a:buSzPts val="2300"/>
              <a:buFont typeface="Ubuntu Light"/>
              <a:buChar char="■"/>
              <a:defRPr b="0" i="0" sz="2300" u="none" cap="none" strike="noStrike">
                <a:solidFill>
                  <a:srgbClr val="000000"/>
                </a:solidFill>
                <a:latin typeface="Ubuntu Light"/>
                <a:ea typeface="Ubuntu Light"/>
                <a:cs typeface="Ubuntu Light"/>
                <a:sym typeface="Ubuntu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6">
    <p:spTree>
      <p:nvGrpSpPr>
        <p:cNvPr id="54" name="Shape 54"/>
        <p:cNvGrpSpPr/>
        <p:nvPr/>
      </p:nvGrpSpPr>
      <p:grpSpPr>
        <a:xfrm>
          <a:off x="0" y="0"/>
          <a:ext cx="0" cy="0"/>
          <a:chOff x="0" y="0"/>
          <a:chExt cx="0" cy="0"/>
        </a:xfrm>
      </p:grpSpPr>
      <p:pic>
        <p:nvPicPr>
          <p:cNvPr id="55" name="Google Shape;55;g22699cd87ce_0_390"/>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7">
    <p:spTree>
      <p:nvGrpSpPr>
        <p:cNvPr id="56" name="Shape 56"/>
        <p:cNvGrpSpPr/>
        <p:nvPr/>
      </p:nvGrpSpPr>
      <p:grpSpPr>
        <a:xfrm>
          <a:off x="0" y="0"/>
          <a:ext cx="0" cy="0"/>
          <a:chOff x="0" y="0"/>
          <a:chExt cx="0" cy="0"/>
        </a:xfrm>
      </p:grpSpPr>
      <p:pic>
        <p:nvPicPr>
          <p:cNvPr id="57" name="Google Shape;57;g22699cd87ce_0_392"/>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_1">
    <p:spTree>
      <p:nvGrpSpPr>
        <p:cNvPr id="58" name="Shape 58"/>
        <p:cNvGrpSpPr/>
        <p:nvPr/>
      </p:nvGrpSpPr>
      <p:grpSpPr>
        <a:xfrm>
          <a:off x="0" y="0"/>
          <a:ext cx="0" cy="0"/>
          <a:chOff x="0" y="0"/>
          <a:chExt cx="0" cy="0"/>
        </a:xfrm>
      </p:grpSpPr>
      <p:pic>
        <p:nvPicPr>
          <p:cNvPr id="59" name="Google Shape;59;g22699cd87ce_0_394"/>
          <p:cNvPicPr preferRelativeResize="0"/>
          <p:nvPr/>
        </p:nvPicPr>
        <p:blipFill rotWithShape="1">
          <a:blip r:embed="rId2">
            <a:alphaModFix/>
          </a:blip>
          <a:srcRect b="0" l="0" r="0" t="0"/>
          <a:stretch/>
        </p:blipFill>
        <p:spPr>
          <a:xfrm>
            <a:off x="0" y="0"/>
            <a:ext cx="9142411"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pic>
        <p:nvPicPr>
          <p:cNvPr id="12" name="Google Shape;12;p131"/>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2">
    <p:spTree>
      <p:nvGrpSpPr>
        <p:cNvPr id="60" name="Shape 60"/>
        <p:cNvGrpSpPr/>
        <p:nvPr/>
      </p:nvGrpSpPr>
      <p:grpSpPr>
        <a:xfrm>
          <a:off x="0" y="0"/>
          <a:ext cx="0" cy="0"/>
          <a:chOff x="0" y="0"/>
          <a:chExt cx="0" cy="0"/>
        </a:xfrm>
      </p:grpSpPr>
      <p:pic>
        <p:nvPicPr>
          <p:cNvPr id="61" name="Google Shape;61;g22699cd87ce_0_396"/>
          <p:cNvPicPr preferRelativeResize="0"/>
          <p:nvPr/>
        </p:nvPicPr>
        <p:blipFill rotWithShape="1">
          <a:blip r:embed="rId2">
            <a:alphaModFix/>
          </a:blip>
          <a:srcRect b="0" l="0" r="0" t="0"/>
          <a:stretch/>
        </p:blipFill>
        <p:spPr>
          <a:xfrm>
            <a:off x="0" y="0"/>
            <a:ext cx="9142411"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8">
    <p:spTree>
      <p:nvGrpSpPr>
        <p:cNvPr id="62" name="Shape 62"/>
        <p:cNvGrpSpPr/>
        <p:nvPr/>
      </p:nvGrpSpPr>
      <p:grpSpPr>
        <a:xfrm>
          <a:off x="0" y="0"/>
          <a:ext cx="0" cy="0"/>
          <a:chOff x="0" y="0"/>
          <a:chExt cx="0" cy="0"/>
        </a:xfrm>
      </p:grpSpPr>
      <p:pic>
        <p:nvPicPr>
          <p:cNvPr id="63" name="Google Shape;63;g22699cd87ce_0_398"/>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9">
    <p:spTree>
      <p:nvGrpSpPr>
        <p:cNvPr id="64" name="Shape 64"/>
        <p:cNvGrpSpPr/>
        <p:nvPr/>
      </p:nvGrpSpPr>
      <p:grpSpPr>
        <a:xfrm>
          <a:off x="0" y="0"/>
          <a:ext cx="0" cy="0"/>
          <a:chOff x="0" y="0"/>
          <a:chExt cx="0" cy="0"/>
        </a:xfrm>
      </p:grpSpPr>
      <p:pic>
        <p:nvPicPr>
          <p:cNvPr id="65" name="Google Shape;65;g22699cd87ce_0_400"/>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2">
    <p:spTree>
      <p:nvGrpSpPr>
        <p:cNvPr id="13" name="Shape 13"/>
        <p:cNvGrpSpPr/>
        <p:nvPr/>
      </p:nvGrpSpPr>
      <p:grpSpPr>
        <a:xfrm>
          <a:off x="0" y="0"/>
          <a:ext cx="0" cy="0"/>
          <a:chOff x="0" y="0"/>
          <a:chExt cx="0" cy="0"/>
        </a:xfrm>
      </p:grpSpPr>
      <p:pic>
        <p:nvPicPr>
          <p:cNvPr id="14" name="Google Shape;14;g22699cd87ce_0_677"/>
          <p:cNvPicPr preferRelativeResize="0"/>
          <p:nvPr/>
        </p:nvPicPr>
        <p:blipFill rotWithShape="1">
          <a:blip r:embed="rId2">
            <a:alphaModFix/>
          </a:blip>
          <a:srcRect b="0" l="0" r="0" t="0"/>
          <a:stretch/>
        </p:blipFill>
        <p:spPr>
          <a:xfrm>
            <a:off x="0" y="0"/>
            <a:ext cx="9142411"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5" name="Shape 15"/>
        <p:cNvGrpSpPr/>
        <p:nvPr/>
      </p:nvGrpSpPr>
      <p:grpSpPr>
        <a:xfrm>
          <a:off x="0" y="0"/>
          <a:ext cx="0" cy="0"/>
          <a:chOff x="0" y="0"/>
          <a:chExt cx="0" cy="0"/>
        </a:xfrm>
      </p:grpSpPr>
      <p:pic>
        <p:nvPicPr>
          <p:cNvPr id="16" name="Google Shape;16;g22699cd87ce_0_679"/>
          <p:cNvPicPr preferRelativeResize="0"/>
          <p:nvPr/>
        </p:nvPicPr>
        <p:blipFill rotWithShape="1">
          <a:blip r:embed="rId2">
            <a:alphaModFix/>
          </a:blip>
          <a:srcRect b="0" l="0" r="0" t="0"/>
          <a:stretch/>
        </p:blipFill>
        <p:spPr>
          <a:xfrm>
            <a:off x="0" y="0"/>
            <a:ext cx="9142411"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17" name="Shape 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2">
    <p:spTree>
      <p:nvGrpSpPr>
        <p:cNvPr id="18" name="Shape 18"/>
        <p:cNvGrpSpPr/>
        <p:nvPr/>
      </p:nvGrpSpPr>
      <p:grpSpPr>
        <a:xfrm>
          <a:off x="0" y="0"/>
          <a:ext cx="0" cy="0"/>
          <a:chOff x="0" y="0"/>
          <a:chExt cx="0" cy="0"/>
        </a:xfrm>
      </p:grpSpPr>
      <p:sp>
        <p:nvSpPr>
          <p:cNvPr id="19" name="Google Shape;19;p155"/>
          <p:cNvSpPr/>
          <p:nvPr/>
        </p:nvSpPr>
        <p:spPr>
          <a:xfrm>
            <a:off x="715100" y="535000"/>
            <a:ext cx="7713900" cy="4073400"/>
          </a:xfrm>
          <a:prstGeom prst="round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2">
    <p:spTree>
      <p:nvGrpSpPr>
        <p:cNvPr id="20" name="Shape 20"/>
        <p:cNvGrpSpPr/>
        <p:nvPr/>
      </p:nvGrpSpPr>
      <p:grpSpPr>
        <a:xfrm>
          <a:off x="0" y="0"/>
          <a:ext cx="0" cy="0"/>
          <a:chOff x="0" y="0"/>
          <a:chExt cx="0" cy="0"/>
        </a:xfrm>
      </p:grpSpPr>
      <p:sp>
        <p:nvSpPr>
          <p:cNvPr id="21" name="Google Shape;21;p156"/>
          <p:cNvSpPr/>
          <p:nvPr/>
        </p:nvSpPr>
        <p:spPr>
          <a:xfrm rot="10800000">
            <a:off x="715100" y="535000"/>
            <a:ext cx="7713900" cy="4073400"/>
          </a:xfrm>
          <a:prstGeom prst="round1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Quote">
  <p:cSld name="TITLE_ONLY_2">
    <p:spTree>
      <p:nvGrpSpPr>
        <p:cNvPr id="24" name="Shape 24"/>
        <p:cNvGrpSpPr/>
        <p:nvPr/>
      </p:nvGrpSpPr>
      <p:grpSpPr>
        <a:xfrm>
          <a:off x="0" y="0"/>
          <a:ext cx="0" cy="0"/>
          <a:chOff x="0" y="0"/>
          <a:chExt cx="0" cy="0"/>
        </a:xfrm>
      </p:grpSpPr>
      <p:pic>
        <p:nvPicPr>
          <p:cNvPr id="25" name="Google Shape;25;g22699cd87ce_0_375"/>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
        <p:nvSpPr>
          <p:cNvPr id="26" name="Google Shape;26;g22699cd87ce_0_375"/>
          <p:cNvSpPr txBox="1"/>
          <p:nvPr>
            <p:ph type="title"/>
          </p:nvPr>
        </p:nvSpPr>
        <p:spPr>
          <a:xfrm>
            <a:off x="373200" y="512500"/>
            <a:ext cx="8397600" cy="649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200"/>
              <a:buFont typeface="Ubuntu"/>
              <a:buNone/>
              <a:defRPr b="1" i="0" sz="3200" u="none" cap="none" strike="noStrike">
                <a:solidFill>
                  <a:srgbClr val="000000"/>
                </a:solidFill>
                <a:latin typeface="Ubuntu"/>
                <a:ea typeface="Ubuntu"/>
                <a:cs typeface="Ubuntu"/>
                <a:sym typeface="Ubuntu"/>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g22699cd87ce_0_375"/>
          <p:cNvSpPr txBox="1"/>
          <p:nvPr>
            <p:ph idx="2" type="title"/>
          </p:nvPr>
        </p:nvSpPr>
        <p:spPr>
          <a:xfrm>
            <a:off x="373200" y="1555475"/>
            <a:ext cx="4751100" cy="311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Ubuntu"/>
              <a:buNone/>
              <a:defRPr b="0" i="0" sz="1800" u="none" cap="none" strike="noStrike">
                <a:solidFill>
                  <a:srgbClr val="000000"/>
                </a:solidFill>
                <a:latin typeface="Ubuntu"/>
                <a:ea typeface="Ubuntu"/>
                <a:cs typeface="Ubuntu"/>
                <a:sym typeface="Ubuntu"/>
              </a:defRPr>
            </a:lvl1pPr>
            <a:lvl2pPr lvl="1"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0">
    <p:spTree>
      <p:nvGrpSpPr>
        <p:cNvPr id="28" name="Shape 28"/>
        <p:cNvGrpSpPr/>
        <p:nvPr/>
      </p:nvGrpSpPr>
      <p:grpSpPr>
        <a:xfrm>
          <a:off x="0" y="0"/>
          <a:ext cx="0" cy="0"/>
          <a:chOff x="0" y="0"/>
          <a:chExt cx="0" cy="0"/>
        </a:xfrm>
      </p:grpSpPr>
      <p:pic>
        <p:nvPicPr>
          <p:cNvPr id="29" name="Google Shape;29;g229a676944a_0_278"/>
          <p:cNvPicPr preferRelativeResize="0"/>
          <p:nvPr/>
        </p:nvPicPr>
        <p:blipFill rotWithShape="1">
          <a:blip r:embed="rId2">
            <a:alphaModFix amt="6000"/>
          </a:blip>
          <a:srcRect b="0" l="0" r="0" t="0"/>
          <a:stretch/>
        </p:blipFill>
        <p:spPr>
          <a:xfrm>
            <a:off x="7117638" y="2783031"/>
            <a:ext cx="2360468" cy="236046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6" Type="http://schemas.openxmlformats.org/officeDocument/2006/relationships/theme" Target="../theme/theme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29"/>
          <p:cNvSpPr/>
          <p:nvPr/>
        </p:nvSpPr>
        <p:spPr>
          <a:xfrm>
            <a:off x="0" y="0"/>
            <a:ext cx="91440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 name="Google Shape;7;p129"/>
          <p:cNvSpPr txBox="1"/>
          <p:nvPr/>
        </p:nvSpPr>
        <p:spPr>
          <a:xfrm>
            <a:off x="3072000" y="4866600"/>
            <a:ext cx="3000000" cy="276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595959"/>
                </a:solidFill>
                <a:latin typeface="Arial"/>
                <a:ea typeface="Arial"/>
                <a:cs typeface="Arial"/>
                <a:sym typeface="Arial"/>
              </a:rPr>
              <a:t>Strictly Private &amp; Confidential | © 2022 Sustainable Living Lab</a:t>
            </a:r>
            <a:endParaRPr b="0" i="0" sz="600" u="none" cap="none" strike="noStrike">
              <a:solidFill>
                <a:srgbClr val="595959"/>
              </a:solidFill>
              <a:latin typeface="Arial"/>
              <a:ea typeface="Arial"/>
              <a:cs typeface="Arial"/>
              <a:sym typeface="Arial"/>
            </a:endParaRPr>
          </a:p>
        </p:txBody>
      </p:sp>
      <p:pic>
        <p:nvPicPr>
          <p:cNvPr id="8" name="Google Shape;8;p129"/>
          <p:cNvPicPr preferRelativeResize="0"/>
          <p:nvPr/>
        </p:nvPicPr>
        <p:blipFill rotWithShape="1">
          <a:blip r:embed="rId1">
            <a:alphaModFix/>
          </a:blip>
          <a:srcRect b="0" l="0" r="0" t="0"/>
          <a:stretch/>
        </p:blipFill>
        <p:spPr>
          <a:xfrm>
            <a:off x="8387425" y="65825"/>
            <a:ext cx="657899" cy="354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2" name="Shape 22"/>
        <p:cNvGrpSpPr/>
        <p:nvPr/>
      </p:nvGrpSpPr>
      <p:grpSpPr>
        <a:xfrm>
          <a:off x="0" y="0"/>
          <a:ext cx="0" cy="0"/>
          <a:chOff x="0" y="0"/>
          <a:chExt cx="0" cy="0"/>
        </a:xfrm>
      </p:grpSpPr>
      <p:sp>
        <p:nvSpPr>
          <p:cNvPr id="23" name="Google Shape;23;g22699cd87ce_0_360"/>
          <p:cNvSpPr/>
          <p:nvPr/>
        </p:nvSpPr>
        <p:spPr>
          <a:xfrm>
            <a:off x="0" y="0"/>
            <a:ext cx="91440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8"/>
          <p:cNvSpPr txBox="1"/>
          <p:nvPr/>
        </p:nvSpPr>
        <p:spPr>
          <a:xfrm>
            <a:off x="1251478" y="1563969"/>
            <a:ext cx="6641044" cy="244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1"/>
                </a:solidFill>
                <a:latin typeface="Ubuntu"/>
                <a:ea typeface="Ubuntu"/>
                <a:cs typeface="Ubuntu"/>
                <a:sym typeface="Ubuntu"/>
              </a:rPr>
              <a:t>Cyber Security</a:t>
            </a:r>
            <a:br>
              <a:rPr b="1" i="0" lang="en" sz="4800" u="none" cap="none" strike="noStrike">
                <a:solidFill>
                  <a:schemeClr val="dk1"/>
                </a:solidFill>
                <a:latin typeface="Ubuntu"/>
                <a:ea typeface="Ubuntu"/>
                <a:cs typeface="Ubuntu"/>
                <a:sym typeface="Ubuntu"/>
              </a:rPr>
            </a:br>
            <a:r>
              <a:rPr b="1" i="0" lang="en" sz="4800" u="none" cap="none" strike="noStrike">
                <a:solidFill>
                  <a:schemeClr val="dk1"/>
                </a:solidFill>
                <a:latin typeface="Ubuntu"/>
                <a:ea typeface="Ubuntu"/>
                <a:cs typeface="Ubuntu"/>
                <a:sym typeface="Ubuntu"/>
              </a:rPr>
              <a:t>Foundational</a:t>
            </a:r>
            <a:endParaRPr b="0" i="0" sz="1400" u="none" cap="none" strike="noStrike">
              <a:solidFill>
                <a:srgbClr val="000000"/>
              </a:solidFill>
              <a:latin typeface="Arial"/>
              <a:ea typeface="Arial"/>
              <a:cs typeface="Arial"/>
              <a:sym typeface="Arial"/>
            </a:endParaRPr>
          </a:p>
        </p:txBody>
      </p:sp>
      <p:sp>
        <p:nvSpPr>
          <p:cNvPr id="71" name="Google Shape;71;p158"/>
          <p:cNvSpPr txBox="1"/>
          <p:nvPr/>
        </p:nvSpPr>
        <p:spPr>
          <a:xfrm>
            <a:off x="1397301" y="3300289"/>
            <a:ext cx="6349398" cy="40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Ubuntu"/>
                <a:ea typeface="Ubuntu"/>
                <a:cs typeface="Ubuntu"/>
                <a:sym typeface="Ubuntu"/>
              </a:rPr>
              <a:t>SIF Foundational Project Part 1: Scoping the Industry and Impact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147261b8f2_1_1"/>
          <p:cNvSpPr/>
          <p:nvPr/>
        </p:nvSpPr>
        <p:spPr>
          <a:xfrm>
            <a:off x="-428600" y="15030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147261b8f2_1_1"/>
          <p:cNvSpPr txBox="1"/>
          <p:nvPr/>
        </p:nvSpPr>
        <p:spPr>
          <a:xfrm>
            <a:off x="177254" y="1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Stakeholders</a:t>
            </a:r>
            <a:endParaRPr b="0" i="0" sz="1400" u="none" cap="none" strike="noStrike">
              <a:solidFill>
                <a:srgbClr val="38761D"/>
              </a:solidFill>
              <a:latin typeface="Arial"/>
              <a:ea typeface="Arial"/>
              <a:cs typeface="Arial"/>
              <a:sym typeface="Arial"/>
            </a:endParaRPr>
          </a:p>
        </p:txBody>
      </p:sp>
      <p:graphicFrame>
        <p:nvGraphicFramePr>
          <p:cNvPr id="195" name="Google Shape;195;g2147261b8f2_1_1"/>
          <p:cNvGraphicFramePr/>
          <p:nvPr/>
        </p:nvGraphicFramePr>
        <p:xfrm>
          <a:off x="42075" y="1332880"/>
          <a:ext cx="3000000" cy="3000000"/>
        </p:xfrm>
        <a:graphic>
          <a:graphicData uri="http://schemas.openxmlformats.org/drawingml/2006/table">
            <a:tbl>
              <a:tblPr>
                <a:noFill/>
                <a:tableStyleId>{26134E66-06FF-4186-9026-3815C7411572}</a:tableStyleId>
              </a:tblPr>
              <a:tblGrid>
                <a:gridCol w="474775"/>
                <a:gridCol w="1832350"/>
                <a:gridCol w="1090600"/>
                <a:gridCol w="1090600"/>
                <a:gridCol w="1090600"/>
                <a:gridCol w="1090600"/>
                <a:gridCol w="1090600"/>
                <a:gridCol w="1090600"/>
              </a:tblGrid>
              <a:tr h="714100">
                <a:tc>
                  <a:txBody>
                    <a:bodyPr/>
                    <a:lstStyle/>
                    <a:p>
                      <a:pPr indent="0" lvl="0" marL="0" rtl="0" algn="l">
                        <a:spcBef>
                          <a:spcPts val="0"/>
                        </a:spcBef>
                        <a:spcAft>
                          <a:spcPts val="0"/>
                        </a:spcAft>
                        <a:buNone/>
                      </a:pPr>
                      <a:r>
                        <a:rPr lang="en" sz="1200"/>
                        <a:t>S. No</a:t>
                      </a:r>
                      <a:endParaRPr sz="1200"/>
                    </a:p>
                  </a:txBody>
                  <a:tcPr marT="91425" marB="91425" marR="91425" marL="91425"/>
                </a:tc>
                <a:tc>
                  <a:txBody>
                    <a:bodyPr/>
                    <a:lstStyle/>
                    <a:p>
                      <a:pPr indent="0" lvl="0" marL="0" rtl="0" algn="l">
                        <a:spcBef>
                          <a:spcPts val="0"/>
                        </a:spcBef>
                        <a:spcAft>
                          <a:spcPts val="0"/>
                        </a:spcAft>
                        <a:buNone/>
                      </a:pPr>
                      <a:r>
                        <a:rPr lang="en" sz="1200"/>
                        <a:t>Personnel name</a:t>
                      </a:r>
                      <a:endParaRPr sz="1200"/>
                    </a:p>
                  </a:txBody>
                  <a:tcPr marT="91425" marB="91425" marR="91425" marL="91425"/>
                </a:tc>
                <a:tc>
                  <a:txBody>
                    <a:bodyPr/>
                    <a:lstStyle/>
                    <a:p>
                      <a:pPr indent="0" lvl="0" marL="0" rtl="0" algn="l">
                        <a:spcBef>
                          <a:spcPts val="0"/>
                        </a:spcBef>
                        <a:spcAft>
                          <a:spcPts val="0"/>
                        </a:spcAft>
                        <a:buNone/>
                      </a:pPr>
                      <a:r>
                        <a:rPr lang="en" sz="1200"/>
                        <a:t>Level in security pyramid</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Edit Price of Stock</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Edit Stock Quantity</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Change Passwords</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Edit Price of Doctor Services</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Edit of Registration &amp; Schedule</a:t>
                      </a:r>
                      <a:endParaRPr sz="1200"/>
                    </a:p>
                  </a:txBody>
                  <a:tcPr marT="91425" marB="91425" marR="91425" marL="91425"/>
                </a:tc>
              </a:tr>
              <a:tr h="561025">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Dr. Maria Cilvia (Owner)</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Executive/Sec Mgmt</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r>
              <a:tr h="4530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Dr. Fransiska Amy (Partner)</a:t>
                      </a:r>
                      <a:endParaRPr b="1"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200">
                          <a:solidFill>
                            <a:schemeClr val="lt1"/>
                          </a:solidFill>
                        </a:rPr>
                        <a:t>Technical</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r>
              <a:tr h="398925">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Amilia Lin, Dentist Asst</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200">
                          <a:solidFill>
                            <a:schemeClr val="lt1"/>
                          </a:solidFill>
                        </a:rPr>
                        <a:t>Technical</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r>
              <a:tr h="371925">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Sarah Lee, Dentist Asst</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200">
                          <a:solidFill>
                            <a:schemeClr val="lt1"/>
                          </a:solidFill>
                        </a:rPr>
                        <a:t>Technical</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r>
              <a:tr h="471000">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Emily Davis, Receptionist</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200">
                          <a:solidFill>
                            <a:schemeClr val="lt1"/>
                          </a:solidFill>
                        </a:rPr>
                        <a:t>Technical</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r>
              <a:tr h="422500">
                <a:tc>
                  <a:txBody>
                    <a:bodyPr/>
                    <a:lstStyle/>
                    <a:p>
                      <a:pPr indent="0" lvl="0" marL="0" rtl="0" algn="l">
                        <a:spcBef>
                          <a:spcPts val="0"/>
                        </a:spcBef>
                        <a:spcAft>
                          <a:spcPts val="0"/>
                        </a:spcAft>
                        <a:buNone/>
                      </a:pPr>
                      <a:r>
                        <a:rPr lang="en" sz="1200"/>
                        <a:t>6</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Michael Nguyen</a:t>
                      </a:r>
                      <a:br>
                        <a:rPr lang="en" sz="1200">
                          <a:solidFill>
                            <a:schemeClr val="lt1"/>
                          </a:solidFill>
                        </a:rPr>
                      </a:br>
                      <a:r>
                        <a:rPr lang="en" sz="1200">
                          <a:solidFill>
                            <a:schemeClr val="lt1"/>
                          </a:solidFill>
                        </a:rPr>
                        <a:t>IT Admin</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200">
                          <a:solidFill>
                            <a:schemeClr val="lt1"/>
                          </a:solidFill>
                        </a:rPr>
                        <a:t>Technical</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FALSE</a:t>
                      </a:r>
                      <a:endParaRPr sz="1200"/>
                    </a:p>
                  </a:txBody>
                  <a:tcPr marT="91425" marB="91425" marR="91425" marL="91425"/>
                </a:tc>
                <a:tc>
                  <a:txBody>
                    <a:bodyPr/>
                    <a:lstStyle/>
                    <a:p>
                      <a:pPr indent="0" lvl="0" marL="0" rtl="0" algn="ctr">
                        <a:lnSpc>
                          <a:spcPct val="115000"/>
                        </a:lnSpc>
                        <a:spcBef>
                          <a:spcPts val="0"/>
                        </a:spcBef>
                        <a:spcAft>
                          <a:spcPts val="0"/>
                        </a:spcAft>
                        <a:buClr>
                          <a:schemeClr val="lt1"/>
                        </a:buClr>
                        <a:buSzPts val="1100"/>
                        <a:buFont typeface="Arial"/>
                        <a:buNone/>
                      </a:pPr>
                      <a:r>
                        <a:rPr lang="en" sz="1200">
                          <a:solidFill>
                            <a:schemeClr val="lt1"/>
                          </a:solidFill>
                        </a:rPr>
                        <a:t>TRUE</a:t>
                      </a:r>
                      <a:endParaRPr sz="1200"/>
                    </a:p>
                  </a:txBody>
                  <a:tcPr marT="91425" marB="91425" marR="91425" marL="91425"/>
                </a:tc>
              </a:tr>
            </a:tbl>
          </a:graphicData>
        </a:graphic>
      </p:graphicFrame>
      <p:sp>
        <p:nvSpPr>
          <p:cNvPr id="196" name="Google Shape;196;g2147261b8f2_1_1"/>
          <p:cNvSpPr txBox="1"/>
          <p:nvPr/>
        </p:nvSpPr>
        <p:spPr>
          <a:xfrm>
            <a:off x="2242975" y="932675"/>
            <a:ext cx="38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User Access declaration in system</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cxnSp>
        <p:nvCxnSpPr>
          <p:cNvPr id="201" name="Google Shape;201;g22c0aaa304f_0_29"/>
          <p:cNvCxnSpPr/>
          <p:nvPr/>
        </p:nvCxnSpPr>
        <p:spPr>
          <a:xfrm>
            <a:off x="7035575" y="431950"/>
            <a:ext cx="1254900" cy="0"/>
          </a:xfrm>
          <a:prstGeom prst="straightConnector1">
            <a:avLst/>
          </a:prstGeom>
          <a:noFill/>
          <a:ln cap="flat" cmpd="sng" w="9525">
            <a:solidFill>
              <a:srgbClr val="93C47D"/>
            </a:solidFill>
            <a:prstDash val="solid"/>
            <a:round/>
            <a:headEnd len="sm" w="sm" type="none"/>
            <a:tailEnd len="sm" w="sm" type="none"/>
          </a:ln>
        </p:spPr>
      </p:cxnSp>
      <p:sp>
        <p:nvSpPr>
          <p:cNvPr id="202" name="Google Shape;202;g22c0aaa304f_0_29"/>
          <p:cNvSpPr/>
          <p:nvPr/>
        </p:nvSpPr>
        <p:spPr>
          <a:xfrm>
            <a:off x="8271675" y="25130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g22c0aaa304f_0_29"/>
          <p:cNvCxnSpPr/>
          <p:nvPr/>
        </p:nvCxnSpPr>
        <p:spPr>
          <a:xfrm>
            <a:off x="6921750" y="650900"/>
            <a:ext cx="1254900" cy="0"/>
          </a:xfrm>
          <a:prstGeom prst="straightConnector1">
            <a:avLst/>
          </a:prstGeom>
          <a:noFill/>
          <a:ln cap="flat" cmpd="sng" w="9525">
            <a:solidFill>
              <a:srgbClr val="93C47D"/>
            </a:solidFill>
            <a:prstDash val="solid"/>
            <a:round/>
            <a:headEnd len="sm" w="sm" type="none"/>
            <a:tailEnd len="sm" w="sm" type="none"/>
          </a:ln>
        </p:spPr>
      </p:cxnSp>
      <p:sp>
        <p:nvSpPr>
          <p:cNvPr id="204" name="Google Shape;204;g22c0aaa304f_0_29"/>
          <p:cNvSpPr/>
          <p:nvPr/>
        </p:nvSpPr>
        <p:spPr>
          <a:xfrm>
            <a:off x="239350" y="389250"/>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2c0aaa304f_0_29"/>
          <p:cNvSpPr/>
          <p:nvPr/>
        </p:nvSpPr>
        <p:spPr>
          <a:xfrm>
            <a:off x="163000" y="22087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g22c0aaa304f_0_29"/>
          <p:cNvCxnSpPr/>
          <p:nvPr/>
        </p:nvCxnSpPr>
        <p:spPr>
          <a:xfrm>
            <a:off x="8176654" y="650912"/>
            <a:ext cx="294600" cy="332400"/>
          </a:xfrm>
          <a:prstGeom prst="straightConnector1">
            <a:avLst/>
          </a:prstGeom>
          <a:noFill/>
          <a:ln cap="flat" cmpd="sng" w="9525">
            <a:solidFill>
              <a:srgbClr val="93C47D"/>
            </a:solidFill>
            <a:prstDash val="solid"/>
            <a:round/>
            <a:headEnd len="sm" w="sm" type="none"/>
            <a:tailEnd len="sm" w="sm" type="none"/>
          </a:ln>
        </p:spPr>
      </p:cxnSp>
      <p:sp>
        <p:nvSpPr>
          <p:cNvPr id="207" name="Google Shape;207;g22c0aaa304f_0_29"/>
          <p:cNvSpPr txBox="1"/>
          <p:nvPr/>
        </p:nvSpPr>
        <p:spPr>
          <a:xfrm>
            <a:off x="311654" y="70587"/>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Stakeholders</a:t>
            </a:r>
            <a:endParaRPr b="0" i="0" sz="1400" u="none" cap="none" strike="noStrike">
              <a:solidFill>
                <a:srgbClr val="38761D"/>
              </a:solidFill>
              <a:latin typeface="Arial"/>
              <a:ea typeface="Arial"/>
              <a:cs typeface="Arial"/>
              <a:sym typeface="Arial"/>
            </a:endParaRPr>
          </a:p>
        </p:txBody>
      </p:sp>
      <p:sp>
        <p:nvSpPr>
          <p:cNvPr id="208" name="Google Shape;208;g22c0aaa304f_0_29"/>
          <p:cNvSpPr/>
          <p:nvPr/>
        </p:nvSpPr>
        <p:spPr>
          <a:xfrm>
            <a:off x="8338500" y="90760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2c0aaa304f_0_29"/>
          <p:cNvSpPr txBox="1"/>
          <p:nvPr/>
        </p:nvSpPr>
        <p:spPr>
          <a:xfrm>
            <a:off x="159250" y="976138"/>
            <a:ext cx="7320300" cy="369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15000"/>
              </a:lnSpc>
              <a:spcBef>
                <a:spcPts val="0"/>
              </a:spcBef>
              <a:spcAft>
                <a:spcPts val="0"/>
              </a:spcAft>
              <a:buClr>
                <a:schemeClr val="lt1"/>
              </a:buClr>
              <a:buSzPts val="1200"/>
              <a:buFont typeface="Ubuntu Light"/>
              <a:buChar char="●"/>
            </a:pPr>
            <a:r>
              <a:rPr b="0" i="0" lang="en" sz="1200" u="none" cap="none" strike="noStrike">
                <a:solidFill>
                  <a:schemeClr val="lt1"/>
                </a:solidFill>
                <a:latin typeface="Ubuntu Light"/>
                <a:ea typeface="Ubuntu Light"/>
                <a:cs typeface="Ubuntu Light"/>
                <a:sym typeface="Ubuntu Light"/>
              </a:rPr>
              <a:t>Who are the stakeholders in the clinic, and what are their roles in cybersecurity</a:t>
            </a:r>
            <a:r>
              <a:rPr b="1" i="0" lang="en" sz="1200" u="none" cap="none" strike="noStrike">
                <a:solidFill>
                  <a:schemeClr val="lt1"/>
                </a:solidFill>
                <a:latin typeface="Ubuntu"/>
                <a:ea typeface="Ubuntu"/>
                <a:cs typeface="Ubuntu"/>
                <a:sym typeface="Ubuntu"/>
              </a:rPr>
              <a:t> risk management?</a:t>
            </a:r>
            <a:endParaRPr b="1" i="0" sz="1200" u="none" cap="none" strike="noStrike">
              <a:solidFill>
                <a:schemeClr val="lt1"/>
              </a:solidFill>
              <a:latin typeface="Ubuntu"/>
              <a:ea typeface="Ubuntu"/>
              <a:cs typeface="Ubuntu"/>
              <a:sym typeface="Ubuntu"/>
            </a:endParaRPr>
          </a:p>
        </p:txBody>
      </p:sp>
      <p:graphicFrame>
        <p:nvGraphicFramePr>
          <p:cNvPr id="210" name="Google Shape;210;g22c0aaa304f_0_29"/>
          <p:cNvGraphicFramePr/>
          <p:nvPr/>
        </p:nvGraphicFramePr>
        <p:xfrm>
          <a:off x="76200" y="1266950"/>
          <a:ext cx="3000000" cy="3000000"/>
        </p:xfrm>
        <a:graphic>
          <a:graphicData uri="http://schemas.openxmlformats.org/drawingml/2006/table">
            <a:tbl>
              <a:tblPr>
                <a:noFill/>
                <a:tableStyleId>{26134E66-06FF-4186-9026-3815C7411572}</a:tableStyleId>
              </a:tblPr>
              <a:tblGrid>
                <a:gridCol w="543075"/>
                <a:gridCol w="1344775"/>
                <a:gridCol w="1494575"/>
                <a:gridCol w="1113375"/>
                <a:gridCol w="1123950"/>
                <a:gridCol w="1123950"/>
                <a:gridCol w="1123950"/>
                <a:gridCol w="1123950"/>
              </a:tblGrid>
              <a:tr h="334275">
                <a:tc>
                  <a:txBody>
                    <a:bodyPr/>
                    <a:lstStyle/>
                    <a:p>
                      <a:pPr indent="0" lvl="0" marL="0" rtl="0" algn="ctr">
                        <a:spcBef>
                          <a:spcPts val="0"/>
                        </a:spcBef>
                        <a:spcAft>
                          <a:spcPts val="0"/>
                        </a:spcAft>
                        <a:buNone/>
                      </a:pPr>
                      <a:r>
                        <a:rPr b="1" lang="en" sz="1000"/>
                        <a:t>S/N</a:t>
                      </a:r>
                      <a:endParaRPr b="1" sz="1000"/>
                    </a:p>
                  </a:txBody>
                  <a:tcPr marT="91425" marB="91425" marR="91425" marL="91425"/>
                </a:tc>
                <a:tc>
                  <a:txBody>
                    <a:bodyPr/>
                    <a:lstStyle/>
                    <a:p>
                      <a:pPr indent="0" lvl="0" marL="0" rtl="0" algn="ctr">
                        <a:spcBef>
                          <a:spcPts val="0"/>
                        </a:spcBef>
                        <a:spcAft>
                          <a:spcPts val="0"/>
                        </a:spcAft>
                        <a:buNone/>
                      </a:pPr>
                      <a:r>
                        <a:rPr b="1" lang="en" sz="1000"/>
                        <a:t>Device</a:t>
                      </a:r>
                      <a:endParaRPr b="1" sz="1000"/>
                    </a:p>
                  </a:txBody>
                  <a:tcPr marT="91425" marB="91425" marR="91425" marL="91425"/>
                </a:tc>
                <a:tc>
                  <a:txBody>
                    <a:bodyPr/>
                    <a:lstStyle/>
                    <a:p>
                      <a:pPr indent="0" lvl="0" marL="0" rtl="0" algn="ctr">
                        <a:spcBef>
                          <a:spcPts val="0"/>
                        </a:spcBef>
                        <a:spcAft>
                          <a:spcPts val="0"/>
                        </a:spcAft>
                        <a:buNone/>
                      </a:pPr>
                      <a:r>
                        <a:rPr b="1" lang="en" sz="1000"/>
                        <a:t>Owner</a:t>
                      </a:r>
                      <a:endParaRPr b="1" sz="1000"/>
                    </a:p>
                  </a:txBody>
                  <a:tcPr marT="91425" marB="91425" marR="91425" marL="91425"/>
                </a:tc>
                <a:tc>
                  <a:txBody>
                    <a:bodyPr/>
                    <a:lstStyle/>
                    <a:p>
                      <a:pPr indent="0" lvl="0" marL="0" rtl="0" algn="ctr">
                        <a:spcBef>
                          <a:spcPts val="0"/>
                        </a:spcBef>
                        <a:spcAft>
                          <a:spcPts val="0"/>
                        </a:spcAft>
                        <a:buNone/>
                      </a:pPr>
                      <a:r>
                        <a:rPr b="1" lang="en" sz="1000"/>
                        <a:t>Registration ID</a:t>
                      </a:r>
                      <a:endParaRPr b="1" sz="1000"/>
                    </a:p>
                  </a:txBody>
                  <a:tcPr marT="91425" marB="91425" marR="91425" marL="91425"/>
                </a:tc>
                <a:tc>
                  <a:txBody>
                    <a:bodyPr/>
                    <a:lstStyle/>
                    <a:p>
                      <a:pPr indent="0" lvl="0" marL="0" rtl="0" algn="ctr">
                        <a:spcBef>
                          <a:spcPts val="0"/>
                        </a:spcBef>
                        <a:spcAft>
                          <a:spcPts val="0"/>
                        </a:spcAft>
                        <a:buNone/>
                      </a:pPr>
                      <a:r>
                        <a:rPr b="1" lang="en" sz="1000"/>
                        <a:t>IPv4</a:t>
                      </a:r>
                      <a:endParaRPr b="1" sz="1000"/>
                    </a:p>
                  </a:txBody>
                  <a:tcPr marT="91425" marB="91425" marR="91425" marL="91425"/>
                </a:tc>
                <a:tc>
                  <a:txBody>
                    <a:bodyPr/>
                    <a:lstStyle/>
                    <a:p>
                      <a:pPr indent="0" lvl="0" marL="0" rtl="0" algn="ctr">
                        <a:spcBef>
                          <a:spcPts val="0"/>
                        </a:spcBef>
                        <a:spcAft>
                          <a:spcPts val="0"/>
                        </a:spcAft>
                        <a:buNone/>
                      </a:pPr>
                      <a:r>
                        <a:rPr b="1" lang="en" sz="1000"/>
                        <a:t>Public/Private</a:t>
                      </a:r>
                      <a:endParaRPr b="1" sz="1000"/>
                    </a:p>
                  </a:txBody>
                  <a:tcPr marT="91425" marB="91425" marR="91425" marL="91425"/>
                </a:tc>
                <a:tc>
                  <a:txBody>
                    <a:bodyPr/>
                    <a:lstStyle/>
                    <a:p>
                      <a:pPr indent="0" lvl="0" marL="0" rtl="0" algn="ctr">
                        <a:spcBef>
                          <a:spcPts val="0"/>
                        </a:spcBef>
                        <a:spcAft>
                          <a:spcPts val="0"/>
                        </a:spcAft>
                        <a:buNone/>
                      </a:pPr>
                      <a:r>
                        <a:rPr b="1" lang="en" sz="1000"/>
                        <a:t>Password</a:t>
                      </a:r>
                      <a:endParaRPr b="1" sz="1000"/>
                    </a:p>
                  </a:txBody>
                  <a:tcPr marT="91425" marB="91425" marR="91425" marL="91425"/>
                </a:tc>
                <a:tc>
                  <a:txBody>
                    <a:bodyPr/>
                    <a:lstStyle/>
                    <a:p>
                      <a:pPr indent="0" lvl="0" marL="0" rtl="0" algn="ctr">
                        <a:spcBef>
                          <a:spcPts val="0"/>
                        </a:spcBef>
                        <a:spcAft>
                          <a:spcPts val="0"/>
                        </a:spcAft>
                        <a:buNone/>
                      </a:pPr>
                      <a:r>
                        <a:rPr b="1" lang="en" sz="1000"/>
                        <a:t>Anti-Virus</a:t>
                      </a:r>
                      <a:endParaRPr b="1" sz="1000"/>
                    </a:p>
                  </a:txBody>
                  <a:tcPr marT="91425" marB="91425" marR="91425" marL="91425"/>
                </a:tc>
              </a:tr>
              <a:tr h="3810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IMac 2022 (M1)</a:t>
                      </a:r>
                      <a:endParaRPr sz="1000"/>
                    </a:p>
                  </a:txBody>
                  <a:tcPr marT="91425" marB="91425" marR="91425" marL="91425"/>
                </a:tc>
                <a:tc>
                  <a:txBody>
                    <a:bodyPr/>
                    <a:lstStyle/>
                    <a:p>
                      <a:pPr indent="0" lvl="0" marL="0" rtl="0" algn="l">
                        <a:spcBef>
                          <a:spcPts val="0"/>
                        </a:spcBef>
                        <a:spcAft>
                          <a:spcPts val="0"/>
                        </a:spcAft>
                        <a:buNone/>
                      </a:pPr>
                      <a:r>
                        <a:rPr lang="en" sz="1000">
                          <a:solidFill>
                            <a:schemeClr val="lt1"/>
                          </a:solidFill>
                        </a:rPr>
                        <a:t>Dr Maria Cilvia (treatment room 1) </a:t>
                      </a:r>
                      <a:endParaRPr sz="1000">
                        <a:solidFill>
                          <a:schemeClr val="lt1"/>
                        </a:solidFill>
                      </a:endParaRPr>
                    </a:p>
                    <a:p>
                      <a:pPr indent="0" lvl="0" marL="0" rtl="0" algn="l">
                        <a:spcBef>
                          <a:spcPts val="0"/>
                        </a:spcBef>
                        <a:spcAft>
                          <a:spcPts val="0"/>
                        </a:spcAft>
                        <a:buClr>
                          <a:schemeClr val="lt1"/>
                        </a:buClr>
                        <a:buSzPts val="1100"/>
                        <a:buFont typeface="Arial"/>
                        <a:buNone/>
                      </a:pPr>
                      <a:r>
                        <a:rPr lang="en" sz="1000">
                          <a:solidFill>
                            <a:schemeClr val="lt1"/>
                          </a:solidFill>
                        </a:rPr>
                        <a:t>Access to dental assistant Amilia Lin</a:t>
                      </a:r>
                      <a:endParaRPr sz="10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Roboto"/>
                          <a:ea typeface="Roboto"/>
                          <a:cs typeface="Roboto"/>
                          <a:sym typeface="Roboto"/>
                        </a:rPr>
                        <a:t>REG-DOC-MC001</a:t>
                      </a:r>
                      <a:endParaRPr sz="900">
                        <a:latin typeface="Roboto"/>
                        <a:ea typeface="Roboto"/>
                        <a:cs typeface="Roboto"/>
                        <a:sym typeface="Roboto"/>
                      </a:endParaRPr>
                    </a:p>
                    <a:p>
                      <a:pPr indent="0" lvl="0" marL="0" rtl="0" algn="l">
                        <a:lnSpc>
                          <a:spcPct val="115000"/>
                        </a:lnSpc>
                        <a:spcBef>
                          <a:spcPts val="0"/>
                        </a:spcBef>
                        <a:spcAft>
                          <a:spcPts val="0"/>
                        </a:spcAft>
                        <a:buNone/>
                      </a:pPr>
                      <a:r>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latin typeface="Roboto"/>
                          <a:ea typeface="Roboto"/>
                          <a:cs typeface="Roboto"/>
                          <a:sym typeface="Roboto"/>
                        </a:rPr>
                        <a:t>REG-DA-AL003</a:t>
                      </a:r>
                      <a:endParaRPr sz="900">
                        <a:latin typeface="Roboto"/>
                        <a:ea typeface="Roboto"/>
                        <a:cs typeface="Roboto"/>
                        <a:sym typeface="Roboto"/>
                      </a:endParaRPr>
                    </a:p>
                    <a:p>
                      <a:pPr indent="0" lvl="0" marL="0" rtl="0" algn="l">
                        <a:spcBef>
                          <a:spcPts val="0"/>
                        </a:spcBef>
                        <a:spcAft>
                          <a:spcPts val="0"/>
                        </a:spcAft>
                        <a:buNone/>
                      </a:pPr>
                      <a:r>
                        <a:t/>
                      </a:r>
                      <a:endParaRPr sz="900"/>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192.168.1.10</a:t>
                      </a:r>
                      <a:endParaRPr sz="1000"/>
                    </a:p>
                  </a:txBody>
                  <a:tcPr marT="91425" marB="91425" marR="91425" marL="91425"/>
                </a:tc>
                <a:tc>
                  <a:txBody>
                    <a:bodyPr/>
                    <a:lstStyle/>
                    <a:p>
                      <a:pPr indent="0" lvl="0" marL="0" rtl="0" algn="l">
                        <a:spcBef>
                          <a:spcPts val="0"/>
                        </a:spcBef>
                        <a:spcAft>
                          <a:spcPts val="0"/>
                        </a:spcAft>
                        <a:buNone/>
                      </a:pPr>
                      <a:r>
                        <a:rPr lang="en" sz="1000"/>
                        <a:t>Private</a:t>
                      </a:r>
                      <a:endParaRPr sz="10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lang="en" sz="1000">
                          <a:solidFill>
                            <a:schemeClr val="lt1"/>
                          </a:solidFill>
                        </a:rPr>
                        <a:t>SmileCilvi1***  </a:t>
                      </a:r>
                      <a:endParaRPr sz="1000">
                        <a:solidFill>
                          <a:schemeClr val="lt1"/>
                        </a:solidFill>
                      </a:endParaRPr>
                    </a:p>
                    <a:p>
                      <a:pPr indent="0" lvl="0" marL="0" rtl="0" algn="l">
                        <a:spcBef>
                          <a:spcPts val="0"/>
                        </a:spcBef>
                        <a:spcAft>
                          <a:spcPts val="0"/>
                        </a:spcAft>
                        <a:buClr>
                          <a:schemeClr val="lt1"/>
                        </a:buClr>
                        <a:buSzPts val="1100"/>
                        <a:buFont typeface="Arial"/>
                        <a:buNone/>
                      </a:pPr>
                      <a:r>
                        <a:rPr lang="en" sz="1000">
                          <a:solidFill>
                            <a:schemeClr val="lt1"/>
                          </a:solidFill>
                        </a:rPr>
                        <a:t>AmiSmile0815!             </a:t>
                      </a:r>
                      <a:endParaRPr sz="1000">
                        <a:solidFill>
                          <a:schemeClr val="lt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McAfee</a:t>
                      </a:r>
                      <a:endParaRPr sz="1000"/>
                    </a:p>
                  </a:txBody>
                  <a:tcPr marT="91425" marB="91425" marR="91425" marL="91425"/>
                </a:tc>
              </a:tr>
              <a:tr h="482825">
                <a:tc>
                  <a:txBody>
                    <a:bodyPr/>
                    <a:lstStyle/>
                    <a:p>
                      <a:pPr indent="0" lvl="0" marL="0" rtl="0" algn="ctr">
                        <a:lnSpc>
                          <a:spcPct val="100000"/>
                        </a:lnSpc>
                        <a:spcBef>
                          <a:spcPts val="0"/>
                        </a:spcBef>
                        <a:spcAft>
                          <a:spcPts val="0"/>
                        </a:spcAft>
                        <a:buNone/>
                      </a:pPr>
                      <a:r>
                        <a:rPr lang="en" sz="1000"/>
                        <a:t>2</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solidFill>
                            <a:schemeClr val="lt1"/>
                          </a:solidFill>
                        </a:rPr>
                        <a:t>IMac 2022 (M1)</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solidFill>
                            <a:schemeClr val="lt1"/>
                          </a:solidFill>
                        </a:rPr>
                        <a:t>Dr Fransisca Amy (treatment room 2)</a:t>
                      </a:r>
                      <a:endParaRPr sz="1000">
                        <a:solidFill>
                          <a:schemeClr val="lt1"/>
                        </a:solidFill>
                      </a:endParaRPr>
                    </a:p>
                    <a:p>
                      <a:pPr indent="0" lvl="0" marL="0" rtl="0" algn="l">
                        <a:lnSpc>
                          <a:spcPct val="100000"/>
                        </a:lnSpc>
                        <a:spcBef>
                          <a:spcPts val="0"/>
                        </a:spcBef>
                        <a:spcAft>
                          <a:spcPts val="0"/>
                        </a:spcAft>
                        <a:buClr>
                          <a:schemeClr val="lt1"/>
                        </a:buClr>
                        <a:buSzPts val="1100"/>
                        <a:buFont typeface="Arial"/>
                        <a:buNone/>
                      </a:pPr>
                      <a:r>
                        <a:rPr lang="en" sz="1000">
                          <a:solidFill>
                            <a:schemeClr val="lt1"/>
                          </a:solidFill>
                        </a:rPr>
                        <a:t>Access to dental assistant Sarah Lee</a:t>
                      </a:r>
                      <a:endParaRPr sz="1000">
                        <a:solidFill>
                          <a:schemeClr val="lt1"/>
                        </a:solidFill>
                      </a:endParaRPr>
                    </a:p>
                  </a:txBody>
                  <a:tcPr marT="91425" marB="91425" marR="91425" marL="91425"/>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REG-DOC-FA002</a:t>
                      </a:r>
                      <a:endParaRPr sz="900">
                        <a:latin typeface="Roboto"/>
                        <a:ea typeface="Roboto"/>
                        <a:cs typeface="Roboto"/>
                        <a:sym typeface="Roboto"/>
                      </a:endParaRPr>
                    </a:p>
                    <a:p>
                      <a:pPr indent="0" lvl="0" marL="0" rtl="0" algn="l">
                        <a:lnSpc>
                          <a:spcPct val="100000"/>
                        </a:lnSpc>
                        <a:spcBef>
                          <a:spcPts val="0"/>
                        </a:spcBef>
                        <a:spcAft>
                          <a:spcPts val="0"/>
                        </a:spcAft>
                        <a:buNone/>
                      </a:pPr>
                      <a:r>
                        <a:t/>
                      </a:r>
                      <a:endParaRPr sz="900">
                        <a:latin typeface="Roboto"/>
                        <a:ea typeface="Roboto"/>
                        <a:cs typeface="Roboto"/>
                        <a:sym typeface="Roboto"/>
                      </a:endParaRPr>
                    </a:p>
                    <a:p>
                      <a:pPr indent="0" lvl="0" marL="0" rtl="0" algn="l">
                        <a:lnSpc>
                          <a:spcPct val="100000"/>
                        </a:lnSpc>
                        <a:spcBef>
                          <a:spcPts val="0"/>
                        </a:spcBef>
                        <a:spcAft>
                          <a:spcPts val="0"/>
                        </a:spcAft>
                        <a:buClr>
                          <a:schemeClr val="lt1"/>
                        </a:buClr>
                        <a:buSzPts val="1100"/>
                        <a:buFont typeface="Arial"/>
                        <a:buNone/>
                      </a:pPr>
                      <a:r>
                        <a:rPr lang="en" sz="900">
                          <a:solidFill>
                            <a:schemeClr val="lt1"/>
                          </a:solidFill>
                          <a:latin typeface="Roboto"/>
                          <a:ea typeface="Roboto"/>
                          <a:cs typeface="Roboto"/>
                          <a:sym typeface="Roboto"/>
                        </a:rPr>
                        <a:t>REG-DA-SL004</a:t>
                      </a:r>
                      <a:endParaRPr sz="900">
                        <a:latin typeface="Roboto"/>
                        <a:ea typeface="Roboto"/>
                        <a:cs typeface="Roboto"/>
                        <a:sym typeface="Roboto"/>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192.168.1.11</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Private</a:t>
                      </a:r>
                      <a:endParaRPr sz="1000"/>
                    </a:p>
                  </a:txBody>
                  <a:tcPr marT="91425" marB="91425" marR="91425" marL="91425"/>
                </a:tc>
                <a:tc>
                  <a:txBody>
                    <a:bodyPr/>
                    <a:lstStyle/>
                    <a:p>
                      <a:pPr indent="0" lvl="0" marL="0" rtl="0" algn="l">
                        <a:lnSpc>
                          <a:spcPct val="100000"/>
                        </a:lnSpc>
                        <a:spcBef>
                          <a:spcPts val="0"/>
                        </a:spcBef>
                        <a:spcAft>
                          <a:spcPts val="0"/>
                        </a:spcAft>
                        <a:buClr>
                          <a:schemeClr val="lt1"/>
                        </a:buClr>
                        <a:buSzPts val="1100"/>
                        <a:buFont typeface="Arial"/>
                        <a:buNone/>
                      </a:pPr>
                      <a:r>
                        <a:rPr lang="en" sz="1000">
                          <a:solidFill>
                            <a:schemeClr val="lt1"/>
                          </a:solidFill>
                        </a:rPr>
                        <a:t>FransSmle12$</a:t>
                      </a:r>
                      <a:endParaRPr sz="1000">
                        <a:solidFill>
                          <a:schemeClr val="lt1"/>
                        </a:solidFill>
                      </a:endParaRPr>
                    </a:p>
                    <a:p>
                      <a:pPr indent="0" lvl="0" marL="0" rtl="0" algn="l">
                        <a:lnSpc>
                          <a:spcPct val="100000"/>
                        </a:lnSpc>
                        <a:spcBef>
                          <a:spcPts val="0"/>
                        </a:spcBef>
                        <a:spcAft>
                          <a:spcPts val="0"/>
                        </a:spcAft>
                        <a:buClr>
                          <a:schemeClr val="lt1"/>
                        </a:buClr>
                        <a:buSzPts val="1100"/>
                        <a:buFont typeface="Arial"/>
                        <a:buNone/>
                      </a:pPr>
                      <a:r>
                        <a:rPr lang="en" sz="1000">
                          <a:solidFill>
                            <a:schemeClr val="lt1"/>
                          </a:solidFill>
                        </a:rPr>
                        <a:t>SmilLeee24&gt;&gt;*</a:t>
                      </a:r>
                      <a:endParaRPr sz="1000">
                        <a:solidFill>
                          <a:schemeClr val="lt1"/>
                        </a:solidFill>
                      </a:endParaRPr>
                    </a:p>
                    <a:p>
                      <a:pPr indent="0" lvl="0" marL="0" rtl="0" algn="l">
                        <a:lnSpc>
                          <a:spcPct val="100000"/>
                        </a:lnSpc>
                        <a:spcBef>
                          <a:spcPts val="0"/>
                        </a:spcBef>
                        <a:spcAft>
                          <a:spcPts val="0"/>
                        </a:spcAft>
                        <a:buNone/>
                      </a:pPr>
                      <a:r>
                        <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McAfee</a:t>
                      </a:r>
                      <a:endParaRPr sz="1000"/>
                    </a:p>
                  </a:txBody>
                  <a:tcPr marT="91425" marB="91425" marR="91425" marL="91425"/>
                </a:tc>
              </a:tr>
              <a:tr h="381000">
                <a:tc>
                  <a:txBody>
                    <a:bodyPr/>
                    <a:lstStyle/>
                    <a:p>
                      <a:pPr indent="0" lvl="0" marL="0" rtl="0" algn="ctr">
                        <a:lnSpc>
                          <a:spcPct val="100000"/>
                        </a:lnSpc>
                        <a:spcBef>
                          <a:spcPts val="0"/>
                        </a:spcBef>
                        <a:spcAft>
                          <a:spcPts val="0"/>
                        </a:spcAft>
                        <a:buNone/>
                      </a:pPr>
                      <a:r>
                        <a:rPr lang="en" sz="1000"/>
                        <a:t>3</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Canon Printer</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Control Item</a:t>
                      </a:r>
                      <a:endParaRPr sz="1000"/>
                    </a:p>
                  </a:txBody>
                  <a:tcPr marT="91425" marB="91425" marR="91425" marL="91425"/>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REG-PRINTER-09</a:t>
                      </a:r>
                      <a:endParaRPr sz="900"/>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192.168.1.30</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Private</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Nil</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Nil</a:t>
                      </a:r>
                      <a:endParaRPr sz="1000"/>
                    </a:p>
                  </a:txBody>
                  <a:tcPr marT="91425" marB="91425" marR="91425" marL="91425"/>
                </a:tc>
              </a:tr>
              <a:tr h="396200">
                <a:tc>
                  <a:txBody>
                    <a:bodyPr/>
                    <a:lstStyle/>
                    <a:p>
                      <a:pPr indent="0" lvl="0" marL="0" rtl="0" algn="ctr">
                        <a:lnSpc>
                          <a:spcPct val="100000"/>
                        </a:lnSpc>
                        <a:spcBef>
                          <a:spcPts val="0"/>
                        </a:spcBef>
                        <a:spcAft>
                          <a:spcPts val="0"/>
                        </a:spcAft>
                        <a:buNone/>
                      </a:pPr>
                      <a:r>
                        <a:rPr lang="en" sz="1000"/>
                        <a:t>4</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ASUS Laptop</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Receptionist - Emily Davis  (Accessible to IT and Doctors)</a:t>
                      </a:r>
                      <a:endParaRPr sz="1000"/>
                    </a:p>
                  </a:txBody>
                  <a:tcPr marT="91425" marB="91425" marR="91425" marL="91425"/>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REG-REC-ED005</a:t>
                      </a:r>
                      <a:endParaRPr sz="900"/>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192.168.1.40</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Private</a:t>
                      </a:r>
                      <a:endParaRPr sz="1000"/>
                    </a:p>
                  </a:txBody>
                  <a:tcPr marT="91425" marB="91425" marR="91425" marL="91425"/>
                </a:tc>
                <a:tc>
                  <a:txBody>
                    <a:bodyPr/>
                    <a:lstStyle/>
                    <a:p>
                      <a:pPr indent="0" lvl="0" marL="0" rtl="0" algn="l">
                        <a:lnSpc>
                          <a:spcPct val="100000"/>
                        </a:lnSpc>
                        <a:spcBef>
                          <a:spcPts val="0"/>
                        </a:spcBef>
                        <a:spcAft>
                          <a:spcPts val="0"/>
                        </a:spcAft>
                        <a:buClr>
                          <a:schemeClr val="lt1"/>
                        </a:buClr>
                        <a:buSzPts val="1100"/>
                        <a:buFont typeface="Arial"/>
                        <a:buNone/>
                      </a:pPr>
                      <a:r>
                        <a:rPr lang="en" sz="1000">
                          <a:solidFill>
                            <a:schemeClr val="lt1"/>
                          </a:solidFill>
                        </a:rPr>
                        <a:t>RcptSmle01#$</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Window Defender</a:t>
                      </a:r>
                      <a:endParaRPr sz="1000"/>
                    </a:p>
                  </a:txBody>
                  <a:tcPr marT="91425" marB="91425" marR="91425" marL="91425"/>
                </a:tc>
              </a:tr>
              <a:tr h="381000">
                <a:tc>
                  <a:txBody>
                    <a:bodyPr/>
                    <a:lstStyle/>
                    <a:p>
                      <a:pPr indent="0" lvl="0" marL="0" rtl="0" algn="ctr">
                        <a:lnSpc>
                          <a:spcPct val="100000"/>
                        </a:lnSpc>
                        <a:spcBef>
                          <a:spcPts val="0"/>
                        </a:spcBef>
                        <a:spcAft>
                          <a:spcPts val="0"/>
                        </a:spcAft>
                        <a:buNone/>
                      </a:pPr>
                      <a:r>
                        <a:rPr lang="en" sz="1000"/>
                        <a:t>5</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2TB Seagate </a:t>
                      </a:r>
                      <a:r>
                        <a:rPr lang="en" sz="1000"/>
                        <a:t>Hard Drive (Owner)</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Dr Maria. C</a:t>
                      </a:r>
                      <a:endParaRPr sz="1000"/>
                    </a:p>
                  </a:txBody>
                  <a:tcPr marT="91425" marB="91425" marR="91425" marL="91425"/>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HDD-MC1001</a:t>
                      </a:r>
                      <a:endParaRPr sz="900"/>
                    </a:p>
                  </a:txBody>
                  <a:tcPr marT="91425" marB="91425" marR="91425" marL="91425"/>
                </a:tc>
                <a:tc>
                  <a:txBody>
                    <a:bodyPr/>
                    <a:lstStyle/>
                    <a:p>
                      <a:pPr indent="0" lvl="0" marL="0" rtl="0" algn="ctr">
                        <a:lnSpc>
                          <a:spcPct val="100000"/>
                        </a:lnSpc>
                        <a:spcBef>
                          <a:spcPts val="0"/>
                        </a:spcBef>
                        <a:spcAft>
                          <a:spcPts val="0"/>
                        </a:spcAft>
                        <a:buNone/>
                      </a:pPr>
                      <a:r>
                        <a:rPr lang="en" sz="1000"/>
                        <a:t>NIL</a:t>
                      </a:r>
                      <a:endParaRPr sz="1000"/>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lnSpc>
                          <a:spcPct val="100000"/>
                        </a:lnSpc>
                        <a:spcBef>
                          <a:spcPts val="0"/>
                        </a:spcBef>
                        <a:spcAft>
                          <a:spcPts val="0"/>
                        </a:spcAft>
                        <a:buNone/>
                      </a:pPr>
                      <a:r>
                        <a:rPr lang="en" sz="1000"/>
                        <a:t>MarCil1224^*$</a:t>
                      </a:r>
                      <a:endParaRPr sz="1000"/>
                    </a:p>
                  </a:txBody>
                  <a:tcPr marT="91425" marB="91425" marR="91425" marL="91425"/>
                </a:tc>
                <a:tc>
                  <a:txBody>
                    <a:bodyPr/>
                    <a:lstStyle/>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Nil</a:t>
                      </a:r>
                      <a:endParaRPr sz="1000"/>
                    </a:p>
                  </a:txBody>
                  <a:tcPr marT="91425" marB="91425" marR="91425" marL="91425"/>
                </a:tc>
              </a:tr>
              <a:tr h="381000">
                <a:tc>
                  <a:txBody>
                    <a:bodyPr/>
                    <a:lstStyle/>
                    <a:p>
                      <a:pPr indent="0" lvl="0" marL="0" rtl="0" algn="ctr">
                        <a:lnSpc>
                          <a:spcPct val="100000"/>
                        </a:lnSpc>
                        <a:spcBef>
                          <a:spcPts val="0"/>
                        </a:spcBef>
                        <a:spcAft>
                          <a:spcPts val="0"/>
                        </a:spcAft>
                        <a:buNone/>
                      </a:pPr>
                      <a:r>
                        <a:rPr lang="en" sz="1000"/>
                        <a:t>6</a:t>
                      </a:r>
                      <a:endParaRPr sz="1000"/>
                    </a:p>
                  </a:txBody>
                  <a:tcPr marT="91425" marB="91425" marR="91425" marL="91425"/>
                </a:tc>
                <a:tc>
                  <a:txBody>
                    <a:bodyPr/>
                    <a:lstStyle/>
                    <a:p>
                      <a:pPr indent="0" lvl="0" marL="0" rtl="0" algn="l">
                        <a:lnSpc>
                          <a:spcPct val="100000"/>
                        </a:lnSpc>
                        <a:spcBef>
                          <a:spcPts val="0"/>
                        </a:spcBef>
                        <a:spcAft>
                          <a:spcPts val="0"/>
                        </a:spcAft>
                        <a:buClr>
                          <a:schemeClr val="lt1"/>
                        </a:buClr>
                        <a:buSzPts val="1100"/>
                        <a:buFont typeface="Arial"/>
                        <a:buNone/>
                      </a:pPr>
                      <a:r>
                        <a:rPr lang="en" sz="1000">
                          <a:solidFill>
                            <a:schemeClr val="lt1"/>
                          </a:solidFill>
                        </a:rPr>
                        <a:t>2</a:t>
                      </a:r>
                      <a:r>
                        <a:rPr lang="en" sz="1000">
                          <a:solidFill>
                            <a:schemeClr val="lt1"/>
                          </a:solidFill>
                        </a:rPr>
                        <a:t>TB Seagate Hard Drive (Partner)</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Dr Fransisca. A</a:t>
                      </a:r>
                      <a:endParaRPr sz="1000"/>
                    </a:p>
                  </a:txBody>
                  <a:tcPr marT="91425" marB="91425" marR="91425" marL="91425"/>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HDD-FA1001</a:t>
                      </a:r>
                      <a:endParaRPr sz="900"/>
                    </a:p>
                  </a:txBody>
                  <a:tcPr marT="91425" marB="91425" marR="91425" marL="91425"/>
                </a:tc>
                <a:tc>
                  <a:txBody>
                    <a:bodyPr/>
                    <a:lstStyle/>
                    <a:p>
                      <a:pPr indent="0" lvl="0" marL="0" rtl="0" algn="ctr">
                        <a:lnSpc>
                          <a:spcPct val="100000"/>
                        </a:lnSpc>
                        <a:spcBef>
                          <a:spcPts val="0"/>
                        </a:spcBef>
                        <a:spcAft>
                          <a:spcPts val="0"/>
                        </a:spcAft>
                        <a:buNone/>
                      </a:pPr>
                      <a:r>
                        <a:rPr lang="en" sz="1000"/>
                        <a:t>NIL</a:t>
                      </a:r>
                      <a:endParaRPr sz="1000"/>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lnSpc>
                          <a:spcPct val="100000"/>
                        </a:lnSpc>
                        <a:spcBef>
                          <a:spcPts val="0"/>
                        </a:spcBef>
                        <a:spcAft>
                          <a:spcPts val="0"/>
                        </a:spcAft>
                        <a:buNone/>
                      </a:pPr>
                      <a:r>
                        <a:rPr lang="en" sz="1000"/>
                        <a:t>MyFraiCa10!*</a:t>
                      </a:r>
                      <a:endParaRPr sz="1000"/>
                    </a:p>
                  </a:txBody>
                  <a:tcPr marT="91425" marB="91425" marR="91425" marL="91425"/>
                </a:tc>
                <a:tc>
                  <a:txBody>
                    <a:bodyPr/>
                    <a:lstStyle/>
                    <a:p>
                      <a:pPr indent="0" lvl="0" marL="0" rtl="0" algn="l">
                        <a:lnSpc>
                          <a:spcPct val="100000"/>
                        </a:lnSpc>
                        <a:spcBef>
                          <a:spcPts val="0"/>
                        </a:spcBef>
                        <a:spcAft>
                          <a:spcPts val="0"/>
                        </a:spcAft>
                        <a:buNone/>
                      </a:pPr>
                      <a:r>
                        <a:rPr lang="en" sz="1000"/>
                        <a:t>Nil</a:t>
                      </a:r>
                      <a:endParaRPr sz="10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cxnSp>
        <p:nvCxnSpPr>
          <p:cNvPr id="215" name="Google Shape;215;g22c30e01ebf_2_0"/>
          <p:cNvCxnSpPr/>
          <p:nvPr/>
        </p:nvCxnSpPr>
        <p:spPr>
          <a:xfrm>
            <a:off x="7035575" y="431950"/>
            <a:ext cx="1254900" cy="0"/>
          </a:xfrm>
          <a:prstGeom prst="straightConnector1">
            <a:avLst/>
          </a:prstGeom>
          <a:noFill/>
          <a:ln cap="flat" cmpd="sng" w="9525">
            <a:solidFill>
              <a:srgbClr val="93C47D"/>
            </a:solidFill>
            <a:prstDash val="solid"/>
            <a:round/>
            <a:headEnd len="sm" w="sm" type="none"/>
            <a:tailEnd len="sm" w="sm" type="none"/>
          </a:ln>
        </p:spPr>
      </p:cxnSp>
      <p:sp>
        <p:nvSpPr>
          <p:cNvPr id="216" name="Google Shape;216;g22c30e01ebf_2_0"/>
          <p:cNvSpPr/>
          <p:nvPr/>
        </p:nvSpPr>
        <p:spPr>
          <a:xfrm>
            <a:off x="8271675" y="25130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g22c30e01ebf_2_0"/>
          <p:cNvCxnSpPr/>
          <p:nvPr/>
        </p:nvCxnSpPr>
        <p:spPr>
          <a:xfrm>
            <a:off x="6921750" y="650900"/>
            <a:ext cx="1254900" cy="0"/>
          </a:xfrm>
          <a:prstGeom prst="straightConnector1">
            <a:avLst/>
          </a:prstGeom>
          <a:noFill/>
          <a:ln cap="flat" cmpd="sng" w="9525">
            <a:solidFill>
              <a:srgbClr val="93C47D"/>
            </a:solidFill>
            <a:prstDash val="solid"/>
            <a:round/>
            <a:headEnd len="sm" w="sm" type="none"/>
            <a:tailEnd len="sm" w="sm" type="none"/>
          </a:ln>
        </p:spPr>
      </p:cxnSp>
      <p:sp>
        <p:nvSpPr>
          <p:cNvPr id="218" name="Google Shape;218;g22c30e01ebf_2_0"/>
          <p:cNvSpPr/>
          <p:nvPr/>
        </p:nvSpPr>
        <p:spPr>
          <a:xfrm>
            <a:off x="163150" y="236850"/>
            <a:ext cx="8233500" cy="5130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22c30e01ebf_2_0"/>
          <p:cNvSpPr/>
          <p:nvPr/>
        </p:nvSpPr>
        <p:spPr>
          <a:xfrm>
            <a:off x="86800" y="68475"/>
            <a:ext cx="8233500" cy="6813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g22c30e01ebf_2_0"/>
          <p:cNvCxnSpPr/>
          <p:nvPr/>
        </p:nvCxnSpPr>
        <p:spPr>
          <a:xfrm>
            <a:off x="8176654" y="650912"/>
            <a:ext cx="294600" cy="332400"/>
          </a:xfrm>
          <a:prstGeom prst="straightConnector1">
            <a:avLst/>
          </a:prstGeom>
          <a:noFill/>
          <a:ln cap="flat" cmpd="sng" w="9525">
            <a:solidFill>
              <a:srgbClr val="93C47D"/>
            </a:solidFill>
            <a:prstDash val="solid"/>
            <a:round/>
            <a:headEnd len="sm" w="sm" type="none"/>
            <a:tailEnd len="sm" w="sm" type="none"/>
          </a:ln>
        </p:spPr>
      </p:cxnSp>
      <p:sp>
        <p:nvSpPr>
          <p:cNvPr id="221" name="Google Shape;221;g22c30e01ebf_2_0"/>
          <p:cNvSpPr txBox="1"/>
          <p:nvPr/>
        </p:nvSpPr>
        <p:spPr>
          <a:xfrm>
            <a:off x="159254" y="-81813"/>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Stakeholders</a:t>
            </a:r>
            <a:endParaRPr b="0" i="0" sz="1400" u="none" cap="none" strike="noStrike">
              <a:solidFill>
                <a:srgbClr val="38761D"/>
              </a:solidFill>
              <a:latin typeface="Arial"/>
              <a:ea typeface="Arial"/>
              <a:cs typeface="Arial"/>
              <a:sym typeface="Arial"/>
            </a:endParaRPr>
          </a:p>
        </p:txBody>
      </p:sp>
      <p:sp>
        <p:nvSpPr>
          <p:cNvPr id="222" name="Google Shape;222;g22c30e01ebf_2_0"/>
          <p:cNvSpPr/>
          <p:nvPr/>
        </p:nvSpPr>
        <p:spPr>
          <a:xfrm>
            <a:off x="8338500" y="90760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2c30e01ebf_2_0"/>
          <p:cNvSpPr txBox="1"/>
          <p:nvPr/>
        </p:nvSpPr>
        <p:spPr>
          <a:xfrm>
            <a:off x="159250" y="671338"/>
            <a:ext cx="7320300" cy="369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15000"/>
              </a:lnSpc>
              <a:spcBef>
                <a:spcPts val="0"/>
              </a:spcBef>
              <a:spcAft>
                <a:spcPts val="0"/>
              </a:spcAft>
              <a:buClr>
                <a:schemeClr val="lt1"/>
              </a:buClr>
              <a:buSzPts val="1200"/>
              <a:buFont typeface="Ubuntu Light"/>
              <a:buChar char="●"/>
            </a:pPr>
            <a:r>
              <a:rPr b="0" i="0" lang="en" sz="1200" u="none" cap="none" strike="noStrike">
                <a:solidFill>
                  <a:schemeClr val="lt1"/>
                </a:solidFill>
                <a:latin typeface="Ubuntu Light"/>
                <a:ea typeface="Ubuntu Light"/>
                <a:cs typeface="Ubuntu Light"/>
                <a:sym typeface="Ubuntu Light"/>
              </a:rPr>
              <a:t>Who are the stakeholders in the clinic, and what are their roles in cybersecurity</a:t>
            </a:r>
            <a:r>
              <a:rPr b="1" i="0" lang="en" sz="1200" u="none" cap="none" strike="noStrike">
                <a:solidFill>
                  <a:schemeClr val="lt1"/>
                </a:solidFill>
                <a:latin typeface="Ubuntu"/>
                <a:ea typeface="Ubuntu"/>
                <a:cs typeface="Ubuntu"/>
                <a:sym typeface="Ubuntu"/>
              </a:rPr>
              <a:t> risk management?</a:t>
            </a:r>
            <a:endParaRPr b="1" i="0" sz="1200" u="none" cap="none" strike="noStrike">
              <a:solidFill>
                <a:schemeClr val="lt1"/>
              </a:solidFill>
              <a:latin typeface="Ubuntu"/>
              <a:ea typeface="Ubuntu"/>
              <a:cs typeface="Ubuntu"/>
              <a:sym typeface="Ubuntu"/>
            </a:endParaRPr>
          </a:p>
        </p:txBody>
      </p:sp>
      <p:graphicFrame>
        <p:nvGraphicFramePr>
          <p:cNvPr id="224" name="Google Shape;224;g22c30e01ebf_2_0"/>
          <p:cNvGraphicFramePr/>
          <p:nvPr/>
        </p:nvGraphicFramePr>
        <p:xfrm>
          <a:off x="76200" y="983300"/>
          <a:ext cx="3000000" cy="3000000"/>
        </p:xfrm>
        <a:graphic>
          <a:graphicData uri="http://schemas.openxmlformats.org/drawingml/2006/table">
            <a:tbl>
              <a:tblPr>
                <a:noFill/>
                <a:tableStyleId>{26134E66-06FF-4186-9026-3815C7411572}</a:tableStyleId>
              </a:tblPr>
              <a:tblGrid>
                <a:gridCol w="543075"/>
                <a:gridCol w="1504150"/>
                <a:gridCol w="1335200"/>
                <a:gridCol w="1113375"/>
                <a:gridCol w="1123950"/>
                <a:gridCol w="1123950"/>
                <a:gridCol w="1123950"/>
                <a:gridCol w="1123950"/>
              </a:tblGrid>
              <a:tr h="322650">
                <a:tc>
                  <a:txBody>
                    <a:bodyPr/>
                    <a:lstStyle/>
                    <a:p>
                      <a:pPr indent="0" lvl="0" marL="0" rtl="0" algn="ctr">
                        <a:spcBef>
                          <a:spcPts val="0"/>
                        </a:spcBef>
                        <a:spcAft>
                          <a:spcPts val="0"/>
                        </a:spcAft>
                        <a:buNone/>
                      </a:pPr>
                      <a:r>
                        <a:rPr b="1" lang="en" sz="1000"/>
                        <a:t>S/N</a:t>
                      </a:r>
                      <a:endParaRPr b="1" sz="1000"/>
                    </a:p>
                  </a:txBody>
                  <a:tcPr marT="91425" marB="91425" marR="91425" marL="91425"/>
                </a:tc>
                <a:tc>
                  <a:txBody>
                    <a:bodyPr/>
                    <a:lstStyle/>
                    <a:p>
                      <a:pPr indent="0" lvl="0" marL="0" rtl="0" algn="ctr">
                        <a:spcBef>
                          <a:spcPts val="0"/>
                        </a:spcBef>
                        <a:spcAft>
                          <a:spcPts val="0"/>
                        </a:spcAft>
                        <a:buNone/>
                      </a:pPr>
                      <a:r>
                        <a:rPr b="1" lang="en" sz="1000"/>
                        <a:t>Device</a:t>
                      </a:r>
                      <a:endParaRPr b="1" sz="1000"/>
                    </a:p>
                  </a:txBody>
                  <a:tcPr marT="91425" marB="91425" marR="91425" marL="91425"/>
                </a:tc>
                <a:tc>
                  <a:txBody>
                    <a:bodyPr/>
                    <a:lstStyle/>
                    <a:p>
                      <a:pPr indent="0" lvl="0" marL="0" rtl="0" algn="ctr">
                        <a:spcBef>
                          <a:spcPts val="0"/>
                        </a:spcBef>
                        <a:spcAft>
                          <a:spcPts val="0"/>
                        </a:spcAft>
                        <a:buNone/>
                      </a:pPr>
                      <a:r>
                        <a:rPr b="1" lang="en" sz="1000"/>
                        <a:t>Owner</a:t>
                      </a:r>
                      <a:endParaRPr b="1" sz="1000"/>
                    </a:p>
                  </a:txBody>
                  <a:tcPr marT="91425" marB="91425" marR="91425" marL="91425"/>
                </a:tc>
                <a:tc>
                  <a:txBody>
                    <a:bodyPr/>
                    <a:lstStyle/>
                    <a:p>
                      <a:pPr indent="0" lvl="0" marL="0" rtl="0" algn="ctr">
                        <a:spcBef>
                          <a:spcPts val="0"/>
                        </a:spcBef>
                        <a:spcAft>
                          <a:spcPts val="0"/>
                        </a:spcAft>
                        <a:buNone/>
                      </a:pPr>
                      <a:r>
                        <a:rPr b="1" lang="en" sz="1000"/>
                        <a:t>Registration ID</a:t>
                      </a:r>
                      <a:endParaRPr b="1" sz="1000"/>
                    </a:p>
                  </a:txBody>
                  <a:tcPr marT="91425" marB="91425" marR="91425" marL="91425"/>
                </a:tc>
                <a:tc>
                  <a:txBody>
                    <a:bodyPr/>
                    <a:lstStyle/>
                    <a:p>
                      <a:pPr indent="0" lvl="0" marL="0" rtl="0" algn="ctr">
                        <a:spcBef>
                          <a:spcPts val="0"/>
                        </a:spcBef>
                        <a:spcAft>
                          <a:spcPts val="0"/>
                        </a:spcAft>
                        <a:buNone/>
                      </a:pPr>
                      <a:r>
                        <a:rPr b="1" lang="en" sz="1000"/>
                        <a:t>IPv4</a:t>
                      </a:r>
                      <a:endParaRPr b="1" sz="1000"/>
                    </a:p>
                  </a:txBody>
                  <a:tcPr marT="91425" marB="91425" marR="91425" marL="91425"/>
                </a:tc>
                <a:tc>
                  <a:txBody>
                    <a:bodyPr/>
                    <a:lstStyle/>
                    <a:p>
                      <a:pPr indent="0" lvl="0" marL="0" rtl="0" algn="ctr">
                        <a:spcBef>
                          <a:spcPts val="0"/>
                        </a:spcBef>
                        <a:spcAft>
                          <a:spcPts val="0"/>
                        </a:spcAft>
                        <a:buNone/>
                      </a:pPr>
                      <a:r>
                        <a:rPr b="1" lang="en" sz="1000"/>
                        <a:t>Public/Private</a:t>
                      </a:r>
                      <a:endParaRPr b="1" sz="1000"/>
                    </a:p>
                  </a:txBody>
                  <a:tcPr marT="91425" marB="91425" marR="91425" marL="91425"/>
                </a:tc>
                <a:tc>
                  <a:txBody>
                    <a:bodyPr/>
                    <a:lstStyle/>
                    <a:p>
                      <a:pPr indent="0" lvl="0" marL="0" rtl="0" algn="ctr">
                        <a:spcBef>
                          <a:spcPts val="0"/>
                        </a:spcBef>
                        <a:spcAft>
                          <a:spcPts val="0"/>
                        </a:spcAft>
                        <a:buNone/>
                      </a:pPr>
                      <a:r>
                        <a:rPr b="1" lang="en" sz="1000"/>
                        <a:t>Password</a:t>
                      </a:r>
                      <a:endParaRPr b="1" sz="1000"/>
                    </a:p>
                  </a:txBody>
                  <a:tcPr marT="91425" marB="91425" marR="91425" marL="91425"/>
                </a:tc>
                <a:tc>
                  <a:txBody>
                    <a:bodyPr/>
                    <a:lstStyle/>
                    <a:p>
                      <a:pPr indent="0" lvl="0" marL="0" rtl="0" algn="ctr">
                        <a:spcBef>
                          <a:spcPts val="0"/>
                        </a:spcBef>
                        <a:spcAft>
                          <a:spcPts val="0"/>
                        </a:spcAft>
                        <a:buNone/>
                      </a:pPr>
                      <a:r>
                        <a:rPr b="1" lang="en" sz="1000"/>
                        <a:t>Anti-Virus</a:t>
                      </a:r>
                      <a:endParaRPr b="1" sz="1000"/>
                    </a:p>
                  </a:txBody>
                  <a:tcPr marT="91425" marB="91425" marR="91425" marL="91425"/>
                </a:tc>
              </a:tr>
              <a:tr h="7187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l">
                        <a:spcBef>
                          <a:spcPts val="0"/>
                        </a:spcBef>
                        <a:spcAft>
                          <a:spcPts val="0"/>
                        </a:spcAft>
                        <a:buNone/>
                      </a:pPr>
                      <a:r>
                        <a:rPr i="1" lang="en" sz="1000"/>
                        <a:t>“SmileStorage” Server</a:t>
                      </a:r>
                      <a:r>
                        <a:rPr lang="en" sz="1000"/>
                        <a:t> </a:t>
                      </a:r>
                      <a:r>
                        <a:rPr lang="en" sz="900"/>
                        <a:t>(I9 quad-core processor, Nvidia with 2TB CPU storage and 8G RAM)</a:t>
                      </a:r>
                      <a:endParaRPr sz="900"/>
                    </a:p>
                  </a:txBody>
                  <a:tcPr marT="91425" marB="91425" marR="91425" marL="91425"/>
                </a:tc>
                <a:tc>
                  <a:txBody>
                    <a:bodyPr/>
                    <a:lstStyle/>
                    <a:p>
                      <a:pPr indent="0" lvl="0" marL="0" rtl="0" algn="l">
                        <a:spcBef>
                          <a:spcPts val="0"/>
                        </a:spcBef>
                        <a:spcAft>
                          <a:spcPts val="0"/>
                        </a:spcAft>
                        <a:buNone/>
                      </a:pPr>
                      <a:r>
                        <a:rPr lang="en" sz="1000"/>
                        <a:t>Control Item</a:t>
                      </a:r>
                      <a:endParaRPr sz="1000"/>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REG-IT-MN006</a:t>
                      </a:r>
                      <a:endParaRPr sz="900"/>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192.168.1.50</a:t>
                      </a:r>
                      <a:endParaRPr sz="1000"/>
                    </a:p>
                  </a:txBody>
                  <a:tcPr marT="91425" marB="91425" marR="91425" marL="91425"/>
                </a:tc>
                <a:tc>
                  <a:txBody>
                    <a:bodyPr/>
                    <a:lstStyle/>
                    <a:p>
                      <a:pPr indent="0" lvl="0" marL="0" rtl="0" algn="l">
                        <a:spcBef>
                          <a:spcPts val="0"/>
                        </a:spcBef>
                        <a:spcAft>
                          <a:spcPts val="0"/>
                        </a:spcAft>
                        <a:buNone/>
                      </a:pPr>
                      <a:r>
                        <a:rPr lang="en" sz="1000"/>
                        <a:t>Private</a:t>
                      </a:r>
                      <a:endParaRPr sz="1000"/>
                    </a:p>
                  </a:txBody>
                  <a:tcPr marT="91425" marB="91425" marR="91425" marL="91425"/>
                </a:tc>
                <a:tc>
                  <a:txBody>
                    <a:bodyPr/>
                    <a:lstStyle/>
                    <a:p>
                      <a:pPr indent="0" lvl="0" marL="0" rtl="0" algn="l">
                        <a:spcBef>
                          <a:spcPts val="0"/>
                        </a:spcBef>
                        <a:spcAft>
                          <a:spcPts val="0"/>
                        </a:spcAft>
                        <a:buNone/>
                      </a:pPr>
                      <a:r>
                        <a:rPr lang="en" sz="1000">
                          <a:solidFill>
                            <a:schemeClr val="lt1"/>
                          </a:solidFill>
                        </a:rPr>
                        <a:t>StorSmle0610*</a:t>
                      </a:r>
                      <a:endParaRPr sz="1000"/>
                    </a:p>
                  </a:txBody>
                  <a:tcPr marT="91425" marB="91425" marR="91425" marL="91425"/>
                </a:tc>
                <a:tc>
                  <a:txBody>
                    <a:bodyPr/>
                    <a:lstStyle/>
                    <a:p>
                      <a:pPr indent="0" lvl="0" marL="0" rtl="0" algn="l">
                        <a:spcBef>
                          <a:spcPts val="0"/>
                        </a:spcBef>
                        <a:spcAft>
                          <a:spcPts val="0"/>
                        </a:spcAft>
                        <a:buNone/>
                      </a:pPr>
                      <a:r>
                        <a:rPr lang="en" sz="1000"/>
                        <a:t>Nil</a:t>
                      </a:r>
                      <a:endParaRPr sz="1000"/>
                    </a:p>
                  </a:txBody>
                  <a:tcPr marT="91425" marB="91425" marR="91425" marL="91425"/>
                </a:tc>
              </a:tr>
              <a:tr h="332275">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l">
                        <a:spcBef>
                          <a:spcPts val="0"/>
                        </a:spcBef>
                        <a:spcAft>
                          <a:spcPts val="0"/>
                        </a:spcAft>
                        <a:buNone/>
                      </a:pPr>
                      <a:r>
                        <a:rPr lang="en" sz="1000"/>
                        <a:t>WAPs (Wireless Access Points) Wi-Fi</a:t>
                      </a:r>
                      <a:endParaRPr sz="1000"/>
                    </a:p>
                  </a:txBody>
                  <a:tcPr marT="91425" marB="91425" marR="91425" marL="91425"/>
                </a:tc>
                <a:tc>
                  <a:txBody>
                    <a:bodyPr/>
                    <a:lstStyle/>
                    <a:p>
                      <a:pPr indent="0" lvl="0" marL="0" rtl="0" algn="l">
                        <a:spcBef>
                          <a:spcPts val="0"/>
                        </a:spcBef>
                        <a:spcAft>
                          <a:spcPts val="0"/>
                        </a:spcAft>
                        <a:buNone/>
                      </a:pPr>
                      <a:r>
                        <a:rPr lang="en" sz="900"/>
                        <a:t>Wireless Internet access for personal devices and patients (Control Item)</a:t>
                      </a:r>
                      <a:endParaRPr sz="900"/>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REG-WAP-12</a:t>
                      </a:r>
                      <a:endParaRPr sz="900">
                        <a:latin typeface="Roboto"/>
                        <a:ea typeface="Roboto"/>
                        <a:cs typeface="Roboto"/>
                        <a:sym typeface="Roboto"/>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192.168.1.60</a:t>
                      </a:r>
                      <a:endParaRPr sz="1000"/>
                    </a:p>
                  </a:txBody>
                  <a:tcPr marT="91425" marB="91425" marR="91425" marL="91425"/>
                </a:tc>
                <a:tc>
                  <a:txBody>
                    <a:bodyPr/>
                    <a:lstStyle/>
                    <a:p>
                      <a:pPr indent="0" lvl="0" marL="0" rtl="0" algn="l">
                        <a:spcBef>
                          <a:spcPts val="0"/>
                        </a:spcBef>
                        <a:spcAft>
                          <a:spcPts val="0"/>
                        </a:spcAft>
                        <a:buNone/>
                      </a:pPr>
                      <a:r>
                        <a:rPr lang="en" sz="1000"/>
                        <a:t>Private</a:t>
                      </a:r>
                      <a:endParaRPr sz="1000"/>
                    </a:p>
                  </a:txBody>
                  <a:tcPr marT="91425" marB="91425" marR="91425" marL="91425"/>
                </a:tc>
                <a:tc>
                  <a:txBody>
                    <a:bodyPr/>
                    <a:lstStyle/>
                    <a:p>
                      <a:pPr indent="0" lvl="0" marL="0" rtl="0" algn="l">
                        <a:spcBef>
                          <a:spcPts val="0"/>
                        </a:spcBef>
                        <a:spcAft>
                          <a:spcPts val="0"/>
                        </a:spcAft>
                        <a:buNone/>
                      </a:pPr>
                      <a:r>
                        <a:rPr lang="en" sz="1000">
                          <a:solidFill>
                            <a:schemeClr val="lt1"/>
                          </a:solidFill>
                        </a:rPr>
                        <a:t>D3ntst@Open#</a:t>
                      </a:r>
                      <a:endParaRPr/>
                    </a:p>
                  </a:txBody>
                  <a:tcPr marT="91425" marB="91425" marR="91425" marL="91425"/>
                </a:tc>
                <a:tc>
                  <a:txBody>
                    <a:bodyPr/>
                    <a:lstStyle/>
                    <a:p>
                      <a:pPr indent="0" lvl="0" marL="0" rtl="0" algn="l">
                        <a:spcBef>
                          <a:spcPts val="0"/>
                        </a:spcBef>
                        <a:spcAft>
                          <a:spcPts val="0"/>
                        </a:spcAft>
                        <a:buNone/>
                      </a:pPr>
                      <a:r>
                        <a:rPr lang="en" sz="1000"/>
                        <a:t>Firewall Standard</a:t>
                      </a:r>
                      <a:endParaRPr sz="1000"/>
                    </a:p>
                  </a:txBody>
                  <a:tcPr marT="91425" marB="91425" marR="91425" marL="91425"/>
                </a:tc>
              </a:tr>
              <a:tr h="54615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l">
                        <a:spcBef>
                          <a:spcPts val="0"/>
                        </a:spcBef>
                        <a:spcAft>
                          <a:spcPts val="0"/>
                        </a:spcAft>
                        <a:buNone/>
                      </a:pPr>
                      <a:r>
                        <a:rPr lang="en" sz="1000"/>
                        <a:t>Smart TV (3 -  Lounge, Room 1 and 2)</a:t>
                      </a:r>
                      <a:endParaRPr sz="1000"/>
                    </a:p>
                  </a:txBody>
                  <a:tcPr marT="91425" marB="91425" marR="91425" marL="91425"/>
                </a:tc>
                <a:tc>
                  <a:txBody>
                    <a:bodyPr/>
                    <a:lstStyle/>
                    <a:p>
                      <a:pPr indent="0" lvl="0" marL="0" rtl="0" algn="l">
                        <a:spcBef>
                          <a:spcPts val="0"/>
                        </a:spcBef>
                        <a:spcAft>
                          <a:spcPts val="0"/>
                        </a:spcAft>
                        <a:buNone/>
                      </a:pPr>
                      <a:r>
                        <a:rPr lang="en" sz="1000"/>
                        <a:t>Entertainment</a:t>
                      </a:r>
                      <a:endParaRPr sz="1000"/>
                    </a:p>
                  </a:txBody>
                  <a:tcPr marT="91425" marB="91425" marR="91425" marL="91425"/>
                </a:tc>
                <a:tc>
                  <a:txBody>
                    <a:bodyPr/>
                    <a:lstStyle/>
                    <a:p>
                      <a:pPr indent="0" lvl="0" marL="0" rtl="0" algn="l">
                        <a:lnSpc>
                          <a:spcPct val="115000"/>
                        </a:lnSpc>
                        <a:spcBef>
                          <a:spcPts val="1500"/>
                        </a:spcBef>
                        <a:spcAft>
                          <a:spcPts val="1500"/>
                        </a:spcAft>
                        <a:buNone/>
                      </a:pPr>
                      <a:r>
                        <a:rPr lang="en" sz="900">
                          <a:latin typeface="Roboto"/>
                          <a:ea typeface="Roboto"/>
                          <a:cs typeface="Roboto"/>
                          <a:sym typeface="Roboto"/>
                        </a:rPr>
                        <a:t>REG-TV1-13 REG-TV2-14 REG-TV3-15</a:t>
                      </a:r>
                      <a:endParaRPr sz="900">
                        <a:latin typeface="Roboto"/>
                        <a:ea typeface="Roboto"/>
                        <a:cs typeface="Roboto"/>
                        <a:sym typeface="Roboto"/>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Roboto"/>
                          <a:ea typeface="Roboto"/>
                          <a:cs typeface="Roboto"/>
                          <a:sym typeface="Roboto"/>
                        </a:rPr>
                        <a:t>192.168.1.70</a:t>
                      </a:r>
                      <a:endParaRPr sz="1000">
                        <a:latin typeface="Roboto"/>
                        <a:ea typeface="Roboto"/>
                        <a:cs typeface="Roboto"/>
                        <a:sym typeface="Roboto"/>
                      </a:endParaRPr>
                    </a:p>
                    <a:p>
                      <a:pPr indent="0" lvl="0" marL="0" rtl="0" algn="ctr">
                        <a:lnSpc>
                          <a:spcPct val="100000"/>
                        </a:lnSpc>
                        <a:spcBef>
                          <a:spcPts val="0"/>
                        </a:spcBef>
                        <a:spcAft>
                          <a:spcPts val="0"/>
                        </a:spcAft>
                        <a:buNone/>
                      </a:pPr>
                      <a:r>
                        <a:rPr lang="en" sz="1000">
                          <a:latin typeface="Roboto"/>
                          <a:ea typeface="Roboto"/>
                          <a:cs typeface="Roboto"/>
                          <a:sym typeface="Roboto"/>
                        </a:rPr>
                        <a:t>192.168.1.71</a:t>
                      </a:r>
                      <a:endParaRPr sz="1000">
                        <a:latin typeface="Roboto"/>
                        <a:ea typeface="Roboto"/>
                        <a:cs typeface="Roboto"/>
                        <a:sym typeface="Roboto"/>
                      </a:endParaRPr>
                    </a:p>
                    <a:p>
                      <a:pPr indent="0" lvl="0" marL="0" rtl="0" algn="ctr">
                        <a:lnSpc>
                          <a:spcPct val="100000"/>
                        </a:lnSpc>
                        <a:spcBef>
                          <a:spcPts val="0"/>
                        </a:spcBef>
                        <a:spcAft>
                          <a:spcPts val="0"/>
                        </a:spcAft>
                        <a:buNone/>
                      </a:pPr>
                      <a:r>
                        <a:rPr lang="en" sz="1000">
                          <a:latin typeface="Roboto"/>
                          <a:ea typeface="Roboto"/>
                          <a:cs typeface="Roboto"/>
                          <a:sym typeface="Roboto"/>
                        </a:rPr>
                        <a:t>192.168.1.72</a:t>
                      </a:r>
                      <a:endParaRPr sz="1000"/>
                    </a:p>
                  </a:txBody>
                  <a:tcPr marT="91425" marB="91425" marR="91425" marL="91425"/>
                </a:tc>
                <a:tc>
                  <a:txBody>
                    <a:bodyPr/>
                    <a:lstStyle/>
                    <a:p>
                      <a:pPr indent="0" lvl="0" marL="0" rtl="0" algn="l">
                        <a:spcBef>
                          <a:spcPts val="0"/>
                        </a:spcBef>
                        <a:spcAft>
                          <a:spcPts val="0"/>
                        </a:spcAft>
                        <a:buNone/>
                      </a:pPr>
                      <a:r>
                        <a:rPr lang="en" sz="1000"/>
                        <a:t>Private</a:t>
                      </a:r>
                      <a:endParaRPr sz="1000"/>
                    </a:p>
                  </a:txBody>
                  <a:tcPr marT="91425" marB="91425" marR="91425" marL="91425"/>
                </a:tc>
                <a:tc>
                  <a:txBody>
                    <a:bodyPr/>
                    <a:lstStyle/>
                    <a:p>
                      <a:pPr indent="0" lvl="0" marL="0" rtl="0" algn="l">
                        <a:spcBef>
                          <a:spcPts val="0"/>
                        </a:spcBef>
                        <a:spcAft>
                          <a:spcPts val="0"/>
                        </a:spcAft>
                        <a:buNone/>
                      </a:pPr>
                      <a:r>
                        <a:rPr lang="en" sz="1000"/>
                        <a:t>Nil</a:t>
                      </a:r>
                      <a:endParaRPr sz="1000"/>
                    </a:p>
                  </a:txBody>
                  <a:tcPr marT="91425" marB="91425" marR="91425" marL="91425"/>
                </a:tc>
                <a:tc>
                  <a:txBody>
                    <a:bodyPr/>
                    <a:lstStyle/>
                    <a:p>
                      <a:pPr indent="0" lvl="0" marL="0" rtl="0" algn="l">
                        <a:spcBef>
                          <a:spcPts val="0"/>
                        </a:spcBef>
                        <a:spcAft>
                          <a:spcPts val="0"/>
                        </a:spcAft>
                        <a:buNone/>
                      </a:pPr>
                      <a:r>
                        <a:rPr lang="en" sz="1000"/>
                        <a:t>Nil</a:t>
                      </a:r>
                      <a:endParaRPr sz="1000"/>
                    </a:p>
                  </a:txBody>
                  <a:tcPr marT="91425" marB="91425" marR="91425" marL="91425"/>
                </a:tc>
              </a:tr>
              <a:tr h="21935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l">
                        <a:spcBef>
                          <a:spcPts val="0"/>
                        </a:spcBef>
                        <a:spcAft>
                          <a:spcPts val="0"/>
                        </a:spcAft>
                        <a:buNone/>
                      </a:pPr>
                      <a:r>
                        <a:rPr lang="en" sz="1000"/>
                        <a:t>Internet Router</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Internet Access</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 sz="900">
                          <a:latin typeface="Roboto"/>
                          <a:ea typeface="Roboto"/>
                          <a:cs typeface="Roboto"/>
                          <a:sym typeface="Roboto"/>
                        </a:rPr>
                        <a:t>indihome</a:t>
                      </a:r>
                      <a:endParaRPr sz="9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1500"/>
                        </a:spcBef>
                        <a:spcAft>
                          <a:spcPts val="0"/>
                        </a:spcAft>
                        <a:buNone/>
                      </a:pPr>
                      <a:r>
                        <a:rPr lang="en" sz="1000">
                          <a:latin typeface="Roboto"/>
                          <a:ea typeface="Roboto"/>
                          <a:cs typeface="Roboto"/>
                          <a:sym typeface="Roboto"/>
                        </a:rPr>
                        <a:t>Dynamic</a:t>
                      </a:r>
                      <a:endParaRPr sz="10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Private</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D3ntstSml99!^</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Firewall std</a:t>
                      </a:r>
                      <a:endParaRPr sz="1000"/>
                    </a:p>
                  </a:txBody>
                  <a:tcPr marT="91425" marB="91425" marR="91425" marL="91425">
                    <a:lnB cap="flat" cmpd="sng" w="9525">
                      <a:solidFill>
                        <a:srgbClr val="9E9E9E"/>
                      </a:solidFill>
                      <a:prstDash val="solid"/>
                      <a:round/>
                      <a:headEnd len="sm" w="sm" type="none"/>
                      <a:tailEnd len="sm" w="sm" type="none"/>
                    </a:lnB>
                  </a:tcPr>
                </a:tc>
              </a:tr>
              <a:tr h="423800">
                <a:tc>
                  <a:txBody>
                    <a:bodyPr/>
                    <a:lstStyle/>
                    <a:p>
                      <a:pPr indent="0" lvl="0" marL="0" rtl="0" algn="ctr">
                        <a:spcBef>
                          <a:spcPts val="0"/>
                        </a:spcBef>
                        <a:spcAft>
                          <a:spcPts val="0"/>
                        </a:spcAft>
                        <a:buNone/>
                      </a:pPr>
                      <a:r>
                        <a:rPr lang="en" sz="1000"/>
                        <a:t>11</a:t>
                      </a:r>
                      <a:endParaRPr sz="10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XRay (teeth imaging)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Control Item</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 sz="900">
                          <a:latin typeface="Roboto"/>
                          <a:ea typeface="Roboto"/>
                          <a:cs typeface="Roboto"/>
                          <a:sym typeface="Roboto"/>
                        </a:rPr>
                        <a:t>REG-XRAY</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rPr>
                        <a:t>192.168.1.20</a:t>
                      </a:r>
                      <a:endParaRPr sz="1000">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Private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@DentRay123!</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Nil</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850">
                <a:tc>
                  <a:txBody>
                    <a:bodyPr/>
                    <a:lstStyle/>
                    <a:p>
                      <a:pPr indent="0" lvl="0" marL="0" rtl="0" algn="ctr">
                        <a:spcBef>
                          <a:spcPts val="0"/>
                        </a:spcBef>
                        <a:spcAft>
                          <a:spcPts val="0"/>
                        </a:spcAft>
                        <a:buNone/>
                      </a:pPr>
                      <a:r>
                        <a:rPr lang="en" sz="1000"/>
                        <a:t>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Website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Hosting public ISP</a:t>
                      </a:r>
                      <a:endParaRPr sz="1000"/>
                    </a:p>
                    <a:p>
                      <a:pPr indent="0" lvl="0" marL="0" rtl="0" algn="l">
                        <a:spcBef>
                          <a:spcPts val="0"/>
                        </a:spcBef>
                        <a:spcAft>
                          <a:spcPts val="0"/>
                        </a:spcAft>
                        <a:buNone/>
                      </a:pPr>
                      <a:r>
                        <a:rPr lang="en" sz="1000"/>
                        <a:t>Michael Nguyen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 sz="900">
                          <a:latin typeface="Roboto"/>
                          <a:ea typeface="Roboto"/>
                          <a:cs typeface="Roboto"/>
                          <a:sym typeface="Roboto"/>
                        </a:rPr>
                        <a:t>Webdentist</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rPr>
                        <a:t>125.163.29.10</a:t>
                      </a:r>
                      <a:endParaRPr sz="1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Public</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D3nt1@st@dm</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Nil</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3350">
                <a:tc>
                  <a:txBody>
                    <a:bodyPr/>
                    <a:lstStyle/>
                    <a:p>
                      <a:pPr indent="0" lvl="0" marL="0" rtl="0" algn="ctr">
                        <a:spcBef>
                          <a:spcPts val="0"/>
                        </a:spcBef>
                        <a:spcAft>
                          <a:spcPts val="0"/>
                        </a:spcAft>
                        <a:buNone/>
                      </a:pPr>
                      <a:r>
                        <a:rPr lang="en" sz="1000"/>
                        <a:t>13 </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6 personal devices (mobile phones)</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Personal owner, partner and employee use</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500"/>
                        </a:spcBef>
                        <a:spcAft>
                          <a:spcPts val="1500"/>
                        </a:spcAft>
                        <a:buNone/>
                      </a:pPr>
                      <a:r>
                        <a:rPr lang="en" sz="900">
                          <a:latin typeface="Roboto"/>
                          <a:ea typeface="Roboto"/>
                          <a:cs typeface="Roboto"/>
                          <a:sym typeface="Roboto"/>
                        </a:rPr>
                        <a:t>REG-PHONE1-03 REG-PHONE2-04 REG-PHONE3-05 REG-PHONE4-06 REG-PHONE5-07 REG-PHONE6-08</a:t>
                      </a:r>
                      <a:endParaRPr sz="9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00000"/>
                        </a:lnSpc>
                        <a:spcBef>
                          <a:spcPts val="1500"/>
                        </a:spcBef>
                        <a:spcAft>
                          <a:spcPts val="0"/>
                        </a:spcAft>
                        <a:buNone/>
                      </a:pPr>
                      <a:r>
                        <a:rPr lang="en" sz="1000">
                          <a:latin typeface="Roboto"/>
                          <a:ea typeface="Roboto"/>
                          <a:cs typeface="Roboto"/>
                          <a:sym typeface="Roboto"/>
                        </a:rPr>
                        <a:t>192.168.1.12 192.168.1.13 192.168.1.14 192.168.1.15 192.168.1.16 192.168.1.17</a:t>
                      </a:r>
                      <a:endParaRPr sz="10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Private</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22c30e01ebf_19_52"/>
          <p:cNvPicPr preferRelativeResize="0"/>
          <p:nvPr/>
        </p:nvPicPr>
        <p:blipFill>
          <a:blip r:embed="rId3">
            <a:alphaModFix/>
          </a:blip>
          <a:stretch>
            <a:fillRect/>
          </a:stretch>
        </p:blipFill>
        <p:spPr>
          <a:xfrm>
            <a:off x="4564425" y="88750"/>
            <a:ext cx="2828819" cy="1673424"/>
          </a:xfrm>
          <a:prstGeom prst="rect">
            <a:avLst/>
          </a:prstGeom>
          <a:noFill/>
          <a:ln>
            <a:noFill/>
          </a:ln>
        </p:spPr>
      </p:pic>
      <p:pic>
        <p:nvPicPr>
          <p:cNvPr id="230" name="Google Shape;230;g22c30e01ebf_19_52"/>
          <p:cNvPicPr preferRelativeResize="0"/>
          <p:nvPr/>
        </p:nvPicPr>
        <p:blipFill>
          <a:blip r:embed="rId4">
            <a:alphaModFix/>
          </a:blip>
          <a:stretch>
            <a:fillRect/>
          </a:stretch>
        </p:blipFill>
        <p:spPr>
          <a:xfrm>
            <a:off x="6096875" y="990775"/>
            <a:ext cx="2952199" cy="1633605"/>
          </a:xfrm>
          <a:prstGeom prst="rect">
            <a:avLst/>
          </a:prstGeom>
          <a:noFill/>
          <a:ln>
            <a:noFill/>
          </a:ln>
        </p:spPr>
      </p:pic>
      <p:graphicFrame>
        <p:nvGraphicFramePr>
          <p:cNvPr id="231" name="Google Shape;231;g22c30e01ebf_19_52"/>
          <p:cNvGraphicFramePr/>
          <p:nvPr/>
        </p:nvGraphicFramePr>
        <p:xfrm>
          <a:off x="190100" y="431345"/>
          <a:ext cx="3000000" cy="3000000"/>
        </p:xfrm>
        <a:graphic>
          <a:graphicData uri="http://schemas.openxmlformats.org/drawingml/2006/table">
            <a:tbl>
              <a:tblPr>
                <a:noFill/>
                <a:tableStyleId>{26134E66-06FF-4186-9026-3815C7411572}</a:tableStyleId>
              </a:tblPr>
              <a:tblGrid>
                <a:gridCol w="455175"/>
                <a:gridCol w="837025"/>
                <a:gridCol w="787575"/>
                <a:gridCol w="779075"/>
                <a:gridCol w="455175"/>
                <a:gridCol w="872300"/>
              </a:tblGrid>
              <a:tr h="735600">
                <a:tc>
                  <a:txBody>
                    <a:bodyPr/>
                    <a:lstStyle/>
                    <a:p>
                      <a:pPr indent="0" lvl="0" marL="0" rtl="0" algn="l">
                        <a:spcBef>
                          <a:spcPts val="0"/>
                        </a:spcBef>
                        <a:spcAft>
                          <a:spcPts val="0"/>
                        </a:spcAft>
                        <a:buNone/>
                      </a:pPr>
                      <a:r>
                        <a:rPr b="1" lang="en" sz="700"/>
                        <a:t>S/N</a:t>
                      </a:r>
                      <a:endParaRPr b="1" sz="700"/>
                    </a:p>
                  </a:txBody>
                  <a:tcPr marT="91425" marB="91425" marR="91425" marL="91425"/>
                </a:tc>
                <a:tc>
                  <a:txBody>
                    <a:bodyPr/>
                    <a:lstStyle/>
                    <a:p>
                      <a:pPr indent="0" lvl="0" marL="0" rtl="0" algn="l">
                        <a:spcBef>
                          <a:spcPts val="0"/>
                        </a:spcBef>
                        <a:spcAft>
                          <a:spcPts val="0"/>
                        </a:spcAft>
                        <a:buNone/>
                      </a:pPr>
                      <a:r>
                        <a:rPr b="1" lang="en" sz="700"/>
                        <a:t>Control Item</a:t>
                      </a:r>
                      <a:endParaRPr b="1" sz="700"/>
                    </a:p>
                  </a:txBody>
                  <a:tcPr marT="91425" marB="91425" marR="91425" marL="91425"/>
                </a:tc>
                <a:tc>
                  <a:txBody>
                    <a:bodyPr/>
                    <a:lstStyle/>
                    <a:p>
                      <a:pPr indent="0" lvl="0" marL="0" rtl="0" algn="l">
                        <a:spcBef>
                          <a:spcPts val="0"/>
                        </a:spcBef>
                        <a:spcAft>
                          <a:spcPts val="0"/>
                        </a:spcAft>
                        <a:buNone/>
                      </a:pPr>
                      <a:r>
                        <a:rPr b="1" lang="en" sz="700"/>
                        <a:t>Registration ID</a:t>
                      </a:r>
                      <a:endParaRPr b="1" sz="700"/>
                    </a:p>
                  </a:txBody>
                  <a:tcPr marT="91425" marB="91425" marR="91425" marL="91425"/>
                </a:tc>
                <a:tc>
                  <a:txBody>
                    <a:bodyPr/>
                    <a:lstStyle/>
                    <a:p>
                      <a:pPr indent="0" lvl="0" marL="0" rtl="0" algn="l">
                        <a:spcBef>
                          <a:spcPts val="0"/>
                        </a:spcBef>
                        <a:spcAft>
                          <a:spcPts val="0"/>
                        </a:spcAft>
                        <a:buNone/>
                      </a:pPr>
                      <a:r>
                        <a:rPr b="1" lang="en" sz="700"/>
                        <a:t>Ports scanned</a:t>
                      </a:r>
                      <a:endParaRPr b="1" sz="700"/>
                    </a:p>
                  </a:txBody>
                  <a:tcPr marT="91425" marB="91425" marR="91425" marL="91425"/>
                </a:tc>
                <a:tc>
                  <a:txBody>
                    <a:bodyPr/>
                    <a:lstStyle/>
                    <a:p>
                      <a:pPr indent="0" lvl="0" marL="0" rtl="0" algn="l">
                        <a:spcBef>
                          <a:spcPts val="0"/>
                        </a:spcBef>
                        <a:spcAft>
                          <a:spcPts val="0"/>
                        </a:spcAft>
                        <a:buNone/>
                      </a:pPr>
                      <a:r>
                        <a:rPr b="1" lang="en" sz="700"/>
                        <a:t>Status of port</a:t>
                      </a:r>
                      <a:endParaRPr b="1" sz="700"/>
                    </a:p>
                  </a:txBody>
                  <a:tcPr marT="91425" marB="91425" marR="91425" marL="91425"/>
                </a:tc>
                <a:tc>
                  <a:txBody>
                    <a:bodyPr/>
                    <a:lstStyle/>
                    <a:p>
                      <a:pPr indent="0" lvl="0" marL="0" rtl="0" algn="l">
                        <a:spcBef>
                          <a:spcPts val="0"/>
                        </a:spcBef>
                        <a:spcAft>
                          <a:spcPts val="0"/>
                        </a:spcAft>
                        <a:buNone/>
                      </a:pPr>
                      <a:r>
                        <a:rPr b="1" lang="en" sz="700"/>
                        <a:t>Follow-up action required</a:t>
                      </a:r>
                      <a:endParaRPr b="1" sz="700"/>
                    </a:p>
                  </a:txBody>
                  <a:tcPr marT="91425" marB="91425" marR="91425" marL="91425"/>
                </a:tc>
              </a:tr>
              <a:tr h="891675">
                <a:tc>
                  <a:txBody>
                    <a:bodyPr/>
                    <a:lstStyle/>
                    <a:p>
                      <a:pPr indent="0" lvl="0" marL="0" rtl="0" algn="l">
                        <a:spcBef>
                          <a:spcPts val="0"/>
                        </a:spcBef>
                        <a:spcAft>
                          <a:spcPts val="0"/>
                        </a:spcAft>
                        <a:buNone/>
                      </a:pPr>
                      <a:r>
                        <a:rPr lang="en" sz="700"/>
                        <a:t>1</a:t>
                      </a:r>
                      <a:endParaRPr sz="700"/>
                    </a:p>
                  </a:txBody>
                  <a:tcPr marT="91425" marB="91425" marR="91425" marL="91425"/>
                </a:tc>
                <a:tc>
                  <a:txBody>
                    <a:bodyPr/>
                    <a:lstStyle/>
                    <a:p>
                      <a:pPr indent="0" lvl="0" marL="0" rtl="0" algn="l">
                        <a:spcBef>
                          <a:spcPts val="0"/>
                        </a:spcBef>
                        <a:spcAft>
                          <a:spcPts val="0"/>
                        </a:spcAft>
                        <a:buNone/>
                      </a:pPr>
                      <a:r>
                        <a:rPr lang="en" sz="700"/>
                        <a:t>X-ray teeth imaging</a:t>
                      </a:r>
                      <a:endParaRPr sz="700"/>
                    </a:p>
                  </a:txBody>
                  <a:tcPr marT="91425" marB="91425" marR="91425" marL="91425"/>
                </a:tc>
                <a:tc>
                  <a:txBody>
                    <a:bodyPr/>
                    <a:lstStyle/>
                    <a:p>
                      <a:pPr indent="0" lvl="0" marL="0" rtl="0" algn="l">
                        <a:lnSpc>
                          <a:spcPct val="115000"/>
                        </a:lnSpc>
                        <a:spcBef>
                          <a:spcPts val="1500"/>
                        </a:spcBef>
                        <a:spcAft>
                          <a:spcPts val="1500"/>
                        </a:spcAft>
                        <a:buNone/>
                      </a:pPr>
                      <a:r>
                        <a:rPr lang="en" sz="700">
                          <a:solidFill>
                            <a:schemeClr val="lt1"/>
                          </a:solidFill>
                          <a:latin typeface="Roboto"/>
                          <a:ea typeface="Roboto"/>
                          <a:cs typeface="Roboto"/>
                          <a:sym typeface="Roboto"/>
                        </a:rPr>
                        <a:t>REG-XRAY</a:t>
                      </a:r>
                      <a:endParaRPr sz="700"/>
                    </a:p>
                  </a:txBody>
                  <a:tcPr marT="91425" marB="91425" marR="91425" marL="91425"/>
                </a:tc>
                <a:tc>
                  <a:txBody>
                    <a:bodyPr/>
                    <a:lstStyle/>
                    <a:p>
                      <a:pPr indent="0" lvl="0" marL="0" rtl="0" algn="l">
                        <a:spcBef>
                          <a:spcPts val="0"/>
                        </a:spcBef>
                        <a:spcAft>
                          <a:spcPts val="0"/>
                        </a:spcAft>
                        <a:buNone/>
                      </a:pPr>
                      <a:r>
                        <a:rPr lang="en" sz="700"/>
                        <a:t>21,22,80,443</a:t>
                      </a:r>
                      <a:endParaRPr sz="700"/>
                    </a:p>
                  </a:txBody>
                  <a:tcPr marT="91425" marB="91425" marR="91425" marL="91425"/>
                </a:tc>
                <a:tc>
                  <a:txBody>
                    <a:bodyPr/>
                    <a:lstStyle/>
                    <a:p>
                      <a:pPr indent="0" lvl="0" marL="0" rtl="0" algn="l">
                        <a:spcBef>
                          <a:spcPts val="0"/>
                        </a:spcBef>
                        <a:spcAft>
                          <a:spcPts val="0"/>
                        </a:spcAft>
                        <a:buNone/>
                      </a:pPr>
                      <a:r>
                        <a:rPr lang="en" sz="700"/>
                        <a:t>All closed</a:t>
                      </a:r>
                      <a:endParaRPr sz="700"/>
                    </a:p>
                  </a:txBody>
                  <a:tcPr marT="91425" marB="91425" marR="91425" marL="91425"/>
                </a:tc>
                <a:tc>
                  <a:txBody>
                    <a:bodyPr/>
                    <a:lstStyle/>
                    <a:p>
                      <a:pPr indent="0" lvl="0" marL="0" rtl="0" algn="l">
                        <a:spcBef>
                          <a:spcPts val="0"/>
                        </a:spcBef>
                        <a:spcAft>
                          <a:spcPts val="0"/>
                        </a:spcAft>
                        <a:buNone/>
                      </a:pPr>
                      <a:r>
                        <a:rPr lang="en" sz="700"/>
                        <a:t>Open the ports only when the need to print arises.</a:t>
                      </a:r>
                      <a:endParaRPr sz="700"/>
                    </a:p>
                  </a:txBody>
                  <a:tcPr marT="91425" marB="91425" marR="91425" marL="91425"/>
                </a:tc>
              </a:tr>
              <a:tr h="735600">
                <a:tc>
                  <a:txBody>
                    <a:bodyPr/>
                    <a:lstStyle/>
                    <a:p>
                      <a:pPr indent="0" lvl="0" marL="0" rtl="0" algn="l">
                        <a:spcBef>
                          <a:spcPts val="0"/>
                        </a:spcBef>
                        <a:spcAft>
                          <a:spcPts val="0"/>
                        </a:spcAft>
                        <a:buNone/>
                      </a:pPr>
                      <a:r>
                        <a:rPr lang="en" sz="700"/>
                        <a:t>2</a:t>
                      </a:r>
                      <a:endParaRPr sz="700"/>
                    </a:p>
                  </a:txBody>
                  <a:tcPr marT="91425" marB="91425" marR="91425" marL="91425"/>
                </a:tc>
                <a:tc>
                  <a:txBody>
                    <a:bodyPr/>
                    <a:lstStyle/>
                    <a:p>
                      <a:pPr indent="0" lvl="0" marL="0" rtl="0" algn="l">
                        <a:spcBef>
                          <a:spcPts val="0"/>
                        </a:spcBef>
                        <a:spcAft>
                          <a:spcPts val="0"/>
                        </a:spcAft>
                        <a:buNone/>
                      </a:pPr>
                      <a:r>
                        <a:rPr lang="en" sz="700"/>
                        <a:t>WAPS Wifi</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latin typeface="Roboto"/>
                          <a:ea typeface="Roboto"/>
                          <a:cs typeface="Roboto"/>
                          <a:sym typeface="Roboto"/>
                        </a:rPr>
                        <a:t>REG-WAP-12</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21,22,80,443</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All closed</a:t>
                      </a:r>
                      <a:endParaRPr sz="700"/>
                    </a:p>
                  </a:txBody>
                  <a:tcPr marT="91425" marB="91425" marR="91425" marL="91425"/>
                </a:tc>
                <a:tc>
                  <a:txBody>
                    <a:bodyPr/>
                    <a:lstStyle/>
                    <a:p>
                      <a:pPr indent="0" lvl="0" marL="0" rtl="0" algn="l">
                        <a:spcBef>
                          <a:spcPts val="0"/>
                        </a:spcBef>
                        <a:spcAft>
                          <a:spcPts val="0"/>
                        </a:spcAft>
                        <a:buNone/>
                      </a:pPr>
                      <a:r>
                        <a:rPr lang="en" sz="700"/>
                        <a:t>Should be open during working hours</a:t>
                      </a:r>
                      <a:endParaRPr sz="700"/>
                    </a:p>
                  </a:txBody>
                  <a:tcPr marT="91425" marB="91425" marR="91425" marL="91425"/>
                </a:tc>
              </a:tr>
              <a:tr h="1083300">
                <a:tc>
                  <a:txBody>
                    <a:bodyPr/>
                    <a:lstStyle/>
                    <a:p>
                      <a:pPr indent="0" lvl="0" marL="0" rtl="0" algn="l">
                        <a:spcBef>
                          <a:spcPts val="0"/>
                        </a:spcBef>
                        <a:spcAft>
                          <a:spcPts val="0"/>
                        </a:spcAft>
                        <a:buNone/>
                      </a:pPr>
                      <a:r>
                        <a:rPr lang="en" sz="700"/>
                        <a:t>3</a:t>
                      </a:r>
                      <a:endParaRPr sz="700"/>
                    </a:p>
                  </a:txBody>
                  <a:tcPr marT="91425" marB="91425" marR="91425" marL="91425"/>
                </a:tc>
                <a:tc>
                  <a:txBody>
                    <a:bodyPr/>
                    <a:lstStyle/>
                    <a:p>
                      <a:pPr indent="0" lvl="0" marL="0" rtl="0" algn="l">
                        <a:spcBef>
                          <a:spcPts val="0"/>
                        </a:spcBef>
                        <a:spcAft>
                          <a:spcPts val="0"/>
                        </a:spcAft>
                        <a:buNone/>
                      </a:pPr>
                      <a:r>
                        <a:rPr i="1" lang="en" sz="700">
                          <a:solidFill>
                            <a:schemeClr val="lt1"/>
                          </a:solidFill>
                        </a:rPr>
                        <a:t>SmileStorage” Server</a:t>
                      </a:r>
                      <a:r>
                        <a:rPr lang="en" sz="700">
                          <a:solidFill>
                            <a:schemeClr val="lt1"/>
                          </a:solidFill>
                        </a:rPr>
                        <a:t> (I9 quad-core processor, Nvidia with 2TB CPU storage and 8G RAM)</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latin typeface="Roboto"/>
                          <a:ea typeface="Roboto"/>
                          <a:cs typeface="Roboto"/>
                          <a:sym typeface="Roboto"/>
                        </a:rPr>
                        <a:t>REG-IT-MN006</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21,22,80,443</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All closed</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Should be open during working hours</a:t>
                      </a:r>
                      <a:endParaRPr sz="700"/>
                    </a:p>
                  </a:txBody>
                  <a:tcPr marT="91425" marB="91425" marR="91425" marL="91425"/>
                </a:tc>
              </a:tr>
              <a:tr h="834650">
                <a:tc>
                  <a:txBody>
                    <a:bodyPr/>
                    <a:lstStyle/>
                    <a:p>
                      <a:pPr indent="0" lvl="0" marL="0" rtl="0" algn="l">
                        <a:spcBef>
                          <a:spcPts val="0"/>
                        </a:spcBef>
                        <a:spcAft>
                          <a:spcPts val="0"/>
                        </a:spcAft>
                        <a:buNone/>
                      </a:pPr>
                      <a:r>
                        <a:rPr lang="en" sz="700"/>
                        <a:t>4</a:t>
                      </a:r>
                      <a:endParaRPr sz="700"/>
                    </a:p>
                  </a:txBody>
                  <a:tcPr marT="91425" marB="91425" marR="91425" marL="91425"/>
                </a:tc>
                <a:tc>
                  <a:txBody>
                    <a:bodyPr/>
                    <a:lstStyle/>
                    <a:p>
                      <a:pPr indent="0" lvl="0" marL="0" rtl="0" algn="l">
                        <a:spcBef>
                          <a:spcPts val="0"/>
                        </a:spcBef>
                        <a:spcAft>
                          <a:spcPts val="0"/>
                        </a:spcAft>
                        <a:buNone/>
                      </a:pPr>
                      <a:r>
                        <a:rPr lang="en" sz="700"/>
                        <a:t>Canon printer</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latin typeface="Roboto"/>
                          <a:ea typeface="Roboto"/>
                          <a:cs typeface="Roboto"/>
                          <a:sym typeface="Roboto"/>
                        </a:rPr>
                        <a:t>REG-PRINTER-09</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21,22,80,443</a:t>
                      </a:r>
                      <a:endParaRPr sz="700"/>
                    </a:p>
                  </a:txBody>
                  <a:tcPr marT="91425" marB="91425" marR="91425" marL="91425"/>
                </a:tc>
                <a:tc>
                  <a:txBody>
                    <a:bodyPr/>
                    <a:lstStyle/>
                    <a:p>
                      <a:pPr indent="0" lvl="0" marL="0" rtl="0" algn="l">
                        <a:spcBef>
                          <a:spcPts val="0"/>
                        </a:spcBef>
                        <a:spcAft>
                          <a:spcPts val="0"/>
                        </a:spcAft>
                        <a:buNone/>
                      </a:pPr>
                      <a:r>
                        <a:rPr lang="en" sz="700">
                          <a:solidFill>
                            <a:schemeClr val="lt1"/>
                          </a:solidFill>
                        </a:rPr>
                        <a:t>All closed</a:t>
                      </a:r>
                      <a:endParaRPr sz="700"/>
                    </a:p>
                  </a:txBody>
                  <a:tcPr marT="91425" marB="91425" marR="91425" marL="91425"/>
                </a:tc>
                <a:tc>
                  <a:txBody>
                    <a:bodyPr/>
                    <a:lstStyle/>
                    <a:p>
                      <a:pPr indent="0" lvl="0" marL="0" rtl="0" algn="l">
                        <a:spcBef>
                          <a:spcPts val="0"/>
                        </a:spcBef>
                        <a:spcAft>
                          <a:spcPts val="0"/>
                        </a:spcAft>
                        <a:buNone/>
                      </a:pPr>
                      <a:r>
                        <a:rPr lang="en" sz="700"/>
                        <a:t>Should be opened when required</a:t>
                      </a:r>
                      <a:endParaRPr sz="700"/>
                    </a:p>
                  </a:txBody>
                  <a:tcPr marT="91425" marB="91425" marR="91425" marL="91425"/>
                </a:tc>
              </a:tr>
            </a:tbl>
          </a:graphicData>
        </a:graphic>
      </p:graphicFrame>
      <p:pic>
        <p:nvPicPr>
          <p:cNvPr id="232" name="Google Shape;232;g22c30e01ebf_19_52"/>
          <p:cNvPicPr preferRelativeResize="0"/>
          <p:nvPr/>
        </p:nvPicPr>
        <p:blipFill>
          <a:blip r:embed="rId5">
            <a:alphaModFix/>
          </a:blip>
          <a:stretch>
            <a:fillRect/>
          </a:stretch>
        </p:blipFill>
        <p:spPr>
          <a:xfrm>
            <a:off x="4616388" y="2698968"/>
            <a:ext cx="2724897" cy="1377451"/>
          </a:xfrm>
          <a:prstGeom prst="rect">
            <a:avLst/>
          </a:prstGeom>
          <a:noFill/>
          <a:ln>
            <a:noFill/>
          </a:ln>
        </p:spPr>
      </p:pic>
      <p:pic>
        <p:nvPicPr>
          <p:cNvPr id="233" name="Google Shape;233;g22c30e01ebf_19_52"/>
          <p:cNvPicPr preferRelativeResize="0"/>
          <p:nvPr/>
        </p:nvPicPr>
        <p:blipFill>
          <a:blip r:embed="rId6">
            <a:alphaModFix/>
          </a:blip>
          <a:stretch>
            <a:fillRect/>
          </a:stretch>
        </p:blipFill>
        <p:spPr>
          <a:xfrm>
            <a:off x="6096872" y="3536196"/>
            <a:ext cx="2952191" cy="1533379"/>
          </a:xfrm>
          <a:prstGeom prst="rect">
            <a:avLst/>
          </a:prstGeom>
          <a:noFill/>
          <a:ln>
            <a:noFill/>
          </a:ln>
        </p:spPr>
      </p:pic>
      <p:sp>
        <p:nvSpPr>
          <p:cNvPr id="234" name="Google Shape;234;g22c30e01ebf_19_52"/>
          <p:cNvSpPr txBox="1"/>
          <p:nvPr/>
        </p:nvSpPr>
        <p:spPr>
          <a:xfrm>
            <a:off x="159250" y="-90662"/>
            <a:ext cx="7320300" cy="369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15000"/>
              </a:lnSpc>
              <a:spcBef>
                <a:spcPts val="0"/>
              </a:spcBef>
              <a:spcAft>
                <a:spcPts val="0"/>
              </a:spcAft>
              <a:buClr>
                <a:schemeClr val="lt1"/>
              </a:buClr>
              <a:buSzPts val="1200"/>
              <a:buFont typeface="Ubuntu Light"/>
              <a:buChar char="●"/>
            </a:pPr>
            <a:r>
              <a:rPr lang="en" sz="1200">
                <a:solidFill>
                  <a:schemeClr val="lt1"/>
                </a:solidFill>
                <a:latin typeface="Ubuntu Light"/>
                <a:ea typeface="Ubuntu Light"/>
                <a:cs typeface="Ubuntu Light"/>
                <a:sym typeface="Ubuntu Light"/>
              </a:rPr>
              <a:t>Status of port test</a:t>
            </a:r>
            <a:endParaRPr b="1" i="0" sz="1200" u="none" cap="none" strike="noStrike">
              <a:solidFill>
                <a:schemeClr val="lt1"/>
              </a:solidFill>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2c30e01ebf_17_37"/>
          <p:cNvSpPr/>
          <p:nvPr/>
        </p:nvSpPr>
        <p:spPr>
          <a:xfrm>
            <a:off x="-311500" y="16032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3600"/>
              <a:buFont typeface="Arial"/>
              <a:buNone/>
            </a:pPr>
            <a:r>
              <a:rPr b="1" lang="en" sz="3600">
                <a:solidFill>
                  <a:srgbClr val="38761D"/>
                </a:solidFill>
                <a:latin typeface="Ubuntu"/>
                <a:ea typeface="Ubuntu"/>
                <a:cs typeface="Ubuntu"/>
                <a:sym typeface="Ubuntu"/>
              </a:rPr>
              <a:t>   </a:t>
            </a:r>
            <a:r>
              <a:rPr b="1" lang="en" sz="3600">
                <a:solidFill>
                  <a:srgbClr val="38761D"/>
                </a:solidFill>
                <a:latin typeface="Ubuntu"/>
                <a:ea typeface="Ubuntu"/>
                <a:cs typeface="Ubuntu"/>
                <a:sym typeface="Ubuntu"/>
              </a:rPr>
              <a:t>Understanding the Risks</a:t>
            </a:r>
            <a:endParaRPr>
              <a:solidFill>
                <a:srgbClr val="38761D"/>
              </a:solidFill>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240" name="Google Shape;240;g22c30e01ebf_17_37"/>
          <p:cNvSpPr txBox="1"/>
          <p:nvPr/>
        </p:nvSpPr>
        <p:spPr>
          <a:xfrm>
            <a:off x="89550" y="880800"/>
            <a:ext cx="8964900" cy="648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the assets and data that need to be protected, and what are the </a:t>
            </a:r>
            <a:r>
              <a:rPr b="1" i="0" lang="en" u="none" cap="none" strike="noStrike">
                <a:solidFill>
                  <a:schemeClr val="lt1"/>
                </a:solidFill>
                <a:latin typeface="Ubuntu"/>
                <a:ea typeface="Ubuntu"/>
                <a:cs typeface="Ubuntu"/>
                <a:sym typeface="Ubuntu"/>
              </a:rPr>
              <a:t>potential threats and vulnerabilities</a:t>
            </a:r>
            <a:r>
              <a:rPr b="0" i="0" lang="en" u="none" cap="none" strike="noStrike">
                <a:solidFill>
                  <a:schemeClr val="lt1"/>
                </a:solidFill>
                <a:latin typeface="Ubuntu Light"/>
                <a:ea typeface="Ubuntu Light"/>
                <a:cs typeface="Ubuntu Light"/>
                <a:sym typeface="Ubuntu Light"/>
              </a:rPr>
              <a:t> facing the clinic?</a:t>
            </a:r>
            <a:endParaRPr b="1" i="0" u="none" cap="none" strike="noStrike">
              <a:solidFill>
                <a:schemeClr val="lt1"/>
              </a:solidFill>
              <a:latin typeface="Ubuntu"/>
              <a:ea typeface="Ubuntu"/>
              <a:cs typeface="Ubuntu"/>
              <a:sym typeface="Ubuntu"/>
            </a:endParaRPr>
          </a:p>
        </p:txBody>
      </p:sp>
      <p:graphicFrame>
        <p:nvGraphicFramePr>
          <p:cNvPr id="241" name="Google Shape;241;g22c30e01ebf_17_37"/>
          <p:cNvGraphicFramePr/>
          <p:nvPr/>
        </p:nvGraphicFramePr>
        <p:xfrm>
          <a:off x="1907375" y="1465150"/>
          <a:ext cx="3000000" cy="3000000"/>
        </p:xfrm>
        <a:graphic>
          <a:graphicData uri="http://schemas.openxmlformats.org/drawingml/2006/table">
            <a:tbl>
              <a:tblPr>
                <a:noFill/>
                <a:tableStyleId>{26134E66-06FF-4186-9026-3815C7411572}</a:tableStyleId>
              </a:tblPr>
              <a:tblGrid>
                <a:gridCol w="2357825"/>
                <a:gridCol w="2486325"/>
                <a:gridCol w="2229325"/>
              </a:tblGrid>
              <a:tr h="538825">
                <a:tc>
                  <a:txBody>
                    <a:bodyPr/>
                    <a:lstStyle/>
                    <a:p>
                      <a:pPr indent="0" lvl="0" marL="0" rtl="0" algn="l">
                        <a:spcBef>
                          <a:spcPts val="0"/>
                        </a:spcBef>
                        <a:spcAft>
                          <a:spcPts val="0"/>
                        </a:spcAft>
                        <a:buNone/>
                      </a:pPr>
                      <a:r>
                        <a:rPr b="1" lang="en" sz="1100"/>
                        <a:t>Vulnerability 1: </a:t>
                      </a:r>
                      <a:r>
                        <a:rPr lang="en" sz="1200">
                          <a:solidFill>
                            <a:schemeClr val="lt1"/>
                          </a:solidFill>
                        </a:rPr>
                        <a:t>Human error input</a:t>
                      </a:r>
                      <a:endParaRPr/>
                    </a:p>
                  </a:txBody>
                  <a:tcPr marT="91425" marB="91425" marR="91425" marL="91425"/>
                </a:tc>
                <a:tc>
                  <a:txBody>
                    <a:bodyPr/>
                    <a:lstStyle/>
                    <a:p>
                      <a:pPr indent="0" lvl="0" marL="0" rtl="0" algn="l">
                        <a:spcBef>
                          <a:spcPts val="0"/>
                        </a:spcBef>
                        <a:spcAft>
                          <a:spcPts val="0"/>
                        </a:spcAft>
                        <a:buNone/>
                      </a:pPr>
                      <a:r>
                        <a:rPr b="1" lang="en" sz="1100"/>
                        <a:t>Potential threat 1: </a:t>
                      </a:r>
                      <a:r>
                        <a:rPr lang="en" sz="1100"/>
                        <a:t>Incorrect treatment</a:t>
                      </a:r>
                      <a:endParaRPr sz="1100"/>
                    </a:p>
                  </a:txBody>
                  <a:tcPr marT="91425" marB="91425" marR="91425" marL="91425"/>
                </a:tc>
                <a:tc>
                  <a:txBody>
                    <a:bodyPr/>
                    <a:lstStyle/>
                    <a:p>
                      <a:pPr indent="0" lvl="0" marL="0" rtl="0" algn="l">
                        <a:spcBef>
                          <a:spcPts val="0"/>
                        </a:spcBef>
                        <a:spcAft>
                          <a:spcPts val="0"/>
                        </a:spcAft>
                        <a:buNone/>
                      </a:pPr>
                      <a:r>
                        <a:rPr b="1" lang="en" sz="1100"/>
                        <a:t>Risk 1: </a:t>
                      </a:r>
                      <a:r>
                        <a:rPr lang="en" sz="1100"/>
                        <a:t>Reputation</a:t>
                      </a:r>
                      <a:endParaRPr sz="1100"/>
                    </a:p>
                  </a:txBody>
                  <a:tcPr marT="91425" marB="91425" marR="91425" marL="91425"/>
                </a:tc>
              </a:tr>
              <a:tr h="568750">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2:</a:t>
                      </a:r>
                      <a:r>
                        <a:rPr lang="en">
                          <a:solidFill>
                            <a:schemeClr val="lt1"/>
                          </a:solidFill>
                        </a:rPr>
                        <a:t> </a:t>
                      </a:r>
                      <a:r>
                        <a:rPr lang="en" sz="1200">
                          <a:solidFill>
                            <a:schemeClr val="lt1"/>
                          </a:solidFill>
                          <a:latin typeface="Roboto"/>
                          <a:ea typeface="Roboto"/>
                          <a:cs typeface="Roboto"/>
                          <a:sym typeface="Roboto"/>
                        </a:rPr>
                        <a:t>Weak passwords</a:t>
                      </a:r>
                      <a:endParaRPr>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2: </a:t>
                      </a:r>
                      <a:r>
                        <a:rPr lang="en" sz="1100">
                          <a:solidFill>
                            <a:schemeClr val="lt1"/>
                          </a:solidFill>
                        </a:rPr>
                        <a:t>Unauthorised access</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2:</a:t>
                      </a:r>
                      <a:r>
                        <a:rPr lang="en" sz="1100">
                          <a:solidFill>
                            <a:schemeClr val="lt1"/>
                          </a:solidFill>
                        </a:rPr>
                        <a:t> Patient data loss or misuse</a:t>
                      </a:r>
                      <a:endParaRPr/>
                    </a:p>
                  </a:txBody>
                  <a:tcPr marT="91425" marB="91425" marR="91425" marL="91425"/>
                </a:tc>
              </a:tr>
              <a:tr h="643600">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3:</a:t>
                      </a:r>
                      <a:r>
                        <a:rPr lang="en" sz="1100">
                          <a:solidFill>
                            <a:schemeClr val="lt1"/>
                          </a:solidFill>
                        </a:rPr>
                        <a:t> </a:t>
                      </a:r>
                      <a:r>
                        <a:rPr lang="en" sz="1200">
                          <a:solidFill>
                            <a:schemeClr val="lt1"/>
                          </a:solidFill>
                          <a:latin typeface="Roboto"/>
                          <a:ea typeface="Roboto"/>
                          <a:cs typeface="Roboto"/>
                          <a:sym typeface="Roboto"/>
                        </a:rPr>
                        <a:t>Inadequate access control</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3: </a:t>
                      </a:r>
                      <a:r>
                        <a:rPr lang="en" sz="1000">
                          <a:solidFill>
                            <a:schemeClr val="lt1"/>
                          </a:solidFill>
                          <a:latin typeface="Roboto"/>
                          <a:ea typeface="Roboto"/>
                          <a:cs typeface="Roboto"/>
                          <a:sym typeface="Roboto"/>
                        </a:rPr>
                        <a:t>Cyber attacks (such as phishing, malware, or ransomware)</a:t>
                      </a:r>
                      <a:endParaRPr b="1" sz="1100">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3: </a:t>
                      </a:r>
                      <a:r>
                        <a:rPr lang="en" sz="1000">
                          <a:solidFill>
                            <a:schemeClr val="lt1"/>
                          </a:solidFill>
                          <a:latin typeface="Roboto"/>
                          <a:ea typeface="Roboto"/>
                          <a:cs typeface="Roboto"/>
                          <a:sym typeface="Roboto"/>
                        </a:rPr>
                        <a:t>Loss of patient trust, legal and financial penalties, reputational damage</a:t>
                      </a:r>
                      <a:endParaRPr/>
                    </a:p>
                  </a:txBody>
                  <a:tcPr marT="91425" marB="91425" marR="91425" marL="91425"/>
                </a:tc>
              </a:tr>
              <a:tr h="568750">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1:</a:t>
                      </a:r>
                      <a:r>
                        <a:rPr lang="en">
                          <a:solidFill>
                            <a:schemeClr val="lt1"/>
                          </a:solidFill>
                        </a:rPr>
                        <a:t> </a:t>
                      </a:r>
                      <a:r>
                        <a:rPr lang="en" sz="1200">
                          <a:solidFill>
                            <a:schemeClr val="lt1"/>
                          </a:solidFill>
                        </a:rPr>
                        <a:t>Human error input</a:t>
                      </a:r>
                      <a:endParaRPr>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1: </a:t>
                      </a:r>
                      <a:r>
                        <a:rPr lang="en" sz="1100">
                          <a:solidFill>
                            <a:schemeClr val="lt1"/>
                          </a:solidFill>
                        </a:rPr>
                        <a:t>Incorrect treatment</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1: </a:t>
                      </a:r>
                      <a:r>
                        <a:rPr lang="en" sz="1100">
                          <a:solidFill>
                            <a:schemeClr val="lt1"/>
                          </a:solidFill>
                        </a:rPr>
                        <a:t>Data damage</a:t>
                      </a:r>
                      <a:endParaRPr/>
                    </a:p>
                  </a:txBody>
                  <a:tcPr marT="91425" marB="91425" marR="91425" marL="91425"/>
                </a:tc>
              </a:tr>
              <a:tr h="508900">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2: </a:t>
                      </a:r>
                      <a:r>
                        <a:rPr lang="en" sz="1100">
                          <a:solidFill>
                            <a:schemeClr val="lt1"/>
                          </a:solidFill>
                          <a:latin typeface="Ubuntu"/>
                          <a:ea typeface="Ubuntu"/>
                          <a:cs typeface="Ubuntu"/>
                          <a:sym typeface="Ubuntu"/>
                        </a:rPr>
                        <a:t>Inconsistent electricity grid</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2:</a:t>
                      </a:r>
                      <a:r>
                        <a:rPr lang="en" sz="1100">
                          <a:solidFill>
                            <a:schemeClr val="lt1"/>
                          </a:solidFill>
                        </a:rPr>
                        <a:t> Loss of treatment time</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2:</a:t>
                      </a:r>
                      <a:r>
                        <a:rPr lang="en" sz="1100">
                          <a:solidFill>
                            <a:schemeClr val="lt1"/>
                          </a:solidFill>
                        </a:rPr>
                        <a:t> Broken medical device, loss of profit</a:t>
                      </a:r>
                      <a:endParaRPr/>
                    </a:p>
                  </a:txBody>
                  <a:tcPr marT="91425" marB="91425" marR="91425" marL="91425"/>
                </a:tc>
              </a:tr>
              <a:tr h="79762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3: </a:t>
                      </a:r>
                      <a:r>
                        <a:rPr lang="en" sz="900">
                          <a:solidFill>
                            <a:schemeClr val="lt1"/>
                          </a:solidFill>
                          <a:latin typeface="Roboto"/>
                          <a:ea typeface="Roboto"/>
                          <a:cs typeface="Roboto"/>
                          <a:sym typeface="Roboto"/>
                        </a:rPr>
                        <a:t>Outdated or unsupported operating systems and software that cannot be patched or updated</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3: </a:t>
                      </a:r>
                      <a:r>
                        <a:rPr lang="en" sz="900">
                          <a:solidFill>
                            <a:schemeClr val="lt1"/>
                          </a:solidFill>
                          <a:latin typeface="Roboto"/>
                          <a:ea typeface="Roboto"/>
                          <a:cs typeface="Roboto"/>
                          <a:sym typeface="Roboto"/>
                        </a:rPr>
                        <a:t>Malware or viruses that infect the device or the network, Physical theft or tampering of the device, Denial of Service (DoS) attacks</a:t>
                      </a:r>
                      <a:endParaRPr b="1" sz="1100">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3:</a:t>
                      </a:r>
                      <a:r>
                        <a:rPr lang="en" sz="1000">
                          <a:solidFill>
                            <a:schemeClr val="lt1"/>
                          </a:solidFill>
                          <a:latin typeface="Roboto"/>
                          <a:ea typeface="Roboto"/>
                          <a:cs typeface="Roboto"/>
                          <a:sym typeface="Roboto"/>
                        </a:rPr>
                        <a:t>Liability risks from using insecure medical devices, Reputational damage to the clinic's reputation</a:t>
                      </a:r>
                      <a:endParaRPr b="1" sz="1100">
                        <a:solidFill>
                          <a:schemeClr val="lt1"/>
                        </a:solidFill>
                      </a:endParaRPr>
                    </a:p>
                  </a:txBody>
                  <a:tcPr marT="91425" marB="91425" marR="91425" marL="91425"/>
                </a:tc>
              </a:tr>
            </a:tbl>
          </a:graphicData>
        </a:graphic>
      </p:graphicFrame>
      <p:graphicFrame>
        <p:nvGraphicFramePr>
          <p:cNvPr id="242" name="Google Shape;242;g22c30e01ebf_17_37"/>
          <p:cNvGraphicFramePr/>
          <p:nvPr/>
        </p:nvGraphicFramePr>
        <p:xfrm>
          <a:off x="344475" y="1474700"/>
          <a:ext cx="3000000" cy="3000000"/>
        </p:xfrm>
        <a:graphic>
          <a:graphicData uri="http://schemas.openxmlformats.org/drawingml/2006/table">
            <a:tbl>
              <a:tblPr>
                <a:noFill/>
                <a:tableStyleId>{26134E66-06FF-4186-9026-3815C7411572}</a:tableStyleId>
              </a:tblPr>
              <a:tblGrid>
                <a:gridCol w="1445800"/>
              </a:tblGrid>
              <a:tr h="1773450">
                <a:tc>
                  <a:txBody>
                    <a:bodyPr/>
                    <a:lstStyle/>
                    <a:p>
                      <a:pPr indent="0" lvl="0" marL="0" rtl="0" algn="l">
                        <a:spcBef>
                          <a:spcPts val="0"/>
                        </a:spcBef>
                        <a:spcAft>
                          <a:spcPts val="0"/>
                        </a:spcAft>
                        <a:buNone/>
                      </a:pPr>
                      <a:r>
                        <a:rPr b="1" lang="en"/>
                        <a:t>Asset 1:</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Patient Data</a:t>
                      </a:r>
                      <a:endParaRPr/>
                    </a:p>
                  </a:txBody>
                  <a:tcPr marT="91425" marB="91425" marR="91425" marL="91425"/>
                </a:tc>
              </a:tr>
              <a:tr h="1884900">
                <a:tc>
                  <a:txBody>
                    <a:bodyPr/>
                    <a:lstStyle/>
                    <a:p>
                      <a:pPr indent="0" lvl="0" marL="0" rtl="0" algn="l">
                        <a:spcBef>
                          <a:spcPts val="0"/>
                        </a:spcBef>
                        <a:spcAft>
                          <a:spcPts val="0"/>
                        </a:spcAft>
                        <a:buNone/>
                      </a:pPr>
                      <a:r>
                        <a:rPr b="1" lang="en"/>
                        <a:t>Asset 2:</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Connected Medical Devices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2c30e01ebf_18_0"/>
          <p:cNvSpPr/>
          <p:nvPr/>
        </p:nvSpPr>
        <p:spPr>
          <a:xfrm>
            <a:off x="-311500" y="16032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3600"/>
              <a:buFont typeface="Arial"/>
              <a:buNone/>
            </a:pPr>
            <a:r>
              <a:rPr b="1" lang="en" sz="3600">
                <a:solidFill>
                  <a:srgbClr val="38761D"/>
                </a:solidFill>
                <a:latin typeface="Ubuntu"/>
                <a:ea typeface="Ubuntu"/>
                <a:cs typeface="Ubuntu"/>
                <a:sym typeface="Ubuntu"/>
              </a:rPr>
              <a:t>   </a:t>
            </a:r>
            <a:r>
              <a:rPr b="1" lang="en" sz="3600">
                <a:solidFill>
                  <a:srgbClr val="38761D"/>
                </a:solidFill>
                <a:latin typeface="Ubuntu"/>
                <a:ea typeface="Ubuntu"/>
                <a:cs typeface="Ubuntu"/>
                <a:sym typeface="Ubuntu"/>
              </a:rPr>
              <a:t>Understanding the Risks</a:t>
            </a:r>
            <a:endParaRPr>
              <a:solidFill>
                <a:srgbClr val="38761D"/>
              </a:solidFill>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248" name="Google Shape;248;g22c30e01ebf_18_0"/>
          <p:cNvSpPr txBox="1"/>
          <p:nvPr/>
        </p:nvSpPr>
        <p:spPr>
          <a:xfrm>
            <a:off x="89550" y="880800"/>
            <a:ext cx="8964900" cy="648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the assets and data that need to be protected, and what are the </a:t>
            </a:r>
            <a:r>
              <a:rPr b="1" i="0" lang="en" u="none" cap="none" strike="noStrike">
                <a:solidFill>
                  <a:schemeClr val="lt1"/>
                </a:solidFill>
                <a:latin typeface="Ubuntu"/>
                <a:ea typeface="Ubuntu"/>
                <a:cs typeface="Ubuntu"/>
                <a:sym typeface="Ubuntu"/>
              </a:rPr>
              <a:t>potential threats and vulnerabilities</a:t>
            </a:r>
            <a:r>
              <a:rPr b="0" i="0" lang="en" u="none" cap="none" strike="noStrike">
                <a:solidFill>
                  <a:schemeClr val="lt1"/>
                </a:solidFill>
                <a:latin typeface="Ubuntu Light"/>
                <a:ea typeface="Ubuntu Light"/>
                <a:cs typeface="Ubuntu Light"/>
                <a:sym typeface="Ubuntu Light"/>
              </a:rPr>
              <a:t> facing the clinic?</a:t>
            </a:r>
            <a:endParaRPr b="1" i="0" u="none" cap="none" strike="noStrike">
              <a:solidFill>
                <a:schemeClr val="lt1"/>
              </a:solidFill>
              <a:latin typeface="Ubuntu"/>
              <a:ea typeface="Ubuntu"/>
              <a:cs typeface="Ubuntu"/>
              <a:sym typeface="Ubuntu"/>
            </a:endParaRPr>
          </a:p>
        </p:txBody>
      </p:sp>
      <p:graphicFrame>
        <p:nvGraphicFramePr>
          <p:cNvPr id="249" name="Google Shape;249;g22c30e01ebf_18_0"/>
          <p:cNvGraphicFramePr/>
          <p:nvPr/>
        </p:nvGraphicFramePr>
        <p:xfrm>
          <a:off x="348950" y="1474700"/>
          <a:ext cx="3000000" cy="3000000"/>
        </p:xfrm>
        <a:graphic>
          <a:graphicData uri="http://schemas.openxmlformats.org/drawingml/2006/table">
            <a:tbl>
              <a:tblPr>
                <a:noFill/>
                <a:tableStyleId>{26134E66-06FF-4186-9026-3815C7411572}</a:tableStyleId>
              </a:tblPr>
              <a:tblGrid>
                <a:gridCol w="1441325"/>
              </a:tblGrid>
              <a:tr h="1793275">
                <a:tc>
                  <a:txBody>
                    <a:bodyPr/>
                    <a:lstStyle/>
                    <a:p>
                      <a:pPr indent="0" lvl="0" marL="0" rtl="0" algn="l">
                        <a:spcBef>
                          <a:spcPts val="0"/>
                        </a:spcBef>
                        <a:spcAft>
                          <a:spcPts val="0"/>
                        </a:spcAft>
                        <a:buNone/>
                      </a:pPr>
                      <a:r>
                        <a:rPr b="1" lang="en"/>
                        <a:t>Asset 3:</a:t>
                      </a:r>
                      <a:endParaRPr b="1"/>
                    </a:p>
                    <a:p>
                      <a:pPr indent="0" lvl="0" marL="0" rtl="0" algn="l">
                        <a:spcBef>
                          <a:spcPts val="0"/>
                        </a:spcBef>
                        <a:spcAft>
                          <a:spcPts val="0"/>
                        </a:spcAft>
                        <a:buNone/>
                      </a:pPr>
                      <a:r>
                        <a:t/>
                      </a:r>
                      <a:endParaRPr/>
                    </a:p>
                    <a:p>
                      <a:pPr indent="0" lvl="0" marL="0" rtl="0" algn="l">
                        <a:spcBef>
                          <a:spcPts val="0"/>
                        </a:spcBef>
                        <a:spcAft>
                          <a:spcPts val="0"/>
                        </a:spcAft>
                        <a:buClr>
                          <a:schemeClr val="lt1"/>
                        </a:buClr>
                        <a:buSzPts val="1400"/>
                        <a:buFont typeface="Arial"/>
                        <a:buNone/>
                      </a:pPr>
                      <a:r>
                        <a:rPr lang="en">
                          <a:solidFill>
                            <a:schemeClr val="lt1"/>
                          </a:solidFill>
                        </a:rPr>
                        <a:t>Wi fi/ Internet Connectivity/ Computers/</a:t>
                      </a:r>
                      <a:endParaRPr>
                        <a:solidFill>
                          <a:schemeClr val="lt1"/>
                        </a:solidFill>
                      </a:endParaRPr>
                    </a:p>
                    <a:p>
                      <a:pPr indent="0" lvl="0" marL="0" rtl="0" algn="l">
                        <a:spcBef>
                          <a:spcPts val="0"/>
                        </a:spcBef>
                        <a:spcAft>
                          <a:spcPts val="0"/>
                        </a:spcAft>
                        <a:buClr>
                          <a:schemeClr val="lt1"/>
                        </a:buClr>
                        <a:buSzPts val="1400"/>
                        <a:buFont typeface="Arial"/>
                        <a:buNone/>
                      </a:pPr>
                      <a:r>
                        <a:rPr lang="en">
                          <a:solidFill>
                            <a:schemeClr val="lt1"/>
                          </a:solidFill>
                        </a:rPr>
                        <a:t>Printers</a:t>
                      </a:r>
                      <a:endParaRPr/>
                    </a:p>
                  </a:txBody>
                  <a:tcPr marT="91425" marB="91425" marR="91425" marL="91425"/>
                </a:tc>
              </a:tr>
              <a:tr h="1752750">
                <a:tc>
                  <a:txBody>
                    <a:bodyPr/>
                    <a:lstStyle/>
                    <a:p>
                      <a:pPr indent="0" lvl="0" marL="0" rtl="0" algn="l">
                        <a:spcBef>
                          <a:spcPts val="0"/>
                        </a:spcBef>
                        <a:spcAft>
                          <a:spcPts val="0"/>
                        </a:spcAft>
                        <a:buNone/>
                      </a:pPr>
                      <a:r>
                        <a:rPr b="1" lang="en"/>
                        <a:t>Asset 4:</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Website</a:t>
                      </a:r>
                      <a:endParaRPr/>
                    </a:p>
                  </a:txBody>
                  <a:tcPr marT="91425" marB="91425" marR="91425" marL="91425"/>
                </a:tc>
              </a:tr>
            </a:tbl>
          </a:graphicData>
        </a:graphic>
      </p:graphicFrame>
      <p:graphicFrame>
        <p:nvGraphicFramePr>
          <p:cNvPr id="250" name="Google Shape;250;g22c30e01ebf_18_0"/>
          <p:cNvGraphicFramePr/>
          <p:nvPr/>
        </p:nvGraphicFramePr>
        <p:xfrm>
          <a:off x="1790275" y="1474708"/>
          <a:ext cx="3000000" cy="3000000"/>
        </p:xfrm>
        <a:graphic>
          <a:graphicData uri="http://schemas.openxmlformats.org/drawingml/2006/table">
            <a:tbl>
              <a:tblPr>
                <a:noFill/>
                <a:tableStyleId>{26134E66-06FF-4186-9026-3815C7411572}</a:tableStyleId>
              </a:tblPr>
              <a:tblGrid>
                <a:gridCol w="2325700"/>
                <a:gridCol w="2515075"/>
                <a:gridCol w="2423400"/>
              </a:tblGrid>
              <a:tr h="508025">
                <a:tc>
                  <a:txBody>
                    <a:bodyPr/>
                    <a:lstStyle/>
                    <a:p>
                      <a:pPr indent="0" lvl="0" marL="0" rtl="0" algn="l">
                        <a:spcBef>
                          <a:spcPts val="0"/>
                        </a:spcBef>
                        <a:spcAft>
                          <a:spcPts val="0"/>
                        </a:spcAft>
                        <a:buNone/>
                      </a:pPr>
                      <a:r>
                        <a:rPr b="1" lang="en" sz="1100"/>
                        <a:t>Vulnerability 1: </a:t>
                      </a:r>
                      <a:r>
                        <a:rPr lang="en" sz="1200">
                          <a:solidFill>
                            <a:schemeClr val="lt1"/>
                          </a:solidFill>
                        </a:rPr>
                        <a:t>Weak password</a:t>
                      </a:r>
                      <a:endParaRPr/>
                    </a:p>
                  </a:txBody>
                  <a:tcPr marT="91425" marB="91425" marR="91425" marL="91425"/>
                </a:tc>
                <a:tc>
                  <a:txBody>
                    <a:bodyPr/>
                    <a:lstStyle/>
                    <a:p>
                      <a:pPr indent="0" lvl="0" marL="0" rtl="0" algn="l">
                        <a:spcBef>
                          <a:spcPts val="0"/>
                        </a:spcBef>
                        <a:spcAft>
                          <a:spcPts val="0"/>
                        </a:spcAft>
                        <a:buNone/>
                      </a:pPr>
                      <a:r>
                        <a:rPr b="1" lang="en" sz="1100"/>
                        <a:t>Potential threat 1: </a:t>
                      </a:r>
                      <a:r>
                        <a:rPr lang="en" sz="1100"/>
                        <a:t>Spoofing</a:t>
                      </a:r>
                      <a:endParaRPr sz="1100"/>
                    </a:p>
                  </a:txBody>
                  <a:tcPr marT="91425" marB="91425" marR="91425" marL="91425"/>
                </a:tc>
                <a:tc>
                  <a:txBody>
                    <a:bodyPr/>
                    <a:lstStyle/>
                    <a:p>
                      <a:pPr indent="0" lvl="0" marL="0" rtl="0" algn="l">
                        <a:spcBef>
                          <a:spcPts val="0"/>
                        </a:spcBef>
                        <a:spcAft>
                          <a:spcPts val="0"/>
                        </a:spcAft>
                        <a:buNone/>
                      </a:pPr>
                      <a:r>
                        <a:rPr b="1" lang="en" sz="1100"/>
                        <a:t>Risk 1: </a:t>
                      </a:r>
                      <a:r>
                        <a:rPr lang="en" sz="1100"/>
                        <a:t>Data theft online (hacker)</a:t>
                      </a:r>
                      <a:endParaRPr sz="1100"/>
                    </a:p>
                  </a:txBody>
                  <a:tcPr marT="91425" marB="91425" marR="91425" marL="91425"/>
                </a:tc>
              </a:tr>
              <a:tr h="39422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2:</a:t>
                      </a:r>
                      <a:r>
                        <a:rPr lang="en">
                          <a:solidFill>
                            <a:schemeClr val="lt1"/>
                          </a:solidFill>
                        </a:rPr>
                        <a:t> </a:t>
                      </a:r>
                      <a:r>
                        <a:rPr lang="en" sz="1200">
                          <a:solidFill>
                            <a:schemeClr val="lt1"/>
                          </a:solidFill>
                          <a:latin typeface="Roboto"/>
                          <a:ea typeface="Roboto"/>
                          <a:cs typeface="Roboto"/>
                          <a:sym typeface="Roboto"/>
                        </a:rPr>
                        <a:t>Local access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2: </a:t>
                      </a:r>
                      <a:r>
                        <a:rPr lang="en" sz="1100">
                          <a:solidFill>
                            <a:schemeClr val="lt1"/>
                          </a:solidFill>
                        </a:rPr>
                        <a:t>Plug-in device</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2:</a:t>
                      </a:r>
                      <a:r>
                        <a:rPr lang="en" sz="1100">
                          <a:solidFill>
                            <a:schemeClr val="lt1"/>
                          </a:solidFill>
                        </a:rPr>
                        <a:t> Local data theft</a:t>
                      </a:r>
                      <a:endParaRPr/>
                    </a:p>
                  </a:txBody>
                  <a:tcPr marT="91425" marB="91425" marR="91425" marL="91425"/>
                </a:tc>
              </a:tr>
              <a:tr h="88902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3:</a:t>
                      </a:r>
                      <a:r>
                        <a:rPr lang="en" sz="1100">
                          <a:solidFill>
                            <a:schemeClr val="lt1"/>
                          </a:solidFill>
                        </a:rPr>
                        <a:t> </a:t>
                      </a:r>
                      <a:r>
                        <a:rPr lang="en" sz="1200">
                          <a:solidFill>
                            <a:schemeClr val="lt1"/>
                          </a:solidFill>
                          <a:latin typeface="Roboto"/>
                          <a:ea typeface="Roboto"/>
                          <a:cs typeface="Roboto"/>
                          <a:sym typeface="Roboto"/>
                        </a:rPr>
                        <a:t>Lack of encryption and secure protocols for Wi-Fi networks</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3: </a:t>
                      </a:r>
                      <a:r>
                        <a:rPr lang="en" sz="1000">
                          <a:solidFill>
                            <a:schemeClr val="lt1"/>
                          </a:solidFill>
                          <a:latin typeface="Roboto"/>
                          <a:ea typeface="Roboto"/>
                          <a:cs typeface="Roboto"/>
                          <a:sym typeface="Roboto"/>
                        </a:rPr>
                        <a:t>Data interception or eavesdropping on Wi-Fi network traffic, Malware or viruses introduced to the network through a compromised device</a:t>
                      </a:r>
                      <a:endParaRPr b="1" sz="1000">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3: </a:t>
                      </a:r>
                      <a:r>
                        <a:rPr lang="en" sz="1200">
                          <a:solidFill>
                            <a:schemeClr val="lt1"/>
                          </a:solidFill>
                        </a:rPr>
                        <a:t>Losing patient trust, </a:t>
                      </a:r>
                      <a:r>
                        <a:rPr lang="en" sz="1200">
                          <a:solidFill>
                            <a:schemeClr val="lt1"/>
                          </a:solidFill>
                          <a:latin typeface="Roboto"/>
                          <a:ea typeface="Roboto"/>
                          <a:cs typeface="Roboto"/>
                          <a:sym typeface="Roboto"/>
                        </a:rPr>
                        <a:t>Breaches of patient data and confidential information</a:t>
                      </a:r>
                      <a:endParaRPr sz="1200"/>
                    </a:p>
                  </a:txBody>
                  <a:tcPr marT="91425" marB="91425" marR="91425" marL="91425"/>
                </a:tc>
              </a:tr>
              <a:tr h="47977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1:</a:t>
                      </a:r>
                      <a:r>
                        <a:rPr lang="en">
                          <a:solidFill>
                            <a:schemeClr val="lt1"/>
                          </a:solidFill>
                        </a:rPr>
                        <a:t> </a:t>
                      </a:r>
                      <a:r>
                        <a:rPr lang="en" sz="1200">
                          <a:solidFill>
                            <a:schemeClr val="lt1"/>
                          </a:solidFill>
                        </a:rPr>
                        <a:t>Weak coding</a:t>
                      </a:r>
                      <a:endParaRPr>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1: </a:t>
                      </a:r>
                      <a:r>
                        <a:rPr lang="en" sz="1100">
                          <a:solidFill>
                            <a:schemeClr val="lt1"/>
                          </a:solidFill>
                        </a:rPr>
                        <a:t>Defame</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1: </a:t>
                      </a:r>
                      <a:r>
                        <a:rPr lang="en" sz="1100">
                          <a:solidFill>
                            <a:schemeClr val="lt1"/>
                          </a:solidFill>
                        </a:rPr>
                        <a:t>Reputation, loss of prospect</a:t>
                      </a:r>
                      <a:endParaRPr/>
                    </a:p>
                  </a:txBody>
                  <a:tcPr marT="91425" marB="91425" marR="91425" marL="91425"/>
                </a:tc>
              </a:tr>
              <a:tr h="56867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2: </a:t>
                      </a:r>
                      <a:r>
                        <a:rPr lang="en" sz="1100">
                          <a:solidFill>
                            <a:schemeClr val="lt1"/>
                          </a:solidFill>
                          <a:latin typeface="Ubuntu"/>
                          <a:ea typeface="Ubuntu"/>
                          <a:cs typeface="Ubuntu"/>
                          <a:sym typeface="Ubuntu"/>
                        </a:rPr>
                        <a:t>Weak hosting infrastructure</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2:</a:t>
                      </a:r>
                      <a:r>
                        <a:rPr lang="en" sz="1100">
                          <a:solidFill>
                            <a:schemeClr val="lt1"/>
                          </a:solidFill>
                        </a:rPr>
                        <a:t> DDOS</a:t>
                      </a:r>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2:</a:t>
                      </a:r>
                      <a:r>
                        <a:rPr lang="en" sz="1100">
                          <a:solidFill>
                            <a:schemeClr val="lt1"/>
                          </a:solidFill>
                        </a:rPr>
                        <a:t> </a:t>
                      </a:r>
                      <a:r>
                        <a:rPr lang="en" sz="1100">
                          <a:solidFill>
                            <a:schemeClr val="lt1"/>
                          </a:solidFill>
                        </a:rPr>
                        <a:t>Customer cannot access the website, lost of prospect customer</a:t>
                      </a:r>
                      <a:endParaRPr sz="1100"/>
                    </a:p>
                  </a:txBody>
                  <a:tcPr marT="91425" marB="91425" marR="91425" marL="91425"/>
                </a:tc>
              </a:tr>
              <a:tr h="623475">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Vulnerability 3: </a:t>
                      </a:r>
                      <a:r>
                        <a:rPr lang="en" sz="1200">
                          <a:solidFill>
                            <a:schemeClr val="lt1"/>
                          </a:solidFill>
                          <a:latin typeface="Roboto"/>
                          <a:ea typeface="Roboto"/>
                          <a:cs typeface="Roboto"/>
                          <a:sym typeface="Roboto"/>
                        </a:rPr>
                        <a:t>Human error</a:t>
                      </a:r>
                      <a:endParaRPr sz="1200"/>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Potential threat 3: </a:t>
                      </a:r>
                      <a:r>
                        <a:rPr lang="en" sz="1200">
                          <a:solidFill>
                            <a:schemeClr val="lt1"/>
                          </a:solidFill>
                          <a:latin typeface="Roboto"/>
                          <a:ea typeface="Roboto"/>
                          <a:cs typeface="Roboto"/>
                          <a:sym typeface="Roboto"/>
                        </a:rPr>
                        <a:t>Inaccurate information/schedule</a:t>
                      </a:r>
                      <a:endParaRPr b="1" sz="1200">
                        <a:solidFill>
                          <a:schemeClr val="lt1"/>
                        </a:solidFill>
                      </a:endParaRPr>
                    </a:p>
                  </a:txBody>
                  <a:tcPr marT="91425" marB="91425" marR="91425" marL="91425"/>
                </a:tc>
                <a:tc>
                  <a:txBody>
                    <a:bodyPr/>
                    <a:lstStyle/>
                    <a:p>
                      <a:pPr indent="0" lvl="0" marL="0" rtl="0" algn="l">
                        <a:spcBef>
                          <a:spcPts val="0"/>
                        </a:spcBef>
                        <a:spcAft>
                          <a:spcPts val="0"/>
                        </a:spcAft>
                        <a:buClr>
                          <a:schemeClr val="lt1"/>
                        </a:buClr>
                        <a:buSzPts val="1100"/>
                        <a:buFont typeface="Arial"/>
                        <a:buNone/>
                      </a:pPr>
                      <a:r>
                        <a:rPr b="1" lang="en" sz="1100">
                          <a:solidFill>
                            <a:schemeClr val="lt1"/>
                          </a:solidFill>
                        </a:rPr>
                        <a:t>Risk 3:</a:t>
                      </a:r>
                      <a:r>
                        <a:rPr lang="en" sz="1000">
                          <a:solidFill>
                            <a:schemeClr val="lt1"/>
                          </a:solidFill>
                          <a:latin typeface="Roboto"/>
                          <a:ea typeface="Roboto"/>
                          <a:cs typeface="Roboto"/>
                          <a:sym typeface="Roboto"/>
                        </a:rPr>
                        <a:t> Reputation, loss of customer</a:t>
                      </a:r>
                      <a:endParaRPr b="1" sz="1100">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g229a676944a_0_307"/>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256" name="Google Shape;256;g229a676944a_0_307"/>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g229a676944a_0_307"/>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258" name="Google Shape;258;g229a676944a_0_307"/>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29a676944a_0_307"/>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g229a676944a_0_307"/>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261" name="Google Shape;261;g229a676944a_0_307"/>
          <p:cNvSpPr txBox="1"/>
          <p:nvPr/>
        </p:nvSpPr>
        <p:spPr>
          <a:xfrm>
            <a:off x="82900" y="17798"/>
            <a:ext cx="7704000" cy="13464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Risk Ratings (From 1 - 5)</a:t>
            </a:r>
            <a:endParaRPr b="0" i="0" sz="1400" u="none" cap="none" strike="noStrike">
              <a:solidFill>
                <a:srgbClr val="38761D"/>
              </a:solidFill>
              <a:latin typeface="Arial"/>
              <a:ea typeface="Arial"/>
              <a:cs typeface="Arial"/>
              <a:sym typeface="Arial"/>
            </a:endParaRPr>
          </a:p>
        </p:txBody>
      </p:sp>
      <p:sp>
        <p:nvSpPr>
          <p:cNvPr id="262" name="Google Shape;262;g229a676944a_0_307"/>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29a676944a_0_307"/>
          <p:cNvSpPr/>
          <p:nvPr/>
        </p:nvSpPr>
        <p:spPr>
          <a:xfrm>
            <a:off x="334025" y="1726726"/>
            <a:ext cx="1936200" cy="5433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Patient Medical Data</a:t>
            </a:r>
            <a:endParaRPr b="0" i="0" sz="1400" u="none" cap="none" strike="noStrike">
              <a:solidFill>
                <a:srgbClr val="000000"/>
              </a:solidFill>
              <a:latin typeface="Arial"/>
              <a:ea typeface="Arial"/>
              <a:cs typeface="Arial"/>
              <a:sym typeface="Arial"/>
            </a:endParaRPr>
          </a:p>
        </p:txBody>
      </p:sp>
      <p:sp>
        <p:nvSpPr>
          <p:cNvPr id="264" name="Google Shape;264;g229a676944a_0_307"/>
          <p:cNvSpPr txBox="1"/>
          <p:nvPr/>
        </p:nvSpPr>
        <p:spPr>
          <a:xfrm>
            <a:off x="613281" y="1426775"/>
            <a:ext cx="1593600" cy="35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1</a:t>
            </a:r>
            <a:endParaRPr b="0" i="0" sz="700" u="none" cap="none" strike="noStrike">
              <a:solidFill>
                <a:srgbClr val="000000"/>
              </a:solidFill>
              <a:latin typeface="Arial"/>
              <a:ea typeface="Arial"/>
              <a:cs typeface="Arial"/>
              <a:sym typeface="Arial"/>
            </a:endParaRPr>
          </a:p>
        </p:txBody>
      </p:sp>
      <p:sp>
        <p:nvSpPr>
          <p:cNvPr id="265" name="Google Shape;265;g229a676944a_0_307"/>
          <p:cNvSpPr/>
          <p:nvPr/>
        </p:nvSpPr>
        <p:spPr>
          <a:xfrm>
            <a:off x="334025" y="2624327"/>
            <a:ext cx="1936200" cy="5433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Connected Medical Devices</a:t>
            </a:r>
            <a:endParaRPr b="0" i="0" sz="1400" u="none" cap="none" strike="noStrike">
              <a:solidFill>
                <a:srgbClr val="000000"/>
              </a:solidFill>
              <a:latin typeface="Arial"/>
              <a:ea typeface="Arial"/>
              <a:cs typeface="Arial"/>
              <a:sym typeface="Arial"/>
            </a:endParaRPr>
          </a:p>
        </p:txBody>
      </p:sp>
      <p:sp>
        <p:nvSpPr>
          <p:cNvPr id="266" name="Google Shape;266;g229a676944a_0_307"/>
          <p:cNvSpPr txBox="1"/>
          <p:nvPr/>
        </p:nvSpPr>
        <p:spPr>
          <a:xfrm>
            <a:off x="385054" y="2347825"/>
            <a:ext cx="1936200" cy="35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2</a:t>
            </a:r>
            <a:endParaRPr b="0" i="0" sz="700" u="none" cap="none" strike="noStrike">
              <a:solidFill>
                <a:srgbClr val="000000"/>
              </a:solidFill>
              <a:latin typeface="Arial"/>
              <a:ea typeface="Arial"/>
              <a:cs typeface="Arial"/>
              <a:sym typeface="Arial"/>
            </a:endParaRPr>
          </a:p>
        </p:txBody>
      </p:sp>
      <p:sp>
        <p:nvSpPr>
          <p:cNvPr id="267" name="Google Shape;267;g229a676944a_0_307"/>
          <p:cNvSpPr/>
          <p:nvPr/>
        </p:nvSpPr>
        <p:spPr>
          <a:xfrm>
            <a:off x="334025" y="3398174"/>
            <a:ext cx="1936200" cy="5433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Wifi/Internet connectivity and Computers/Printers</a:t>
            </a:r>
            <a:endParaRPr b="0" i="0" sz="1200" u="none" cap="none" strike="noStrike">
              <a:solidFill>
                <a:srgbClr val="000000"/>
              </a:solidFill>
              <a:latin typeface="Arial"/>
              <a:ea typeface="Arial"/>
              <a:cs typeface="Arial"/>
              <a:sym typeface="Arial"/>
            </a:endParaRPr>
          </a:p>
        </p:txBody>
      </p:sp>
      <p:sp>
        <p:nvSpPr>
          <p:cNvPr id="268" name="Google Shape;268;g229a676944a_0_307"/>
          <p:cNvSpPr txBox="1"/>
          <p:nvPr/>
        </p:nvSpPr>
        <p:spPr>
          <a:xfrm>
            <a:off x="385475" y="3164875"/>
            <a:ext cx="1833300" cy="35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3</a:t>
            </a:r>
            <a:endParaRPr b="1" i="0" sz="1100" u="none" cap="none" strike="noStrike">
              <a:solidFill>
                <a:schemeClr val="lt1"/>
              </a:solidFill>
              <a:latin typeface="Ubuntu"/>
              <a:ea typeface="Ubuntu"/>
              <a:cs typeface="Ubuntu"/>
              <a:sym typeface="Ubuntu"/>
            </a:endParaRPr>
          </a:p>
        </p:txBody>
      </p:sp>
      <p:sp>
        <p:nvSpPr>
          <p:cNvPr id="269" name="Google Shape;269;g229a676944a_0_307"/>
          <p:cNvSpPr/>
          <p:nvPr/>
        </p:nvSpPr>
        <p:spPr>
          <a:xfrm>
            <a:off x="2488138" y="1723971"/>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4, Small clinics are do not have a large budget for effective safeguards.</a:t>
            </a:r>
            <a:endParaRPr b="0" i="0" sz="1200" u="none" cap="none" strike="noStrike">
              <a:solidFill>
                <a:srgbClr val="000000"/>
              </a:solidFill>
              <a:latin typeface="Arial"/>
              <a:ea typeface="Arial"/>
              <a:cs typeface="Arial"/>
              <a:sym typeface="Arial"/>
            </a:endParaRPr>
          </a:p>
        </p:txBody>
      </p:sp>
      <p:sp>
        <p:nvSpPr>
          <p:cNvPr id="270" name="Google Shape;270;g229a676944a_0_307"/>
          <p:cNvSpPr txBox="1"/>
          <p:nvPr/>
        </p:nvSpPr>
        <p:spPr>
          <a:xfrm>
            <a:off x="2488130" y="1426775"/>
            <a:ext cx="19362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Probability (1-5)</a:t>
            </a:r>
            <a:endParaRPr b="0" i="0" sz="700" u="none" cap="none" strike="noStrike">
              <a:solidFill>
                <a:srgbClr val="000000"/>
              </a:solidFill>
              <a:latin typeface="Arial"/>
              <a:ea typeface="Arial"/>
              <a:cs typeface="Arial"/>
              <a:sym typeface="Arial"/>
            </a:endParaRPr>
          </a:p>
        </p:txBody>
      </p:sp>
      <p:sp>
        <p:nvSpPr>
          <p:cNvPr id="271" name="Google Shape;271;g229a676944a_0_307"/>
          <p:cNvSpPr/>
          <p:nvPr/>
        </p:nvSpPr>
        <p:spPr>
          <a:xfrm>
            <a:off x="2488138" y="2492277"/>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2,Most devices could not be accessed remotely</a:t>
            </a:r>
            <a:endParaRPr b="0" i="0" sz="1200" u="none" cap="none" strike="noStrike">
              <a:solidFill>
                <a:srgbClr val="000000"/>
              </a:solidFill>
              <a:latin typeface="Arial"/>
              <a:ea typeface="Arial"/>
              <a:cs typeface="Arial"/>
              <a:sym typeface="Arial"/>
            </a:endParaRPr>
          </a:p>
        </p:txBody>
      </p:sp>
      <p:sp>
        <p:nvSpPr>
          <p:cNvPr id="272" name="Google Shape;272;g229a676944a_0_307"/>
          <p:cNvSpPr/>
          <p:nvPr/>
        </p:nvSpPr>
        <p:spPr>
          <a:xfrm>
            <a:off x="2488126" y="3266112"/>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5,This is the most convenient way for the hackers to intrude.</a:t>
            </a:r>
            <a:endParaRPr b="0" i="0" sz="1200" u="none" cap="none" strike="noStrike">
              <a:solidFill>
                <a:srgbClr val="000000"/>
              </a:solidFill>
              <a:latin typeface="Arial"/>
              <a:ea typeface="Arial"/>
              <a:cs typeface="Arial"/>
              <a:sym typeface="Arial"/>
            </a:endParaRPr>
          </a:p>
        </p:txBody>
      </p:sp>
      <p:sp>
        <p:nvSpPr>
          <p:cNvPr id="273" name="Google Shape;273;g229a676944a_0_307"/>
          <p:cNvSpPr/>
          <p:nvPr/>
        </p:nvSpPr>
        <p:spPr>
          <a:xfrm>
            <a:off x="4644856" y="1723971"/>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4, Higher risk as this is the most valuable information for the hackers.</a:t>
            </a:r>
            <a:endParaRPr b="0" i="0" sz="1200" u="none" cap="none" strike="noStrike">
              <a:solidFill>
                <a:srgbClr val="000000"/>
              </a:solidFill>
              <a:latin typeface="Arial"/>
              <a:ea typeface="Arial"/>
              <a:cs typeface="Arial"/>
              <a:sym typeface="Arial"/>
            </a:endParaRPr>
          </a:p>
        </p:txBody>
      </p:sp>
      <p:sp>
        <p:nvSpPr>
          <p:cNvPr id="274" name="Google Shape;274;g229a676944a_0_307"/>
          <p:cNvSpPr txBox="1"/>
          <p:nvPr/>
        </p:nvSpPr>
        <p:spPr>
          <a:xfrm>
            <a:off x="4644848" y="1426775"/>
            <a:ext cx="19362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Likelihood (1-5)</a:t>
            </a:r>
            <a:endParaRPr b="0" i="0" sz="700" u="none" cap="none" strike="noStrike">
              <a:solidFill>
                <a:srgbClr val="000000"/>
              </a:solidFill>
              <a:latin typeface="Arial"/>
              <a:ea typeface="Arial"/>
              <a:cs typeface="Arial"/>
              <a:sym typeface="Arial"/>
            </a:endParaRPr>
          </a:p>
        </p:txBody>
      </p:sp>
      <p:sp>
        <p:nvSpPr>
          <p:cNvPr id="275" name="Google Shape;275;g229a676944a_0_307"/>
          <p:cNvSpPr/>
          <p:nvPr/>
        </p:nvSpPr>
        <p:spPr>
          <a:xfrm>
            <a:off x="4644856" y="2492277"/>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2,Medical devices have their own software systems.</a:t>
            </a:r>
            <a:endParaRPr b="0" i="0" sz="1200" u="none" cap="none" strike="noStrike">
              <a:solidFill>
                <a:srgbClr val="000000"/>
              </a:solidFill>
              <a:latin typeface="Arial"/>
              <a:ea typeface="Arial"/>
              <a:cs typeface="Arial"/>
              <a:sym typeface="Arial"/>
            </a:endParaRPr>
          </a:p>
        </p:txBody>
      </p:sp>
      <p:sp>
        <p:nvSpPr>
          <p:cNvPr id="276" name="Google Shape;276;g229a676944a_0_307"/>
          <p:cNvSpPr/>
          <p:nvPr/>
        </p:nvSpPr>
        <p:spPr>
          <a:xfrm>
            <a:off x="4512950" y="3197100"/>
            <a:ext cx="2226000" cy="8019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000"/>
              <a:t>5,The advancement in IT is making us increasingly susceptible to loss of data. Smaller clinics are unable to allocate considerable budget for this. </a:t>
            </a:r>
            <a:endParaRPr b="0" i="0" sz="1000" u="none" cap="none" strike="noStrike">
              <a:solidFill>
                <a:srgbClr val="000000"/>
              </a:solidFill>
              <a:latin typeface="Arial"/>
              <a:ea typeface="Arial"/>
              <a:cs typeface="Arial"/>
              <a:sym typeface="Arial"/>
            </a:endParaRPr>
          </a:p>
        </p:txBody>
      </p:sp>
      <p:sp>
        <p:nvSpPr>
          <p:cNvPr id="277" name="Google Shape;277;g229a676944a_0_307"/>
          <p:cNvSpPr/>
          <p:nvPr/>
        </p:nvSpPr>
        <p:spPr>
          <a:xfrm>
            <a:off x="6801574" y="1723971"/>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5, Highest as it might cause financial, reputational and all health related loss</a:t>
            </a:r>
            <a:endParaRPr b="0" i="0" sz="1200" u="none" cap="none" strike="noStrike">
              <a:solidFill>
                <a:srgbClr val="000000"/>
              </a:solidFill>
              <a:latin typeface="Arial"/>
              <a:ea typeface="Arial"/>
              <a:cs typeface="Arial"/>
              <a:sym typeface="Arial"/>
            </a:endParaRPr>
          </a:p>
        </p:txBody>
      </p:sp>
      <p:sp>
        <p:nvSpPr>
          <p:cNvPr id="278" name="Google Shape;278;g229a676944a_0_307"/>
          <p:cNvSpPr txBox="1"/>
          <p:nvPr/>
        </p:nvSpPr>
        <p:spPr>
          <a:xfrm>
            <a:off x="6801566" y="1426775"/>
            <a:ext cx="19362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Impact (1-5)</a:t>
            </a:r>
            <a:endParaRPr b="0" i="0" sz="700" u="none" cap="none" strike="noStrike">
              <a:solidFill>
                <a:srgbClr val="000000"/>
              </a:solidFill>
              <a:latin typeface="Arial"/>
              <a:ea typeface="Arial"/>
              <a:cs typeface="Arial"/>
              <a:sym typeface="Arial"/>
            </a:endParaRPr>
          </a:p>
        </p:txBody>
      </p:sp>
      <p:sp>
        <p:nvSpPr>
          <p:cNvPr id="279" name="Google Shape;279;g229a676944a_0_307"/>
          <p:cNvSpPr/>
          <p:nvPr/>
        </p:nvSpPr>
        <p:spPr>
          <a:xfrm>
            <a:off x="6801574" y="2492277"/>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3, Could lead to mistreatment and financial loss</a:t>
            </a:r>
            <a:endParaRPr b="0" i="0" sz="1400" u="none" cap="none" strike="noStrike">
              <a:solidFill>
                <a:srgbClr val="000000"/>
              </a:solidFill>
              <a:latin typeface="Arial"/>
              <a:ea typeface="Arial"/>
              <a:cs typeface="Arial"/>
              <a:sym typeface="Arial"/>
            </a:endParaRPr>
          </a:p>
        </p:txBody>
      </p:sp>
      <p:sp>
        <p:nvSpPr>
          <p:cNvPr id="280" name="Google Shape;280;g229a676944a_0_307"/>
          <p:cNvSpPr/>
          <p:nvPr/>
        </p:nvSpPr>
        <p:spPr>
          <a:xfrm>
            <a:off x="6801562" y="3266112"/>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4, Impact is severe however can be reduced if defensive systems are in place.</a:t>
            </a:r>
            <a:endParaRPr b="0" i="0" sz="1200" u="none" cap="none" strike="noStrike">
              <a:solidFill>
                <a:srgbClr val="000000"/>
              </a:solidFill>
              <a:latin typeface="Arial"/>
              <a:ea typeface="Arial"/>
              <a:cs typeface="Arial"/>
              <a:sym typeface="Arial"/>
            </a:endParaRPr>
          </a:p>
        </p:txBody>
      </p:sp>
      <p:sp>
        <p:nvSpPr>
          <p:cNvPr id="281" name="Google Shape;281;g229a676944a_0_307"/>
          <p:cNvSpPr/>
          <p:nvPr/>
        </p:nvSpPr>
        <p:spPr>
          <a:xfrm>
            <a:off x="333600" y="4172025"/>
            <a:ext cx="1936200" cy="672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Website defame/ malfunction</a:t>
            </a:r>
            <a:endParaRPr b="0" i="0" sz="1400" u="none" cap="none" strike="noStrike">
              <a:solidFill>
                <a:srgbClr val="000000"/>
              </a:solidFill>
              <a:latin typeface="Arial"/>
              <a:ea typeface="Arial"/>
              <a:cs typeface="Arial"/>
              <a:sym typeface="Arial"/>
            </a:endParaRPr>
          </a:p>
        </p:txBody>
      </p:sp>
      <p:sp>
        <p:nvSpPr>
          <p:cNvPr id="282" name="Google Shape;282;g229a676944a_0_307"/>
          <p:cNvSpPr txBox="1"/>
          <p:nvPr/>
        </p:nvSpPr>
        <p:spPr>
          <a:xfrm>
            <a:off x="416979" y="3884250"/>
            <a:ext cx="1770300" cy="35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1" i="0" lang="en" sz="1100" u="none" cap="none" strike="noStrike">
                <a:solidFill>
                  <a:schemeClr val="lt1"/>
                </a:solidFill>
                <a:latin typeface="Ubuntu"/>
                <a:ea typeface="Ubuntu"/>
                <a:cs typeface="Ubuntu"/>
                <a:sym typeface="Ubuntu"/>
              </a:rPr>
              <a:t>Risk 4</a:t>
            </a:r>
            <a:endParaRPr b="0" i="0" sz="700" u="none" cap="none" strike="noStrike">
              <a:solidFill>
                <a:srgbClr val="000000"/>
              </a:solidFill>
              <a:latin typeface="Arial"/>
              <a:ea typeface="Arial"/>
              <a:cs typeface="Arial"/>
              <a:sym typeface="Arial"/>
            </a:endParaRPr>
          </a:p>
        </p:txBody>
      </p:sp>
      <p:sp>
        <p:nvSpPr>
          <p:cNvPr id="283" name="Google Shape;283;g229a676944a_0_307"/>
          <p:cNvSpPr/>
          <p:nvPr/>
        </p:nvSpPr>
        <p:spPr>
          <a:xfrm>
            <a:off x="2476324" y="4042727"/>
            <a:ext cx="1833300" cy="9018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3. There are possibility that the hacker wants to attack the website</a:t>
            </a:r>
            <a:endParaRPr b="0" i="0" sz="1200" u="none" cap="none" strike="noStrike">
              <a:solidFill>
                <a:srgbClr val="000000"/>
              </a:solidFill>
              <a:latin typeface="Arial"/>
              <a:ea typeface="Arial"/>
              <a:cs typeface="Arial"/>
              <a:sym typeface="Arial"/>
            </a:endParaRPr>
          </a:p>
        </p:txBody>
      </p:sp>
      <p:sp>
        <p:nvSpPr>
          <p:cNvPr id="284" name="Google Shape;284;g229a676944a_0_307"/>
          <p:cNvSpPr/>
          <p:nvPr/>
        </p:nvSpPr>
        <p:spPr>
          <a:xfrm>
            <a:off x="4696300" y="4039977"/>
            <a:ext cx="1833300" cy="9018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400"/>
              <a:buFont typeface="Arial"/>
              <a:buNone/>
            </a:pPr>
            <a:r>
              <a:rPr lang="en" sz="1200">
                <a:solidFill>
                  <a:schemeClr val="lt1"/>
                </a:solidFill>
              </a:rPr>
              <a:t>1. The clinic has hired a reputable ISP provider to provide hosting &amp; Website</a:t>
            </a:r>
            <a:endParaRPr/>
          </a:p>
        </p:txBody>
      </p:sp>
      <p:sp>
        <p:nvSpPr>
          <p:cNvPr id="285" name="Google Shape;285;g229a676944a_0_307"/>
          <p:cNvSpPr/>
          <p:nvPr/>
        </p:nvSpPr>
        <p:spPr>
          <a:xfrm>
            <a:off x="6868822" y="4039977"/>
            <a:ext cx="1833300" cy="9018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t>1. Loss of potential and existing customer, but the customer can contact through phone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cxnSp>
        <p:nvCxnSpPr>
          <p:cNvPr id="290" name="Google Shape;290;g229a676944a_0_123"/>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291" name="Google Shape;291;g229a676944a_0_123"/>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2" name="Google Shape;292;g229a676944a_0_123"/>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293" name="Google Shape;293;g229a676944a_0_123"/>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29a676944a_0_123"/>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5" name="Google Shape;295;g229a676944a_0_123"/>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296" name="Google Shape;296;g229a676944a_0_123"/>
          <p:cNvSpPr txBox="1"/>
          <p:nvPr/>
        </p:nvSpPr>
        <p:spPr>
          <a:xfrm>
            <a:off x="159254" y="27126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IT Tools</a:t>
            </a:r>
            <a:endParaRPr b="0" i="0" sz="1400" u="none" cap="none" strike="noStrike">
              <a:solidFill>
                <a:srgbClr val="38761D"/>
              </a:solidFill>
              <a:latin typeface="Arial"/>
              <a:ea typeface="Arial"/>
              <a:cs typeface="Arial"/>
              <a:sym typeface="Arial"/>
            </a:endParaRPr>
          </a:p>
        </p:txBody>
      </p:sp>
      <p:sp>
        <p:nvSpPr>
          <p:cNvPr id="297" name="Google Shape;297;g229a676944a_0_123"/>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29a676944a_0_123"/>
          <p:cNvSpPr txBox="1"/>
          <p:nvPr/>
        </p:nvSpPr>
        <p:spPr>
          <a:xfrm>
            <a:off x="167950" y="1617425"/>
            <a:ext cx="7945800" cy="4617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lt1"/>
              </a:buClr>
              <a:buSzPts val="1800"/>
              <a:buFont typeface="Ubuntu Light"/>
              <a:buChar char="●"/>
            </a:pPr>
            <a:r>
              <a:rPr b="0" i="0" lang="en" sz="1800" u="none" cap="none" strike="noStrike">
                <a:solidFill>
                  <a:schemeClr val="lt1"/>
                </a:solidFill>
                <a:latin typeface="Ubuntu Light"/>
                <a:ea typeface="Ubuntu Light"/>
                <a:cs typeface="Ubuntu Light"/>
                <a:sym typeface="Ubuntu Light"/>
              </a:rPr>
              <a:t>For each of the technology used, what are some security infrastructure</a:t>
            </a:r>
            <a:endParaRPr b="1" i="0" sz="1800" u="none" cap="none" strike="noStrike">
              <a:solidFill>
                <a:schemeClr val="lt1"/>
              </a:solidFill>
              <a:latin typeface="Ubuntu"/>
              <a:ea typeface="Ubuntu"/>
              <a:cs typeface="Ubuntu"/>
              <a:sym typeface="Ubuntu"/>
            </a:endParaRPr>
          </a:p>
        </p:txBody>
      </p:sp>
      <p:sp>
        <p:nvSpPr>
          <p:cNvPr id="299" name="Google Shape;299;g229a676944a_0_123"/>
          <p:cNvSpPr/>
          <p:nvPr/>
        </p:nvSpPr>
        <p:spPr>
          <a:xfrm>
            <a:off x="682600" y="2363475"/>
            <a:ext cx="7431300" cy="24237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Identify : The Computers/Printers/Medical devices/Website.</a:t>
            </a:r>
            <a:endParaRPr/>
          </a:p>
          <a:p>
            <a:pPr indent="0" lvl="0" marL="0" marR="0" rtl="0" algn="l">
              <a:lnSpc>
                <a:spcPct val="100000"/>
              </a:lnSpc>
              <a:spcBef>
                <a:spcPts val="0"/>
              </a:spcBef>
              <a:spcAft>
                <a:spcPts val="0"/>
              </a:spcAft>
              <a:buClr>
                <a:srgbClr val="000000"/>
              </a:buClr>
              <a:buSzPts val="1400"/>
              <a:buFont typeface="Arial"/>
              <a:buNone/>
            </a:pPr>
            <a:r>
              <a:rPr lang="en"/>
              <a:t>Protect: Install the latest antivirus/firewall/</a:t>
            </a:r>
            <a:r>
              <a:rPr lang="en"/>
              <a:t>backup</a:t>
            </a:r>
            <a:r>
              <a:rPr lang="en"/>
              <a:t> in place.</a:t>
            </a:r>
            <a:endParaRPr/>
          </a:p>
          <a:p>
            <a:pPr indent="0" lvl="0" marL="0" marR="0" rtl="0" algn="l">
              <a:lnSpc>
                <a:spcPct val="100000"/>
              </a:lnSpc>
              <a:spcBef>
                <a:spcPts val="0"/>
              </a:spcBef>
              <a:spcAft>
                <a:spcPts val="0"/>
              </a:spcAft>
              <a:buClr>
                <a:srgbClr val="000000"/>
              </a:buClr>
              <a:buSzPts val="1400"/>
              <a:buFont typeface="Arial"/>
              <a:buNone/>
            </a:pPr>
            <a:r>
              <a:rPr lang="en"/>
              <a:t>Detect: Auto-update the antivirus/softwares. Keep a record of all the employees who logged in and out of system.</a:t>
            </a:r>
            <a:endParaRPr/>
          </a:p>
          <a:p>
            <a:pPr indent="0" lvl="0" marL="0" marR="0" rtl="0" algn="l">
              <a:lnSpc>
                <a:spcPct val="100000"/>
              </a:lnSpc>
              <a:spcBef>
                <a:spcPts val="0"/>
              </a:spcBef>
              <a:spcAft>
                <a:spcPts val="0"/>
              </a:spcAft>
              <a:buClr>
                <a:srgbClr val="000000"/>
              </a:buClr>
              <a:buSzPts val="1400"/>
              <a:buFont typeface="Arial"/>
              <a:buNone/>
            </a:pPr>
            <a:r>
              <a:rPr lang="en"/>
              <a:t>Respond: Report any suspicious activity. Use port scanning and other tools to block any authorised access.</a:t>
            </a:r>
            <a:endParaRPr/>
          </a:p>
          <a:p>
            <a:pPr indent="0" lvl="0" marL="0" marR="0" rtl="0" algn="l">
              <a:lnSpc>
                <a:spcPct val="100000"/>
              </a:lnSpc>
              <a:spcBef>
                <a:spcPts val="0"/>
              </a:spcBef>
              <a:spcAft>
                <a:spcPts val="0"/>
              </a:spcAft>
              <a:buClr>
                <a:srgbClr val="000000"/>
              </a:buClr>
              <a:buSzPts val="1400"/>
              <a:buFont typeface="Arial"/>
              <a:buNone/>
            </a:pPr>
            <a:r>
              <a:rPr lang="en"/>
              <a:t>Recover: Use </a:t>
            </a:r>
            <a:r>
              <a:rPr lang="en"/>
              <a:t>backup</a:t>
            </a:r>
            <a:r>
              <a:rPr lang="en"/>
              <a:t> drives to recover the data after ensuring that the threat is completely removed from the system.</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29a676944a_0_451"/>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5" name="Google Shape;305;g229a676944a_0_451"/>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cxnSp>
        <p:nvCxnSpPr>
          <p:cNvPr id="306" name="Google Shape;306;g229a676944a_0_451"/>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307" name="Google Shape;307;g229a676944a_0_451"/>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29a676944a_0_451"/>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29a676944a_0_451"/>
          <p:cNvSpPr txBox="1"/>
          <p:nvPr/>
        </p:nvSpPr>
        <p:spPr>
          <a:xfrm>
            <a:off x="240054" y="309437"/>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400" u="none" cap="none" strike="noStrike">
                <a:solidFill>
                  <a:srgbClr val="38761D"/>
                </a:solidFill>
                <a:latin typeface="Ubuntu"/>
                <a:ea typeface="Ubuntu"/>
                <a:cs typeface="Ubuntu"/>
                <a:sym typeface="Ubuntu"/>
              </a:rPr>
              <a:t>Structure of the </a:t>
            </a:r>
            <a:r>
              <a:rPr b="1" lang="en" sz="3400">
                <a:solidFill>
                  <a:srgbClr val="38761D"/>
                </a:solidFill>
                <a:latin typeface="Ubuntu"/>
                <a:ea typeface="Ubuntu"/>
                <a:cs typeface="Ubuntu"/>
                <a:sym typeface="Ubuntu"/>
              </a:rPr>
              <a:t>Dental</a:t>
            </a:r>
            <a:r>
              <a:rPr b="1" i="0" lang="en" sz="3400" u="none" cap="none" strike="noStrike">
                <a:solidFill>
                  <a:srgbClr val="38761D"/>
                </a:solidFill>
                <a:latin typeface="Ubuntu"/>
                <a:ea typeface="Ubuntu"/>
                <a:cs typeface="Ubuntu"/>
                <a:sym typeface="Ubuntu"/>
              </a:rPr>
              <a:t> C</a:t>
            </a:r>
            <a:r>
              <a:rPr b="1" lang="en" sz="3400">
                <a:solidFill>
                  <a:srgbClr val="38761D"/>
                </a:solidFill>
                <a:latin typeface="Ubuntu"/>
                <a:ea typeface="Ubuntu"/>
                <a:cs typeface="Ubuntu"/>
                <a:sym typeface="Ubuntu"/>
              </a:rPr>
              <a:t>linic</a:t>
            </a:r>
            <a:endParaRPr b="0" i="0" sz="1200" u="none" cap="none" strike="noStrike">
              <a:solidFill>
                <a:srgbClr val="38761D"/>
              </a:solidFill>
              <a:latin typeface="Arial"/>
              <a:ea typeface="Arial"/>
              <a:cs typeface="Arial"/>
              <a:sym typeface="Arial"/>
            </a:endParaRPr>
          </a:p>
        </p:txBody>
      </p:sp>
      <p:cxnSp>
        <p:nvCxnSpPr>
          <p:cNvPr id="310" name="Google Shape;310;g229a676944a_0_451"/>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311" name="Google Shape;311;g229a676944a_0_451"/>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g229a676944a_0_451"/>
          <p:cNvPicPr preferRelativeResize="0"/>
          <p:nvPr/>
        </p:nvPicPr>
        <p:blipFill rotWithShape="1">
          <a:blip r:embed="rId3">
            <a:alphaModFix/>
          </a:blip>
          <a:srcRect b="0" l="0" r="0" t="3707"/>
          <a:stretch/>
        </p:blipFill>
        <p:spPr>
          <a:xfrm>
            <a:off x="2805275" y="1426775"/>
            <a:ext cx="3133201" cy="3483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cxnSp>
        <p:nvCxnSpPr>
          <p:cNvPr id="317" name="Google Shape;317;g22c0aaa304f_0_150"/>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318" name="Google Shape;318;g22c0aaa304f_0_150"/>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g22c0aaa304f_0_150"/>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320" name="Google Shape;320;g22c0aaa304f_0_150"/>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22c0aaa304f_0_150"/>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g22c0aaa304f_0_150"/>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323" name="Google Shape;323;g22c0aaa304f_0_150"/>
          <p:cNvSpPr txBox="1"/>
          <p:nvPr/>
        </p:nvSpPr>
        <p:spPr>
          <a:xfrm>
            <a:off x="159254" y="27126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3600"/>
              <a:buFont typeface="Arial"/>
              <a:buNone/>
            </a:pPr>
            <a:r>
              <a:rPr b="1" i="0" lang="en" sz="3400" u="none" cap="none" strike="noStrike">
                <a:solidFill>
                  <a:srgbClr val="38761D"/>
                </a:solidFill>
                <a:latin typeface="Ubuntu"/>
                <a:ea typeface="Ubuntu"/>
                <a:cs typeface="Ubuntu"/>
                <a:sym typeface="Ubuntu"/>
              </a:rPr>
              <a:t>Structure of the </a:t>
            </a:r>
            <a:r>
              <a:rPr b="1" lang="en" sz="3400">
                <a:solidFill>
                  <a:srgbClr val="38761D"/>
                </a:solidFill>
                <a:latin typeface="Ubuntu"/>
                <a:ea typeface="Ubuntu"/>
                <a:cs typeface="Ubuntu"/>
                <a:sym typeface="Ubuntu"/>
              </a:rPr>
              <a:t>Dental </a:t>
            </a:r>
            <a:r>
              <a:rPr b="1" i="0" lang="en" sz="3400" u="none" cap="none" strike="noStrike">
                <a:solidFill>
                  <a:srgbClr val="38761D"/>
                </a:solidFill>
                <a:latin typeface="Ubuntu"/>
                <a:ea typeface="Ubuntu"/>
                <a:cs typeface="Ubuntu"/>
                <a:sym typeface="Ubuntu"/>
              </a:rPr>
              <a:t> Company</a:t>
            </a:r>
            <a:endParaRPr b="1" i="0" sz="3600" u="none" cap="none" strike="noStrike">
              <a:solidFill>
                <a:srgbClr val="38761D"/>
              </a:solidFill>
              <a:latin typeface="Ubuntu"/>
              <a:ea typeface="Ubuntu"/>
              <a:cs typeface="Ubuntu"/>
              <a:sym typeface="Ubuntu"/>
            </a:endParaRPr>
          </a:p>
        </p:txBody>
      </p:sp>
      <p:sp>
        <p:nvSpPr>
          <p:cNvPr id="324" name="Google Shape;324;g22c0aaa304f_0_150"/>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22c0aaa304f_0_150"/>
          <p:cNvSpPr txBox="1"/>
          <p:nvPr/>
        </p:nvSpPr>
        <p:spPr>
          <a:xfrm>
            <a:off x="167950" y="1617425"/>
            <a:ext cx="8602800" cy="400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some roles and responsibilities of the employees general dental clinic </a:t>
            </a:r>
            <a:r>
              <a:rPr lang="en">
                <a:solidFill>
                  <a:schemeClr val="lt1"/>
                </a:solidFill>
                <a:latin typeface="Ubuntu Light"/>
                <a:ea typeface="Ubuntu Light"/>
                <a:cs typeface="Ubuntu Light"/>
                <a:sym typeface="Ubuntu Light"/>
              </a:rPr>
              <a:t>cyber security</a:t>
            </a:r>
            <a:r>
              <a:rPr b="0" i="0" lang="en" u="none" cap="none" strike="noStrike">
                <a:solidFill>
                  <a:schemeClr val="lt1"/>
                </a:solidFill>
                <a:latin typeface="Ubuntu Light"/>
                <a:ea typeface="Ubuntu Light"/>
                <a:cs typeface="Ubuntu Light"/>
                <a:sym typeface="Ubuntu Light"/>
              </a:rPr>
              <a:t>?</a:t>
            </a:r>
            <a:endParaRPr b="1" i="0" u="none" cap="none" strike="noStrike">
              <a:solidFill>
                <a:schemeClr val="lt1"/>
              </a:solidFill>
              <a:latin typeface="Ubuntu"/>
              <a:ea typeface="Ubuntu"/>
              <a:cs typeface="Ubuntu"/>
              <a:sym typeface="Ubuntu"/>
            </a:endParaRPr>
          </a:p>
        </p:txBody>
      </p:sp>
      <p:sp>
        <p:nvSpPr>
          <p:cNvPr id="326" name="Google Shape;326;g22c0aaa304f_0_150"/>
          <p:cNvSpPr/>
          <p:nvPr/>
        </p:nvSpPr>
        <p:spPr>
          <a:xfrm>
            <a:off x="745350" y="2079125"/>
            <a:ext cx="8233500" cy="28641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1500"/>
              </a:spcBef>
              <a:spcAft>
                <a:spcPts val="0"/>
              </a:spcAft>
              <a:buClr>
                <a:srgbClr val="000000"/>
              </a:buClr>
              <a:buSzPts val="1200"/>
              <a:buFont typeface="Ubuntu"/>
              <a:buAutoNum type="arabicPeriod"/>
            </a:pPr>
            <a:r>
              <a:rPr lang="en" sz="1200">
                <a:latin typeface="Ubuntu"/>
                <a:ea typeface="Ubuntu"/>
                <a:cs typeface="Ubuntu"/>
                <a:sym typeface="Ubuntu"/>
              </a:rPr>
              <a:t>The dentists (owner and partner) - responsible for ensuring that all patient data is securely stored and protected, and for providing guidance and direction to other employees on security protocols.</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AutoNum type="arabicPeriod"/>
            </a:pPr>
            <a:r>
              <a:rPr lang="en" sz="1200">
                <a:latin typeface="Ubuntu"/>
                <a:ea typeface="Ubuntu"/>
                <a:cs typeface="Ubuntu"/>
                <a:sym typeface="Ubuntu"/>
              </a:rPr>
              <a:t>The dental assistants - responsible for maintaining the security of patient data during appointments, ensuring that patient information is not viewed or accessed by unauthorized individuals, and reporting any security incidents or concerns to the IT administrator.</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AutoNum type="arabicPeriod"/>
            </a:pPr>
            <a:r>
              <a:rPr lang="en" sz="1200">
                <a:latin typeface="Ubuntu"/>
                <a:ea typeface="Ubuntu"/>
                <a:cs typeface="Ubuntu"/>
                <a:sym typeface="Ubuntu"/>
              </a:rPr>
              <a:t>The receptionist - responsible for monitoring and controlling access to the clinic's physical premises, as well as managing access to patient records and other sensitive information.</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AutoNum type="arabicPeriod"/>
            </a:pPr>
            <a:r>
              <a:rPr lang="en" sz="1200">
                <a:latin typeface="Ubuntu"/>
                <a:ea typeface="Ubuntu"/>
                <a:cs typeface="Ubuntu"/>
                <a:sym typeface="Ubuntu"/>
              </a:rPr>
              <a:t>The IT administrator - responsible for managing and securing the clinic's network infrastructure, including setting up firewalls, configuring access controls, monitoring network traffic, and identifying and addressing potential security threats. The IT administrator is also responsible for ensuring that all employees are trained in cybersecurity best practices, such as creating strong passwords, avoiding phishing scams, and using secure networks to access patient data.</a:t>
            </a:r>
            <a:endParaRPr sz="1200">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2351575" y="1065723"/>
            <a:ext cx="61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lt1"/>
                </a:solidFill>
                <a:latin typeface="Ubuntu"/>
                <a:ea typeface="Ubuntu"/>
                <a:cs typeface="Ubuntu"/>
                <a:sym typeface="Ubuntu"/>
              </a:rPr>
              <a:t>Group Leader Name </a:t>
            </a:r>
            <a:r>
              <a:rPr b="1" i="0" lang="en" sz="1400" u="none" cap="none" strike="noStrike">
                <a:solidFill>
                  <a:schemeClr val="lt1"/>
                </a:solidFill>
                <a:latin typeface="Ubuntu Light"/>
                <a:ea typeface="Ubuntu Light"/>
                <a:cs typeface="Ubuntu Light"/>
                <a:sym typeface="Ubuntu Light"/>
              </a:rPr>
              <a:t>(&amp; share one line of your interest in cyber security!)</a:t>
            </a:r>
            <a:endParaRPr b="0" i="0" sz="900" u="none" cap="none" strike="noStrike">
              <a:solidFill>
                <a:schemeClr val="lt1"/>
              </a:solidFill>
              <a:latin typeface="Ubuntu Light"/>
              <a:ea typeface="Ubuntu Light"/>
              <a:cs typeface="Ubuntu Light"/>
              <a:sym typeface="Ubuntu Light"/>
            </a:endParaRPr>
          </a:p>
        </p:txBody>
      </p:sp>
      <p:pic>
        <p:nvPicPr>
          <p:cNvPr id="77" name="Google Shape;77;p3"/>
          <p:cNvPicPr preferRelativeResize="0"/>
          <p:nvPr/>
        </p:nvPicPr>
        <p:blipFill rotWithShape="1">
          <a:blip r:embed="rId3">
            <a:alphaModFix/>
          </a:blip>
          <a:srcRect b="0" l="30291" r="30638" t="0"/>
          <a:stretch/>
        </p:blipFill>
        <p:spPr>
          <a:xfrm>
            <a:off x="0" y="1017725"/>
            <a:ext cx="2268101" cy="4134275"/>
          </a:xfrm>
          <a:prstGeom prst="rect">
            <a:avLst/>
          </a:prstGeom>
          <a:noFill/>
          <a:ln>
            <a:noFill/>
          </a:ln>
        </p:spPr>
      </p:pic>
      <p:cxnSp>
        <p:nvCxnSpPr>
          <p:cNvPr id="78" name="Google Shape;78;p3"/>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79" name="Google Shape;79;p3"/>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3"/>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81" name="Google Shape;81;p3"/>
          <p:cNvSpPr/>
          <p:nvPr/>
        </p:nvSpPr>
        <p:spPr>
          <a:xfrm>
            <a:off x="-370250" y="16212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p3"/>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83" name="Google Shape;83;p3"/>
          <p:cNvSpPr txBox="1"/>
          <p:nvPr/>
        </p:nvSpPr>
        <p:spPr>
          <a:xfrm>
            <a:off x="392450" y="309425"/>
            <a:ext cx="7704000" cy="756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Group Members of Project</a:t>
            </a:r>
            <a:endParaRPr b="0" i="0" sz="1400" u="none" cap="none" strike="noStrike">
              <a:solidFill>
                <a:srgbClr val="38761D"/>
              </a:solidFill>
              <a:latin typeface="Arial"/>
              <a:ea typeface="Arial"/>
              <a:cs typeface="Arial"/>
              <a:sym typeface="Arial"/>
            </a:endParaRPr>
          </a:p>
        </p:txBody>
      </p:sp>
      <p:sp>
        <p:nvSpPr>
          <p:cNvPr id="84" name="Google Shape;84;p3"/>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2415850" y="1478375"/>
            <a:ext cx="6622500" cy="411000"/>
          </a:xfrm>
          <a:prstGeom prst="round2DiagRect">
            <a:avLst>
              <a:gd fmla="val 16667" name="adj1"/>
              <a:gd fmla="val 21612" name="adj2"/>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Michelle Ceacelia - (</a:t>
            </a:r>
            <a:r>
              <a:rPr lang="en" sz="1100"/>
              <a:t>To ensure an updated knowledge of safety in an ever evolving digital world.)</a:t>
            </a:r>
            <a:endParaRPr b="0" i="0" sz="1100" u="none" cap="none" strike="noStrike">
              <a:solidFill>
                <a:srgbClr val="000000"/>
              </a:solidFill>
              <a:latin typeface="Arial"/>
              <a:ea typeface="Arial"/>
              <a:cs typeface="Arial"/>
              <a:sym typeface="Arial"/>
            </a:endParaRPr>
          </a:p>
        </p:txBody>
      </p:sp>
      <p:sp>
        <p:nvSpPr>
          <p:cNvPr id="86" name="Google Shape;86;p3"/>
          <p:cNvSpPr txBox="1"/>
          <p:nvPr/>
        </p:nvSpPr>
        <p:spPr>
          <a:xfrm>
            <a:off x="2434052" y="1927218"/>
            <a:ext cx="61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lt1"/>
                </a:solidFill>
                <a:latin typeface="Ubuntu"/>
                <a:ea typeface="Ubuntu"/>
                <a:cs typeface="Ubuntu"/>
                <a:sym typeface="Ubuntu"/>
              </a:rPr>
              <a:t>Member 1 Name</a:t>
            </a:r>
            <a:r>
              <a:rPr b="1" i="0" lang="en" sz="1400" u="none" cap="none" strike="noStrike">
                <a:solidFill>
                  <a:schemeClr val="lt1"/>
                </a:solidFill>
                <a:latin typeface="Ubuntu Light"/>
                <a:ea typeface="Ubuntu Light"/>
                <a:cs typeface="Ubuntu Light"/>
                <a:sym typeface="Ubuntu Light"/>
              </a:rPr>
              <a:t> (&amp; share one line of your interest in cyber security!)</a:t>
            </a:r>
            <a:endParaRPr b="0" i="0" sz="900" u="none" cap="none" strike="noStrike">
              <a:solidFill>
                <a:schemeClr val="lt1"/>
              </a:solidFill>
              <a:latin typeface="Ubuntu Light"/>
              <a:ea typeface="Ubuntu Light"/>
              <a:cs typeface="Ubuntu Light"/>
              <a:sym typeface="Ubuntu Light"/>
            </a:endParaRPr>
          </a:p>
        </p:txBody>
      </p:sp>
      <p:sp>
        <p:nvSpPr>
          <p:cNvPr id="87" name="Google Shape;87;p3"/>
          <p:cNvSpPr/>
          <p:nvPr/>
        </p:nvSpPr>
        <p:spPr>
          <a:xfrm>
            <a:off x="2415830" y="2267966"/>
            <a:ext cx="6513600" cy="411000"/>
          </a:xfrm>
          <a:prstGeom prst="round2DiagRect">
            <a:avLst>
              <a:gd fmla="val 16667" name="adj1"/>
              <a:gd fmla="val 21612" name="adj2"/>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Sutjipto Budiman (updated the latest knowledge of cyber security) </a:t>
            </a:r>
            <a:endParaRPr b="0" i="0" sz="1400" u="none" cap="none" strike="noStrike">
              <a:solidFill>
                <a:srgbClr val="000000"/>
              </a:solidFill>
              <a:latin typeface="Arial"/>
              <a:ea typeface="Arial"/>
              <a:cs typeface="Arial"/>
              <a:sym typeface="Arial"/>
            </a:endParaRPr>
          </a:p>
        </p:txBody>
      </p:sp>
      <p:sp>
        <p:nvSpPr>
          <p:cNvPr id="88" name="Google Shape;88;p3"/>
          <p:cNvSpPr txBox="1"/>
          <p:nvPr/>
        </p:nvSpPr>
        <p:spPr>
          <a:xfrm>
            <a:off x="2434052" y="2688378"/>
            <a:ext cx="61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lt1"/>
                </a:solidFill>
                <a:latin typeface="Ubuntu"/>
                <a:ea typeface="Ubuntu"/>
                <a:cs typeface="Ubuntu"/>
                <a:sym typeface="Ubuntu"/>
              </a:rPr>
              <a:t>Member </a:t>
            </a:r>
            <a:r>
              <a:rPr b="1" lang="en">
                <a:solidFill>
                  <a:schemeClr val="lt1"/>
                </a:solidFill>
                <a:latin typeface="Ubuntu"/>
                <a:ea typeface="Ubuntu"/>
                <a:cs typeface="Ubuntu"/>
                <a:sym typeface="Ubuntu"/>
              </a:rPr>
              <a:t>2</a:t>
            </a:r>
            <a:r>
              <a:rPr b="1" i="0" lang="en" sz="1400" u="none" cap="none" strike="noStrike">
                <a:solidFill>
                  <a:schemeClr val="lt1"/>
                </a:solidFill>
                <a:latin typeface="Ubuntu"/>
                <a:ea typeface="Ubuntu"/>
                <a:cs typeface="Ubuntu"/>
                <a:sym typeface="Ubuntu"/>
              </a:rPr>
              <a:t> Name</a:t>
            </a:r>
            <a:r>
              <a:rPr b="1" i="0" lang="en" sz="1400" u="none" cap="none" strike="noStrike">
                <a:solidFill>
                  <a:schemeClr val="lt1"/>
                </a:solidFill>
                <a:latin typeface="Ubuntu Light"/>
                <a:ea typeface="Ubuntu Light"/>
                <a:cs typeface="Ubuntu Light"/>
                <a:sym typeface="Ubuntu Light"/>
              </a:rPr>
              <a:t> (&amp; share one line of your interest in cyber security!)</a:t>
            </a:r>
            <a:endParaRPr b="1" i="0" sz="1400" u="none" cap="none" strike="noStrike">
              <a:solidFill>
                <a:schemeClr val="lt1"/>
              </a:solidFill>
              <a:latin typeface="Ubuntu Light"/>
              <a:ea typeface="Ubuntu Light"/>
              <a:cs typeface="Ubuntu Light"/>
              <a:sym typeface="Ubuntu Light"/>
            </a:endParaRPr>
          </a:p>
        </p:txBody>
      </p:sp>
      <p:sp>
        <p:nvSpPr>
          <p:cNvPr id="89" name="Google Shape;89;p3"/>
          <p:cNvSpPr/>
          <p:nvPr/>
        </p:nvSpPr>
        <p:spPr>
          <a:xfrm>
            <a:off x="2434052" y="3061185"/>
            <a:ext cx="6186000" cy="368100"/>
          </a:xfrm>
          <a:prstGeom prst="round2DiagRect">
            <a:avLst>
              <a:gd fmla="val 16667" name="adj1"/>
              <a:gd fmla="val 21612" name="adj2"/>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Bonaventura Harmaji ( Machine Learning in Cyber Defence and Offence)</a:t>
            </a:r>
            <a:endParaRPr b="0" i="0" sz="1400" u="none" cap="none" strike="noStrike">
              <a:solidFill>
                <a:srgbClr val="000000"/>
              </a:solidFill>
              <a:latin typeface="Arial"/>
              <a:ea typeface="Arial"/>
              <a:cs typeface="Arial"/>
              <a:sym typeface="Arial"/>
            </a:endParaRPr>
          </a:p>
        </p:txBody>
      </p:sp>
      <p:sp>
        <p:nvSpPr>
          <p:cNvPr id="90" name="Google Shape;90;p3"/>
          <p:cNvSpPr txBox="1"/>
          <p:nvPr/>
        </p:nvSpPr>
        <p:spPr>
          <a:xfrm>
            <a:off x="2434052" y="3470973"/>
            <a:ext cx="61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lt1"/>
                </a:solidFill>
                <a:latin typeface="Ubuntu"/>
                <a:ea typeface="Ubuntu"/>
                <a:cs typeface="Ubuntu"/>
                <a:sym typeface="Ubuntu"/>
              </a:rPr>
              <a:t>Member </a:t>
            </a:r>
            <a:r>
              <a:rPr b="1" lang="en">
                <a:solidFill>
                  <a:schemeClr val="lt1"/>
                </a:solidFill>
                <a:latin typeface="Ubuntu"/>
                <a:ea typeface="Ubuntu"/>
                <a:cs typeface="Ubuntu"/>
                <a:sym typeface="Ubuntu"/>
              </a:rPr>
              <a:t>3</a:t>
            </a:r>
            <a:r>
              <a:rPr b="1" i="0" lang="en" sz="1400" u="none" cap="none" strike="noStrike">
                <a:solidFill>
                  <a:schemeClr val="lt1"/>
                </a:solidFill>
                <a:latin typeface="Ubuntu"/>
                <a:ea typeface="Ubuntu"/>
                <a:cs typeface="Ubuntu"/>
                <a:sym typeface="Ubuntu"/>
              </a:rPr>
              <a:t> Name </a:t>
            </a:r>
            <a:r>
              <a:rPr b="1" i="0" lang="en" sz="1400" u="none" cap="none" strike="noStrike">
                <a:solidFill>
                  <a:schemeClr val="lt1"/>
                </a:solidFill>
                <a:latin typeface="Ubuntu Light"/>
                <a:ea typeface="Ubuntu Light"/>
                <a:cs typeface="Ubuntu Light"/>
                <a:sym typeface="Ubuntu Light"/>
              </a:rPr>
              <a:t>(&amp; share one line of your interest in cyber security!)</a:t>
            </a:r>
            <a:endParaRPr b="0" i="0" sz="900" u="none" cap="none" strike="noStrike">
              <a:solidFill>
                <a:schemeClr val="lt1"/>
              </a:solidFill>
              <a:latin typeface="Ubuntu Light"/>
              <a:ea typeface="Ubuntu Light"/>
              <a:cs typeface="Ubuntu Light"/>
              <a:sym typeface="Ubuntu Light"/>
            </a:endParaRPr>
          </a:p>
        </p:txBody>
      </p:sp>
      <p:sp>
        <p:nvSpPr>
          <p:cNvPr id="91" name="Google Shape;91;p3"/>
          <p:cNvSpPr/>
          <p:nvPr/>
        </p:nvSpPr>
        <p:spPr>
          <a:xfrm>
            <a:off x="2459224" y="3825265"/>
            <a:ext cx="6135600" cy="368100"/>
          </a:xfrm>
          <a:prstGeom prst="round2DiagRect">
            <a:avLst>
              <a:gd fmla="val 16667" name="adj1"/>
              <a:gd fmla="val 21612" name="adj2"/>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Anupam Kumar Gupta (Incident response and forensic analysis.)</a:t>
            </a:r>
            <a:endParaRPr b="0" i="0" sz="1400" u="none" cap="none" strike="noStrike">
              <a:solidFill>
                <a:srgbClr val="000000"/>
              </a:solidFill>
              <a:latin typeface="Arial"/>
              <a:ea typeface="Arial"/>
              <a:cs typeface="Arial"/>
              <a:sym typeface="Arial"/>
            </a:endParaRPr>
          </a:p>
        </p:txBody>
      </p:sp>
      <p:sp>
        <p:nvSpPr>
          <p:cNvPr id="92" name="Google Shape;92;p3"/>
          <p:cNvSpPr txBox="1"/>
          <p:nvPr/>
        </p:nvSpPr>
        <p:spPr>
          <a:xfrm>
            <a:off x="2510252" y="4232973"/>
            <a:ext cx="61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lt1"/>
                </a:solidFill>
                <a:latin typeface="Ubuntu"/>
                <a:ea typeface="Ubuntu"/>
                <a:cs typeface="Ubuntu"/>
                <a:sym typeface="Ubuntu"/>
              </a:rPr>
              <a:t>Member </a:t>
            </a:r>
            <a:r>
              <a:rPr b="1" lang="en">
                <a:solidFill>
                  <a:schemeClr val="lt1"/>
                </a:solidFill>
                <a:latin typeface="Ubuntu"/>
                <a:ea typeface="Ubuntu"/>
                <a:cs typeface="Ubuntu"/>
                <a:sym typeface="Ubuntu"/>
              </a:rPr>
              <a:t>4</a:t>
            </a:r>
            <a:r>
              <a:rPr b="1" i="0" lang="en" sz="1400" u="none" cap="none" strike="noStrike">
                <a:solidFill>
                  <a:schemeClr val="lt1"/>
                </a:solidFill>
                <a:latin typeface="Ubuntu"/>
                <a:ea typeface="Ubuntu"/>
                <a:cs typeface="Ubuntu"/>
                <a:sym typeface="Ubuntu"/>
              </a:rPr>
              <a:t> Name </a:t>
            </a:r>
            <a:r>
              <a:rPr b="1" i="0" lang="en" sz="1400" u="none" cap="none" strike="noStrike">
                <a:solidFill>
                  <a:schemeClr val="lt1"/>
                </a:solidFill>
                <a:latin typeface="Ubuntu Light"/>
                <a:ea typeface="Ubuntu Light"/>
                <a:cs typeface="Ubuntu Light"/>
                <a:sym typeface="Ubuntu Light"/>
              </a:rPr>
              <a:t>(&amp; share one line of your interest in cyber security!)</a:t>
            </a:r>
            <a:endParaRPr b="0" i="0" sz="900" u="none" cap="none" strike="noStrike">
              <a:solidFill>
                <a:schemeClr val="lt1"/>
              </a:solidFill>
              <a:latin typeface="Ubuntu Light"/>
              <a:ea typeface="Ubuntu Light"/>
              <a:cs typeface="Ubuntu Light"/>
              <a:sym typeface="Ubuntu Light"/>
            </a:endParaRPr>
          </a:p>
        </p:txBody>
      </p:sp>
      <p:sp>
        <p:nvSpPr>
          <p:cNvPr id="93" name="Google Shape;93;p3"/>
          <p:cNvSpPr/>
          <p:nvPr/>
        </p:nvSpPr>
        <p:spPr>
          <a:xfrm>
            <a:off x="2459224" y="4589365"/>
            <a:ext cx="6135600" cy="368100"/>
          </a:xfrm>
          <a:prstGeom prst="round2DiagRect">
            <a:avLst>
              <a:gd fmla="val 16667" name="adj1"/>
              <a:gd fmla="val 21612" name="adj2"/>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1" lang="en">
                <a:solidFill>
                  <a:srgbClr val="FF0000"/>
                </a:solidFill>
                <a:highlight>
                  <a:schemeClr val="dk1"/>
                </a:highlight>
              </a:rPr>
              <a:t>(please edit)</a:t>
            </a:r>
            <a:endParaRPr b="0" i="1" sz="1400" u="none" cap="none" strike="noStrike">
              <a:solidFill>
                <a:srgbClr val="FF0000"/>
              </a:solidFill>
              <a:highlight>
                <a:schemeClr val="dk1"/>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cxnSp>
        <p:nvCxnSpPr>
          <p:cNvPr id="331" name="Google Shape;331;g22c30e01ebf_19_12"/>
          <p:cNvCxnSpPr/>
          <p:nvPr/>
        </p:nvCxnSpPr>
        <p:spPr>
          <a:xfrm>
            <a:off x="7035575" y="318675"/>
            <a:ext cx="1254900" cy="0"/>
          </a:xfrm>
          <a:prstGeom prst="straightConnector1">
            <a:avLst/>
          </a:prstGeom>
          <a:noFill/>
          <a:ln cap="flat" cmpd="sng" w="9525">
            <a:solidFill>
              <a:srgbClr val="93C47D"/>
            </a:solidFill>
            <a:prstDash val="solid"/>
            <a:round/>
            <a:headEnd len="sm" w="sm" type="none"/>
            <a:tailEnd len="sm" w="sm" type="none"/>
          </a:ln>
        </p:spPr>
      </p:cxnSp>
      <p:sp>
        <p:nvSpPr>
          <p:cNvPr id="332" name="Google Shape;332;g22c30e01ebf_19_12"/>
          <p:cNvSpPr/>
          <p:nvPr/>
        </p:nvSpPr>
        <p:spPr>
          <a:xfrm>
            <a:off x="8271675" y="13802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g22c30e01ebf_19_12"/>
          <p:cNvCxnSpPr/>
          <p:nvPr/>
        </p:nvCxnSpPr>
        <p:spPr>
          <a:xfrm>
            <a:off x="6921750" y="537625"/>
            <a:ext cx="1254900" cy="0"/>
          </a:xfrm>
          <a:prstGeom prst="straightConnector1">
            <a:avLst/>
          </a:prstGeom>
          <a:noFill/>
          <a:ln cap="flat" cmpd="sng" w="9525">
            <a:solidFill>
              <a:srgbClr val="93C47D"/>
            </a:solidFill>
            <a:prstDash val="solid"/>
            <a:round/>
            <a:headEnd len="sm" w="sm" type="none"/>
            <a:tailEnd len="sm" w="sm" type="none"/>
          </a:ln>
        </p:spPr>
      </p:cxnSp>
      <p:sp>
        <p:nvSpPr>
          <p:cNvPr id="334" name="Google Shape;334;g22c30e01ebf_19_12"/>
          <p:cNvSpPr/>
          <p:nvPr/>
        </p:nvSpPr>
        <p:spPr>
          <a:xfrm>
            <a:off x="-446600" y="150300"/>
            <a:ext cx="8233500" cy="741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 name="Google Shape;335;g22c30e01ebf_19_12"/>
          <p:cNvCxnSpPr/>
          <p:nvPr/>
        </p:nvCxnSpPr>
        <p:spPr>
          <a:xfrm>
            <a:off x="8176654" y="537637"/>
            <a:ext cx="294600" cy="332400"/>
          </a:xfrm>
          <a:prstGeom prst="straightConnector1">
            <a:avLst/>
          </a:prstGeom>
          <a:noFill/>
          <a:ln cap="flat" cmpd="sng" w="9525">
            <a:solidFill>
              <a:srgbClr val="93C47D"/>
            </a:solidFill>
            <a:prstDash val="solid"/>
            <a:round/>
            <a:headEnd len="sm" w="sm" type="none"/>
            <a:tailEnd len="sm" w="sm" type="none"/>
          </a:ln>
        </p:spPr>
      </p:cxnSp>
      <p:sp>
        <p:nvSpPr>
          <p:cNvPr id="336" name="Google Shape;336;g22c30e01ebf_19_12"/>
          <p:cNvSpPr txBox="1"/>
          <p:nvPr/>
        </p:nvSpPr>
        <p:spPr>
          <a:xfrm>
            <a:off x="159250" y="0"/>
            <a:ext cx="7704000" cy="93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3600"/>
              <a:buFont typeface="Arial"/>
              <a:buNone/>
            </a:pPr>
            <a:r>
              <a:rPr b="1" lang="en" sz="3100">
                <a:solidFill>
                  <a:srgbClr val="38761D"/>
                </a:solidFill>
                <a:latin typeface="Ubuntu"/>
                <a:ea typeface="Ubuntu"/>
                <a:cs typeface="Ubuntu"/>
                <a:sym typeface="Ubuntu"/>
              </a:rPr>
              <a:t>Dental </a:t>
            </a:r>
            <a:r>
              <a:rPr b="1" i="0" lang="en" sz="3100" u="none" cap="none" strike="noStrike">
                <a:solidFill>
                  <a:srgbClr val="38761D"/>
                </a:solidFill>
                <a:latin typeface="Ubuntu"/>
                <a:ea typeface="Ubuntu"/>
                <a:cs typeface="Ubuntu"/>
                <a:sym typeface="Ubuntu"/>
              </a:rPr>
              <a:t> Company - Cyber Hygien</a:t>
            </a:r>
            <a:r>
              <a:rPr b="1" lang="en" sz="3100">
                <a:solidFill>
                  <a:srgbClr val="38761D"/>
                </a:solidFill>
                <a:latin typeface="Ubuntu"/>
                <a:ea typeface="Ubuntu"/>
                <a:cs typeface="Ubuntu"/>
                <a:sym typeface="Ubuntu"/>
              </a:rPr>
              <a:t>e Plan</a:t>
            </a:r>
            <a:endParaRPr b="1" i="0" sz="3000" u="none" cap="none" strike="noStrike">
              <a:solidFill>
                <a:srgbClr val="38761D"/>
              </a:solidFill>
              <a:latin typeface="Ubuntu"/>
              <a:ea typeface="Ubuntu"/>
              <a:cs typeface="Ubuntu"/>
              <a:sym typeface="Ubuntu"/>
            </a:endParaRPr>
          </a:p>
        </p:txBody>
      </p:sp>
      <p:sp>
        <p:nvSpPr>
          <p:cNvPr id="337" name="Google Shape;337;g22c30e01ebf_19_12"/>
          <p:cNvSpPr/>
          <p:nvPr/>
        </p:nvSpPr>
        <p:spPr>
          <a:xfrm>
            <a:off x="8338500" y="79432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22c30e01ebf_19_12"/>
          <p:cNvSpPr txBox="1"/>
          <p:nvPr/>
        </p:nvSpPr>
        <p:spPr>
          <a:xfrm>
            <a:off x="167950" y="1617425"/>
            <a:ext cx="8602800" cy="400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some roles and responsibilities of the employees general dental clinic </a:t>
            </a:r>
            <a:r>
              <a:rPr lang="en">
                <a:solidFill>
                  <a:schemeClr val="lt1"/>
                </a:solidFill>
                <a:latin typeface="Ubuntu Light"/>
                <a:ea typeface="Ubuntu Light"/>
                <a:cs typeface="Ubuntu Light"/>
                <a:sym typeface="Ubuntu Light"/>
              </a:rPr>
              <a:t>cyber security</a:t>
            </a:r>
            <a:r>
              <a:rPr b="0" i="0" lang="en" u="none" cap="none" strike="noStrike">
                <a:solidFill>
                  <a:schemeClr val="lt1"/>
                </a:solidFill>
                <a:latin typeface="Ubuntu Light"/>
                <a:ea typeface="Ubuntu Light"/>
                <a:cs typeface="Ubuntu Light"/>
                <a:sym typeface="Ubuntu Light"/>
              </a:rPr>
              <a:t>?</a:t>
            </a:r>
            <a:endParaRPr b="1" i="0" u="none" cap="none" strike="noStrike">
              <a:solidFill>
                <a:schemeClr val="lt1"/>
              </a:solidFill>
              <a:latin typeface="Ubuntu"/>
              <a:ea typeface="Ubuntu"/>
              <a:cs typeface="Ubuntu"/>
              <a:sym typeface="Ubuntu"/>
            </a:endParaRPr>
          </a:p>
        </p:txBody>
      </p:sp>
      <p:sp>
        <p:nvSpPr>
          <p:cNvPr id="339" name="Google Shape;339;g22c30e01ebf_19_12"/>
          <p:cNvSpPr/>
          <p:nvPr/>
        </p:nvSpPr>
        <p:spPr>
          <a:xfrm>
            <a:off x="26400" y="1156200"/>
            <a:ext cx="8993100" cy="38829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1500"/>
              </a:spcBef>
              <a:spcAft>
                <a:spcPts val="0"/>
              </a:spcAft>
              <a:buClr>
                <a:srgbClr val="000000"/>
              </a:buClr>
              <a:buSzPts val="1000"/>
              <a:buFont typeface="Roboto"/>
              <a:buAutoNum type="arabicPeriod"/>
            </a:pPr>
            <a:r>
              <a:rPr b="1" lang="en" sz="1000">
                <a:latin typeface="Roboto"/>
                <a:ea typeface="Roboto"/>
                <a:cs typeface="Roboto"/>
                <a:sym typeface="Roboto"/>
              </a:rPr>
              <a:t>Hardware:</a:t>
            </a:r>
            <a:endParaRPr b="1" sz="1000">
              <a:latin typeface="Roboto"/>
              <a:ea typeface="Roboto"/>
              <a:cs typeface="Roboto"/>
              <a:sym typeface="Roboto"/>
            </a:endParaRPr>
          </a:p>
          <a:p>
            <a:pPr indent="-292100" lvl="0"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Install firewalls to secure the network and block unauthorized access.</a:t>
            </a:r>
            <a:endParaRPr sz="1000">
              <a:latin typeface="Roboto"/>
              <a:ea typeface="Roboto"/>
              <a:cs typeface="Roboto"/>
              <a:sym typeface="Roboto"/>
            </a:endParaRPr>
          </a:p>
          <a:p>
            <a:pPr indent="-292100" lvl="0"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Use antivirus software to protect the clinic's computers and network from malware and other cyber threats.</a:t>
            </a:r>
            <a:endParaRPr sz="1000">
              <a:latin typeface="Roboto"/>
              <a:ea typeface="Roboto"/>
              <a:cs typeface="Roboto"/>
              <a:sym typeface="Roboto"/>
            </a:endParaRPr>
          </a:p>
          <a:p>
            <a:pPr indent="-292100" lvl="0"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Use secure routers and access points to ensure that only authorized devices can access the network.</a:t>
            </a:r>
            <a:endParaRPr sz="1000">
              <a:latin typeface="Roboto"/>
              <a:ea typeface="Roboto"/>
              <a:cs typeface="Roboto"/>
              <a:sym typeface="Roboto"/>
            </a:endParaRPr>
          </a:p>
          <a:p>
            <a:pPr indent="-292100" lvl="0"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Use encryption for all data in transit and at rest to protect it from unauthorized access.</a:t>
            </a:r>
            <a:endParaRPr sz="1000">
              <a:latin typeface="Roboto"/>
              <a:ea typeface="Roboto"/>
              <a:cs typeface="Roboto"/>
              <a:sym typeface="Roboto"/>
            </a:endParaRPr>
          </a:p>
          <a:p>
            <a:pPr indent="-292100" lvl="0"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Regularly update all hardware, including computers, servers, routers, and other devices, with the latest security patches and firmware updates.</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2"/>
            </a:pPr>
            <a:r>
              <a:rPr b="1" lang="en" sz="1000">
                <a:latin typeface="Roboto"/>
                <a:ea typeface="Roboto"/>
                <a:cs typeface="Roboto"/>
                <a:sym typeface="Roboto"/>
              </a:rPr>
              <a:t>Training:</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Train all employees on the importance of cybersecurity and how to prevent cyber attacks, such as phishing scams, social engineering, and password attacks.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Conduct regular cybersecurity awareness training sessions to ensure that employees are up-to-date with the latest cyber threats and prevention methods.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Develop a cybersecurity policy that outlines the acceptable use of computers, internet, and email for employees.</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3"/>
            </a:pPr>
            <a:r>
              <a:rPr b="1" lang="en" sz="1000">
                <a:latin typeface="Roboto"/>
                <a:ea typeface="Roboto"/>
                <a:cs typeface="Roboto"/>
                <a:sym typeface="Roboto"/>
              </a:rPr>
              <a:t>Passwords:</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Require strong passwords of at minimum 12 characters (Upper, lower case, symbols and numbers) for all devices, accounts, and applications that employees use. Also checking with the password checker safety from the csa.gov.sg or other types of official password checkers.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Enforce password policies, such as requiring password changes every 90 days and disallowing the use of weak passwords.</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4"/>
            </a:pPr>
            <a:r>
              <a:rPr b="1" lang="en" sz="1000">
                <a:latin typeface="Roboto"/>
                <a:ea typeface="Roboto"/>
                <a:cs typeface="Roboto"/>
                <a:sym typeface="Roboto"/>
              </a:rPr>
              <a:t>Access control:</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Limit employee access to sensitive data and systems to only those who require it to perform their job duties.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Implement access controls to ensure that only authorized users can access sensitive data and systems.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Use multi-factor authentication to provide an extra layer of security.</a:t>
            </a:r>
            <a:endParaRPr sz="1000"/>
          </a:p>
        </p:txBody>
      </p:sp>
      <p:sp>
        <p:nvSpPr>
          <p:cNvPr id="340" name="Google Shape;340;g22c30e01ebf_19_12"/>
          <p:cNvSpPr txBox="1"/>
          <p:nvPr/>
        </p:nvSpPr>
        <p:spPr>
          <a:xfrm>
            <a:off x="167950" y="794313"/>
            <a:ext cx="8602800" cy="400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some roles and responsibilities of the employees general dental clinic </a:t>
            </a:r>
            <a:r>
              <a:rPr lang="en">
                <a:solidFill>
                  <a:schemeClr val="lt1"/>
                </a:solidFill>
                <a:latin typeface="Ubuntu Light"/>
                <a:ea typeface="Ubuntu Light"/>
                <a:cs typeface="Ubuntu Light"/>
                <a:sym typeface="Ubuntu Light"/>
              </a:rPr>
              <a:t>cyber security</a:t>
            </a:r>
            <a:r>
              <a:rPr b="0" i="0" lang="en" u="none" cap="none" strike="noStrike">
                <a:solidFill>
                  <a:schemeClr val="lt1"/>
                </a:solidFill>
                <a:latin typeface="Ubuntu Light"/>
                <a:ea typeface="Ubuntu Light"/>
                <a:cs typeface="Ubuntu Light"/>
                <a:sym typeface="Ubuntu Light"/>
              </a:rPr>
              <a:t>?</a:t>
            </a:r>
            <a:endParaRPr b="1" i="0" u="none" cap="none" strike="noStrike">
              <a:solidFill>
                <a:schemeClr val="lt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g22c30e01ebf_19_39"/>
          <p:cNvCxnSpPr/>
          <p:nvPr/>
        </p:nvCxnSpPr>
        <p:spPr>
          <a:xfrm>
            <a:off x="7035575" y="399800"/>
            <a:ext cx="1254900" cy="0"/>
          </a:xfrm>
          <a:prstGeom prst="straightConnector1">
            <a:avLst/>
          </a:prstGeom>
          <a:noFill/>
          <a:ln cap="flat" cmpd="sng" w="9525">
            <a:solidFill>
              <a:srgbClr val="93C47D"/>
            </a:solidFill>
            <a:prstDash val="solid"/>
            <a:round/>
            <a:headEnd len="sm" w="sm" type="none"/>
            <a:tailEnd len="sm" w="sm" type="none"/>
          </a:ln>
        </p:spPr>
      </p:cxnSp>
      <p:sp>
        <p:nvSpPr>
          <p:cNvPr id="346" name="Google Shape;346;g22c30e01ebf_19_39"/>
          <p:cNvSpPr/>
          <p:nvPr/>
        </p:nvSpPr>
        <p:spPr>
          <a:xfrm>
            <a:off x="8271675" y="21915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7" name="Google Shape;347;g22c30e01ebf_19_39"/>
          <p:cNvCxnSpPr/>
          <p:nvPr/>
        </p:nvCxnSpPr>
        <p:spPr>
          <a:xfrm>
            <a:off x="6921750" y="618750"/>
            <a:ext cx="1254900" cy="0"/>
          </a:xfrm>
          <a:prstGeom prst="straightConnector1">
            <a:avLst/>
          </a:prstGeom>
          <a:noFill/>
          <a:ln cap="flat" cmpd="sng" w="9525">
            <a:solidFill>
              <a:srgbClr val="93C47D"/>
            </a:solidFill>
            <a:prstDash val="solid"/>
            <a:round/>
            <a:headEnd len="sm" w="sm" type="none"/>
            <a:tailEnd len="sm" w="sm" type="none"/>
          </a:ln>
        </p:spPr>
      </p:cxnSp>
      <p:sp>
        <p:nvSpPr>
          <p:cNvPr id="348" name="Google Shape;348;g22c30e01ebf_19_39"/>
          <p:cNvSpPr/>
          <p:nvPr/>
        </p:nvSpPr>
        <p:spPr>
          <a:xfrm>
            <a:off x="-370250" y="399800"/>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2c30e01ebf_19_39"/>
          <p:cNvSpPr/>
          <p:nvPr/>
        </p:nvSpPr>
        <p:spPr>
          <a:xfrm>
            <a:off x="-446600" y="23142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g22c30e01ebf_19_39"/>
          <p:cNvCxnSpPr/>
          <p:nvPr/>
        </p:nvCxnSpPr>
        <p:spPr>
          <a:xfrm>
            <a:off x="8176654" y="618762"/>
            <a:ext cx="294600" cy="332400"/>
          </a:xfrm>
          <a:prstGeom prst="straightConnector1">
            <a:avLst/>
          </a:prstGeom>
          <a:noFill/>
          <a:ln cap="flat" cmpd="sng" w="9525">
            <a:solidFill>
              <a:srgbClr val="93C47D"/>
            </a:solidFill>
            <a:prstDash val="solid"/>
            <a:round/>
            <a:headEnd len="sm" w="sm" type="none"/>
            <a:tailEnd len="sm" w="sm" type="none"/>
          </a:ln>
        </p:spPr>
      </p:cxnSp>
      <p:sp>
        <p:nvSpPr>
          <p:cNvPr id="351" name="Google Shape;351;g22c30e01ebf_19_39"/>
          <p:cNvSpPr txBox="1"/>
          <p:nvPr/>
        </p:nvSpPr>
        <p:spPr>
          <a:xfrm>
            <a:off x="159254" y="81137"/>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3600"/>
              <a:buFont typeface="Arial"/>
              <a:buNone/>
            </a:pPr>
            <a:r>
              <a:rPr b="1" lang="en" sz="3200">
                <a:solidFill>
                  <a:srgbClr val="38761D"/>
                </a:solidFill>
                <a:latin typeface="Ubuntu"/>
                <a:ea typeface="Ubuntu"/>
                <a:cs typeface="Ubuntu"/>
                <a:sym typeface="Ubuntu"/>
              </a:rPr>
              <a:t>Dental </a:t>
            </a:r>
            <a:r>
              <a:rPr b="1" i="0" lang="en" sz="3200" u="none" cap="none" strike="noStrike">
                <a:solidFill>
                  <a:srgbClr val="38761D"/>
                </a:solidFill>
                <a:latin typeface="Ubuntu"/>
                <a:ea typeface="Ubuntu"/>
                <a:cs typeface="Ubuntu"/>
                <a:sym typeface="Ubuntu"/>
              </a:rPr>
              <a:t> Company - Cyber Hygien</a:t>
            </a:r>
            <a:r>
              <a:rPr b="1" lang="en" sz="3200">
                <a:solidFill>
                  <a:srgbClr val="38761D"/>
                </a:solidFill>
                <a:latin typeface="Ubuntu"/>
                <a:ea typeface="Ubuntu"/>
                <a:cs typeface="Ubuntu"/>
                <a:sym typeface="Ubuntu"/>
              </a:rPr>
              <a:t>e Plan</a:t>
            </a:r>
            <a:endParaRPr b="1" i="0" sz="3400" u="none" cap="none" strike="noStrike">
              <a:solidFill>
                <a:srgbClr val="38761D"/>
              </a:solidFill>
              <a:latin typeface="Ubuntu"/>
              <a:ea typeface="Ubuntu"/>
              <a:cs typeface="Ubuntu"/>
              <a:sym typeface="Ubuntu"/>
            </a:endParaRPr>
          </a:p>
        </p:txBody>
      </p:sp>
      <p:sp>
        <p:nvSpPr>
          <p:cNvPr id="352" name="Google Shape;352;g22c30e01ebf_19_39"/>
          <p:cNvSpPr/>
          <p:nvPr/>
        </p:nvSpPr>
        <p:spPr>
          <a:xfrm>
            <a:off x="8338500" y="875450"/>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2c30e01ebf_19_39"/>
          <p:cNvSpPr txBox="1"/>
          <p:nvPr/>
        </p:nvSpPr>
        <p:spPr>
          <a:xfrm>
            <a:off x="159250" y="1148838"/>
            <a:ext cx="8602800" cy="400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What are some roles and responsibilities of the employees general dental clinic </a:t>
            </a:r>
            <a:r>
              <a:rPr lang="en">
                <a:solidFill>
                  <a:schemeClr val="lt1"/>
                </a:solidFill>
                <a:latin typeface="Ubuntu Light"/>
                <a:ea typeface="Ubuntu Light"/>
                <a:cs typeface="Ubuntu Light"/>
                <a:sym typeface="Ubuntu Light"/>
              </a:rPr>
              <a:t>cyber security</a:t>
            </a:r>
            <a:r>
              <a:rPr b="0" i="0" lang="en" u="none" cap="none" strike="noStrike">
                <a:solidFill>
                  <a:schemeClr val="lt1"/>
                </a:solidFill>
                <a:latin typeface="Ubuntu Light"/>
                <a:ea typeface="Ubuntu Light"/>
                <a:cs typeface="Ubuntu Light"/>
                <a:sym typeface="Ubuntu Light"/>
              </a:rPr>
              <a:t>?</a:t>
            </a:r>
            <a:endParaRPr b="1" i="0" u="none" cap="none" strike="noStrike">
              <a:solidFill>
                <a:schemeClr val="lt1"/>
              </a:solidFill>
              <a:latin typeface="Ubuntu"/>
              <a:ea typeface="Ubuntu"/>
              <a:cs typeface="Ubuntu"/>
              <a:sym typeface="Ubuntu"/>
            </a:endParaRPr>
          </a:p>
        </p:txBody>
      </p:sp>
      <p:sp>
        <p:nvSpPr>
          <p:cNvPr id="354" name="Google Shape;354;g22c30e01ebf_19_39"/>
          <p:cNvSpPr/>
          <p:nvPr/>
        </p:nvSpPr>
        <p:spPr>
          <a:xfrm>
            <a:off x="159250" y="1610875"/>
            <a:ext cx="8984700" cy="35019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1500"/>
              </a:spcBef>
              <a:spcAft>
                <a:spcPts val="0"/>
              </a:spcAft>
              <a:buClr>
                <a:srgbClr val="000000"/>
              </a:buClr>
              <a:buSzPts val="1000"/>
              <a:buFont typeface="Roboto"/>
              <a:buAutoNum type="arabicPeriod" startAt="5"/>
            </a:pPr>
            <a:r>
              <a:rPr b="1" lang="en" sz="1000">
                <a:latin typeface="Roboto"/>
                <a:ea typeface="Roboto"/>
                <a:cs typeface="Roboto"/>
                <a:sym typeface="Roboto"/>
              </a:rPr>
              <a:t>Cybersecurity beyond the office:</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Implement secure remote access for employees who need to work from home or other remote locations.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Use VPNs (Virtual Private Networks) to encrypt all data that is transmitted between the clinic's network and remote devices.</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6"/>
            </a:pPr>
            <a:r>
              <a:rPr b="1" lang="en" sz="1000">
                <a:latin typeface="Roboto"/>
                <a:ea typeface="Roboto"/>
                <a:cs typeface="Roboto"/>
                <a:sym typeface="Roboto"/>
              </a:rPr>
              <a:t>Data protection:</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Regularly backup all data to prevent data loss in case of a cyber attack.</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Use encrypted hard drives and other data storage devices to protect sensitive data at rest.</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Store backup data off-site or in the cloud to ensure that it is safe in case of a physical disaster, such as a fire or flood.</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7"/>
            </a:pPr>
            <a:r>
              <a:rPr b="1" lang="en" sz="1000">
                <a:latin typeface="Roboto"/>
                <a:ea typeface="Roboto"/>
                <a:cs typeface="Roboto"/>
                <a:sym typeface="Roboto"/>
              </a:rPr>
              <a:t>Worst-case scenario:</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Develop a cyber incident response plan that outlines the steps to take in case of a cyber attack or data breach.</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Regularly test the incident response plan to ensure that it is effective and up-to-date.</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Work with a cybersecurity expert to develop a plan to recover from a cyber attack and prevent future attacks.</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startAt="8"/>
            </a:pPr>
            <a:r>
              <a:rPr b="1" lang="en" sz="1000">
                <a:latin typeface="Roboto"/>
                <a:ea typeface="Roboto"/>
                <a:cs typeface="Roboto"/>
                <a:sym typeface="Roboto"/>
              </a:rPr>
              <a:t>Cybersecurity education:</a:t>
            </a:r>
            <a:endParaRPr b="1"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Conduct regular cybersecurity training sessions for employees to ensure that they are aware of the latest cyber threats and prevention methods.</a:t>
            </a:r>
            <a:endParaRPr sz="1000">
              <a:latin typeface="Roboto"/>
              <a:ea typeface="Roboto"/>
              <a:cs typeface="Roboto"/>
              <a:sym typeface="Roboto"/>
            </a:endParaRPr>
          </a:p>
          <a:p>
            <a:pPr indent="-292100" lvl="0"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Keep records of cybersecurity training and assessments to track employee progress and ensure that everyone is up-to-date with the latest cybersecurity practices.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147261b8f2_3_0"/>
          <p:cNvSpPr txBox="1"/>
          <p:nvPr>
            <p:ph type="title"/>
          </p:nvPr>
        </p:nvSpPr>
        <p:spPr>
          <a:xfrm>
            <a:off x="373200" y="512500"/>
            <a:ext cx="83976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Reflections &amp; takeaways</a:t>
            </a:r>
            <a:endParaRPr/>
          </a:p>
        </p:txBody>
      </p:sp>
      <p:sp>
        <p:nvSpPr>
          <p:cNvPr id="360" name="Google Shape;360;g2147261b8f2_3_0"/>
          <p:cNvSpPr txBox="1"/>
          <p:nvPr>
            <p:ph idx="2" type="title"/>
          </p:nvPr>
        </p:nvSpPr>
        <p:spPr>
          <a:xfrm>
            <a:off x="373200" y="1555475"/>
            <a:ext cx="8445600" cy="3117300"/>
          </a:xfrm>
          <a:prstGeom prst="rect">
            <a:avLst/>
          </a:prstGeom>
        </p:spPr>
        <p:txBody>
          <a:bodyPr anchorCtr="0" anchor="ctr" bIns="91425" lIns="91425" spcFirstLastPara="1" rIns="91425" wrap="square" tIns="91425">
            <a:noAutofit/>
          </a:bodyPr>
          <a:lstStyle/>
          <a:p>
            <a:pPr indent="0" lvl="0" marL="0" rtl="0" algn="l">
              <a:lnSpc>
                <a:spcPct val="75000"/>
              </a:lnSpc>
              <a:spcBef>
                <a:spcPts val="0"/>
              </a:spcBef>
              <a:spcAft>
                <a:spcPts val="0"/>
              </a:spcAft>
              <a:buNone/>
            </a:pPr>
            <a:r>
              <a:rPr lang="en" sz="1000"/>
              <a:t> 	 	 	</a:t>
            </a:r>
            <a:endParaRPr sz="1000"/>
          </a:p>
          <a:p>
            <a:pPr indent="0" lvl="0" marL="0" rtl="0" algn="l">
              <a:lnSpc>
                <a:spcPct val="75000"/>
              </a:lnSpc>
              <a:spcBef>
                <a:spcPts val="0"/>
              </a:spcBef>
              <a:spcAft>
                <a:spcPts val="0"/>
              </a:spcAft>
              <a:buNone/>
            </a:pPr>
            <a:r>
              <a:rPr lang="en" sz="1000"/>
              <a:t>The foundation program in Cyber Security gave a good insight of</a:t>
            </a:r>
            <a:endParaRPr sz="1000"/>
          </a:p>
          <a:p>
            <a:pPr indent="0" lvl="0" marL="457200" rtl="0" algn="l">
              <a:lnSpc>
                <a:spcPct val="75000"/>
              </a:lnSpc>
              <a:spcBef>
                <a:spcPts val="0"/>
              </a:spcBef>
              <a:spcAft>
                <a:spcPts val="0"/>
              </a:spcAft>
              <a:buNone/>
            </a:pPr>
            <a:r>
              <a:t/>
            </a:r>
            <a:endParaRPr sz="1000"/>
          </a:p>
          <a:p>
            <a:pPr indent="-292100" lvl="0" marL="457200" rtl="0" algn="l">
              <a:lnSpc>
                <a:spcPct val="75000"/>
              </a:lnSpc>
              <a:spcBef>
                <a:spcPts val="0"/>
              </a:spcBef>
              <a:spcAft>
                <a:spcPts val="0"/>
              </a:spcAft>
              <a:buSzPts val="1000"/>
              <a:buChar char="●"/>
            </a:pPr>
            <a:r>
              <a:rPr lang="en" sz="1000"/>
              <a:t>the Cyber threats</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sense of cyber security as everyone’s responsibility</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importance of complex passwords 	</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risks involved while transacting online.</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ways to protect ourselves/systems (port scanning/trace routing)</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identity the vulnerabilities (IT infrastructure)</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detect the threats (online, plug-in devices)</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respond appropriately when affected (isolating the critical infrastructure)</a:t>
            </a:r>
            <a:br>
              <a:rPr lang="en" sz="1000"/>
            </a:br>
            <a:r>
              <a:rPr lang="en" sz="1000"/>
              <a:t> 	</a:t>
            </a:r>
            <a:endParaRPr sz="1000"/>
          </a:p>
          <a:p>
            <a:pPr indent="-292100" lvl="0" marL="457200" rtl="0" algn="l">
              <a:lnSpc>
                <a:spcPct val="75000"/>
              </a:lnSpc>
              <a:spcBef>
                <a:spcPts val="0"/>
              </a:spcBef>
              <a:spcAft>
                <a:spcPts val="0"/>
              </a:spcAft>
              <a:buSzPts val="1000"/>
              <a:buChar char="●"/>
            </a:pPr>
            <a:r>
              <a:rPr lang="en" sz="1000"/>
              <a:t>ways to recover after the incident to minimize the losses.(taking backups frequently)</a:t>
            </a:r>
            <a:br>
              <a:rPr lang="en" sz="1000"/>
            </a:br>
            <a:endParaRPr sz="1000"/>
          </a:p>
          <a:p>
            <a:pPr indent="0" lvl="0" marL="457200" rtl="0" algn="l">
              <a:lnSpc>
                <a:spcPct val="75000"/>
              </a:lnSpc>
              <a:spcBef>
                <a:spcPts val="0"/>
              </a:spcBef>
              <a:spcAft>
                <a:spcPts val="0"/>
              </a:spcAft>
              <a:buNone/>
            </a:pPr>
            <a:r>
              <a:t/>
            </a:r>
            <a:endParaRPr sz="1000"/>
          </a:p>
          <a:p>
            <a:pPr indent="0" lvl="0" marL="0" rtl="0" algn="l">
              <a:lnSpc>
                <a:spcPct val="75000"/>
              </a:lnSpc>
              <a:spcBef>
                <a:spcPts val="0"/>
              </a:spcBef>
              <a:spcAft>
                <a:spcPts val="0"/>
              </a:spcAft>
              <a:buNone/>
            </a:pPr>
            <a:r>
              <a:rPr lang="en" sz="1000"/>
              <a:t>As a team, we all did our best to complete the task at hand. Every member of the team worked on the task assigned to him/her and then the task was finalised after consensus. This activity also helped us to work in a team for a single task/purpose from </a:t>
            </a:r>
            <a:r>
              <a:rPr lang="en" sz="1000"/>
              <a:t>different</a:t>
            </a:r>
            <a:r>
              <a:rPr lang="en" sz="1000"/>
              <a:t> geographical, educational background. Overall, this was a very meaningful and knowledgeable experience. I sincerely thank and congratulate all the members of our team for completion of this project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147261b8f2_6_0"/>
          <p:cNvSpPr txBox="1"/>
          <p:nvPr>
            <p:ph type="title"/>
          </p:nvPr>
        </p:nvSpPr>
        <p:spPr>
          <a:xfrm>
            <a:off x="373200" y="512500"/>
            <a:ext cx="8397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0" lang="en" sz="1800">
                <a:solidFill>
                  <a:schemeClr val="lt1"/>
                </a:solidFill>
                <a:latin typeface="Arial"/>
                <a:ea typeface="Arial"/>
                <a:cs typeface="Arial"/>
                <a:sym typeface="Arial"/>
              </a:rPr>
              <a:t>My learnings in the Cyber Security foundation course (Sutjipto Budiman)</a:t>
            </a:r>
            <a:endParaRPr b="0" sz="1800">
              <a:latin typeface="Arial"/>
              <a:ea typeface="Arial"/>
              <a:cs typeface="Arial"/>
              <a:sym typeface="Arial"/>
            </a:endParaRPr>
          </a:p>
          <a:p>
            <a:pPr indent="0" lvl="0" marL="0" rtl="0" algn="ctr">
              <a:spcBef>
                <a:spcPts val="0"/>
              </a:spcBef>
              <a:spcAft>
                <a:spcPts val="0"/>
              </a:spcAft>
              <a:buNone/>
            </a:pPr>
            <a:r>
              <a:t/>
            </a:r>
            <a:endParaRPr/>
          </a:p>
        </p:txBody>
      </p:sp>
      <p:sp>
        <p:nvSpPr>
          <p:cNvPr id="366" name="Google Shape;366;g2147261b8f2_6_0"/>
          <p:cNvSpPr txBox="1"/>
          <p:nvPr>
            <p:ph idx="2" type="title"/>
          </p:nvPr>
        </p:nvSpPr>
        <p:spPr>
          <a:xfrm>
            <a:off x="373200" y="1555475"/>
            <a:ext cx="8445600" cy="3117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n" sz="1000"/>
              <a:t>My intention to join Cyber Security Course to update my knowledge in cyber security. Although I have taken Certified information system auditor from ISACA, the certification require me, to update my knowledge and this cyber security course helped me to update my knowledge. After 8 weeks to join this course, I learnt the basic foundation what the function of red team (test the vulnerability of the system) and blue team (prevent the weakness system by maintaining the latest patch of operating system).</a:t>
            </a:r>
            <a:endParaRPr sz="1000"/>
          </a:p>
          <a:p>
            <a:pPr indent="0" lvl="0" marL="0" rtl="0" algn="l">
              <a:lnSpc>
                <a:spcPct val="115000"/>
              </a:lnSpc>
              <a:spcBef>
                <a:spcPts val="1200"/>
              </a:spcBef>
              <a:spcAft>
                <a:spcPts val="0"/>
              </a:spcAft>
              <a:buClr>
                <a:schemeClr val="lt1"/>
              </a:buClr>
              <a:buSzPts val="1100"/>
              <a:buFont typeface="Arial"/>
              <a:buNone/>
            </a:pPr>
            <a:r>
              <a:rPr lang="en" sz="1000"/>
              <a:t>I learn the why is the basic password rule to such as length and special characters are important. The port scanning is a sample of what red team do to ensure that actually the assets of the company/organization are safe. The basic traceroute helps me to understand deeper about possibilities of attack and why a certain access are so long.  At last but not the least, the risk management which is the key of Cyber security, remaining me on what kind of assets (including information) that can be potential or vulnerability to the risk. As I have some other commitments in my business priority as a business owner and will have a lack of time commitment for the accelerator project , I am sorry I could not join/continue the accelerator project.   </a:t>
            </a:r>
            <a:endParaRPr sz="1000"/>
          </a:p>
          <a:p>
            <a:pPr indent="0" lvl="0" marL="0" rtl="0" algn="l">
              <a:lnSpc>
                <a:spcPct val="75000"/>
              </a:lnSpc>
              <a:spcBef>
                <a:spcPts val="1200"/>
              </a:spcBef>
              <a:spcAft>
                <a:spcPts val="0"/>
              </a:spcAft>
              <a:buNone/>
            </a:pPr>
            <a:r>
              <a:rPr lang="en" sz="1000"/>
              <a:t>I am very appreciate the effort of team especially Michelle and  Anupam Kumar Gupta</a:t>
            </a:r>
            <a:r>
              <a:rPr lang="en">
                <a:solidFill>
                  <a:schemeClr val="lt1"/>
                </a:solidFill>
              </a:rPr>
              <a:t> </a:t>
            </a:r>
            <a:r>
              <a:rPr lang="en" sz="1000"/>
              <a:t> for the effort to make this project is completed</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147261b8f2_5_0"/>
          <p:cNvSpPr txBox="1"/>
          <p:nvPr>
            <p:ph type="title"/>
          </p:nvPr>
        </p:nvSpPr>
        <p:spPr>
          <a:xfrm>
            <a:off x="373200" y="512500"/>
            <a:ext cx="8397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0" lang="en" sz="1800">
                <a:solidFill>
                  <a:schemeClr val="lt1"/>
                </a:solidFill>
              </a:rPr>
              <a:t>My learnings in the Cyber Security foundation course (Anupam kumar Gupta)</a:t>
            </a:r>
            <a:endParaRPr sz="1800"/>
          </a:p>
        </p:txBody>
      </p:sp>
      <p:sp>
        <p:nvSpPr>
          <p:cNvPr id="372" name="Google Shape;372;g2147261b8f2_5_0"/>
          <p:cNvSpPr txBox="1"/>
          <p:nvPr>
            <p:ph idx="2" type="title"/>
          </p:nvPr>
        </p:nvSpPr>
        <p:spPr>
          <a:xfrm>
            <a:off x="373200" y="1162000"/>
            <a:ext cx="8397600" cy="37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cybersecurity foundation course provided me with a solid understanding of the </a:t>
            </a:r>
            <a:r>
              <a:rPr lang="en" sz="1400">
                <a:extLst>
                  <a:ext uri="http://customooxmlschemas.google.com/">
                    <go:slidesCustomData xmlns:go="http://customooxmlschemas.google.com/" textRoundtripDataId="0"/>
                  </a:ext>
                </a:extLst>
              </a:rPr>
              <a:t>fundamental</a:t>
            </a:r>
            <a:r>
              <a:rPr lang="en" sz="1400"/>
              <a:t> concepts, principles, and practices of cybersecurity. This course covers a wide range of topics including threat analysis, risk management, network security, cryptography, and incident response. I learnt about different types of cyber attacks and the methods used to identify, prevent, detect, respond and recover from these attacks.</a:t>
            </a:r>
            <a:endParaRPr sz="1400"/>
          </a:p>
          <a:p>
            <a:pPr indent="0" lvl="0" marL="0" rtl="0" algn="l">
              <a:spcBef>
                <a:spcPts val="0"/>
              </a:spcBef>
              <a:spcAft>
                <a:spcPts val="0"/>
              </a:spcAft>
              <a:buNone/>
            </a:pPr>
            <a:r>
              <a:rPr lang="en" sz="1400"/>
              <a:t>The course also covers various cybersecurity standards and regulations such as the NIST Cybersecurity Framework and the GDPR. We gained practical skills through hands-on exercises and simulations that helped me understand how to implement security controls and technologies to protect against cyber threats.</a:t>
            </a:r>
            <a:endParaRPr sz="1400"/>
          </a:p>
          <a:p>
            <a:pPr indent="0" lvl="0" marL="0" rtl="0" algn="l">
              <a:spcBef>
                <a:spcPts val="0"/>
              </a:spcBef>
              <a:spcAft>
                <a:spcPts val="0"/>
              </a:spcAft>
              <a:buNone/>
            </a:pPr>
            <a:r>
              <a:rPr lang="en" sz="1400"/>
              <a:t>In addition to technical skills, the foundation of cybersecurity course also emphasized the importance of ethics, professionalism, and social responsibility in the cybersecurity field. I learnt about the ethical, political, financial and legal implications of cyber attacks and how to approach security challenges in a responsible and ethical manner.</a:t>
            </a:r>
            <a:endParaRPr sz="1400"/>
          </a:p>
          <a:p>
            <a:pPr indent="0" lvl="0" marL="0" rtl="0" algn="l">
              <a:spcBef>
                <a:spcPts val="0"/>
              </a:spcBef>
              <a:spcAft>
                <a:spcPts val="0"/>
              </a:spcAft>
              <a:buNone/>
            </a:pPr>
            <a:r>
              <a:rPr lang="en" sz="1400"/>
              <a:t>The cybersecurity foundation course is an essential first step for anyone interested in pursuing a career in cybersecurity or simply looking to improve their understanding of cybersecurity best practices.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cxnSp>
        <p:nvCxnSpPr>
          <p:cNvPr id="98" name="Google Shape;98;g229a676944a_0_24"/>
          <p:cNvCxnSpPr/>
          <p:nvPr/>
        </p:nvCxnSpPr>
        <p:spPr>
          <a:xfrm>
            <a:off x="7035575" y="437525"/>
            <a:ext cx="1254900" cy="0"/>
          </a:xfrm>
          <a:prstGeom prst="straightConnector1">
            <a:avLst/>
          </a:prstGeom>
          <a:noFill/>
          <a:ln cap="flat" cmpd="sng" w="9525">
            <a:solidFill>
              <a:srgbClr val="93C47D"/>
            </a:solidFill>
            <a:prstDash val="solid"/>
            <a:round/>
            <a:headEnd len="sm" w="sm" type="none"/>
            <a:tailEnd len="sm" w="sm" type="none"/>
          </a:ln>
        </p:spPr>
      </p:cxnSp>
      <p:sp>
        <p:nvSpPr>
          <p:cNvPr id="99" name="Google Shape;99;g229a676944a_0_24"/>
          <p:cNvSpPr/>
          <p:nvPr/>
        </p:nvSpPr>
        <p:spPr>
          <a:xfrm>
            <a:off x="8271675" y="2568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g229a676944a_0_24"/>
          <p:cNvCxnSpPr/>
          <p:nvPr/>
        </p:nvCxnSpPr>
        <p:spPr>
          <a:xfrm>
            <a:off x="6921750" y="656475"/>
            <a:ext cx="1254900" cy="0"/>
          </a:xfrm>
          <a:prstGeom prst="straightConnector1">
            <a:avLst/>
          </a:prstGeom>
          <a:noFill/>
          <a:ln cap="flat" cmpd="sng" w="9525">
            <a:solidFill>
              <a:srgbClr val="93C47D"/>
            </a:solidFill>
            <a:prstDash val="solid"/>
            <a:round/>
            <a:headEnd len="sm" w="sm" type="none"/>
            <a:tailEnd len="sm" w="sm" type="none"/>
          </a:ln>
        </p:spPr>
      </p:cxnSp>
      <p:sp>
        <p:nvSpPr>
          <p:cNvPr id="101" name="Google Shape;101;g229a676944a_0_24"/>
          <p:cNvSpPr/>
          <p:nvPr/>
        </p:nvSpPr>
        <p:spPr>
          <a:xfrm>
            <a:off x="76350" y="436850"/>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29a676944a_0_24"/>
          <p:cNvSpPr/>
          <p:nvPr/>
        </p:nvSpPr>
        <p:spPr>
          <a:xfrm>
            <a:off x="0" y="26847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g229a676944a_0_24"/>
          <p:cNvCxnSpPr/>
          <p:nvPr/>
        </p:nvCxnSpPr>
        <p:spPr>
          <a:xfrm>
            <a:off x="8252854" y="656487"/>
            <a:ext cx="294600" cy="332400"/>
          </a:xfrm>
          <a:prstGeom prst="straightConnector1">
            <a:avLst/>
          </a:prstGeom>
          <a:noFill/>
          <a:ln cap="flat" cmpd="sng" w="9525">
            <a:solidFill>
              <a:srgbClr val="93C47D"/>
            </a:solidFill>
            <a:prstDash val="solid"/>
            <a:round/>
            <a:headEnd len="sm" w="sm" type="none"/>
            <a:tailEnd len="sm" w="sm" type="none"/>
          </a:ln>
        </p:spPr>
      </p:cxnSp>
      <p:sp>
        <p:nvSpPr>
          <p:cNvPr id="104" name="Google Shape;104;g229a676944a_0_24"/>
          <p:cNvSpPr txBox="1"/>
          <p:nvPr/>
        </p:nvSpPr>
        <p:spPr>
          <a:xfrm>
            <a:off x="257250" y="118175"/>
            <a:ext cx="8290200" cy="115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500"/>
              </a:spcBef>
              <a:spcAft>
                <a:spcPts val="0"/>
              </a:spcAft>
              <a:buNone/>
            </a:pPr>
            <a:r>
              <a:rPr b="1" lang="en" sz="2200">
                <a:solidFill>
                  <a:srgbClr val="38761D"/>
                </a:solidFill>
                <a:latin typeface="Ubuntu"/>
                <a:ea typeface="Ubuntu"/>
                <a:cs typeface="Ubuntu"/>
                <a:sym typeface="Ubuntu"/>
              </a:rPr>
              <a:t>Safeguarding Digital Assets in Dental Clinics:              </a:t>
            </a:r>
            <a:r>
              <a:rPr b="1" lang="en" sz="1800">
                <a:solidFill>
                  <a:srgbClr val="38761D"/>
                </a:solidFill>
                <a:latin typeface="Ubuntu"/>
                <a:ea typeface="Ubuntu"/>
                <a:cs typeface="Ubuntu"/>
                <a:sym typeface="Ubuntu"/>
              </a:rPr>
              <a:t>Addressing Cybersecurity Challenges in Small Healthcare Centers.</a:t>
            </a:r>
            <a:endParaRPr b="1" sz="3600">
              <a:solidFill>
                <a:srgbClr val="38761D"/>
              </a:solidFill>
              <a:latin typeface="Ubuntu"/>
              <a:ea typeface="Ubuntu"/>
              <a:cs typeface="Ubuntu"/>
              <a:sym typeface="Ubuntu"/>
            </a:endParaRPr>
          </a:p>
        </p:txBody>
      </p:sp>
      <p:sp>
        <p:nvSpPr>
          <p:cNvPr id="105" name="Google Shape;105;g229a676944a_0_24"/>
          <p:cNvSpPr/>
          <p:nvPr/>
        </p:nvSpPr>
        <p:spPr>
          <a:xfrm>
            <a:off x="8395050" y="9131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29a676944a_0_24"/>
          <p:cNvSpPr txBox="1"/>
          <p:nvPr/>
        </p:nvSpPr>
        <p:spPr>
          <a:xfrm>
            <a:off x="208800" y="1416450"/>
            <a:ext cx="8726400" cy="3604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SzPts val="1400"/>
              <a:buFont typeface="Ubuntu Light"/>
              <a:buChar char="●"/>
            </a:pPr>
            <a:r>
              <a:rPr lang="en">
                <a:latin typeface="Ubuntu"/>
                <a:ea typeface="Ubuntu"/>
                <a:cs typeface="Ubuntu"/>
                <a:sym typeface="Ubuntu"/>
              </a:rPr>
              <a:t>Small healthcare centers, such as </a:t>
            </a:r>
            <a:r>
              <a:rPr b="1" lang="en">
                <a:latin typeface="Ubuntu"/>
                <a:ea typeface="Ubuntu"/>
                <a:cs typeface="Ubuntu"/>
                <a:sym typeface="Ubuntu"/>
              </a:rPr>
              <a:t>dental clinics</a:t>
            </a:r>
            <a:r>
              <a:rPr lang="en">
                <a:latin typeface="Ubuntu"/>
                <a:ea typeface="Ubuntu"/>
                <a:cs typeface="Ubuntu"/>
                <a:sym typeface="Ubuntu"/>
              </a:rPr>
              <a:t>, are increasingly becoming a target for cyberattacks due to the abundance of valuable patient data they store, including personal information, medical histories, and insurance details. With limited resources and expertise in cybersecurity, these clinics are vulnerable to a range of cyber threats, such as ransomware, malware, and phishing attacks. These attacks can result in significant financial and reputational damage to the clinic, as well as breaches of patient privacy. Therefore, there is a pressing need for dental clinics to prioritize cybersecurity and implement effective measures to safeguard their digital assets.</a:t>
            </a:r>
            <a:endParaRPr i="0" u="none" cap="none" strike="noStrike">
              <a:latin typeface="Ubuntu"/>
              <a:ea typeface="Ubuntu"/>
              <a:cs typeface="Ubuntu"/>
              <a:sym typeface="Ubuntu"/>
            </a:endParaRPr>
          </a:p>
          <a:p>
            <a:pPr indent="0" lvl="0" marL="457200" marR="0" rtl="0" algn="just">
              <a:lnSpc>
                <a:spcPct val="115000"/>
              </a:lnSpc>
              <a:spcBef>
                <a:spcPts val="0"/>
              </a:spcBef>
              <a:spcAft>
                <a:spcPts val="0"/>
              </a:spcAft>
              <a:buClr>
                <a:srgbClr val="000000"/>
              </a:buClr>
              <a:buSzPts val="1800"/>
              <a:buFont typeface="Arial"/>
              <a:buNone/>
            </a:pPr>
            <a:r>
              <a:t/>
            </a:r>
            <a:endParaRPr b="0" i="0" sz="1900" u="none" cap="none" strike="noStrike">
              <a:solidFill>
                <a:schemeClr val="lt1"/>
              </a:solidFill>
              <a:latin typeface="Ubuntu Light"/>
              <a:ea typeface="Ubuntu Light"/>
              <a:cs typeface="Ubuntu Light"/>
              <a:sym typeface="Ubuntu Light"/>
            </a:endParaRPr>
          </a:p>
          <a:p>
            <a:pPr indent="-342900" lvl="0" marL="457200" marR="0" rtl="0" algn="just">
              <a:lnSpc>
                <a:spcPct val="115000"/>
              </a:lnSpc>
              <a:spcBef>
                <a:spcPts val="0"/>
              </a:spcBef>
              <a:spcAft>
                <a:spcPts val="0"/>
              </a:spcAft>
              <a:buClr>
                <a:schemeClr val="lt1"/>
              </a:buClr>
              <a:buSzPts val="1800"/>
              <a:buFont typeface="Ubuntu Light"/>
              <a:buChar char="●"/>
            </a:pPr>
            <a:r>
              <a:rPr b="1" i="0" lang="en" sz="1600" u="none" cap="none" strike="noStrike">
                <a:solidFill>
                  <a:schemeClr val="lt1"/>
                </a:solidFill>
                <a:latin typeface="Ubuntu"/>
                <a:ea typeface="Ubuntu"/>
                <a:cs typeface="Ubuntu"/>
                <a:sym typeface="Ubuntu"/>
              </a:rPr>
              <a:t>YOUR CASE: </a:t>
            </a:r>
            <a:r>
              <a:rPr b="0" i="0" lang="en" sz="1600" u="none" cap="none" strike="noStrike">
                <a:solidFill>
                  <a:schemeClr val="lt1"/>
                </a:solidFill>
                <a:latin typeface="Ubuntu Light"/>
                <a:ea typeface="Ubuntu Light"/>
                <a:cs typeface="Ubuntu Light"/>
                <a:sym typeface="Ubuntu Light"/>
              </a:rPr>
              <a:t>As cybersecurity consultants for an den</a:t>
            </a:r>
            <a:r>
              <a:rPr lang="en" sz="1600">
                <a:solidFill>
                  <a:schemeClr val="lt1"/>
                </a:solidFill>
                <a:latin typeface="Ubuntu Light"/>
                <a:ea typeface="Ubuntu Light"/>
                <a:cs typeface="Ubuntu Light"/>
                <a:sym typeface="Ubuntu Light"/>
              </a:rPr>
              <a:t>tal</a:t>
            </a:r>
            <a:r>
              <a:rPr b="0" i="0" lang="en" sz="1600" u="none" cap="none" strike="noStrike">
                <a:solidFill>
                  <a:schemeClr val="lt1"/>
                </a:solidFill>
                <a:latin typeface="Ubuntu Light"/>
                <a:ea typeface="Ubuntu Light"/>
                <a:cs typeface="Ubuntu Light"/>
                <a:sym typeface="Ubuntu Light"/>
              </a:rPr>
              <a:t> clinic, your scope would be to develop a comprehensive cybersecurity risk management and cyber hygiene plan that would protect the </a:t>
            </a:r>
            <a:r>
              <a:rPr lang="en" sz="1600">
                <a:solidFill>
                  <a:schemeClr val="lt1"/>
                </a:solidFill>
                <a:latin typeface="Ubuntu Light"/>
                <a:ea typeface="Ubuntu Light"/>
                <a:cs typeface="Ubuntu Light"/>
                <a:sym typeface="Ubuntu Light"/>
              </a:rPr>
              <a:t>dental clinic </a:t>
            </a:r>
            <a:r>
              <a:rPr b="0" i="0" lang="en" sz="1600" u="none" cap="none" strike="noStrike">
                <a:solidFill>
                  <a:schemeClr val="lt1"/>
                </a:solidFill>
                <a:latin typeface="Ubuntu Light"/>
                <a:ea typeface="Ubuntu Light"/>
                <a:cs typeface="Ubuntu Light"/>
                <a:sym typeface="Ubuntu Light"/>
              </a:rPr>
              <a:t>digital assets, data, and systems from cyber threats.</a:t>
            </a:r>
            <a:r>
              <a:rPr b="0" i="0" lang="en" u="none" cap="none" strike="noStrike">
                <a:solidFill>
                  <a:schemeClr val="lt1"/>
                </a:solidFill>
                <a:latin typeface="Ubuntu Light"/>
                <a:ea typeface="Ubuntu Light"/>
                <a:cs typeface="Ubuntu Light"/>
                <a:sym typeface="Ubuntu Light"/>
              </a:rPr>
              <a:t> </a:t>
            </a:r>
            <a:endParaRPr b="0" i="0" u="none" cap="none" strike="noStrike">
              <a:solidFill>
                <a:schemeClr val="lt1"/>
              </a:solidFill>
              <a:latin typeface="Ubuntu Light"/>
              <a:ea typeface="Ubuntu Light"/>
              <a:cs typeface="Ubuntu Light"/>
              <a:sym typeface="Ubuntu Light"/>
            </a:endParaRPr>
          </a:p>
          <a:p>
            <a:pPr indent="0" lvl="0" marL="457200" marR="0" rtl="0" algn="just">
              <a:lnSpc>
                <a:spcPct val="115000"/>
              </a:lnSpc>
              <a:spcBef>
                <a:spcPts val="0"/>
              </a:spcBef>
              <a:spcAft>
                <a:spcPts val="0"/>
              </a:spcAft>
              <a:buNone/>
            </a:pPr>
            <a:r>
              <a:rPr b="0" i="1" lang="en" u="none" cap="none" strike="noStrike">
                <a:solidFill>
                  <a:srgbClr val="0000FF"/>
                </a:solidFill>
                <a:latin typeface="Ubuntu Light"/>
                <a:ea typeface="Ubuntu Light"/>
                <a:cs typeface="Ubuntu Light"/>
                <a:sym typeface="Ubuntu Light"/>
              </a:rPr>
              <a:t>We look to our </a:t>
            </a:r>
            <a:r>
              <a:rPr i="1" lang="en">
                <a:solidFill>
                  <a:srgbClr val="0000FF"/>
                </a:solidFill>
                <a:latin typeface="Ubuntu Light"/>
                <a:ea typeface="Ubuntu Light"/>
                <a:cs typeface="Ubuntu Light"/>
                <a:sym typeface="Ubuntu Light"/>
              </a:rPr>
              <a:t>nearest</a:t>
            </a:r>
            <a:r>
              <a:rPr b="0" i="1" lang="en" u="none" cap="none" strike="noStrike">
                <a:solidFill>
                  <a:srgbClr val="0000FF"/>
                </a:solidFill>
                <a:latin typeface="Ubuntu Light"/>
                <a:ea typeface="Ubuntu Light"/>
                <a:cs typeface="Ubuntu Light"/>
                <a:sym typeface="Ubuntu Light"/>
              </a:rPr>
              <a:t> neighbour (Austral</a:t>
            </a:r>
            <a:r>
              <a:rPr i="1" lang="en">
                <a:solidFill>
                  <a:srgbClr val="0000FF"/>
                </a:solidFill>
                <a:latin typeface="Ubuntu Light"/>
                <a:ea typeface="Ubuntu Light"/>
                <a:cs typeface="Ubuntu Light"/>
                <a:sym typeface="Ubuntu Light"/>
              </a:rPr>
              <a:t>ia)</a:t>
            </a:r>
            <a:r>
              <a:rPr b="0" i="1" lang="en" u="none" cap="none" strike="noStrike">
                <a:solidFill>
                  <a:srgbClr val="0000FF"/>
                </a:solidFill>
                <a:latin typeface="Ubuntu Light"/>
                <a:ea typeface="Ubuntu Light"/>
                <a:cs typeface="Ubuntu Light"/>
                <a:sym typeface="Ubuntu Light"/>
              </a:rPr>
              <a:t> and their </a:t>
            </a:r>
            <a:r>
              <a:rPr i="1" lang="en">
                <a:solidFill>
                  <a:srgbClr val="0000FF"/>
                </a:solidFill>
                <a:latin typeface="Ubuntu Light"/>
                <a:ea typeface="Ubuntu Light"/>
                <a:cs typeface="Ubuntu Light"/>
                <a:sym typeface="Ubuntu Light"/>
              </a:rPr>
              <a:t>issues with small healthcare cybersecurity to learn and enforce such cyber hygiene  plan and understanding to developing countries such as Indonesia. </a:t>
            </a:r>
            <a:endParaRPr b="0" i="1" u="none" cap="none" strike="noStrike">
              <a:solidFill>
                <a:srgbClr val="0000FF"/>
              </a:solidFill>
              <a:latin typeface="Ubuntu Light"/>
              <a:ea typeface="Ubuntu Light"/>
              <a:cs typeface="Ubuntu Light"/>
              <a:sym typeface="Ubuntu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cxnSp>
        <p:nvCxnSpPr>
          <p:cNvPr id="111" name="Google Shape;111;g22c0aaa304f_0_164"/>
          <p:cNvCxnSpPr/>
          <p:nvPr/>
        </p:nvCxnSpPr>
        <p:spPr>
          <a:xfrm>
            <a:off x="7035575" y="437525"/>
            <a:ext cx="1254900" cy="0"/>
          </a:xfrm>
          <a:prstGeom prst="straightConnector1">
            <a:avLst/>
          </a:prstGeom>
          <a:noFill/>
          <a:ln cap="flat" cmpd="sng" w="9525">
            <a:solidFill>
              <a:srgbClr val="93C47D"/>
            </a:solidFill>
            <a:prstDash val="solid"/>
            <a:round/>
            <a:headEnd len="sm" w="sm" type="none"/>
            <a:tailEnd len="sm" w="sm" type="none"/>
          </a:ln>
        </p:spPr>
      </p:cxnSp>
      <p:sp>
        <p:nvSpPr>
          <p:cNvPr id="112" name="Google Shape;112;g22c0aaa304f_0_164"/>
          <p:cNvSpPr/>
          <p:nvPr/>
        </p:nvSpPr>
        <p:spPr>
          <a:xfrm>
            <a:off x="8271675" y="2568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g22c0aaa304f_0_164"/>
          <p:cNvCxnSpPr/>
          <p:nvPr/>
        </p:nvCxnSpPr>
        <p:spPr>
          <a:xfrm>
            <a:off x="6921750" y="656475"/>
            <a:ext cx="1254900" cy="0"/>
          </a:xfrm>
          <a:prstGeom prst="straightConnector1">
            <a:avLst/>
          </a:prstGeom>
          <a:noFill/>
          <a:ln cap="flat" cmpd="sng" w="9525">
            <a:solidFill>
              <a:srgbClr val="93C47D"/>
            </a:solidFill>
            <a:prstDash val="solid"/>
            <a:round/>
            <a:headEnd len="sm" w="sm" type="none"/>
            <a:tailEnd len="sm" w="sm" type="none"/>
          </a:ln>
        </p:spPr>
      </p:cxnSp>
      <p:sp>
        <p:nvSpPr>
          <p:cNvPr id="114" name="Google Shape;114;g22c0aaa304f_0_164"/>
          <p:cNvSpPr/>
          <p:nvPr/>
        </p:nvSpPr>
        <p:spPr>
          <a:xfrm>
            <a:off x="76350" y="436850"/>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2c0aaa304f_0_164"/>
          <p:cNvSpPr/>
          <p:nvPr/>
        </p:nvSpPr>
        <p:spPr>
          <a:xfrm>
            <a:off x="0" y="26847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g22c0aaa304f_0_164"/>
          <p:cNvCxnSpPr/>
          <p:nvPr/>
        </p:nvCxnSpPr>
        <p:spPr>
          <a:xfrm>
            <a:off x="8252854" y="656487"/>
            <a:ext cx="294600" cy="332400"/>
          </a:xfrm>
          <a:prstGeom prst="straightConnector1">
            <a:avLst/>
          </a:prstGeom>
          <a:noFill/>
          <a:ln cap="flat" cmpd="sng" w="9525">
            <a:solidFill>
              <a:srgbClr val="93C47D"/>
            </a:solidFill>
            <a:prstDash val="solid"/>
            <a:round/>
            <a:headEnd len="sm" w="sm" type="none"/>
            <a:tailEnd len="sm" w="sm" type="none"/>
          </a:ln>
        </p:spPr>
      </p:cxnSp>
      <p:sp>
        <p:nvSpPr>
          <p:cNvPr id="117" name="Google Shape;117;g22c0aaa304f_0_164"/>
          <p:cNvSpPr txBox="1"/>
          <p:nvPr/>
        </p:nvSpPr>
        <p:spPr>
          <a:xfrm>
            <a:off x="257250" y="118175"/>
            <a:ext cx="8290200" cy="115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500"/>
              </a:spcBef>
              <a:spcAft>
                <a:spcPts val="0"/>
              </a:spcAft>
              <a:buNone/>
            </a:pPr>
            <a:r>
              <a:rPr b="1" lang="en" sz="2200">
                <a:solidFill>
                  <a:srgbClr val="38761D"/>
                </a:solidFill>
                <a:latin typeface="Ubuntu"/>
                <a:ea typeface="Ubuntu"/>
                <a:cs typeface="Ubuntu"/>
                <a:sym typeface="Ubuntu"/>
              </a:rPr>
              <a:t>Safeguarding Digital Assets in Dental Clinics -    </a:t>
            </a:r>
            <a:r>
              <a:rPr b="1" lang="en" sz="1800">
                <a:solidFill>
                  <a:srgbClr val="38761D"/>
                </a:solidFill>
                <a:latin typeface="Ubuntu"/>
                <a:ea typeface="Ubuntu"/>
                <a:cs typeface="Ubuntu"/>
                <a:sym typeface="Ubuntu"/>
              </a:rPr>
              <a:t>Contextualization of Issue in Australia</a:t>
            </a:r>
            <a:endParaRPr b="1" sz="3200">
              <a:solidFill>
                <a:srgbClr val="38761D"/>
              </a:solidFill>
              <a:latin typeface="Ubuntu"/>
              <a:ea typeface="Ubuntu"/>
              <a:cs typeface="Ubuntu"/>
              <a:sym typeface="Ubuntu"/>
            </a:endParaRPr>
          </a:p>
        </p:txBody>
      </p:sp>
      <p:sp>
        <p:nvSpPr>
          <p:cNvPr id="118" name="Google Shape;118;g22c0aaa304f_0_164"/>
          <p:cNvSpPr/>
          <p:nvPr/>
        </p:nvSpPr>
        <p:spPr>
          <a:xfrm>
            <a:off x="8395050" y="9131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2c0aaa304f_0_164"/>
          <p:cNvSpPr txBox="1"/>
          <p:nvPr/>
        </p:nvSpPr>
        <p:spPr>
          <a:xfrm>
            <a:off x="6648375" y="1386663"/>
            <a:ext cx="2268300" cy="326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343541"/>
                </a:solidFill>
                <a:latin typeface="Ubuntu"/>
                <a:ea typeface="Ubuntu"/>
                <a:cs typeface="Ubuntu"/>
                <a:sym typeface="Ubuntu"/>
              </a:rPr>
              <a:t>Dental practices can be an easy target for cybercriminals as they hold valuable patient data but lack the in-house cybersecurity resources and sophisticated anti-fraud procedures of larger enterprises. Dental practices can be vulnerable to various cyber threats, including ransomware, phishing, malware, and business email compromise. To protect against these threats, practices can use virtual private networks to encrypt data, keep anti-virus software up to date, install antivirus software, urge staff not to click on dodgy links or download suspect documents, and educate employees to be suspicious of dubious correspondence (BiteMagazine, 2021).</a:t>
            </a:r>
            <a:endParaRPr sz="800">
              <a:latin typeface="Ubuntu"/>
              <a:ea typeface="Ubuntu"/>
              <a:cs typeface="Ubuntu"/>
              <a:sym typeface="Ubuntu"/>
            </a:endParaRPr>
          </a:p>
        </p:txBody>
      </p:sp>
      <p:pic>
        <p:nvPicPr>
          <p:cNvPr id="120" name="Google Shape;120;g22c0aaa304f_0_164"/>
          <p:cNvPicPr preferRelativeResize="0"/>
          <p:nvPr/>
        </p:nvPicPr>
        <p:blipFill>
          <a:blip r:embed="rId3">
            <a:alphaModFix/>
          </a:blip>
          <a:stretch>
            <a:fillRect/>
          </a:stretch>
        </p:blipFill>
        <p:spPr>
          <a:xfrm>
            <a:off x="257262" y="1386675"/>
            <a:ext cx="5975466" cy="3096725"/>
          </a:xfrm>
          <a:prstGeom prst="rect">
            <a:avLst/>
          </a:prstGeom>
          <a:noFill/>
          <a:ln>
            <a:noFill/>
          </a:ln>
        </p:spPr>
      </p:pic>
      <p:sp>
        <p:nvSpPr>
          <p:cNvPr id="121" name="Google Shape;121;g22c0aaa304f_0_164"/>
          <p:cNvSpPr txBox="1"/>
          <p:nvPr/>
        </p:nvSpPr>
        <p:spPr>
          <a:xfrm>
            <a:off x="364950" y="4483400"/>
            <a:ext cx="61599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50">
                <a:solidFill>
                  <a:srgbClr val="38761D"/>
                </a:solidFill>
                <a:latin typeface="Ubuntu"/>
                <a:ea typeface="Ubuntu"/>
                <a:cs typeface="Ubuntu"/>
                <a:sym typeface="Ubuntu"/>
              </a:rPr>
              <a:t>Healthcare sector is in the top 3  top of cyberattacks in Australia for the 2021–22 financial year(ACSC, 2022, p. 27).</a:t>
            </a:r>
            <a:endParaRPr b="1" sz="850">
              <a:solidFill>
                <a:srgbClr val="38761D"/>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c0aaa304f_0_185"/>
          <p:cNvSpPr/>
          <p:nvPr/>
        </p:nvSpPr>
        <p:spPr>
          <a:xfrm>
            <a:off x="336900" y="1206975"/>
            <a:ext cx="3818400" cy="37284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g22c0aaa304f_0_185"/>
          <p:cNvCxnSpPr/>
          <p:nvPr/>
        </p:nvCxnSpPr>
        <p:spPr>
          <a:xfrm>
            <a:off x="7035575" y="370125"/>
            <a:ext cx="1254900" cy="0"/>
          </a:xfrm>
          <a:prstGeom prst="straightConnector1">
            <a:avLst/>
          </a:prstGeom>
          <a:noFill/>
          <a:ln cap="flat" cmpd="sng" w="9525">
            <a:solidFill>
              <a:srgbClr val="93C47D"/>
            </a:solidFill>
            <a:prstDash val="solid"/>
            <a:round/>
            <a:headEnd len="sm" w="sm" type="none"/>
            <a:tailEnd len="sm" w="sm" type="none"/>
          </a:ln>
        </p:spPr>
      </p:cxnSp>
      <p:sp>
        <p:nvSpPr>
          <p:cNvPr id="128" name="Google Shape;128;g22c0aaa304f_0_185"/>
          <p:cNvSpPr/>
          <p:nvPr/>
        </p:nvSpPr>
        <p:spPr>
          <a:xfrm>
            <a:off x="8271675" y="1894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g22c0aaa304f_0_185"/>
          <p:cNvCxnSpPr/>
          <p:nvPr/>
        </p:nvCxnSpPr>
        <p:spPr>
          <a:xfrm>
            <a:off x="6921750" y="589075"/>
            <a:ext cx="1254900" cy="0"/>
          </a:xfrm>
          <a:prstGeom prst="straightConnector1">
            <a:avLst/>
          </a:prstGeom>
          <a:noFill/>
          <a:ln cap="flat" cmpd="sng" w="9525">
            <a:solidFill>
              <a:srgbClr val="93C47D"/>
            </a:solidFill>
            <a:prstDash val="solid"/>
            <a:round/>
            <a:headEnd len="sm" w="sm" type="none"/>
            <a:tailEnd len="sm" w="sm" type="none"/>
          </a:ln>
        </p:spPr>
      </p:cxnSp>
      <p:sp>
        <p:nvSpPr>
          <p:cNvPr id="130" name="Google Shape;130;g22c0aaa304f_0_185"/>
          <p:cNvSpPr/>
          <p:nvPr/>
        </p:nvSpPr>
        <p:spPr>
          <a:xfrm>
            <a:off x="76350" y="369450"/>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2c0aaa304f_0_185"/>
          <p:cNvSpPr/>
          <p:nvPr/>
        </p:nvSpPr>
        <p:spPr>
          <a:xfrm>
            <a:off x="0" y="20107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g22c0aaa304f_0_185"/>
          <p:cNvCxnSpPr/>
          <p:nvPr/>
        </p:nvCxnSpPr>
        <p:spPr>
          <a:xfrm>
            <a:off x="8252854" y="589087"/>
            <a:ext cx="294600" cy="332400"/>
          </a:xfrm>
          <a:prstGeom prst="straightConnector1">
            <a:avLst/>
          </a:prstGeom>
          <a:noFill/>
          <a:ln cap="flat" cmpd="sng" w="9525">
            <a:solidFill>
              <a:srgbClr val="93C47D"/>
            </a:solidFill>
            <a:prstDash val="solid"/>
            <a:round/>
            <a:headEnd len="sm" w="sm" type="none"/>
            <a:tailEnd len="sm" w="sm" type="none"/>
          </a:ln>
        </p:spPr>
      </p:cxnSp>
      <p:sp>
        <p:nvSpPr>
          <p:cNvPr id="133" name="Google Shape;133;g22c0aaa304f_0_185"/>
          <p:cNvSpPr txBox="1"/>
          <p:nvPr/>
        </p:nvSpPr>
        <p:spPr>
          <a:xfrm>
            <a:off x="257250" y="50775"/>
            <a:ext cx="8290200" cy="115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500"/>
              </a:spcBef>
              <a:spcAft>
                <a:spcPts val="0"/>
              </a:spcAft>
              <a:buNone/>
            </a:pPr>
            <a:r>
              <a:rPr b="1" lang="en" sz="2200">
                <a:solidFill>
                  <a:srgbClr val="38761D"/>
                </a:solidFill>
                <a:latin typeface="Ubuntu"/>
                <a:ea typeface="Ubuntu"/>
                <a:cs typeface="Ubuntu"/>
                <a:sym typeface="Ubuntu"/>
              </a:rPr>
              <a:t>Safeguarding Digital Assets in Dental Clinics -    </a:t>
            </a:r>
            <a:r>
              <a:rPr b="1" lang="en" sz="1800">
                <a:solidFill>
                  <a:srgbClr val="38761D"/>
                </a:solidFill>
                <a:latin typeface="Ubuntu"/>
                <a:ea typeface="Ubuntu"/>
                <a:cs typeface="Ubuntu"/>
                <a:sym typeface="Ubuntu"/>
              </a:rPr>
              <a:t>Contextualization of Issue in Australia</a:t>
            </a:r>
            <a:endParaRPr b="1" sz="3200">
              <a:solidFill>
                <a:srgbClr val="38761D"/>
              </a:solidFill>
              <a:latin typeface="Ubuntu"/>
              <a:ea typeface="Ubuntu"/>
              <a:cs typeface="Ubuntu"/>
              <a:sym typeface="Ubuntu"/>
            </a:endParaRPr>
          </a:p>
        </p:txBody>
      </p:sp>
      <p:sp>
        <p:nvSpPr>
          <p:cNvPr id="134" name="Google Shape;134;g22c0aaa304f_0_185"/>
          <p:cNvSpPr/>
          <p:nvPr/>
        </p:nvSpPr>
        <p:spPr>
          <a:xfrm>
            <a:off x="8395050" y="8457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2c0aaa304f_0_185"/>
          <p:cNvSpPr txBox="1"/>
          <p:nvPr/>
        </p:nvSpPr>
        <p:spPr>
          <a:xfrm>
            <a:off x="4899575" y="1824375"/>
            <a:ext cx="3390900" cy="249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latin typeface="Ubuntu"/>
                <a:ea typeface="Ubuntu"/>
                <a:cs typeface="Ubuntu"/>
                <a:sym typeface="Ubuntu"/>
              </a:rPr>
              <a:t>Dental One, a dental clinic in Australia, has suffered a data breach where 500 GB of customer health data has been compromised by a threat actor who has posted the stolen data on the dark web. To avoid such incidents, businesses should prioritize cybersecurity by regularly updating software, using strong passwords, and training employees on how to detect and respond to potential threats. In the event of a data breach, businesses should take immediate action to contain the breach, notify affected customers, and implement additional security measures to prevent future breaches. Customers should also be advised to monitor their credit reports and bank accounts for any suspicious activity (Cybersecurity News, Firewall Daily Editorial, December 2022).</a:t>
            </a:r>
            <a:endParaRPr sz="1200">
              <a:latin typeface="Ubuntu"/>
              <a:ea typeface="Ubuntu"/>
              <a:cs typeface="Ubuntu"/>
              <a:sym typeface="Ubuntu"/>
            </a:endParaRPr>
          </a:p>
        </p:txBody>
      </p:sp>
      <p:sp>
        <p:nvSpPr>
          <p:cNvPr id="136" name="Google Shape;136;g22c0aaa304f_0_185"/>
          <p:cNvSpPr txBox="1"/>
          <p:nvPr/>
        </p:nvSpPr>
        <p:spPr>
          <a:xfrm>
            <a:off x="505350" y="1454925"/>
            <a:ext cx="3481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38761D"/>
                </a:solidFill>
                <a:latin typeface="Ubuntu"/>
                <a:ea typeface="Ubuntu"/>
                <a:cs typeface="Ubuntu"/>
                <a:sym typeface="Ubuntu"/>
              </a:rPr>
              <a:t>“</a:t>
            </a:r>
            <a:r>
              <a:rPr b="1" lang="en" sz="2200">
                <a:solidFill>
                  <a:srgbClr val="38761D"/>
                </a:solidFill>
                <a:latin typeface="Ubuntu"/>
                <a:ea typeface="Ubuntu"/>
                <a:cs typeface="Ubuntu"/>
                <a:sym typeface="Ubuntu"/>
              </a:rPr>
              <a:t>The severity of cyber security incidents is increasing. Nearly 15 per cent of incidents in the 2021–22 financial year were categorised as C3, up from approximately 6 per cent in the previous financial year”</a:t>
            </a:r>
            <a:r>
              <a:rPr b="1" lang="en" sz="2000">
                <a:solidFill>
                  <a:srgbClr val="38761D"/>
                </a:solidFill>
                <a:latin typeface="Roboto"/>
                <a:ea typeface="Roboto"/>
                <a:cs typeface="Roboto"/>
                <a:sym typeface="Roboto"/>
              </a:rPr>
              <a:t> </a:t>
            </a:r>
            <a:r>
              <a:rPr b="1" lang="en" sz="1000">
                <a:solidFill>
                  <a:srgbClr val="38761D"/>
                </a:solidFill>
                <a:latin typeface="Roboto"/>
                <a:ea typeface="Roboto"/>
                <a:cs typeface="Roboto"/>
                <a:sym typeface="Roboto"/>
              </a:rPr>
              <a:t>(ACSC, 2022, p. 26).</a:t>
            </a:r>
            <a:endParaRPr b="1" sz="1000">
              <a:solidFill>
                <a:srgbClr val="38761D"/>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2c0aaa304f_5_0"/>
          <p:cNvSpPr txBox="1"/>
          <p:nvPr>
            <p:ph idx="2" type="title"/>
          </p:nvPr>
        </p:nvSpPr>
        <p:spPr>
          <a:xfrm>
            <a:off x="2253950" y="1610413"/>
            <a:ext cx="5582700" cy="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Improved patient care: Digitization of patients records and health information, dental clinics can improve quality and efficiency of patient care. This includes faster access to patient information, easier tracking of patient progress and improved communication among </a:t>
            </a:r>
            <a:r>
              <a:rPr lang="en" sz="1000"/>
              <a:t>healthcare</a:t>
            </a:r>
            <a:r>
              <a:rPr lang="en" sz="1000"/>
              <a:t> providers </a:t>
            </a:r>
            <a:r>
              <a:rPr lang="en" sz="1000">
                <a:solidFill>
                  <a:schemeClr val="lt1"/>
                </a:solidFill>
              </a:rPr>
              <a:t>(https://sdgs.un.org/goals).</a:t>
            </a:r>
            <a:endParaRPr sz="1000">
              <a:solidFill>
                <a:schemeClr val="lt1"/>
              </a:solidFill>
            </a:endParaRPr>
          </a:p>
          <a:p>
            <a:pPr indent="0" lvl="0" marL="0" rtl="0" algn="l">
              <a:spcBef>
                <a:spcPts val="0"/>
              </a:spcBef>
              <a:spcAft>
                <a:spcPts val="0"/>
              </a:spcAft>
              <a:buNone/>
            </a:pPr>
            <a:r>
              <a:rPr lang="en" sz="1200"/>
              <a:t> </a:t>
            </a:r>
            <a:endParaRPr sz="1200"/>
          </a:p>
        </p:txBody>
      </p:sp>
      <p:pic>
        <p:nvPicPr>
          <p:cNvPr id="142" name="Google Shape;142;g22c0aaa304f_5_0"/>
          <p:cNvPicPr preferRelativeResize="0"/>
          <p:nvPr/>
        </p:nvPicPr>
        <p:blipFill rotWithShape="1">
          <a:blip r:embed="rId3">
            <a:alphaModFix/>
          </a:blip>
          <a:srcRect b="0" l="0" r="0" t="0"/>
          <a:stretch/>
        </p:blipFill>
        <p:spPr>
          <a:xfrm>
            <a:off x="541648" y="1500450"/>
            <a:ext cx="1243975" cy="1244000"/>
          </a:xfrm>
          <a:prstGeom prst="rect">
            <a:avLst/>
          </a:prstGeom>
          <a:noFill/>
          <a:ln>
            <a:noFill/>
          </a:ln>
        </p:spPr>
      </p:pic>
      <p:sp>
        <p:nvSpPr>
          <p:cNvPr id="143" name="Google Shape;143;g22c0aaa304f_5_0"/>
          <p:cNvSpPr txBox="1"/>
          <p:nvPr>
            <p:ph idx="2" type="title"/>
          </p:nvPr>
        </p:nvSpPr>
        <p:spPr>
          <a:xfrm>
            <a:off x="2080675" y="2968425"/>
            <a:ext cx="6532200" cy="18462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500"/>
              </a:spcBef>
              <a:spcAft>
                <a:spcPts val="0"/>
              </a:spcAft>
              <a:buSzPts val="1000"/>
              <a:buFont typeface="Roboto"/>
              <a:buAutoNum type="arabicPeriod"/>
            </a:pPr>
            <a:r>
              <a:rPr lang="en" sz="1000">
                <a:latin typeface="Roboto"/>
                <a:ea typeface="Roboto"/>
                <a:cs typeface="Roboto"/>
                <a:sym typeface="Roboto"/>
              </a:rPr>
              <a:t>Improved productivity: Digitization of patient records and other administrative tasks, dental clinics can increase productivity and efficiency. This allows dental professionals to focus more on patient care and other high-value activities.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Enhanced skills and training: Digitizing a dental clinic data system requires dental professionals to learn new technical skills, such as using digital software and tools. This enhances their technical and vocational skills, making them more competitive in the job market and better prepared for future roles.</a:t>
            </a:r>
            <a:endParaRPr sz="1000">
              <a:latin typeface="Roboto"/>
              <a:ea typeface="Roboto"/>
              <a:cs typeface="Roboto"/>
              <a:sym typeface="Roboto"/>
            </a:endParaRPr>
          </a:p>
          <a:p>
            <a:pPr indent="-292100" lvl="0" marL="457200" rtl="0" algn="l">
              <a:lnSpc>
                <a:spcPct val="115000"/>
              </a:lnSpc>
              <a:spcBef>
                <a:spcPts val="0"/>
              </a:spcBef>
              <a:spcAft>
                <a:spcPts val="0"/>
              </a:spcAft>
              <a:buSzPts val="1000"/>
              <a:buAutoNum type="arabicPeriod"/>
            </a:pPr>
            <a:r>
              <a:rPr lang="en" sz="1000">
                <a:latin typeface="Roboto"/>
                <a:ea typeface="Roboto"/>
                <a:cs typeface="Roboto"/>
                <a:sym typeface="Roboto"/>
              </a:rPr>
              <a:t>Increased economic growth: By improving productivity and efficiency, digitizing a dental clinic data system can contribute to increased economic growth. Creating more job opportunities, including decent jobs and entrepreneurship, which can further contribute to economic growth </a:t>
            </a:r>
            <a:r>
              <a:rPr lang="en" sz="1000">
                <a:solidFill>
                  <a:schemeClr val="lt1"/>
                </a:solidFill>
              </a:rPr>
              <a:t>(https://sdgs.un.org/goals).</a:t>
            </a:r>
            <a:endParaRPr sz="1600"/>
          </a:p>
        </p:txBody>
      </p:sp>
      <p:pic>
        <p:nvPicPr>
          <p:cNvPr id="144" name="Google Shape;144;g22c0aaa304f_5_0"/>
          <p:cNvPicPr preferRelativeResize="0"/>
          <p:nvPr/>
        </p:nvPicPr>
        <p:blipFill rotWithShape="1">
          <a:blip r:embed="rId4">
            <a:alphaModFix/>
          </a:blip>
          <a:srcRect b="0" l="0" r="0" t="0"/>
          <a:stretch/>
        </p:blipFill>
        <p:spPr>
          <a:xfrm>
            <a:off x="541650" y="3136900"/>
            <a:ext cx="1243975" cy="1260675"/>
          </a:xfrm>
          <a:prstGeom prst="rect">
            <a:avLst/>
          </a:prstGeom>
          <a:noFill/>
          <a:ln>
            <a:noFill/>
          </a:ln>
        </p:spPr>
      </p:pic>
      <p:sp>
        <p:nvSpPr>
          <p:cNvPr id="145" name="Google Shape;145;g22c0aaa304f_5_0"/>
          <p:cNvSpPr/>
          <p:nvPr/>
        </p:nvSpPr>
        <p:spPr>
          <a:xfrm>
            <a:off x="76200" y="420875"/>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2c0aaa304f_5_0"/>
          <p:cNvSpPr txBox="1"/>
          <p:nvPr>
            <p:ph type="title"/>
          </p:nvPr>
        </p:nvSpPr>
        <p:spPr>
          <a:xfrm>
            <a:off x="215275" y="458500"/>
            <a:ext cx="83976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Sustainable </a:t>
            </a:r>
            <a:r>
              <a:rPr lang="en"/>
              <a:t>Development</a:t>
            </a:r>
            <a:r>
              <a:rPr lang="en"/>
              <a:t> Goals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g229a676944a_0_425"/>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152" name="Google Shape;152;g229a676944a_0_425"/>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g229a676944a_0_425"/>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154" name="Google Shape;154;g229a676944a_0_425"/>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29a676944a_0_425"/>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g229a676944a_0_425"/>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157" name="Google Shape;157;g229a676944a_0_425"/>
          <p:cNvSpPr txBox="1"/>
          <p:nvPr/>
        </p:nvSpPr>
        <p:spPr>
          <a:xfrm>
            <a:off x="159254" y="27126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IT Tools</a:t>
            </a:r>
            <a:endParaRPr b="0" i="0" sz="1400" u="none" cap="none" strike="noStrike">
              <a:solidFill>
                <a:srgbClr val="38761D"/>
              </a:solidFill>
              <a:latin typeface="Arial"/>
              <a:ea typeface="Arial"/>
              <a:cs typeface="Arial"/>
              <a:sym typeface="Arial"/>
            </a:endParaRPr>
          </a:p>
        </p:txBody>
      </p:sp>
      <p:sp>
        <p:nvSpPr>
          <p:cNvPr id="158" name="Google Shape;158;g229a676944a_0_425"/>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29a676944a_0_425"/>
          <p:cNvSpPr txBox="1"/>
          <p:nvPr/>
        </p:nvSpPr>
        <p:spPr>
          <a:xfrm>
            <a:off x="167950" y="1617425"/>
            <a:ext cx="7945800" cy="7803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lt1"/>
              </a:buClr>
              <a:buSzPts val="1800"/>
              <a:buFont typeface="Ubuntu Light"/>
              <a:buChar char="●"/>
            </a:pPr>
            <a:r>
              <a:rPr b="0" i="0" lang="en" sz="1800" u="none" cap="none" strike="noStrike">
                <a:solidFill>
                  <a:schemeClr val="lt1"/>
                </a:solidFill>
                <a:latin typeface="Ubuntu Light"/>
                <a:ea typeface="Ubuntu Light"/>
                <a:cs typeface="Ubuntu Light"/>
                <a:sym typeface="Ubuntu Light"/>
              </a:rPr>
              <a:t>What are 5 technology infrastructure / tools that are used in the den</a:t>
            </a:r>
            <a:r>
              <a:rPr lang="en" sz="1800">
                <a:solidFill>
                  <a:schemeClr val="lt1"/>
                </a:solidFill>
                <a:latin typeface="Ubuntu Light"/>
                <a:ea typeface="Ubuntu Light"/>
                <a:cs typeface="Ubuntu Light"/>
                <a:sym typeface="Ubuntu Light"/>
              </a:rPr>
              <a:t>tal </a:t>
            </a:r>
            <a:r>
              <a:rPr b="0" i="0" lang="en" sz="1800" u="none" cap="none" strike="noStrike">
                <a:solidFill>
                  <a:schemeClr val="lt1"/>
                </a:solidFill>
                <a:latin typeface="Ubuntu Light"/>
                <a:ea typeface="Ubuntu Light"/>
                <a:cs typeface="Ubuntu Light"/>
                <a:sym typeface="Ubuntu Light"/>
              </a:rPr>
              <a:t>clinic? </a:t>
            </a:r>
            <a:r>
              <a:rPr b="1" i="0" lang="en" sz="1800" u="none" cap="none" strike="noStrike">
                <a:solidFill>
                  <a:schemeClr val="lt1"/>
                </a:solidFill>
                <a:latin typeface="Ubuntu"/>
                <a:ea typeface="Ubuntu"/>
                <a:cs typeface="Ubuntu"/>
                <a:sym typeface="Ubuntu"/>
              </a:rPr>
              <a:t>(Think creatively of some!)</a:t>
            </a:r>
            <a:endParaRPr b="1" i="0" sz="1800" u="none" cap="none" strike="noStrike">
              <a:solidFill>
                <a:schemeClr val="lt1"/>
              </a:solidFill>
              <a:latin typeface="Ubuntu"/>
              <a:ea typeface="Ubuntu"/>
              <a:cs typeface="Ubuntu"/>
              <a:sym typeface="Ubuntu"/>
            </a:endParaRPr>
          </a:p>
        </p:txBody>
      </p:sp>
      <p:sp>
        <p:nvSpPr>
          <p:cNvPr id="160" name="Google Shape;160;g229a676944a_0_425"/>
          <p:cNvSpPr/>
          <p:nvPr/>
        </p:nvSpPr>
        <p:spPr>
          <a:xfrm>
            <a:off x="682600" y="2515875"/>
            <a:ext cx="7431300" cy="24237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AutoNum type="arabicPeriod"/>
            </a:pPr>
            <a:r>
              <a:rPr lang="en">
                <a:solidFill>
                  <a:schemeClr val="lt1"/>
                </a:solidFill>
              </a:rPr>
              <a:t>Practice management software</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Electronic Health Record (EHRs)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Financial Payment Connection (e-wallet, transfer,cash)</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Wi-Fi Network</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Local Storage Devices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Security Software and Firewalls</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cxnSp>
        <p:nvCxnSpPr>
          <p:cNvPr id="165" name="Google Shape;165;g229a676944a_0_172"/>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166" name="Google Shape;166;g229a676944a_0_172"/>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 name="Google Shape;167;g229a676944a_0_172"/>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168" name="Google Shape;168;g229a676944a_0_172"/>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29a676944a_0_172"/>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g229a676944a_0_172"/>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171" name="Google Shape;171;g229a676944a_0_172"/>
          <p:cNvSpPr txBox="1"/>
          <p:nvPr/>
        </p:nvSpPr>
        <p:spPr>
          <a:xfrm>
            <a:off x="159254" y="27126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Stakeholders</a:t>
            </a:r>
            <a:endParaRPr b="0" i="0" sz="1400" u="none" cap="none" strike="noStrike">
              <a:solidFill>
                <a:srgbClr val="38761D"/>
              </a:solidFill>
              <a:latin typeface="Arial"/>
              <a:ea typeface="Arial"/>
              <a:cs typeface="Arial"/>
              <a:sym typeface="Arial"/>
            </a:endParaRPr>
          </a:p>
        </p:txBody>
      </p:sp>
      <p:sp>
        <p:nvSpPr>
          <p:cNvPr id="172" name="Google Shape;172;g229a676944a_0_172"/>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29a676944a_0_172"/>
          <p:cNvSpPr txBox="1"/>
          <p:nvPr/>
        </p:nvSpPr>
        <p:spPr>
          <a:xfrm>
            <a:off x="167950" y="1617425"/>
            <a:ext cx="8233500" cy="821733"/>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lt1"/>
              </a:buClr>
              <a:buSzPts val="1800"/>
              <a:buFont typeface="Ubuntu Light"/>
              <a:buChar char="●"/>
            </a:pPr>
            <a:r>
              <a:rPr b="0" i="0" lang="en" sz="1800" u="none" cap="none" strike="noStrike">
                <a:solidFill>
                  <a:schemeClr val="lt1"/>
                </a:solidFill>
                <a:latin typeface="Ubuntu Light"/>
                <a:ea typeface="Ubuntu Light"/>
                <a:cs typeface="Ubuntu Light"/>
                <a:sym typeface="Ubuntu Light"/>
              </a:rPr>
              <a:t>What are the assets and data that need to be protected, and what are the </a:t>
            </a:r>
            <a:r>
              <a:rPr b="1" i="0" lang="en" sz="1800" u="none" cap="none" strike="noStrike">
                <a:solidFill>
                  <a:schemeClr val="lt1"/>
                </a:solidFill>
                <a:latin typeface="Ubuntu"/>
                <a:ea typeface="Ubuntu"/>
                <a:cs typeface="Ubuntu"/>
                <a:sym typeface="Ubuntu"/>
              </a:rPr>
              <a:t>potential threats and vulnerabilities</a:t>
            </a:r>
            <a:r>
              <a:rPr b="0" i="0" lang="en" sz="1800" u="none" cap="none" strike="noStrike">
                <a:solidFill>
                  <a:schemeClr val="lt1"/>
                </a:solidFill>
                <a:latin typeface="Ubuntu Light"/>
                <a:ea typeface="Ubuntu Light"/>
                <a:cs typeface="Ubuntu Light"/>
                <a:sym typeface="Ubuntu Light"/>
              </a:rPr>
              <a:t> facing the clinic and patients?</a:t>
            </a:r>
            <a:endParaRPr b="1" i="0" sz="1800" u="none" cap="none" strike="noStrike">
              <a:solidFill>
                <a:schemeClr val="lt1"/>
              </a:solidFill>
              <a:latin typeface="Ubuntu"/>
              <a:ea typeface="Ubuntu"/>
              <a:cs typeface="Ubuntu"/>
              <a:sym typeface="Ubuntu"/>
            </a:endParaRPr>
          </a:p>
        </p:txBody>
      </p:sp>
      <p:sp>
        <p:nvSpPr>
          <p:cNvPr id="174" name="Google Shape;174;g229a676944a_0_172"/>
          <p:cNvSpPr/>
          <p:nvPr/>
        </p:nvSpPr>
        <p:spPr>
          <a:xfrm>
            <a:off x="165900" y="2439150"/>
            <a:ext cx="8812200" cy="25776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1500"/>
              </a:spcBef>
              <a:spcAft>
                <a:spcPts val="0"/>
              </a:spcAft>
              <a:buSzPts val="1100"/>
              <a:buFont typeface="Roboto"/>
              <a:buChar char="●"/>
            </a:pPr>
            <a:r>
              <a:rPr lang="en" sz="1100">
                <a:latin typeface="Roboto"/>
                <a:ea typeface="Roboto"/>
                <a:cs typeface="Roboto"/>
                <a:sym typeface="Roboto"/>
              </a:rPr>
              <a:t>Data loss or damage: If the local storage device fails or becomes damaged, the clinic may lose important patient information and data. This can lead to disruptions in patient care, and may result in legal or financial consequences.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Physical theft or damage: The local storage device may be physically stolen or damaged, which can also result in data loss or exposure. This can compromise patient privacy and confidentiality, and may also result in legal or financial consequences.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Cybersecurity threats: The local storage device may be vulnerable to cyber threats such as malware, ransomware, or phishing attacks. If these threats are successful, they can lead to data loss, data theft, or other types of damage.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Lack of accessibility: If the local storage device is not accessible from remote locations, this can limit the ability of dental professionals to access patient information and provide timely care. This can impact patient outcomes and satisfaction.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Limited scalability: If the local storage device does not have sufficient capacity, this can limit the ability of the clinic to expand their patient care services. This can limit growth opportunities and may result in reduced revenue.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g229a676944a_0_53"/>
          <p:cNvCxnSpPr/>
          <p:nvPr/>
        </p:nvCxnSpPr>
        <p:spPr>
          <a:xfrm>
            <a:off x="7035575" y="589925"/>
            <a:ext cx="1254900" cy="0"/>
          </a:xfrm>
          <a:prstGeom prst="straightConnector1">
            <a:avLst/>
          </a:prstGeom>
          <a:noFill/>
          <a:ln cap="flat" cmpd="sng" w="9525">
            <a:solidFill>
              <a:srgbClr val="93C47D"/>
            </a:solidFill>
            <a:prstDash val="solid"/>
            <a:round/>
            <a:headEnd len="sm" w="sm" type="none"/>
            <a:tailEnd len="sm" w="sm" type="none"/>
          </a:ln>
        </p:spPr>
      </p:cxnSp>
      <p:sp>
        <p:nvSpPr>
          <p:cNvPr id="180" name="Google Shape;180;g229a676944a_0_53"/>
          <p:cNvSpPr/>
          <p:nvPr/>
        </p:nvSpPr>
        <p:spPr>
          <a:xfrm>
            <a:off x="8271675" y="4092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g229a676944a_0_53"/>
          <p:cNvCxnSpPr/>
          <p:nvPr/>
        </p:nvCxnSpPr>
        <p:spPr>
          <a:xfrm>
            <a:off x="6921750" y="808875"/>
            <a:ext cx="1254900" cy="0"/>
          </a:xfrm>
          <a:prstGeom prst="straightConnector1">
            <a:avLst/>
          </a:prstGeom>
          <a:noFill/>
          <a:ln cap="flat" cmpd="sng" w="9525">
            <a:solidFill>
              <a:srgbClr val="93C47D"/>
            </a:solidFill>
            <a:prstDash val="solid"/>
            <a:round/>
            <a:headEnd len="sm" w="sm" type="none"/>
            <a:tailEnd len="sm" w="sm" type="none"/>
          </a:ln>
        </p:spPr>
      </p:cxnSp>
      <p:sp>
        <p:nvSpPr>
          <p:cNvPr id="182" name="Google Shape;182;g229a676944a_0_53"/>
          <p:cNvSpPr/>
          <p:nvPr/>
        </p:nvSpPr>
        <p:spPr>
          <a:xfrm>
            <a:off x="-370250" y="589925"/>
            <a:ext cx="8233500" cy="741600"/>
          </a:xfrm>
          <a:prstGeom prst="round2DiagRect">
            <a:avLst>
              <a:gd fmla="val 16667" name="adj1"/>
              <a:gd fmla="val 50000" name="adj2"/>
            </a:avLst>
          </a:prstGeom>
          <a:solidFill>
            <a:srgbClr val="B6D7A8"/>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29a676944a_0_53"/>
          <p:cNvSpPr/>
          <p:nvPr/>
        </p:nvSpPr>
        <p:spPr>
          <a:xfrm>
            <a:off x="-446600" y="421550"/>
            <a:ext cx="8233500" cy="855600"/>
          </a:xfrm>
          <a:prstGeom prst="round2DiagRect">
            <a:avLst>
              <a:gd fmla="val 16667" name="adj1"/>
              <a:gd fmla="val 50000"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g229a676944a_0_53"/>
          <p:cNvCxnSpPr/>
          <p:nvPr/>
        </p:nvCxnSpPr>
        <p:spPr>
          <a:xfrm>
            <a:off x="8176654" y="808887"/>
            <a:ext cx="294600" cy="332400"/>
          </a:xfrm>
          <a:prstGeom prst="straightConnector1">
            <a:avLst/>
          </a:prstGeom>
          <a:noFill/>
          <a:ln cap="flat" cmpd="sng" w="9525">
            <a:solidFill>
              <a:srgbClr val="93C47D"/>
            </a:solidFill>
            <a:prstDash val="solid"/>
            <a:round/>
            <a:headEnd len="sm" w="sm" type="none"/>
            <a:tailEnd len="sm" w="sm" type="none"/>
          </a:ln>
        </p:spPr>
      </p:cxnSp>
      <p:sp>
        <p:nvSpPr>
          <p:cNvPr id="185" name="Google Shape;185;g229a676944a_0_53"/>
          <p:cNvSpPr txBox="1"/>
          <p:nvPr/>
        </p:nvSpPr>
        <p:spPr>
          <a:xfrm>
            <a:off x="159254" y="271262"/>
            <a:ext cx="7704000" cy="1156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38761D"/>
                </a:solidFill>
                <a:latin typeface="Ubuntu"/>
                <a:ea typeface="Ubuntu"/>
                <a:cs typeface="Ubuntu"/>
                <a:sym typeface="Ubuntu"/>
              </a:rPr>
              <a:t>Understanding the Stakeholders</a:t>
            </a:r>
            <a:endParaRPr b="0" i="0" sz="1400" u="none" cap="none" strike="noStrike">
              <a:solidFill>
                <a:srgbClr val="38761D"/>
              </a:solidFill>
              <a:latin typeface="Arial"/>
              <a:ea typeface="Arial"/>
              <a:cs typeface="Arial"/>
              <a:sym typeface="Arial"/>
            </a:endParaRPr>
          </a:p>
        </p:txBody>
      </p:sp>
      <p:sp>
        <p:nvSpPr>
          <p:cNvPr id="186" name="Google Shape;186;g229a676944a_0_53"/>
          <p:cNvSpPr/>
          <p:nvPr/>
        </p:nvSpPr>
        <p:spPr>
          <a:xfrm>
            <a:off x="8338500" y="1065575"/>
            <a:ext cx="361200" cy="361200"/>
          </a:xfrm>
          <a:prstGeom prst="donut">
            <a:avLst>
              <a:gd fmla="val 25000" name="adj"/>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29a676944a_0_53"/>
          <p:cNvSpPr txBox="1"/>
          <p:nvPr/>
        </p:nvSpPr>
        <p:spPr>
          <a:xfrm>
            <a:off x="167950" y="1617425"/>
            <a:ext cx="8464800" cy="400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lt1"/>
              </a:buClr>
              <a:buSzPts val="1400"/>
              <a:buFont typeface="Ubuntu Light"/>
              <a:buChar char="●"/>
            </a:pPr>
            <a:r>
              <a:rPr b="0" i="0" lang="en" u="none" cap="none" strike="noStrike">
                <a:solidFill>
                  <a:schemeClr val="lt1"/>
                </a:solidFill>
                <a:latin typeface="Ubuntu Light"/>
                <a:ea typeface="Ubuntu Light"/>
                <a:cs typeface="Ubuntu Light"/>
                <a:sym typeface="Ubuntu Light"/>
              </a:rPr>
              <a:t>Who are the stakeholders in the clinic, and what are their roles in cybersecurity</a:t>
            </a:r>
            <a:r>
              <a:rPr b="1" i="0" lang="en" u="none" cap="none" strike="noStrike">
                <a:solidFill>
                  <a:schemeClr val="lt1"/>
                </a:solidFill>
                <a:latin typeface="Ubuntu"/>
                <a:ea typeface="Ubuntu"/>
                <a:cs typeface="Ubuntu"/>
                <a:sym typeface="Ubuntu"/>
              </a:rPr>
              <a:t> risk management?</a:t>
            </a:r>
            <a:endParaRPr b="1" i="0" u="none" cap="none" strike="noStrike">
              <a:solidFill>
                <a:schemeClr val="lt1"/>
              </a:solidFill>
              <a:latin typeface="Ubuntu"/>
              <a:ea typeface="Ubuntu"/>
              <a:cs typeface="Ubuntu"/>
              <a:sym typeface="Ubuntu"/>
            </a:endParaRPr>
          </a:p>
        </p:txBody>
      </p:sp>
      <p:sp>
        <p:nvSpPr>
          <p:cNvPr id="188" name="Google Shape;188;g229a676944a_0_53"/>
          <p:cNvSpPr/>
          <p:nvPr/>
        </p:nvSpPr>
        <p:spPr>
          <a:xfrm>
            <a:off x="130800" y="2207600"/>
            <a:ext cx="8882400" cy="2706900"/>
          </a:xfrm>
          <a:prstGeom prst="round2DiagRect">
            <a:avLst>
              <a:gd fmla="val 16667" name="adj1"/>
              <a:gd fmla="val 15492" name="adj2"/>
            </a:avLst>
          </a:prstGeom>
          <a:solidFill>
            <a:srgbClr val="D9EAD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None/>
            </a:pPr>
            <a:r>
              <a:rPr lang="en" sz="1000">
                <a:latin typeface="Roboto"/>
                <a:ea typeface="Roboto"/>
                <a:cs typeface="Roboto"/>
                <a:sym typeface="Roboto"/>
              </a:rPr>
              <a:t>Each stakeholder has a role in cybersecurity risk management to ensure that the clinic's IT systems are secure and patient information is protected. Dr. Maria Cilvia, as the CTO and owner, is responsible for overseeing the overall management of the clinic, including information technology. She plays a critical role in ensuring that cybersecurity policies and procedures are implemented and followed to mitigate the risk of cyberattacks.</a:t>
            </a:r>
            <a:endParaRPr sz="1000">
              <a:latin typeface="Roboto"/>
              <a:ea typeface="Roboto"/>
              <a:cs typeface="Roboto"/>
              <a:sym typeface="Roboto"/>
            </a:endParaRPr>
          </a:p>
          <a:p>
            <a:pPr indent="-279400" lvl="0" marL="914400" rtl="0" algn="l">
              <a:lnSpc>
                <a:spcPct val="115000"/>
              </a:lnSpc>
              <a:spcBef>
                <a:spcPts val="1500"/>
              </a:spcBef>
              <a:spcAft>
                <a:spcPts val="0"/>
              </a:spcAft>
              <a:buSzPts val="800"/>
              <a:buAutoNum type="arabicPeriod"/>
            </a:pPr>
            <a:r>
              <a:rPr lang="en" sz="1000">
                <a:latin typeface="Roboto"/>
                <a:ea typeface="Roboto"/>
                <a:cs typeface="Roboto"/>
                <a:sym typeface="Roboto"/>
              </a:rPr>
              <a:t>Dr. Fransisca Amy, as a dentist, oversees overall billing/full financial control within the clinic. This role involves ensuring that patient information is protected from cyber threats.</a:t>
            </a:r>
            <a:endParaRPr sz="1000">
              <a:latin typeface="Roboto"/>
              <a:ea typeface="Roboto"/>
              <a:cs typeface="Roboto"/>
              <a:sym typeface="Roboto"/>
            </a:endParaRPr>
          </a:p>
          <a:p>
            <a:pPr indent="-279400" lvl="0" marL="914400" rtl="0" algn="l">
              <a:lnSpc>
                <a:spcPct val="115000"/>
              </a:lnSpc>
              <a:spcBef>
                <a:spcPts val="0"/>
              </a:spcBef>
              <a:spcAft>
                <a:spcPts val="0"/>
              </a:spcAft>
              <a:buSzPts val="800"/>
              <a:buAutoNum type="arabicPeriod"/>
            </a:pPr>
            <a:r>
              <a:rPr lang="en" sz="1000">
                <a:latin typeface="Roboto"/>
                <a:ea typeface="Roboto"/>
                <a:cs typeface="Roboto"/>
                <a:sym typeface="Roboto"/>
              </a:rPr>
              <a:t>The dental assistants, Amilia Lin and Sarah Lee, are responsible for updating the clinic's stock based on usage. They play a role in ensuring that the clinic's inventory management systems are secure and updated, to protect against cyber threats.</a:t>
            </a:r>
            <a:endParaRPr sz="1000">
              <a:latin typeface="Roboto"/>
              <a:ea typeface="Roboto"/>
              <a:cs typeface="Roboto"/>
              <a:sym typeface="Roboto"/>
            </a:endParaRPr>
          </a:p>
          <a:p>
            <a:pPr indent="-279400" lvl="0" marL="914400" rtl="0" algn="l">
              <a:lnSpc>
                <a:spcPct val="115000"/>
              </a:lnSpc>
              <a:spcBef>
                <a:spcPts val="0"/>
              </a:spcBef>
              <a:spcAft>
                <a:spcPts val="0"/>
              </a:spcAft>
              <a:buSzPts val="800"/>
              <a:buAutoNum type="arabicPeriod"/>
            </a:pPr>
            <a:r>
              <a:rPr lang="en" sz="1000">
                <a:latin typeface="Roboto"/>
                <a:ea typeface="Roboto"/>
                <a:cs typeface="Roboto"/>
                <a:sym typeface="Roboto"/>
              </a:rPr>
              <a:t>The receptionist, Emily Davis, is responsible for accepting patients and registering new and existing patients, including payment processing. This role involves collecting and storing sensitive patient information, which must be protected from cyber threats.</a:t>
            </a:r>
            <a:endParaRPr sz="1000">
              <a:latin typeface="Roboto"/>
              <a:ea typeface="Roboto"/>
              <a:cs typeface="Roboto"/>
              <a:sym typeface="Roboto"/>
            </a:endParaRPr>
          </a:p>
          <a:p>
            <a:pPr indent="-279400" lvl="0" marL="914400" rtl="0" algn="l">
              <a:lnSpc>
                <a:spcPct val="115000"/>
              </a:lnSpc>
              <a:spcBef>
                <a:spcPts val="0"/>
              </a:spcBef>
              <a:spcAft>
                <a:spcPts val="0"/>
              </a:spcAft>
              <a:buSzPts val="800"/>
              <a:buAutoNum type="arabicPeriod"/>
            </a:pPr>
            <a:r>
              <a:rPr lang="en" sz="1000">
                <a:latin typeface="Roboto"/>
                <a:ea typeface="Roboto"/>
                <a:cs typeface="Roboto"/>
                <a:sym typeface="Roboto"/>
              </a:rPr>
              <a:t>Michael Nguyen, as the CTSO, is responsible for managing the clinic's IT infrastructure and ensuring that there are daily backups to local storage. He plays a critical role in implementing cybersecurity policies and procedures, including access controls, data encryption, and malware protection.</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Cyber Security Template Slides">
  <a:themeElements>
    <a:clrScheme name="Simple Light">
      <a:dk1>
        <a:srgbClr val="FFF9F2"/>
      </a:dk1>
      <a:lt1>
        <a:srgbClr val="000000"/>
      </a:lt1>
      <a:dk2>
        <a:srgbClr val="454545"/>
      </a:dk2>
      <a:lt2>
        <a:srgbClr val="EDDFCF"/>
      </a:lt2>
      <a:accent1>
        <a:srgbClr val="E1DCD5"/>
      </a:accent1>
      <a:accent2>
        <a:srgbClr val="E7EBCF"/>
      </a:accent2>
      <a:accent3>
        <a:srgbClr val="D9E7E9"/>
      </a:accent3>
      <a:accent4>
        <a:srgbClr val="FFFFFF"/>
      </a:accent4>
      <a:accent5>
        <a:srgbClr val="FFFFFF"/>
      </a:accent5>
      <a:accent6>
        <a:srgbClr val="FFFFFF"/>
      </a:accent6>
      <a:hlink>
        <a:srgbClr val="4545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logical Zero Waste Workshop by Slidesgo">
  <a:themeElements>
    <a:clrScheme name="Simple Light">
      <a:dk1>
        <a:srgbClr val="FFF9F2"/>
      </a:dk1>
      <a:lt1>
        <a:srgbClr val="000000"/>
      </a:lt1>
      <a:dk2>
        <a:srgbClr val="454545"/>
      </a:dk2>
      <a:lt2>
        <a:srgbClr val="EDDFCF"/>
      </a:lt2>
      <a:accent1>
        <a:srgbClr val="E1DCD5"/>
      </a:accent1>
      <a:accent2>
        <a:srgbClr val="E7EBCF"/>
      </a:accent2>
      <a:accent3>
        <a:srgbClr val="D9E7E9"/>
      </a:accent3>
      <a:accent4>
        <a:srgbClr val="FFFFFF"/>
      </a:accent4>
      <a:accent5>
        <a:srgbClr val="FFFFFF"/>
      </a:accent5>
      <a:accent6>
        <a:srgbClr val="FFFFFF"/>
      </a:accent6>
      <a:hlink>
        <a:srgbClr val="4545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