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70" r:id="rId14"/>
    <p:sldId id="271" r:id="rId15"/>
    <p:sldId id="272" r:id="rId16"/>
    <p:sldId id="273" r:id="rId17"/>
    <p:sldId id="274" r:id="rId18"/>
    <p:sldId id="275" r:id="rId19"/>
    <p:sldId id="276" r:id="rId20"/>
    <p:sldId id="277" r:id="rId21"/>
    <p:sldId id="278" r:id="rId22"/>
    <p:sldId id="280" r:id="rId23"/>
    <p:sldId id="26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3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0D38C4-0CB6-4977-9DF5-900B1104C421}" type="datetimeFigureOut">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347430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D38C4-0CB6-4977-9DF5-900B1104C421}" type="datetimeFigureOut">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420572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D38C4-0CB6-4977-9DF5-900B1104C421}" type="datetimeFigureOut">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233046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D38C4-0CB6-4977-9DF5-900B1104C421}" type="datetimeFigureOut">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3853224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0D38C4-0CB6-4977-9DF5-900B1104C421}" type="datetimeFigureOut">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375619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0D38C4-0CB6-4977-9DF5-900B1104C421}" type="datetimeFigureOut">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22028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0D38C4-0CB6-4977-9DF5-900B1104C421}" type="datetimeFigureOut">
              <a:rPr lang="en-US" smtClean="0"/>
              <a:t>7/18/2020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2380882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0D38C4-0CB6-4977-9DF5-900B1104C421}" type="datetimeFigureOut">
              <a:rPr lang="en-US" smtClean="0"/>
              <a:t>7/18/2020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3677249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D38C4-0CB6-4977-9DF5-900B1104C421}" type="datetimeFigureOut">
              <a:rPr lang="en-US" smtClean="0"/>
              <a:t>7/18/2020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2363269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0D38C4-0CB6-4977-9DF5-900B1104C421}" type="datetimeFigureOut">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16228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0D38C4-0CB6-4977-9DF5-900B1104C421}" type="datetimeFigureOut">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36033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D38C4-0CB6-4977-9DF5-900B1104C421}" type="datetimeFigureOut">
              <a:rPr lang="en-US" smtClean="0"/>
              <a:t>7/18/2020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C1DDA-C230-4449-9ED4-B9574ACCEF19}" type="slidenum">
              <a:rPr lang="en-US" smtClean="0"/>
              <a:t>‹#›</a:t>
            </a:fld>
            <a:endParaRPr lang="en-US" dirty="0"/>
          </a:p>
        </p:txBody>
      </p:sp>
    </p:spTree>
    <p:extLst>
      <p:ext uri="{BB962C8B-B14F-4D97-AF65-F5344CB8AC3E}">
        <p14:creationId xmlns:p14="http://schemas.microsoft.com/office/powerpoint/2010/main" val="3425058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docker.com/engine/reference/commandline/imag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docker.com/engine/api/v1.2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a:t>
            </a:r>
            <a:endParaRPr lang="en-US" dirty="0"/>
          </a:p>
        </p:txBody>
      </p:sp>
    </p:spTree>
    <p:extLst>
      <p:ext uri="{BB962C8B-B14F-4D97-AF65-F5344CB8AC3E}">
        <p14:creationId xmlns:p14="http://schemas.microsoft.com/office/powerpoint/2010/main" val="1027839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Docker Container Commands</a:t>
            </a:r>
            <a:endParaRPr lang="en-US" sz="4000" dirty="0"/>
          </a:p>
        </p:txBody>
      </p:sp>
      <p:sp>
        <p:nvSpPr>
          <p:cNvPr id="3" name="Content Placeholder 2"/>
          <p:cNvSpPr>
            <a:spLocks noGrp="1"/>
          </p:cNvSpPr>
          <p:nvPr>
            <p:ph idx="1"/>
          </p:nvPr>
        </p:nvSpPr>
        <p:spPr/>
        <p:txBody>
          <a:bodyPr>
            <a:normAutofit lnSpcReduction="10000"/>
          </a:bodyPr>
          <a:lstStyle/>
          <a:p>
            <a:r>
              <a:rPr lang="en-US" sz="1600" dirty="0" smtClean="0"/>
              <a:t>Docker container stats</a:t>
            </a:r>
          </a:p>
          <a:p>
            <a:pPr lvl="1"/>
            <a:r>
              <a:rPr lang="en-US" sz="1200" dirty="0" smtClean="0"/>
              <a:t>Display stats of all running container.</a:t>
            </a:r>
          </a:p>
          <a:p>
            <a:r>
              <a:rPr lang="en-US" sz="1600" dirty="0" smtClean="0"/>
              <a:t>Docker container exec –it &lt;container id&gt; /bin/bash</a:t>
            </a:r>
          </a:p>
          <a:p>
            <a:pPr lvl="1"/>
            <a:r>
              <a:rPr lang="en-US" sz="1200" dirty="0" smtClean="0"/>
              <a:t>Execute a command inside a running container.</a:t>
            </a:r>
          </a:p>
          <a:p>
            <a:r>
              <a:rPr lang="en-US" sz="1600" dirty="0" smtClean="0"/>
              <a:t>Docker container rename &lt;container id&gt; &lt;container new name&gt;</a:t>
            </a:r>
          </a:p>
          <a:p>
            <a:pPr lvl="1"/>
            <a:r>
              <a:rPr lang="en-US" sz="1200" dirty="0" smtClean="0"/>
              <a:t>Rename a container.</a:t>
            </a:r>
          </a:p>
          <a:p>
            <a:r>
              <a:rPr lang="en-US" sz="1600" dirty="0" smtClean="0"/>
              <a:t>Docker container restart &lt;container id&gt;</a:t>
            </a:r>
          </a:p>
          <a:p>
            <a:pPr lvl="1"/>
            <a:r>
              <a:rPr lang="en-US" sz="1200" dirty="0" smtClean="0"/>
              <a:t>Restart a container.</a:t>
            </a:r>
          </a:p>
          <a:p>
            <a:r>
              <a:rPr lang="en-US" sz="1600" dirty="0" smtClean="0"/>
              <a:t>Docker container kill &lt;container id&gt;</a:t>
            </a:r>
          </a:p>
          <a:p>
            <a:pPr lvl="1"/>
            <a:r>
              <a:rPr lang="en-US" sz="1200" dirty="0" smtClean="0"/>
              <a:t>Kill a container by forcefully.</a:t>
            </a:r>
          </a:p>
          <a:p>
            <a:r>
              <a:rPr lang="en-US" sz="1600" dirty="0" smtClean="0"/>
              <a:t>Docker container attach &lt;container id&gt;</a:t>
            </a:r>
          </a:p>
          <a:p>
            <a:pPr lvl="1"/>
            <a:r>
              <a:rPr lang="en-US" sz="1200" dirty="0" smtClean="0"/>
              <a:t>Attach a detached container to the console.</a:t>
            </a:r>
          </a:p>
          <a:p>
            <a:r>
              <a:rPr lang="en-US" sz="1600" dirty="0" smtClean="0"/>
              <a:t>Docker container wait &lt;container id&gt;</a:t>
            </a:r>
          </a:p>
          <a:p>
            <a:pPr lvl="1"/>
            <a:r>
              <a:rPr lang="en-US" sz="1200" dirty="0" smtClean="0"/>
              <a:t>Wait for the container to be exit. As soon as container exit, it will return container’s exit status.</a:t>
            </a:r>
          </a:p>
          <a:p>
            <a:r>
              <a:rPr lang="en-US" sz="1600" dirty="0" smtClean="0"/>
              <a:t>Docker container pause &lt;container id&gt;</a:t>
            </a:r>
          </a:p>
          <a:p>
            <a:pPr lvl="1"/>
            <a:r>
              <a:rPr lang="en-US" sz="1200" dirty="0" smtClean="0"/>
              <a:t>Will pause all the process of a running container. Will not able to access the paused container.</a:t>
            </a:r>
          </a:p>
          <a:p>
            <a:r>
              <a:rPr lang="en-US" sz="1600" dirty="0" smtClean="0"/>
              <a:t>Docker container unpause &lt;container id&gt;</a:t>
            </a:r>
          </a:p>
          <a:p>
            <a:pPr lvl="1"/>
            <a:r>
              <a:rPr lang="en-US" sz="1200" dirty="0" smtClean="0"/>
              <a:t>Will unpause all the process of a running container.</a:t>
            </a:r>
          </a:p>
        </p:txBody>
      </p:sp>
    </p:spTree>
    <p:extLst>
      <p:ext uri="{BB962C8B-B14F-4D97-AF65-F5344CB8AC3E}">
        <p14:creationId xmlns:p14="http://schemas.microsoft.com/office/powerpoint/2010/main" val="3183419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Docker Container Commands</a:t>
            </a:r>
            <a:endParaRPr lang="en-US" sz="4000" dirty="0"/>
          </a:p>
        </p:txBody>
      </p:sp>
      <p:sp>
        <p:nvSpPr>
          <p:cNvPr id="3" name="Content Placeholder 2"/>
          <p:cNvSpPr>
            <a:spLocks noGrp="1"/>
          </p:cNvSpPr>
          <p:nvPr>
            <p:ph idx="1"/>
          </p:nvPr>
        </p:nvSpPr>
        <p:spPr/>
        <p:txBody>
          <a:bodyPr>
            <a:normAutofit/>
          </a:bodyPr>
          <a:lstStyle/>
          <a:p>
            <a:r>
              <a:rPr lang="en-US" sz="1600" dirty="0" smtClean="0"/>
              <a:t>Docker container prune</a:t>
            </a:r>
          </a:p>
          <a:p>
            <a:pPr lvl="1"/>
            <a:r>
              <a:rPr lang="en-US" sz="1100" dirty="0" smtClean="0"/>
              <a:t>Will delete all stopped container</a:t>
            </a:r>
          </a:p>
          <a:p>
            <a:r>
              <a:rPr lang="en-US" sz="1600" dirty="0" smtClean="0"/>
              <a:t>Docker container port &lt;container id/name&gt;</a:t>
            </a:r>
          </a:p>
          <a:p>
            <a:pPr lvl="1"/>
            <a:r>
              <a:rPr lang="en-US" sz="1200" dirty="0" smtClean="0"/>
              <a:t>Display port mapping of container.</a:t>
            </a:r>
          </a:p>
          <a:p>
            <a:r>
              <a:rPr lang="en-US" sz="1600" dirty="0" smtClean="0"/>
              <a:t>Docker container create &lt;image name&gt;</a:t>
            </a:r>
          </a:p>
          <a:p>
            <a:pPr lvl="1"/>
            <a:r>
              <a:rPr lang="en-US" sz="1200" dirty="0" smtClean="0"/>
              <a:t>Create container</a:t>
            </a:r>
          </a:p>
          <a:p>
            <a:r>
              <a:rPr lang="en-US" sz="1600" dirty="0" smtClean="0"/>
              <a:t>Docker container diff &lt;container id&gt;</a:t>
            </a:r>
          </a:p>
          <a:p>
            <a:pPr lvl="1"/>
            <a:r>
              <a:rPr lang="en-US" sz="1200" dirty="0" smtClean="0"/>
              <a:t>Display list of files in a container</a:t>
            </a:r>
          </a:p>
          <a:p>
            <a:r>
              <a:rPr lang="en-US" sz="1600" dirty="0" smtClean="0"/>
              <a:t>Docker container cp &lt;source file&gt; &lt;container id&gt;:/&lt;destination path&gt;</a:t>
            </a:r>
          </a:p>
          <a:p>
            <a:pPr lvl="1"/>
            <a:r>
              <a:rPr lang="en-US" sz="1200" dirty="0" smtClean="0"/>
              <a:t>Copy file from host to container</a:t>
            </a:r>
          </a:p>
          <a:p>
            <a:r>
              <a:rPr lang="en-US" sz="1600" dirty="0" smtClean="0"/>
              <a:t>Docker container export &lt;container id&gt; -o my_container.tar</a:t>
            </a:r>
          </a:p>
          <a:p>
            <a:r>
              <a:rPr lang="en-US" sz="1600" dirty="0" smtClean="0"/>
              <a:t>Docker container export &lt;container id&gt; &gt; my_container.tar</a:t>
            </a:r>
          </a:p>
          <a:p>
            <a:pPr lvl="1"/>
            <a:r>
              <a:rPr lang="en-US" sz="1200" dirty="0" smtClean="0"/>
              <a:t>Export a container</a:t>
            </a:r>
          </a:p>
          <a:p>
            <a:r>
              <a:rPr lang="en-US" sz="1600" dirty="0" smtClean="0"/>
              <a:t>Docker image import &lt;tar container file name&gt; &lt;image custome name&gt;</a:t>
            </a:r>
          </a:p>
          <a:p>
            <a:pPr lvl="1"/>
            <a:r>
              <a:rPr lang="en-US" sz="1200" dirty="0" smtClean="0"/>
              <a:t>Create image from container tar file</a:t>
            </a:r>
          </a:p>
        </p:txBody>
      </p:sp>
    </p:spTree>
    <p:extLst>
      <p:ext uri="{BB962C8B-B14F-4D97-AF65-F5344CB8AC3E}">
        <p14:creationId xmlns:p14="http://schemas.microsoft.com/office/powerpoint/2010/main" val="4211371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Docker command Options</a:t>
            </a:r>
            <a:endParaRPr lang="en-US" sz="4000" dirty="0"/>
          </a:p>
        </p:txBody>
      </p:sp>
      <p:sp>
        <p:nvSpPr>
          <p:cNvPr id="3" name="Content Placeholder 2"/>
          <p:cNvSpPr>
            <a:spLocks noGrp="1"/>
          </p:cNvSpPr>
          <p:nvPr>
            <p:ph idx="1"/>
          </p:nvPr>
        </p:nvSpPr>
        <p:spPr/>
        <p:txBody>
          <a:bodyPr>
            <a:normAutofit/>
          </a:bodyPr>
          <a:lstStyle/>
          <a:p>
            <a:r>
              <a:rPr lang="en-US" sz="1600" dirty="0" smtClean="0"/>
              <a:t>-d (docker container run –d nginx)</a:t>
            </a:r>
          </a:p>
          <a:p>
            <a:r>
              <a:rPr lang="en-US" sz="1600" dirty="0" smtClean="0"/>
              <a:t>-it (docker container run –it ubuntu /bin/bash)</a:t>
            </a:r>
          </a:p>
          <a:p>
            <a:r>
              <a:rPr lang="en-US" sz="1600" dirty="0" smtClean="0"/>
              <a:t>-p &lt;hostport:container_port&gt; (docker container run -d –p 3600:80 nginx)</a:t>
            </a:r>
          </a:p>
          <a:p>
            <a:r>
              <a:rPr lang="en-US" sz="1600" dirty="0" smtClean="0"/>
              <a:t>--name &lt;container name&gt; (docker container run --name my_container ubuntu)</a:t>
            </a:r>
          </a:p>
          <a:p>
            <a:endParaRPr lang="en-US" sz="1600" dirty="0"/>
          </a:p>
        </p:txBody>
      </p:sp>
    </p:spTree>
    <p:extLst>
      <p:ext uri="{BB962C8B-B14F-4D97-AF65-F5344CB8AC3E}">
        <p14:creationId xmlns:p14="http://schemas.microsoft.com/office/powerpoint/2010/main" val="757297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Docker Image Commands</a:t>
            </a:r>
            <a:endParaRPr lang="en-US" sz="4000" dirty="0"/>
          </a:p>
        </p:txBody>
      </p:sp>
      <p:sp>
        <p:nvSpPr>
          <p:cNvPr id="3" name="Content Placeholder 2"/>
          <p:cNvSpPr>
            <a:spLocks noGrp="1"/>
          </p:cNvSpPr>
          <p:nvPr>
            <p:ph idx="1"/>
          </p:nvPr>
        </p:nvSpPr>
        <p:spPr>
          <a:xfrm>
            <a:off x="457200" y="1143000"/>
            <a:ext cx="8229600" cy="5410200"/>
          </a:xfrm>
        </p:spPr>
        <p:txBody>
          <a:bodyPr>
            <a:normAutofit/>
          </a:bodyPr>
          <a:lstStyle/>
          <a:p>
            <a:r>
              <a:rPr lang="en-US" sz="1600" dirty="0"/>
              <a:t>docker image </a:t>
            </a:r>
            <a:r>
              <a:rPr lang="en-US" sz="1600" dirty="0" smtClean="0"/>
              <a:t>ls</a:t>
            </a:r>
          </a:p>
          <a:p>
            <a:r>
              <a:rPr lang="en-US" sz="1600" dirty="0"/>
              <a:t>docker </a:t>
            </a:r>
            <a:r>
              <a:rPr lang="en-US" sz="1600" dirty="0" smtClean="0"/>
              <a:t>images</a:t>
            </a:r>
          </a:p>
          <a:p>
            <a:pPr lvl="1"/>
            <a:r>
              <a:rPr lang="en-US" sz="1400" dirty="0"/>
              <a:t>List</a:t>
            </a:r>
            <a:r>
              <a:rPr lang="en-US" sz="1200" dirty="0"/>
              <a:t> all images available in local system. Both commands are same</a:t>
            </a:r>
            <a:endParaRPr lang="en-US" sz="1200" dirty="0" smtClean="0"/>
          </a:p>
          <a:p>
            <a:r>
              <a:rPr lang="en-US" sz="1600" dirty="0"/>
              <a:t>docker image ls --format ‘{{.ID}} , {{.Repository</a:t>
            </a:r>
            <a:r>
              <a:rPr lang="en-US" sz="1600" dirty="0" smtClean="0"/>
              <a:t>}}’</a:t>
            </a:r>
          </a:p>
          <a:p>
            <a:pPr lvl="1"/>
            <a:r>
              <a:rPr lang="en-US" sz="1200" dirty="0"/>
              <a:t>Display image ID and Repository by comma separated. </a:t>
            </a:r>
            <a:r>
              <a:rPr lang="en-US" sz="1200" dirty="0">
                <a:hlinkClick r:id="rId2"/>
              </a:rPr>
              <a:t>https://docs.docker.com/engine/reference/commandline/images/</a:t>
            </a:r>
            <a:r>
              <a:rPr lang="en-US" sz="1200" dirty="0"/>
              <a:t> link to find format options</a:t>
            </a:r>
            <a:endParaRPr lang="en-US" sz="1100" dirty="0" smtClean="0"/>
          </a:p>
          <a:p>
            <a:r>
              <a:rPr lang="en-US" sz="1600" dirty="0"/>
              <a:t>docker pull &lt;image name</a:t>
            </a:r>
            <a:r>
              <a:rPr lang="en-US" sz="1600" dirty="0" smtClean="0"/>
              <a:t>&gt;</a:t>
            </a:r>
          </a:p>
          <a:p>
            <a:pPr lvl="1"/>
            <a:r>
              <a:rPr lang="en-US" sz="1200" dirty="0"/>
              <a:t>Pull image from docker hub </a:t>
            </a:r>
            <a:endParaRPr lang="en-US" sz="1200" dirty="0" smtClean="0"/>
          </a:p>
          <a:p>
            <a:r>
              <a:rPr lang="en-US" sz="1600" dirty="0" smtClean="0"/>
              <a:t>docker container commit &lt;container id&gt; --author “pankaj” &lt;new image name&gt;</a:t>
            </a:r>
          </a:p>
          <a:p>
            <a:pPr lvl="1"/>
            <a:r>
              <a:rPr lang="en-US" sz="1200" dirty="0" smtClean="0"/>
              <a:t>Create docker image from running container</a:t>
            </a:r>
          </a:p>
          <a:p>
            <a:r>
              <a:rPr lang="en-US" sz="1600" dirty="0"/>
              <a:t>docker image inspect &lt;image name</a:t>
            </a:r>
            <a:r>
              <a:rPr lang="en-US" sz="1600" dirty="0" smtClean="0"/>
              <a:t>&gt;</a:t>
            </a:r>
          </a:p>
          <a:p>
            <a:pPr lvl="1"/>
            <a:r>
              <a:rPr lang="en-US" sz="1200" dirty="0"/>
              <a:t>Inspect an image. Main </a:t>
            </a:r>
            <a:r>
              <a:rPr lang="en-US" sz="1200" dirty="0" smtClean="0"/>
              <a:t>things </a:t>
            </a:r>
            <a:r>
              <a:rPr lang="en-US" sz="1200" dirty="0"/>
              <a:t>to look here </a:t>
            </a:r>
            <a:r>
              <a:rPr lang="en-US" sz="1200" dirty="0" smtClean="0"/>
              <a:t>are </a:t>
            </a:r>
            <a:r>
              <a:rPr lang="en-US" sz="1200" dirty="0"/>
              <a:t>Container, ExposedPorts, Tty, Env, Volumes, WorkingDir</a:t>
            </a:r>
          </a:p>
          <a:p>
            <a:r>
              <a:rPr lang="de-DE" sz="1600" dirty="0"/>
              <a:t>docker image rm &lt;image name</a:t>
            </a:r>
            <a:r>
              <a:rPr lang="de-DE" sz="1600" dirty="0" smtClean="0"/>
              <a:t>&gt;</a:t>
            </a:r>
          </a:p>
          <a:p>
            <a:pPr lvl="1"/>
            <a:r>
              <a:rPr lang="en-US" sz="1200" dirty="0" smtClean="0"/>
              <a:t>Remove </a:t>
            </a:r>
            <a:r>
              <a:rPr lang="en-US" sz="1200" dirty="0"/>
              <a:t>image. make sure image is not attached to any </a:t>
            </a:r>
            <a:r>
              <a:rPr lang="en-US" sz="1200" dirty="0" smtClean="0"/>
              <a:t>container.</a:t>
            </a:r>
            <a:endParaRPr lang="en-US" sz="1200" dirty="0"/>
          </a:p>
          <a:p>
            <a:r>
              <a:rPr lang="de-DE" sz="1600" dirty="0"/>
              <a:t>docker image </a:t>
            </a:r>
            <a:r>
              <a:rPr lang="de-DE" sz="1600" dirty="0" smtClean="0"/>
              <a:t>prune</a:t>
            </a:r>
          </a:p>
          <a:p>
            <a:pPr lvl="1"/>
            <a:r>
              <a:rPr lang="en-US" sz="1200" dirty="0"/>
              <a:t>Will delete all unused image, images which are not attached to any container</a:t>
            </a:r>
            <a:endParaRPr lang="de-DE" sz="1200" dirty="0"/>
          </a:p>
          <a:p>
            <a:r>
              <a:rPr lang="de-DE" sz="1600" dirty="0" smtClean="0"/>
              <a:t>docker </a:t>
            </a:r>
            <a:r>
              <a:rPr lang="de-DE" sz="1600" dirty="0"/>
              <a:t>image rm -f &lt;image name</a:t>
            </a:r>
            <a:r>
              <a:rPr lang="de-DE" sz="1600" dirty="0" smtClean="0"/>
              <a:t>&gt;</a:t>
            </a:r>
          </a:p>
          <a:p>
            <a:pPr lvl="1"/>
            <a:r>
              <a:rPr lang="en-US" sz="1200" dirty="0" smtClean="0"/>
              <a:t>Remove </a:t>
            </a:r>
            <a:r>
              <a:rPr lang="en-US" sz="1200" dirty="0"/>
              <a:t>image </a:t>
            </a:r>
            <a:r>
              <a:rPr lang="en-US" sz="1200" dirty="0" smtClean="0"/>
              <a:t>forcefully</a:t>
            </a:r>
          </a:p>
        </p:txBody>
      </p:sp>
    </p:spTree>
    <p:extLst>
      <p:ext uri="{BB962C8B-B14F-4D97-AF65-F5344CB8AC3E}">
        <p14:creationId xmlns:p14="http://schemas.microsoft.com/office/powerpoint/2010/main" val="396386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Docker Image Commands</a:t>
            </a:r>
            <a:endParaRPr lang="en-US" sz="4000" dirty="0"/>
          </a:p>
        </p:txBody>
      </p:sp>
      <p:sp>
        <p:nvSpPr>
          <p:cNvPr id="3" name="Content Placeholder 2"/>
          <p:cNvSpPr>
            <a:spLocks noGrp="1"/>
          </p:cNvSpPr>
          <p:nvPr>
            <p:ph idx="1"/>
          </p:nvPr>
        </p:nvSpPr>
        <p:spPr>
          <a:xfrm>
            <a:off x="457200" y="1219200"/>
            <a:ext cx="8229600" cy="5257800"/>
          </a:xfrm>
        </p:spPr>
        <p:txBody>
          <a:bodyPr>
            <a:normAutofit lnSpcReduction="10000"/>
          </a:bodyPr>
          <a:lstStyle/>
          <a:p>
            <a:r>
              <a:rPr lang="en-US" sz="1600" dirty="0"/>
              <a:t>docker image history &lt;image name</a:t>
            </a:r>
            <a:r>
              <a:rPr lang="en-US" sz="1600" dirty="0" smtClean="0"/>
              <a:t>&gt;</a:t>
            </a:r>
          </a:p>
          <a:p>
            <a:pPr lvl="1"/>
            <a:r>
              <a:rPr lang="en-US" sz="1200" dirty="0"/>
              <a:t>Display history of image</a:t>
            </a:r>
            <a:endParaRPr lang="en-US" sz="1200" dirty="0" smtClean="0"/>
          </a:p>
          <a:p>
            <a:r>
              <a:rPr lang="en-US" sz="1600" dirty="0"/>
              <a:t>docker </a:t>
            </a:r>
            <a:r>
              <a:rPr lang="en-US" sz="1600" dirty="0" smtClean="0"/>
              <a:t>login</a:t>
            </a:r>
          </a:p>
          <a:p>
            <a:pPr lvl="1"/>
            <a:r>
              <a:rPr lang="en-US" sz="1200" dirty="0"/>
              <a:t>Login in the docker hub. It will ask your docker hub username and password.</a:t>
            </a:r>
            <a:endParaRPr lang="en-US" sz="1200" dirty="0" smtClean="0"/>
          </a:p>
          <a:p>
            <a:r>
              <a:rPr lang="en-US" sz="1600" dirty="0" smtClean="0"/>
              <a:t>docker image tag &lt;image name&gt; &lt;hub.docker.com/&lt;account name&gt;/&lt;image name&gt;</a:t>
            </a:r>
          </a:p>
          <a:p>
            <a:r>
              <a:rPr lang="en-US" sz="1600" dirty="0" smtClean="0"/>
              <a:t>docker image tag &lt;image name&gt; &lt;hub.docker.com/pankaj/my_image&gt;</a:t>
            </a:r>
          </a:p>
          <a:p>
            <a:pPr lvl="1"/>
            <a:r>
              <a:rPr lang="en-US" sz="1200" dirty="0" smtClean="0"/>
              <a:t>Assign tag to docker image to push image to docker hub. “hub.docker.com” repo name is default. No need to add. But it’s custom repo, then we have to specify.</a:t>
            </a:r>
          </a:p>
          <a:p>
            <a:r>
              <a:rPr lang="en-US" sz="1600" dirty="0" smtClean="0"/>
              <a:t>docker push &lt;image name&gt;</a:t>
            </a:r>
          </a:p>
          <a:p>
            <a:pPr lvl="1"/>
            <a:r>
              <a:rPr lang="en-US" sz="1200" dirty="0" smtClean="0"/>
              <a:t>Push image to docker hub. Make sure you have logged in before you push.</a:t>
            </a:r>
          </a:p>
          <a:p>
            <a:r>
              <a:rPr lang="de-DE" sz="1600" dirty="0"/>
              <a:t>docker image save &lt;image name&gt; &gt; &lt;image_name.tar</a:t>
            </a:r>
            <a:r>
              <a:rPr lang="de-DE" sz="1600" dirty="0" smtClean="0"/>
              <a:t>&gt;</a:t>
            </a:r>
          </a:p>
          <a:p>
            <a:pPr lvl="1"/>
            <a:r>
              <a:rPr lang="en-US" sz="1200" dirty="0"/>
              <a:t>Will save the </a:t>
            </a:r>
            <a:r>
              <a:rPr lang="en-US" sz="1200" dirty="0" smtClean="0"/>
              <a:t>to the standard output.</a:t>
            </a:r>
          </a:p>
          <a:p>
            <a:r>
              <a:rPr lang="en-US" sz="1600" dirty="0"/>
              <a:t>docker image load &lt; &lt;image_name.tar</a:t>
            </a:r>
            <a:r>
              <a:rPr lang="en-US" sz="1600" dirty="0" smtClean="0"/>
              <a:t>&gt;</a:t>
            </a:r>
          </a:p>
          <a:p>
            <a:pPr lvl="1"/>
            <a:r>
              <a:rPr lang="en-US" sz="1200" dirty="0"/>
              <a:t>Will load image from standard </a:t>
            </a:r>
            <a:r>
              <a:rPr lang="en-US" sz="1200" dirty="0" smtClean="0"/>
              <a:t>input.</a:t>
            </a:r>
          </a:p>
          <a:p>
            <a:r>
              <a:rPr lang="en-US" sz="1600" dirty="0"/>
              <a:t>difference between "docker container export" and "docker image </a:t>
            </a:r>
            <a:r>
              <a:rPr lang="en-US" sz="1600" dirty="0" smtClean="0"/>
              <a:t>save“</a:t>
            </a:r>
          </a:p>
          <a:p>
            <a:pPr lvl="1"/>
            <a:r>
              <a:rPr lang="en-US" sz="1200" dirty="0"/>
              <a:t>docker image save -&gt; will save all layers, all versions, all Tags, all Repo of image. We have to specify image versions, otherwise it will save all things in tar file</a:t>
            </a:r>
            <a:r>
              <a:rPr lang="en-US" sz="1200" dirty="0" smtClean="0"/>
              <a:t>.</a:t>
            </a:r>
          </a:p>
          <a:p>
            <a:pPr lvl="1"/>
            <a:r>
              <a:rPr lang="en-US" sz="1200" dirty="0"/>
              <a:t>docker container export -&gt; Will export only the running container. If any volume is attached to container, then this command will not take backup of that volume.</a:t>
            </a:r>
            <a:endParaRPr lang="en-US" sz="1200" dirty="0" smtClean="0"/>
          </a:p>
          <a:p>
            <a:r>
              <a:rPr lang="en-US" sz="1600" dirty="0"/>
              <a:t>difference between "docker image load" and "docker image </a:t>
            </a:r>
            <a:r>
              <a:rPr lang="en-US" sz="1600" dirty="0" smtClean="0"/>
              <a:t>import“</a:t>
            </a:r>
          </a:p>
          <a:p>
            <a:pPr lvl="1"/>
            <a:r>
              <a:rPr lang="en-US" sz="1200" dirty="0"/>
              <a:t>docker image load -&gt; will load all layers, versions, Tags, Repo of image</a:t>
            </a:r>
            <a:r>
              <a:rPr lang="en-US" sz="1200" dirty="0" smtClean="0"/>
              <a:t>.</a:t>
            </a:r>
          </a:p>
          <a:p>
            <a:pPr lvl="1"/>
            <a:r>
              <a:rPr lang="en-US" sz="1200" dirty="0"/>
              <a:t>docker image import -&gt; will import only a single layer of image, like </a:t>
            </a:r>
            <a:r>
              <a:rPr lang="en-US" sz="1200" dirty="0" smtClean="0"/>
              <a:t>ubunut:latest</a:t>
            </a:r>
          </a:p>
        </p:txBody>
      </p:sp>
    </p:spTree>
    <p:extLst>
      <p:ext uri="{BB962C8B-B14F-4D97-AF65-F5344CB8AC3E}">
        <p14:creationId xmlns:p14="http://schemas.microsoft.com/office/powerpoint/2010/main" val="2751306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Dockerfile</a:t>
            </a:r>
            <a:endParaRPr lang="en-US" sz="4000" dirty="0"/>
          </a:p>
        </p:txBody>
      </p:sp>
      <p:sp>
        <p:nvSpPr>
          <p:cNvPr id="3" name="Content Placeholder 2"/>
          <p:cNvSpPr>
            <a:spLocks noGrp="1"/>
          </p:cNvSpPr>
          <p:nvPr>
            <p:ph idx="1"/>
          </p:nvPr>
        </p:nvSpPr>
        <p:spPr/>
        <p:txBody>
          <a:bodyPr>
            <a:normAutofit/>
          </a:bodyPr>
          <a:lstStyle/>
          <a:p>
            <a:r>
              <a:rPr lang="en-US" sz="1600" dirty="0"/>
              <a:t>A </a:t>
            </a:r>
            <a:r>
              <a:rPr lang="en-US" sz="1600" dirty="0" err="1"/>
              <a:t>Dockerfile</a:t>
            </a:r>
            <a:r>
              <a:rPr lang="en-US" sz="1600" dirty="0"/>
              <a:t> is a script/text configuration file that contains collections of commands and instructions that will be automatically executed in sequence in the </a:t>
            </a:r>
            <a:r>
              <a:rPr lang="en-US" sz="1600" dirty="0" err="1"/>
              <a:t>docker</a:t>
            </a:r>
            <a:r>
              <a:rPr lang="en-US" sz="1600" dirty="0"/>
              <a:t> environment for building a new </a:t>
            </a:r>
            <a:r>
              <a:rPr lang="en-US" sz="1600" dirty="0" err="1"/>
              <a:t>docker</a:t>
            </a:r>
            <a:r>
              <a:rPr lang="en-US" sz="1600" dirty="0"/>
              <a:t> image</a:t>
            </a:r>
            <a:r>
              <a:rPr lang="en-US" sz="1600" dirty="0" smtClean="0"/>
              <a:t>. This </a:t>
            </a:r>
            <a:r>
              <a:rPr lang="en-US" sz="1600" dirty="0"/>
              <a:t>file is written in a popular, human-readable Markup Language called YAML</a:t>
            </a:r>
            <a:r>
              <a:rPr lang="en-US" sz="1600" dirty="0" smtClean="0"/>
              <a:t>.</a:t>
            </a:r>
          </a:p>
          <a:p>
            <a:r>
              <a:rPr lang="en-US" sz="1600" dirty="0"/>
              <a:t>The </a:t>
            </a:r>
            <a:r>
              <a:rPr lang="en-US" sz="1600" dirty="0" err="1"/>
              <a:t>docker</a:t>
            </a:r>
            <a:r>
              <a:rPr lang="en-US" sz="1600" dirty="0"/>
              <a:t> build command processes </a:t>
            </a:r>
            <a:r>
              <a:rPr lang="en-US" sz="1600" dirty="0" err="1" smtClean="0"/>
              <a:t>Dockerfile</a:t>
            </a:r>
            <a:r>
              <a:rPr lang="en-US" sz="1600" dirty="0" smtClean="0"/>
              <a:t> </a:t>
            </a:r>
            <a:r>
              <a:rPr lang="en-US" sz="1600" dirty="0"/>
              <a:t>generating a </a:t>
            </a:r>
            <a:r>
              <a:rPr lang="en-US" sz="1600" dirty="0" err="1"/>
              <a:t>Docker</a:t>
            </a:r>
            <a:r>
              <a:rPr lang="en-US" sz="1600" dirty="0"/>
              <a:t> Image in your Local Image Cache, which you can then start-up using the </a:t>
            </a:r>
            <a:r>
              <a:rPr lang="en-US" sz="1600" dirty="0" err="1"/>
              <a:t>docker</a:t>
            </a:r>
            <a:r>
              <a:rPr lang="en-US" sz="1600" dirty="0"/>
              <a:t> run command, or push to a permanent Image Repository.</a:t>
            </a:r>
          </a:p>
          <a:p>
            <a:r>
              <a:rPr lang="en-US" sz="1600" dirty="0" smtClean="0"/>
              <a:t>When </a:t>
            </a:r>
            <a:r>
              <a:rPr lang="en-US" sz="1600" dirty="0"/>
              <a:t>we try to build </a:t>
            </a:r>
            <a:r>
              <a:rPr lang="en-US" sz="1600" dirty="0" err="1"/>
              <a:t>Dockerfile</a:t>
            </a:r>
            <a:r>
              <a:rPr lang="en-US" sz="1600" dirty="0"/>
              <a:t> using command "</a:t>
            </a:r>
            <a:r>
              <a:rPr lang="en-US" sz="1600" dirty="0" err="1"/>
              <a:t>docker</a:t>
            </a:r>
            <a:r>
              <a:rPr lang="en-US" sz="1600" dirty="0"/>
              <a:t> build", by default it will search file named as "</a:t>
            </a:r>
            <a:r>
              <a:rPr lang="en-US" sz="1600" dirty="0" err="1"/>
              <a:t>Dockerfile</a:t>
            </a:r>
            <a:r>
              <a:rPr lang="en-US" sz="1600" dirty="0"/>
              <a:t>" in the specified directory, and start building the </a:t>
            </a:r>
            <a:r>
              <a:rPr lang="en-US" sz="1600" dirty="0" err="1"/>
              <a:t>Dockerfile</a:t>
            </a:r>
            <a:r>
              <a:rPr lang="en-US" sz="1600" dirty="0"/>
              <a:t>. You don't need to specify file name.</a:t>
            </a:r>
          </a:p>
          <a:p>
            <a:r>
              <a:rPr lang="en-US" sz="1600" dirty="0"/>
              <a:t>If you give any other file name, then you have to specify file name along with -f option.</a:t>
            </a:r>
          </a:p>
        </p:txBody>
      </p:sp>
    </p:spTree>
    <p:extLst>
      <p:ext uri="{BB962C8B-B14F-4D97-AF65-F5344CB8AC3E}">
        <p14:creationId xmlns:p14="http://schemas.microsoft.com/office/powerpoint/2010/main" val="356465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Dockerfile</a:t>
            </a:r>
            <a:r>
              <a:rPr lang="en-US" sz="4000" dirty="0" smtClean="0"/>
              <a:t> Commands</a:t>
            </a:r>
            <a:endParaRPr lang="en-US" sz="4000" dirty="0"/>
          </a:p>
        </p:txBody>
      </p:sp>
      <p:sp>
        <p:nvSpPr>
          <p:cNvPr id="3" name="Content Placeholder 2"/>
          <p:cNvSpPr>
            <a:spLocks noGrp="1"/>
          </p:cNvSpPr>
          <p:nvPr>
            <p:ph idx="1"/>
          </p:nvPr>
        </p:nvSpPr>
        <p:spPr/>
        <p:txBody>
          <a:bodyPr>
            <a:normAutofit/>
          </a:bodyPr>
          <a:lstStyle/>
          <a:p>
            <a:r>
              <a:rPr lang="en-US" sz="1600" dirty="0" smtClean="0"/>
              <a:t>vi </a:t>
            </a:r>
            <a:r>
              <a:rPr lang="en-US" sz="1600" dirty="0" err="1" smtClean="0"/>
              <a:t>Dockerfile</a:t>
            </a:r>
            <a:endParaRPr lang="en-US" sz="1600" dirty="0" smtClean="0"/>
          </a:p>
          <a:p>
            <a:pPr lvl="1"/>
            <a:r>
              <a:rPr lang="en-US" sz="1200" dirty="0" smtClean="0"/>
              <a:t>Create </a:t>
            </a:r>
            <a:r>
              <a:rPr lang="en-US" sz="1200" dirty="0" err="1" smtClean="0"/>
              <a:t>Dockerfile</a:t>
            </a:r>
            <a:endParaRPr lang="en-US" sz="1200" dirty="0" smtClean="0"/>
          </a:p>
          <a:p>
            <a:r>
              <a:rPr lang="en-US" sz="1600" dirty="0" err="1" smtClean="0"/>
              <a:t>docker</a:t>
            </a:r>
            <a:r>
              <a:rPr lang="en-US" sz="1600" dirty="0" smtClean="0"/>
              <a:t> image build –t &lt;custom image name&gt;:&lt;tag id&gt; &lt;path of </a:t>
            </a:r>
            <a:r>
              <a:rPr lang="en-US" sz="1600" dirty="0" err="1" smtClean="0"/>
              <a:t>Dockerfile</a:t>
            </a:r>
            <a:r>
              <a:rPr lang="en-US" sz="1600" dirty="0" smtClean="0"/>
              <a:t>&gt;</a:t>
            </a:r>
          </a:p>
          <a:p>
            <a:r>
              <a:rPr lang="en-US" sz="1600" dirty="0" err="1" smtClean="0"/>
              <a:t>docker</a:t>
            </a:r>
            <a:r>
              <a:rPr lang="en-US" sz="1600" dirty="0" smtClean="0"/>
              <a:t> image build –t my_image:1 .</a:t>
            </a:r>
          </a:p>
          <a:p>
            <a:pPr lvl="1"/>
            <a:r>
              <a:rPr lang="en-US" sz="1200" dirty="0"/>
              <a:t>This command will build the </a:t>
            </a:r>
            <a:r>
              <a:rPr lang="en-US" sz="1200" dirty="0" err="1"/>
              <a:t>Dockerfile</a:t>
            </a:r>
            <a:r>
              <a:rPr lang="en-US" sz="1200" dirty="0"/>
              <a:t> and create the image. Once image is ready, you can create container from this image, but make sure that you specify image name and image tag id while creating container</a:t>
            </a:r>
            <a:r>
              <a:rPr lang="en-US" sz="1200" dirty="0" smtClean="0"/>
              <a:t>.</a:t>
            </a:r>
          </a:p>
          <a:p>
            <a:pPr lvl="1"/>
            <a:r>
              <a:rPr lang="en-US" sz="1200" dirty="0"/>
              <a:t>Here . specified as the </a:t>
            </a:r>
            <a:r>
              <a:rPr lang="en-US" sz="1200" dirty="0" err="1"/>
              <a:t>Dockerfile</a:t>
            </a:r>
            <a:r>
              <a:rPr lang="en-US" sz="1200" dirty="0"/>
              <a:t> file is in current directory.</a:t>
            </a:r>
            <a:endParaRPr lang="en-US" sz="1200" dirty="0" smtClean="0"/>
          </a:p>
          <a:p>
            <a:r>
              <a:rPr lang="en-US" sz="1600" dirty="0" err="1" smtClean="0"/>
              <a:t>docker</a:t>
            </a:r>
            <a:r>
              <a:rPr lang="en-US" sz="1600" dirty="0" smtClean="0"/>
              <a:t> image</a:t>
            </a:r>
            <a:endParaRPr lang="en-US" sz="1200" dirty="0" smtClean="0"/>
          </a:p>
        </p:txBody>
      </p:sp>
    </p:spTree>
    <p:extLst>
      <p:ext uri="{BB962C8B-B14F-4D97-AF65-F5344CB8AC3E}">
        <p14:creationId xmlns:p14="http://schemas.microsoft.com/office/powerpoint/2010/main" val="3676144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a:t>Layered </a:t>
            </a:r>
            <a:r>
              <a:rPr lang="en-US" sz="4000" dirty="0" smtClean="0"/>
              <a:t>Architecture</a:t>
            </a:r>
            <a:endParaRPr lang="en-US" sz="4000" dirty="0"/>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pPr marL="0" indent="0">
              <a:buNone/>
            </a:pPr>
            <a:r>
              <a:rPr lang="en-US" sz="1600" b="1" dirty="0" smtClean="0"/>
              <a:t>Exm1:- </a:t>
            </a:r>
          </a:p>
          <a:p>
            <a:pPr marL="0" indent="0">
              <a:buNone/>
            </a:pPr>
            <a:r>
              <a:rPr lang="en-US" sz="1600" dirty="0"/>
              <a:t>	</a:t>
            </a:r>
            <a:r>
              <a:rPr lang="en-US" sz="1600" dirty="0" smtClean="0"/>
              <a:t>FROM </a:t>
            </a:r>
            <a:r>
              <a:rPr lang="en-US" sz="1600" dirty="0" err="1"/>
              <a:t>ubuntu</a:t>
            </a:r>
            <a:endParaRPr lang="en-US" sz="1600" dirty="0"/>
          </a:p>
          <a:p>
            <a:pPr marL="0" indent="0">
              <a:buNone/>
            </a:pPr>
            <a:r>
              <a:rPr lang="en-US" sz="1600" dirty="0"/>
              <a:t>	RUN apt-get update &amp;&amp; apt-get install -y </a:t>
            </a:r>
            <a:r>
              <a:rPr lang="en-US" sz="1600" dirty="0" smtClean="0"/>
              <a:t>tree</a:t>
            </a:r>
          </a:p>
          <a:p>
            <a:pPr marL="0" indent="0">
              <a:buNone/>
            </a:pPr>
            <a:endParaRPr lang="en-US" sz="1600" dirty="0" smtClean="0"/>
          </a:p>
          <a:p>
            <a:pPr marL="0" indent="0">
              <a:buNone/>
            </a:pPr>
            <a:r>
              <a:rPr lang="en-US" sz="1600" dirty="0"/>
              <a:t>	</a:t>
            </a:r>
            <a:r>
              <a:rPr lang="en-US" sz="1600" dirty="0" smtClean="0"/>
              <a:t>This </a:t>
            </a:r>
            <a:r>
              <a:rPr lang="en-US" sz="1600" dirty="0"/>
              <a:t>command will build image in 2 layer. </a:t>
            </a:r>
            <a:r>
              <a:rPr lang="en-US" sz="1600" dirty="0" smtClean="0"/>
              <a:t>1</a:t>
            </a:r>
            <a:r>
              <a:rPr lang="en-US" sz="1600" baseline="30000" dirty="0" smtClean="0"/>
              <a:t>st</a:t>
            </a:r>
            <a:r>
              <a:rPr lang="en-US" sz="1600" dirty="0" smtClean="0"/>
              <a:t> layer </a:t>
            </a:r>
            <a:r>
              <a:rPr lang="en-US" sz="1600" dirty="0"/>
              <a:t>would be </a:t>
            </a:r>
            <a:r>
              <a:rPr lang="en-US" sz="1600" dirty="0" err="1"/>
              <a:t>ubuntu</a:t>
            </a:r>
            <a:r>
              <a:rPr lang="en-US" sz="1600" dirty="0"/>
              <a:t>, which will be </a:t>
            </a:r>
            <a:r>
              <a:rPr lang="en-US" sz="1600" dirty="0" smtClean="0"/>
              <a:t>taken 	from </a:t>
            </a:r>
            <a:r>
              <a:rPr lang="en-US" sz="1600" dirty="0"/>
              <a:t>cache if </a:t>
            </a:r>
            <a:r>
              <a:rPr lang="en-US" sz="1600" dirty="0" smtClean="0"/>
              <a:t>available, otherwise will fetch from </a:t>
            </a:r>
            <a:r>
              <a:rPr lang="en-US" sz="1600" dirty="0" err="1" smtClean="0"/>
              <a:t>Dockerhub</a:t>
            </a:r>
            <a:r>
              <a:rPr lang="en-US" sz="1600" dirty="0" smtClean="0"/>
              <a:t> </a:t>
            </a:r>
            <a:r>
              <a:rPr lang="en-US" sz="1600" dirty="0"/>
              <a:t>and 2nd layer will be to update </a:t>
            </a:r>
            <a:r>
              <a:rPr lang="en-US" sz="1600" dirty="0" smtClean="0"/>
              <a:t>	apt-get </a:t>
            </a:r>
            <a:r>
              <a:rPr lang="en-US" sz="1600" dirty="0"/>
              <a:t>and install tree </a:t>
            </a:r>
            <a:r>
              <a:rPr lang="en-US" sz="1600" dirty="0" smtClean="0"/>
              <a:t>command</a:t>
            </a:r>
            <a:r>
              <a:rPr lang="en-US" sz="1600" dirty="0"/>
              <a:t>.</a:t>
            </a:r>
          </a:p>
          <a:p>
            <a:pPr marL="0" indent="0">
              <a:buNone/>
            </a:pPr>
            <a:r>
              <a:rPr lang="en-US" sz="1600" dirty="0"/>
              <a:t>	Each line in </a:t>
            </a:r>
            <a:r>
              <a:rPr lang="en-US" sz="1600" dirty="0" err="1"/>
              <a:t>Dockerfile</a:t>
            </a:r>
            <a:r>
              <a:rPr lang="en-US" sz="1600" dirty="0"/>
              <a:t> create a </a:t>
            </a:r>
            <a:r>
              <a:rPr lang="en-US" sz="1600" dirty="0" err="1"/>
              <a:t>seprate</a:t>
            </a:r>
            <a:r>
              <a:rPr lang="en-US" sz="1600" dirty="0"/>
              <a:t> layer</a:t>
            </a:r>
            <a:r>
              <a:rPr lang="en-US" sz="1600" dirty="0" smtClean="0"/>
              <a:t>.</a:t>
            </a:r>
          </a:p>
          <a:p>
            <a:pPr marL="0" indent="0">
              <a:buNone/>
            </a:pPr>
            <a:endParaRPr lang="en-US" sz="1600" dirty="0"/>
          </a:p>
          <a:p>
            <a:pPr marL="0" indent="0">
              <a:buNone/>
            </a:pPr>
            <a:r>
              <a:rPr lang="en-US" sz="1600" b="1" dirty="0" smtClean="0"/>
              <a:t>Exm2:-</a:t>
            </a:r>
          </a:p>
          <a:p>
            <a:pPr marL="0" indent="0">
              <a:buNone/>
            </a:pPr>
            <a:r>
              <a:rPr lang="en-US" sz="1600" dirty="0"/>
              <a:t>	FROM </a:t>
            </a:r>
            <a:r>
              <a:rPr lang="en-US" sz="1600" dirty="0" err="1"/>
              <a:t>ubuntu</a:t>
            </a:r>
            <a:endParaRPr lang="en-US" sz="1600" dirty="0"/>
          </a:p>
          <a:p>
            <a:pPr marL="0" indent="0">
              <a:buNone/>
            </a:pPr>
            <a:r>
              <a:rPr lang="en-US" sz="1600" dirty="0"/>
              <a:t>	RUN apt-get update &amp;&amp; apt-get install -y tree</a:t>
            </a:r>
          </a:p>
          <a:p>
            <a:pPr marL="0" indent="0">
              <a:buNone/>
            </a:pPr>
            <a:r>
              <a:rPr lang="en-US" sz="1600" dirty="0"/>
              <a:t>	RUN touch /</a:t>
            </a:r>
            <a:r>
              <a:rPr lang="en-US" sz="1600" dirty="0" err="1"/>
              <a:t>tmp</a:t>
            </a:r>
            <a:r>
              <a:rPr lang="en-US" sz="1600" dirty="0"/>
              <a:t>/pankaj.txt</a:t>
            </a:r>
          </a:p>
          <a:p>
            <a:pPr marL="0" indent="0">
              <a:buNone/>
            </a:pPr>
            <a:r>
              <a:rPr lang="en-US" sz="1600" dirty="0"/>
              <a:t>	RUN touch /</a:t>
            </a:r>
            <a:r>
              <a:rPr lang="en-US" sz="1600" dirty="0" err="1"/>
              <a:t>tmp</a:t>
            </a:r>
            <a:r>
              <a:rPr lang="en-US" sz="1600" dirty="0"/>
              <a:t>/amar.txt</a:t>
            </a:r>
          </a:p>
          <a:p>
            <a:pPr marL="0" indent="0">
              <a:buNone/>
            </a:pPr>
            <a:r>
              <a:rPr lang="en-US" sz="1600" dirty="0"/>
              <a:t>	RUN touch /</a:t>
            </a:r>
            <a:r>
              <a:rPr lang="en-US" sz="1600" dirty="0" err="1"/>
              <a:t>tmp</a:t>
            </a:r>
            <a:r>
              <a:rPr lang="en-US" sz="1600" dirty="0"/>
              <a:t>/haritha.txt</a:t>
            </a:r>
          </a:p>
          <a:p>
            <a:pPr marL="0" indent="0">
              <a:buNone/>
            </a:pPr>
            <a:r>
              <a:rPr lang="en-US" sz="1600" dirty="0"/>
              <a:t>	RUN touch /</a:t>
            </a:r>
            <a:r>
              <a:rPr lang="en-US" sz="1600" dirty="0" err="1"/>
              <a:t>tmp</a:t>
            </a:r>
            <a:r>
              <a:rPr lang="en-US" sz="1600" dirty="0"/>
              <a:t>/shan.txt</a:t>
            </a:r>
          </a:p>
          <a:p>
            <a:pPr marL="0" indent="0">
              <a:buNone/>
            </a:pPr>
            <a:r>
              <a:rPr lang="en-US" sz="1600" dirty="0"/>
              <a:t>	RUN touch /</a:t>
            </a:r>
            <a:r>
              <a:rPr lang="en-US" sz="1600" dirty="0" err="1" smtClean="0"/>
              <a:t>tmp</a:t>
            </a:r>
            <a:r>
              <a:rPr lang="en-US" sz="1600" dirty="0" smtClean="0"/>
              <a:t>/boney.txt</a:t>
            </a:r>
          </a:p>
          <a:p>
            <a:pPr marL="0" indent="0">
              <a:buNone/>
            </a:pPr>
            <a:endParaRPr lang="en-US" sz="1600" dirty="0"/>
          </a:p>
          <a:p>
            <a:pPr marL="0" indent="0">
              <a:buNone/>
            </a:pPr>
            <a:r>
              <a:rPr lang="en-US" sz="1600" dirty="0"/>
              <a:t>	This command will build image in 7 layers. If we see overall images, we will see many </a:t>
            </a:r>
            <a:r>
              <a:rPr lang="en-US" sz="1600" dirty="0" smtClean="0"/>
              <a:t>	images</a:t>
            </a:r>
            <a:r>
              <a:rPr lang="en-US" sz="1600" dirty="0"/>
              <a:t>, because each layer has created </a:t>
            </a:r>
            <a:r>
              <a:rPr lang="en-US" sz="1600" dirty="0" err="1"/>
              <a:t>seprate</a:t>
            </a:r>
            <a:r>
              <a:rPr lang="en-US" sz="1600" dirty="0"/>
              <a:t> image. Each layer is run inside a </a:t>
            </a:r>
            <a:r>
              <a:rPr lang="en-US" sz="1600" dirty="0" smtClean="0"/>
              <a:t>	intermediate </a:t>
            </a:r>
            <a:r>
              <a:rPr lang="en-US" sz="1600" dirty="0"/>
              <a:t>container, which will be removed when each single command has finished it's </a:t>
            </a:r>
            <a:r>
              <a:rPr lang="en-US" sz="1600" dirty="0" smtClean="0"/>
              <a:t>	work </a:t>
            </a:r>
            <a:r>
              <a:rPr lang="en-US" sz="1600" dirty="0"/>
              <a:t>in layer.</a:t>
            </a:r>
          </a:p>
        </p:txBody>
      </p:sp>
    </p:spTree>
    <p:extLst>
      <p:ext uri="{BB962C8B-B14F-4D97-AF65-F5344CB8AC3E}">
        <p14:creationId xmlns:p14="http://schemas.microsoft.com/office/powerpoint/2010/main" val="3187421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Layered Architecture</a:t>
            </a:r>
          </a:p>
        </p:txBody>
      </p:sp>
      <p:sp>
        <p:nvSpPr>
          <p:cNvPr id="3" name="Content Placeholder 2"/>
          <p:cNvSpPr>
            <a:spLocks noGrp="1"/>
          </p:cNvSpPr>
          <p:nvPr>
            <p:ph idx="1"/>
          </p:nvPr>
        </p:nvSpPr>
        <p:spPr>
          <a:xfrm>
            <a:off x="457200" y="1143000"/>
            <a:ext cx="8229600" cy="5410200"/>
          </a:xfrm>
        </p:spPr>
        <p:txBody>
          <a:bodyPr>
            <a:normAutofit/>
          </a:bodyPr>
          <a:lstStyle/>
          <a:p>
            <a:pPr marL="0" indent="0">
              <a:buNone/>
            </a:pPr>
            <a:r>
              <a:rPr lang="en-US" sz="1600" b="1" dirty="0" smtClean="0"/>
              <a:t>Exm3:-</a:t>
            </a:r>
            <a:endParaRPr lang="en-US" sz="1600" b="1" dirty="0"/>
          </a:p>
          <a:p>
            <a:pPr marL="0" indent="0">
              <a:buNone/>
            </a:pPr>
            <a:r>
              <a:rPr lang="en-US" sz="1600" dirty="0"/>
              <a:t>	FROM </a:t>
            </a:r>
            <a:r>
              <a:rPr lang="en-US" sz="1600" dirty="0" err="1" smtClean="0"/>
              <a:t>ubuntu</a:t>
            </a:r>
            <a:endParaRPr lang="en-US" sz="1600" dirty="0" smtClean="0"/>
          </a:p>
          <a:p>
            <a:pPr marL="0" indent="0">
              <a:buNone/>
            </a:pPr>
            <a:r>
              <a:rPr lang="en-US" sz="1600" dirty="0"/>
              <a:t>	RUN touch /</a:t>
            </a:r>
            <a:r>
              <a:rPr lang="en-US" sz="1600" dirty="0" err="1"/>
              <a:t>tmp</a:t>
            </a:r>
            <a:r>
              <a:rPr lang="en-US" sz="1600" dirty="0"/>
              <a:t>/temp.txt</a:t>
            </a:r>
          </a:p>
          <a:p>
            <a:pPr marL="0" indent="0">
              <a:buNone/>
            </a:pPr>
            <a:r>
              <a:rPr lang="en-US" sz="1600" dirty="0"/>
              <a:t>	RUN apt-get update &amp;&amp; apt-get install -y </a:t>
            </a:r>
            <a:r>
              <a:rPr lang="en-US" sz="1600" dirty="0" smtClean="0"/>
              <a:t>tree</a:t>
            </a:r>
            <a:endParaRPr lang="en-US" sz="1600" dirty="0"/>
          </a:p>
          <a:p>
            <a:pPr marL="0" indent="0">
              <a:buNone/>
            </a:pPr>
            <a:r>
              <a:rPr lang="en-US" sz="1600" dirty="0"/>
              <a:t>	RUN touch /</a:t>
            </a:r>
            <a:r>
              <a:rPr lang="en-US" sz="1600" dirty="0" err="1"/>
              <a:t>tmp</a:t>
            </a:r>
            <a:r>
              <a:rPr lang="en-US" sz="1600" dirty="0"/>
              <a:t>/pankaj.txt</a:t>
            </a:r>
          </a:p>
          <a:p>
            <a:pPr marL="0" indent="0">
              <a:buNone/>
            </a:pPr>
            <a:r>
              <a:rPr lang="en-US" sz="1600" dirty="0"/>
              <a:t>	RUN touch /</a:t>
            </a:r>
            <a:r>
              <a:rPr lang="en-US" sz="1600" dirty="0" err="1"/>
              <a:t>tmp</a:t>
            </a:r>
            <a:r>
              <a:rPr lang="en-US" sz="1600" dirty="0"/>
              <a:t>/amar.txt</a:t>
            </a:r>
          </a:p>
          <a:p>
            <a:pPr marL="0" indent="0">
              <a:buNone/>
            </a:pPr>
            <a:r>
              <a:rPr lang="en-US" sz="1600" dirty="0"/>
              <a:t>	RUN touch /</a:t>
            </a:r>
            <a:r>
              <a:rPr lang="en-US" sz="1600" dirty="0" err="1"/>
              <a:t>tmp</a:t>
            </a:r>
            <a:r>
              <a:rPr lang="en-US" sz="1600" dirty="0"/>
              <a:t>/haritha.txt</a:t>
            </a:r>
          </a:p>
          <a:p>
            <a:pPr marL="0" indent="0">
              <a:buNone/>
            </a:pPr>
            <a:r>
              <a:rPr lang="en-US" sz="1600" dirty="0"/>
              <a:t>	RUN touch /</a:t>
            </a:r>
            <a:r>
              <a:rPr lang="en-US" sz="1600" dirty="0" err="1"/>
              <a:t>tmp</a:t>
            </a:r>
            <a:r>
              <a:rPr lang="en-US" sz="1600" dirty="0"/>
              <a:t>/shan.txt</a:t>
            </a:r>
          </a:p>
          <a:p>
            <a:pPr marL="0" indent="0">
              <a:buNone/>
            </a:pPr>
            <a:r>
              <a:rPr lang="en-US" sz="1600" dirty="0"/>
              <a:t>	RUN touch /</a:t>
            </a:r>
            <a:r>
              <a:rPr lang="en-US" sz="1600" dirty="0" err="1"/>
              <a:t>tmp</a:t>
            </a:r>
            <a:r>
              <a:rPr lang="en-US" sz="1600" dirty="0"/>
              <a:t>/boney.txt</a:t>
            </a:r>
          </a:p>
          <a:p>
            <a:pPr marL="0" indent="0">
              <a:buNone/>
            </a:pPr>
            <a:endParaRPr lang="en-US" sz="1600" dirty="0"/>
          </a:p>
          <a:p>
            <a:pPr marL="0" indent="0">
              <a:buNone/>
            </a:pPr>
            <a:r>
              <a:rPr lang="en-US" sz="1600" dirty="0" smtClean="0"/>
              <a:t>	This </a:t>
            </a:r>
            <a:r>
              <a:rPr lang="en-US" sz="1600" dirty="0"/>
              <a:t>command will build image in 8 layers. This will not take things from cache as we </a:t>
            </a:r>
            <a:r>
              <a:rPr lang="en-US" sz="1600" dirty="0" smtClean="0"/>
              <a:t>	have </a:t>
            </a:r>
            <a:r>
              <a:rPr lang="en-US" sz="1600" dirty="0"/>
              <a:t>changed in 2nd line, so </a:t>
            </a:r>
            <a:r>
              <a:rPr lang="en-US" sz="1600" dirty="0" smtClean="0"/>
              <a:t>from 2</a:t>
            </a:r>
            <a:r>
              <a:rPr lang="en-US" sz="1600" baseline="30000" dirty="0" smtClean="0"/>
              <a:t>nd</a:t>
            </a:r>
            <a:r>
              <a:rPr lang="en-US" sz="1600" dirty="0" smtClean="0"/>
              <a:t> command each line will </a:t>
            </a:r>
            <a:r>
              <a:rPr lang="en-US" sz="1600" dirty="0"/>
              <a:t>run inside a new layer</a:t>
            </a:r>
            <a:r>
              <a:rPr lang="en-US" sz="1600" dirty="0" smtClean="0"/>
              <a:t>.</a:t>
            </a:r>
          </a:p>
          <a:p>
            <a:pPr marL="0" indent="0">
              <a:buNone/>
            </a:pPr>
            <a:endParaRPr lang="en-US" sz="1600" dirty="0"/>
          </a:p>
          <a:p>
            <a:pPr marL="0" indent="0">
              <a:buNone/>
            </a:pPr>
            <a:r>
              <a:rPr lang="en-US" sz="1600" dirty="0"/>
              <a:t>	Make sure we are not changing anything in mid of a </a:t>
            </a:r>
            <a:r>
              <a:rPr lang="en-US" sz="1600" dirty="0" err="1"/>
              <a:t>Dockerfile</a:t>
            </a:r>
            <a:r>
              <a:rPr lang="en-US" sz="1600" dirty="0"/>
              <a:t>. Always try to add </a:t>
            </a:r>
            <a:r>
              <a:rPr lang="en-US" sz="1600" dirty="0" smtClean="0"/>
              <a:t>	anything </a:t>
            </a:r>
            <a:r>
              <a:rPr lang="en-US" sz="1600" dirty="0"/>
              <a:t>at the end of file, because it will save your time in building image</a:t>
            </a:r>
            <a:r>
              <a:rPr lang="en-US" sz="1600" dirty="0" smtClean="0"/>
              <a:t>.</a:t>
            </a:r>
          </a:p>
          <a:p>
            <a:pPr marL="0" indent="0">
              <a:buNone/>
            </a:pPr>
            <a:r>
              <a:rPr lang="en-US" sz="1600" dirty="0"/>
              <a:t>	Always try to run "RUN" command in single line.</a:t>
            </a:r>
          </a:p>
        </p:txBody>
      </p:sp>
    </p:spTree>
    <p:extLst>
      <p:ext uri="{BB962C8B-B14F-4D97-AF65-F5344CB8AC3E}">
        <p14:creationId xmlns:p14="http://schemas.microsoft.com/office/powerpoint/2010/main" val="1770714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err="1" smtClean="0"/>
              <a:t>Dockerfile</a:t>
            </a:r>
            <a:r>
              <a:rPr lang="en-US" sz="4000" dirty="0" smtClean="0"/>
              <a:t> Keywords</a:t>
            </a:r>
            <a:endParaRPr lang="en-US" sz="4000" dirty="0"/>
          </a:p>
        </p:txBody>
      </p:sp>
      <p:sp>
        <p:nvSpPr>
          <p:cNvPr id="3" name="Content Placeholder 2"/>
          <p:cNvSpPr>
            <a:spLocks noGrp="1"/>
          </p:cNvSpPr>
          <p:nvPr>
            <p:ph idx="1"/>
          </p:nvPr>
        </p:nvSpPr>
        <p:spPr>
          <a:xfrm>
            <a:off x="457200" y="1219200"/>
            <a:ext cx="8229600" cy="5334000"/>
          </a:xfrm>
        </p:spPr>
        <p:txBody>
          <a:bodyPr>
            <a:normAutofit fontScale="92500" lnSpcReduction="10000"/>
          </a:bodyPr>
          <a:lstStyle/>
          <a:p>
            <a:pPr marL="0" indent="0">
              <a:buNone/>
            </a:pPr>
            <a:r>
              <a:rPr lang="en-US" sz="1600" b="1" dirty="0" smtClean="0"/>
              <a:t>LABEL</a:t>
            </a:r>
          </a:p>
          <a:p>
            <a:pPr marL="0" indent="0">
              <a:buNone/>
            </a:pPr>
            <a:r>
              <a:rPr lang="en-US" sz="1600" dirty="0"/>
              <a:t>	LABEL &lt;label name&gt;=&lt;"label value"&gt;</a:t>
            </a:r>
          </a:p>
          <a:p>
            <a:pPr marL="0" indent="0">
              <a:buNone/>
            </a:pPr>
            <a:r>
              <a:rPr lang="en-US" sz="1600" dirty="0"/>
              <a:t>	LABEL name="</a:t>
            </a:r>
            <a:r>
              <a:rPr lang="en-US" sz="1600" dirty="0" err="1"/>
              <a:t>Pankaj</a:t>
            </a:r>
            <a:r>
              <a:rPr lang="en-US" sz="1600" dirty="0"/>
              <a:t> Gupta"</a:t>
            </a:r>
          </a:p>
          <a:p>
            <a:pPr marL="0" indent="0">
              <a:buNone/>
            </a:pPr>
            <a:r>
              <a:rPr lang="en-US" sz="1600" dirty="0"/>
              <a:t>	LABEL </a:t>
            </a:r>
            <a:r>
              <a:rPr lang="en-US" sz="1600" dirty="0" smtClean="0"/>
              <a:t>email=pankajg@microland.com</a:t>
            </a:r>
          </a:p>
          <a:p>
            <a:pPr marL="0" indent="0">
              <a:buNone/>
            </a:pPr>
            <a:endParaRPr lang="en-US" sz="1600" dirty="0" smtClean="0"/>
          </a:p>
          <a:p>
            <a:pPr marL="0" indent="0">
              <a:buNone/>
            </a:pPr>
            <a:r>
              <a:rPr lang="en-US" sz="1600" dirty="0"/>
              <a:t>	When we inspect a image, </a:t>
            </a:r>
            <a:r>
              <a:rPr lang="en-US" sz="1600" dirty="0" smtClean="0"/>
              <a:t>then </a:t>
            </a:r>
            <a:r>
              <a:rPr lang="en-US" sz="1600" dirty="0"/>
              <a:t>inside </a:t>
            </a:r>
            <a:r>
              <a:rPr lang="en-US" sz="1600" dirty="0" err="1"/>
              <a:t>Config</a:t>
            </a:r>
            <a:r>
              <a:rPr lang="en-US" sz="1600" dirty="0"/>
              <a:t>-&gt;Labels we will find these </a:t>
            </a:r>
            <a:r>
              <a:rPr lang="en-US" sz="1600" dirty="0" smtClean="0"/>
              <a:t>LABEL.</a:t>
            </a:r>
          </a:p>
          <a:p>
            <a:pPr marL="0" indent="0">
              <a:buNone/>
            </a:pPr>
            <a:r>
              <a:rPr lang="en-US" sz="1600" b="1" dirty="0" smtClean="0"/>
              <a:t>ENV</a:t>
            </a:r>
          </a:p>
          <a:p>
            <a:pPr marL="0" indent="0">
              <a:buNone/>
            </a:pPr>
            <a:r>
              <a:rPr lang="en-US" sz="1600" dirty="0"/>
              <a:t>	ENV &lt;</a:t>
            </a:r>
            <a:r>
              <a:rPr lang="en-US" sz="1600" dirty="0" err="1"/>
              <a:t>env_name</a:t>
            </a:r>
            <a:r>
              <a:rPr lang="en-US" sz="1600" dirty="0"/>
              <a:t>&gt; &lt;</a:t>
            </a:r>
            <a:r>
              <a:rPr lang="en-US" sz="1600" dirty="0" err="1"/>
              <a:t>env_value</a:t>
            </a:r>
            <a:r>
              <a:rPr lang="en-US" sz="1600" dirty="0"/>
              <a:t>&gt;</a:t>
            </a:r>
          </a:p>
          <a:p>
            <a:pPr marL="0" indent="0">
              <a:buNone/>
            </a:pPr>
            <a:r>
              <a:rPr lang="en-US" sz="1600" dirty="0"/>
              <a:t>	ENV USERNAME </a:t>
            </a:r>
            <a:r>
              <a:rPr lang="en-US" sz="1600" dirty="0" err="1"/>
              <a:t>username</a:t>
            </a:r>
            <a:endParaRPr lang="en-US" sz="1600" dirty="0"/>
          </a:p>
          <a:p>
            <a:pPr marL="0" indent="0">
              <a:buNone/>
            </a:pPr>
            <a:r>
              <a:rPr lang="en-US" sz="1600" dirty="0"/>
              <a:t>	ENV PASSWORD </a:t>
            </a:r>
            <a:r>
              <a:rPr lang="en-US" sz="1600" dirty="0" err="1"/>
              <a:t>password</a:t>
            </a:r>
            <a:endParaRPr lang="en-US" sz="1600" dirty="0"/>
          </a:p>
          <a:p>
            <a:pPr marL="0" indent="0">
              <a:buNone/>
            </a:pPr>
            <a:r>
              <a:rPr lang="en-US" sz="1600" dirty="0"/>
              <a:t>	</a:t>
            </a:r>
          </a:p>
          <a:p>
            <a:pPr marL="0" indent="0">
              <a:buNone/>
            </a:pPr>
            <a:r>
              <a:rPr lang="en-US" sz="1600" dirty="0"/>
              <a:t>	Create container from this image and enter inside the container. Type "</a:t>
            </a:r>
            <a:r>
              <a:rPr lang="en-US" sz="1600" dirty="0" err="1"/>
              <a:t>env</a:t>
            </a:r>
            <a:r>
              <a:rPr lang="en-US" sz="1600" dirty="0"/>
              <a:t>" command </a:t>
            </a:r>
            <a:r>
              <a:rPr lang="en-US" sz="1600" dirty="0" smtClean="0"/>
              <a:t>	in </a:t>
            </a:r>
            <a:r>
              <a:rPr lang="en-US" sz="1600" dirty="0"/>
              <a:t>container, you will see Environment</a:t>
            </a:r>
            <a:r>
              <a:rPr lang="en-US" sz="1600" dirty="0" smtClean="0"/>
              <a:t>.</a:t>
            </a:r>
          </a:p>
          <a:p>
            <a:pPr marL="0" indent="0">
              <a:buNone/>
            </a:pPr>
            <a:r>
              <a:rPr lang="en-US" sz="1600" b="1" dirty="0" smtClean="0"/>
              <a:t>WORKDIR</a:t>
            </a:r>
          </a:p>
          <a:p>
            <a:pPr marL="0" indent="0">
              <a:buNone/>
            </a:pPr>
            <a:r>
              <a:rPr lang="en-US" sz="1600" dirty="0"/>
              <a:t>	WORKDIR &lt;directory name&gt;</a:t>
            </a:r>
          </a:p>
          <a:p>
            <a:pPr marL="0" indent="0">
              <a:buNone/>
            </a:pPr>
            <a:r>
              <a:rPr lang="en-US" sz="1600" dirty="0"/>
              <a:t>	WORKDIR /</a:t>
            </a:r>
            <a:r>
              <a:rPr lang="en-US" sz="1600" dirty="0" err="1" smtClean="0"/>
              <a:t>tmp</a:t>
            </a:r>
            <a:endParaRPr lang="en-US" sz="1600" dirty="0" smtClean="0"/>
          </a:p>
          <a:p>
            <a:pPr marL="0" indent="0">
              <a:buNone/>
            </a:pPr>
            <a:r>
              <a:rPr lang="en-US" sz="1600" b="1" dirty="0" smtClean="0"/>
              <a:t>COPY</a:t>
            </a:r>
          </a:p>
          <a:p>
            <a:pPr marL="0" indent="0">
              <a:buNone/>
            </a:pPr>
            <a:r>
              <a:rPr lang="en-US" sz="1600" dirty="0"/>
              <a:t>	COPY &lt;source path of file&gt; &lt;destination folder of container file&gt;</a:t>
            </a:r>
          </a:p>
          <a:p>
            <a:pPr marL="0" indent="0">
              <a:buNone/>
            </a:pPr>
            <a:r>
              <a:rPr lang="en-US" sz="1600" dirty="0"/>
              <a:t>	COPY </a:t>
            </a:r>
            <a:r>
              <a:rPr lang="en-US" sz="1600" dirty="0" err="1"/>
              <a:t>pankaj</a:t>
            </a:r>
            <a:r>
              <a:rPr lang="en-US" sz="1600" dirty="0"/>
              <a:t> /</a:t>
            </a:r>
            <a:r>
              <a:rPr lang="en-US" sz="1600" dirty="0" err="1"/>
              <a:t>tmp</a:t>
            </a:r>
            <a:r>
              <a:rPr lang="en-US" sz="1600" dirty="0"/>
              <a:t>/</a:t>
            </a:r>
            <a:r>
              <a:rPr lang="en-US" sz="1600" dirty="0" err="1"/>
              <a:t>pankaj</a:t>
            </a:r>
            <a:r>
              <a:rPr lang="en-US" sz="1600" dirty="0" smtClean="0"/>
              <a:t>/</a:t>
            </a:r>
          </a:p>
          <a:p>
            <a:pPr marL="0" indent="0">
              <a:buNone/>
            </a:pPr>
            <a:endParaRPr lang="en-US" sz="1600" dirty="0"/>
          </a:p>
          <a:p>
            <a:pPr marL="0" indent="0">
              <a:buNone/>
            </a:pPr>
            <a:r>
              <a:rPr lang="en-US" sz="1600" dirty="0"/>
              <a:t>	Copy file from my host </a:t>
            </a:r>
            <a:r>
              <a:rPr lang="en-US" sz="1600" dirty="0" err="1"/>
              <a:t>pankaj</a:t>
            </a:r>
            <a:r>
              <a:rPr lang="en-US" sz="1600" dirty="0"/>
              <a:t> folder to container's folder /</a:t>
            </a:r>
            <a:r>
              <a:rPr lang="en-US" sz="1600" dirty="0" err="1"/>
              <a:t>tmp</a:t>
            </a:r>
            <a:r>
              <a:rPr lang="en-US" sz="1600" dirty="0"/>
              <a:t>/</a:t>
            </a:r>
            <a:r>
              <a:rPr lang="en-US" sz="1600" dirty="0" err="1"/>
              <a:t>pankaj</a:t>
            </a:r>
            <a:endParaRPr lang="en-US" sz="1600" dirty="0"/>
          </a:p>
        </p:txBody>
      </p:sp>
    </p:spTree>
    <p:extLst>
      <p:ext uri="{BB962C8B-B14F-4D97-AF65-F5344CB8AC3E}">
        <p14:creationId xmlns:p14="http://schemas.microsoft.com/office/powerpoint/2010/main" val="1238652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Problem before Docker</a:t>
            </a:r>
            <a:endParaRPr lang="en-US" sz="4000" dirty="0"/>
          </a:p>
        </p:txBody>
      </p:sp>
      <p:sp>
        <p:nvSpPr>
          <p:cNvPr id="3" name="Content Placeholder 2"/>
          <p:cNvSpPr>
            <a:spLocks noGrp="1"/>
          </p:cNvSpPr>
          <p:nvPr>
            <p:ph idx="1"/>
          </p:nvPr>
        </p:nvSpPr>
        <p:spPr/>
        <p:txBody>
          <a:bodyPr/>
          <a:lstStyle/>
          <a:p>
            <a:r>
              <a:rPr lang="en-US" sz="1600" dirty="0" smtClean="0"/>
              <a:t>An application works in developer’s laptop but not in testing or production. This is due to difference in computing environment between dev, test and prod.</a:t>
            </a:r>
          </a:p>
          <a:p>
            <a:pPr lvl="0"/>
            <a:r>
              <a:rPr lang="en-US" sz="1600" dirty="0"/>
              <a:t>Developing an application requires starting several of </a:t>
            </a:r>
            <a:r>
              <a:rPr lang="en-US" sz="1600" dirty="0" smtClean="0"/>
              <a:t>microservices </a:t>
            </a:r>
            <a:r>
              <a:rPr lang="en-US" sz="1600" dirty="0"/>
              <a:t>in one machine. So if you are starting </a:t>
            </a:r>
            <a:r>
              <a:rPr lang="en-US" sz="1600" dirty="0" smtClean="0"/>
              <a:t>ten </a:t>
            </a:r>
            <a:r>
              <a:rPr lang="en-US" sz="1600" dirty="0"/>
              <a:t>of those services you require </a:t>
            </a:r>
            <a:r>
              <a:rPr lang="en-US" sz="1600" dirty="0" smtClean="0"/>
              <a:t>ten </a:t>
            </a:r>
            <a:r>
              <a:rPr lang="en-US" sz="1600" dirty="0"/>
              <a:t>VMs on that </a:t>
            </a:r>
            <a:r>
              <a:rPr lang="en-US" sz="1600" dirty="0" smtClean="0"/>
              <a:t>machine.</a:t>
            </a:r>
            <a:endParaRPr lang="en-US" sz="1600" dirty="0"/>
          </a:p>
          <a:p>
            <a:endParaRPr lang="en-US" dirty="0"/>
          </a:p>
        </p:txBody>
      </p:sp>
      <p:pic>
        <p:nvPicPr>
          <p:cNvPr id="4" name="Picture 3"/>
          <p:cNvPicPr/>
          <p:nvPr/>
        </p:nvPicPr>
        <p:blipFill>
          <a:blip r:embed="rId2"/>
          <a:stretch>
            <a:fillRect/>
          </a:stretch>
        </p:blipFill>
        <p:spPr>
          <a:xfrm>
            <a:off x="1447800" y="2851785"/>
            <a:ext cx="5943600" cy="2939415"/>
          </a:xfrm>
          <a:prstGeom prst="rect">
            <a:avLst/>
          </a:prstGeom>
        </p:spPr>
      </p:pic>
    </p:spTree>
    <p:extLst>
      <p:ext uri="{BB962C8B-B14F-4D97-AF65-F5344CB8AC3E}">
        <p14:creationId xmlns:p14="http://schemas.microsoft.com/office/powerpoint/2010/main" val="1734338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err="1" smtClean="0"/>
              <a:t>Dockerfile</a:t>
            </a:r>
            <a:r>
              <a:rPr lang="en-US" sz="4000" dirty="0" smtClean="0"/>
              <a:t> Keywords</a:t>
            </a:r>
            <a:endParaRPr lang="en-US" sz="4000" dirty="0"/>
          </a:p>
        </p:txBody>
      </p:sp>
      <p:sp>
        <p:nvSpPr>
          <p:cNvPr id="3" name="Content Placeholder 2"/>
          <p:cNvSpPr>
            <a:spLocks noGrp="1"/>
          </p:cNvSpPr>
          <p:nvPr>
            <p:ph idx="1"/>
          </p:nvPr>
        </p:nvSpPr>
        <p:spPr>
          <a:xfrm>
            <a:off x="457200" y="990600"/>
            <a:ext cx="8229600" cy="5562600"/>
          </a:xfrm>
        </p:spPr>
        <p:txBody>
          <a:bodyPr>
            <a:normAutofit fontScale="92500" lnSpcReduction="10000"/>
          </a:bodyPr>
          <a:lstStyle/>
          <a:p>
            <a:pPr marL="0" indent="0">
              <a:buNone/>
            </a:pPr>
            <a:r>
              <a:rPr lang="en-US" sz="1600" b="1" dirty="0"/>
              <a:t>ADD</a:t>
            </a:r>
            <a:endParaRPr lang="en-US" sz="1600" b="1" dirty="0" smtClean="0"/>
          </a:p>
          <a:p>
            <a:pPr marL="0" indent="0">
              <a:buNone/>
            </a:pPr>
            <a:r>
              <a:rPr lang="en-US" sz="1600" dirty="0"/>
              <a:t>	ADD &lt;source path of file&gt; &lt;destination folder of container file&gt;</a:t>
            </a:r>
          </a:p>
          <a:p>
            <a:pPr marL="0" indent="0">
              <a:buNone/>
            </a:pPr>
            <a:r>
              <a:rPr lang="en-US" sz="1600" dirty="0"/>
              <a:t>	ADD </a:t>
            </a:r>
            <a:r>
              <a:rPr lang="en-US" sz="1600" dirty="0" err="1"/>
              <a:t>pankaj</a:t>
            </a:r>
            <a:r>
              <a:rPr lang="en-US" sz="1600" dirty="0"/>
              <a:t> /</a:t>
            </a:r>
            <a:r>
              <a:rPr lang="en-US" sz="1600" dirty="0" err="1"/>
              <a:t>tmp</a:t>
            </a:r>
            <a:r>
              <a:rPr lang="en-US" sz="1600" dirty="0"/>
              <a:t>/</a:t>
            </a:r>
            <a:r>
              <a:rPr lang="en-US" sz="1600" dirty="0" err="1"/>
              <a:t>pankaj</a:t>
            </a:r>
            <a:r>
              <a:rPr lang="en-US" sz="1600" dirty="0"/>
              <a:t>/</a:t>
            </a:r>
            <a:endParaRPr lang="en-US" sz="1600" dirty="0" smtClean="0"/>
          </a:p>
          <a:p>
            <a:pPr marL="0" indent="0">
              <a:buNone/>
            </a:pPr>
            <a:endParaRPr lang="en-US" sz="1600" dirty="0" smtClean="0"/>
          </a:p>
          <a:p>
            <a:pPr marL="0" indent="0">
              <a:buNone/>
            </a:pPr>
            <a:r>
              <a:rPr lang="en-US" sz="1600" dirty="0"/>
              <a:t>	ADD command is almost same as COPY command. Just use ADD instead of COPY</a:t>
            </a:r>
            <a:r>
              <a:rPr lang="en-US" sz="1600" dirty="0" smtClean="0"/>
              <a:t>.</a:t>
            </a:r>
          </a:p>
          <a:p>
            <a:pPr marL="0" indent="0">
              <a:buNone/>
            </a:pPr>
            <a:r>
              <a:rPr lang="en-US" sz="1600" dirty="0"/>
              <a:t>	The difference is if we add any .tar or .zip file using COPY command, it will copy the </a:t>
            </a:r>
            <a:r>
              <a:rPr lang="en-US" sz="1600" dirty="0" smtClean="0"/>
              <a:t>	same </a:t>
            </a:r>
            <a:r>
              <a:rPr lang="en-US" sz="1600" dirty="0"/>
              <a:t>in </a:t>
            </a:r>
            <a:r>
              <a:rPr lang="en-US" sz="1600" dirty="0" smtClean="0"/>
              <a:t>the </a:t>
            </a:r>
            <a:r>
              <a:rPr lang="en-US" sz="1600" dirty="0"/>
              <a:t>destination folder. But if we add any .tar or .zip file using ADD command, </a:t>
            </a:r>
            <a:r>
              <a:rPr lang="en-US" sz="1600" dirty="0" smtClean="0"/>
              <a:t>	it </a:t>
            </a:r>
            <a:r>
              <a:rPr lang="en-US" sz="1600" dirty="0"/>
              <a:t>will copy the </a:t>
            </a:r>
            <a:r>
              <a:rPr lang="en-US" sz="1600" dirty="0" smtClean="0"/>
              <a:t>content </a:t>
            </a:r>
            <a:r>
              <a:rPr lang="en-US" sz="1600" dirty="0"/>
              <a:t>of .tar file, instead of that .tar file.</a:t>
            </a:r>
            <a:endParaRPr lang="en-US" sz="1600" dirty="0" smtClean="0"/>
          </a:p>
          <a:p>
            <a:pPr marL="0" indent="0">
              <a:buNone/>
            </a:pPr>
            <a:r>
              <a:rPr lang="en-US" sz="1600" b="1" dirty="0"/>
              <a:t>CMD</a:t>
            </a:r>
            <a:endParaRPr lang="en-US" sz="1600" b="1" dirty="0" smtClean="0"/>
          </a:p>
          <a:p>
            <a:pPr marL="0" indent="0">
              <a:buNone/>
            </a:pPr>
            <a:r>
              <a:rPr lang="en-US" sz="1600" dirty="0" smtClean="0"/>
              <a:t>	Exec </a:t>
            </a:r>
            <a:r>
              <a:rPr lang="en-US" sz="1600" dirty="0"/>
              <a:t>form -&gt; CMD ["executable","param1","param2"]</a:t>
            </a:r>
          </a:p>
          <a:p>
            <a:pPr marL="0" indent="0">
              <a:buNone/>
            </a:pPr>
            <a:r>
              <a:rPr lang="en-US" sz="1600" dirty="0" smtClean="0"/>
              <a:t>	Default </a:t>
            </a:r>
            <a:r>
              <a:rPr lang="en-US" sz="1600" dirty="0"/>
              <a:t>parameters to ENTRYPOINT -&gt; CMD ["param1","param2"]</a:t>
            </a:r>
          </a:p>
          <a:p>
            <a:pPr marL="0" indent="0">
              <a:buNone/>
            </a:pPr>
            <a:r>
              <a:rPr lang="en-US" sz="1600" dirty="0" smtClean="0"/>
              <a:t>	Shell </a:t>
            </a:r>
            <a:r>
              <a:rPr lang="en-US" sz="1600" dirty="0"/>
              <a:t>form -&gt; CMD command param1 </a:t>
            </a:r>
            <a:r>
              <a:rPr lang="en-US" sz="1600" dirty="0" smtClean="0"/>
              <a:t>param2</a:t>
            </a:r>
          </a:p>
          <a:p>
            <a:pPr marL="0" indent="0">
              <a:buNone/>
            </a:pPr>
            <a:endParaRPr lang="en-US" sz="1600" dirty="0" smtClean="0"/>
          </a:p>
          <a:p>
            <a:pPr marL="0" indent="0">
              <a:buNone/>
            </a:pPr>
            <a:r>
              <a:rPr lang="en-US" sz="1600" dirty="0"/>
              <a:t>	There can only be one CMD instruction in a </a:t>
            </a:r>
            <a:r>
              <a:rPr lang="en-US" sz="1600" dirty="0" err="1"/>
              <a:t>Dockerfile</a:t>
            </a:r>
            <a:r>
              <a:rPr lang="en-US" sz="1600" dirty="0"/>
              <a:t>. If you list more than one CMD then </a:t>
            </a:r>
            <a:r>
              <a:rPr lang="en-US" sz="1600" dirty="0" smtClean="0"/>
              <a:t>	only the </a:t>
            </a:r>
            <a:r>
              <a:rPr lang="en-US" sz="1600" dirty="0"/>
              <a:t>last CMD will take effect</a:t>
            </a:r>
            <a:r>
              <a:rPr lang="en-US" sz="1600" dirty="0" smtClean="0"/>
              <a:t>.</a:t>
            </a:r>
          </a:p>
          <a:p>
            <a:pPr marL="0" indent="0">
              <a:buNone/>
            </a:pPr>
            <a:r>
              <a:rPr lang="en-US" sz="1600" dirty="0"/>
              <a:t>	</a:t>
            </a:r>
            <a:r>
              <a:rPr lang="en-US" sz="1600" b="1" dirty="0"/>
              <a:t>The main purpose of a CMD is to provide defaults for an executing container.</a:t>
            </a:r>
          </a:p>
          <a:p>
            <a:pPr marL="0" indent="0">
              <a:buNone/>
            </a:pPr>
            <a:r>
              <a:rPr lang="en-US" sz="1600" b="1" dirty="0" smtClean="0"/>
              <a:t>ENTRYPOINT</a:t>
            </a:r>
          </a:p>
          <a:p>
            <a:pPr marL="0" indent="0">
              <a:buNone/>
            </a:pPr>
            <a:r>
              <a:rPr lang="en-US" sz="1600" dirty="0"/>
              <a:t>	</a:t>
            </a:r>
            <a:r>
              <a:rPr lang="en-US" sz="1600" dirty="0" smtClean="0"/>
              <a:t>Exec form -&gt; ENTRYPOINT </a:t>
            </a:r>
            <a:r>
              <a:rPr lang="en-US" sz="1600" dirty="0"/>
              <a:t>["executable", "param1", "param2"]</a:t>
            </a:r>
            <a:endParaRPr lang="en-US" sz="1600" dirty="0" smtClean="0"/>
          </a:p>
          <a:p>
            <a:pPr marL="0" indent="0">
              <a:buNone/>
            </a:pPr>
            <a:r>
              <a:rPr lang="en-US" sz="1600" dirty="0"/>
              <a:t>	</a:t>
            </a:r>
            <a:r>
              <a:rPr lang="en-US" sz="1600" dirty="0" smtClean="0"/>
              <a:t>Shell form -&gt; ENTRYPOINT </a:t>
            </a:r>
            <a:r>
              <a:rPr lang="en-US" sz="1600" dirty="0"/>
              <a:t>command param1 param2</a:t>
            </a:r>
          </a:p>
          <a:p>
            <a:pPr marL="0" indent="0">
              <a:buNone/>
            </a:pPr>
            <a:r>
              <a:rPr lang="en-US" sz="1600" dirty="0"/>
              <a:t>	</a:t>
            </a:r>
            <a:r>
              <a:rPr lang="en-US" sz="1600" dirty="0" smtClean="0"/>
              <a:t>ENTRYPOINT [“tree“]</a:t>
            </a:r>
          </a:p>
          <a:p>
            <a:pPr marL="0" indent="0">
              <a:buNone/>
            </a:pPr>
            <a:endParaRPr lang="en-US" sz="1600" b="1" dirty="0"/>
          </a:p>
          <a:p>
            <a:pPr marL="0" indent="0">
              <a:buNone/>
            </a:pPr>
            <a:r>
              <a:rPr lang="en-US" sz="1600" b="1" dirty="0" smtClean="0"/>
              <a:t>	</a:t>
            </a:r>
            <a:r>
              <a:rPr lang="en-US" sz="1600" dirty="0" smtClean="0"/>
              <a:t>ENTRYPOINT behave same like CMD.</a:t>
            </a:r>
            <a:endParaRPr lang="en-US" sz="1600" b="1" dirty="0"/>
          </a:p>
        </p:txBody>
      </p:sp>
    </p:spTree>
    <p:extLst>
      <p:ext uri="{BB962C8B-B14F-4D97-AF65-F5344CB8AC3E}">
        <p14:creationId xmlns:p14="http://schemas.microsoft.com/office/powerpoint/2010/main" val="211205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CMD </a:t>
            </a:r>
            <a:r>
              <a:rPr lang="en-US" sz="4000" dirty="0" err="1" smtClean="0"/>
              <a:t>vs</a:t>
            </a:r>
            <a:r>
              <a:rPr lang="en-US" sz="4000" dirty="0" smtClean="0"/>
              <a:t> ENTRYPOINT</a:t>
            </a:r>
            <a:endParaRPr lang="en-US" sz="4000"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sz="1600" dirty="0"/>
              <a:t>Both CMD and ENTRYPOINT instructions define what command gets executed when running a container. There are few rules that describe their co-operation</a:t>
            </a:r>
            <a:r>
              <a:rPr lang="en-US" sz="1600" dirty="0" smtClean="0"/>
              <a:t>.</a:t>
            </a:r>
          </a:p>
          <a:p>
            <a:r>
              <a:rPr lang="en-US" sz="1600" dirty="0" err="1" smtClean="0"/>
              <a:t>Dockerfile</a:t>
            </a:r>
            <a:r>
              <a:rPr lang="en-US" sz="1600" dirty="0" smtClean="0"/>
              <a:t> </a:t>
            </a:r>
            <a:r>
              <a:rPr lang="en-US" sz="1600" dirty="0"/>
              <a:t>should specify at least one of CMD or ENTRYPOINT commands.</a:t>
            </a:r>
          </a:p>
          <a:p>
            <a:r>
              <a:rPr lang="en-US" sz="1600" dirty="0"/>
              <a:t>ENTRYPOINT should be defined when using the container as an executable</a:t>
            </a:r>
            <a:r>
              <a:rPr lang="en-US" sz="1600" dirty="0" smtClean="0"/>
              <a:t>.</a:t>
            </a:r>
          </a:p>
          <a:p>
            <a:r>
              <a:rPr lang="en-US" sz="1600" dirty="0"/>
              <a:t>CMD should be used as a way of defining default arguments for an ENTRYPOINT command or for executing an ad-hoc command in a container</a:t>
            </a:r>
            <a:r>
              <a:rPr lang="en-US" sz="1600" dirty="0" smtClean="0"/>
              <a:t>.</a:t>
            </a:r>
          </a:p>
          <a:p>
            <a:r>
              <a:rPr lang="en-US" sz="1600" dirty="0"/>
              <a:t>CMD will be overridden when running the container with alternative arguments.</a:t>
            </a:r>
            <a:br>
              <a:rPr lang="en-US" sz="1600" dirty="0"/>
            </a:b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209925"/>
            <a:ext cx="9067799"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393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err="1" smtClean="0"/>
              <a:t>Docker</a:t>
            </a:r>
            <a:r>
              <a:rPr lang="en-US" sz="4000" dirty="0" smtClean="0"/>
              <a:t> </a:t>
            </a:r>
            <a:r>
              <a:rPr lang="en-US" sz="4000" dirty="0" smtClean="0"/>
              <a:t>Volume</a:t>
            </a:r>
            <a:r>
              <a:rPr lang="en-US" sz="4000" dirty="0" smtClean="0"/>
              <a:t> </a:t>
            </a:r>
            <a:r>
              <a:rPr lang="en-US" sz="4000" dirty="0" smtClean="0"/>
              <a:t>Commands</a:t>
            </a:r>
            <a:endParaRPr lang="en-US" sz="4000" dirty="0"/>
          </a:p>
        </p:txBody>
      </p:sp>
      <p:sp>
        <p:nvSpPr>
          <p:cNvPr id="3" name="Content Placeholder 2"/>
          <p:cNvSpPr>
            <a:spLocks noGrp="1"/>
          </p:cNvSpPr>
          <p:nvPr>
            <p:ph idx="1"/>
          </p:nvPr>
        </p:nvSpPr>
        <p:spPr>
          <a:xfrm>
            <a:off x="457200" y="1219200"/>
            <a:ext cx="8229600" cy="5486400"/>
          </a:xfrm>
        </p:spPr>
        <p:txBody>
          <a:bodyPr>
            <a:normAutofit fontScale="92500" lnSpcReduction="10000"/>
          </a:bodyPr>
          <a:lstStyle/>
          <a:p>
            <a:r>
              <a:rPr lang="en-US" sz="1600" dirty="0" err="1"/>
              <a:t>docker</a:t>
            </a:r>
            <a:r>
              <a:rPr lang="en-US" sz="1600" dirty="0"/>
              <a:t> </a:t>
            </a:r>
            <a:r>
              <a:rPr lang="en-US" sz="1600" dirty="0" smtClean="0"/>
              <a:t>volume create &lt;volume name&gt;</a:t>
            </a:r>
            <a:endParaRPr lang="en-US" sz="1600" dirty="0" smtClean="0"/>
          </a:p>
          <a:p>
            <a:pPr lvl="1"/>
            <a:r>
              <a:rPr lang="en-US" sz="1200" dirty="0" smtClean="0"/>
              <a:t>Create volume</a:t>
            </a:r>
            <a:endParaRPr lang="en-US" sz="1200" dirty="0" smtClean="0"/>
          </a:p>
          <a:p>
            <a:r>
              <a:rPr lang="en-US" sz="1600" dirty="0" err="1"/>
              <a:t>docker</a:t>
            </a:r>
            <a:r>
              <a:rPr lang="en-US" sz="1600" dirty="0"/>
              <a:t> </a:t>
            </a:r>
            <a:r>
              <a:rPr lang="en-US" sz="1600" dirty="0" smtClean="0"/>
              <a:t>volume </a:t>
            </a:r>
            <a:r>
              <a:rPr lang="en-US" sz="1600" dirty="0" err="1" smtClean="0"/>
              <a:t>ls</a:t>
            </a:r>
            <a:endParaRPr lang="en-US" sz="1600" dirty="0" smtClean="0"/>
          </a:p>
          <a:p>
            <a:pPr lvl="1"/>
            <a:r>
              <a:rPr lang="en-US" sz="1200" dirty="0" smtClean="0"/>
              <a:t>List all volumes.</a:t>
            </a:r>
            <a:endParaRPr lang="en-US" sz="1200" dirty="0" smtClean="0"/>
          </a:p>
          <a:p>
            <a:r>
              <a:rPr lang="en-US" sz="1600" dirty="0" err="1"/>
              <a:t>docker</a:t>
            </a:r>
            <a:r>
              <a:rPr lang="en-US" sz="1600" dirty="0"/>
              <a:t> container run -e MYSQL_ALLOW_EMPTY_PASSWORD=true </a:t>
            </a:r>
            <a:r>
              <a:rPr lang="en-US" sz="1600" dirty="0" err="1" smtClean="0"/>
              <a:t>mysql</a:t>
            </a:r>
            <a:endParaRPr lang="en-US" sz="1600" dirty="0" smtClean="0"/>
          </a:p>
          <a:p>
            <a:pPr lvl="1"/>
            <a:r>
              <a:rPr lang="en-US" sz="1200" dirty="0"/>
              <a:t>Run </a:t>
            </a:r>
            <a:r>
              <a:rPr lang="en-US" sz="1200" dirty="0" err="1"/>
              <a:t>mysql</a:t>
            </a:r>
            <a:r>
              <a:rPr lang="en-US" sz="1200" dirty="0"/>
              <a:t> container without password. When we run </a:t>
            </a:r>
            <a:r>
              <a:rPr lang="en-US" sz="1200" dirty="0" err="1"/>
              <a:t>mysql</a:t>
            </a:r>
            <a:r>
              <a:rPr lang="en-US" sz="1200" dirty="0"/>
              <a:t> container, </a:t>
            </a:r>
            <a:r>
              <a:rPr lang="en-US" sz="1200" dirty="0" err="1"/>
              <a:t>docker</a:t>
            </a:r>
            <a:r>
              <a:rPr lang="en-US" sz="1200" dirty="0"/>
              <a:t> will automatically created a volume and will mount it to /</a:t>
            </a:r>
            <a:r>
              <a:rPr lang="en-US" sz="1200" dirty="0" err="1"/>
              <a:t>var</a:t>
            </a:r>
            <a:r>
              <a:rPr lang="en-US" sz="1200" dirty="0"/>
              <a:t>/lib/</a:t>
            </a:r>
            <a:r>
              <a:rPr lang="en-US" sz="1200" dirty="0" err="1"/>
              <a:t>mysql</a:t>
            </a:r>
            <a:r>
              <a:rPr lang="en-US" sz="1200" dirty="0"/>
              <a:t> in container.</a:t>
            </a:r>
          </a:p>
          <a:p>
            <a:r>
              <a:rPr lang="en-US" sz="1600" dirty="0" err="1" smtClean="0"/>
              <a:t>docker</a:t>
            </a:r>
            <a:r>
              <a:rPr lang="en-US" sz="1600" dirty="0" smtClean="0"/>
              <a:t> container run -</a:t>
            </a:r>
            <a:r>
              <a:rPr lang="en-US" sz="1600" dirty="0" err="1" smtClean="0"/>
              <a:t>itd</a:t>
            </a:r>
            <a:r>
              <a:rPr lang="en-US" sz="1600" dirty="0" smtClean="0"/>
              <a:t> –v &lt;volume id/name&gt;:&lt;path of volume in container&gt; &lt;image name&gt;</a:t>
            </a:r>
            <a:endParaRPr lang="en-US" sz="1600" dirty="0" smtClean="0"/>
          </a:p>
          <a:p>
            <a:r>
              <a:rPr lang="en-US" sz="1600" dirty="0" err="1" smtClean="0"/>
              <a:t>docker</a:t>
            </a:r>
            <a:r>
              <a:rPr lang="en-US" sz="1600" dirty="0" smtClean="0"/>
              <a:t> </a:t>
            </a:r>
            <a:r>
              <a:rPr lang="en-US" sz="1600" dirty="0" smtClean="0"/>
              <a:t>container run -</a:t>
            </a:r>
            <a:r>
              <a:rPr lang="en-US" sz="1600" dirty="0" err="1" smtClean="0"/>
              <a:t>itd</a:t>
            </a:r>
            <a:r>
              <a:rPr lang="en-US" sz="1600" dirty="0" smtClean="0"/>
              <a:t> –v </a:t>
            </a:r>
            <a:r>
              <a:rPr lang="en-US" sz="1600" dirty="0" err="1" smtClean="0"/>
              <a:t>abcd</a:t>
            </a:r>
            <a:r>
              <a:rPr lang="en-US" sz="1600" dirty="0" smtClean="0"/>
              <a:t>:/</a:t>
            </a:r>
            <a:r>
              <a:rPr lang="en-US" sz="1600" dirty="0" err="1" smtClean="0"/>
              <a:t>var</a:t>
            </a:r>
            <a:r>
              <a:rPr lang="en-US" sz="1600" dirty="0" smtClean="0"/>
              <a:t>/lib/</a:t>
            </a:r>
            <a:r>
              <a:rPr lang="en-US" sz="1600" dirty="0" err="1" smtClean="0"/>
              <a:t>mysql</a:t>
            </a:r>
            <a:r>
              <a:rPr lang="en-US" sz="1600" dirty="0" smtClean="0"/>
              <a:t> </a:t>
            </a:r>
            <a:r>
              <a:rPr lang="en-US" sz="1600" dirty="0" err="1" smtClean="0"/>
              <a:t>mysql</a:t>
            </a:r>
            <a:endParaRPr lang="en-US" sz="1600" dirty="0" smtClean="0"/>
          </a:p>
          <a:p>
            <a:pPr lvl="1"/>
            <a:r>
              <a:rPr lang="en-US" sz="1200" dirty="0" smtClean="0"/>
              <a:t>This </a:t>
            </a:r>
            <a:r>
              <a:rPr lang="en-US" sz="1200" dirty="0"/>
              <a:t>command will create a new container and instead of creating a new volume, it will map </a:t>
            </a:r>
            <a:r>
              <a:rPr lang="en-US" sz="1200" dirty="0" smtClean="0"/>
              <a:t>"</a:t>
            </a:r>
            <a:r>
              <a:rPr lang="en-US" sz="1200" dirty="0" err="1" smtClean="0"/>
              <a:t>abcd</a:t>
            </a:r>
            <a:r>
              <a:rPr lang="en-US" sz="1200" dirty="0" smtClean="0"/>
              <a:t>" </a:t>
            </a:r>
            <a:r>
              <a:rPr lang="en-US" sz="1200" dirty="0"/>
              <a:t>volume to the "/</a:t>
            </a:r>
            <a:r>
              <a:rPr lang="en-US" sz="1200" dirty="0" err="1"/>
              <a:t>var</a:t>
            </a:r>
            <a:r>
              <a:rPr lang="en-US" sz="1200" dirty="0"/>
              <a:t>/lib/</a:t>
            </a:r>
            <a:r>
              <a:rPr lang="en-US" sz="1200" dirty="0" err="1"/>
              <a:t>mysql</a:t>
            </a:r>
            <a:r>
              <a:rPr lang="en-US" sz="1200" dirty="0"/>
              <a:t>" folder of my </a:t>
            </a:r>
            <a:r>
              <a:rPr lang="en-US" sz="1200" dirty="0" err="1"/>
              <a:t>mysql</a:t>
            </a:r>
            <a:r>
              <a:rPr lang="en-US" sz="1200" dirty="0"/>
              <a:t> container.</a:t>
            </a:r>
            <a:endParaRPr lang="en-US" sz="1200" dirty="0" smtClean="0"/>
          </a:p>
          <a:p>
            <a:r>
              <a:rPr lang="en-US" sz="1600" dirty="0" err="1" smtClean="0"/>
              <a:t>docker</a:t>
            </a:r>
            <a:r>
              <a:rPr lang="en-US" sz="1600" dirty="0" smtClean="0"/>
              <a:t> volume inspect &lt;volume name&gt;</a:t>
            </a:r>
            <a:endParaRPr lang="en-US" sz="1600" dirty="0" smtClean="0"/>
          </a:p>
          <a:p>
            <a:pPr lvl="1"/>
            <a:r>
              <a:rPr lang="en-US" sz="1200" dirty="0" smtClean="0"/>
              <a:t>Inspect the volume</a:t>
            </a:r>
            <a:r>
              <a:rPr lang="en-US" sz="1200" dirty="0" smtClean="0"/>
              <a:t>.</a:t>
            </a:r>
            <a:endParaRPr lang="en-US" sz="1200" dirty="0" smtClean="0"/>
          </a:p>
          <a:p>
            <a:r>
              <a:rPr lang="de-DE" sz="1600" dirty="0"/>
              <a:t>docker </a:t>
            </a:r>
            <a:r>
              <a:rPr lang="de-DE" sz="1600" dirty="0" smtClean="0"/>
              <a:t>volume rm &lt;volume name&gt;</a:t>
            </a:r>
            <a:endParaRPr lang="de-DE" sz="1600" dirty="0" smtClean="0"/>
          </a:p>
          <a:p>
            <a:pPr lvl="1"/>
            <a:r>
              <a:rPr lang="en-US" sz="1200" dirty="0" smtClean="0"/>
              <a:t>Remove the volume.</a:t>
            </a:r>
            <a:endParaRPr lang="en-US" sz="1200" dirty="0" smtClean="0"/>
          </a:p>
          <a:p>
            <a:r>
              <a:rPr lang="en-US" sz="1600" dirty="0" err="1"/>
              <a:t>docker</a:t>
            </a:r>
            <a:r>
              <a:rPr lang="en-US" sz="1600" dirty="0"/>
              <a:t> </a:t>
            </a:r>
            <a:r>
              <a:rPr lang="en-US" sz="1600" dirty="0" smtClean="0"/>
              <a:t>volume prune</a:t>
            </a:r>
            <a:endParaRPr lang="en-US" sz="1600" dirty="0" smtClean="0"/>
          </a:p>
          <a:p>
            <a:pPr lvl="1"/>
            <a:r>
              <a:rPr lang="en-US" sz="1200" dirty="0" smtClean="0"/>
              <a:t>Remove all unused volume.</a:t>
            </a:r>
            <a:endParaRPr lang="en-US" sz="1200" dirty="0" smtClean="0"/>
          </a:p>
          <a:p>
            <a:r>
              <a:rPr lang="en-US" sz="1600" dirty="0" err="1"/>
              <a:t>docker</a:t>
            </a:r>
            <a:r>
              <a:rPr lang="en-US" sz="1600" dirty="0"/>
              <a:t> container run -it -v &lt;path of host machine folder&gt;:&lt;path of </a:t>
            </a:r>
            <a:r>
              <a:rPr lang="en-US" sz="1600" dirty="0" err="1"/>
              <a:t>docker</a:t>
            </a:r>
            <a:r>
              <a:rPr lang="en-US" sz="1600" dirty="0"/>
              <a:t> container folder where i want to mount&gt; &lt;image name</a:t>
            </a:r>
            <a:r>
              <a:rPr lang="en-US" sz="1600" dirty="0" smtClean="0"/>
              <a:t>&gt;</a:t>
            </a:r>
          </a:p>
          <a:p>
            <a:r>
              <a:rPr lang="en-US" sz="1600" dirty="0" err="1"/>
              <a:t>docker</a:t>
            </a:r>
            <a:r>
              <a:rPr lang="en-US" sz="1600" dirty="0"/>
              <a:t> container run -it -v /home/</a:t>
            </a:r>
            <a:r>
              <a:rPr lang="en-US" sz="1600" dirty="0" err="1"/>
              <a:t>pankaj</a:t>
            </a:r>
            <a:r>
              <a:rPr lang="en-US" sz="1600" dirty="0"/>
              <a:t>:/</a:t>
            </a:r>
            <a:r>
              <a:rPr lang="en-US" sz="1600" dirty="0" err="1"/>
              <a:t>tmp</a:t>
            </a:r>
            <a:r>
              <a:rPr lang="en-US" sz="1600" dirty="0"/>
              <a:t>/test/ </a:t>
            </a:r>
            <a:r>
              <a:rPr lang="en-US" sz="1600" dirty="0" err="1"/>
              <a:t>ubuntu</a:t>
            </a:r>
            <a:r>
              <a:rPr lang="en-US" sz="1600" dirty="0"/>
              <a:t> bash</a:t>
            </a:r>
            <a:endParaRPr lang="en-US" sz="1600" dirty="0" smtClean="0"/>
          </a:p>
          <a:p>
            <a:pPr lvl="1"/>
            <a:r>
              <a:rPr lang="en-US" sz="1200" dirty="0"/>
              <a:t>This command will bind the folder of host machine into the folder of container. If the container's folder is not available, then this command will automatically create that folder. Whatever file exist in host machine folder, that will be shown into mount folder of running container. If we change anything in that folder inside running container, then we will see those changed in the host mounted folder also.</a:t>
            </a:r>
            <a:endParaRPr lang="en-US" sz="1200" dirty="0" smtClean="0"/>
          </a:p>
          <a:p>
            <a:pPr lvl="1"/>
            <a:r>
              <a:rPr lang="en-US" sz="1200" dirty="0"/>
              <a:t>We should always give full path of host machine folder. If we will not give full path then this command will create a new volume with the specified name</a:t>
            </a:r>
            <a:r>
              <a:rPr lang="en-US" sz="1200" dirty="0" smtClean="0"/>
              <a:t>.</a:t>
            </a:r>
            <a:endParaRPr lang="en-US" sz="1200" dirty="0" smtClean="0"/>
          </a:p>
        </p:txBody>
      </p:sp>
    </p:spTree>
    <p:extLst>
      <p:ext uri="{BB962C8B-B14F-4D97-AF65-F5344CB8AC3E}">
        <p14:creationId xmlns:p14="http://schemas.microsoft.com/office/powerpoint/2010/main" val="1157598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Thanks</a:t>
            </a:r>
            <a:endParaRPr lang="en-US" dirty="0"/>
          </a:p>
        </p:txBody>
      </p:sp>
    </p:spTree>
    <p:extLst>
      <p:ext uri="{BB962C8B-B14F-4D97-AF65-F5344CB8AC3E}">
        <p14:creationId xmlns:p14="http://schemas.microsoft.com/office/powerpoint/2010/main" val="911753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How Docker solve problem</a:t>
            </a:r>
            <a:endParaRPr lang="en-US" sz="4000" dirty="0"/>
          </a:p>
        </p:txBody>
      </p:sp>
      <p:sp>
        <p:nvSpPr>
          <p:cNvPr id="3" name="Content Placeholder 2"/>
          <p:cNvSpPr>
            <a:spLocks noGrp="1"/>
          </p:cNvSpPr>
          <p:nvPr>
            <p:ph idx="1"/>
          </p:nvPr>
        </p:nvSpPr>
        <p:spPr/>
        <p:txBody>
          <a:bodyPr>
            <a:normAutofit/>
          </a:bodyPr>
          <a:lstStyle/>
          <a:p>
            <a:r>
              <a:rPr lang="en-US" sz="1600" dirty="0"/>
              <a:t>You can run several </a:t>
            </a:r>
            <a:r>
              <a:rPr lang="en-US" sz="1600" dirty="0" smtClean="0"/>
              <a:t>microservices </a:t>
            </a:r>
            <a:r>
              <a:rPr lang="en-US" sz="1600" dirty="0"/>
              <a:t>in the same VM by running various Docker containers for each </a:t>
            </a:r>
            <a:r>
              <a:rPr lang="en-US" sz="1600" dirty="0" smtClean="0"/>
              <a:t>microservice.</a:t>
            </a:r>
          </a:p>
          <a:p>
            <a:pPr lvl="0"/>
            <a:r>
              <a:rPr lang="en-US" sz="1600" dirty="0"/>
              <a:t>Provide a consistent computing environment throughout the SDLC. Containers are created by developer only, so we can use same environment throughout the SDLC Dev, Test, Prod. So there will not be difference in computing environment.</a:t>
            </a:r>
          </a:p>
          <a:p>
            <a:endParaRPr lang="en-US" sz="1600" dirty="0" smtClean="0"/>
          </a:p>
          <a:p>
            <a:endParaRPr lang="en-US" sz="1600" dirty="0"/>
          </a:p>
        </p:txBody>
      </p:sp>
      <p:pic>
        <p:nvPicPr>
          <p:cNvPr id="5" name="Picture 4"/>
          <p:cNvPicPr/>
          <p:nvPr/>
        </p:nvPicPr>
        <p:blipFill>
          <a:blip r:embed="rId2"/>
          <a:stretch>
            <a:fillRect/>
          </a:stretch>
        </p:blipFill>
        <p:spPr>
          <a:xfrm>
            <a:off x="457201" y="3200400"/>
            <a:ext cx="3886200" cy="2800350"/>
          </a:xfrm>
          <a:prstGeom prst="rect">
            <a:avLst/>
          </a:prstGeom>
        </p:spPr>
      </p:pic>
      <p:pic>
        <p:nvPicPr>
          <p:cNvPr id="6" name="Picture 5"/>
          <p:cNvPicPr/>
          <p:nvPr/>
        </p:nvPicPr>
        <p:blipFill>
          <a:blip r:embed="rId3"/>
          <a:stretch>
            <a:fillRect/>
          </a:stretch>
        </p:blipFill>
        <p:spPr>
          <a:xfrm>
            <a:off x="4800600" y="3200400"/>
            <a:ext cx="3886200" cy="2798064"/>
          </a:xfrm>
          <a:prstGeom prst="rect">
            <a:avLst/>
          </a:prstGeom>
        </p:spPr>
      </p:pic>
    </p:spTree>
    <p:extLst>
      <p:ext uri="{BB962C8B-B14F-4D97-AF65-F5344CB8AC3E}">
        <p14:creationId xmlns:p14="http://schemas.microsoft.com/office/powerpoint/2010/main" val="1224938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Docker Overview</a:t>
            </a:r>
            <a:endParaRPr lang="en-US" sz="4000" dirty="0"/>
          </a:p>
        </p:txBody>
      </p:sp>
      <p:sp>
        <p:nvSpPr>
          <p:cNvPr id="3" name="Content Placeholder 2"/>
          <p:cNvSpPr>
            <a:spLocks noGrp="1"/>
          </p:cNvSpPr>
          <p:nvPr>
            <p:ph idx="1"/>
          </p:nvPr>
        </p:nvSpPr>
        <p:spPr>
          <a:xfrm>
            <a:off x="457200" y="1646237"/>
            <a:ext cx="8229600" cy="4525963"/>
          </a:xfrm>
        </p:spPr>
        <p:txBody>
          <a:bodyPr>
            <a:normAutofit/>
          </a:bodyPr>
          <a:lstStyle/>
          <a:p>
            <a:r>
              <a:rPr lang="en-US" sz="1600" dirty="0"/>
              <a:t>Docker is an open platform for developing, </a:t>
            </a:r>
            <a:r>
              <a:rPr lang="en-US" sz="1600" dirty="0" smtClean="0"/>
              <a:t>shipping</a:t>
            </a:r>
            <a:r>
              <a:rPr lang="en-US" sz="1600" dirty="0"/>
              <a:t>, and running applications</a:t>
            </a:r>
            <a:r>
              <a:rPr lang="en-US" sz="1600" dirty="0" smtClean="0"/>
              <a:t>.</a:t>
            </a:r>
          </a:p>
          <a:p>
            <a:r>
              <a:rPr lang="en-US" sz="1600" dirty="0"/>
              <a:t>Docker enables you to separate your applications from your infrastructure so you can deliver software quickly. </a:t>
            </a:r>
            <a:endParaRPr lang="en-US" sz="1600" dirty="0" smtClean="0"/>
          </a:p>
          <a:p>
            <a:r>
              <a:rPr lang="en-US" sz="1600" dirty="0"/>
              <a:t>Docker provides the ability to package and run an application in a loosely isolated environment called a container</a:t>
            </a:r>
            <a:r>
              <a:rPr lang="en-US" sz="1600" dirty="0" smtClean="0"/>
              <a:t>.</a:t>
            </a:r>
          </a:p>
          <a:p>
            <a:r>
              <a:rPr lang="en-US" sz="1600" dirty="0"/>
              <a:t>Containers are lightweight because they don’t need the extra load of a hypervisor, but run directly within the host machine’s kernel</a:t>
            </a:r>
            <a:r>
              <a:rPr lang="en-US" sz="1600" dirty="0" smtClean="0"/>
              <a:t>.</a:t>
            </a:r>
          </a:p>
          <a:p>
            <a:r>
              <a:rPr lang="en-US" sz="1600" dirty="0" smtClean="0"/>
              <a:t>You </a:t>
            </a:r>
            <a:r>
              <a:rPr lang="en-US" sz="1600" dirty="0"/>
              <a:t>can run more containers on a given hardware combination than if you were using virtual machines</a:t>
            </a:r>
            <a:r>
              <a:rPr lang="en-US" sz="1600" dirty="0" smtClean="0"/>
              <a:t>.</a:t>
            </a:r>
          </a:p>
          <a:p>
            <a:r>
              <a:rPr lang="en-US" sz="1600" dirty="0"/>
              <a:t>You can even run Docker containers within host machines that are actually virtual </a:t>
            </a:r>
            <a:r>
              <a:rPr lang="en-US" sz="1600" dirty="0" smtClean="0"/>
              <a:t>machines.</a:t>
            </a:r>
            <a:endParaRPr lang="en-US" sz="1600" dirty="0"/>
          </a:p>
        </p:txBody>
      </p:sp>
    </p:spTree>
    <p:extLst>
      <p:ext uri="{BB962C8B-B14F-4D97-AF65-F5344CB8AC3E}">
        <p14:creationId xmlns:p14="http://schemas.microsoft.com/office/powerpoint/2010/main" val="2232195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Docker Engine</a:t>
            </a:r>
            <a:endParaRPr lang="en-US" sz="4000" dirty="0"/>
          </a:p>
        </p:txBody>
      </p:sp>
      <p:sp>
        <p:nvSpPr>
          <p:cNvPr id="3" name="Content Placeholder 2"/>
          <p:cNvSpPr>
            <a:spLocks noGrp="1"/>
          </p:cNvSpPr>
          <p:nvPr>
            <p:ph idx="1"/>
          </p:nvPr>
        </p:nvSpPr>
        <p:spPr/>
        <p:txBody>
          <a:bodyPr>
            <a:normAutofit/>
          </a:bodyPr>
          <a:lstStyle/>
          <a:p>
            <a:r>
              <a:rPr lang="en-US" sz="1600" i="1" dirty="0"/>
              <a:t>Docker Engine</a:t>
            </a:r>
            <a:r>
              <a:rPr lang="en-US" sz="1600" dirty="0"/>
              <a:t> is a client-server application with these major components</a:t>
            </a:r>
            <a:r>
              <a:rPr lang="en-US" sz="1600" dirty="0" smtClean="0"/>
              <a:t>:</a:t>
            </a:r>
          </a:p>
          <a:p>
            <a:pPr lvl="1"/>
            <a:r>
              <a:rPr lang="en-US" sz="1200" dirty="0"/>
              <a:t>A server which is a type of long-running program called a daemon process (the </a:t>
            </a:r>
            <a:r>
              <a:rPr lang="en-US" sz="1200" dirty="0" smtClean="0"/>
              <a:t>dockerd</a:t>
            </a:r>
            <a:r>
              <a:rPr lang="en-US" sz="1200" dirty="0"/>
              <a:t> command</a:t>
            </a:r>
            <a:r>
              <a:rPr lang="en-US" sz="1200" dirty="0" smtClean="0"/>
              <a:t>).</a:t>
            </a:r>
          </a:p>
          <a:p>
            <a:pPr lvl="1"/>
            <a:r>
              <a:rPr lang="en-US" sz="1200" dirty="0"/>
              <a:t>A REST API which specifies interfaces that programs can use to talk to the daemon and instruct it what to do</a:t>
            </a:r>
            <a:r>
              <a:rPr lang="en-US" sz="1200" dirty="0" smtClean="0"/>
              <a:t>.</a:t>
            </a:r>
          </a:p>
          <a:p>
            <a:pPr lvl="1"/>
            <a:r>
              <a:rPr lang="en-US" sz="1200" dirty="0"/>
              <a:t>A command line interface (CLI) client (the </a:t>
            </a:r>
            <a:r>
              <a:rPr lang="en-US" sz="1200" dirty="0" smtClean="0"/>
              <a:t>docker</a:t>
            </a:r>
            <a:r>
              <a:rPr lang="en-US" sz="1200" dirty="0"/>
              <a:t> command</a:t>
            </a:r>
            <a:r>
              <a:rPr lang="en-US" sz="1200" dirty="0" smtClean="0"/>
              <a:t>).</a:t>
            </a:r>
          </a:p>
          <a:p>
            <a:pPr lvl="1"/>
            <a:r>
              <a:rPr lang="en-US" sz="1200" u="sng" dirty="0">
                <a:hlinkClick r:id="rId2"/>
              </a:rPr>
              <a:t>https://docs.docker.com/engine/api/v1.24/</a:t>
            </a:r>
            <a:endParaRPr lang="en-US" sz="1200" dirty="0" smtClean="0"/>
          </a:p>
          <a:p>
            <a:pPr lvl="1"/>
            <a:endParaRPr lang="en-US" sz="1200" dirty="0"/>
          </a:p>
          <a:p>
            <a:pPr lvl="1"/>
            <a:endParaRPr lang="en-US" sz="1200" dirty="0" smtClean="0"/>
          </a:p>
        </p:txBody>
      </p:sp>
      <p:pic>
        <p:nvPicPr>
          <p:cNvPr id="4" name="Picture 3"/>
          <p:cNvPicPr/>
          <p:nvPr/>
        </p:nvPicPr>
        <p:blipFill>
          <a:blip r:embed="rId3"/>
          <a:stretch>
            <a:fillRect/>
          </a:stretch>
        </p:blipFill>
        <p:spPr>
          <a:xfrm>
            <a:off x="1752600" y="3048000"/>
            <a:ext cx="4657725" cy="3124200"/>
          </a:xfrm>
          <a:prstGeom prst="rect">
            <a:avLst/>
          </a:prstGeom>
        </p:spPr>
      </p:pic>
    </p:spTree>
    <p:extLst>
      <p:ext uri="{BB962C8B-B14F-4D97-AF65-F5344CB8AC3E}">
        <p14:creationId xmlns:p14="http://schemas.microsoft.com/office/powerpoint/2010/main" val="2520704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Docker </a:t>
            </a:r>
            <a:r>
              <a:rPr lang="en-US" sz="4000" dirty="0" smtClean="0"/>
              <a:t>architecture</a:t>
            </a:r>
            <a:endParaRPr lang="en-US" sz="4000" dirty="0"/>
          </a:p>
        </p:txBody>
      </p:sp>
      <p:sp>
        <p:nvSpPr>
          <p:cNvPr id="3" name="Content Placeholder 2"/>
          <p:cNvSpPr>
            <a:spLocks noGrp="1"/>
          </p:cNvSpPr>
          <p:nvPr>
            <p:ph idx="1"/>
          </p:nvPr>
        </p:nvSpPr>
        <p:spPr/>
        <p:txBody>
          <a:bodyPr>
            <a:normAutofit/>
          </a:bodyPr>
          <a:lstStyle/>
          <a:p>
            <a:r>
              <a:rPr lang="en-US" sz="1600" dirty="0"/>
              <a:t>Docker uses a client-server architecture</a:t>
            </a:r>
            <a:r>
              <a:rPr lang="en-US" sz="1600" dirty="0" smtClean="0"/>
              <a:t>.</a:t>
            </a:r>
          </a:p>
          <a:p>
            <a:endParaRPr lang="en-US"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7162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4423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Docker Workflow</a:t>
            </a:r>
            <a:endParaRPr lang="en-US" sz="4000" dirty="0"/>
          </a:p>
        </p:txBody>
      </p:sp>
      <p:sp>
        <p:nvSpPr>
          <p:cNvPr id="5" name="Content Placeholder 4"/>
          <p:cNvSpPr>
            <a:spLocks noGrp="1"/>
          </p:cNvSpPr>
          <p:nvPr>
            <p:ph idx="1"/>
          </p:nvPr>
        </p:nvSpPr>
        <p:spPr/>
        <p:txBody>
          <a:bodyPr>
            <a:normAutofit/>
          </a:bodyPr>
          <a:lstStyle/>
          <a:p>
            <a:r>
              <a:rPr lang="en-US" sz="1600" dirty="0"/>
              <a:t>Docker File:- Developer write code that </a:t>
            </a:r>
            <a:r>
              <a:rPr lang="en-US" sz="1600" dirty="0" smtClean="0"/>
              <a:t>defines application</a:t>
            </a:r>
            <a:r>
              <a:rPr lang="en-US" sz="1600" dirty="0"/>
              <a:t>, requirement and dependency in an easy to write file, called as Docker File</a:t>
            </a:r>
            <a:r>
              <a:rPr lang="en-US" sz="1600" dirty="0" smtClean="0"/>
              <a:t>.</a:t>
            </a:r>
          </a:p>
          <a:p>
            <a:r>
              <a:rPr lang="en-US" sz="1600" dirty="0"/>
              <a:t>Docker Image: - Docker File produces Docker Image. All the dependency are present in </a:t>
            </a:r>
            <a:r>
              <a:rPr lang="en-US" sz="1600" dirty="0" smtClean="0"/>
              <a:t>Docker Image.</a:t>
            </a:r>
          </a:p>
          <a:p>
            <a:r>
              <a:rPr lang="en-US" sz="1600" dirty="0"/>
              <a:t>Docker Container:- Docker container are run-time instance of </a:t>
            </a:r>
            <a:r>
              <a:rPr lang="en-US" sz="1600" dirty="0" smtClean="0"/>
              <a:t>Docker Image.</a:t>
            </a:r>
          </a:p>
          <a:p>
            <a:r>
              <a:rPr lang="en-US" sz="1600" dirty="0"/>
              <a:t>Docker Hub:- Docker Hub contains Docker Images. It behave like git repository, which contains public and </a:t>
            </a:r>
            <a:r>
              <a:rPr lang="en-US" sz="1600" dirty="0" smtClean="0"/>
              <a:t>private Docker Images</a:t>
            </a:r>
            <a:r>
              <a:rPr lang="en-US" sz="1600" dirty="0"/>
              <a:t>.</a:t>
            </a:r>
          </a:p>
          <a:p>
            <a:endParaRPr lang="en-US" sz="1600" dirty="0"/>
          </a:p>
        </p:txBody>
      </p:sp>
      <p:pic>
        <p:nvPicPr>
          <p:cNvPr id="6" name="Picture 5"/>
          <p:cNvPicPr/>
          <p:nvPr/>
        </p:nvPicPr>
        <p:blipFill>
          <a:blip r:embed="rId2"/>
          <a:stretch>
            <a:fillRect/>
          </a:stretch>
        </p:blipFill>
        <p:spPr>
          <a:xfrm>
            <a:off x="1219200" y="3733800"/>
            <a:ext cx="6553200" cy="2474595"/>
          </a:xfrm>
          <a:prstGeom prst="rect">
            <a:avLst/>
          </a:prstGeom>
        </p:spPr>
      </p:pic>
    </p:spTree>
    <p:extLst>
      <p:ext uri="{BB962C8B-B14F-4D97-AF65-F5344CB8AC3E}">
        <p14:creationId xmlns:p14="http://schemas.microsoft.com/office/powerpoint/2010/main" val="1315872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Docker commands</a:t>
            </a:r>
            <a:endParaRPr lang="en-US" sz="4000" dirty="0"/>
          </a:p>
        </p:txBody>
      </p:sp>
      <p:sp>
        <p:nvSpPr>
          <p:cNvPr id="3" name="Content Placeholder 2"/>
          <p:cNvSpPr>
            <a:spLocks noGrp="1"/>
          </p:cNvSpPr>
          <p:nvPr>
            <p:ph idx="1"/>
          </p:nvPr>
        </p:nvSpPr>
        <p:spPr/>
        <p:txBody>
          <a:bodyPr>
            <a:normAutofit/>
          </a:bodyPr>
          <a:lstStyle/>
          <a:p>
            <a:r>
              <a:rPr lang="en-US" sz="1600" dirty="0" smtClean="0"/>
              <a:t>Service docker status</a:t>
            </a:r>
          </a:p>
          <a:p>
            <a:pPr lvl="1"/>
            <a:r>
              <a:rPr lang="en-US" sz="1200" dirty="0" smtClean="0"/>
              <a:t>Check docker status</a:t>
            </a:r>
          </a:p>
          <a:p>
            <a:r>
              <a:rPr lang="en-US" sz="1600" dirty="0" smtClean="0"/>
              <a:t>Service docker start</a:t>
            </a:r>
          </a:p>
          <a:p>
            <a:pPr lvl="1"/>
            <a:r>
              <a:rPr lang="en-US" sz="1200" dirty="0" smtClean="0"/>
              <a:t>Start docker</a:t>
            </a:r>
          </a:p>
          <a:p>
            <a:r>
              <a:rPr lang="en-US" sz="1600" dirty="0" smtClean="0"/>
              <a:t>Docker info</a:t>
            </a:r>
          </a:p>
          <a:p>
            <a:pPr lvl="1"/>
            <a:r>
              <a:rPr lang="en-US" sz="1200" dirty="0" smtClean="0"/>
              <a:t>Get docker info</a:t>
            </a:r>
          </a:p>
          <a:p>
            <a:r>
              <a:rPr lang="en-US" sz="1600" dirty="0" smtClean="0"/>
              <a:t>Docker version</a:t>
            </a:r>
          </a:p>
          <a:p>
            <a:pPr lvl="1"/>
            <a:r>
              <a:rPr lang="en-US" sz="1200" dirty="0" smtClean="0"/>
              <a:t>Check docker version</a:t>
            </a:r>
          </a:p>
          <a:p>
            <a:r>
              <a:rPr lang="en-US" sz="1600" dirty="0" smtClean="0"/>
              <a:t>Docker --help</a:t>
            </a:r>
            <a:endParaRPr lang="en-US" sz="400" dirty="0"/>
          </a:p>
          <a:p>
            <a:pPr lvl="1"/>
            <a:r>
              <a:rPr lang="en-US" sz="1200" dirty="0" smtClean="0"/>
              <a:t>Find help</a:t>
            </a:r>
          </a:p>
        </p:txBody>
      </p:sp>
    </p:spTree>
    <p:extLst>
      <p:ext uri="{BB962C8B-B14F-4D97-AF65-F5344CB8AC3E}">
        <p14:creationId xmlns:p14="http://schemas.microsoft.com/office/powerpoint/2010/main" val="1865133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Docker Container Commands</a:t>
            </a:r>
            <a:endParaRPr lang="en-US" sz="4000" dirty="0"/>
          </a:p>
        </p:txBody>
      </p:sp>
      <p:sp>
        <p:nvSpPr>
          <p:cNvPr id="3" name="Content Placeholder 2"/>
          <p:cNvSpPr>
            <a:spLocks noGrp="1"/>
          </p:cNvSpPr>
          <p:nvPr>
            <p:ph idx="1"/>
          </p:nvPr>
        </p:nvSpPr>
        <p:spPr/>
        <p:txBody>
          <a:bodyPr>
            <a:normAutofit fontScale="92500" lnSpcReduction="10000"/>
          </a:bodyPr>
          <a:lstStyle/>
          <a:p>
            <a:r>
              <a:rPr lang="en-US" sz="1600" dirty="0" smtClean="0"/>
              <a:t>Docker container run &lt;image name&gt;</a:t>
            </a:r>
          </a:p>
          <a:p>
            <a:pPr lvl="1"/>
            <a:r>
              <a:rPr lang="en-US" sz="1200" dirty="0" smtClean="0"/>
              <a:t>Create a new container and run that container</a:t>
            </a:r>
          </a:p>
          <a:p>
            <a:r>
              <a:rPr lang="en-US" sz="1600" dirty="0" smtClean="0"/>
              <a:t>Docker container rm &lt;container id/name&gt;</a:t>
            </a:r>
          </a:p>
          <a:p>
            <a:pPr lvl="1"/>
            <a:r>
              <a:rPr lang="en-US" sz="1200" dirty="0" smtClean="0"/>
              <a:t>Remove a container</a:t>
            </a:r>
          </a:p>
          <a:p>
            <a:r>
              <a:rPr lang="en-US" sz="1600" dirty="0" smtClean="0"/>
              <a:t>Docker container rm</a:t>
            </a:r>
            <a:r>
              <a:rPr lang="en-US" sz="1600" dirty="0"/>
              <a:t> </a:t>
            </a:r>
            <a:r>
              <a:rPr lang="en-US" sz="1600" dirty="0" smtClean="0"/>
              <a:t>$(docker container ls –aq)</a:t>
            </a:r>
          </a:p>
          <a:p>
            <a:pPr lvl="1"/>
            <a:r>
              <a:rPr lang="en-US" sz="1200" dirty="0" smtClean="0"/>
              <a:t>Remove all container</a:t>
            </a:r>
          </a:p>
          <a:p>
            <a:r>
              <a:rPr lang="en-US" sz="1600" dirty="0" smtClean="0"/>
              <a:t>Docker container ls</a:t>
            </a:r>
          </a:p>
          <a:p>
            <a:pPr lvl="1"/>
            <a:r>
              <a:rPr lang="en-US" sz="1200" dirty="0" smtClean="0"/>
              <a:t>Show list of running containers</a:t>
            </a:r>
          </a:p>
          <a:p>
            <a:r>
              <a:rPr lang="en-US" sz="1600" dirty="0" smtClean="0"/>
              <a:t>Docker container ls –a</a:t>
            </a:r>
          </a:p>
          <a:p>
            <a:pPr lvl="1"/>
            <a:r>
              <a:rPr lang="en-US" sz="1200" dirty="0" smtClean="0"/>
              <a:t>Show list of all(running and stopped) containers</a:t>
            </a:r>
          </a:p>
          <a:p>
            <a:r>
              <a:rPr lang="en-US" sz="1600" dirty="0" smtClean="0"/>
              <a:t>Docker container start &lt;container id/name&gt;</a:t>
            </a:r>
          </a:p>
          <a:p>
            <a:pPr lvl="1"/>
            <a:r>
              <a:rPr lang="en-US" sz="1200" dirty="0" smtClean="0"/>
              <a:t>Start an existing container</a:t>
            </a:r>
          </a:p>
          <a:p>
            <a:r>
              <a:rPr lang="en-US" sz="1600" dirty="0" smtClean="0"/>
              <a:t>Docker container inspect &lt;container id/name&gt;</a:t>
            </a:r>
          </a:p>
          <a:p>
            <a:pPr lvl="1"/>
            <a:r>
              <a:rPr lang="en-US" sz="1200" dirty="0" smtClean="0"/>
              <a:t>Show all information of container</a:t>
            </a:r>
          </a:p>
          <a:p>
            <a:r>
              <a:rPr lang="en-US" sz="1600" dirty="0" smtClean="0"/>
              <a:t>Docker container stop &lt;container id/name&gt;</a:t>
            </a:r>
          </a:p>
          <a:p>
            <a:pPr lvl="1"/>
            <a:r>
              <a:rPr lang="en-US" sz="1200" dirty="0" smtClean="0"/>
              <a:t>Stop a running container</a:t>
            </a:r>
            <a:endParaRPr lang="en-US" sz="1600" dirty="0" smtClean="0"/>
          </a:p>
          <a:p>
            <a:r>
              <a:rPr lang="en-US" sz="1600" dirty="0" smtClean="0"/>
              <a:t>Docker container top &lt;container id/name&gt;</a:t>
            </a:r>
          </a:p>
          <a:p>
            <a:pPr lvl="1"/>
            <a:r>
              <a:rPr lang="en-US" sz="1200" dirty="0" smtClean="0"/>
              <a:t>Display all running process inside container</a:t>
            </a:r>
          </a:p>
          <a:p>
            <a:r>
              <a:rPr lang="en-US" sz="1600" dirty="0" smtClean="0"/>
              <a:t>Docker container logs &lt;container id/name&gt;</a:t>
            </a:r>
          </a:p>
          <a:p>
            <a:pPr lvl="1"/>
            <a:r>
              <a:rPr lang="en-US" sz="1200" dirty="0" smtClean="0"/>
              <a:t>Display Logs of specified container</a:t>
            </a:r>
          </a:p>
        </p:txBody>
      </p:sp>
    </p:spTree>
    <p:extLst>
      <p:ext uri="{BB962C8B-B14F-4D97-AF65-F5344CB8AC3E}">
        <p14:creationId xmlns:p14="http://schemas.microsoft.com/office/powerpoint/2010/main" val="3130821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624</TotalTime>
  <Words>1607</Words>
  <Application>Microsoft Office PowerPoint</Application>
  <PresentationFormat>On-screen Show (4:3)</PresentationFormat>
  <Paragraphs>251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Docker</vt:lpstr>
      <vt:lpstr>Problem before Docker</vt:lpstr>
      <vt:lpstr>How Docker solve problem</vt:lpstr>
      <vt:lpstr>Docker Overview</vt:lpstr>
      <vt:lpstr>Docker Engine</vt:lpstr>
      <vt:lpstr>Docker architecture</vt:lpstr>
      <vt:lpstr>Docker Workflow</vt:lpstr>
      <vt:lpstr>Docker commands</vt:lpstr>
      <vt:lpstr>Docker Container Commands</vt:lpstr>
      <vt:lpstr>Docker Container Commands</vt:lpstr>
      <vt:lpstr>Docker Container Commands</vt:lpstr>
      <vt:lpstr>Docker command Options</vt:lpstr>
      <vt:lpstr>Docker Image Commands</vt:lpstr>
      <vt:lpstr>Docker Image Commands</vt:lpstr>
      <vt:lpstr>Dockerfile</vt:lpstr>
      <vt:lpstr>Dockerfile Commands</vt:lpstr>
      <vt:lpstr>Layered Architecture</vt:lpstr>
      <vt:lpstr>Layered Architecture</vt:lpstr>
      <vt:lpstr>Dockerfile Keywords</vt:lpstr>
      <vt:lpstr>Dockerfile Keywords</vt:lpstr>
      <vt:lpstr>CMD vs ENTRYPOINT</vt:lpstr>
      <vt:lpstr>Docker Volume Commands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PANKAJ</dc:creator>
  <cp:lastModifiedBy>PANKAJ</cp:lastModifiedBy>
  <cp:revision>142</cp:revision>
  <dcterms:created xsi:type="dcterms:W3CDTF">2020-06-07T08:00:13Z</dcterms:created>
  <dcterms:modified xsi:type="dcterms:W3CDTF">2020-07-18T11:00:27Z</dcterms:modified>
</cp:coreProperties>
</file>