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2" r:id="rId1"/>
  </p:sldMasterIdLst>
  <p:sldIdLst>
    <p:sldId id="257" r:id="rId2"/>
    <p:sldId id="258" r:id="rId3"/>
    <p:sldId id="259"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426915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F5781-2C13-4FAA-8553-24B3BD5F26C3}"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64643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05732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0338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448643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AF5781-2C13-4FAA-8553-24B3BD5F26C3}"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63690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AF5781-2C13-4FAA-8553-24B3BD5F26C3}" type="datetimeFigureOut">
              <a:rPr lang="en-IN" smtClean="0"/>
              <a:t>07-05-2021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752300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275920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2564269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52231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F5781-2C13-4FAA-8553-24B3BD5F26C3}"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4507960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F5781-2C13-4FAA-8553-24B3BD5F26C3}"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09781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F5781-2C13-4FAA-8553-24B3BD5F26C3}"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248459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F5781-2C13-4FAA-8553-24B3BD5F26C3}"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97936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F5781-2C13-4FAA-8553-24B3BD5F26C3}"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42068066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F5781-2C13-4FAA-8553-24B3BD5F26C3}"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32843471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F5781-2C13-4FAA-8553-24B3BD5F26C3}"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231157-A396-4744-B3C1-2B6B937D3BC8}" type="slidenum">
              <a:rPr lang="en-IN" smtClean="0"/>
              <a:t>‹#›</a:t>
            </a:fld>
            <a:endParaRPr lang="en-IN"/>
          </a:p>
        </p:txBody>
      </p:sp>
    </p:spTree>
    <p:extLst>
      <p:ext uri="{BB962C8B-B14F-4D97-AF65-F5344CB8AC3E}">
        <p14:creationId xmlns:p14="http://schemas.microsoft.com/office/powerpoint/2010/main" val="160654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BAF5781-2C13-4FAA-8553-24B3BD5F26C3}" type="datetimeFigureOut">
              <a:rPr lang="en-IN" smtClean="0"/>
              <a:t>07-05-2021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1231157-A396-4744-B3C1-2B6B937D3BC8}" type="slidenum">
              <a:rPr lang="en-IN" smtClean="0"/>
              <a:t>‹#›</a:t>
            </a:fld>
            <a:endParaRPr lang="en-IN"/>
          </a:p>
        </p:txBody>
      </p:sp>
    </p:spTree>
    <p:extLst>
      <p:ext uri="{BB962C8B-B14F-4D97-AF65-F5344CB8AC3E}">
        <p14:creationId xmlns:p14="http://schemas.microsoft.com/office/powerpoint/2010/main" val="391705379"/>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 id="2147484207" r:id="rId15"/>
    <p:sldLayoutId id="2147484208" r:id="rId16"/>
    <p:sldLayoutId id="21474842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578375"/>
            <a:ext cx="11224260" cy="4051025"/>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sz="4400" u="sng" dirty="0" smtClean="0">
                <a:solidFill>
                  <a:schemeClr val="tx1"/>
                </a:solidFill>
                <a:latin typeface="Times New Roman" panose="02020603050405020304" pitchFamily="18" charset="0"/>
                <a:cs typeface="Times New Roman" panose="02020603050405020304" pitchFamily="18" charset="0"/>
              </a:rPr>
              <a:t>Comparison </a:t>
            </a:r>
            <a:r>
              <a:rPr lang="en-IN" sz="4400" u="sng" dirty="0" smtClean="0">
                <a:solidFill>
                  <a:schemeClr val="tx1"/>
                </a:solidFill>
                <a:latin typeface="Times New Roman" panose="02020603050405020304" pitchFamily="18" charset="0"/>
                <a:cs typeface="Times New Roman" panose="02020603050405020304" pitchFamily="18" charset="0"/>
              </a:rPr>
              <a:t>of Query Performance in</a:t>
            </a:r>
            <a:br>
              <a:rPr lang="en-IN" sz="4400" u="sng" dirty="0" smtClean="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 </a:t>
            </a:r>
            <a:r>
              <a:rPr lang="en-IN" sz="4400" dirty="0" smtClean="0">
                <a:solidFill>
                  <a:schemeClr val="tx1"/>
                </a:solidFill>
                <a:latin typeface="Times New Roman" panose="02020603050405020304" pitchFamily="18" charset="0"/>
                <a:cs typeface="Times New Roman" panose="02020603050405020304" pitchFamily="18" charset="0"/>
              </a:rPr>
              <a:t>       </a:t>
            </a:r>
            <a:r>
              <a:rPr lang="en-IN" sz="4400" dirty="0" smtClean="0">
                <a:solidFill>
                  <a:schemeClr val="tx1"/>
                </a:solidFill>
                <a:latin typeface="Times New Roman" panose="02020603050405020304" pitchFamily="18" charset="0"/>
                <a:cs typeface="Times New Roman" panose="02020603050405020304" pitchFamily="18" charset="0"/>
              </a:rPr>
              <a:t>               </a:t>
            </a:r>
            <a:r>
              <a:rPr lang="en-IN" sz="4400" u="sng" dirty="0" smtClean="0">
                <a:solidFill>
                  <a:schemeClr val="tx1"/>
                </a:solidFill>
                <a:latin typeface="Times New Roman" panose="02020603050405020304" pitchFamily="18" charset="0"/>
                <a:cs typeface="Times New Roman" panose="02020603050405020304" pitchFamily="18" charset="0"/>
              </a:rPr>
              <a:t>Relational </a:t>
            </a:r>
            <a:r>
              <a:rPr lang="en-IN" sz="4400" u="sng" dirty="0" smtClean="0">
                <a:solidFill>
                  <a:schemeClr val="tx1"/>
                </a:solidFill>
                <a:latin typeface="Times New Roman" panose="02020603050405020304" pitchFamily="18" charset="0"/>
                <a:cs typeface="Times New Roman" panose="02020603050405020304" pitchFamily="18" charset="0"/>
              </a:rPr>
              <a:t>and Non-relation</a:t>
            </a:r>
            <a:r>
              <a:rPr lang="en-IN" sz="4400" dirty="0" smtClean="0">
                <a:solidFill>
                  <a:schemeClr val="tx1"/>
                </a:solidFill>
                <a:latin typeface="Times New Roman" panose="02020603050405020304" pitchFamily="18" charset="0"/>
                <a:cs typeface="Times New Roman" panose="02020603050405020304" pitchFamily="18" charset="0"/>
              </a:rPr>
              <a:t/>
            </a:r>
            <a:br>
              <a:rPr lang="en-IN" sz="4400" dirty="0" smtClean="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 </a:t>
            </a:r>
            <a:r>
              <a:rPr lang="en-IN" sz="4400" dirty="0" smtClean="0">
                <a:solidFill>
                  <a:schemeClr val="tx1"/>
                </a:solidFill>
                <a:latin typeface="Times New Roman" panose="02020603050405020304" pitchFamily="18" charset="0"/>
                <a:cs typeface="Times New Roman" panose="02020603050405020304" pitchFamily="18" charset="0"/>
              </a:rPr>
              <a:t>                  </a:t>
            </a:r>
            <a:r>
              <a:rPr lang="en-IN" sz="4400" dirty="0" smtClean="0">
                <a:solidFill>
                  <a:schemeClr val="tx1"/>
                </a:solidFill>
                <a:latin typeface="Times New Roman" panose="02020603050405020304" pitchFamily="18" charset="0"/>
                <a:cs typeface="Times New Roman" panose="02020603050405020304" pitchFamily="18" charset="0"/>
              </a:rPr>
              <a:t>                 </a:t>
            </a:r>
            <a:r>
              <a:rPr lang="en-IN" sz="4400" u="sng" dirty="0" smtClean="0">
                <a:solidFill>
                  <a:schemeClr val="tx1"/>
                </a:solidFill>
                <a:latin typeface="Times New Roman" panose="02020603050405020304" pitchFamily="18" charset="0"/>
                <a:cs typeface="Times New Roman" panose="02020603050405020304" pitchFamily="18" charset="0"/>
              </a:rPr>
              <a:t>Databases</a:t>
            </a:r>
            <a:r>
              <a:rPr lang="en-IN" sz="4400" dirty="0" smtClean="0">
                <a:solidFill>
                  <a:schemeClr val="tx1"/>
                </a:solidFill>
                <a:latin typeface="Times New Roman" panose="02020603050405020304" pitchFamily="18" charset="0"/>
                <a:cs typeface="Times New Roman" panose="02020603050405020304" pitchFamily="18" charset="0"/>
              </a:rPr>
              <a:t/>
            </a:r>
            <a:br>
              <a:rPr lang="en-IN" sz="4400" dirty="0" smtClean="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
            </a:r>
            <a:br>
              <a:rPr lang="en-IN" sz="4400" dirty="0">
                <a:solidFill>
                  <a:schemeClr val="tx1"/>
                </a:solidFill>
                <a:latin typeface="Times New Roman" panose="02020603050405020304" pitchFamily="18" charset="0"/>
                <a:cs typeface="Times New Roman" panose="02020603050405020304" pitchFamily="18" charset="0"/>
              </a:rPr>
            </a:br>
            <a:r>
              <a:rPr lang="en-IN" dirty="0" smtClean="0">
                <a:solidFill>
                  <a:schemeClr val="tx1"/>
                </a:solidFill>
                <a:latin typeface="Times New Roman" panose="02020603050405020304" pitchFamily="18" charset="0"/>
                <a:cs typeface="Times New Roman" panose="02020603050405020304" pitchFamily="18" charset="0"/>
              </a:rPr>
              <a:t/>
            </a:r>
            <a:br>
              <a:rPr lang="en-IN" dirty="0" smtClean="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smtClean="0">
                <a:solidFill>
                  <a:schemeClr val="tx1"/>
                </a:solidFill>
                <a:latin typeface="Times New Roman" panose="02020603050405020304" pitchFamily="18" charset="0"/>
                <a:cs typeface="Times New Roman" panose="02020603050405020304" pitchFamily="18" charset="0"/>
              </a:rPr>
              <a:t/>
            </a:r>
            <a:br>
              <a:rPr lang="en-IN" dirty="0" smtClean="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u="sng" dirty="0" smtClean="0">
                <a:solidFill>
                  <a:schemeClr val="tx1"/>
                </a:solidFill>
                <a:latin typeface="Times New Roman" panose="02020603050405020304" pitchFamily="18" charset="0"/>
                <a:cs typeface="Times New Roman" panose="02020603050405020304" pitchFamily="18" charset="0"/>
              </a:rPr>
              <a:t>Priya </a:t>
            </a:r>
            <a:r>
              <a:rPr lang="en-IN" u="sng" dirty="0">
                <a:solidFill>
                  <a:schemeClr val="tx1"/>
                </a:solidFill>
                <a:latin typeface="Times New Roman" panose="02020603050405020304" pitchFamily="18" charset="0"/>
                <a:cs typeface="Times New Roman" panose="02020603050405020304" pitchFamily="18" charset="0"/>
              </a:rPr>
              <a:t>Gupta-1911080</a:t>
            </a:r>
            <a:endParaRPr lang="en-IN"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561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Disadvantages</a:t>
            </a:r>
            <a:r>
              <a:rPr lang="en-IN" dirty="0" smtClean="0"/>
              <a:t>:</a:t>
            </a:r>
            <a:endParaRPr lang="en-IN" dirty="0"/>
          </a:p>
        </p:txBody>
      </p:sp>
      <p:sp>
        <p:nvSpPr>
          <p:cNvPr id="3" name="Content Placeholder 2"/>
          <p:cNvSpPr>
            <a:spLocks noGrp="1"/>
          </p:cNvSpPr>
          <p:nvPr>
            <p:ph idx="1"/>
          </p:nvPr>
        </p:nvSpPr>
        <p:spPr/>
        <p:txBody>
          <a:bodyPr>
            <a:normAutofit fontScale="92500"/>
          </a:bodyPr>
          <a:lstStyle/>
          <a:p>
            <a:r>
              <a:rPr lang="en-IN" sz="2400" dirty="0" smtClean="0">
                <a:latin typeface="Times New Roman" panose="02020603050405020304" pitchFamily="18" charset="0"/>
                <a:cs typeface="Times New Roman" panose="02020603050405020304" pitchFamily="18" charset="0"/>
              </a:rPr>
              <a:t>While the Key-value type database seems helpful in some cases, it has some weaknesses as well. </a:t>
            </a:r>
          </a:p>
          <a:p>
            <a:pPr marL="514350" indent="-514350">
              <a:buFont typeface="+mj-lt"/>
              <a:buAutoNum type="arabicPeriod"/>
            </a:pPr>
            <a:r>
              <a:rPr lang="en-IN" sz="2400" dirty="0" smtClean="0">
                <a:latin typeface="Times New Roman" panose="02020603050405020304" pitchFamily="18" charset="0"/>
                <a:cs typeface="Times New Roman" panose="02020603050405020304" pitchFamily="18" charset="0"/>
              </a:rPr>
              <a:t>At first, the model will not provide any traditional database capabilities (like atomicity of transactions or consistency, when multiple transactions are executed simultaneously). </a:t>
            </a:r>
          </a:p>
          <a:p>
            <a:pPr marL="514350" indent="-514350">
              <a:buFont typeface="+mj-lt"/>
              <a:buAutoNum type="arabicPeriod"/>
            </a:pPr>
            <a:r>
              <a:rPr lang="en-IN" sz="2400" dirty="0" smtClean="0">
                <a:latin typeface="Times New Roman" panose="02020603050405020304" pitchFamily="18" charset="0"/>
                <a:cs typeface="Times New Roman" panose="02020603050405020304" pitchFamily="18" charset="0"/>
              </a:rPr>
              <a:t>Secondly, as the volume of the data increases, maintaining unique values like keys may become more difficult; addressing this issue requires an introduction of some complexity in the generating character strings that will remain unique among the huge set of keys.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249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2. Document-based Store: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sz="2400" dirty="0" smtClean="0">
                <a:latin typeface="Times New Roman" panose="02020603050405020304" pitchFamily="18" charset="0"/>
                <a:cs typeface="Times New Roman" panose="02020603050405020304" pitchFamily="18" charset="0"/>
              </a:rPr>
              <a:t>The data, that are the collection of the key-value pairs, are compressed as a document store quite similar to the key value store, but the only difference is, that the values stored (referred to as “documents”) provide some structure and encoding of the managed data.</a:t>
            </a:r>
          </a:p>
          <a:p>
            <a:r>
              <a:rPr lang="en-IN" sz="2400" dirty="0">
                <a:latin typeface="Times New Roman" panose="02020603050405020304" pitchFamily="18" charset="0"/>
                <a:cs typeface="Times New Roman" panose="02020603050405020304" pitchFamily="18" charset="0"/>
              </a:rPr>
              <a:t>A document </a:t>
            </a:r>
            <a:r>
              <a:rPr lang="en-IN" sz="2400" dirty="0" smtClean="0">
                <a:latin typeface="Times New Roman" panose="02020603050405020304" pitchFamily="18" charset="0"/>
                <a:cs typeface="Times New Roman" panose="02020603050405020304" pitchFamily="18" charset="0"/>
              </a:rPr>
              <a:t>database stores </a:t>
            </a:r>
            <a:r>
              <a:rPr lang="en-IN" sz="2400" dirty="0">
                <a:latin typeface="Times New Roman" panose="02020603050405020304" pitchFamily="18" charset="0"/>
                <a:cs typeface="Times New Roman" panose="02020603050405020304" pitchFamily="18" charset="0"/>
              </a:rPr>
              <a:t>data in JSON, </a:t>
            </a:r>
            <a:r>
              <a:rPr lang="en-IN" sz="2400" dirty="0" smtClean="0">
                <a:latin typeface="Times New Roman" panose="02020603050405020304" pitchFamily="18" charset="0"/>
                <a:cs typeface="Times New Roman" panose="02020603050405020304" pitchFamily="18" charset="0"/>
              </a:rPr>
              <a:t>BSON, </a:t>
            </a:r>
            <a:r>
              <a:rPr lang="en-IN" sz="2400" dirty="0">
                <a:latin typeface="Times New Roman" panose="02020603050405020304" pitchFamily="18" charset="0"/>
                <a:cs typeface="Times New Roman" panose="02020603050405020304" pitchFamily="18" charset="0"/>
              </a:rPr>
              <a:t>or XML documents (not Word documents or Google docs, of course). In a document database, documents </a:t>
            </a:r>
            <a:r>
              <a:rPr lang="en-IN" sz="2400" dirty="0" smtClean="0">
                <a:latin typeface="Times New Roman" panose="02020603050405020304" pitchFamily="18" charset="0"/>
                <a:cs typeface="Times New Roman" panose="02020603050405020304" pitchFamily="18" charset="0"/>
              </a:rPr>
              <a:t>can </a:t>
            </a:r>
            <a:r>
              <a:rPr lang="en-IN" sz="2400" dirty="0">
                <a:latin typeface="Times New Roman" panose="02020603050405020304" pitchFamily="18" charset="0"/>
                <a:cs typeface="Times New Roman" panose="02020603050405020304" pitchFamily="18" charset="0"/>
              </a:rPr>
              <a:t>be nested</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Use cases include ecommerce platforms, trading platforms, and mobile app development across industries.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Examples of Document Database:  </a:t>
            </a:r>
          </a:p>
          <a:p>
            <a:pPr marL="0" indent="0">
              <a:buNone/>
            </a:pPr>
            <a:r>
              <a:rPr lang="en-IN" sz="2400" dirty="0" smtClean="0">
                <a:latin typeface="Times New Roman" panose="02020603050405020304" pitchFamily="18" charset="0"/>
                <a:cs typeface="Times New Roman" panose="02020603050405020304" pitchFamily="18" charset="0"/>
              </a:rPr>
              <a:t>1. MongoDB </a:t>
            </a:r>
          </a:p>
          <a:p>
            <a:pPr marL="0" indent="0">
              <a:buNone/>
            </a:pPr>
            <a:r>
              <a:rPr lang="en-IN" sz="2400" dirty="0" smtClean="0">
                <a:latin typeface="Times New Roman" panose="02020603050405020304" pitchFamily="18" charset="0"/>
                <a:cs typeface="Times New Roman" panose="02020603050405020304" pitchFamily="18" charset="0"/>
              </a:rPr>
              <a:t>2. </a:t>
            </a:r>
            <a:r>
              <a:rPr lang="en-IN" sz="2400" dirty="0" err="1" smtClean="0">
                <a:latin typeface="Times New Roman" panose="02020603050405020304" pitchFamily="18" charset="0"/>
                <a:cs typeface="Times New Roman" panose="02020603050405020304" pitchFamily="18" charset="0"/>
              </a:rPr>
              <a:t>Couchbase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70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3. Column-based Store: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IN" sz="2400" dirty="0" smtClean="0">
                <a:latin typeface="Times New Roman" panose="02020603050405020304" pitchFamily="18" charset="0"/>
                <a:cs typeface="Times New Roman" panose="02020603050405020304" pitchFamily="18" charset="0"/>
              </a:rPr>
              <a:t>In column-oriented NoSQL database, data are stored in the cells grouped in the columns of the data rather than as rows of data. Columns are logically grouped into the column families. The column families can contain a virtually unlimited number of columns that can be created at runtime or the definition of a schema. Reading and writing are done by using the columns rather than the rows.</a:t>
            </a:r>
          </a:p>
          <a:p>
            <a:r>
              <a:rPr lang="en-IN" sz="2400" dirty="0" smtClean="0">
                <a:latin typeface="Times New Roman" panose="02020603050405020304" pitchFamily="18" charset="0"/>
                <a:cs typeface="Times New Roman" panose="02020603050405020304" pitchFamily="18" charset="0"/>
              </a:rPr>
              <a:t> In comparison, the most relational DBMS store data in the rows. The benefit of storing data in the columns is a fast search/ access and data aggregation. </a:t>
            </a:r>
          </a:p>
          <a:p>
            <a:r>
              <a:rPr lang="en-IN" sz="2400" dirty="0" smtClean="0">
                <a:latin typeface="Times New Roman" panose="02020603050405020304" pitchFamily="18" charset="0"/>
                <a:cs typeface="Times New Roman" panose="02020603050405020304" pitchFamily="18" charset="0"/>
              </a:rPr>
              <a:t>For example: Querying the titles from a bunch of a million articles will be a painstaking task while using relational databases as it will go over each location, is getting off the item titles. On the other hand, the title of all items can be obtained with just a one disk access.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324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lstStyle/>
          <a:p>
            <a:r>
              <a:rPr lang="en-IN" dirty="0" smtClean="0">
                <a:latin typeface="Times New Roman" panose="02020603050405020304" pitchFamily="18" charset="0"/>
                <a:cs typeface="Times New Roman" panose="02020603050405020304" pitchFamily="18" charset="0"/>
              </a:rPr>
              <a:t>Data 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IN" sz="2400" dirty="0" err="1" smtClean="0">
                <a:latin typeface="Times New Roman" panose="02020603050405020304" pitchFamily="18" charset="0"/>
                <a:cs typeface="Times New Roman" panose="02020603050405020304" pitchFamily="18" charset="0"/>
              </a:rPr>
              <a:t>ColumnFamily</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ColumnFamily</a:t>
            </a:r>
            <a:r>
              <a:rPr lang="en-IN" sz="2400" dirty="0" smtClean="0">
                <a:latin typeface="Times New Roman" panose="02020603050405020304" pitchFamily="18" charset="0"/>
                <a:cs typeface="Times New Roman" panose="02020603050405020304" pitchFamily="18" charset="0"/>
              </a:rPr>
              <a:t> is a single structure that can group Columns and </a:t>
            </a:r>
            <a:r>
              <a:rPr lang="en-IN" sz="2400" dirty="0" err="1" smtClean="0">
                <a:latin typeface="Times New Roman" panose="02020603050405020304" pitchFamily="18" charset="0"/>
                <a:cs typeface="Times New Roman" panose="02020603050405020304" pitchFamily="18" charset="0"/>
              </a:rPr>
              <a:t>SuperColumns</a:t>
            </a:r>
            <a:r>
              <a:rPr lang="en-IN" sz="2400" dirty="0" smtClean="0">
                <a:latin typeface="Times New Roman" panose="02020603050405020304" pitchFamily="18" charset="0"/>
                <a:cs typeface="Times New Roman" panose="02020603050405020304" pitchFamily="18" charset="0"/>
              </a:rPr>
              <a:t> with ease.</a:t>
            </a:r>
          </a:p>
          <a:p>
            <a:r>
              <a:rPr lang="en-IN" sz="2400" dirty="0" smtClean="0">
                <a:latin typeface="Times New Roman" panose="02020603050405020304" pitchFamily="18" charset="0"/>
                <a:cs typeface="Times New Roman" panose="02020603050405020304" pitchFamily="18" charset="0"/>
              </a:rPr>
              <a:t>Key: a permanent name of the record. The Keys have a different number of columns so that the database can be scaled irregularly. </a:t>
            </a:r>
          </a:p>
          <a:p>
            <a:r>
              <a:rPr lang="en-IN" sz="2400" dirty="0" smtClean="0">
                <a:latin typeface="Times New Roman" panose="02020603050405020304" pitchFamily="18" charset="0"/>
                <a:cs typeface="Times New Roman" panose="02020603050405020304" pitchFamily="18" charset="0"/>
              </a:rPr>
              <a:t>It has the following attributes:</a:t>
            </a:r>
          </a:p>
          <a:p>
            <a:r>
              <a:rPr lang="en-IN" sz="2400" dirty="0" smtClean="0">
                <a:latin typeface="Times New Roman" panose="02020603050405020304" pitchFamily="18" charset="0"/>
                <a:cs typeface="Times New Roman" panose="02020603050405020304" pitchFamily="18" charset="0"/>
              </a:rPr>
              <a:t>Sparse – some cells can be empty, </a:t>
            </a:r>
          </a:p>
          <a:p>
            <a:r>
              <a:rPr lang="en-IN" sz="2400" dirty="0" smtClean="0">
                <a:latin typeface="Times New Roman" panose="02020603050405020304" pitchFamily="18" charset="0"/>
                <a:cs typeface="Times New Roman" panose="02020603050405020304" pitchFamily="18" charset="0"/>
              </a:rPr>
              <a:t>Distributed – data is partitioned across many hosts,</a:t>
            </a:r>
          </a:p>
          <a:p>
            <a:r>
              <a:rPr lang="en-IN" sz="2400" dirty="0" smtClean="0">
                <a:latin typeface="Times New Roman" panose="02020603050405020304" pitchFamily="18" charset="0"/>
                <a:cs typeface="Times New Roman" panose="02020603050405020304" pitchFamily="18" charset="0"/>
              </a:rPr>
              <a:t>Multidimensional – more than one dimension, </a:t>
            </a:r>
          </a:p>
          <a:p>
            <a:r>
              <a:rPr lang="en-IN" sz="2400" dirty="0" smtClean="0">
                <a:latin typeface="Times New Roman" panose="02020603050405020304" pitchFamily="18" charset="0"/>
                <a:cs typeface="Times New Roman" panose="02020603050405020304" pitchFamily="18" charset="0"/>
              </a:rPr>
              <a:t>Sorted – maps are generally not sorted, but this one 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097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4. Graph-based Database: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 graph database focuses on the relationship between data elements. Each element is stored as a node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connections between elements are called links or relationships. In a graph database, connections are first-class elements of the database, stored directly. </a:t>
            </a:r>
          </a:p>
          <a:p>
            <a:r>
              <a:rPr lang="en-IN" sz="2400" dirty="0">
                <a:latin typeface="Times New Roman" panose="02020603050405020304" pitchFamily="18" charset="0"/>
                <a:cs typeface="Times New Roman" panose="02020603050405020304" pitchFamily="18" charset="0"/>
              </a:rPr>
              <a:t>A graph database is optimized to capture and search the connections between data elements, overcoming the overhead associated with </a:t>
            </a:r>
            <a:r>
              <a:rPr lang="en-IN" sz="2400" dirty="0" smtClean="0">
                <a:latin typeface="Times New Roman" panose="02020603050405020304" pitchFamily="18" charset="0"/>
                <a:cs typeface="Times New Roman" panose="02020603050405020304" pitchFamily="18" charset="0"/>
              </a:rPr>
              <a:t>JOINING </a:t>
            </a:r>
            <a:r>
              <a:rPr lang="en-IN" sz="2400" dirty="0">
                <a:latin typeface="Times New Roman" panose="02020603050405020304" pitchFamily="18" charset="0"/>
                <a:cs typeface="Times New Roman" panose="02020603050405020304" pitchFamily="18" charset="0"/>
              </a:rPr>
              <a:t>multiple tables in </a:t>
            </a:r>
            <a:r>
              <a:rPr lang="en-IN" sz="2400" dirty="0" smtClean="0">
                <a:latin typeface="Times New Roman" panose="02020603050405020304" pitchFamily="18" charset="0"/>
                <a:cs typeface="Times New Roman" panose="02020603050405020304" pitchFamily="18" charset="0"/>
              </a:rPr>
              <a:t>SQL.</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1191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6" y="1008581"/>
            <a:ext cx="10515600" cy="5446810"/>
          </a:xfrm>
        </p:spPr>
        <p:txBody>
          <a:bodyPr>
            <a:normAutofit lnSpcReduction="10000"/>
          </a:bodyPr>
          <a:lstStyle/>
          <a:p>
            <a:r>
              <a:rPr lang="en-IN" sz="2600" dirty="0" smtClean="0">
                <a:solidFill>
                  <a:schemeClr val="bg1"/>
                </a:solidFill>
                <a:latin typeface="Times New Roman" panose="02020603050405020304" pitchFamily="18" charset="0"/>
                <a:cs typeface="Times New Roman" panose="02020603050405020304" pitchFamily="18" charset="0"/>
              </a:rPr>
              <a:t>Graph structures are used with edges, nodes, and properties</a:t>
            </a:r>
            <a:r>
              <a:rPr lang="en-IN" sz="2600" dirty="0" smtClean="0">
                <a:latin typeface="Times New Roman" panose="02020603050405020304" pitchFamily="18" charset="0"/>
                <a:cs typeface="Times New Roman" panose="02020603050405020304" pitchFamily="18" charset="0"/>
              </a:rPr>
              <a:t>.</a:t>
            </a:r>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These databases use the edges and the nodes to represent and store the data. </a:t>
            </a:r>
          </a:p>
          <a:p>
            <a:pPr marL="514350" indent="-514350">
              <a:buFont typeface="+mj-lt"/>
              <a:buAutoNum type="arabicPeriod"/>
            </a:pPr>
            <a:r>
              <a:rPr lang="en-IN" dirty="0" smtClean="0"/>
              <a:t>Some relationships with one another organize these nodes, what is represented by the edges between the nodes. </a:t>
            </a:r>
            <a:endParaRPr lang="en-IN" dirty="0"/>
          </a:p>
          <a:p>
            <a:pPr marL="514350" indent="-514350">
              <a:buFont typeface="+mj-lt"/>
              <a:buAutoNum type="arabicPeriod"/>
            </a:pPr>
            <a:r>
              <a:rPr lang="en-IN" dirty="0" smtClean="0"/>
              <a:t>Both, the nodes and the relationships, have some defined properties.</a:t>
            </a:r>
            <a:endParaRPr lang="en-IN" dirty="0"/>
          </a:p>
        </p:txBody>
      </p:sp>
      <p:pic>
        <p:nvPicPr>
          <p:cNvPr id="4" name="Picture 3"/>
          <p:cNvPicPr>
            <a:picLocks noChangeAspect="1"/>
          </p:cNvPicPr>
          <p:nvPr/>
        </p:nvPicPr>
        <p:blipFill>
          <a:blip r:embed="rId2"/>
          <a:stretch>
            <a:fillRect/>
          </a:stretch>
        </p:blipFill>
        <p:spPr>
          <a:xfrm>
            <a:off x="4312693" y="2132389"/>
            <a:ext cx="2975212" cy="2587891"/>
          </a:xfrm>
          <a:prstGeom prst="rect">
            <a:avLst/>
          </a:prstGeom>
        </p:spPr>
      </p:pic>
    </p:spTree>
    <p:extLst>
      <p:ext uri="{BB962C8B-B14F-4D97-AF65-F5344CB8AC3E}">
        <p14:creationId xmlns:p14="http://schemas.microsoft.com/office/powerpoint/2010/main" val="326235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IN" u="sng" dirty="0" smtClean="0">
                <a:latin typeface="Times New Roman" panose="02020603050405020304" pitchFamily="18" charset="0"/>
                <a:cs typeface="Times New Roman" panose="02020603050405020304" pitchFamily="18" charset="0"/>
              </a:rPr>
              <a:t>Implementation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2210938"/>
            <a:ext cx="10625919" cy="4517408"/>
          </a:xfrm>
        </p:spPr>
        <p:txBody>
          <a:bodyPr>
            <a:normAutofit fontScale="77500" lnSpcReduction="20000"/>
          </a:bodyPr>
          <a:lstStyle/>
          <a:p>
            <a:pPr marL="0" indent="0">
              <a:buNone/>
            </a:pPr>
            <a:r>
              <a:rPr lang="en-IN" sz="2400" dirty="0" smtClean="0">
                <a:latin typeface="Times New Roman" panose="02020603050405020304" pitchFamily="18" charset="0"/>
                <a:cs typeface="Times New Roman" panose="02020603050405020304" pitchFamily="18" charset="0"/>
              </a:rPr>
              <a:t>1. Performing Query Based Performance:</a:t>
            </a:r>
          </a:p>
          <a:p>
            <a:pPr marL="0" indent="0">
              <a:buNone/>
            </a:pPr>
            <a:r>
              <a:rPr lang="en-IN" sz="2400" dirty="0" smtClean="0">
                <a:latin typeface="Times New Roman" panose="02020603050405020304" pitchFamily="18" charset="0"/>
                <a:cs typeface="Times New Roman" panose="02020603050405020304" pitchFamily="18" charset="0"/>
              </a:rPr>
              <a:t>            SQL Database: MySQL, Oracle</a:t>
            </a:r>
          </a:p>
          <a:p>
            <a:pPr marL="0" indent="0">
              <a:buNone/>
            </a:pPr>
            <a:r>
              <a:rPr lang="en-IN" sz="2400" dirty="0" smtClean="0">
                <a:latin typeface="Times New Roman" panose="02020603050405020304" pitchFamily="18" charset="0"/>
                <a:cs typeface="Times New Roman" panose="02020603050405020304" pitchFamily="18" charset="0"/>
              </a:rPr>
              <a:t>             NoSQL Database: Mongo, </a:t>
            </a:r>
            <a:r>
              <a:rPr lang="en-IN" sz="2400" dirty="0" err="1" smtClean="0">
                <a:latin typeface="Times New Roman" panose="02020603050405020304" pitchFamily="18" charset="0"/>
                <a:cs typeface="Times New Roman" panose="02020603050405020304" pitchFamily="18" charset="0"/>
              </a:rPr>
              <a:t>Redis</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2. Performing Operations on Dataset:</a:t>
            </a:r>
          </a:p>
          <a:p>
            <a:r>
              <a:rPr lang="en-IN" sz="2400" dirty="0" smtClean="0">
                <a:latin typeface="Times New Roman" panose="02020603050405020304" pitchFamily="18" charset="0"/>
                <a:cs typeface="Times New Roman" panose="02020603050405020304" pitchFamily="18" charset="0"/>
              </a:rPr>
              <a:t>Insert</a:t>
            </a:r>
          </a:p>
          <a:p>
            <a:r>
              <a:rPr lang="en-IN" sz="2400" dirty="0" smtClean="0">
                <a:latin typeface="Times New Roman" panose="02020603050405020304" pitchFamily="18" charset="0"/>
                <a:cs typeface="Times New Roman" panose="02020603050405020304" pitchFamily="18" charset="0"/>
              </a:rPr>
              <a:t>Update</a:t>
            </a:r>
          </a:p>
          <a:p>
            <a:r>
              <a:rPr lang="en-IN" sz="2400" dirty="0" smtClean="0">
                <a:latin typeface="Times New Roman" panose="02020603050405020304" pitchFamily="18" charset="0"/>
                <a:cs typeface="Times New Roman" panose="02020603050405020304" pitchFamily="18" charset="0"/>
              </a:rPr>
              <a:t>Delete</a:t>
            </a:r>
          </a:p>
          <a:p>
            <a:r>
              <a:rPr lang="en-IN" sz="2400" dirty="0" smtClean="0">
                <a:latin typeface="Times New Roman" panose="02020603050405020304" pitchFamily="18" charset="0"/>
                <a:cs typeface="Times New Roman" panose="02020603050405020304" pitchFamily="18" charset="0"/>
              </a:rPr>
              <a:t>Select</a:t>
            </a:r>
          </a:p>
          <a:p>
            <a:pPr marL="0" indent="0">
              <a:buNone/>
            </a:pPr>
            <a:r>
              <a:rPr lang="en-IN" sz="2400" dirty="0" smtClean="0">
                <a:latin typeface="Times New Roman" panose="02020603050405020304" pitchFamily="18" charset="0"/>
                <a:cs typeface="Times New Roman" panose="02020603050405020304" pitchFamily="18" charset="0"/>
              </a:rPr>
              <a:t>3. Forming the Table and noting the time taken for performing each operation by both Relational and Non-Relational Database.</a:t>
            </a:r>
          </a:p>
          <a:p>
            <a:pPr marL="0" indent="0">
              <a:buNone/>
            </a:pPr>
            <a:r>
              <a:rPr lang="en-IN" sz="2400" dirty="0" smtClean="0">
                <a:latin typeface="Times New Roman" panose="02020603050405020304" pitchFamily="18" charset="0"/>
                <a:cs typeface="Times New Roman" panose="02020603050405020304" pitchFamily="18" charset="0"/>
              </a:rPr>
              <a:t>4. Drawing the Graph for Query Performance by relational and non-relational database.</a:t>
            </a:r>
          </a:p>
          <a:p>
            <a:pPr marL="0" indent="0">
              <a:buNone/>
            </a:pPr>
            <a:r>
              <a:rPr lang="en-IN" sz="2400" dirty="0" smtClean="0">
                <a:latin typeface="Times New Roman" panose="02020603050405020304" pitchFamily="18" charset="0"/>
                <a:cs typeface="Times New Roman" panose="02020603050405020304" pitchFamily="18" charset="0"/>
              </a:rPr>
              <a:t>5. By Looking at the Graph and Table draw out the conclusion on relational and non- relational database.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709009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lstStyle/>
          <a:p>
            <a:r>
              <a:rPr lang="en-IN" u="sng" dirty="0" smtClean="0">
                <a:latin typeface="Times New Roman" panose="02020603050405020304" pitchFamily="18" charset="0"/>
                <a:cs typeface="Times New Roman" panose="02020603050405020304" pitchFamily="18" charset="0"/>
              </a:rPr>
              <a:t>Conclusion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6188" y="2371536"/>
            <a:ext cx="10515600" cy="4351338"/>
          </a:xfrm>
        </p:spPr>
        <p:txBody>
          <a:bodyPr>
            <a:normAutofit/>
          </a:bodyPr>
          <a:lstStyle/>
          <a:p>
            <a:r>
              <a:rPr lang="en-IN" sz="2400" dirty="0" smtClean="0">
                <a:latin typeface="Times New Roman" panose="02020603050405020304" pitchFamily="18" charset="0"/>
                <a:cs typeface="Times New Roman" panose="02020603050405020304" pitchFamily="18" charset="0"/>
              </a:rPr>
              <a:t>When are compared two groups, the time needed for receive value from relation databases is higher than from nonrelation . At this point, the database has consisted of 1000 records after inserting 50000 records to the database, the speed and the effectiveness of non-related database. Relation database can still be used in the case of the size of a data is small but if it is big then using the non-relation databases would be more effective.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838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sz="2400" dirty="0" smtClean="0">
                <a:latin typeface="Times New Roman" panose="02020603050405020304" pitchFamily="18" charset="0"/>
                <a:cs typeface="Times New Roman" panose="02020603050405020304" pitchFamily="18" charset="0"/>
              </a:rPr>
              <a:t>Nowadays, companies such as Google, Facebook, Twitter and others generate data with various applications. These applications moreover generate huge amount of unstructured data, and that makes it difficult to handle the data. </a:t>
            </a:r>
          </a:p>
          <a:p>
            <a:r>
              <a:rPr lang="en-IN" sz="2400" dirty="0" smtClean="0">
                <a:latin typeface="Times New Roman" panose="02020603050405020304" pitchFamily="18" charset="0"/>
                <a:cs typeface="Times New Roman" panose="02020603050405020304" pitchFamily="18" charset="0"/>
              </a:rPr>
              <a:t>Data are very important for companies what also requires analysis and storing of them into some structures. Relation database can only work with structured data, so there is a need of NoSQL Database management system, which can work with no-structured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394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Database:</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IN" sz="2400" dirty="0" smtClean="0">
                <a:latin typeface="Times New Roman" panose="02020603050405020304" pitchFamily="18" charset="0"/>
                <a:cs typeface="Times New Roman" panose="02020603050405020304" pitchFamily="18" charset="0"/>
              </a:rPr>
              <a:t>Database (or data base, rarely data bank) is set of structured data or information stored in a computer system, so a computer program or a person can use a search language to retrieve this information. The information thus obtained can be used in a decision-making process.</a:t>
            </a:r>
          </a:p>
          <a:p>
            <a:r>
              <a:rPr lang="en-IN" sz="2400" dirty="0" smtClean="0">
                <a:latin typeface="Times New Roman" panose="02020603050405020304" pitchFamily="18" charset="0"/>
                <a:cs typeface="Times New Roman" panose="02020603050405020304" pitchFamily="18" charset="0"/>
              </a:rPr>
              <a:t>First mentioned databases (relational) became dominant in the 1980s. The most significant majority of them also use Sql for writing and querying data. Non-relational databases have become popular in the 2000s, called </a:t>
            </a:r>
            <a:r>
              <a:rPr lang="en-IN" sz="2400" dirty="0" err="1" smtClean="0">
                <a:latin typeface="Times New Roman" panose="02020603050405020304" pitchFamily="18" charset="0"/>
                <a:cs typeface="Times New Roman" panose="02020603050405020304" pitchFamily="18" charset="0"/>
              </a:rPr>
              <a:t>NoSql</a:t>
            </a:r>
            <a:r>
              <a:rPr lang="en-IN" sz="2400" dirty="0" smtClean="0">
                <a:latin typeface="Times New Roman" panose="02020603050405020304" pitchFamily="18" charset="0"/>
                <a:cs typeface="Times New Roman" panose="02020603050405020304" pitchFamily="18" charset="0"/>
              </a:rPr>
              <a:t> because they use different query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870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SQL And NoSQL</a:t>
            </a:r>
            <a:r>
              <a:rPr lang="en-IN" dirty="0" smtClean="0"/>
              <a:t>:</a:t>
            </a:r>
            <a:endParaRPr lang="en-IN" dirty="0"/>
          </a:p>
        </p:txBody>
      </p:sp>
      <p:sp>
        <p:nvSpPr>
          <p:cNvPr id="3" name="Content Placeholder 2"/>
          <p:cNvSpPr>
            <a:spLocks noGrp="1"/>
          </p:cNvSpPr>
          <p:nvPr>
            <p:ph idx="1"/>
          </p:nvPr>
        </p:nvSpPr>
        <p:spPr/>
        <p:txBody>
          <a:bodyPr>
            <a:normAutofit fontScale="92500"/>
          </a:bodyPr>
          <a:lstStyle/>
          <a:p>
            <a:r>
              <a:rPr lang="en-IN" u="sng" dirty="0" smtClean="0">
                <a:latin typeface="Times New Roman" panose="02020603050405020304" pitchFamily="18" charset="0"/>
                <a:cs typeface="Times New Roman" panose="02020603050405020304" pitchFamily="18" charset="0"/>
              </a:rPr>
              <a:t>SQL</a:t>
            </a:r>
            <a:r>
              <a:rPr lang="en-IN" dirty="0" smtClean="0"/>
              <a:t>:</a:t>
            </a:r>
          </a:p>
          <a:p>
            <a:pPr marL="0" indent="0">
              <a:buNone/>
            </a:pPr>
            <a:r>
              <a:rPr lang="en-IN" sz="2400" b="1" dirty="0" smtClean="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tructured</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Q</a:t>
            </a:r>
            <a:r>
              <a:rPr lang="en-IN" sz="2400" dirty="0">
                <a:latin typeface="Times New Roman" panose="02020603050405020304" pitchFamily="18" charset="0"/>
                <a:cs typeface="Times New Roman" panose="02020603050405020304" pitchFamily="18" charset="0"/>
              </a:rPr>
              <a:t>uery </a:t>
            </a:r>
            <a:r>
              <a:rPr lang="en-IN" sz="2400" b="1" dirty="0">
                <a:latin typeface="Times New Roman" panose="02020603050405020304" pitchFamily="18" charset="0"/>
                <a:cs typeface="Times New Roman" panose="02020603050405020304" pitchFamily="18" charset="0"/>
              </a:rPr>
              <a:t>L</a:t>
            </a:r>
            <a:r>
              <a:rPr lang="en-IN" sz="2400" dirty="0">
                <a:latin typeface="Times New Roman" panose="02020603050405020304" pitchFamily="18" charset="0"/>
                <a:cs typeface="Times New Roman" panose="02020603050405020304" pitchFamily="18" charset="0"/>
              </a:rPr>
              <a:t>anguage or </a:t>
            </a:r>
            <a:r>
              <a:rPr lang="en-IN" sz="2400" b="1" dirty="0">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 is a standard Database language which is used to create, maintain and retrieve the data from relational databases like MySQL, Oracle, SQL </a:t>
            </a:r>
            <a:r>
              <a:rPr lang="en-IN" sz="2400" dirty="0" smtClean="0">
                <a:latin typeface="Times New Roman" panose="02020603050405020304" pitchFamily="18" charset="0"/>
                <a:cs typeface="Times New Roman" panose="02020603050405020304" pitchFamily="18" charset="0"/>
              </a:rPr>
              <a:t>Server etc.</a:t>
            </a:r>
          </a:p>
          <a:p>
            <a:r>
              <a:rPr lang="en-IN" sz="2400" u="sng" dirty="0" smtClean="0">
                <a:latin typeface="Times New Roman" panose="02020603050405020304" pitchFamily="18" charset="0"/>
                <a:cs typeface="Times New Roman" panose="02020603050405020304" pitchFamily="18" charset="0"/>
              </a:rPr>
              <a:t>NoSQL</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NoSQL</a:t>
            </a:r>
            <a:r>
              <a:rPr lang="en-IN" sz="2400" dirty="0">
                <a:latin typeface="Times New Roman" panose="02020603050405020304" pitchFamily="18" charset="0"/>
                <a:cs typeface="Times New Roman" panose="02020603050405020304" pitchFamily="18" charset="0"/>
              </a:rPr>
              <a:t> originally referring to non SQL or non relational is a database that provides a mechanism for storage and retrieval of data. This data is </a:t>
            </a:r>
            <a:r>
              <a:rPr lang="en-IN" sz="2400" dirty="0" smtClean="0">
                <a:latin typeface="Times New Roman" panose="02020603050405020304" pitchFamily="18" charset="0"/>
                <a:cs typeface="Times New Roman" panose="02020603050405020304" pitchFamily="18" charset="0"/>
              </a:rPr>
              <a:t>modelled </a:t>
            </a:r>
            <a:r>
              <a:rPr lang="en-IN" sz="2400" dirty="0">
                <a:latin typeface="Times New Roman" panose="02020603050405020304" pitchFamily="18" charset="0"/>
                <a:cs typeface="Times New Roman" panose="02020603050405020304" pitchFamily="18" charset="0"/>
              </a:rPr>
              <a:t>in means other than the tabular relations used in relational databases</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Examples of NoSQL are </a:t>
            </a:r>
            <a:r>
              <a:rPr lang="en-IN" sz="2400" dirty="0" smtClean="0">
                <a:latin typeface="Times New Roman" panose="02020603050405020304" pitchFamily="18" charset="0"/>
                <a:cs typeface="Times New Roman" panose="02020603050405020304" pitchFamily="18" charset="0"/>
              </a:rPr>
              <a:t>MongoDB</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Cassandra, </a:t>
            </a:r>
            <a:r>
              <a:rPr lang="en-IN" sz="2400" dirty="0" smtClean="0">
                <a:latin typeface="Times New Roman" panose="02020603050405020304" pitchFamily="18" charset="0"/>
                <a:cs typeface="Times New Roman" panose="02020603050405020304" pitchFamily="18" charset="0"/>
              </a:rPr>
              <a:t>etc.</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322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5712"/>
          </a:xfrm>
        </p:spPr>
        <p:txBody>
          <a:bodyPr/>
          <a:lstStyle/>
          <a:p>
            <a:r>
              <a:rPr lang="en-IN" u="sng" dirty="0" smtClean="0">
                <a:latin typeface="Times New Roman" panose="02020603050405020304" pitchFamily="18" charset="0"/>
                <a:cs typeface="Times New Roman" panose="02020603050405020304" pitchFamily="18" charset="0"/>
              </a:rPr>
              <a:t>SQL v/s NoSQL</a:t>
            </a:r>
            <a:r>
              <a:rPr lang="en-IN" dirty="0" smtClean="0"/>
              <a:t>:</a:t>
            </a:r>
            <a:endParaRPr lang="en-IN" dirty="0"/>
          </a:p>
        </p:txBody>
      </p:sp>
      <p:sp>
        <p:nvSpPr>
          <p:cNvPr id="3" name="Content Placeholder 2"/>
          <p:cNvSpPr>
            <a:spLocks noGrp="1"/>
          </p:cNvSpPr>
          <p:nvPr>
            <p:ph idx="1"/>
          </p:nvPr>
        </p:nvSpPr>
        <p:spPr>
          <a:xfrm>
            <a:off x="933734" y="2403476"/>
            <a:ext cx="9929884" cy="4202040"/>
          </a:xfrm>
        </p:spPr>
        <p:txBody>
          <a:bodyPr>
            <a:normAutofit fontScale="85000" lnSpcReduction="20000"/>
          </a:bodyPr>
          <a:lstStyle/>
          <a:p>
            <a:r>
              <a:rPr lang="en-IN" sz="2400" dirty="0" smtClean="0">
                <a:latin typeface="Times New Roman" panose="02020603050405020304" pitchFamily="18" charset="0"/>
                <a:cs typeface="Times New Roman" panose="02020603050405020304" pitchFamily="18" charset="0"/>
              </a:rPr>
              <a:t>The most significant difference between these concepts is that SQL database is relational and contains foreign keys. On the contrary, the NoSQL database is irreversible and so does not define the relationships. </a:t>
            </a:r>
          </a:p>
          <a:p>
            <a:r>
              <a:rPr lang="en-IN" sz="2400" dirty="0" smtClean="0">
                <a:latin typeface="Times New Roman" panose="02020603050405020304" pitchFamily="18" charset="0"/>
                <a:cs typeface="Times New Roman" panose="02020603050405020304" pitchFamily="18" charset="0"/>
              </a:rPr>
              <a:t>Difference between SQL and NoSQL databases:</a:t>
            </a:r>
          </a:p>
          <a:p>
            <a:pPr>
              <a:buFont typeface="Wingdings" panose="05000000000000000000" pitchFamily="2" charset="2"/>
              <a:buChar char="Ø"/>
            </a:pPr>
            <a:r>
              <a:rPr lang="en-IN" sz="2400" u="sng" dirty="0" smtClean="0">
                <a:latin typeface="Times New Roman" panose="02020603050405020304" pitchFamily="18" charset="0"/>
                <a:cs typeface="Times New Roman" panose="02020603050405020304" pitchFamily="18" charset="0"/>
              </a:rPr>
              <a:t>The way of storing the data </a:t>
            </a:r>
            <a:r>
              <a:rPr lang="en-IN" sz="2400" dirty="0" smtClean="0">
                <a:latin typeface="Times New Roman" panose="02020603050405020304" pitchFamily="18" charset="0"/>
                <a:cs typeface="Times New Roman" panose="02020603050405020304" pitchFamily="18" charset="0"/>
              </a:rPr>
              <a:t>: SQL-Tables </a:t>
            </a:r>
          </a:p>
          <a:p>
            <a:pPr marL="0" indent="0">
              <a:buNone/>
            </a:pPr>
            <a:r>
              <a:rPr lang="en-IN" sz="2400" dirty="0" smtClean="0">
                <a:latin typeface="Times New Roman" panose="02020603050405020304" pitchFamily="18" charset="0"/>
                <a:cs typeface="Times New Roman" panose="02020603050405020304" pitchFamily="18" charset="0"/>
              </a:rPr>
              <a:t>                                                  NoSQL-Documents, key value</a:t>
            </a:r>
          </a:p>
          <a:p>
            <a:pPr>
              <a:buFont typeface="Wingdings" panose="05000000000000000000" pitchFamily="2" charset="2"/>
              <a:buChar char="Ø"/>
            </a:pPr>
            <a:r>
              <a:rPr lang="en-IN" sz="2400" u="sng" dirty="0" smtClean="0">
                <a:latin typeface="Times New Roman" panose="02020603050405020304" pitchFamily="18" charset="0"/>
                <a:cs typeface="Times New Roman" panose="02020603050405020304" pitchFamily="18" charset="0"/>
              </a:rPr>
              <a:t>Organization of data </a:t>
            </a:r>
            <a:r>
              <a:rPr lang="en-IN" sz="2400" dirty="0" smtClean="0">
                <a:latin typeface="Times New Roman" panose="02020603050405020304" pitchFamily="18" charset="0"/>
                <a:cs typeface="Times New Roman" panose="02020603050405020304" pitchFamily="18" charset="0"/>
              </a:rPr>
              <a:t>: SQL- A predefined scheme </a:t>
            </a:r>
          </a:p>
          <a:p>
            <a:pPr marL="0" indent="0">
              <a:buNone/>
            </a:pPr>
            <a:r>
              <a:rPr lang="en-IN" sz="2400" dirty="0" smtClean="0">
                <a:latin typeface="Times New Roman" panose="02020603050405020304" pitchFamily="18" charset="0"/>
                <a:cs typeface="Times New Roman" panose="02020603050405020304" pitchFamily="18" charset="0"/>
              </a:rPr>
              <a:t>                                       NoSQL- A dynamic scheme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u="sng" dirty="0" smtClean="0">
                <a:latin typeface="Times New Roman" panose="02020603050405020304" pitchFamily="18" charset="0"/>
                <a:cs typeface="Times New Roman" panose="02020603050405020304" pitchFamily="18" charset="0"/>
              </a:rPr>
              <a:t>Query language </a:t>
            </a:r>
            <a:r>
              <a:rPr lang="en-IN" sz="2400" dirty="0" smtClean="0">
                <a:latin typeface="Times New Roman" panose="02020603050405020304" pitchFamily="18" charset="0"/>
                <a:cs typeface="Times New Roman" panose="02020603050405020304" pitchFamily="18" charset="0"/>
              </a:rPr>
              <a:t>: SQL- Standardized Sql </a:t>
            </a:r>
          </a:p>
          <a:p>
            <a:pPr marL="0" indent="0">
              <a:buNone/>
            </a:pPr>
            <a:r>
              <a:rPr lang="en-IN" sz="2400" dirty="0" smtClean="0">
                <a:latin typeface="Times New Roman" panose="02020603050405020304" pitchFamily="18" charset="0"/>
                <a:cs typeface="Times New Roman" panose="02020603050405020304" pitchFamily="18" charset="0"/>
              </a:rPr>
              <a:t>                                NoSQL- Own query language </a:t>
            </a:r>
          </a:p>
          <a:p>
            <a:pPr>
              <a:buFont typeface="Wingdings" panose="05000000000000000000" pitchFamily="2" charset="2"/>
              <a:buChar char="Ø"/>
            </a:pPr>
            <a:r>
              <a:rPr lang="en-IN" sz="2400" u="sng" dirty="0" smtClean="0">
                <a:latin typeface="Times New Roman" panose="02020603050405020304" pitchFamily="18" charset="0"/>
                <a:cs typeface="Times New Roman" panose="02020603050405020304" pitchFamily="18" charset="0"/>
              </a:rPr>
              <a:t>Scalability(Performance)</a:t>
            </a:r>
            <a:r>
              <a:rPr lang="en-IN" sz="2400" dirty="0" smtClean="0">
                <a:latin typeface="Times New Roman" panose="02020603050405020304" pitchFamily="18" charset="0"/>
                <a:cs typeface="Times New Roman" panose="02020603050405020304" pitchFamily="18" charset="0"/>
              </a:rPr>
              <a:t>: SQL- Vertical(larger ram, stronger processor)</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NoSQL- Horizontal(more servers, instances)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594"/>
          </a:xfrm>
        </p:spPr>
        <p:txBody>
          <a:bodyPr/>
          <a:lstStyle/>
          <a:p>
            <a:r>
              <a:rPr lang="en-IN" u="sng" dirty="0" smtClean="0">
                <a:latin typeface="Times New Roman" panose="02020603050405020304" pitchFamily="18" charset="0"/>
                <a:cs typeface="Times New Roman" panose="02020603050405020304" pitchFamily="18" charset="0"/>
              </a:rPr>
              <a:t>SQL Databases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61064"/>
            <a:ext cx="9807054" cy="4394577"/>
          </a:xfrm>
        </p:spPr>
        <p:txBody>
          <a:bodyPr>
            <a:normAutofit/>
          </a:bodyPr>
          <a:lstStyle/>
          <a:p>
            <a:pPr>
              <a:buFont typeface="Wingdings" panose="05000000000000000000" pitchFamily="2" charset="2"/>
              <a:buChar char="Ø"/>
            </a:pPr>
            <a:r>
              <a:rPr lang="en-IN" u="sng" dirty="0" smtClean="0">
                <a:latin typeface="Times New Roman" panose="02020603050405020304" pitchFamily="18" charset="0"/>
                <a:cs typeface="Times New Roman" panose="02020603050405020304" pitchFamily="18" charset="0"/>
              </a:rPr>
              <a:t>Features of Oracle, SQL Server and MySQL:</a:t>
            </a:r>
          </a:p>
          <a:p>
            <a:r>
              <a:rPr lang="en-IN" dirty="0" smtClean="0">
                <a:latin typeface="Times New Roman" panose="02020603050405020304" pitchFamily="18" charset="0"/>
                <a:cs typeface="Times New Roman" panose="02020603050405020304" pitchFamily="18" charset="0"/>
              </a:rPr>
              <a:t>Typing feature is available in all of three databases, and they support XML and secondary indexes. </a:t>
            </a:r>
          </a:p>
          <a:p>
            <a:r>
              <a:rPr lang="en-IN" dirty="0" smtClean="0">
                <a:latin typeface="Times New Roman" panose="02020603050405020304" pitchFamily="18" charset="0"/>
                <a:cs typeface="Times New Roman" panose="02020603050405020304" pitchFamily="18" charset="0"/>
              </a:rPr>
              <a:t>The common APIs for each of the database are ADO.NET, JDBC, and ODBC. While SQL Server also supports OLE DB and TDS, Oracle also supports ODP.NET and OCI. </a:t>
            </a:r>
          </a:p>
          <a:p>
            <a:r>
              <a:rPr lang="en-IN" dirty="0" smtClean="0">
                <a:latin typeface="Times New Roman" panose="02020603050405020304" pitchFamily="18" charset="0"/>
                <a:cs typeface="Times New Roman" panose="02020603050405020304" pitchFamily="18" charset="0"/>
              </a:rPr>
              <a:t>For Oracle, the long list of supported programming language includes Delphi, Lisp, Java, C++, C#, Ruby, PHP, Visual Basic and JavaScript also supported by MySQL and SQL Server. Oracle supports many other programming languages not supported by the rest of the two databases. These are Scala, Fortran, and the other languages.</a:t>
            </a:r>
          </a:p>
          <a:p>
            <a:r>
              <a:rPr lang="en-IN" dirty="0" smtClean="0">
                <a:latin typeface="Times New Roman" panose="02020603050405020304" pitchFamily="18" charset="0"/>
                <a:cs typeface="Times New Roman" panose="02020603050405020304" pitchFamily="18" charset="0"/>
              </a:rPr>
              <a:t>Triggers are available in all of three databases. </a:t>
            </a:r>
          </a:p>
          <a:p>
            <a:r>
              <a:rPr lang="en-IN" dirty="0" smtClean="0">
                <a:latin typeface="Times New Roman" panose="02020603050405020304" pitchFamily="18" charset="0"/>
                <a:cs typeface="Times New Roman" panose="02020603050405020304" pitchFamily="18" charset="0"/>
              </a:rPr>
              <a:t>All of them support concurrency, durability, in-memory capability and foreign key concepts. </a:t>
            </a:r>
          </a:p>
          <a:p>
            <a:r>
              <a:rPr lang="en-IN" dirty="0" smtClean="0">
                <a:latin typeface="Times New Roman" panose="02020603050405020304" pitchFamily="18" charset="0"/>
                <a:cs typeface="Times New Roman" panose="02020603050405020304" pitchFamily="18" charset="0"/>
              </a:rPr>
              <a:t>They support ACID</a:t>
            </a:r>
            <a:r>
              <a:rPr lang="en-IN" dirty="0">
                <a:latin typeface="Times New Roman" panose="02020603050405020304" pitchFamily="18" charset="0"/>
                <a:cs typeface="Times New Roman" panose="02020603050405020304" pitchFamily="18" charset="0"/>
              </a:rPr>
              <a:t>  (Atomicity, Consistency, Isolation and Durability) </a:t>
            </a:r>
            <a:r>
              <a:rPr lang="en-IN" dirty="0" smtClean="0">
                <a:latin typeface="Times New Roman" panose="02020603050405020304" pitchFamily="18" charset="0"/>
                <a:cs typeface="Times New Roman" panose="02020603050405020304" pitchFamily="18" charset="0"/>
              </a:rPr>
              <a:t> properties as far as transaction concepts are concerned.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790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833"/>
          </a:xfrm>
        </p:spPr>
        <p:txBody>
          <a:bodyPr/>
          <a:lstStyle/>
          <a:p>
            <a:r>
              <a:rPr lang="en-IN" u="sng" dirty="0" smtClean="0">
                <a:latin typeface="Times New Roman" panose="02020603050405020304" pitchFamily="18" charset="0"/>
                <a:cs typeface="Times New Roman" panose="02020603050405020304" pitchFamily="18" charset="0"/>
              </a:rPr>
              <a:t>SQL Databases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sz="2400" dirty="0" smtClean="0">
                <a:latin typeface="Times New Roman" panose="02020603050405020304" pitchFamily="18" charset="0"/>
                <a:cs typeface="Times New Roman" panose="02020603050405020304" pitchFamily="18" charset="0"/>
              </a:rPr>
              <a:t>A language that is used by them as the main feature of any RDBMS is the language used to execute queries and how it impacts the database performance. Although all three databases use SQL or structured query language, SQL Server also uses T-SQL developed by Sybase (extension of SQL). Oracle uses PL/SQL or procedural programming language. Both languages have different syntaxes and capabilities. </a:t>
            </a:r>
          </a:p>
          <a:p>
            <a:r>
              <a:rPr lang="en-IN" sz="2400" dirty="0" smtClean="0">
                <a:latin typeface="Times New Roman" panose="02020603050405020304" pitchFamily="18" charset="0"/>
                <a:cs typeface="Times New Roman" panose="02020603050405020304" pitchFamily="18" charset="0"/>
              </a:rPr>
              <a:t>The main difference between these languages lies in the way they handle stored procedures, variables, and built-in functions. In Oracle PL/SQL, the procedures can also be grouped into packages that cannot be done in SQL Server. Therefore, it can be a bit more complex and much more powerful. T-SQL is quite more straightforward to implement, but on the other hand, MySQL uses the light version of T-SQL and a combination of the procedural languages.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75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atin typeface="Times New Roman" panose="02020603050405020304" pitchFamily="18" charset="0"/>
                <a:cs typeface="Times New Roman" panose="02020603050405020304" pitchFamily="18" charset="0"/>
              </a:rPr>
              <a:t>NoSQL Databases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smtClean="0">
                <a:latin typeface="Times New Roman" panose="02020603050405020304" pitchFamily="18" charset="0"/>
                <a:cs typeface="Times New Roman" panose="02020603050405020304" pitchFamily="18" charset="0"/>
              </a:rPr>
              <a:t>This data is modelled in means other than the tabular relations used in relational databases. </a:t>
            </a:r>
            <a:r>
              <a:rPr lang="en-IN" dirty="0" smtClean="0"/>
              <a:t>The most aspects of these NoSQL technologies vary greatly and have little in common, except for the fact that they do not use a relational data model. </a:t>
            </a:r>
          </a:p>
          <a:p>
            <a:pPr>
              <a:buFont typeface="Wingdings" panose="05000000000000000000" pitchFamily="2" charset="2"/>
              <a:buChar char="Ø"/>
            </a:pPr>
            <a:r>
              <a:rPr lang="en-IN" dirty="0" smtClean="0"/>
              <a:t>There are four types of NoSQL database management systems: </a:t>
            </a:r>
          </a:p>
          <a:p>
            <a:pPr marL="514350" indent="-514350">
              <a:buFont typeface="+mj-lt"/>
              <a:buAutoNum type="arabicPeriod"/>
            </a:pPr>
            <a:r>
              <a:rPr lang="en-IN" dirty="0" smtClean="0"/>
              <a:t>Key-Value Store</a:t>
            </a:r>
          </a:p>
          <a:p>
            <a:pPr marL="514350" indent="-514350">
              <a:buFont typeface="+mj-lt"/>
              <a:buAutoNum type="arabicPeriod"/>
            </a:pPr>
            <a:r>
              <a:rPr lang="en-IN" dirty="0" smtClean="0"/>
              <a:t>Document-based Store</a:t>
            </a:r>
          </a:p>
          <a:p>
            <a:pPr marL="514350" indent="-514350">
              <a:buFont typeface="+mj-lt"/>
              <a:buAutoNum type="arabicPeriod"/>
            </a:pPr>
            <a:r>
              <a:rPr lang="en-IN" dirty="0" smtClean="0"/>
              <a:t>Column-based Store</a:t>
            </a:r>
          </a:p>
          <a:p>
            <a:pPr marL="514350" indent="-514350">
              <a:buFont typeface="+mj-lt"/>
              <a:buAutoNum type="arabicPeriod"/>
            </a:pPr>
            <a:r>
              <a:rPr lang="en-IN" dirty="0" smtClean="0"/>
              <a:t>Graph-based</a:t>
            </a:r>
            <a:endParaRPr lang="en-IN" dirty="0"/>
          </a:p>
        </p:txBody>
      </p:sp>
    </p:spTree>
    <p:extLst>
      <p:ext uri="{BB962C8B-B14F-4D97-AF65-F5344CB8AC3E}">
        <p14:creationId xmlns:p14="http://schemas.microsoft.com/office/powerpoint/2010/main" val="1025387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594"/>
          </a:xfrm>
        </p:spPr>
        <p:txBody>
          <a:bodyPr/>
          <a:lstStyle/>
          <a:p>
            <a:r>
              <a:rPr lang="en-IN" dirty="0" smtClean="0"/>
              <a:t>1. </a:t>
            </a:r>
            <a:r>
              <a:rPr lang="en-IN" dirty="0" smtClean="0">
                <a:latin typeface="Times New Roman" panose="02020603050405020304" pitchFamily="18" charset="0"/>
                <a:cs typeface="Times New Roman" panose="02020603050405020304" pitchFamily="18" charset="0"/>
              </a:rPr>
              <a:t>Key-Value Store: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0933" y="2333769"/>
            <a:ext cx="9923628" cy="4339987"/>
          </a:xfrm>
        </p:spPr>
        <p:txBody>
          <a:bodyPr>
            <a:normAutofit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simplest type of NoSQL database is a key-value </a:t>
            </a:r>
            <a:r>
              <a:rPr lang="en-IN" sz="2400" dirty="0" smtClean="0">
                <a:latin typeface="Times New Roman" panose="02020603050405020304" pitchFamily="18" charset="0"/>
                <a:cs typeface="Times New Roman" panose="02020603050405020304" pitchFamily="18" charset="0"/>
              </a:rPr>
              <a:t>store.</a:t>
            </a:r>
            <a:r>
              <a:rPr lang="en-IN" sz="2400" dirty="0" smtClean="0"/>
              <a:t> </a:t>
            </a:r>
            <a:r>
              <a:rPr lang="en-IN" sz="2400" dirty="0" smtClean="0">
                <a:latin typeface="Times New Roman" panose="02020603050405020304" pitchFamily="18" charset="0"/>
                <a:cs typeface="Times New Roman" panose="02020603050405020304" pitchFamily="18" charset="0"/>
              </a:rPr>
              <a:t>The key-value type basically, is using a hash table where a unique key and a pointer to a particular item of the data are</a:t>
            </a:r>
            <a:r>
              <a:rPr lang="en-IN" sz="2400" dirty="0" smtClean="0"/>
              <a:t>. </a:t>
            </a:r>
            <a:r>
              <a:rPr lang="en-IN" sz="2400" dirty="0" smtClean="0">
                <a:latin typeface="Times New Roman" panose="02020603050405020304" pitchFamily="18" charset="0"/>
                <a:cs typeface="Times New Roman" panose="02020603050405020304" pitchFamily="18" charset="0"/>
              </a:rPr>
              <a:t>Every </a:t>
            </a:r>
            <a:r>
              <a:rPr lang="en-IN" sz="2400" dirty="0">
                <a:latin typeface="Times New Roman" panose="02020603050405020304" pitchFamily="18" charset="0"/>
                <a:cs typeface="Times New Roman" panose="02020603050405020304" pitchFamily="18" charset="0"/>
              </a:rPr>
              <a:t>data element in the database is stored as a key value pair consisting of an attribute name (or "key") and a value.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This key/value type database allows clients to read and to write values using the key as follows: </a:t>
            </a:r>
          </a:p>
          <a:p>
            <a:r>
              <a:rPr lang="en-IN" sz="2400" dirty="0" smtClean="0">
                <a:latin typeface="Times New Roman" panose="02020603050405020304" pitchFamily="18" charset="0"/>
                <a:cs typeface="Times New Roman" panose="02020603050405020304" pitchFamily="18" charset="0"/>
              </a:rPr>
              <a:t>Get(key)</a:t>
            </a:r>
          </a:p>
          <a:p>
            <a:r>
              <a:rPr lang="en-IN" sz="2400" dirty="0" smtClean="0">
                <a:latin typeface="Times New Roman" panose="02020603050405020304" pitchFamily="18" charset="0"/>
                <a:cs typeface="Times New Roman" panose="02020603050405020304" pitchFamily="18" charset="0"/>
              </a:rPr>
              <a:t>Put(key, value)</a:t>
            </a:r>
          </a:p>
          <a:p>
            <a:r>
              <a:rPr lang="en-IN" sz="2400" dirty="0" smtClean="0">
                <a:latin typeface="Times New Roman" panose="02020603050405020304" pitchFamily="18" charset="0"/>
                <a:cs typeface="Times New Roman" panose="02020603050405020304" pitchFamily="18" charset="0"/>
              </a:rPr>
              <a:t>Multi-get(key1, key2, .., </a:t>
            </a:r>
            <a:r>
              <a:rPr lang="en-IN" sz="2400" dirty="0" err="1" smtClean="0">
                <a:latin typeface="Times New Roman" panose="02020603050405020304" pitchFamily="18" charset="0"/>
                <a:cs typeface="Times New Roman" panose="02020603050405020304" pitchFamily="18" charset="0"/>
              </a:rPr>
              <a:t>keyN</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Delete(key)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843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173</TotalTime>
  <Words>1394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Ion Boardroom</vt:lpstr>
      <vt:lpstr>                Comparison of Query Performance in                        Relational and Non-relation                                     Databases                                                                              Priya Gupta-1911080</vt:lpstr>
      <vt:lpstr>Introduction:</vt:lpstr>
      <vt:lpstr>Database:</vt:lpstr>
      <vt:lpstr>SQL And NoSQL:</vt:lpstr>
      <vt:lpstr>SQL v/s NoSQL:</vt:lpstr>
      <vt:lpstr>SQL Databases:</vt:lpstr>
      <vt:lpstr>SQL Databases:</vt:lpstr>
      <vt:lpstr>NoSQL Databases</vt:lpstr>
      <vt:lpstr>1. Key-Value Store:</vt:lpstr>
      <vt:lpstr>Disadvantages:</vt:lpstr>
      <vt:lpstr>2. Document-based Store:</vt:lpstr>
      <vt:lpstr>3. Column-based Store:</vt:lpstr>
      <vt:lpstr>Data Model:</vt:lpstr>
      <vt:lpstr>4. Graph-based Database:</vt:lpstr>
      <vt:lpstr>PowerPoint Presentation</vt:lpstr>
      <vt:lpstr>Implementation: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Query Performance in         Relational and Non-relation                    Databases </dc:title>
  <dc:creator>Priya</dc:creator>
  <cp:lastModifiedBy>Priya</cp:lastModifiedBy>
  <cp:revision>19</cp:revision>
  <dcterms:created xsi:type="dcterms:W3CDTF">2021-03-30T23:25:58Z</dcterms:created>
  <dcterms:modified xsi:type="dcterms:W3CDTF">2021-05-07T08:53:51Z</dcterms:modified>
</cp:coreProperties>
</file>