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4E182-749B-4422-B634-E1D96B17A3C9}" v="2247" dt="2021-01-25T15:12:4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2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4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6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18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09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C1E47-E1E1-463F-87EB-DCF0CE083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7" b="10737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CDDF4-8752-4DCA-A548-C2D775495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GB" sz="6300" b="0">
                <a:ea typeface="+mj-lt"/>
                <a:cs typeface="+mj-lt"/>
              </a:rPr>
              <a:t>Image Classification using Random Forests and Ferns</a:t>
            </a:r>
            <a:endParaRPr lang="en-US" sz="6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8AB2B-8B8C-4BD8-8C74-87D225EA4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picture containing indoor, photo, many, room&#10;&#10;Description automatically generated">
            <a:extLst>
              <a:ext uri="{FF2B5EF4-FFF2-40B4-BE49-F238E27FC236}">
                <a16:creationId xmlns:a16="http://schemas.microsoft.com/office/drawing/2014/main" id="{F26C9E21-93CE-4D60-BC21-37BFFC36C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620" y="643467"/>
            <a:ext cx="66187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BAB4B-9F31-4DD3-8210-28F7E2538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  <a:ea typeface="+mj-lt"/>
                <a:cs typeface="+mj-lt"/>
              </a:rPr>
              <a:t>Random Forest and ferns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6C9BA-5D41-4B65-8A09-A3755948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039" y="4947920"/>
            <a:ext cx="9860547" cy="685116"/>
          </a:xfrm>
        </p:spPr>
        <p:txBody>
          <a:bodyPr>
            <a:normAutofit/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7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4C94-F9AA-4FCE-8542-637B2027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BA55-80A7-4E1E-AE5C-7043865F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b="1"/>
              <a:t>It is </a:t>
            </a:r>
            <a:r>
              <a:rPr lang="en-GB" sz="1800" b="1">
                <a:ea typeface="+mn-lt"/>
                <a:cs typeface="+mn-lt"/>
              </a:rPr>
              <a:t> a multi-way classifier consists of number of trees, with each tree grown using some form of randomization.</a:t>
            </a:r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It consists of binary tree and are constructed in a top-down manner.The binary test at each node can be chosen in one of two ways: (i) randomly (ii) by a greedy algorithm.</a:t>
            </a:r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The leaf nodes of each tree estimate the posterior distribution over the image classes.</a:t>
            </a:r>
            <a:endParaRPr lang="en-GB" sz="1800" b="1"/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An image is classified by sending it down every tree and aggregating the reached leaf distributions.</a:t>
            </a:r>
            <a:endParaRPr lang="en-GB" sz="1800" b="1"/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At leaf node posterior probabilities are calculated and all the posterior probabilities are then averaged and the arg max is taken as the classification of the input image.</a:t>
            </a:r>
            <a:r>
              <a:rPr lang="en-GB" sz="1800" dirty="0">
                <a:ea typeface="+mn-lt"/>
                <a:cs typeface="+mn-lt"/>
              </a:rPr>
              <a:t> </a:t>
            </a:r>
            <a:endParaRPr lang="en-GB" sz="1800" b="1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GB" sz="1800" b="1"/>
              <a:t>Node test for PHOG and PHOW:</a:t>
            </a:r>
            <a:endParaRPr lang="en-GB" sz="1800" b="1" dirty="0"/>
          </a:p>
          <a:p>
            <a:pPr>
              <a:buClr>
                <a:srgbClr val="262626"/>
              </a:buClr>
            </a:pPr>
            <a:endParaRPr lang="en-GB" sz="1800" dirty="0"/>
          </a:p>
          <a:p>
            <a:pPr>
              <a:buClr>
                <a:srgbClr val="262626"/>
              </a:buClr>
            </a:pPr>
            <a:endParaRPr lang="en-GB" sz="1800" b="1" dirty="0"/>
          </a:p>
          <a:p>
            <a:pPr>
              <a:buClr>
                <a:srgbClr val="262626"/>
              </a:buClr>
            </a:pPr>
            <a:endParaRPr lang="en-GB" sz="1800" b="1" dirty="0"/>
          </a:p>
          <a:p>
            <a:pPr>
              <a:buClr>
                <a:srgbClr val="262626"/>
              </a:buClr>
            </a:pPr>
            <a:endParaRPr lang="en-GB" sz="1800" b="1" dirty="0"/>
          </a:p>
          <a:p>
            <a:pPr>
              <a:buClr>
                <a:srgbClr val="262626"/>
              </a:buClr>
            </a:pPr>
            <a:endParaRPr lang="en-GB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44F013B-A87D-43D4-BD55-1689F9B1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8" y="5523618"/>
            <a:ext cx="4255994" cy="8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B411-95E7-4A54-9C26-417EF5C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Random ferns classifier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8E06-4205-4A8D-957B-D6409103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>
                <a:ea typeface="+mn-lt"/>
                <a:cs typeface="+mn-lt"/>
              </a:rPr>
              <a:t>To increase the speed of the random forest Random fern classifier are used.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Ferns are nonhierarchical structures where each one consists of a set of binary tests (which in our case is 0 if n Tx + b &gt; 0 or 1 if n Tx + b ≤ 0).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Each node in the fern provides a result for the binary test which is used to access the leaf which contains the posterior probability.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The posteriors are combined over the ferns in the same way as for random forests over trees.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26107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52FB-E4EC-4F78-8504-0B9FFDFB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 of </a:t>
            </a:r>
            <a:r>
              <a:rPr lang="en-GB">
                <a:ea typeface="+mj-lt"/>
                <a:cs typeface="+mj-lt"/>
              </a:rPr>
              <a:t>Randomized trees and ferns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CC0A-DCC5-42C0-902B-ECBEE03F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>
                <a:ea typeface="+mn-lt"/>
                <a:cs typeface="+mn-lt"/>
              </a:rPr>
              <a:t>At a given node, nf features are randomly selected.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The vector n is initialized with zeros and the nf variables chosen are coefficients that are uniform random numbers on [−1, 1]. </a:t>
            </a:r>
            <a:endParaRPr lang="en-GB" sz="2000" b="1"/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b is randomly chosen between 0 and the distance of the further point x from the origin.</a:t>
            </a:r>
            <a:endParaRPr lang="en-GB" sz="2000" b="1"/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For the root node we chose r = 10,For all other nodes, we used r = 100D, where D is the depth of the node.</a:t>
            </a:r>
            <a:endParaRPr lang="en-GB" sz="2000" b="1" dirty="0"/>
          </a:p>
          <a:p>
            <a:pPr>
              <a:buClr>
                <a:srgbClr val="262626"/>
              </a:buClr>
            </a:pPr>
            <a:r>
              <a:rPr lang="en-GB" sz="2000" b="1"/>
              <a:t>For the experiment we </a:t>
            </a:r>
            <a:r>
              <a:rPr lang="en-GB" sz="2000" b="1">
                <a:ea typeface="+mn-lt"/>
                <a:cs typeface="+mn-lt"/>
              </a:rPr>
              <a:t> take 100 randomized trees with D=20, entropy optimization, and all the descriptors unless otherwise stated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sz="2000" b="1" dirty="0"/>
          </a:p>
          <a:p>
            <a:pPr>
              <a:buClr>
                <a:srgbClr val="26262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96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FB71-EA57-4B5F-B1A7-E1720D74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3DB8-478A-44F1-B81B-ED7C2C56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/>
              <a:t>Experiments are performed in dataset Caltech-101 and Caltech-256.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The Caltech101 data is split into 30 training images (chosen randomly) per category and 50 for testing – disjoint from the training images.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For Caltech-256, 30 images are used for training and 25 for testing. 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The final performance score is computed as the mean recognition rate per class.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The classification process is repeated 10 times and the average performance score and its standard deviation are reported.</a:t>
            </a:r>
            <a:endParaRPr lang="en-GB" sz="2000" b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4795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D44C1-5430-4413-80FF-D3B904F62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Image classification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21698-53A9-40E3-80E1-E6BC11FF5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039" y="4947920"/>
            <a:ext cx="9860547" cy="685116"/>
          </a:xfrm>
        </p:spPr>
        <p:txBody>
          <a:bodyPr>
            <a:normAutofit/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3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4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1E4562-B061-4772-977C-7A1EBF3A21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247" y="2099165"/>
            <a:ext cx="5448798" cy="2388751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3F35E-29A9-4FCF-B9A2-F92E5432A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4469" y="1574466"/>
            <a:ext cx="3762080" cy="32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7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BB4D95F-530E-410C-A09D-3881C1F0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61" y="882398"/>
            <a:ext cx="6097156" cy="51216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B211B-8B78-43E9-8F62-555855DB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endParaRPr lang="en-GB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468E6E-BD4C-463D-B0BB-B41F3077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Increasing the depth increases performance however it also increases the memory required to store trees and ferns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7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1A2FE8-554B-48A3-AD34-A28798626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729" y="643467"/>
            <a:ext cx="73545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7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9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3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4914E-1511-4B3D-8522-E0622462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GB" sz="440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9D0C-4614-4E9D-9050-EFC41CFB7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b="1">
                <a:ea typeface="+mn-lt"/>
                <a:cs typeface="+mn-lt"/>
              </a:rPr>
              <a:t>The objective of this work is image classification – classifying an image by the object category that it contains.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Treating image classification as scene matching is not sufficient.</a:t>
            </a:r>
            <a:endParaRPr lang="en-GB" sz="2000" b="1"/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Instead,we automatically learn a Region Of Interest (ROI) in each of the training images rather than over the entire image.</a:t>
            </a:r>
            <a:endParaRPr lang="en-GB" sz="2000" b="1"/>
          </a:p>
          <a:p>
            <a:pPr>
              <a:buClr>
                <a:srgbClr val="262626"/>
              </a:buClr>
            </a:pPr>
            <a:r>
              <a:rPr lang="en-GB" sz="2000" b="1"/>
              <a:t>Using Random Forest and Random Ferns as a multi way classifier.</a:t>
            </a:r>
          </a:p>
          <a:p>
            <a:pPr>
              <a:buClr>
                <a:srgbClr val="262626"/>
              </a:buClr>
            </a:pPr>
            <a:r>
              <a:rPr lang="en-GB" sz="2000" b="1">
                <a:ea typeface="+mn-lt"/>
                <a:cs typeface="+mn-lt"/>
              </a:rPr>
              <a:t>The advantage of randomized trees,is that they are much faster in training and testing than traditional classifiers (such as an SVM). </a:t>
            </a:r>
            <a:endParaRPr lang="en-GB" sz="2000" b="1"/>
          </a:p>
          <a:p>
            <a:pPr>
              <a:buClr>
                <a:srgbClr val="262626"/>
              </a:buClr>
            </a:pPr>
            <a:endParaRPr lang="en-GB" sz="2000"/>
          </a:p>
          <a:p>
            <a:pPr>
              <a:buClr>
                <a:srgbClr val="262626"/>
              </a:buClr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0601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39227B4-68AB-4AE0-B728-9CB205170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643467"/>
            <a:ext cx="6773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E18867E-F4B9-4EE1-9FA8-EF058B0BC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112" y="780826"/>
            <a:ext cx="8331391" cy="5216741"/>
          </a:xfrm>
        </p:spPr>
      </p:pic>
    </p:spTree>
    <p:extLst>
      <p:ext uri="{BB962C8B-B14F-4D97-AF65-F5344CB8AC3E}">
        <p14:creationId xmlns:p14="http://schemas.microsoft.com/office/powerpoint/2010/main" val="216053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57F53-5FC7-48F9-8D16-A2D0EE9A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GB" sz="440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EC072-1610-45D4-9AFE-80235E27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-</a:t>
            </a:r>
            <a:r>
              <a:rPr lang="en-GB" b="1"/>
              <a:t>RISHAV KUMAR(B19ME066)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BA1E3C4-6CE8-44FD-9D9D-A3277942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1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7" name="Rectangle 7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9" name="Rectangle 7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1" name="Group 7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8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82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457C2-5FEF-4D91-A557-6E6E4E7F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>
                <a:solidFill>
                  <a:schemeClr val="bg1"/>
                </a:solidFill>
              </a:rPr>
              <a:t>Image Representation and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0508-9EE5-4228-82FA-F242DFA0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039" y="4947920"/>
            <a:ext cx="9860547" cy="6851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pc="80">
              <a:solidFill>
                <a:schemeClr val="bg1"/>
              </a:solidFill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3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6490E1-158F-47B4-ADF9-1D01251D0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3" r="2581"/>
          <a:stretch/>
        </p:blipFill>
        <p:spPr>
          <a:xfrm>
            <a:off x="448255" y="392215"/>
            <a:ext cx="5384118" cy="52443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7F163-842F-4E25-BD0A-FDA72693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2729" y="422239"/>
            <a:ext cx="5010804" cy="5948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b="1">
                <a:ea typeface="+mn-lt"/>
                <a:cs typeface="+mn-lt"/>
              </a:rPr>
              <a:t>An image is represented using the spatial pyramid scheme which is based on spatial pyramid matching.</a:t>
            </a:r>
            <a:endParaRPr lang="en-US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Clr>
                <a:srgbClr val="262626"/>
              </a:buClr>
            </a:pPr>
            <a:endParaRPr lang="en-US" b="1" dirty="0">
              <a:ea typeface="+mn-lt"/>
              <a:cs typeface="+mn-lt"/>
            </a:endParaRPr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r>
              <a:rPr lang="en-GB" b="1">
                <a:ea typeface="+mn-lt"/>
                <a:cs typeface="+mn-lt"/>
              </a:rPr>
              <a:t>Here, spatial pyramid applied to both shape and appearance.we obtain two representations from this: (i) a Pyramid Histogram Of visual Words (PHOW) descriptor for appearance and (ii) a Pyramid HOG (PHOG) descriptor for shape.</a:t>
            </a:r>
            <a:endParaRPr lang="en-GB" b="1"/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endParaRPr lang="en-GB" sz="2000" dirty="0">
              <a:ea typeface="+mn-lt"/>
              <a:cs typeface="+mn-lt"/>
            </a:endParaRPr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r>
              <a:rPr lang="en-GB" b="1">
                <a:ea typeface="+mn-lt"/>
                <a:cs typeface="+mn-lt"/>
              </a:rPr>
              <a:t>Pyramid descriptor of the entire image (PHOW, PHOG) is a vector with dimensionality</a:t>
            </a:r>
            <a:endParaRPr lang="en-GB" b="1" dirty="0">
              <a:ea typeface="+mn-lt"/>
              <a:cs typeface="+mn-lt"/>
            </a:endParaRPr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endParaRPr lang="en-GB" b="1" dirty="0">
              <a:ea typeface="+mn-lt"/>
              <a:cs typeface="+mn-lt"/>
            </a:endParaRPr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r>
              <a:rPr lang="en-GB" b="1">
                <a:ea typeface="+mn-lt"/>
                <a:cs typeface="+mn-lt"/>
              </a:rPr>
              <a:t>Each bin in the histogram represents the number of edges that have orientations within a certain angular range.</a:t>
            </a:r>
            <a:endParaRPr lang="en-GB" b="1"/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endParaRPr lang="en-GB" dirty="0"/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endParaRPr lang="en-GB" dirty="0"/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endParaRPr lang="en-GB" dirty="0"/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endParaRPr lang="en-GB" dirty="0"/>
          </a:p>
          <a:p>
            <a:pPr indent="-182880">
              <a:lnSpc>
                <a:spcPct val="100000"/>
              </a:lnSpc>
              <a:buClr>
                <a:srgbClr val="262626"/>
              </a:buClr>
              <a:buFont typeface="Garamond" pitchFamily="18" charset="0"/>
              <a:buChar char="◦"/>
            </a:pP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58733A1-21CE-41B9-8F6B-18E83F33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126" y="3986128"/>
            <a:ext cx="7810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A395-446B-4B2B-BACC-D1363370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GB" sz="4400">
                <a:solidFill>
                  <a:schemeClr val="tx1"/>
                </a:solidFill>
              </a:rPr>
              <a:t>Appearance and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CE91-43E9-45CF-A762-6F0C7646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For the appearance  both grey level and colour cues are used (termed AppGray and AppColour respectively).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GB" sz="1700" b="1">
                <a:ea typeface="+mn-lt"/>
                <a:cs typeface="+mn-lt"/>
              </a:rPr>
              <a:t>SIFT descriptors are computed at points on a regular grid with spacing M pixel here we are taking M=10.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GB" sz="1700" b="1">
                <a:ea typeface="+mn-lt"/>
                <a:cs typeface="+mn-lt"/>
              </a:rPr>
              <a:t>In AppColour the SIFT descriptors are computed for each HSV(Hue-Saturation-Value) component. This gives a 128 × 3 D-SIFT descriptor for each point.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GB" sz="1700" b="1">
                <a:ea typeface="+mn-lt"/>
                <a:cs typeface="+mn-lt"/>
              </a:rPr>
              <a:t>In  AppGray, SIFT descriptors are computed over the gray image (with intensity I = 0.3R + 0.59G + 0.11B) and the resulting SIFT descriptor is a 128 vector.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GB" sz="1700" b="1">
                <a:ea typeface="+mn-lt"/>
                <a:cs typeface="+mn-lt"/>
              </a:rPr>
              <a:t>K-means clustering is performed over 5 training images per category selected at random.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GB" sz="1700" b="1">
                <a:ea typeface="+mn-lt"/>
                <a:cs typeface="+mn-lt"/>
              </a:rPr>
              <a:t>Edge contours are extracted using the Canny edge detector.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GB" sz="1700" b="1">
                <a:ea typeface="+mn-lt"/>
                <a:cs typeface="+mn-lt"/>
              </a:rPr>
              <a:t>In the experiments two shape descriptors are used: one with orientations in the range [0, 180] represented as Shape180 and the other with range [0, 360]  represented as Shape360.</a:t>
            </a:r>
            <a:endParaRPr lang="en-GB" sz="1700" b="1"/>
          </a:p>
        </p:txBody>
      </p:sp>
    </p:spTree>
    <p:extLst>
      <p:ext uri="{BB962C8B-B14F-4D97-AF65-F5344CB8AC3E}">
        <p14:creationId xmlns:p14="http://schemas.microsoft.com/office/powerpoint/2010/main" val="69538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AB92-2E51-44F3-BBE3-6A18F592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Image matching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DF1A-CE6C-45D2-A60A-80E41690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Similarity between a pair of images I and J is computed using a kernel function between their PHOG (or PHOW) histogram </a:t>
            </a:r>
            <a:r>
              <a:rPr lang="en-GB" sz="1800" b="1">
                <a:ea typeface="+mn-lt"/>
                <a:cs typeface="+mn-lt"/>
              </a:rPr>
              <a:t>descriptors Di and Dj , with appropriate weightings for each level of the pyramid.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>
                <a:ea typeface="+mn-lt"/>
                <a:cs typeface="+mn-lt"/>
              </a:rPr>
              <a:t>Here, αl is the weight at level l and dl the distance between DI and DJ at pyramid level l </a:t>
            </a:r>
            <a:endParaRPr lang="en-GB" b="1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4" name="Picture 4" descr="A close up of a watch&#10;&#10;Description automatically generated">
            <a:extLst>
              <a:ext uri="{FF2B5EF4-FFF2-40B4-BE49-F238E27FC236}">
                <a16:creationId xmlns:a16="http://schemas.microsoft.com/office/drawing/2014/main" id="{D3F1D2B1-46BD-4CC9-BA84-1F46F629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59" y="3161462"/>
            <a:ext cx="4625788" cy="8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E77ED-C53C-448E-9165-F6A68BD94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Automatically Selection of region of interest(roi)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6D536-6DCE-44D0-BF32-6604EFF0F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039" y="4947920"/>
            <a:ext cx="9860547" cy="685116"/>
          </a:xfrm>
        </p:spPr>
        <p:txBody>
          <a:bodyPr>
            <a:normAutofit/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4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4175-C0ED-4FF0-8B68-A9A52264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91179"/>
            <a:ext cx="10058400" cy="56761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1800" b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GB" sz="1800" b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Instead of using the entire image to learn the model, our focus is on the object instance in order to learn its visual description.</a:t>
            </a:r>
            <a:endParaRPr lang="en-US" sz="1800" b="1"/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Between a subset of the training images for a particular class there will be regions with high visual similarity.</a:t>
            </a:r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Let we know the ROI ri in image i and the subset of s other images j.Then we could determine the corresponding ROIs rj of images j by optimizing the following cost function: </a:t>
            </a:r>
          </a:p>
          <a:p>
            <a:pPr>
              <a:buClr>
                <a:srgbClr val="262626"/>
              </a:buClr>
            </a:pPr>
            <a:endParaRPr lang="en-GB" sz="1800" b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GB" sz="1800" b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GB" sz="1800" b="1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GB" sz="1800" b="1" dirty="0">
                <a:ea typeface="+mn-lt"/>
                <a:cs typeface="+mn-lt"/>
              </a:rPr>
              <a:t>   </a:t>
            </a:r>
          </a:p>
          <a:p>
            <a:pPr marL="0" indent="0">
              <a:buNone/>
            </a:pPr>
            <a:r>
              <a:rPr lang="en-GB" sz="1800" b="1">
                <a:ea typeface="+mn-lt"/>
                <a:cs typeface="+mn-lt"/>
              </a:rPr>
              <a:t>Here,D(ri) and D(rj ) the descriptors for the ROIs ri and rj respectively.</a:t>
            </a:r>
            <a:endParaRPr lang="en-GB"/>
          </a:p>
          <a:p>
            <a:pPr marL="0" indent="0">
              <a:buNone/>
            </a:pPr>
            <a:endParaRPr lang="en-GB" sz="1800" b="1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E27B345-4D9F-4641-B42F-CE10EE17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575" y="3869464"/>
            <a:ext cx="3276039" cy="93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6210-A7B7-4D98-89FD-6CB6C296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 of ROI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C29D-CF0E-4B4F-88C5-810D0659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b="1">
                <a:ea typeface="+mn-lt"/>
                <a:cs typeface="+mn-lt"/>
              </a:rPr>
              <a:t>The optimization process is done by testing the similarity between a number of images s ranging from 1 to 4.</a:t>
            </a:r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The search is over the four parameters specifying the coordinates of the rectangle: x-min, x-max, y-min and y-max.</a:t>
            </a:r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The search is carried out over a translation grid with 10 pixel per steps.</a:t>
            </a:r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We  scale the four parameters in steps by 0.1.</a:t>
            </a:r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At each iteration we optimize the cost function for each training image.</a:t>
            </a:r>
            <a:endParaRPr lang="en-GB" sz="1800" b="1"/>
          </a:p>
          <a:p>
            <a:pPr>
              <a:buClr>
                <a:srgbClr val="262626"/>
              </a:buClr>
            </a:pPr>
            <a:r>
              <a:rPr lang="en-GB" sz="1800" b="1">
                <a:ea typeface="+mn-lt"/>
                <a:cs typeface="+mn-lt"/>
              </a:rPr>
              <a:t>The optimization terminates when there are no more changes in the ROIs or when the number of iterations reaches 10.</a:t>
            </a:r>
            <a:endParaRPr lang="en-GB" sz="1800" b="1" dirty="0"/>
          </a:p>
          <a:p>
            <a:pPr>
              <a:buClr>
                <a:srgbClr val="262626"/>
              </a:buClr>
            </a:pPr>
            <a:endParaRPr lang="en-GB" dirty="0"/>
          </a:p>
          <a:p>
            <a:pPr>
              <a:buClr>
                <a:srgbClr val="26262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90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1333B"/>
      </a:dk2>
      <a:lt2>
        <a:srgbClr val="E8E4E2"/>
      </a:lt2>
      <a:accent1>
        <a:srgbClr val="3096BC"/>
      </a:accent1>
      <a:accent2>
        <a:srgbClr val="3AB4A2"/>
      </a:accent2>
      <a:accent3>
        <a:srgbClr val="426ECE"/>
      </a:accent3>
      <a:accent4>
        <a:srgbClr val="BC3069"/>
      </a:accent4>
      <a:accent5>
        <a:srgbClr val="CE4442"/>
      </a:accent5>
      <a:accent6>
        <a:srgbClr val="BC6C30"/>
      </a:accent6>
      <a:hlink>
        <a:srgbClr val="BF613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SavonVTI</vt:lpstr>
      <vt:lpstr>Image Classification using Random Forests and Ferns</vt:lpstr>
      <vt:lpstr>Introduction</vt:lpstr>
      <vt:lpstr>Image Representation and Matching</vt:lpstr>
      <vt:lpstr>PowerPoint Presentation</vt:lpstr>
      <vt:lpstr>Appearance and Shape</vt:lpstr>
      <vt:lpstr>Image matching</vt:lpstr>
      <vt:lpstr>Automatically Selection of region of interest(roi)</vt:lpstr>
      <vt:lpstr>PowerPoint Presentation</vt:lpstr>
      <vt:lpstr>Implementation of ROI Detection</vt:lpstr>
      <vt:lpstr>PowerPoint Presentation</vt:lpstr>
      <vt:lpstr> Random Forest and ferns</vt:lpstr>
      <vt:lpstr>Random Forest Classifier</vt:lpstr>
      <vt:lpstr>Random ferns classifier</vt:lpstr>
      <vt:lpstr>Implementation of Randomized trees and ferns</vt:lpstr>
      <vt:lpstr>EXPERIMENT</vt:lpstr>
      <vt:lpstr>Image classification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535</cp:revision>
  <dcterms:created xsi:type="dcterms:W3CDTF">2021-01-25T05:47:07Z</dcterms:created>
  <dcterms:modified xsi:type="dcterms:W3CDTF">2021-01-25T16:11:58Z</dcterms:modified>
</cp:coreProperties>
</file>