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DM Sans"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f2417238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f2417238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02640c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02640c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6bbe62a9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6bbe62a9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202640c5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202640c5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202640c5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202640c5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202640c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202640c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202640c5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202640c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202640c5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202640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202640c57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202640c57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1f028e86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1f028e86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6bbe62a9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6bbe62a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6bbe62a9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6bbe62a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6bbe62a9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6bbe62a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434343"/>
              </a:buClr>
              <a:buSzPts val="1800"/>
              <a:buChar char="●"/>
              <a:defRPr>
                <a:solidFill>
                  <a:srgbClr val="434343"/>
                </a:solidFill>
              </a:defRPr>
            </a:lvl1pPr>
            <a:lvl2pPr marL="914400" lvl="1" indent="-317500">
              <a:spcBef>
                <a:spcPts val="0"/>
              </a:spcBef>
              <a:spcAft>
                <a:spcPts val="0"/>
              </a:spcAft>
              <a:buClr>
                <a:srgbClr val="434343"/>
              </a:buClr>
              <a:buSzPts val="1400"/>
              <a:buChar char="○"/>
              <a:defRPr>
                <a:solidFill>
                  <a:srgbClr val="434343"/>
                </a:solidFill>
              </a:defRPr>
            </a:lvl2pPr>
            <a:lvl3pPr marL="1371600" lvl="2" indent="-317500">
              <a:spcBef>
                <a:spcPts val="0"/>
              </a:spcBef>
              <a:spcAft>
                <a:spcPts val="0"/>
              </a:spcAft>
              <a:buClr>
                <a:srgbClr val="434343"/>
              </a:buClr>
              <a:buSzPts val="1400"/>
              <a:buChar char="■"/>
              <a:defRPr>
                <a:solidFill>
                  <a:srgbClr val="434343"/>
                </a:solidFill>
              </a:defRPr>
            </a:lvl3pPr>
            <a:lvl4pPr marL="1828800" lvl="3" indent="-317500">
              <a:spcBef>
                <a:spcPts val="0"/>
              </a:spcBef>
              <a:spcAft>
                <a:spcPts val="0"/>
              </a:spcAft>
              <a:buClr>
                <a:srgbClr val="434343"/>
              </a:buClr>
              <a:buSzPts val="1400"/>
              <a:buChar char="●"/>
              <a:defRPr>
                <a:solidFill>
                  <a:srgbClr val="434343"/>
                </a:solidFill>
              </a:defRPr>
            </a:lvl4pPr>
            <a:lvl5pPr marL="2286000" lvl="4" indent="-317500">
              <a:spcBef>
                <a:spcPts val="0"/>
              </a:spcBef>
              <a:spcAft>
                <a:spcPts val="0"/>
              </a:spcAft>
              <a:buClr>
                <a:srgbClr val="434343"/>
              </a:buClr>
              <a:buSzPts val="1400"/>
              <a:buChar char="○"/>
              <a:defRPr>
                <a:solidFill>
                  <a:srgbClr val="434343"/>
                </a:solidFill>
              </a:defRPr>
            </a:lvl5pPr>
            <a:lvl6pPr marL="2743200" lvl="5" indent="-317500">
              <a:spcBef>
                <a:spcPts val="0"/>
              </a:spcBef>
              <a:spcAft>
                <a:spcPts val="0"/>
              </a:spcAft>
              <a:buClr>
                <a:srgbClr val="434343"/>
              </a:buClr>
              <a:buSzPts val="1400"/>
              <a:buChar char="■"/>
              <a:defRPr>
                <a:solidFill>
                  <a:srgbClr val="434343"/>
                </a:solidFill>
              </a:defRPr>
            </a:lvl6pPr>
            <a:lvl7pPr marL="3200400" lvl="6" indent="-317500">
              <a:spcBef>
                <a:spcPts val="0"/>
              </a:spcBef>
              <a:spcAft>
                <a:spcPts val="0"/>
              </a:spcAft>
              <a:buClr>
                <a:srgbClr val="434343"/>
              </a:buClr>
              <a:buSzPts val="1400"/>
              <a:buChar char="●"/>
              <a:defRPr>
                <a:solidFill>
                  <a:srgbClr val="434343"/>
                </a:solidFill>
              </a:defRPr>
            </a:lvl7pPr>
            <a:lvl8pPr marL="3657600" lvl="7" indent="-317500">
              <a:spcBef>
                <a:spcPts val="0"/>
              </a:spcBef>
              <a:spcAft>
                <a:spcPts val="0"/>
              </a:spcAft>
              <a:buClr>
                <a:srgbClr val="434343"/>
              </a:buClr>
              <a:buSzPts val="1400"/>
              <a:buChar char="○"/>
              <a:defRPr>
                <a:solidFill>
                  <a:srgbClr val="434343"/>
                </a:solidFill>
              </a:defRPr>
            </a:lvl8pPr>
            <a:lvl9pPr marL="4114800" lvl="8" indent="-317500">
              <a:spcBef>
                <a:spcPts val="0"/>
              </a:spcBef>
              <a:spcAft>
                <a:spcPts val="0"/>
              </a:spcAft>
              <a:buClr>
                <a:srgbClr val="434343"/>
              </a:buClr>
              <a:buSzPts val="1400"/>
              <a:buChar char="■"/>
              <a:defRPr>
                <a:solidFill>
                  <a:srgbClr val="434343"/>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pport.google.com/docs/answer/49114?hl=en&amp;co=GENIE.Platform%3DDesktop#zippy=%2Cdownload-a-copy-of-a-fil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BdZGAkqsP7ZoqPOs2V7tsWxfbXZaxUJY/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Reminders...	</a:t>
            </a:r>
            <a:endParaRPr/>
          </a:p>
        </p:txBody>
      </p:sp>
      <p:sp>
        <p:nvSpPr>
          <p:cNvPr id="57" name="Google Shape;57;p13"/>
          <p:cNvSpPr txBox="1">
            <a:spLocks noGrp="1"/>
          </p:cNvSpPr>
          <p:nvPr>
            <p:ph type="body" idx="1"/>
          </p:nvPr>
        </p:nvSpPr>
        <p:spPr>
          <a:xfrm>
            <a:off x="311700" y="1152475"/>
            <a:ext cx="8520600" cy="3764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You’ll use </a:t>
            </a:r>
            <a:r>
              <a:rPr lang="en" b="1"/>
              <a:t>this file</a:t>
            </a:r>
            <a:r>
              <a:rPr lang="en"/>
              <a:t> for the entirety of this capstone. Save it in a place where you can easily access it over the upcoming weeks.</a:t>
            </a:r>
            <a:endParaRPr/>
          </a:p>
          <a:p>
            <a:pPr marL="914400" lvl="1" indent="-317500" algn="l" rtl="0">
              <a:spcBef>
                <a:spcPts val="0"/>
              </a:spcBef>
              <a:spcAft>
                <a:spcPts val="0"/>
              </a:spcAft>
              <a:buSzPts val="1400"/>
              <a:buChar char="○"/>
            </a:pPr>
            <a:r>
              <a:rPr lang="en"/>
              <a:t>You can edit and save this document in Google Drive</a:t>
            </a:r>
            <a:endParaRPr/>
          </a:p>
          <a:p>
            <a:pPr marL="914400" lvl="1" indent="-317500" algn="l" rtl="0">
              <a:spcBef>
                <a:spcPts val="0"/>
              </a:spcBef>
              <a:spcAft>
                <a:spcPts val="0"/>
              </a:spcAft>
              <a:buSzPts val="1400"/>
              <a:buChar char="○"/>
            </a:pPr>
            <a:r>
              <a:rPr lang="en"/>
              <a:t>If you download this document, keep it in a place you can find it later</a:t>
            </a:r>
            <a:endParaRPr/>
          </a:p>
          <a:p>
            <a:pPr marL="457200" lvl="0" indent="-342900" algn="l" rtl="0">
              <a:spcBef>
                <a:spcPts val="0"/>
              </a:spcBef>
              <a:spcAft>
                <a:spcPts val="0"/>
              </a:spcAft>
              <a:buSzPts val="1800"/>
              <a:buChar char="●"/>
            </a:pPr>
            <a:r>
              <a:rPr lang="en"/>
              <a:t>The content you put into this document will be used later </a:t>
            </a:r>
            <a:endParaRPr/>
          </a:p>
          <a:p>
            <a:pPr marL="914400" lvl="1" indent="-317500" algn="l" rtl="0">
              <a:spcBef>
                <a:spcPts val="0"/>
              </a:spcBef>
              <a:spcAft>
                <a:spcPts val="0"/>
              </a:spcAft>
              <a:buSzPts val="1400"/>
              <a:buChar char="○"/>
            </a:pPr>
            <a:r>
              <a:rPr lang="en"/>
              <a:t>It is recommended that you do not skip any capstone readings </a:t>
            </a:r>
            <a:endParaRPr/>
          </a:p>
          <a:p>
            <a:pPr marL="457200" lvl="0" indent="-342900" algn="l" rtl="0">
              <a:spcBef>
                <a:spcPts val="0"/>
              </a:spcBef>
              <a:spcAft>
                <a:spcPts val="0"/>
              </a:spcAft>
              <a:buSzPts val="1800"/>
              <a:buChar char="●"/>
            </a:pPr>
            <a:r>
              <a:rPr lang="en"/>
              <a:t>Feel free to customize this slide deck to make it your own, but make sure to answer all the questions in the prompts</a:t>
            </a:r>
            <a:endParaRPr/>
          </a:p>
          <a:p>
            <a:pPr marL="457200" lvl="0" indent="-342900" algn="l" rtl="0">
              <a:spcBef>
                <a:spcPts val="0"/>
              </a:spcBef>
              <a:spcAft>
                <a:spcPts val="0"/>
              </a:spcAft>
              <a:buSzPts val="1800"/>
              <a:buChar char="●"/>
            </a:pPr>
            <a:r>
              <a:rPr lang="en"/>
              <a:t>Requirements:</a:t>
            </a:r>
            <a:endParaRPr/>
          </a:p>
          <a:p>
            <a:pPr marL="914400" lvl="1" indent="-317500" algn="l" rtl="0">
              <a:spcBef>
                <a:spcPts val="0"/>
              </a:spcBef>
              <a:spcAft>
                <a:spcPts val="0"/>
              </a:spcAft>
              <a:buSzPts val="1400"/>
              <a:buChar char="○"/>
            </a:pPr>
            <a:r>
              <a:rPr lang="en"/>
              <a:t>Answer all the questions in this document</a:t>
            </a:r>
            <a:endParaRPr/>
          </a:p>
          <a:p>
            <a:pPr marL="914400" lvl="1" indent="-317500" algn="l" rtl="0">
              <a:spcBef>
                <a:spcPts val="0"/>
              </a:spcBef>
              <a:spcAft>
                <a:spcPts val="0"/>
              </a:spcAft>
              <a:buSzPts val="1400"/>
              <a:buChar char="○"/>
            </a:pPr>
            <a:r>
              <a:rPr lang="en"/>
              <a:t>When complete, download this as a PDF document for submission in the peer review assignment. </a:t>
            </a:r>
            <a:endParaRPr/>
          </a:p>
          <a:p>
            <a:pPr marL="914400" lvl="1" indent="-317500" algn="l" rtl="0">
              <a:spcBef>
                <a:spcPts val="0"/>
              </a:spcBef>
              <a:spcAft>
                <a:spcPts val="0"/>
              </a:spcAft>
              <a:buSzPts val="1400"/>
              <a:buChar char="○"/>
            </a:pPr>
            <a:r>
              <a:rPr lang="en"/>
              <a:t>Don’t know how to download as a PDF? You can find more information about downloading this by </a:t>
            </a:r>
            <a:r>
              <a:rPr lang="en" u="sng">
                <a:solidFill>
                  <a:schemeClr val="hlink"/>
                </a:solidFill>
                <a:hlinkClick r:id="rId3"/>
              </a:rPr>
              <a:t>clicking here</a:t>
            </a:r>
            <a:r>
              <a:rPr lang="en"/>
              <a:t>.</a:t>
            </a:r>
            <a:endParaRPr/>
          </a:p>
          <a:p>
            <a:pPr marL="914400" lvl="1" indent="-317500" algn="l" rtl="0">
              <a:spcBef>
                <a:spcPts val="0"/>
              </a:spcBef>
              <a:spcAft>
                <a:spcPts val="0"/>
              </a:spcAft>
              <a:buClr>
                <a:srgbClr val="FF0000"/>
              </a:buClr>
              <a:buSzPts val="1400"/>
              <a:buChar char="○"/>
            </a:pPr>
            <a:r>
              <a:rPr lang="en">
                <a:solidFill>
                  <a:srgbClr val="FF0000"/>
                </a:solidFill>
              </a:rPr>
              <a:t>Remove this slide before submitting</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Visualization Interpretation 2 of 2</a:t>
            </a:r>
            <a:endParaRPr sz="2800"/>
          </a:p>
        </p:txBody>
      </p:sp>
      <p:sp>
        <p:nvSpPr>
          <p:cNvPr id="126" name="Google Shape;126;p22"/>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Does this visualization align with what we’ve seen so far from the data?</a:t>
            </a:r>
            <a:endParaRPr sz="1600"/>
          </a:p>
        </p:txBody>
      </p:sp>
      <p:sp>
        <p:nvSpPr>
          <p:cNvPr id="127" name="Google Shape;127;p22"/>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434343"/>
                </a:solidFill>
                <a:latin typeface="DM Sans"/>
                <a:ea typeface="DM Sans"/>
                <a:cs typeface="DM Sans"/>
                <a:sym typeface="DM Sans"/>
              </a:rPr>
              <a:t>Enter your answer here:</a:t>
            </a:r>
            <a:endParaRPr sz="1200">
              <a:solidFill>
                <a:srgbClr val="43434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1 of 2</a:t>
            </a:r>
            <a:endParaRPr sz="2800"/>
          </a:p>
        </p:txBody>
      </p:sp>
      <p:sp>
        <p:nvSpPr>
          <p:cNvPr id="133" name="Google Shape;133;p23"/>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recommendations would you give Inu + Neko based on the model results?</a:t>
            </a:r>
            <a:endParaRPr sz="1600"/>
          </a:p>
        </p:txBody>
      </p:sp>
      <p:sp>
        <p:nvSpPr>
          <p:cNvPr id="3" name="TextBox 2">
            <a:extLst>
              <a:ext uri="{FF2B5EF4-FFF2-40B4-BE49-F238E27FC236}">
                <a16:creationId xmlns:a16="http://schemas.microsoft.com/office/drawing/2014/main" id="{982A9349-7F77-AA1B-4DBB-798B69E1DCCA}"/>
              </a:ext>
            </a:extLst>
          </p:cNvPr>
          <p:cNvSpPr txBox="1"/>
          <p:nvPr/>
        </p:nvSpPr>
        <p:spPr>
          <a:xfrm>
            <a:off x="475786" y="2059260"/>
            <a:ext cx="7523356" cy="2246769"/>
          </a:xfrm>
          <a:prstGeom prst="rect">
            <a:avLst/>
          </a:prstGeom>
          <a:noFill/>
        </p:spPr>
        <p:txBody>
          <a:bodyPr wrap="square">
            <a:spAutoFit/>
          </a:bodyPr>
          <a:lstStyle/>
          <a:p>
            <a:r>
              <a:rPr lang="en-US" dirty="0"/>
              <a:t>The model predicts that there will be new customers but likely not the same growth rate they saw from the prior 6 months. </a:t>
            </a:r>
          </a:p>
          <a:p>
            <a:endParaRPr lang="en-US" dirty="0"/>
          </a:p>
          <a:p>
            <a:endParaRPr lang="en-US" dirty="0"/>
          </a:p>
          <a:p>
            <a:pPr marL="342900" indent="-342900">
              <a:buAutoNum type="arabicPeriod"/>
            </a:pPr>
            <a:r>
              <a:rPr lang="en-US" dirty="0" err="1"/>
              <a:t>Inu</a:t>
            </a:r>
            <a:r>
              <a:rPr lang="en-US" dirty="0"/>
              <a:t> + </a:t>
            </a:r>
            <a:r>
              <a:rPr lang="en-US" dirty="0" err="1"/>
              <a:t>Neko</a:t>
            </a:r>
            <a:r>
              <a:rPr lang="en-US" dirty="0"/>
              <a:t> can work with the loyalty of new customers, for example by making a loyalty program where every 5 purchases they will get a discount or a free product. </a:t>
            </a:r>
          </a:p>
          <a:p>
            <a:pPr marL="342900" indent="-342900">
              <a:buAutoNum type="arabicPeriod"/>
            </a:pPr>
            <a:endParaRPr lang="en-US" dirty="0"/>
          </a:p>
          <a:p>
            <a:pPr marL="342900" indent="-342900">
              <a:buAutoNum type="arabicPeriod"/>
            </a:pPr>
            <a:r>
              <a:rPr lang="en-US" dirty="0"/>
              <a:t> A second action could be a campaign focused on users between 25-30 years old and residents of New York, Pennsylvania, New Jersey and Texas, offering free shipping or discounts on their first purchase.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2 of 2</a:t>
            </a:r>
            <a:endParaRPr sz="2800"/>
          </a:p>
        </p:txBody>
      </p:sp>
      <p:sp>
        <p:nvSpPr>
          <p:cNvPr id="140" name="Google Shape;140;p24"/>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recommendations would you give Inu + Neko based on the model results?</a:t>
            </a:r>
            <a:endParaRPr sz="1600"/>
          </a:p>
        </p:txBody>
      </p:sp>
      <p:sp>
        <p:nvSpPr>
          <p:cNvPr id="141" name="Google Shape;141;p24"/>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t>Compared to the last month of sales, we see that there are no major changes, except for the fact that age is consolidating and the total value of sales is increasing</a:t>
            </a:r>
            <a:endParaRPr sz="1200" dirty="0">
              <a:solidFill>
                <a:srgbClr val="434343"/>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1 of 4</a:t>
            </a:r>
            <a:endParaRPr sz="2800"/>
          </a:p>
        </p:txBody>
      </p:sp>
      <p:sp>
        <p:nvSpPr>
          <p:cNvPr id="147" name="Google Shape;147;p25"/>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can you say about the current state of the business?</a:t>
            </a:r>
            <a:endParaRPr sz="1600"/>
          </a:p>
        </p:txBody>
      </p:sp>
      <p:sp>
        <p:nvSpPr>
          <p:cNvPr id="3" name="TextBox 2">
            <a:extLst>
              <a:ext uri="{FF2B5EF4-FFF2-40B4-BE49-F238E27FC236}">
                <a16:creationId xmlns:a16="http://schemas.microsoft.com/office/drawing/2014/main" id="{F22C6C19-AB85-7DC2-1855-6D984441C053}"/>
              </a:ext>
            </a:extLst>
          </p:cNvPr>
          <p:cNvSpPr txBox="1"/>
          <p:nvPr/>
        </p:nvSpPr>
        <p:spPr>
          <a:xfrm>
            <a:off x="371707" y="2215375"/>
            <a:ext cx="6854283" cy="523220"/>
          </a:xfrm>
          <a:prstGeom prst="rect">
            <a:avLst/>
          </a:prstGeom>
          <a:noFill/>
        </p:spPr>
        <p:txBody>
          <a:bodyPr wrap="square">
            <a:spAutoFit/>
          </a:bodyPr>
          <a:lstStyle/>
          <a:p>
            <a:r>
              <a:rPr lang="en-US" dirty="0"/>
              <a:t>The business currently shows steady growth, going from 1.2k sales in the first month to 13.2K in the last month.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2 of 4</a:t>
            </a:r>
            <a:endParaRPr sz="2800"/>
          </a:p>
        </p:txBody>
      </p:sp>
      <p:sp>
        <p:nvSpPr>
          <p:cNvPr id="154" name="Google Shape;154;p26"/>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projections can you make about the future state of the business?</a:t>
            </a:r>
            <a:endParaRPr sz="1600"/>
          </a:p>
        </p:txBody>
      </p:sp>
      <p:sp>
        <p:nvSpPr>
          <p:cNvPr id="3" name="TextBox 2">
            <a:extLst>
              <a:ext uri="{FF2B5EF4-FFF2-40B4-BE49-F238E27FC236}">
                <a16:creationId xmlns:a16="http://schemas.microsoft.com/office/drawing/2014/main" id="{E9FD3E03-B5A1-8CE2-91C7-E3B0D6957127}"/>
              </a:ext>
            </a:extLst>
          </p:cNvPr>
          <p:cNvSpPr txBox="1"/>
          <p:nvPr/>
        </p:nvSpPr>
        <p:spPr>
          <a:xfrm>
            <a:off x="416312" y="1965137"/>
            <a:ext cx="6913756" cy="738664"/>
          </a:xfrm>
          <a:prstGeom prst="rect">
            <a:avLst/>
          </a:prstGeom>
          <a:noFill/>
        </p:spPr>
        <p:txBody>
          <a:bodyPr wrap="square">
            <a:spAutoFit/>
          </a:bodyPr>
          <a:lstStyle/>
          <a:p>
            <a:r>
              <a:rPr lang="en-US" dirty="0"/>
              <a:t>The business will continue to grow steadily, perhaps not as expressively as it is now, but by consolidating the target audience, the tendency is for sales to grow, especially in New York, Pennsylvania, New Jersey and Texas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3 of 4</a:t>
            </a:r>
            <a:endParaRPr sz="2800"/>
          </a:p>
        </p:txBody>
      </p:sp>
      <p:sp>
        <p:nvSpPr>
          <p:cNvPr id="161" name="Google Shape;161;p27"/>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would you recommend to Inu + Neko?</a:t>
            </a:r>
            <a:endParaRPr sz="1600"/>
          </a:p>
        </p:txBody>
      </p:sp>
      <p:sp>
        <p:nvSpPr>
          <p:cNvPr id="3" name="TextBox 2">
            <a:extLst>
              <a:ext uri="{FF2B5EF4-FFF2-40B4-BE49-F238E27FC236}">
                <a16:creationId xmlns:a16="http://schemas.microsoft.com/office/drawing/2014/main" id="{83ADE0B3-D83C-0FA5-781F-B94A9746D08A}"/>
              </a:ext>
            </a:extLst>
          </p:cNvPr>
          <p:cNvSpPr txBox="1"/>
          <p:nvPr/>
        </p:nvSpPr>
        <p:spPr>
          <a:xfrm>
            <a:off x="223024" y="2072859"/>
            <a:ext cx="6664712" cy="738664"/>
          </a:xfrm>
          <a:prstGeom prst="rect">
            <a:avLst/>
          </a:prstGeom>
          <a:noFill/>
        </p:spPr>
        <p:txBody>
          <a:bodyPr wrap="square">
            <a:spAutoFit/>
          </a:bodyPr>
          <a:lstStyle/>
          <a:p>
            <a:r>
              <a:rPr lang="en-US" dirty="0"/>
              <a:t>I would recommend the company to work on marketing campaigns targeting users who are between 25-30 years old and residents of New York, Pennsylvania, New Jersey and Texas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Final Insights 4 of 4</a:t>
            </a:r>
            <a:endParaRPr sz="2800"/>
          </a:p>
        </p:txBody>
      </p:sp>
      <p:sp>
        <p:nvSpPr>
          <p:cNvPr id="168" name="Google Shape;168;p28"/>
          <p:cNvSpPr txBox="1">
            <a:spLocks noGrp="1"/>
          </p:cNvSpPr>
          <p:nvPr>
            <p:ph type="body" idx="1"/>
          </p:nvPr>
        </p:nvSpPr>
        <p:spPr>
          <a:xfrm>
            <a:off x="311700" y="1152475"/>
            <a:ext cx="8520600" cy="79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t>What more work could be done to expand on your analysis?</a:t>
            </a:r>
            <a:endParaRPr sz="1600"/>
          </a:p>
          <a:p>
            <a:pPr marL="0" lvl="0" indent="0" algn="l" rtl="0">
              <a:lnSpc>
                <a:spcPct val="100000"/>
              </a:lnSpc>
              <a:spcBef>
                <a:spcPts val="1200"/>
              </a:spcBef>
              <a:spcAft>
                <a:spcPts val="0"/>
              </a:spcAft>
              <a:buClr>
                <a:schemeClr val="dk1"/>
              </a:buClr>
              <a:buSzPts val="1100"/>
              <a:buFont typeface="Arial"/>
              <a:buNone/>
            </a:pPr>
            <a:r>
              <a:rPr lang="en" sz="1100" b="1" i="1">
                <a:solidFill>
                  <a:srgbClr val="0A004A"/>
                </a:solidFill>
              </a:rPr>
              <a:t>(You won’t need to do this but state what would be good next steps for a follow-up analysis.)</a:t>
            </a:r>
            <a:endParaRPr sz="1700" i="1"/>
          </a:p>
        </p:txBody>
      </p:sp>
      <p:sp>
        <p:nvSpPr>
          <p:cNvPr id="3" name="TextBox 2">
            <a:extLst>
              <a:ext uri="{FF2B5EF4-FFF2-40B4-BE49-F238E27FC236}">
                <a16:creationId xmlns:a16="http://schemas.microsoft.com/office/drawing/2014/main" id="{ABFC7625-2DDE-97E9-8A6C-3C4C48ABB653}"/>
              </a:ext>
            </a:extLst>
          </p:cNvPr>
          <p:cNvSpPr txBox="1"/>
          <p:nvPr/>
        </p:nvSpPr>
        <p:spPr>
          <a:xfrm>
            <a:off x="311700" y="2288302"/>
            <a:ext cx="6576036" cy="1600438"/>
          </a:xfrm>
          <a:prstGeom prst="rect">
            <a:avLst/>
          </a:prstGeom>
          <a:noFill/>
        </p:spPr>
        <p:txBody>
          <a:bodyPr wrap="square">
            <a:spAutoFit/>
          </a:bodyPr>
          <a:lstStyle/>
          <a:p>
            <a:r>
              <a:rPr lang="en-US" dirty="0"/>
              <a:t>1.Top 10 best selling products</a:t>
            </a:r>
          </a:p>
          <a:p>
            <a:endParaRPr lang="en-US" dirty="0"/>
          </a:p>
          <a:p>
            <a:r>
              <a:rPr lang="en-US" dirty="0"/>
              <a:t> 2. Top 10 least sold products</a:t>
            </a:r>
          </a:p>
          <a:p>
            <a:endParaRPr lang="en-US" dirty="0"/>
          </a:p>
          <a:p>
            <a:r>
              <a:rPr lang="en-US" dirty="0"/>
              <a:t>3. Top 3 product city</a:t>
            </a:r>
          </a:p>
          <a:p>
            <a:endParaRPr lang="en-US" dirty="0"/>
          </a:p>
          <a:p>
            <a:r>
              <a:rPr lang="en-US" dirty="0"/>
              <a:t>4. Average ticket study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Images from Inu + Neko</a:t>
            </a:r>
            <a:endParaRPr/>
          </a:p>
        </p:txBody>
      </p:sp>
      <p:sp>
        <p:nvSpPr>
          <p:cNvPr id="63" name="Google Shape;63;p14"/>
          <p:cNvSpPr txBox="1">
            <a:spLocks noGrp="1"/>
          </p:cNvSpPr>
          <p:nvPr>
            <p:ph type="body" idx="1"/>
          </p:nvPr>
        </p:nvSpPr>
        <p:spPr>
          <a:xfrm>
            <a:off x="311700" y="1152475"/>
            <a:ext cx="8520600" cy="83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Here are a few images that can be used throughout your deck that are part of the Inu + Neko image library. </a:t>
            </a:r>
            <a:endParaRPr/>
          </a:p>
        </p:txBody>
      </p:sp>
      <p:pic>
        <p:nvPicPr>
          <p:cNvPr id="64" name="Google Shape;64;p14"/>
          <p:cNvPicPr preferRelativeResize="0"/>
          <p:nvPr/>
        </p:nvPicPr>
        <p:blipFill>
          <a:blip r:embed="rId3">
            <a:alphaModFix/>
          </a:blip>
          <a:stretch>
            <a:fillRect/>
          </a:stretch>
        </p:blipFill>
        <p:spPr>
          <a:xfrm>
            <a:off x="235275" y="2071901"/>
            <a:ext cx="1931648" cy="1326125"/>
          </a:xfrm>
          <a:prstGeom prst="rect">
            <a:avLst/>
          </a:prstGeom>
          <a:noFill/>
          <a:ln>
            <a:noFill/>
          </a:ln>
        </p:spPr>
      </p:pic>
      <p:pic>
        <p:nvPicPr>
          <p:cNvPr id="65" name="Google Shape;65;p14"/>
          <p:cNvPicPr preferRelativeResize="0"/>
          <p:nvPr/>
        </p:nvPicPr>
        <p:blipFill>
          <a:blip r:embed="rId4">
            <a:alphaModFix/>
          </a:blip>
          <a:stretch>
            <a:fillRect/>
          </a:stretch>
        </p:blipFill>
        <p:spPr>
          <a:xfrm>
            <a:off x="2400687" y="2071897"/>
            <a:ext cx="1931648" cy="1287454"/>
          </a:xfrm>
          <a:prstGeom prst="rect">
            <a:avLst/>
          </a:prstGeom>
          <a:noFill/>
          <a:ln>
            <a:noFill/>
          </a:ln>
        </p:spPr>
      </p:pic>
      <p:pic>
        <p:nvPicPr>
          <p:cNvPr id="66" name="Google Shape;66;p14"/>
          <p:cNvPicPr preferRelativeResize="0"/>
          <p:nvPr/>
        </p:nvPicPr>
        <p:blipFill>
          <a:blip r:embed="rId5">
            <a:alphaModFix/>
          </a:blip>
          <a:stretch>
            <a:fillRect/>
          </a:stretch>
        </p:blipFill>
        <p:spPr>
          <a:xfrm>
            <a:off x="4566099" y="2052563"/>
            <a:ext cx="1986760" cy="1326127"/>
          </a:xfrm>
          <a:prstGeom prst="rect">
            <a:avLst/>
          </a:prstGeom>
          <a:noFill/>
          <a:ln>
            <a:noFill/>
          </a:ln>
        </p:spPr>
      </p:pic>
      <p:pic>
        <p:nvPicPr>
          <p:cNvPr id="67" name="Google Shape;67;p14"/>
          <p:cNvPicPr preferRelativeResize="0"/>
          <p:nvPr/>
        </p:nvPicPr>
        <p:blipFill>
          <a:blip r:embed="rId6">
            <a:alphaModFix/>
          </a:blip>
          <a:stretch>
            <a:fillRect/>
          </a:stretch>
        </p:blipFill>
        <p:spPr>
          <a:xfrm>
            <a:off x="6786623" y="2053543"/>
            <a:ext cx="1986749" cy="1324169"/>
          </a:xfrm>
          <a:prstGeom prst="rect">
            <a:avLst/>
          </a:prstGeom>
          <a:noFill/>
          <a:ln>
            <a:noFill/>
          </a:ln>
        </p:spPr>
      </p:pic>
      <p:pic>
        <p:nvPicPr>
          <p:cNvPr id="68" name="Google Shape;68;p14"/>
          <p:cNvPicPr preferRelativeResize="0"/>
          <p:nvPr/>
        </p:nvPicPr>
        <p:blipFill>
          <a:blip r:embed="rId7">
            <a:alphaModFix/>
          </a:blip>
          <a:stretch>
            <a:fillRect/>
          </a:stretch>
        </p:blipFill>
        <p:spPr>
          <a:xfrm>
            <a:off x="235277" y="3587625"/>
            <a:ext cx="1931648" cy="1287444"/>
          </a:xfrm>
          <a:prstGeom prst="rect">
            <a:avLst/>
          </a:prstGeom>
          <a:noFill/>
          <a:ln>
            <a:noFill/>
          </a:ln>
        </p:spPr>
      </p:pic>
      <p:pic>
        <p:nvPicPr>
          <p:cNvPr id="69" name="Google Shape;69;p14"/>
          <p:cNvPicPr preferRelativeResize="0"/>
          <p:nvPr/>
        </p:nvPicPr>
        <p:blipFill>
          <a:blip r:embed="rId8">
            <a:alphaModFix/>
          </a:blip>
          <a:stretch>
            <a:fillRect/>
          </a:stretch>
        </p:blipFill>
        <p:spPr>
          <a:xfrm>
            <a:off x="2428244" y="3587621"/>
            <a:ext cx="1931648" cy="1287451"/>
          </a:xfrm>
          <a:prstGeom prst="rect">
            <a:avLst/>
          </a:prstGeom>
          <a:noFill/>
          <a:ln>
            <a:noFill/>
          </a:ln>
        </p:spPr>
      </p:pic>
      <p:pic>
        <p:nvPicPr>
          <p:cNvPr id="70" name="Google Shape;70;p14"/>
          <p:cNvPicPr preferRelativeResize="0"/>
          <p:nvPr/>
        </p:nvPicPr>
        <p:blipFill>
          <a:blip r:embed="rId9">
            <a:alphaModFix/>
          </a:blip>
          <a:stretch>
            <a:fillRect/>
          </a:stretch>
        </p:blipFill>
        <p:spPr>
          <a:xfrm>
            <a:off x="4621210" y="3517354"/>
            <a:ext cx="1931648" cy="1427986"/>
          </a:xfrm>
          <a:prstGeom prst="rect">
            <a:avLst/>
          </a:prstGeom>
          <a:noFill/>
          <a:ln>
            <a:noFill/>
          </a:ln>
        </p:spPr>
      </p:pic>
      <p:pic>
        <p:nvPicPr>
          <p:cNvPr id="71" name="Google Shape;71;p14"/>
          <p:cNvPicPr preferRelativeResize="0"/>
          <p:nvPr/>
        </p:nvPicPr>
        <p:blipFill>
          <a:blip r:embed="rId10">
            <a:alphaModFix/>
          </a:blip>
          <a:stretch>
            <a:fillRect/>
          </a:stretch>
        </p:blipFill>
        <p:spPr>
          <a:xfrm>
            <a:off x="6814177" y="3535263"/>
            <a:ext cx="1931648" cy="13921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311700" y="744575"/>
            <a:ext cx="8520600" cy="201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2 Capstone</a:t>
            </a:r>
            <a:endParaRPr/>
          </a:p>
        </p:txBody>
      </p:sp>
      <p:sp>
        <p:nvSpPr>
          <p:cNvPr id="77" name="Google Shape;7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OSEMN Process</a:t>
            </a:r>
            <a:endParaRPr/>
          </a:p>
        </p:txBody>
      </p:sp>
      <p:pic>
        <p:nvPicPr>
          <p:cNvPr id="78" name="Google Shape;78;p15"/>
          <p:cNvPicPr preferRelativeResize="0"/>
          <p:nvPr/>
        </p:nvPicPr>
        <p:blipFill>
          <a:blip r:embed="rId3">
            <a:alphaModFix/>
          </a:blip>
          <a:stretch>
            <a:fillRect/>
          </a:stretch>
        </p:blipFill>
        <p:spPr>
          <a:xfrm>
            <a:off x="311700" y="197775"/>
            <a:ext cx="1687725" cy="168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1 of 4</a:t>
            </a:r>
            <a:endParaRPr sz="2800"/>
          </a:p>
        </p:txBody>
      </p:sp>
      <p:sp>
        <p:nvSpPr>
          <p:cNvPr id="84" name="Google Shape;84;p16"/>
          <p:cNvSpPr txBox="1">
            <a:spLocks noGrp="1"/>
          </p:cNvSpPr>
          <p:nvPr>
            <p:ph type="body" idx="1"/>
          </p:nvPr>
        </p:nvSpPr>
        <p:spPr>
          <a:xfrm>
            <a:off x="311700" y="1152475"/>
            <a:ext cx="8520600" cy="1490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t>Give at least two example questions you would want to answer as an analyst that relates to Inu + Neko’s business problem.</a:t>
            </a:r>
            <a:endParaRPr sz="1600"/>
          </a:p>
          <a:p>
            <a:pPr marL="0" lvl="0" indent="0" algn="l" rtl="0">
              <a:lnSpc>
                <a:spcPct val="100000"/>
              </a:lnSpc>
              <a:spcBef>
                <a:spcPts val="1200"/>
              </a:spcBef>
              <a:spcAft>
                <a:spcPts val="0"/>
              </a:spcAft>
              <a:buClr>
                <a:schemeClr val="dk1"/>
              </a:buClr>
              <a:buSzPts val="1100"/>
              <a:buFont typeface="Arial"/>
              <a:buNone/>
            </a:pPr>
            <a:r>
              <a:rPr lang="en" sz="1100" i="1">
                <a:solidFill>
                  <a:schemeClr val="dk1"/>
                </a:solidFill>
              </a:rPr>
              <a:t>Remember a good question includes a focus on something that is actionable and follows the SMART goal principles (specific, measurable, attainable, relevant, &amp; timely).</a:t>
            </a:r>
            <a:endParaRPr sz="1100" i="1">
              <a:solidFill>
                <a:schemeClr val="dk1"/>
              </a:solidFill>
              <a:highlight>
                <a:srgbClr val="FF00FF"/>
              </a:highlight>
            </a:endParaRPr>
          </a:p>
          <a:p>
            <a:pPr marL="0" lvl="0" indent="0" algn="l" rtl="0">
              <a:spcBef>
                <a:spcPts val="0"/>
              </a:spcBef>
              <a:spcAft>
                <a:spcPts val="1200"/>
              </a:spcAft>
              <a:buNone/>
            </a:pPr>
            <a:endParaRPr sz="1600"/>
          </a:p>
        </p:txBody>
      </p:sp>
      <p:sp>
        <p:nvSpPr>
          <p:cNvPr id="85" name="Google Shape;85;p16"/>
          <p:cNvSpPr txBox="1"/>
          <p:nvPr/>
        </p:nvSpPr>
        <p:spPr>
          <a:xfrm>
            <a:off x="311700" y="2395175"/>
            <a:ext cx="8520600" cy="2525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lvl="0" algn="l" rtl="0">
              <a:spcBef>
                <a:spcPts val="0"/>
              </a:spcBef>
              <a:spcAft>
                <a:spcPts val="0"/>
              </a:spcAft>
            </a:pPr>
            <a:endParaRPr lang="en-US" sz="1600" dirty="0"/>
          </a:p>
          <a:p>
            <a:pPr lvl="0" algn="l" rtl="0">
              <a:spcBef>
                <a:spcPts val="0"/>
              </a:spcBef>
              <a:spcAft>
                <a:spcPts val="0"/>
              </a:spcAft>
            </a:pPr>
            <a:r>
              <a:rPr lang="en-US" sz="1600" dirty="0"/>
              <a:t> 1. In the last month, what channel are the new clients from? Internet, physical store, etc. And the old clients?</a:t>
            </a:r>
          </a:p>
          <a:p>
            <a:pPr lvl="0" algn="l" rtl="0">
              <a:spcBef>
                <a:spcPts val="0"/>
              </a:spcBef>
              <a:spcAft>
                <a:spcPts val="0"/>
              </a:spcAft>
            </a:pPr>
            <a:endParaRPr lang="en-US" sz="1600" dirty="0">
              <a:solidFill>
                <a:srgbClr val="434343"/>
              </a:solidFill>
              <a:latin typeface="DM Sans"/>
              <a:ea typeface="DM Sans"/>
              <a:cs typeface="DM Sans"/>
              <a:sym typeface="DM Sans"/>
            </a:endParaRPr>
          </a:p>
          <a:p>
            <a:pPr lvl="0" algn="l" rtl="0">
              <a:spcBef>
                <a:spcPts val="0"/>
              </a:spcBef>
              <a:spcAft>
                <a:spcPts val="0"/>
              </a:spcAft>
            </a:pPr>
            <a:r>
              <a:rPr lang="en-US" sz="2000" dirty="0"/>
              <a:t>2. </a:t>
            </a:r>
            <a:r>
              <a:rPr lang="en-US" sz="1600" dirty="0"/>
              <a:t>What are the ten products bought more by new clients and old clients in the last month? </a:t>
            </a:r>
            <a:endParaRPr sz="1600" dirty="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2 of 4</a:t>
            </a:r>
            <a:endParaRPr sz="2800"/>
          </a:p>
        </p:txBody>
      </p:sp>
      <p:sp>
        <p:nvSpPr>
          <p:cNvPr id="91" name="Google Shape;91;p1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information do you think would be particularly important to your analysis for Inu + Neko?</a:t>
            </a:r>
            <a:endParaRPr sz="1600"/>
          </a:p>
        </p:txBody>
      </p:sp>
      <p:sp>
        <p:nvSpPr>
          <p:cNvPr id="92" name="Google Shape;92;p17"/>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342900" lvl="0" indent="-342900" algn="l" rtl="0">
              <a:spcBef>
                <a:spcPts val="0"/>
              </a:spcBef>
              <a:spcAft>
                <a:spcPts val="0"/>
              </a:spcAft>
              <a:buAutoNum type="arabicPeriod"/>
            </a:pPr>
            <a:r>
              <a:rPr lang="en-US" sz="1600" dirty="0"/>
              <a:t>Sales per month and total sales data.</a:t>
            </a:r>
          </a:p>
          <a:p>
            <a:pPr marL="342900" lvl="0" indent="-342900" algn="l" rtl="0">
              <a:spcBef>
                <a:spcPts val="0"/>
              </a:spcBef>
              <a:spcAft>
                <a:spcPts val="0"/>
              </a:spcAft>
              <a:buAutoNum type="arabicPeriod"/>
            </a:pPr>
            <a:r>
              <a:rPr lang="en-US" sz="1600" dirty="0"/>
              <a:t>  Acquisition data. </a:t>
            </a:r>
          </a:p>
          <a:p>
            <a:pPr marL="342900" lvl="0" indent="-342900" algn="l" rtl="0">
              <a:spcBef>
                <a:spcPts val="0"/>
              </a:spcBef>
              <a:spcAft>
                <a:spcPts val="0"/>
              </a:spcAft>
              <a:buAutoNum type="arabicPeriod"/>
            </a:pPr>
            <a:r>
              <a:rPr lang="en-US" sz="1600" dirty="0"/>
              <a:t> Channel data. </a:t>
            </a:r>
          </a:p>
          <a:p>
            <a:pPr marL="342900" lvl="0" indent="-342900" algn="l" rtl="0">
              <a:spcBef>
                <a:spcPts val="0"/>
              </a:spcBef>
              <a:spcAft>
                <a:spcPts val="0"/>
              </a:spcAft>
              <a:buAutoNum type="arabicPeriod"/>
            </a:pPr>
            <a:r>
              <a:rPr lang="en-US" sz="1600" dirty="0"/>
              <a:t> Selling products data.</a:t>
            </a:r>
            <a:endParaRPr sz="1200" dirty="0">
              <a:solidFill>
                <a:srgbClr val="43434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3 of 4</a:t>
            </a:r>
            <a:endParaRPr sz="2800"/>
          </a:p>
        </p:txBody>
      </p:sp>
      <p:sp>
        <p:nvSpPr>
          <p:cNvPr id="98" name="Google Shape;98;p1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How would you go about gathering this information?</a:t>
            </a:r>
            <a:endParaRPr sz="1600"/>
          </a:p>
        </p:txBody>
      </p:sp>
      <p:sp>
        <p:nvSpPr>
          <p:cNvPr id="99" name="Google Shape;99;p18"/>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US" sz="1600"/>
              <a:t>I would collect data about channel of acquisition in Google Analytics and the data about sales in the system of Inu + Neko.</a:t>
            </a:r>
            <a:endParaRPr sz="1200" dirty="0">
              <a:solidFill>
                <a:srgbClr val="434343"/>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Approach 4 of 4</a:t>
            </a:r>
            <a:endParaRPr sz="2800"/>
          </a:p>
        </p:txBody>
      </p:sp>
      <p:sp>
        <p:nvSpPr>
          <p:cNvPr id="105" name="Google Shape;105;p19"/>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are some potential issues or roadblocks can you see in trying to get this information to address Inu + Neko’s business problem?</a:t>
            </a:r>
            <a:endParaRPr sz="1600"/>
          </a:p>
        </p:txBody>
      </p:sp>
      <p:sp>
        <p:nvSpPr>
          <p:cNvPr id="106" name="Google Shape;106;p19"/>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US" sz="1600"/>
              <a:t>I don’t see potential problems, but if Inu + Neko don’t have Google Analytics the acquisition of data about channels would be harder and then the analysis would be a problem. </a:t>
            </a:r>
            <a:endParaRPr sz="1200">
              <a:solidFill>
                <a:srgbClr val="434343"/>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Data Visualization</a:t>
            </a:r>
            <a:endParaRPr sz="2800"/>
          </a:p>
        </p:txBody>
      </p:sp>
      <p:sp>
        <p:nvSpPr>
          <p:cNvPr id="112" name="Google Shape;112;p2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Using Tableau, create the </a:t>
            </a:r>
            <a:r>
              <a:rPr lang="en" sz="1600" i="1" dirty="0"/>
              <a:t>requested visualization</a:t>
            </a:r>
            <a:r>
              <a:rPr lang="en" sz="1600" dirty="0"/>
              <a:t> </a:t>
            </a:r>
            <a:r>
              <a:rPr lang="en" sz="1600" i="1" dirty="0"/>
              <a:t>(Placeholder).  </a:t>
            </a:r>
            <a:r>
              <a:rPr lang="en" sz="1600" dirty="0"/>
              <a:t>See Step 2 for additional instructions.  The </a:t>
            </a:r>
            <a:r>
              <a:rPr lang="en" sz="1600" u="sng" dirty="0">
                <a:solidFill>
                  <a:schemeClr val="hlink"/>
                </a:solidFill>
                <a:hlinkClick r:id="rId3"/>
              </a:rPr>
              <a:t>CSV is linked here</a:t>
            </a:r>
            <a:r>
              <a:rPr lang="en" sz="1600" dirty="0"/>
              <a:t>.  </a:t>
            </a:r>
            <a:endParaRPr sz="1600" dirty="0"/>
          </a:p>
        </p:txBody>
      </p:sp>
      <p:pic>
        <p:nvPicPr>
          <p:cNvPr id="113" name="Google Shape;113;p20"/>
          <p:cNvPicPr preferRelativeResize="0"/>
          <p:nvPr/>
        </p:nvPicPr>
        <p:blipFill rotWithShape="1">
          <a:blip r:embed="rId4"/>
          <a:srcRect l="18189" t="34131" r="19926" b="15159"/>
          <a:stretch/>
        </p:blipFill>
        <p:spPr>
          <a:xfrm>
            <a:off x="378608" y="2001525"/>
            <a:ext cx="7850458" cy="2980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Your Visualization Interpretation 1 of 2</a:t>
            </a:r>
            <a:endParaRPr sz="2800"/>
          </a:p>
        </p:txBody>
      </p:sp>
      <p:sp>
        <p:nvSpPr>
          <p:cNvPr id="119" name="Google Shape;119;p2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What does this visualization show about the data?</a:t>
            </a:r>
            <a:endParaRPr sz="1600"/>
          </a:p>
        </p:txBody>
      </p:sp>
      <p:sp>
        <p:nvSpPr>
          <p:cNvPr id="120" name="Google Shape;120;p21"/>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t>In the first month, the main client had 25 years old and them were from New York, Pennsylvania, New Jersey and Texas. The main sold product is the Reddy </a:t>
            </a:r>
            <a:r>
              <a:rPr lang="en-US" sz="1600" dirty="0" err="1"/>
              <a:t>Beddy</a:t>
            </a:r>
            <a:endParaRPr sz="1200" dirty="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On-screen Show (16:9)</PresentationFormat>
  <Paragraphs>73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DM Sans</vt:lpstr>
      <vt:lpstr>Simple Light</vt:lpstr>
      <vt:lpstr>Reminders... </vt:lpstr>
      <vt:lpstr>Images from Inu + Neko</vt:lpstr>
      <vt:lpstr>Course 2 Capstone</vt:lpstr>
      <vt:lpstr>Your Approach 1 of 4</vt:lpstr>
      <vt:lpstr>Your Approach 2 of 4</vt:lpstr>
      <vt:lpstr>Your Approach 3 of 4</vt:lpstr>
      <vt:lpstr>Your Approach 4 of 4</vt:lpstr>
      <vt:lpstr>Your Data Visualization</vt:lpstr>
      <vt:lpstr>Your Visualization Interpretation 1 of 2</vt:lpstr>
      <vt:lpstr>Your Visualization Interpretation 2 of 2</vt:lpstr>
      <vt:lpstr>Recommendations Based on Model Results 1 of 2</vt:lpstr>
      <vt:lpstr>Recommendations Based on Model Results 2 of 2</vt:lpstr>
      <vt:lpstr>Your Final Insights 1 of 4</vt:lpstr>
      <vt:lpstr>Your Final Insights 2 of 4</vt:lpstr>
      <vt:lpstr>Your Final Insights 3 of 4</vt:lpstr>
      <vt:lpstr>Your Final Insights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dc:title>
  <dc:creator>ritik gupta</dc:creator>
  <cp:lastModifiedBy>Rishita Gupta</cp:lastModifiedBy>
  <cp:revision>1</cp:revision>
  <dcterms:modified xsi:type="dcterms:W3CDTF">2022-08-30T21:22:10Z</dcterms:modified>
</cp:coreProperties>
</file>