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4" r:id="rId12"/>
    <p:sldId id="266" r:id="rId13"/>
    <p:sldId id="265" r:id="rId14"/>
    <p:sldId id="26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E2F3D6-20DB-40EF-9A1B-4B5E31CB9E73}">
          <p14:sldIdLst>
            <p14:sldId id="256"/>
            <p14:sldId id="257"/>
            <p14:sldId id="259"/>
            <p14:sldId id="258"/>
          </p14:sldIdLst>
        </p14:section>
        <p14:section name="Untitled Section" id="{D13ECEC9-8530-4B4C-B104-98123336CE52}">
          <p14:sldIdLst>
            <p14:sldId id="260"/>
            <p14:sldId id="261"/>
            <p14:sldId id="262"/>
            <p14:sldId id="264"/>
            <p14:sldId id="266"/>
            <p14:sldId id="265"/>
            <p14:sldId id="263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21059-C5EC-48F0-9754-B146A5FFAE93}" v="6" dt="2022-12-03T04:20:50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>
        <p:scale>
          <a:sx n="100" d="100"/>
          <a:sy n="100" d="100"/>
        </p:scale>
        <p:origin x="437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December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050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December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5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December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1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December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4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December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0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December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December 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3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December 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575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December 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7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December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December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December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4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spc="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 spc="13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3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3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3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 spc="13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48227-E515-1ADD-8770-3B487DBA8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0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IN" dirty="0"/>
              <a:t>Analog IC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8F8BD-B1DD-A4EC-E781-3D92459DC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09975"/>
            <a:ext cx="5807075" cy="27876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Low-Power Low-Noise CMOS Amplifier for Neural Recording Applications</a:t>
            </a:r>
          </a:p>
          <a:p>
            <a:r>
              <a:rPr lang="en-IN" sz="2200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Instructor: Prof. Abhishek Srivastava</a:t>
            </a:r>
            <a:br>
              <a:rPr lang="en-IN" sz="2200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chemeClr val="tx1">
                    <a:lumMod val="9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Rohan Gupta – 2020112022</a:t>
            </a:r>
            <a:endParaRPr lang="en-IN" sz="2200" dirty="0">
              <a:solidFill>
                <a:schemeClr val="tx1">
                  <a:lumMod val="9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 descr="Electronics protoboard">
            <a:extLst>
              <a:ext uri="{FF2B5EF4-FFF2-40B4-BE49-F238E27FC236}">
                <a16:creationId xmlns:a16="http://schemas.microsoft.com/office/drawing/2014/main" id="{6AC43F80-53AD-233D-BD09-F937EF968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r="37338"/>
          <a:stretch/>
        </p:blipFill>
        <p:spPr>
          <a:xfrm>
            <a:off x="550863" y="559582"/>
            <a:ext cx="5102225" cy="5740422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459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F711-0566-0BD5-8121-2BC9424C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u="sng" dirty="0">
                <a:latin typeface="Cambria" panose="02040503050406030204" pitchFamily="18" charset="0"/>
                <a:ea typeface="Cambria" panose="02040503050406030204" pitchFamily="18" charset="0"/>
              </a:rPr>
              <a:t>Neural Amplifier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690DB-26B9-9FC9-F0FB-C0BCBB948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232" b="4581"/>
          <a:stretch/>
        </p:blipFill>
        <p:spPr>
          <a:xfrm>
            <a:off x="4205353" y="4099549"/>
            <a:ext cx="7744051" cy="2758451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49D163-232E-980C-9CE0-F2DE40B83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882528"/>
              </p:ext>
            </p:extLst>
          </p:nvPr>
        </p:nvGraphicFramePr>
        <p:xfrm>
          <a:off x="7072605" y="1368976"/>
          <a:ext cx="4443802" cy="120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079">
                  <a:extLst>
                    <a:ext uri="{9D8B030D-6E8A-4147-A177-3AD203B41FA5}">
                      <a16:colId xmlns:a16="http://schemas.microsoft.com/office/drawing/2014/main" val="3350015147"/>
                    </a:ext>
                  </a:extLst>
                </a:gridCol>
                <a:gridCol w="2221723">
                  <a:extLst>
                    <a:ext uri="{9D8B030D-6E8A-4147-A177-3AD203B41FA5}">
                      <a16:colId xmlns:a16="http://schemas.microsoft.com/office/drawing/2014/main" val="47038261"/>
                    </a:ext>
                  </a:extLst>
                </a:gridCol>
              </a:tblGrid>
              <a:tr h="3287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8408168"/>
                  </a:ext>
                </a:extLst>
              </a:tr>
              <a:tr h="4374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1.3262585dB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3858017"/>
                  </a:ext>
                </a:extLst>
              </a:tr>
              <a:tr h="4374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Unity Gain </a:t>
                      </a:r>
                      <a:r>
                        <a:rPr lang="en-IN" sz="1800" dirty="0" err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Badwidth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2.837919MHz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86706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AC6E488-1AAB-12D6-3AB5-4057190ABCFE}"/>
              </a:ext>
            </a:extLst>
          </p:cNvPr>
          <p:cNvSpPr txBox="1"/>
          <p:nvPr/>
        </p:nvSpPr>
        <p:spPr>
          <a:xfrm>
            <a:off x="175817" y="1566406"/>
            <a:ext cx="5920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As in above Fig 4: using Pseudo resistor and the OTA a neural amplifier is designed.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Pseudo Resistors is connected in such way that it acts as diode connected.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use of this to decrease the distortions for large output signals. And to get fast settling time for change in inputs</a:t>
            </a: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91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9168C43-20F7-C260-724A-2F9D8E694B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89304"/>
                  </p:ext>
                </p:extLst>
              </p:nvPr>
            </p:nvGraphicFramePr>
            <p:xfrm>
              <a:off x="2032000" y="910844"/>
              <a:ext cx="8128000" cy="44350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32743153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99327912"/>
                        </a:ext>
                      </a:extLst>
                    </a:gridCol>
                  </a:tblGrid>
                  <a:tr h="374769">
                    <a:tc>
                      <a:txBody>
                        <a:bodyPr/>
                        <a:lstStyle/>
                        <a:p>
                          <a:r>
                            <a:rPr lang="en-IN" sz="2000" b="1" u="none" dirty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Performance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u="none" dirty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OTA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650235"/>
                      </a:ext>
                    </a:extLst>
                  </a:tr>
                  <a:tr h="3747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 dirty="0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Gain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62.117163dB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28824521"/>
                      </a:ext>
                    </a:extLst>
                  </a:tr>
                  <a:tr h="3747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 dirty="0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Unity Gain </a:t>
                          </a:r>
                          <a:r>
                            <a:rPr lang="en-IN" sz="1800" b="0" u="none" dirty="0" err="1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Badwidth</a:t>
                          </a:r>
                          <a:endParaRPr lang="en-IN" sz="1800" b="0" u="none" dirty="0">
                            <a:solidFill>
                              <a:schemeClr val="bg1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5.4450265MHz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01307720"/>
                      </a:ext>
                    </a:extLst>
                  </a:tr>
                  <a:tr h="3747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Slew Rate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5.1 MV/s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0188618"/>
                      </a:ext>
                    </a:extLst>
                  </a:tr>
                  <a:tr h="3747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Phase Margin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42.80548°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77047613"/>
                      </a:ext>
                    </a:extLst>
                  </a:tr>
                  <a:tr h="3747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Gain Margin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 dirty="0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5.588399dB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57932267"/>
                      </a:ext>
                    </a:extLst>
                  </a:tr>
                  <a:tr h="374769">
                    <a:tc>
                      <a:txBody>
                        <a:bodyPr/>
                        <a:lstStyle/>
                        <a:p>
                          <a:r>
                            <a:rPr lang="en-IN" sz="1800" b="0" u="none" dirty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ICMR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u="none" kern="1200" dirty="0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1.22 V</a:t>
                          </a:r>
                          <a:endParaRPr lang="en-IN" sz="1800" b="0" u="none" dirty="0">
                            <a:solidFill>
                              <a:schemeClr val="bg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186374"/>
                      </a:ext>
                    </a:extLst>
                  </a:tr>
                  <a:tr h="374769">
                    <a:tc>
                      <a:txBody>
                        <a:bodyPr/>
                        <a:lstStyle/>
                        <a:p>
                          <a:r>
                            <a:rPr lang="en-IN" sz="1800" b="0" u="none" dirty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CMRR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u="none" kern="1200" dirty="0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103.699053dB</a:t>
                          </a:r>
                          <a:endParaRPr lang="en-IN" sz="1800" b="0" u="none" dirty="0">
                            <a:solidFill>
                              <a:schemeClr val="bg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1856200"/>
                      </a:ext>
                    </a:extLst>
                  </a:tr>
                  <a:tr h="374769">
                    <a:tc>
                      <a:txBody>
                        <a:bodyPr/>
                        <a:lstStyle/>
                        <a:p>
                          <a:r>
                            <a:rPr lang="en-IN" sz="1800" b="0" u="none" dirty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PSRR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u="none" kern="1200" dirty="0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60.19 dB</a:t>
                          </a:r>
                          <a:endParaRPr lang="en-IN" sz="1800" b="0" u="none" dirty="0">
                            <a:solidFill>
                              <a:schemeClr val="bg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4196246"/>
                      </a:ext>
                    </a:extLst>
                  </a:tr>
                  <a:tr h="374769">
                    <a:tc>
                      <a:txBody>
                        <a:bodyPr/>
                        <a:lstStyle/>
                        <a:p>
                          <a:r>
                            <a:rPr lang="en-IN" sz="1800" b="0" u="none" dirty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RMS Noise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800" b="0" u="none" kern="1200" dirty="0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401.77µV/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IN" sz="1800" b="0" i="1" u="none" kern="12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1800" b="0" i="1" u="none" kern="12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𝐻𝑧</m:t>
                                  </m:r>
                                </m:e>
                              </m:rad>
                            </m:oMath>
                          </a14:m>
                          <a:endParaRPr lang="en-IN" sz="1800" b="0" u="none" kern="1200" dirty="0">
                            <a:solidFill>
                              <a:schemeClr val="bg1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  <a:p>
                          <a:endParaRPr lang="en-IN" sz="1800" b="0" u="none" dirty="0">
                            <a:solidFill>
                              <a:schemeClr val="bg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652000"/>
                      </a:ext>
                    </a:extLst>
                  </a:tr>
                  <a:tr h="374769">
                    <a:tc>
                      <a:txBody>
                        <a:bodyPr/>
                        <a:lstStyle/>
                        <a:p>
                          <a:r>
                            <a:rPr lang="en-IN" sz="1800" b="0" u="none" dirty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u="none" kern="1200" dirty="0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43.452uW</a:t>
                          </a:r>
                          <a:endParaRPr lang="en-IN" sz="1800" b="0" u="none" dirty="0">
                            <a:solidFill>
                              <a:schemeClr val="bg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41716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9168C43-20F7-C260-724A-2F9D8E694B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89304"/>
                  </p:ext>
                </p:extLst>
              </p:nvPr>
            </p:nvGraphicFramePr>
            <p:xfrm>
              <a:off x="2032000" y="910844"/>
              <a:ext cx="8128000" cy="44350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32743153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9932791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IN" sz="2000" b="1" u="none" dirty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Performance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u="none" dirty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OTA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650235"/>
                      </a:ext>
                    </a:extLst>
                  </a:tr>
                  <a:tr h="3747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 dirty="0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Gain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62.117163dB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28824521"/>
                      </a:ext>
                    </a:extLst>
                  </a:tr>
                  <a:tr h="3747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 dirty="0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Unity Gain </a:t>
                          </a:r>
                          <a:r>
                            <a:rPr lang="en-IN" sz="1800" b="0" u="none" dirty="0" err="1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Badwidth</a:t>
                          </a:r>
                          <a:endParaRPr lang="en-IN" sz="1800" b="0" u="none" dirty="0">
                            <a:solidFill>
                              <a:schemeClr val="bg1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5.4450265MHz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01307720"/>
                      </a:ext>
                    </a:extLst>
                  </a:tr>
                  <a:tr h="3747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Slew Rate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5.1 MV/s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0188618"/>
                      </a:ext>
                    </a:extLst>
                  </a:tr>
                  <a:tr h="3747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Phase Margin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42.80548°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77047613"/>
                      </a:ext>
                    </a:extLst>
                  </a:tr>
                  <a:tr h="3747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Gain Margin 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1800" b="0" u="none" dirty="0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a:t>5.588399dB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57932267"/>
                      </a:ext>
                    </a:extLst>
                  </a:tr>
                  <a:tr h="374769">
                    <a:tc>
                      <a:txBody>
                        <a:bodyPr/>
                        <a:lstStyle/>
                        <a:p>
                          <a:r>
                            <a:rPr lang="en-IN" sz="1800" b="0" u="none" dirty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ICMR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u="none" kern="1200" dirty="0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1.22 V</a:t>
                          </a:r>
                          <a:endParaRPr lang="en-IN" sz="1800" b="0" u="none" dirty="0">
                            <a:solidFill>
                              <a:schemeClr val="bg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186374"/>
                      </a:ext>
                    </a:extLst>
                  </a:tr>
                  <a:tr h="374769">
                    <a:tc>
                      <a:txBody>
                        <a:bodyPr/>
                        <a:lstStyle/>
                        <a:p>
                          <a:r>
                            <a:rPr lang="en-IN" sz="1800" b="0" u="none" dirty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CMRR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u="none" kern="1200" dirty="0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103.699053dB</a:t>
                          </a:r>
                          <a:endParaRPr lang="en-IN" sz="1800" b="0" u="none" dirty="0">
                            <a:solidFill>
                              <a:schemeClr val="bg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1856200"/>
                      </a:ext>
                    </a:extLst>
                  </a:tr>
                  <a:tr h="374769">
                    <a:tc>
                      <a:txBody>
                        <a:bodyPr/>
                        <a:lstStyle/>
                        <a:p>
                          <a:r>
                            <a:rPr lang="en-IN" sz="1800" b="0" u="none" dirty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PSRR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u="none" kern="1200" dirty="0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60.19 dB</a:t>
                          </a:r>
                          <a:endParaRPr lang="en-IN" sz="1800" b="0" u="none" dirty="0">
                            <a:solidFill>
                              <a:schemeClr val="bg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4196246"/>
                      </a:ext>
                    </a:extLst>
                  </a:tr>
                  <a:tr h="665925">
                    <a:tc>
                      <a:txBody>
                        <a:bodyPr/>
                        <a:lstStyle/>
                        <a:p>
                          <a:r>
                            <a:rPr lang="en-IN" sz="1800" b="0" u="none" dirty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RMS Noise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515596" r="-600" b="-688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652000"/>
                      </a:ext>
                    </a:extLst>
                  </a:tr>
                  <a:tr h="374769">
                    <a:tc>
                      <a:txBody>
                        <a:bodyPr/>
                        <a:lstStyle/>
                        <a:p>
                          <a:r>
                            <a:rPr lang="en-IN" sz="1800" b="0" u="none" dirty="0">
                              <a:solidFill>
                                <a:schemeClr val="bg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0" u="none" kern="1200" dirty="0">
                              <a:solidFill>
                                <a:schemeClr val="bg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43.452uW</a:t>
                          </a:r>
                          <a:endParaRPr lang="en-IN" sz="1800" b="0" u="none" dirty="0">
                            <a:solidFill>
                              <a:schemeClr val="bg1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41716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C9ADAA2-F1CC-6017-1F04-A4C03A9C87C2}"/>
              </a:ext>
            </a:extLst>
          </p:cNvPr>
          <p:cNvSpPr txBox="1"/>
          <p:nvPr/>
        </p:nvSpPr>
        <p:spPr>
          <a:xfrm>
            <a:off x="1688513" y="449179"/>
            <a:ext cx="347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Final Design and Results:</a:t>
            </a:r>
          </a:p>
        </p:txBody>
      </p:sp>
    </p:spTree>
    <p:extLst>
      <p:ext uri="{BB962C8B-B14F-4D97-AF65-F5344CB8AC3E}">
        <p14:creationId xmlns:p14="http://schemas.microsoft.com/office/powerpoint/2010/main" val="319771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4C55-9F39-144E-39D0-ACC5C32E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256A-7E40-0E05-C864-6CC5D437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R. R. Harrison and C. Charles, A low-power low-noise CMOS amplifier for neural recording applications, IEEE J. Solid-State Circuits, vol. 38, no. 6, pp. 958965, Jun. 2003.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1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46BF-F7AF-3E72-C9F1-81330E4F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93301-C03A-83A7-1D25-F27A34DDB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6240" y="1082014"/>
            <a:ext cx="4656223" cy="39703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EE18E6-BB2F-3116-0D3E-15E66EE2C6A5}"/>
              </a:ext>
            </a:extLst>
          </p:cNvPr>
          <p:cNvSpPr txBox="1"/>
          <p:nvPr/>
        </p:nvSpPr>
        <p:spPr>
          <a:xfrm>
            <a:off x="7063273" y="5123452"/>
            <a:ext cx="490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Fig 1: Schematic of Neural Amplifier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8532B-866B-D145-A1E3-967B76E6EBB8}"/>
              </a:ext>
            </a:extLst>
          </p:cNvPr>
          <p:cNvSpPr txBox="1"/>
          <p:nvPr/>
        </p:nvSpPr>
        <p:spPr>
          <a:xfrm>
            <a:off x="549538" y="1762357"/>
            <a:ext cx="6513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goal is to design a low-noise low-power bio signal amplifiers capable of amplifying signals in the millihertz-to-kilohertz range.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Fig. 1 shows the schematic of our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bioamplifier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design. Given in the paper.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0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937DB77E-F9D8-F770-91FA-8A2179227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54" y="378449"/>
            <a:ext cx="9517892" cy="53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C1A100-6F83-3D57-9894-3A1EB0C95735}"/>
              </a:ext>
            </a:extLst>
          </p:cNvPr>
          <p:cNvSpPr txBox="1"/>
          <p:nvPr/>
        </p:nvSpPr>
        <p:spPr>
          <a:xfrm>
            <a:off x="2919664" y="5773699"/>
            <a:ext cx="6913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Fig 2: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current-mirror OTA used in the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bioamplifier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207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EBA9-B55C-80ED-9002-F1E0A443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50136"/>
          </a:xfrm>
        </p:spPr>
        <p:txBody>
          <a:bodyPr/>
          <a:lstStyle/>
          <a:p>
            <a:r>
              <a:rPr lang="en-IN" dirty="0"/>
              <a:t>Output transconductance Amplifier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4E34-D5B2-C7A1-D394-505E3FF0B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299411"/>
            <a:ext cx="11090275" cy="479341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Fig. 4 shows a schematic of the current-mirror OTA used in the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bioamplifier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The circuit topology is a standard design suitable for driving capacitive loads, the sizing of the transistors is critical for achieving low noise at low current levels.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bias current is set to 8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giving devices – drain currents of 4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At this current level, each transistor may operate in weak, moderate, or strong inversion depending on its ratio.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Given Design Specification for the OTA: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solidFill>
                <a:schemeClr val="tx1">
                  <a:lumMod val="9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E8B60-6FB5-D251-F066-931DDC035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429161"/>
            <a:ext cx="5145194" cy="26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9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55EA-3574-4E5E-7642-A76C18D6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70588" y="549275"/>
            <a:ext cx="280274" cy="86897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9FF28A-A6EA-3E17-2B44-C88B6532B3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678332"/>
              </p:ext>
            </p:extLst>
          </p:nvPr>
        </p:nvGraphicFramePr>
        <p:xfrm>
          <a:off x="410725" y="0"/>
          <a:ext cx="11079661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957">
                  <a:extLst>
                    <a:ext uri="{9D8B030D-6E8A-4147-A177-3AD203B41FA5}">
                      <a16:colId xmlns:a16="http://schemas.microsoft.com/office/drawing/2014/main" val="1507048676"/>
                    </a:ext>
                  </a:extLst>
                </a:gridCol>
                <a:gridCol w="2772568">
                  <a:extLst>
                    <a:ext uri="{9D8B030D-6E8A-4147-A177-3AD203B41FA5}">
                      <a16:colId xmlns:a16="http://schemas.microsoft.com/office/drawing/2014/main" val="4219104777"/>
                    </a:ext>
                  </a:extLst>
                </a:gridCol>
                <a:gridCol w="2772568">
                  <a:extLst>
                    <a:ext uri="{9D8B030D-6E8A-4147-A177-3AD203B41FA5}">
                      <a16:colId xmlns:a16="http://schemas.microsoft.com/office/drawing/2014/main" val="82725388"/>
                    </a:ext>
                  </a:extLst>
                </a:gridCol>
                <a:gridCol w="2772568">
                  <a:extLst>
                    <a:ext uri="{9D8B030D-6E8A-4147-A177-3AD203B41FA5}">
                      <a16:colId xmlns:a16="http://schemas.microsoft.com/office/drawing/2014/main" val="2231931281"/>
                    </a:ext>
                  </a:extLst>
                </a:gridCol>
              </a:tblGrid>
              <a:tr h="361188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ID(</a:t>
                      </a:r>
                      <a:r>
                        <a:rPr lang="en-IN" sz="18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uA</a:t>
                      </a:r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Inversion </a:t>
                      </a:r>
                      <a:r>
                        <a:rPr lang="en-IN" sz="18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Coeffecient</a:t>
                      </a:r>
                      <a:endParaRPr lang="en-IN" sz="18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Region of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1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M1,M2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Subthreshold(For greater gm1)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6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M3,M4,M5,M6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Strong Inversion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M7,M8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Strong Inversion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6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M9,M10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Strong </a:t>
                      </a:r>
                      <a:r>
                        <a:rPr lang="en-IN" sz="18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Inversion,Saturation</a:t>
                      </a:r>
                      <a:endParaRPr lang="en-IN" sz="18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66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M_cascN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1&lt;IC&lt;10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Moderate Inversion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1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M_cascP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Saturarion</a:t>
                      </a:r>
                      <a:endParaRPr lang="en-IN" sz="18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5829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893DDE-44EE-DCB2-0503-D065BD8E7CE8}"/>
                  </a:ext>
                </a:extLst>
              </p:cNvPr>
              <p:cNvSpPr txBox="1"/>
              <p:nvPr/>
            </p:nvSpPr>
            <p:spPr>
              <a:xfrm>
                <a:off x="550862" y="3129280"/>
                <a:ext cx="10385728" cy="2245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DC gain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𝑔𝑚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*gm*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)/2,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𝑔𝑚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=Transconductance of M1,  gm=Transconductance of </a:t>
                </a:r>
                <a:r>
                  <a:rPr lang="en-IN" sz="18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Cascode</a:t>
                </a:r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IN" sz="18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Mosfets</a:t>
                </a:r>
                <a:endParaRPr lang="en-IN" sz="1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From Design Specifications,</a:t>
                </a:r>
              </a:p>
              <a:p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Imax = 30uA =&gt; </a:t>
                </a:r>
                <a:r>
                  <a:rPr lang="en-IN" sz="18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Ibias</a:t>
                </a: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&lt;=10uA  =&gt; </a:t>
                </a:r>
                <a:r>
                  <a:rPr lang="en-I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Chosen  </a:t>
                </a:r>
                <a:r>
                  <a:rPr lang="en-IN" sz="2400" b="1" u="sng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Ibias</a:t>
                </a:r>
                <a:r>
                  <a:rPr lang="en-IN" sz="2400" b="1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 = 8uA</a:t>
                </a:r>
                <a:endParaRPr lang="en-IN" sz="1800" b="1" u="sng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 M1 ,M2 IC&lt;1,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𝐼𝑠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 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𝐼𝑑</m:t>
                        </m:r>
                      </m:num>
                      <m:den/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&lt;1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From the following we get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&gt;444.44</m:t>
                    </m:r>
                  </m:oMath>
                </a14:m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1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893DDE-44EE-DCB2-0503-D065BD8E7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2" y="3129280"/>
                <a:ext cx="10385728" cy="2245615"/>
              </a:xfrm>
              <a:prstGeom prst="rect">
                <a:avLst/>
              </a:prstGeom>
              <a:blipFill>
                <a:blip r:embed="rId2"/>
                <a:stretch>
                  <a:fillRect l="-469" t="-1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296F723-58BD-2545-EB5C-D174CB9B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102" y="4634581"/>
            <a:ext cx="1005927" cy="4572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2697ED-A8A1-F7C6-229C-AAC66D5D8122}"/>
                  </a:ext>
                </a:extLst>
              </p:cNvPr>
              <p:cNvSpPr txBox="1"/>
              <p:nvPr/>
            </p:nvSpPr>
            <p:spPr>
              <a:xfrm>
                <a:off x="513483" y="4975012"/>
                <a:ext cx="11127655" cy="201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2. </a:t>
                </a: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Similarly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3−6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&lt;4.222 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7−8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&lt;3.4</m:t>
                    </m:r>
                  </m:oMath>
                </a14:m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4. -3dB Bandwidth ≥  10 KHZ     (Dominant pole exists at -3db frequency)</a:t>
                </a:r>
              </a:p>
              <a:p>
                <a:pPr marL="0" indent="0">
                  <a:buNone/>
                </a:pPr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𝑅𝑜𝑢𝑡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≥   10 KHZ</a:t>
                </a:r>
              </a:p>
              <a:p>
                <a:pPr marL="0" indent="0">
                  <a:buNone/>
                </a:pPr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                 Assumed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sty m:val="p"/>
                      </m:rPr>
                      <a:rPr lang="en-IN" sz="18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800" b="0" i="0" smtClean="0">
                        <a:latin typeface="Cambria Math" panose="02040503050406030204" pitchFamily="18" charset="0"/>
                      </a:rPr>
                      <m:t>farad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,⇒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𝐴𝑠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𝑅𝑜𝑢𝑡</m:t>
                    </m:r>
                  </m:oMath>
                </a14:m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=(gm*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)/2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ohm        </a:t>
                </a:r>
              </a:p>
              <a:p>
                <a:pPr marL="0" indent="0">
                  <a:buNone/>
                </a:pPr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                  we get, gm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200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sz="18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                 From gm, we get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𝐶𝑎𝑠𝑁</m:t>
                        </m:r>
                      </m:sub>
                    </m:sSub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≤  22.5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𝐶𝑎𝑠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I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≤  45.</a:t>
                </a:r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2697ED-A8A1-F7C6-229C-AAC66D5D8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3" y="4975012"/>
                <a:ext cx="11127655" cy="2017604"/>
              </a:xfrm>
              <a:prstGeom prst="rect">
                <a:avLst/>
              </a:prstGeom>
              <a:blipFill>
                <a:blip r:embed="rId4"/>
                <a:stretch>
                  <a:fillRect l="-438" t="-1813" b="-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18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223A-C19C-7B22-B9C9-BF1618DB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45719" cy="1332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E3FCF-76F6-4BFB-3DC5-B1692BCC8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88" y="266884"/>
            <a:ext cx="11090274" cy="3979625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 Parameters from Hand calculation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99EA8D3-E24E-7882-C6A0-88AFC53DF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747710"/>
              </p:ext>
            </p:extLst>
          </p:nvPr>
        </p:nvGraphicFramePr>
        <p:xfrm>
          <a:off x="2031999" y="83312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821186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532813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3689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Devices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W/L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282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M1,M2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p18.7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80/0.18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89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M3,M4,M5,M6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n18.9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10/5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90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M7,M8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p18.9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5/10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86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M9,M10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p18.6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1.2/1.2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486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M_cascN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n18.9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12/3.2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19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M_cascP</a:t>
                      </a:r>
                      <a:endParaRPr lang="en-IN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p18.8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6.4/3.2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311208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F92AB48-8BFE-1ECD-008C-91B1E673B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88799"/>
              </p:ext>
            </p:extLst>
          </p:nvPr>
        </p:nvGraphicFramePr>
        <p:xfrm>
          <a:off x="1873379" y="4067739"/>
          <a:ext cx="4443446" cy="2078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723">
                  <a:extLst>
                    <a:ext uri="{9D8B030D-6E8A-4147-A177-3AD203B41FA5}">
                      <a16:colId xmlns:a16="http://schemas.microsoft.com/office/drawing/2014/main" val="557439545"/>
                    </a:ext>
                  </a:extLst>
                </a:gridCol>
                <a:gridCol w="2221723">
                  <a:extLst>
                    <a:ext uri="{9D8B030D-6E8A-4147-A177-3AD203B41FA5}">
                      <a16:colId xmlns:a16="http://schemas.microsoft.com/office/drawing/2014/main" val="4004926214"/>
                    </a:ext>
                  </a:extLst>
                </a:gridCol>
              </a:tblGrid>
              <a:tr h="3287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7336578"/>
                  </a:ext>
                </a:extLst>
              </a:tr>
              <a:tr h="4374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35.726628dB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553339"/>
                  </a:ext>
                </a:extLst>
              </a:tr>
              <a:tr h="4374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Unity Gain </a:t>
                      </a:r>
                      <a:r>
                        <a:rPr lang="en-IN" sz="1800" dirty="0" err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Badwidth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5.2966344MHz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4174904"/>
                  </a:ext>
                </a:extLst>
              </a:tr>
              <a:tr h="4374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Phase Margin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55°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833025"/>
                  </a:ext>
                </a:extLst>
              </a:tr>
              <a:tr h="4374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Gain Margin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19.871138dB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4597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C9FD639-C981-023D-73BB-87F61A0C6DA8}"/>
              </a:ext>
            </a:extLst>
          </p:cNvPr>
          <p:cNvSpPr txBox="1"/>
          <p:nvPr/>
        </p:nvSpPr>
        <p:spPr>
          <a:xfrm>
            <a:off x="844063" y="3424335"/>
            <a:ext cx="6704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Specification Achieved After Hand calculations:</a:t>
            </a:r>
          </a:p>
        </p:txBody>
      </p:sp>
    </p:spTree>
    <p:extLst>
      <p:ext uri="{BB962C8B-B14F-4D97-AF65-F5344CB8AC3E}">
        <p14:creationId xmlns:p14="http://schemas.microsoft.com/office/powerpoint/2010/main" val="259538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223A-C19C-7B22-B9C9-BF1618DB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1" y="577267"/>
            <a:ext cx="45719" cy="1332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E3FCF-76F6-4BFB-3DC5-B1692BCC8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67" y="294876"/>
            <a:ext cx="11090274" cy="3979625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Final Circuit with chosen MOSFET and sizing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FD639-C981-023D-73BB-87F61A0C6DA8}"/>
              </a:ext>
            </a:extLst>
          </p:cNvPr>
          <p:cNvSpPr txBox="1"/>
          <p:nvPr/>
        </p:nvSpPr>
        <p:spPr>
          <a:xfrm>
            <a:off x="866467" y="3812836"/>
            <a:ext cx="595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Specification Achieved After Final design: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6A01360-9EAD-E4D4-3A71-000BB66C2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90522"/>
              </p:ext>
            </p:extLst>
          </p:nvPr>
        </p:nvGraphicFramePr>
        <p:xfrm>
          <a:off x="2123150" y="863764"/>
          <a:ext cx="813525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257">
                  <a:extLst>
                    <a:ext uri="{9D8B030D-6E8A-4147-A177-3AD203B41FA5}">
                      <a16:colId xmlns:a16="http://schemas.microsoft.com/office/drawing/2014/main" val="7058835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1642714"/>
                    </a:ext>
                  </a:extLst>
                </a:gridCol>
                <a:gridCol w="2025862">
                  <a:extLst>
                    <a:ext uri="{9D8B030D-6E8A-4147-A177-3AD203B41FA5}">
                      <a16:colId xmlns:a16="http://schemas.microsoft.com/office/drawing/2014/main" val="2379906479"/>
                    </a:ext>
                  </a:extLst>
                </a:gridCol>
                <a:gridCol w="2038138">
                  <a:extLst>
                    <a:ext uri="{9D8B030D-6E8A-4147-A177-3AD203B41FA5}">
                      <a16:colId xmlns:a16="http://schemas.microsoft.com/office/drawing/2014/main" val="185129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Devices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W/L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Hand Calculated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34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M1,M2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p18.7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80/0.18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80/0.18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901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M3,M4,M5,M6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n18.9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27/3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550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M7,M8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p18.9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2/9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5/10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952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M9,M10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p18.6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1.2/1.2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1.2/1.2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60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M_cascN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n18.9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40/5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12/3.2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63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M_cascP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p18.8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90/1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6.4/3.2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45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0.5pF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1f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2690916"/>
                  </a:ext>
                </a:extLst>
              </a:tr>
            </a:tbl>
          </a:graphicData>
        </a:graphic>
      </p:graphicFrame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665F8F53-18BC-1DE7-5C43-92A59E088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65775"/>
              </p:ext>
            </p:extLst>
          </p:nvPr>
        </p:nvGraphicFramePr>
        <p:xfrm>
          <a:off x="1996751" y="4274500"/>
          <a:ext cx="4666779" cy="239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934">
                  <a:extLst>
                    <a:ext uri="{9D8B030D-6E8A-4147-A177-3AD203B41FA5}">
                      <a16:colId xmlns:a16="http://schemas.microsoft.com/office/drawing/2014/main" val="932923721"/>
                    </a:ext>
                  </a:extLst>
                </a:gridCol>
                <a:gridCol w="2361845">
                  <a:extLst>
                    <a:ext uri="{9D8B030D-6E8A-4147-A177-3AD203B41FA5}">
                      <a16:colId xmlns:a16="http://schemas.microsoft.com/office/drawing/2014/main" val="2540643861"/>
                    </a:ext>
                  </a:extLst>
                </a:gridCol>
              </a:tblGrid>
              <a:tr h="366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486084"/>
                  </a:ext>
                </a:extLst>
              </a:tr>
              <a:tr h="366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62.117163dB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464881"/>
                  </a:ext>
                </a:extLst>
              </a:tr>
              <a:tr h="562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Unity Gain Badwidth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5.4450265MHz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564045"/>
                  </a:ext>
                </a:extLst>
              </a:tr>
              <a:tr h="366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Slew Rate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5.1 MV/s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113677"/>
                  </a:ext>
                </a:extLst>
              </a:tr>
              <a:tr h="366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Phase Margin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42.80548°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985327"/>
                  </a:ext>
                </a:extLst>
              </a:tr>
              <a:tr h="366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Gain Margin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5.588399dB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2157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79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FF39-6DD9-8EF4-4E88-29F13F0E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PMOS Resistor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59506-5B0A-A1F3-7520-A34B4898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200"/>
            <a:ext cx="7128231" cy="3662450"/>
          </a:xfrm>
        </p:spPr>
        <p:txBody>
          <a:bodyPr/>
          <a:lstStyle/>
          <a:p>
            <a:r>
              <a:rPr lang="en-IN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pseudo resistor is capable of resisting large DC offsets and provide stability when used in feedback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maximum resistance is around 229.99117GOhm 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maximum incremental resistance is approximately 275.0 GΩ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8B502E-FBE9-AB5D-DA1F-95519CF1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681" y="1715575"/>
            <a:ext cx="32004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267E14-60FA-7A23-2CC7-B25775B9C90B}"/>
              </a:ext>
            </a:extLst>
          </p:cNvPr>
          <p:cNvSpPr txBox="1"/>
          <p:nvPr/>
        </p:nvSpPr>
        <p:spPr>
          <a:xfrm>
            <a:off x="8768272" y="6308725"/>
            <a:ext cx="318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Fig 3: Pseudo PMOS Schematic</a:t>
            </a:r>
          </a:p>
        </p:txBody>
      </p:sp>
    </p:spTree>
    <p:extLst>
      <p:ext uri="{BB962C8B-B14F-4D97-AF65-F5344CB8AC3E}">
        <p14:creationId xmlns:p14="http://schemas.microsoft.com/office/powerpoint/2010/main" val="84527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C5EDC8-A537-2D0C-B8AF-B5D693CF2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69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31FF8A-A329-3B7F-2F0C-C8CE5C7B8F8A}"/>
              </a:ext>
            </a:extLst>
          </p:cNvPr>
          <p:cNvSpPr txBox="1"/>
          <p:nvPr/>
        </p:nvSpPr>
        <p:spPr>
          <a:xfrm>
            <a:off x="3610947" y="5869172"/>
            <a:ext cx="61360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Fig 4 : Neural Amplifier Schematic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7232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57CD0DC4C2754284EC39C34ABF5E52" ma:contentTypeVersion="16" ma:contentTypeDescription="Create a new document." ma:contentTypeScope="" ma:versionID="ab14880b7791ec5151917f848ea84879">
  <xsd:schema xmlns:xsd="http://www.w3.org/2001/XMLSchema" xmlns:xs="http://www.w3.org/2001/XMLSchema" xmlns:p="http://schemas.microsoft.com/office/2006/metadata/properties" xmlns:ns3="e38094df-7ad1-476b-bde4-608e81afb508" xmlns:ns4="6c3c4b6a-4ea1-4298-8e37-1fca7ee56094" targetNamespace="http://schemas.microsoft.com/office/2006/metadata/properties" ma:root="true" ma:fieldsID="92aa347e94bcaeec8efaee43f52bf564" ns3:_="" ns4:_="">
    <xsd:import namespace="e38094df-7ad1-476b-bde4-608e81afb508"/>
    <xsd:import namespace="6c3c4b6a-4ea1-4298-8e37-1fca7ee560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094df-7ad1-476b-bde4-608e81afb5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3c4b6a-4ea1-4298-8e37-1fca7ee5609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8094df-7ad1-476b-bde4-608e81afb508" xsi:nil="true"/>
  </documentManagement>
</p:properties>
</file>

<file path=customXml/itemProps1.xml><?xml version="1.0" encoding="utf-8"?>
<ds:datastoreItem xmlns:ds="http://schemas.openxmlformats.org/officeDocument/2006/customXml" ds:itemID="{53576068-B61B-4FDF-8D2A-6A26A0027C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094df-7ad1-476b-bde4-608e81afb508"/>
    <ds:schemaRef ds:uri="6c3c4b6a-4ea1-4298-8e37-1fca7ee560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9C568B-3E28-4F88-96BE-370F773AE7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0E5C09-E750-40E5-826F-4453715B59B8}">
  <ds:schemaRefs>
    <ds:schemaRef ds:uri="http://schemas.microsoft.com/office/2006/documentManagement/types"/>
    <ds:schemaRef ds:uri="http://www.w3.org/XML/1998/namespace"/>
    <ds:schemaRef ds:uri="6c3c4b6a-4ea1-4298-8e37-1fca7ee56094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e38094df-7ad1-476b-bde4-608e81afb50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728</Words>
  <Application>Microsoft Office PowerPoint</Application>
  <PresentationFormat>Widescreen</PresentationFormat>
  <Paragraphs>173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Sitka Heading</vt:lpstr>
      <vt:lpstr>Source Sans Pro</vt:lpstr>
      <vt:lpstr>3DFloatVTI</vt:lpstr>
      <vt:lpstr>Analog IC Design</vt:lpstr>
      <vt:lpstr>Introduction</vt:lpstr>
      <vt:lpstr>PowerPoint Presentation</vt:lpstr>
      <vt:lpstr>Output transconductance Amplifier</vt:lpstr>
      <vt:lpstr>PowerPoint Presentation</vt:lpstr>
      <vt:lpstr>PowerPoint Presentation</vt:lpstr>
      <vt:lpstr>PowerPoint Presentation</vt:lpstr>
      <vt:lpstr>Pseudo PMOS Resistor</vt:lpstr>
      <vt:lpstr>PowerPoint Presentation</vt:lpstr>
      <vt:lpstr>Neural Amplifier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IC Design</dc:title>
  <dc:creator>Rohan Gupta</dc:creator>
  <cp:lastModifiedBy>Rohan Gupta</cp:lastModifiedBy>
  <cp:revision>2</cp:revision>
  <dcterms:created xsi:type="dcterms:W3CDTF">2022-12-03T02:19:09Z</dcterms:created>
  <dcterms:modified xsi:type="dcterms:W3CDTF">2022-12-03T05:58:57Z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0x0101003557CD0DC4C2754284EC39C34ABF5E52</vt:lpwstr>
  </property>
</Properties>
</file>