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sldIdLst>
    <p:sldId id="256" r:id="rId2"/>
    <p:sldId id="257" r:id="rId3"/>
    <p:sldId id="258" r:id="rId4"/>
    <p:sldId id="260" r:id="rId5"/>
    <p:sldId id="279" r:id="rId6"/>
    <p:sldId id="262" r:id="rId7"/>
    <p:sldId id="264" r:id="rId8"/>
    <p:sldId id="265" r:id="rId9"/>
    <p:sldId id="287" r:id="rId10"/>
    <p:sldId id="281" r:id="rId11"/>
    <p:sldId id="282" r:id="rId12"/>
    <p:sldId id="280" r:id="rId13"/>
    <p:sldId id="283" r:id="rId14"/>
    <p:sldId id="284" r:id="rId15"/>
    <p:sldId id="285" r:id="rId16"/>
    <p:sldId id="288" r:id="rId17"/>
    <p:sldId id="300" r:id="rId18"/>
    <p:sldId id="289" r:id="rId19"/>
    <p:sldId id="259" r:id="rId20"/>
    <p:sldId id="290" r:id="rId21"/>
    <p:sldId id="295" r:id="rId22"/>
    <p:sldId id="301" r:id="rId23"/>
    <p:sldId id="303" r:id="rId24"/>
    <p:sldId id="304" r:id="rId25"/>
    <p:sldId id="298" r:id="rId26"/>
    <p:sldId id="267" r:id="rId27"/>
    <p:sldId id="268" r:id="rId28"/>
    <p:sldId id="269" r:id="rId29"/>
    <p:sldId id="271" r:id="rId30"/>
    <p:sldId id="291" r:id="rId31"/>
    <p:sldId id="292" r:id="rId32"/>
    <p:sldId id="293" r:id="rId33"/>
    <p:sldId id="278" r:id="rId34"/>
    <p:sldId id="273" r:id="rId35"/>
    <p:sldId id="275" r:id="rId36"/>
    <p:sldId id="276" r:id="rId37"/>
    <p:sldId id="297" r:id="rId38"/>
    <p:sldId id="286" r:id="rId39"/>
    <p:sldId id="302" r:id="rId40"/>
    <p:sldId id="294" r:id="rId41"/>
    <p:sldId id="296"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739CB7-CA92-40D6-AAC2-24D2B028809F}" v="2" dt="2022-12-07T18:42:57.2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2" d="100"/>
          <a:sy n="42" d="100"/>
        </p:scale>
        <p:origin x="60" y="5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04567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56016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14911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72497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48339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0461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000189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65826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2861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35912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712588-04B1-427B-82EE-E8DB90309F08}" type="datetimeFigureOut">
              <a:rPr lang="en-US" dirty="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163235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88659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55005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86644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265892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2727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12/7/2022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95931738"/>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25" r:id="rId13"/>
    <p:sldLayoutId id="2147483926" r:id="rId14"/>
    <p:sldLayoutId id="2147483927" r:id="rId15"/>
    <p:sldLayoutId id="214748392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guptarohan6502/RTES_projec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ieeexplore.ieee.org/stamp/stamp.jsp?tp=&amp;arnumber=1381293" TargetMode="External"/><Relationship Id="rId2" Type="http://schemas.openxmlformats.org/officeDocument/2006/relationships/hyperlink" Target="https://reader.elsevier.com/reader/sd/pii/S1474667017437657?token=84C8CB7963DAD6E226829E33F4DC8AB9FF23B29188EB6BA54B2A16FE30B4A9AA575DC6AB324965232E8AA02B52C75A55&amp;originRegion=eu-west-1&amp;originCreation=20221206031457"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2"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E39B4B8-6197-6915-F59D-FD70380FFF00}"/>
              </a:ext>
            </a:extLst>
          </p:cNvPr>
          <p:cNvSpPr>
            <a:spLocks noGrp="1"/>
          </p:cNvSpPr>
          <p:nvPr>
            <p:ph type="subTitle" idx="1"/>
          </p:nvPr>
        </p:nvSpPr>
        <p:spPr>
          <a:xfrm>
            <a:off x="4167104" y="4364254"/>
            <a:ext cx="6112077" cy="1186108"/>
          </a:xfrm>
        </p:spPr>
        <p:txBody>
          <a:bodyPr>
            <a:normAutofit/>
          </a:bodyPr>
          <a:lstStyle/>
          <a:p>
            <a:pPr algn="l"/>
            <a:endParaRPr lang="en-IN" dirty="0">
              <a:solidFill>
                <a:schemeClr val="tx1">
                  <a:alpha val="70000"/>
                </a:schemeClr>
              </a:solidFill>
              <a:latin typeface="Cambria" panose="02040503050406030204" pitchFamily="18" charset="0"/>
              <a:ea typeface="Cambria" panose="02040503050406030204" pitchFamily="18" charset="0"/>
            </a:endParaRPr>
          </a:p>
          <a:p>
            <a:pPr algn="l"/>
            <a:r>
              <a:rPr lang="en-IN" dirty="0">
                <a:solidFill>
                  <a:schemeClr val="tx1"/>
                </a:solidFill>
                <a:latin typeface="Cambria" panose="02040503050406030204" pitchFamily="18" charset="0"/>
                <a:ea typeface="Cambria" panose="02040503050406030204" pitchFamily="18" charset="0"/>
              </a:rPr>
              <a:t>Keerthi </a:t>
            </a:r>
            <a:r>
              <a:rPr lang="en-IN" dirty="0" err="1">
                <a:solidFill>
                  <a:schemeClr val="tx1"/>
                </a:solidFill>
                <a:latin typeface="Cambria" panose="02040503050406030204" pitchFamily="18" charset="0"/>
                <a:ea typeface="Cambria" panose="02040503050406030204" pitchFamily="18" charset="0"/>
              </a:rPr>
              <a:t>Pothalaraju</a:t>
            </a:r>
            <a:r>
              <a:rPr lang="en-IN" dirty="0">
                <a:solidFill>
                  <a:schemeClr val="tx1"/>
                </a:solidFill>
                <a:latin typeface="Cambria" panose="02040503050406030204" pitchFamily="18" charset="0"/>
                <a:ea typeface="Cambria" panose="02040503050406030204" pitchFamily="18" charset="0"/>
              </a:rPr>
              <a:t> – 2020102010</a:t>
            </a:r>
          </a:p>
          <a:p>
            <a:pPr algn="l"/>
            <a:r>
              <a:rPr lang="en-IN" dirty="0">
                <a:solidFill>
                  <a:schemeClr val="tx1"/>
                </a:solidFill>
                <a:latin typeface="Cambria" panose="02040503050406030204" pitchFamily="18" charset="0"/>
                <a:ea typeface="Cambria" panose="02040503050406030204" pitchFamily="18" charset="0"/>
              </a:rPr>
              <a:t>Rohan Gupta - 2020112022</a:t>
            </a:r>
          </a:p>
        </p:txBody>
      </p:sp>
      <p:sp>
        <p:nvSpPr>
          <p:cNvPr id="26"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0A1B3DF-21A4-8645-562D-E5F92C9306DB}"/>
              </a:ext>
            </a:extLst>
          </p:cNvPr>
          <p:cNvSpPr txBox="1"/>
          <p:nvPr/>
        </p:nvSpPr>
        <p:spPr>
          <a:xfrm>
            <a:off x="5281082" y="1227666"/>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7" name="Title 1">
            <a:extLst>
              <a:ext uri="{FF2B5EF4-FFF2-40B4-BE49-F238E27FC236}">
                <a16:creationId xmlns:a16="http://schemas.microsoft.com/office/drawing/2014/main" id="{885FB55B-B6B5-34CB-26FF-23D09D4F0782}"/>
              </a:ext>
            </a:extLst>
          </p:cNvPr>
          <p:cNvSpPr>
            <a:spLocks noGrp="1"/>
          </p:cNvSpPr>
          <p:nvPr/>
        </p:nvSpPr>
        <p:spPr>
          <a:xfrm>
            <a:off x="4165136" y="703372"/>
            <a:ext cx="7585175" cy="3347086"/>
          </a:xfrm>
          <a:prstGeom prst="rect">
            <a:avLst/>
          </a:prstGeom>
        </p:spPr>
        <p:txBody>
          <a:bodyPr vert="horz" lIns="91440" tIns="45720" rIns="91440" bIns="45720" rtlCol="0" anchor="b">
            <a:normAutofit fontScale="975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lnSpc>
                <a:spcPct val="90000"/>
              </a:lnSpc>
            </a:pPr>
            <a:r>
              <a:rPr lang="en-US" sz="4700" i="0" dirty="0">
                <a:ln w="15875">
                  <a:solidFill>
                    <a:srgbClr val="FFFFFF"/>
                  </a:solidFill>
                </a:ln>
                <a:solidFill>
                  <a:srgbClr val="FFFFFF"/>
                </a:solidFill>
                <a:effectLst/>
                <a:latin typeface="Cambria" panose="02040503050406030204" pitchFamily="18" charset="0"/>
                <a:ea typeface="Cambria" panose="02040503050406030204" pitchFamily="18" charset="0"/>
                <a:cs typeface="Times New Roman"/>
              </a:rPr>
              <a:t>​</a:t>
            </a:r>
            <a:br>
              <a:rPr lang="en-US" sz="4700" i="0" dirty="0">
                <a:ln w="15875">
                  <a:solidFill>
                    <a:srgbClr val="FFFFFF"/>
                  </a:solidFill>
                </a:ln>
                <a:effectLst/>
                <a:latin typeface="Cambria" panose="02040503050406030204" pitchFamily="18" charset="0"/>
                <a:ea typeface="Cambria" panose="02040503050406030204" pitchFamily="18" charset="0"/>
              </a:rPr>
            </a:br>
            <a:r>
              <a:rPr lang="en-US" sz="4700" i="0" u="none" strike="noStrike" dirty="0" err="1">
                <a:ln w="15875">
                  <a:solidFill>
                    <a:srgbClr val="FFFFFF"/>
                  </a:solidFill>
                </a:ln>
                <a:solidFill>
                  <a:srgbClr val="FFFFFF"/>
                </a:solidFill>
                <a:effectLst/>
                <a:latin typeface="Cambria" panose="02040503050406030204" pitchFamily="18" charset="0"/>
                <a:ea typeface="Cambria" panose="02040503050406030204" pitchFamily="18" charset="0"/>
                <a:cs typeface="Times New Roman"/>
              </a:rPr>
              <a:t>Schedulability</a:t>
            </a:r>
            <a:r>
              <a:rPr lang="en-US" sz="4700" i="0" u="none" strike="noStrike" dirty="0">
                <a:ln w="15875">
                  <a:solidFill>
                    <a:srgbClr val="FFFFFF"/>
                  </a:solidFill>
                </a:ln>
                <a:solidFill>
                  <a:srgbClr val="FFFFFF"/>
                </a:solidFill>
                <a:effectLst/>
                <a:latin typeface="Cambria" panose="02040503050406030204" pitchFamily="18" charset="0"/>
                <a:ea typeface="Cambria" panose="02040503050406030204" pitchFamily="18" charset="0"/>
                <a:cs typeface="Times New Roman"/>
              </a:rPr>
              <a:t> </a:t>
            </a:r>
            <a:r>
              <a:rPr lang="en-US" sz="4700" dirty="0">
                <a:ln w="15875">
                  <a:solidFill>
                    <a:srgbClr val="FFFFFF"/>
                  </a:solidFill>
                </a:ln>
                <a:solidFill>
                  <a:srgbClr val="FFFFFF"/>
                </a:solidFill>
                <a:latin typeface="Cambria" panose="02040503050406030204" pitchFamily="18" charset="0"/>
                <a:ea typeface="Cambria" panose="02040503050406030204" pitchFamily="18" charset="0"/>
                <a:cs typeface="Times New Roman"/>
              </a:rPr>
              <a:t>Analysis for</a:t>
            </a:r>
            <a:r>
              <a:rPr lang="en-US" sz="4700" i="0" u="none" strike="noStrike" dirty="0">
                <a:ln w="15875">
                  <a:solidFill>
                    <a:srgbClr val="FFFFFF"/>
                  </a:solidFill>
                </a:ln>
                <a:solidFill>
                  <a:srgbClr val="FFFFFF"/>
                </a:solidFill>
                <a:effectLst/>
                <a:latin typeface="Cambria" panose="02040503050406030204" pitchFamily="18" charset="0"/>
                <a:ea typeface="Cambria" panose="02040503050406030204" pitchFamily="18" charset="0"/>
                <a:cs typeface="Times New Roman"/>
              </a:rPr>
              <a:t> </a:t>
            </a:r>
            <a:br>
              <a:rPr lang="en-US" sz="4700" dirty="0">
                <a:ln w="15875">
                  <a:solidFill>
                    <a:srgbClr val="FFFFFF"/>
                  </a:solidFill>
                </a:ln>
                <a:latin typeface="Cambria" panose="02040503050406030204" pitchFamily="18" charset="0"/>
                <a:ea typeface="Cambria" panose="02040503050406030204" pitchFamily="18" charset="0"/>
                <a:cs typeface="Times New Roman"/>
              </a:rPr>
            </a:br>
            <a:r>
              <a:rPr lang="en-US" sz="4700" i="0" u="none" strike="noStrike" dirty="0">
                <a:ln w="15875">
                  <a:solidFill>
                    <a:srgbClr val="FFFFFF"/>
                  </a:solidFill>
                </a:ln>
                <a:solidFill>
                  <a:srgbClr val="FFFFFF"/>
                </a:solidFill>
                <a:effectLst/>
                <a:latin typeface="Cambria" panose="02040503050406030204" pitchFamily="18" charset="0"/>
                <a:ea typeface="Cambria" panose="02040503050406030204" pitchFamily="18" charset="0"/>
                <a:cs typeface="Times New Roman"/>
              </a:rPr>
              <a:t>Real-Time Systems with EDF Scheduling</a:t>
            </a:r>
            <a:br>
              <a:rPr lang="en-US" sz="4700" dirty="0">
                <a:ln w="15875">
                  <a:solidFill>
                    <a:srgbClr val="FFFFFF"/>
                  </a:solidFill>
                </a:ln>
                <a:latin typeface="Cambria" panose="02040503050406030204" pitchFamily="18" charset="0"/>
                <a:ea typeface="Cambria" panose="02040503050406030204" pitchFamily="18" charset="0"/>
                <a:cs typeface="Times New Roman"/>
              </a:rPr>
            </a:br>
            <a:r>
              <a:rPr lang="en-US" sz="1600" dirty="0" err="1">
                <a:ln w="15875">
                  <a:solidFill>
                    <a:srgbClr val="FFFFFF"/>
                  </a:solidFill>
                </a:ln>
                <a:solidFill>
                  <a:schemeClr val="tx1"/>
                </a:solidFill>
                <a:latin typeface="Cambria" panose="02040503050406030204" pitchFamily="18" charset="0"/>
                <a:ea typeface="Cambria" panose="02040503050406030204" pitchFamily="18" charset="0"/>
                <a:cs typeface="+mj-lt"/>
              </a:rPr>
              <a:t>Fengxiang</a:t>
            </a:r>
            <a:r>
              <a:rPr lang="en-US" sz="1600" dirty="0">
                <a:ln w="15875">
                  <a:solidFill>
                    <a:srgbClr val="FFFFFF"/>
                  </a:solidFill>
                </a:ln>
                <a:solidFill>
                  <a:schemeClr val="tx1"/>
                </a:solidFill>
                <a:latin typeface="Cambria" panose="02040503050406030204" pitchFamily="18" charset="0"/>
                <a:ea typeface="Cambria" panose="02040503050406030204" pitchFamily="18" charset="0"/>
                <a:cs typeface="+mj-lt"/>
              </a:rPr>
              <a:t> Zhang, Student Member, IEEE, and Alan Burns, Senior Member, IEEE</a:t>
            </a:r>
            <a:endParaRPr lang="en-IN" sz="1600" dirty="0">
              <a:ln w="15875">
                <a:solidFill>
                  <a:srgbClr val="FFFFFF"/>
                </a:solidFill>
              </a:ln>
              <a:solidFill>
                <a:schemeClr val="tx1"/>
              </a:solidFill>
              <a:latin typeface="Cambria" panose="02040503050406030204" pitchFamily="18" charset="0"/>
              <a:ea typeface="Cambria" panose="02040503050406030204" pitchFamily="18" charset="0"/>
              <a:cs typeface="Times New Roman"/>
            </a:endParaRPr>
          </a:p>
        </p:txBody>
      </p:sp>
      <p:sp>
        <p:nvSpPr>
          <p:cNvPr id="8" name="TextBox 7">
            <a:extLst>
              <a:ext uri="{FF2B5EF4-FFF2-40B4-BE49-F238E27FC236}">
                <a16:creationId xmlns:a16="http://schemas.microsoft.com/office/drawing/2014/main" id="{0DBD1FCD-8EEA-6072-797B-103DF8B3211D}"/>
              </a:ext>
            </a:extLst>
          </p:cNvPr>
          <p:cNvSpPr txBox="1"/>
          <p:nvPr/>
        </p:nvSpPr>
        <p:spPr>
          <a:xfrm>
            <a:off x="4121150" y="5602817"/>
            <a:ext cx="6193366" cy="36933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solidFill>
                  <a:srgbClr val="FFC000"/>
                </a:solidFill>
                <a:hlinkClick r:id="rId2">
                  <a:extLst>
                    <a:ext uri="{A12FA001-AC4F-418D-AE19-62706E023703}">
                      <ahyp:hlinkClr xmlns:ahyp="http://schemas.microsoft.com/office/drawing/2018/hyperlinkcolor" val="tx"/>
                    </a:ext>
                  </a:extLst>
                </a:hlinkClick>
              </a:rPr>
              <a:t>Github link</a:t>
            </a:r>
            <a:endParaRPr lang="en-US" b="1" u="sng">
              <a:solidFill>
                <a:srgbClr val="FFC000"/>
              </a:solidFill>
            </a:endParaRPr>
          </a:p>
        </p:txBody>
      </p:sp>
    </p:spTree>
    <p:extLst>
      <p:ext uri="{BB962C8B-B14F-4D97-AF65-F5344CB8AC3E}">
        <p14:creationId xmlns:p14="http://schemas.microsoft.com/office/powerpoint/2010/main" val="368527591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4B43C-27C1-EC8F-9FE4-64EF40F086D4}"/>
              </a:ext>
            </a:extLst>
          </p:cNvPr>
          <p:cNvSpPr>
            <a:spLocks noGrp="1"/>
          </p:cNvSpPr>
          <p:nvPr>
            <p:ph type="title"/>
          </p:nvPr>
        </p:nvSpPr>
        <p:spPr>
          <a:xfrm>
            <a:off x="232834" y="366183"/>
            <a:ext cx="9464501" cy="1564217"/>
          </a:xfrm>
        </p:spPr>
        <p:txBody>
          <a:bodyPr>
            <a:normAutofit/>
          </a:bodyPr>
          <a:lstStyle/>
          <a:p>
            <a:r>
              <a:rPr lang="en-US" dirty="0"/>
              <a:t>Proof  </a:t>
            </a:r>
            <a:r>
              <a:rPr lang="en-US" dirty="0">
                <a:ea typeface="+mj-lt"/>
                <a:cs typeface="+mj-lt"/>
              </a:rPr>
              <a:t>(</a:t>
            </a:r>
            <a:r>
              <a:rPr lang="en-US" sz="1800" dirty="0">
                <a:ea typeface="+mj-lt"/>
                <a:cs typeface="+mj-lt"/>
              </a:rPr>
              <a:t>Preemptively scheduling hard-real-time sporadic tasks on one processor</a:t>
            </a:r>
            <a:r>
              <a:rPr lang="en-US" sz="3200" dirty="0">
                <a:ea typeface="+mj-lt"/>
                <a:cs typeface="+mj-lt"/>
              </a:rPr>
              <a:t>)</a:t>
            </a:r>
            <a:br>
              <a:rPr lang="en-US" sz="3200" dirty="0">
                <a:ea typeface="+mj-lt"/>
                <a:cs typeface="+mj-lt"/>
              </a:rPr>
            </a:br>
            <a:r>
              <a:rPr lang="en-US" sz="1200" dirty="0">
                <a:ea typeface="+mj-lt"/>
                <a:cs typeface="+mj-lt"/>
              </a:rPr>
              <a:t>                                                                  Sanjoy K. Baruah, Aloysius K. Mok, and Louis E. Rosier</a:t>
            </a:r>
            <a:endParaRPr lang="en-US" sz="1200" dirty="0"/>
          </a:p>
        </p:txBody>
      </p:sp>
      <p:sp>
        <p:nvSpPr>
          <p:cNvPr id="3" name="Content Placeholder 2">
            <a:extLst>
              <a:ext uri="{FF2B5EF4-FFF2-40B4-BE49-F238E27FC236}">
                <a16:creationId xmlns:a16="http://schemas.microsoft.com/office/drawing/2014/main" id="{35D57E8F-A71B-6C0D-878C-C56B24AA016F}"/>
              </a:ext>
            </a:extLst>
          </p:cNvPr>
          <p:cNvSpPr>
            <a:spLocks noGrp="1"/>
          </p:cNvSpPr>
          <p:nvPr>
            <p:ph idx="1"/>
          </p:nvPr>
        </p:nvSpPr>
        <p:spPr>
          <a:xfrm>
            <a:off x="412751" y="1419756"/>
            <a:ext cx="8818918" cy="4949689"/>
          </a:xfrm>
        </p:spPr>
        <p:txBody>
          <a:bodyPr vert="horz" lIns="91440" tIns="45720" rIns="91440" bIns="45720" rtlCol="0" anchor="t">
            <a:normAutofit/>
          </a:bodyPr>
          <a:lstStyle/>
          <a:p>
            <a:r>
              <a:rPr lang="en-US" dirty="0">
                <a:ea typeface="+mn-lt"/>
                <a:cs typeface="+mn-lt"/>
              </a:rPr>
              <a:t>Task is </a:t>
            </a:r>
            <a:r>
              <a:rPr lang="en-US" b="1" dirty="0">
                <a:ea typeface="+mn-lt"/>
                <a:cs typeface="+mn-lt"/>
              </a:rPr>
              <a:t>not feasible</a:t>
            </a:r>
            <a:r>
              <a:rPr lang="en-US" dirty="0">
                <a:ea typeface="+mn-lt"/>
                <a:cs typeface="+mn-lt"/>
              </a:rPr>
              <a:t> </a:t>
            </a:r>
            <a:r>
              <a:rPr lang="en-US" dirty="0" err="1">
                <a:ea typeface="+mn-lt"/>
                <a:cs typeface="+mn-lt"/>
              </a:rPr>
              <a:t>iff</a:t>
            </a:r>
            <a:r>
              <a:rPr lang="en-US" dirty="0">
                <a:ea typeface="+mn-lt"/>
                <a:cs typeface="+mn-lt"/>
              </a:rPr>
              <a:t> there exists an integer t &gt;= 0 such that h(t) &gt; t</a:t>
            </a:r>
            <a:endParaRPr lang="en-US"/>
          </a:p>
          <a:p>
            <a:r>
              <a:rPr lang="en-US" dirty="0">
                <a:ea typeface="+mn-lt"/>
                <a:cs typeface="+mn-lt"/>
              </a:rPr>
              <a:t>If                       We will show that there exists a t such that h(t) &gt; t. </a:t>
            </a:r>
          </a:p>
          <a:p>
            <a:r>
              <a:rPr lang="en-US" dirty="0">
                <a:ea typeface="+mn-lt"/>
                <a:cs typeface="+mn-lt"/>
              </a:rPr>
              <a:t>Choose </a:t>
            </a:r>
          </a:p>
          <a:p>
            <a:endParaRPr lang="en-US" dirty="0"/>
          </a:p>
          <a:p>
            <a:endParaRPr lang="en-US" dirty="0"/>
          </a:p>
        </p:txBody>
      </p:sp>
      <p:pic>
        <p:nvPicPr>
          <p:cNvPr id="4" name="Picture 4" descr="Text, letter&#10;&#10;Description automatically generated">
            <a:extLst>
              <a:ext uri="{FF2B5EF4-FFF2-40B4-BE49-F238E27FC236}">
                <a16:creationId xmlns:a16="http://schemas.microsoft.com/office/drawing/2014/main" id="{02998D25-78BF-E83C-BD5C-2642E258AD96}"/>
              </a:ext>
            </a:extLst>
          </p:cNvPr>
          <p:cNvPicPr>
            <a:picLocks noChangeAspect="1"/>
          </p:cNvPicPr>
          <p:nvPr/>
        </p:nvPicPr>
        <p:blipFill>
          <a:blip r:embed="rId2"/>
          <a:stretch>
            <a:fillRect/>
          </a:stretch>
        </p:blipFill>
        <p:spPr>
          <a:xfrm>
            <a:off x="1041400" y="2863589"/>
            <a:ext cx="4034366" cy="3268654"/>
          </a:xfrm>
          <a:prstGeom prst="rect">
            <a:avLst/>
          </a:prstGeom>
        </p:spPr>
      </p:pic>
      <p:pic>
        <p:nvPicPr>
          <p:cNvPr id="6" name="Picture 6" descr="Text, letter&#10;&#10;Description automatically generated">
            <a:extLst>
              <a:ext uri="{FF2B5EF4-FFF2-40B4-BE49-F238E27FC236}">
                <a16:creationId xmlns:a16="http://schemas.microsoft.com/office/drawing/2014/main" id="{005B786B-8439-976D-9CFD-FECD2E8446F9}"/>
              </a:ext>
            </a:extLst>
          </p:cNvPr>
          <p:cNvPicPr>
            <a:picLocks noChangeAspect="1"/>
          </p:cNvPicPr>
          <p:nvPr/>
        </p:nvPicPr>
        <p:blipFill>
          <a:blip r:embed="rId3"/>
          <a:stretch>
            <a:fillRect/>
          </a:stretch>
        </p:blipFill>
        <p:spPr>
          <a:xfrm>
            <a:off x="5380566" y="2978951"/>
            <a:ext cx="3611032" cy="3016762"/>
          </a:xfrm>
          <a:prstGeom prst="rect">
            <a:avLst/>
          </a:prstGeom>
        </p:spPr>
      </p:pic>
      <p:pic>
        <p:nvPicPr>
          <p:cNvPr id="9" name="Picture 4">
            <a:extLst>
              <a:ext uri="{FF2B5EF4-FFF2-40B4-BE49-F238E27FC236}">
                <a16:creationId xmlns:a16="http://schemas.microsoft.com/office/drawing/2014/main" id="{58BF666B-E7A5-75BE-4D38-9B3273D27950}"/>
              </a:ext>
            </a:extLst>
          </p:cNvPr>
          <p:cNvPicPr>
            <a:picLocks noChangeAspect="1"/>
          </p:cNvPicPr>
          <p:nvPr/>
        </p:nvPicPr>
        <p:blipFill>
          <a:blip r:embed="rId4"/>
          <a:stretch>
            <a:fillRect/>
          </a:stretch>
        </p:blipFill>
        <p:spPr>
          <a:xfrm>
            <a:off x="1191683" y="1871663"/>
            <a:ext cx="1257300" cy="257175"/>
          </a:xfrm>
          <a:prstGeom prst="rect">
            <a:avLst/>
          </a:prstGeom>
        </p:spPr>
      </p:pic>
      <p:pic>
        <p:nvPicPr>
          <p:cNvPr id="11" name="Picture 5">
            <a:extLst>
              <a:ext uri="{FF2B5EF4-FFF2-40B4-BE49-F238E27FC236}">
                <a16:creationId xmlns:a16="http://schemas.microsoft.com/office/drawing/2014/main" id="{4EA0343A-2F36-13D6-BB26-89EEFB6F229C}"/>
              </a:ext>
            </a:extLst>
          </p:cNvPr>
          <p:cNvPicPr>
            <a:picLocks noChangeAspect="1"/>
          </p:cNvPicPr>
          <p:nvPr/>
        </p:nvPicPr>
        <p:blipFill>
          <a:blip r:embed="rId5"/>
          <a:stretch>
            <a:fillRect/>
          </a:stretch>
        </p:blipFill>
        <p:spPr>
          <a:xfrm>
            <a:off x="1711325" y="2258483"/>
            <a:ext cx="1466850" cy="266700"/>
          </a:xfrm>
          <a:prstGeom prst="rect">
            <a:avLst/>
          </a:prstGeom>
        </p:spPr>
      </p:pic>
    </p:spTree>
    <p:extLst>
      <p:ext uri="{BB962C8B-B14F-4D97-AF65-F5344CB8AC3E}">
        <p14:creationId xmlns:p14="http://schemas.microsoft.com/office/powerpoint/2010/main" val="3648897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descr="Text&#10;&#10;Description automatically generated">
            <a:extLst>
              <a:ext uri="{FF2B5EF4-FFF2-40B4-BE49-F238E27FC236}">
                <a16:creationId xmlns:a16="http://schemas.microsoft.com/office/drawing/2014/main" id="{43DCC005-049E-DA1C-BD45-7DF3EDA46927}"/>
              </a:ext>
            </a:extLst>
          </p:cNvPr>
          <p:cNvPicPr>
            <a:picLocks noGrp="1" noChangeAspect="1"/>
          </p:cNvPicPr>
          <p:nvPr>
            <p:ph idx="1"/>
          </p:nvPr>
        </p:nvPicPr>
        <p:blipFill>
          <a:blip r:embed="rId2"/>
          <a:stretch>
            <a:fillRect/>
          </a:stretch>
        </p:blipFill>
        <p:spPr>
          <a:xfrm>
            <a:off x="2234781" y="414338"/>
            <a:ext cx="4169439" cy="4399356"/>
          </a:xfrm>
        </p:spPr>
      </p:pic>
      <p:sp>
        <p:nvSpPr>
          <p:cNvPr id="9" name="TextBox 8">
            <a:extLst>
              <a:ext uri="{FF2B5EF4-FFF2-40B4-BE49-F238E27FC236}">
                <a16:creationId xmlns:a16="http://schemas.microsoft.com/office/drawing/2014/main" id="{E64B3503-C1B4-646B-6947-13BF0FFC383C}"/>
              </a:ext>
            </a:extLst>
          </p:cNvPr>
          <p:cNvSpPr txBox="1"/>
          <p:nvPr/>
        </p:nvSpPr>
        <p:spPr>
          <a:xfrm>
            <a:off x="687916" y="4815416"/>
            <a:ext cx="76835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From the proof we can see that a taskset is schedulable if, h(t) ≤ t. </a:t>
            </a:r>
          </a:p>
        </p:txBody>
      </p:sp>
      <p:sp>
        <p:nvSpPr>
          <p:cNvPr id="10" name="Rectangle: Rounded Corners 9">
            <a:extLst>
              <a:ext uri="{FF2B5EF4-FFF2-40B4-BE49-F238E27FC236}">
                <a16:creationId xmlns:a16="http://schemas.microsoft.com/office/drawing/2014/main" id="{4F0D4952-B28C-D1FD-0A75-65556AC99964}"/>
              </a:ext>
            </a:extLst>
          </p:cNvPr>
          <p:cNvSpPr/>
          <p:nvPr/>
        </p:nvSpPr>
        <p:spPr>
          <a:xfrm>
            <a:off x="5799666" y="4138083"/>
            <a:ext cx="740833" cy="51858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3061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42FD-87D7-494B-6BED-2549735F7A50}"/>
              </a:ext>
            </a:extLst>
          </p:cNvPr>
          <p:cNvSpPr>
            <a:spLocks noGrp="1"/>
          </p:cNvSpPr>
          <p:nvPr>
            <p:ph type="title"/>
          </p:nvPr>
        </p:nvSpPr>
        <p:spPr>
          <a:xfrm>
            <a:off x="179917" y="609600"/>
            <a:ext cx="9591501" cy="918634"/>
          </a:xfrm>
        </p:spPr>
        <p:txBody>
          <a:bodyPr/>
          <a:lstStyle/>
          <a:p>
            <a:r>
              <a:rPr lang="en-US" dirty="0">
                <a:solidFill>
                  <a:schemeClr val="tx1"/>
                </a:solidFill>
              </a:rPr>
              <a:t>Theorem</a:t>
            </a:r>
            <a:r>
              <a:rPr lang="en-US">
                <a:solidFill>
                  <a:schemeClr val="tx1"/>
                </a:solidFill>
              </a:rPr>
              <a:t> : La bound</a:t>
            </a:r>
            <a:endParaRPr lang="en-US" dirty="0">
              <a:solidFill>
                <a:schemeClr val="tx1"/>
              </a:solidFill>
            </a:endParaRPr>
          </a:p>
        </p:txBody>
      </p:sp>
      <p:sp>
        <p:nvSpPr>
          <p:cNvPr id="3" name="Content Placeholder 2">
            <a:extLst>
              <a:ext uri="{FF2B5EF4-FFF2-40B4-BE49-F238E27FC236}">
                <a16:creationId xmlns:a16="http://schemas.microsoft.com/office/drawing/2014/main" id="{B295381A-F0FB-DDF4-0DCC-8E0DA3A23EFA}"/>
              </a:ext>
            </a:extLst>
          </p:cNvPr>
          <p:cNvSpPr>
            <a:spLocks noGrp="1"/>
          </p:cNvSpPr>
          <p:nvPr>
            <p:ph idx="1"/>
          </p:nvPr>
        </p:nvSpPr>
        <p:spPr>
          <a:xfrm>
            <a:off x="254001" y="1716089"/>
            <a:ext cx="9856084" cy="4526356"/>
          </a:xfrm>
        </p:spPr>
        <p:txBody>
          <a:bodyPr vert="horz" lIns="91440" tIns="45720" rIns="91440" bIns="45720" rtlCol="0" anchor="t">
            <a:normAutofit/>
          </a:bodyPr>
          <a:lstStyle/>
          <a:p>
            <a:r>
              <a:rPr lang="en-US" sz="2000" dirty="0">
                <a:ea typeface="+mn-lt"/>
                <a:cs typeface="+mn-lt"/>
              </a:rPr>
              <a:t>A general task set is schedulable if and only if U ≤ 1 and  </a:t>
            </a:r>
            <a:r>
              <a:rPr lang="en-US" sz="2000" b="1" dirty="0">
                <a:ea typeface="+mn-lt"/>
                <a:cs typeface="+mn-lt"/>
              </a:rPr>
              <a:t>∀ t &lt; </a:t>
            </a:r>
            <a:r>
              <a:rPr lang="en-US" sz="2000" dirty="0">
                <a:ea typeface="+mn-lt"/>
                <a:cs typeface="+mn-lt"/>
              </a:rPr>
              <a:t>L</a:t>
            </a:r>
            <a:r>
              <a:rPr lang="en-US" sz="2000" baseline="-25000" dirty="0">
                <a:ea typeface="+mn-lt"/>
                <a:cs typeface="+mn-lt"/>
              </a:rPr>
              <a:t>a</a:t>
            </a:r>
            <a:r>
              <a:rPr lang="en-US" sz="2000" dirty="0">
                <a:ea typeface="+mn-lt"/>
                <a:cs typeface="+mn-lt"/>
              </a:rPr>
              <a:t>, t &lt; h(t) </a:t>
            </a:r>
          </a:p>
          <a:p>
            <a:pPr marL="0" indent="0">
              <a:buNone/>
            </a:pPr>
            <a:endParaRPr lang="en-US" dirty="0"/>
          </a:p>
          <a:p>
            <a:pPr marL="0" indent="0">
              <a:buNone/>
            </a:pPr>
            <a:endParaRPr lang="en-US" dirty="0"/>
          </a:p>
          <a:p>
            <a:pPr marL="0" indent="0">
              <a:buNone/>
            </a:pPr>
            <a:endParaRPr lang="en-US" dirty="0"/>
          </a:p>
          <a:p>
            <a:pPr marL="0" indent="0">
              <a:buNone/>
            </a:pPr>
            <a:r>
              <a:rPr lang="en-US" dirty="0"/>
              <a:t>This bound is for a general taskset. There need not be any relation between </a:t>
            </a:r>
            <a:r>
              <a:rPr lang="en-US" dirty="0" err="1"/>
              <a:t>Ti</a:t>
            </a:r>
            <a:r>
              <a:rPr lang="en-US" dirty="0"/>
              <a:t> and Di.</a:t>
            </a:r>
          </a:p>
          <a:p>
            <a:pPr marL="0" indent="0">
              <a:lnSpc>
                <a:spcPct val="150000"/>
              </a:lnSpc>
              <a:buNone/>
            </a:pPr>
            <a:r>
              <a:rPr lang="en-US" dirty="0"/>
              <a:t>Earlier we had to calculate for all the absolute deadlines until time t to check if the taskset was schedulable or not. With the La bound, It is enough to check for all the absolute deadlines until La. This reduces the number of computations to check the </a:t>
            </a:r>
            <a:r>
              <a:rPr lang="en-US" dirty="0" err="1"/>
              <a:t>schedulability</a:t>
            </a:r>
            <a:r>
              <a:rPr lang="en-US" dirty="0"/>
              <a:t> analysis of the system.</a:t>
            </a:r>
          </a:p>
          <a:p>
            <a:pPr marL="0" indent="0">
              <a:buNone/>
            </a:pPr>
            <a:endParaRPr lang="en-US" dirty="0"/>
          </a:p>
        </p:txBody>
      </p:sp>
      <p:pic>
        <p:nvPicPr>
          <p:cNvPr id="4" name="Picture 4" descr="Text&#10;&#10;Description automatically generated">
            <a:extLst>
              <a:ext uri="{FF2B5EF4-FFF2-40B4-BE49-F238E27FC236}">
                <a16:creationId xmlns:a16="http://schemas.microsoft.com/office/drawing/2014/main" id="{3BE86E72-1F49-D888-1E8D-5689E382EF22}"/>
              </a:ext>
            </a:extLst>
          </p:cNvPr>
          <p:cNvPicPr>
            <a:picLocks noChangeAspect="1"/>
          </p:cNvPicPr>
          <p:nvPr/>
        </p:nvPicPr>
        <p:blipFill>
          <a:blip r:embed="rId2"/>
          <a:stretch>
            <a:fillRect/>
          </a:stretch>
        </p:blipFill>
        <p:spPr>
          <a:xfrm>
            <a:off x="2427816" y="2231571"/>
            <a:ext cx="4161367" cy="743857"/>
          </a:xfrm>
          <a:prstGeom prst="rect">
            <a:avLst/>
          </a:prstGeom>
        </p:spPr>
      </p:pic>
    </p:spTree>
    <p:extLst>
      <p:ext uri="{BB962C8B-B14F-4D97-AF65-F5344CB8AC3E}">
        <p14:creationId xmlns:p14="http://schemas.microsoft.com/office/powerpoint/2010/main" val="80066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41C84-249F-C2AD-676B-EFA1FD366FE4}"/>
              </a:ext>
            </a:extLst>
          </p:cNvPr>
          <p:cNvSpPr>
            <a:spLocks noGrp="1"/>
          </p:cNvSpPr>
          <p:nvPr>
            <p:ph type="title"/>
          </p:nvPr>
        </p:nvSpPr>
        <p:spPr>
          <a:xfrm>
            <a:off x="677334" y="609600"/>
            <a:ext cx="8776584" cy="569384"/>
          </a:xfrm>
        </p:spPr>
        <p:txBody>
          <a:bodyPr>
            <a:normAutofit fontScale="90000"/>
          </a:bodyPr>
          <a:lstStyle/>
          <a:p>
            <a:r>
              <a:rPr lang="en-US" dirty="0"/>
              <a:t>Proof </a:t>
            </a:r>
          </a:p>
        </p:txBody>
      </p:sp>
      <p:pic>
        <p:nvPicPr>
          <p:cNvPr id="4" name="Picture 4" descr="Text, letter&#10;&#10;Description automatically generated">
            <a:extLst>
              <a:ext uri="{FF2B5EF4-FFF2-40B4-BE49-F238E27FC236}">
                <a16:creationId xmlns:a16="http://schemas.microsoft.com/office/drawing/2014/main" id="{0730679B-2416-2F93-6F75-3922869FB07A}"/>
              </a:ext>
            </a:extLst>
          </p:cNvPr>
          <p:cNvPicPr>
            <a:picLocks noGrp="1" noChangeAspect="1"/>
          </p:cNvPicPr>
          <p:nvPr>
            <p:ph idx="1"/>
          </p:nvPr>
        </p:nvPicPr>
        <p:blipFill>
          <a:blip r:embed="rId2"/>
          <a:stretch>
            <a:fillRect/>
          </a:stretch>
        </p:blipFill>
        <p:spPr>
          <a:xfrm>
            <a:off x="605280" y="1391642"/>
            <a:ext cx="4486275" cy="1016000"/>
          </a:xfrm>
        </p:spPr>
      </p:pic>
      <p:pic>
        <p:nvPicPr>
          <p:cNvPr id="3" name="Picture 4" descr="Text, letter&#10;&#10;Description automatically generated">
            <a:extLst>
              <a:ext uri="{FF2B5EF4-FFF2-40B4-BE49-F238E27FC236}">
                <a16:creationId xmlns:a16="http://schemas.microsoft.com/office/drawing/2014/main" id="{27A76FB6-7496-F000-4305-351152D9C1EE}"/>
              </a:ext>
            </a:extLst>
          </p:cNvPr>
          <p:cNvPicPr>
            <a:picLocks noChangeAspect="1"/>
          </p:cNvPicPr>
          <p:nvPr/>
        </p:nvPicPr>
        <p:blipFill>
          <a:blip r:embed="rId3"/>
          <a:stretch>
            <a:fillRect/>
          </a:stretch>
        </p:blipFill>
        <p:spPr>
          <a:xfrm>
            <a:off x="607483" y="2791228"/>
            <a:ext cx="4478866" cy="2556128"/>
          </a:xfrm>
          <a:prstGeom prst="rect">
            <a:avLst/>
          </a:prstGeom>
        </p:spPr>
      </p:pic>
      <p:pic>
        <p:nvPicPr>
          <p:cNvPr id="5" name="Picture 5" descr="Text, letter&#10;&#10;Description automatically generated">
            <a:extLst>
              <a:ext uri="{FF2B5EF4-FFF2-40B4-BE49-F238E27FC236}">
                <a16:creationId xmlns:a16="http://schemas.microsoft.com/office/drawing/2014/main" id="{0EA0C56D-202C-C3E4-013F-AD90F9F566CC}"/>
              </a:ext>
            </a:extLst>
          </p:cNvPr>
          <p:cNvPicPr>
            <a:picLocks noChangeAspect="1"/>
          </p:cNvPicPr>
          <p:nvPr/>
        </p:nvPicPr>
        <p:blipFill>
          <a:blip r:embed="rId4"/>
          <a:stretch>
            <a:fillRect/>
          </a:stretch>
        </p:blipFill>
        <p:spPr>
          <a:xfrm>
            <a:off x="5370554" y="112184"/>
            <a:ext cx="3556974" cy="6538382"/>
          </a:xfrm>
          <a:prstGeom prst="rect">
            <a:avLst/>
          </a:prstGeom>
        </p:spPr>
      </p:pic>
    </p:spTree>
    <p:extLst>
      <p:ext uri="{BB962C8B-B14F-4D97-AF65-F5344CB8AC3E}">
        <p14:creationId xmlns:p14="http://schemas.microsoft.com/office/powerpoint/2010/main" val="3727890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F92B1B8-A1E6-7418-2461-47638B4B3470}"/>
              </a:ext>
            </a:extLst>
          </p:cNvPr>
          <p:cNvSpPr/>
          <p:nvPr/>
        </p:nvSpPr>
        <p:spPr>
          <a:xfrm>
            <a:off x="6678083" y="3873499"/>
            <a:ext cx="508000" cy="9630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0" descr="Text, letter&#10;&#10;Description automatically generated">
            <a:extLst>
              <a:ext uri="{FF2B5EF4-FFF2-40B4-BE49-F238E27FC236}">
                <a16:creationId xmlns:a16="http://schemas.microsoft.com/office/drawing/2014/main" id="{5E572606-3ADD-27B2-4B9B-798BE3BDF362}"/>
              </a:ext>
            </a:extLst>
          </p:cNvPr>
          <p:cNvPicPr>
            <a:picLocks noChangeAspect="1"/>
          </p:cNvPicPr>
          <p:nvPr/>
        </p:nvPicPr>
        <p:blipFill>
          <a:blip r:embed="rId2"/>
          <a:stretch>
            <a:fillRect/>
          </a:stretch>
        </p:blipFill>
        <p:spPr>
          <a:xfrm>
            <a:off x="861483" y="1429436"/>
            <a:ext cx="8616950" cy="3512295"/>
          </a:xfrm>
          <a:prstGeom prst="rect">
            <a:avLst/>
          </a:prstGeom>
        </p:spPr>
      </p:pic>
      <p:sp>
        <p:nvSpPr>
          <p:cNvPr id="23" name="TextBox 22">
            <a:extLst>
              <a:ext uri="{FF2B5EF4-FFF2-40B4-BE49-F238E27FC236}">
                <a16:creationId xmlns:a16="http://schemas.microsoft.com/office/drawing/2014/main" id="{8CEA6A37-D820-5DD9-7E68-80349F27C4A8}"/>
              </a:ext>
            </a:extLst>
          </p:cNvPr>
          <p:cNvSpPr txBox="1"/>
          <p:nvPr/>
        </p:nvSpPr>
        <p:spPr>
          <a:xfrm>
            <a:off x="656167" y="656166"/>
            <a:ext cx="81491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following represents the final La bound implemented in the paper. However, this is under the assumption that Di &lt;= </a:t>
            </a:r>
            <a:r>
              <a:rPr lang="en-US" dirty="0" err="1"/>
              <a:t>Ti</a:t>
            </a:r>
          </a:p>
        </p:txBody>
      </p:sp>
      <p:sp>
        <p:nvSpPr>
          <p:cNvPr id="26" name="Rectangle 25">
            <a:extLst>
              <a:ext uri="{FF2B5EF4-FFF2-40B4-BE49-F238E27FC236}">
                <a16:creationId xmlns:a16="http://schemas.microsoft.com/office/drawing/2014/main" id="{20EB7A6E-08F0-FD70-9CAD-65A912E7F20E}"/>
              </a:ext>
            </a:extLst>
          </p:cNvPr>
          <p:cNvSpPr/>
          <p:nvPr/>
        </p:nvSpPr>
        <p:spPr>
          <a:xfrm>
            <a:off x="2455333" y="5566833"/>
            <a:ext cx="2413000" cy="3492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7" descr="Logo&#10;&#10;Description automatically generated">
            <a:extLst>
              <a:ext uri="{FF2B5EF4-FFF2-40B4-BE49-F238E27FC236}">
                <a16:creationId xmlns:a16="http://schemas.microsoft.com/office/drawing/2014/main" id="{49BEF2A8-CF65-C32E-9A73-D22DC90A9679}"/>
              </a:ext>
            </a:extLst>
          </p:cNvPr>
          <p:cNvPicPr>
            <a:picLocks noChangeAspect="1"/>
          </p:cNvPicPr>
          <p:nvPr/>
        </p:nvPicPr>
        <p:blipFill>
          <a:blip r:embed="rId3"/>
          <a:stretch>
            <a:fillRect/>
          </a:stretch>
        </p:blipFill>
        <p:spPr>
          <a:xfrm>
            <a:off x="353484" y="5321037"/>
            <a:ext cx="5494866" cy="978424"/>
          </a:xfrm>
          <a:prstGeom prst="rect">
            <a:avLst/>
          </a:prstGeom>
        </p:spPr>
      </p:pic>
    </p:spTree>
    <p:extLst>
      <p:ext uri="{BB962C8B-B14F-4D97-AF65-F5344CB8AC3E}">
        <p14:creationId xmlns:p14="http://schemas.microsoft.com/office/powerpoint/2010/main" val="1196298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E2B5C-6930-A0B3-1B8A-E873AB51E6D3}"/>
              </a:ext>
            </a:extLst>
          </p:cNvPr>
          <p:cNvSpPr>
            <a:spLocks noGrp="1"/>
          </p:cNvSpPr>
          <p:nvPr>
            <p:ph type="title"/>
          </p:nvPr>
        </p:nvSpPr>
        <p:spPr>
          <a:xfrm>
            <a:off x="677334" y="609600"/>
            <a:ext cx="9464501" cy="791634"/>
          </a:xfrm>
        </p:spPr>
        <p:txBody>
          <a:bodyPr/>
          <a:lstStyle/>
          <a:p>
            <a:r>
              <a:rPr lang="en-US" dirty="0">
                <a:solidFill>
                  <a:schemeClr val="tx1"/>
                </a:solidFill>
                <a:ea typeface="+mj-lt"/>
                <a:cs typeface="+mj-lt"/>
              </a:rPr>
              <a:t>Theorem : </a:t>
            </a:r>
            <a:r>
              <a:rPr lang="en-US" dirty="0" err="1">
                <a:solidFill>
                  <a:schemeClr val="tx1"/>
                </a:solidFill>
                <a:ea typeface="+mj-lt"/>
                <a:cs typeface="+mj-lt"/>
              </a:rPr>
              <a:t>Lb</a:t>
            </a:r>
            <a:r>
              <a:rPr lang="en-US" dirty="0">
                <a:solidFill>
                  <a:schemeClr val="tx1"/>
                </a:solidFill>
                <a:ea typeface="+mj-lt"/>
                <a:cs typeface="+mj-lt"/>
              </a:rPr>
              <a:t> bound</a:t>
            </a:r>
          </a:p>
          <a:p>
            <a:endParaRPr lang="en-US" dirty="0"/>
          </a:p>
        </p:txBody>
      </p:sp>
      <p:sp>
        <p:nvSpPr>
          <p:cNvPr id="3" name="Content Placeholder 2">
            <a:extLst>
              <a:ext uri="{FF2B5EF4-FFF2-40B4-BE49-F238E27FC236}">
                <a16:creationId xmlns:a16="http://schemas.microsoft.com/office/drawing/2014/main" id="{4759E146-D1CE-B653-5315-800CBA831ABF}"/>
              </a:ext>
            </a:extLst>
          </p:cNvPr>
          <p:cNvSpPr>
            <a:spLocks noGrp="1"/>
          </p:cNvSpPr>
          <p:nvPr>
            <p:ph idx="1"/>
          </p:nvPr>
        </p:nvSpPr>
        <p:spPr>
          <a:xfrm>
            <a:off x="677334" y="1303339"/>
            <a:ext cx="9221084" cy="5034356"/>
          </a:xfrm>
        </p:spPr>
        <p:txBody>
          <a:bodyPr vert="horz" lIns="91440" tIns="45720" rIns="91440" bIns="45720" rtlCol="0" anchor="t">
            <a:normAutofit/>
          </a:bodyPr>
          <a:lstStyle/>
          <a:p>
            <a:r>
              <a:rPr lang="en-US">
                <a:latin typeface="Cambria"/>
                <a:ea typeface="Cambria"/>
              </a:rPr>
              <a:t>Like La bound, this theorem gives a bound over the value of t for which we need to check the </a:t>
            </a:r>
            <a:r>
              <a:rPr lang="en-US" err="1">
                <a:latin typeface="Cambria"/>
                <a:ea typeface="Cambria"/>
              </a:rPr>
              <a:t>schedulability</a:t>
            </a:r>
            <a:r>
              <a:rPr lang="en-US">
                <a:latin typeface="Cambria"/>
                <a:ea typeface="Cambria"/>
              </a:rPr>
              <a:t> analysis for our taskset.</a:t>
            </a:r>
          </a:p>
          <a:p>
            <a:r>
              <a:rPr lang="en-US">
                <a:latin typeface="Cambria"/>
                <a:ea typeface="+mn-lt"/>
                <a:cs typeface="+mn-lt"/>
              </a:rPr>
              <a:t>a task set is feasible </a:t>
            </a:r>
            <a:r>
              <a:rPr lang="en-US" err="1">
                <a:latin typeface="Cambria"/>
                <a:ea typeface="+mn-lt"/>
                <a:cs typeface="+mn-lt"/>
              </a:rPr>
              <a:t>iff</a:t>
            </a:r>
            <a:r>
              <a:rPr lang="en-US">
                <a:latin typeface="Cambria"/>
                <a:ea typeface="+mn-lt"/>
                <a:cs typeface="+mn-lt"/>
              </a:rPr>
              <a:t> the EDF algorithm can successfully schedule it during the synchronous busy period. </a:t>
            </a:r>
            <a:endParaRPr lang="en-US">
              <a:latin typeface="Cambria"/>
              <a:ea typeface="Cambria"/>
            </a:endParaRPr>
          </a:p>
          <a:p>
            <a:endParaRPr lang="en-US">
              <a:latin typeface="Cambria"/>
              <a:ea typeface="Cambria"/>
            </a:endParaRPr>
          </a:p>
        </p:txBody>
      </p:sp>
      <p:pic>
        <p:nvPicPr>
          <p:cNvPr id="4" name="Picture 4" descr="Text, letter&#10;&#10;Description automatically generated">
            <a:extLst>
              <a:ext uri="{FF2B5EF4-FFF2-40B4-BE49-F238E27FC236}">
                <a16:creationId xmlns:a16="http://schemas.microsoft.com/office/drawing/2014/main" id="{B24662C7-33B1-CB39-85EF-735B00E1D6C7}"/>
              </a:ext>
            </a:extLst>
          </p:cNvPr>
          <p:cNvPicPr>
            <a:picLocks noChangeAspect="1"/>
          </p:cNvPicPr>
          <p:nvPr/>
        </p:nvPicPr>
        <p:blipFill>
          <a:blip r:embed="rId2"/>
          <a:stretch>
            <a:fillRect/>
          </a:stretch>
        </p:blipFill>
        <p:spPr>
          <a:xfrm>
            <a:off x="1962151" y="2692249"/>
            <a:ext cx="6352116" cy="1801585"/>
          </a:xfrm>
          <a:prstGeom prst="rect">
            <a:avLst/>
          </a:prstGeom>
        </p:spPr>
      </p:pic>
      <p:sp>
        <p:nvSpPr>
          <p:cNvPr id="11" name="Rectangle: Rounded Corners 10">
            <a:extLst>
              <a:ext uri="{FF2B5EF4-FFF2-40B4-BE49-F238E27FC236}">
                <a16:creationId xmlns:a16="http://schemas.microsoft.com/office/drawing/2014/main" id="{8AB8DFAD-C68B-F87B-19BD-1F59F0B6188B}"/>
              </a:ext>
            </a:extLst>
          </p:cNvPr>
          <p:cNvSpPr/>
          <p:nvPr/>
        </p:nvSpPr>
        <p:spPr>
          <a:xfrm>
            <a:off x="550333" y="4847167"/>
            <a:ext cx="8636000" cy="1693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a:ea typeface="+mn-lt"/>
                <a:cs typeface="+mn-lt"/>
              </a:rPr>
              <a:t>Synchronous busy period</a:t>
            </a:r>
          </a:p>
          <a:p>
            <a:r>
              <a:rPr lang="en-US">
                <a:ea typeface="+mn-lt"/>
                <a:cs typeface="+mn-lt"/>
              </a:rPr>
              <a:t>A </a:t>
            </a:r>
            <a:r>
              <a:rPr lang="en-US" b="1">
                <a:ea typeface="+mn-lt"/>
                <a:cs typeface="+mn-lt"/>
              </a:rPr>
              <a:t>synchronous busy period</a:t>
            </a:r>
            <a:r>
              <a:rPr lang="en-US">
                <a:ea typeface="+mn-lt"/>
                <a:cs typeface="+mn-lt"/>
              </a:rPr>
              <a:t> is a processor busy period in which all tasks are </a:t>
            </a:r>
            <a:endParaRPr lang="en-US"/>
          </a:p>
          <a:p>
            <a:r>
              <a:rPr lang="en-US">
                <a:ea typeface="+mn-lt"/>
                <a:cs typeface="+mn-lt"/>
              </a:rPr>
              <a:t>released simultaneously at the beginning of the processor busy period, and then, at their maximum rate, and ended by the first processor idle period </a:t>
            </a:r>
          </a:p>
          <a:p>
            <a:r>
              <a:rPr lang="en-US">
                <a:ea typeface="+mn-lt"/>
                <a:cs typeface="+mn-lt"/>
              </a:rPr>
              <a:t>(the length of such a period can be zero).</a:t>
            </a:r>
            <a:endParaRPr lang="en-US"/>
          </a:p>
        </p:txBody>
      </p:sp>
    </p:spTree>
    <p:extLst>
      <p:ext uri="{BB962C8B-B14F-4D97-AF65-F5344CB8AC3E}">
        <p14:creationId xmlns:p14="http://schemas.microsoft.com/office/powerpoint/2010/main" val="1617858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936DD-BE22-7235-277C-F3DABC170B35}"/>
              </a:ext>
            </a:extLst>
          </p:cNvPr>
          <p:cNvSpPr>
            <a:spLocks noGrp="1"/>
          </p:cNvSpPr>
          <p:nvPr>
            <p:ph type="title"/>
          </p:nvPr>
        </p:nvSpPr>
        <p:spPr>
          <a:xfrm>
            <a:off x="677334" y="609600"/>
            <a:ext cx="8681334" cy="717550"/>
          </a:xfrm>
        </p:spPr>
        <p:txBody>
          <a:bodyPr/>
          <a:lstStyle/>
          <a:p>
            <a:r>
              <a:rPr lang="en-US"/>
              <a:t>Proof</a:t>
            </a:r>
          </a:p>
        </p:txBody>
      </p:sp>
      <p:sp>
        <p:nvSpPr>
          <p:cNvPr id="5" name="TextBox 4">
            <a:extLst>
              <a:ext uri="{FF2B5EF4-FFF2-40B4-BE49-F238E27FC236}">
                <a16:creationId xmlns:a16="http://schemas.microsoft.com/office/drawing/2014/main" id="{5F75F12B-1CA3-4F47-68C2-61F595EA4CB4}"/>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0E837EB0-C2F1-EC57-6FD0-48932713BF8A}"/>
              </a:ext>
            </a:extLst>
          </p:cNvPr>
          <p:cNvSpPr txBox="1"/>
          <p:nvPr/>
        </p:nvSpPr>
        <p:spPr>
          <a:xfrm>
            <a:off x="1221317" y="1538817"/>
            <a:ext cx="8712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To prove the above we prove that no task misses its deadline inside the intervals if no deadline is missed in the synchronous busy period.</a:t>
            </a:r>
          </a:p>
        </p:txBody>
      </p:sp>
      <p:pic>
        <p:nvPicPr>
          <p:cNvPr id="8" name="Picture 8">
            <a:extLst>
              <a:ext uri="{FF2B5EF4-FFF2-40B4-BE49-F238E27FC236}">
                <a16:creationId xmlns:a16="http://schemas.microsoft.com/office/drawing/2014/main" id="{D18763F1-81FB-5FAE-42F6-50E663A5CA1A}"/>
              </a:ext>
            </a:extLst>
          </p:cNvPr>
          <p:cNvPicPr>
            <a:picLocks noChangeAspect="1"/>
          </p:cNvPicPr>
          <p:nvPr/>
        </p:nvPicPr>
        <p:blipFill>
          <a:blip r:embed="rId2"/>
          <a:stretch>
            <a:fillRect/>
          </a:stretch>
        </p:blipFill>
        <p:spPr>
          <a:xfrm>
            <a:off x="2237317" y="2455125"/>
            <a:ext cx="5695948" cy="2762668"/>
          </a:xfrm>
          <a:prstGeom prst="rect">
            <a:avLst/>
          </a:prstGeom>
        </p:spPr>
      </p:pic>
      <p:sp>
        <p:nvSpPr>
          <p:cNvPr id="9" name="Rectangle: Rounded Corners 8">
            <a:extLst>
              <a:ext uri="{FF2B5EF4-FFF2-40B4-BE49-F238E27FC236}">
                <a16:creationId xmlns:a16="http://schemas.microsoft.com/office/drawing/2014/main" id="{4171637B-6E46-2062-1610-8305CCCEE153}"/>
              </a:ext>
            </a:extLst>
          </p:cNvPr>
          <p:cNvSpPr/>
          <p:nvPr/>
        </p:nvSpPr>
        <p:spPr>
          <a:xfrm>
            <a:off x="5672667" y="2677583"/>
            <a:ext cx="1333500" cy="24341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4BFC9A-818A-2162-254A-7B778FC640F3}"/>
              </a:ext>
            </a:extLst>
          </p:cNvPr>
          <p:cNvSpPr/>
          <p:nvPr/>
        </p:nvSpPr>
        <p:spPr>
          <a:xfrm>
            <a:off x="7217833" y="3196167"/>
            <a:ext cx="1439333" cy="139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7541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E2B5C-6930-A0B3-1B8A-E873AB51E6D3}"/>
              </a:ext>
            </a:extLst>
          </p:cNvPr>
          <p:cNvSpPr>
            <a:spLocks noGrp="1"/>
          </p:cNvSpPr>
          <p:nvPr>
            <p:ph type="title"/>
          </p:nvPr>
        </p:nvSpPr>
        <p:spPr>
          <a:xfrm>
            <a:off x="677334" y="609600"/>
            <a:ext cx="9464501" cy="791634"/>
          </a:xfrm>
        </p:spPr>
        <p:txBody>
          <a:bodyPr/>
          <a:lstStyle/>
          <a:p>
            <a:r>
              <a:rPr lang="en-US" dirty="0">
                <a:solidFill>
                  <a:schemeClr val="tx1"/>
                </a:solidFill>
                <a:ea typeface="+mj-lt"/>
                <a:cs typeface="+mj-lt"/>
              </a:rPr>
              <a:t>Theorem :</a:t>
            </a:r>
          </a:p>
          <a:p>
            <a:endParaRPr lang="en-US" dirty="0"/>
          </a:p>
        </p:txBody>
      </p:sp>
      <p:sp>
        <p:nvSpPr>
          <p:cNvPr id="3" name="Content Placeholder 2">
            <a:extLst>
              <a:ext uri="{FF2B5EF4-FFF2-40B4-BE49-F238E27FC236}">
                <a16:creationId xmlns:a16="http://schemas.microsoft.com/office/drawing/2014/main" id="{4759E146-D1CE-B653-5315-800CBA831ABF}"/>
              </a:ext>
            </a:extLst>
          </p:cNvPr>
          <p:cNvSpPr>
            <a:spLocks noGrp="1"/>
          </p:cNvSpPr>
          <p:nvPr>
            <p:ph idx="1"/>
          </p:nvPr>
        </p:nvSpPr>
        <p:spPr>
          <a:xfrm>
            <a:off x="677334" y="1303339"/>
            <a:ext cx="9221084" cy="5034356"/>
          </a:xfrm>
        </p:spPr>
        <p:txBody>
          <a:bodyPr vert="horz" lIns="91440" tIns="45720" rIns="91440" bIns="45720" rtlCol="0" anchor="t">
            <a:normAutofit/>
          </a:bodyPr>
          <a:lstStyle/>
          <a:p>
            <a:r>
              <a:rPr lang="en-US" sz="2800" dirty="0">
                <a:latin typeface="Cambria" panose="02040503050406030204" pitchFamily="18" charset="0"/>
                <a:ea typeface="Cambria" panose="02040503050406030204" pitchFamily="18" charset="0"/>
              </a:rPr>
              <a:t>As the processor demand </a:t>
            </a:r>
            <a:r>
              <a:rPr lang="en-US" sz="2800" dirty="0" err="1">
                <a:latin typeface="Cambria" panose="02040503050406030204" pitchFamily="18" charset="0"/>
                <a:ea typeface="Cambria" panose="02040503050406030204" pitchFamily="18" charset="0"/>
              </a:rPr>
              <a:t>hðtÞ</a:t>
            </a:r>
            <a:r>
              <a:rPr lang="en-US" sz="2800" dirty="0">
                <a:latin typeface="Cambria" panose="02040503050406030204" pitchFamily="18" charset="0"/>
                <a:ea typeface="Cambria" panose="02040503050406030204" pitchFamily="18" charset="0"/>
              </a:rPr>
              <a:t> could only change at the times of absolute deadlines, the </a:t>
            </a:r>
            <a:r>
              <a:rPr lang="en-US" sz="2800" dirty="0" err="1">
                <a:latin typeface="Cambria" panose="02040503050406030204" pitchFamily="18" charset="0"/>
                <a:ea typeface="Cambria" panose="02040503050406030204" pitchFamily="18" charset="0"/>
              </a:rPr>
              <a:t>schedulability</a:t>
            </a:r>
            <a:r>
              <a:rPr lang="en-US" sz="2800" dirty="0">
                <a:latin typeface="Cambria" panose="02040503050406030204" pitchFamily="18" charset="0"/>
                <a:ea typeface="Cambria" panose="02040503050406030204" pitchFamily="18" charset="0"/>
              </a:rPr>
              <a:t> test becomes the following</a:t>
            </a:r>
          </a:p>
        </p:txBody>
      </p:sp>
      <p:pic>
        <p:nvPicPr>
          <p:cNvPr id="6" name="Picture 5">
            <a:extLst>
              <a:ext uri="{FF2B5EF4-FFF2-40B4-BE49-F238E27FC236}">
                <a16:creationId xmlns:a16="http://schemas.microsoft.com/office/drawing/2014/main" id="{7996B645-877F-AC26-B802-FA50100BA2CA}"/>
              </a:ext>
            </a:extLst>
          </p:cNvPr>
          <p:cNvPicPr>
            <a:picLocks noChangeAspect="1"/>
          </p:cNvPicPr>
          <p:nvPr/>
        </p:nvPicPr>
        <p:blipFill>
          <a:blip r:embed="rId2"/>
          <a:stretch>
            <a:fillRect/>
          </a:stretch>
        </p:blipFill>
        <p:spPr>
          <a:xfrm>
            <a:off x="1835025" y="2772347"/>
            <a:ext cx="7329295" cy="3713250"/>
          </a:xfrm>
          <a:prstGeom prst="rect">
            <a:avLst/>
          </a:prstGeom>
        </p:spPr>
      </p:pic>
    </p:spTree>
    <p:extLst>
      <p:ext uri="{BB962C8B-B14F-4D97-AF65-F5344CB8AC3E}">
        <p14:creationId xmlns:p14="http://schemas.microsoft.com/office/powerpoint/2010/main" val="2174962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DD436C-604D-D34F-2523-6A9AD8D81036}"/>
              </a:ext>
            </a:extLst>
          </p:cNvPr>
          <p:cNvSpPr>
            <a:spLocks noGrp="1"/>
          </p:cNvSpPr>
          <p:nvPr>
            <p:ph type="title"/>
          </p:nvPr>
        </p:nvSpPr>
        <p:spPr>
          <a:xfrm>
            <a:off x="1043950" y="1179151"/>
            <a:ext cx="3300646" cy="4463889"/>
          </a:xfrm>
        </p:spPr>
        <p:txBody>
          <a:bodyPr anchor="ctr">
            <a:normAutofit/>
          </a:bodyPr>
          <a:lstStyle/>
          <a:p>
            <a:r>
              <a:rPr lang="en-US"/>
              <a:t>Proof contd..</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38D71A6-DFF6-E6CC-404D-605431618F4D}"/>
              </a:ext>
            </a:extLst>
          </p:cNvPr>
          <p:cNvSpPr>
            <a:spLocks noGrp="1"/>
          </p:cNvSpPr>
          <p:nvPr>
            <p:ph idx="1"/>
          </p:nvPr>
        </p:nvSpPr>
        <p:spPr>
          <a:xfrm>
            <a:off x="4978918" y="1109145"/>
            <a:ext cx="6341016" cy="4603900"/>
          </a:xfrm>
        </p:spPr>
        <p:txBody>
          <a:bodyPr vert="horz" lIns="91440" tIns="45720" rIns="91440" bIns="45720" rtlCol="0" anchor="ctr">
            <a:normAutofit/>
          </a:bodyPr>
          <a:lstStyle/>
          <a:p>
            <a:r>
              <a:rPr lang="en-US">
                <a:latin typeface="Cambria"/>
                <a:ea typeface="+mn-lt"/>
                <a:cs typeface="+mn-lt"/>
              </a:rPr>
              <a:t>The length of the synchronous busy period is the maximum length of any possible busy processor period in any schedule.</a:t>
            </a:r>
          </a:p>
          <a:p>
            <a:r>
              <a:rPr lang="en-US">
                <a:latin typeface="Cambria"/>
                <a:ea typeface="+mn-lt"/>
                <a:cs typeface="+mn-lt"/>
              </a:rPr>
              <a:t>Let all tasks be released simultaneously at t = 0, and then, at their maximum rate. According to the definition of the synchronous busy period, the processor is always busy during [0, Lb). </a:t>
            </a:r>
            <a:endParaRPr lang="en-US">
              <a:latin typeface="Cambria"/>
              <a:ea typeface="Cambria"/>
            </a:endParaRPr>
          </a:p>
          <a:p>
            <a:r>
              <a:rPr lang="en-US">
                <a:latin typeface="Cambria"/>
                <a:ea typeface="+mn-lt"/>
                <a:cs typeface="+mn-lt"/>
              </a:rPr>
              <a:t>Suppose h(Lb) &gt; Lb , then the processor continues to be busy at and after t = Lb , so the busy period must be longer than L b . This contradicts point 1.</a:t>
            </a:r>
          </a:p>
          <a:p>
            <a:r>
              <a:rPr lang="en-US">
                <a:latin typeface="Cambria"/>
                <a:ea typeface="Cambria"/>
              </a:rPr>
              <a:t>Therefore h(Lb) &lt;= Lb</a:t>
            </a:r>
          </a:p>
          <a:p>
            <a:r>
              <a:rPr lang="en-US">
                <a:latin typeface="Cambria"/>
                <a:ea typeface="Cambria"/>
              </a:rPr>
              <a:t>Therefore, for a taskset to be schedulable, </a:t>
            </a:r>
          </a:p>
          <a:p>
            <a:r>
              <a:rPr lang="en-US">
                <a:latin typeface="Cambria"/>
                <a:ea typeface="+mn-lt"/>
                <a:cs typeface="+mn-lt"/>
              </a:rPr>
              <a:t>U  &lt;= 1 and  </a:t>
            </a:r>
            <a:r>
              <a:rPr lang="en-US" b="1">
                <a:latin typeface="Cambria"/>
                <a:ea typeface="+mn-lt"/>
                <a:cs typeface="+mn-lt"/>
              </a:rPr>
              <a:t>∀</a:t>
            </a:r>
            <a:r>
              <a:rPr lang="en-US">
                <a:latin typeface="Cambria"/>
                <a:ea typeface="+mn-lt"/>
                <a:cs typeface="+mn-lt"/>
              </a:rPr>
              <a:t> t &lt; Lb,  h(t) &lt;=  t;</a:t>
            </a:r>
            <a:endParaRPr lang="en-US">
              <a:latin typeface="Cambria"/>
              <a:ea typeface="Cambria"/>
            </a:endParaRP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09829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C97DD-296B-881D-3939-D6972FF3C91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8A90D83-2688-F94B-F502-FCD60339443A}"/>
              </a:ext>
            </a:extLst>
          </p:cNvPr>
          <p:cNvSpPr>
            <a:spLocks noGrp="1"/>
          </p:cNvSpPr>
          <p:nvPr>
            <p:ph idx="1"/>
          </p:nvPr>
        </p:nvSpPr>
        <p:spPr/>
        <p:txBody>
          <a:bodyPr/>
          <a:lstStyle/>
          <a:p>
            <a:pPr algn="l" rtl="0" fontAlgn="base">
              <a:buFont typeface="Arial" panose="020B0604020202020204" pitchFamily="34" charset="0"/>
              <a:buChar char="•"/>
            </a:pPr>
            <a:r>
              <a:rPr lang="en-US" b="0" i="0" u="none" strike="noStrike" dirty="0">
                <a:solidFill>
                  <a:srgbClr val="000000"/>
                </a:solidFill>
                <a:effectLst/>
                <a:latin typeface="Cambria" panose="02040503050406030204" pitchFamily="18" charset="0"/>
              </a:rPr>
              <a:t>The existing results on exact </a:t>
            </a:r>
            <a:r>
              <a:rPr lang="en-US" b="0" i="0" u="none" strike="noStrike" dirty="0" err="1">
                <a:solidFill>
                  <a:srgbClr val="000000"/>
                </a:solidFill>
                <a:effectLst/>
                <a:latin typeface="Cambria" panose="02040503050406030204" pitchFamily="18" charset="0"/>
              </a:rPr>
              <a:t>schedulability</a:t>
            </a:r>
            <a:r>
              <a:rPr lang="en-US" b="0" i="0" u="none" strike="noStrike" dirty="0">
                <a:solidFill>
                  <a:srgbClr val="000000"/>
                </a:solidFill>
                <a:effectLst/>
                <a:latin typeface="Cambria" panose="02040503050406030204" pitchFamily="18" charset="0"/>
              </a:rPr>
              <a:t> analysis for EDF scheduling with arbitrary relative deadlines need </a:t>
            </a:r>
            <a:r>
              <a:rPr lang="en-US" b="0" i="0" u="none" strike="noStrike" dirty="0" err="1">
                <a:solidFill>
                  <a:srgbClr val="000000"/>
                </a:solidFill>
                <a:effectLst/>
                <a:latin typeface="Cambria" panose="02040503050406030204" pitchFamily="18" charset="0"/>
              </a:rPr>
              <a:t>tocalculate</a:t>
            </a:r>
            <a:r>
              <a:rPr lang="en-US" b="0" i="0" u="none" strike="noStrike" dirty="0">
                <a:solidFill>
                  <a:srgbClr val="000000"/>
                </a:solidFill>
                <a:effectLst/>
                <a:latin typeface="Cambria" panose="02040503050406030204" pitchFamily="18" charset="0"/>
              </a:rPr>
              <a:t> the processor demand of the task set at </a:t>
            </a:r>
            <a:r>
              <a:rPr lang="en-US" b="0" i="0" u="none" strike="noStrike" dirty="0" err="1">
                <a:solidFill>
                  <a:srgbClr val="000000"/>
                </a:solidFill>
                <a:effectLst/>
                <a:latin typeface="Cambria" panose="02040503050406030204" pitchFamily="18" charset="0"/>
              </a:rPr>
              <a:t>everyabsolute</a:t>
            </a:r>
            <a:r>
              <a:rPr lang="en-US" b="0" i="0" u="none" strike="noStrike" dirty="0">
                <a:solidFill>
                  <a:srgbClr val="000000"/>
                </a:solidFill>
                <a:effectLst/>
                <a:latin typeface="Cambria" panose="02040503050406030204" pitchFamily="18" charset="0"/>
              </a:rPr>
              <a:t> deadline to check if there is an overflow in </a:t>
            </a:r>
            <a:r>
              <a:rPr lang="en-US" b="0" i="0" u="none" strike="noStrike" dirty="0" err="1">
                <a:solidFill>
                  <a:srgbClr val="000000"/>
                </a:solidFill>
                <a:effectLst/>
                <a:latin typeface="Cambria" panose="02040503050406030204" pitchFamily="18" charset="0"/>
              </a:rPr>
              <a:t>aspecified</a:t>
            </a:r>
            <a:r>
              <a:rPr lang="en-US" b="0" i="0" u="none" strike="noStrike" dirty="0">
                <a:solidFill>
                  <a:srgbClr val="000000"/>
                </a:solidFill>
                <a:effectLst/>
                <a:latin typeface="Cambria" panose="02040503050406030204" pitchFamily="18" charset="0"/>
              </a:rPr>
              <a:t> time interval.</a:t>
            </a:r>
            <a:r>
              <a:rPr lang="en-US" b="0" i="0" dirty="0">
                <a:solidFill>
                  <a:srgbClr val="000000"/>
                </a:solidFill>
                <a:effectLst/>
                <a:latin typeface="Cambria" panose="02040503050406030204" pitchFamily="18"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b="0" i="0" u="none" strike="noStrike" dirty="0">
                <a:solidFill>
                  <a:srgbClr val="000000"/>
                </a:solidFill>
                <a:effectLst/>
                <a:latin typeface="Cambria" panose="02040503050406030204" pitchFamily="18" charset="0"/>
              </a:rPr>
              <a:t>This interval is bounded by a certain value which guarantees we can find a failure point if the task set is not schedulable. In such an interval, there could be a very large number of absolute deadlines that need to be verified. The significant effort required to perform the exact </a:t>
            </a:r>
            <a:r>
              <a:rPr lang="en-US" b="0" i="0" u="none" strike="noStrike" dirty="0" err="1">
                <a:solidFill>
                  <a:srgbClr val="000000"/>
                </a:solidFill>
                <a:effectLst/>
                <a:latin typeface="Cambria" panose="02040503050406030204" pitchFamily="18" charset="0"/>
              </a:rPr>
              <a:t>schedulability</a:t>
            </a:r>
            <a:r>
              <a:rPr lang="en-US" b="0" i="0" u="none" strike="noStrike" dirty="0">
                <a:solidFill>
                  <a:srgbClr val="000000"/>
                </a:solidFill>
                <a:effectLst/>
                <a:latin typeface="Cambria" panose="02040503050406030204" pitchFamily="18" charset="0"/>
              </a:rPr>
              <a:t> test restricts the use of EDF in realistic systems; hence, the EDF algorithm has not been used as widely as the fixed priority algorithms in commercial </a:t>
            </a:r>
            <a:r>
              <a:rPr lang="en-US" b="0" i="0" u="none" strike="noStrike" dirty="0" err="1">
                <a:solidFill>
                  <a:srgbClr val="000000"/>
                </a:solidFill>
                <a:effectLst/>
                <a:latin typeface="Cambria" panose="02040503050406030204" pitchFamily="18" charset="0"/>
              </a:rPr>
              <a:t>realtime</a:t>
            </a:r>
            <a:r>
              <a:rPr lang="en-US" b="0" i="0" u="none" strike="noStrike" dirty="0">
                <a:solidFill>
                  <a:srgbClr val="000000"/>
                </a:solidFill>
                <a:effectLst/>
                <a:latin typeface="Cambria" panose="02040503050406030204" pitchFamily="18" charset="0"/>
              </a:rPr>
              <a:t> systems.</a:t>
            </a:r>
            <a:endParaRPr lang="en-IN" b="0" i="0"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144482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DC4D411-CB78-783A-A6D2-174C7727C33C}"/>
              </a:ext>
            </a:extLst>
          </p:cNvPr>
          <p:cNvSpPr>
            <a:spLocks noGrp="1"/>
          </p:cNvSpPr>
          <p:nvPr>
            <p:ph type="title"/>
          </p:nvPr>
        </p:nvSpPr>
        <p:spPr>
          <a:xfrm>
            <a:off x="677334" y="609600"/>
            <a:ext cx="3843375" cy="5175624"/>
          </a:xfrm>
        </p:spPr>
        <p:txBody>
          <a:bodyPr anchor="ctr">
            <a:normAutofit/>
          </a:bodyPr>
          <a:lstStyle/>
          <a:p>
            <a:r>
              <a:rPr lang="en-US" b="0" i="0" u="none" strike="noStrike" dirty="0">
                <a:solidFill>
                  <a:schemeClr val="tx1">
                    <a:lumMod val="85000"/>
                    <a:lumOff val="15000"/>
                  </a:schemeClr>
                </a:solidFill>
                <a:effectLst/>
                <a:latin typeface="Cambria" panose="02040503050406030204" pitchFamily="18" charset="0"/>
                <a:ea typeface="Cambria" panose="02040503050406030204" pitchFamily="18" charset="0"/>
              </a:rPr>
              <a:t>Earliest </a:t>
            </a:r>
            <a:r>
              <a:rPr lang="en-US" dirty="0">
                <a:solidFill>
                  <a:schemeClr val="tx1">
                    <a:lumMod val="85000"/>
                    <a:lumOff val="15000"/>
                  </a:schemeClr>
                </a:solidFill>
                <a:latin typeface="Cambria" panose="02040503050406030204" pitchFamily="18" charset="0"/>
                <a:ea typeface="Cambria" panose="02040503050406030204" pitchFamily="18" charset="0"/>
              </a:rPr>
              <a:t>Deadline First</a:t>
            </a:r>
            <a:r>
              <a:rPr lang="en-US" b="0" i="0" u="none" strike="noStrike" dirty="0">
                <a:solidFill>
                  <a:schemeClr val="tx1">
                    <a:lumMod val="85000"/>
                    <a:lumOff val="15000"/>
                  </a:schemeClr>
                </a:solidFill>
                <a:effectLst/>
                <a:latin typeface="Cambria" panose="02040503050406030204" pitchFamily="18" charset="0"/>
                <a:ea typeface="Cambria" panose="02040503050406030204" pitchFamily="18" charset="0"/>
              </a:rPr>
              <a:t>(EDF) </a:t>
            </a:r>
            <a:br>
              <a:rPr lang="en-US" b="0" i="0" u="none" strike="noStrike" dirty="0">
                <a:solidFill>
                  <a:schemeClr val="tx1">
                    <a:lumMod val="85000"/>
                    <a:lumOff val="15000"/>
                  </a:schemeClr>
                </a:solidFill>
                <a:effectLst/>
                <a:latin typeface="Cambria" panose="02040503050406030204" pitchFamily="18" charset="0"/>
                <a:ea typeface="Cambria" panose="02040503050406030204" pitchFamily="18" charset="0"/>
              </a:rPr>
            </a:br>
            <a:r>
              <a:rPr lang="en-US" b="0" i="0" u="none" strike="noStrike" dirty="0" err="1">
                <a:solidFill>
                  <a:schemeClr val="tx1">
                    <a:lumMod val="85000"/>
                    <a:lumOff val="15000"/>
                  </a:schemeClr>
                </a:solidFill>
                <a:effectLst/>
                <a:latin typeface="Cambria" panose="02040503050406030204" pitchFamily="18" charset="0"/>
                <a:ea typeface="Cambria" panose="02040503050406030204" pitchFamily="18" charset="0"/>
              </a:rPr>
              <a:t>Algortihm</a:t>
            </a:r>
            <a:r>
              <a:rPr lang="en-US" b="0" i="0" dirty="0">
                <a:solidFill>
                  <a:schemeClr val="tx1">
                    <a:lumMod val="85000"/>
                    <a:lumOff val="15000"/>
                  </a:schemeClr>
                </a:solidFill>
                <a:effectLst/>
                <a:latin typeface="Cambria" panose="02040503050406030204" pitchFamily="18" charset="0"/>
                <a:ea typeface="Cambria" panose="02040503050406030204" pitchFamily="18" charset="0"/>
              </a:rPr>
              <a:t>​</a:t>
            </a:r>
            <a:endParaRPr lang="en-IN" dirty="0">
              <a:solidFill>
                <a:schemeClr val="tx1">
                  <a:lumMod val="85000"/>
                  <a:lumOff val="15000"/>
                </a:schemeClr>
              </a:solidFill>
              <a:latin typeface="Cambria" panose="02040503050406030204" pitchFamily="18" charset="0"/>
              <a:ea typeface="Cambria" panose="02040503050406030204" pitchFamily="18" charset="0"/>
            </a:endParaRP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6BB0815-1511-9EFE-721A-9EFBCD0F35CA}"/>
              </a:ext>
            </a:extLst>
          </p:cNvPr>
          <p:cNvSpPr>
            <a:spLocks noGrp="1"/>
          </p:cNvSpPr>
          <p:nvPr>
            <p:ph idx="1"/>
          </p:nvPr>
        </p:nvSpPr>
        <p:spPr>
          <a:xfrm>
            <a:off x="6116084" y="609601"/>
            <a:ext cx="5511296" cy="5175624"/>
          </a:xfrm>
        </p:spPr>
        <p:txBody>
          <a:bodyPr vert="horz" lIns="0" tIns="45720" rIns="0" bIns="45720" rtlCol="0" anchor="ctr">
            <a:normAutofit/>
          </a:bodyPr>
          <a:lstStyle/>
          <a:p>
            <a:pPr fontAlgn="base">
              <a:buFont typeface="Arial" panose="020B0604020202020204" pitchFamily="34" charset="0"/>
              <a:buChar char="•"/>
            </a:pPr>
            <a:r>
              <a:rPr lang="en-US" dirty="0">
                <a:solidFill>
                  <a:srgbClr val="FFFFFF"/>
                </a:solidFill>
                <a:latin typeface="Cambria" panose="02040503050406030204" pitchFamily="18" charset="0"/>
                <a:ea typeface="Cambria" panose="02040503050406030204" pitchFamily="18" charset="0"/>
                <a:cs typeface="+mn-lt"/>
              </a:rPr>
              <a:t>Earliest Deadline First (EDF) is an optimal scheduling algorithm for uniprocessor real-time systems. It was introduced by Liu and </a:t>
            </a:r>
            <a:r>
              <a:rPr lang="en-US" dirty="0" err="1">
                <a:solidFill>
                  <a:srgbClr val="FFFFFF"/>
                </a:solidFill>
                <a:latin typeface="Cambria" panose="02040503050406030204" pitchFamily="18" charset="0"/>
                <a:ea typeface="Cambria" panose="02040503050406030204" pitchFamily="18" charset="0"/>
                <a:cs typeface="+mn-lt"/>
              </a:rPr>
              <a:t>Layland</a:t>
            </a:r>
            <a:r>
              <a:rPr lang="en-US" dirty="0">
                <a:solidFill>
                  <a:srgbClr val="FFFFFF"/>
                </a:solidFill>
                <a:latin typeface="Cambria" panose="02040503050406030204" pitchFamily="18" charset="0"/>
                <a:ea typeface="Cambria" panose="02040503050406030204" pitchFamily="18" charset="0"/>
                <a:cs typeface="+mn-lt"/>
              </a:rPr>
              <a:t> in 1973.</a:t>
            </a:r>
            <a:endParaRPr lang="en-US" dirty="0">
              <a:solidFill>
                <a:srgbClr val="FFFFFF"/>
              </a:solidFill>
              <a:latin typeface="Cambria" panose="02040503050406030204" pitchFamily="18" charset="0"/>
              <a:ea typeface="Cambria" panose="02040503050406030204" pitchFamily="18" charset="0"/>
            </a:endParaRPr>
          </a:p>
          <a:p>
            <a:pPr>
              <a:buFont typeface="Arial" panose="020B0604020202020204" pitchFamily="34" charset="0"/>
              <a:buChar char="•"/>
            </a:pPr>
            <a:r>
              <a:rPr lang="en-US" dirty="0">
                <a:solidFill>
                  <a:srgbClr val="FFFFFF"/>
                </a:solidFill>
                <a:latin typeface="Cambria" panose="02040503050406030204" pitchFamily="18" charset="0"/>
                <a:ea typeface="Cambria" panose="02040503050406030204" pitchFamily="18" charset="0"/>
                <a:cs typeface="+mn-lt"/>
              </a:rPr>
              <a:t>According to the EDF algorithm, an arrived job with the earliest absolute deadline is executed first. It is the most common dynamic scheduling algorithm for real-time systems.</a:t>
            </a:r>
            <a:endParaRPr lang="en-US" dirty="0">
              <a:solidFill>
                <a:srgbClr val="FFFFFF"/>
              </a:solidFill>
              <a:latin typeface="Cambria" panose="02040503050406030204" pitchFamily="18" charset="0"/>
              <a:ea typeface="Cambria" panose="02040503050406030204" pitchFamily="18" charset="0"/>
              <a:cs typeface="Calibri"/>
            </a:endParaRPr>
          </a:p>
          <a:p>
            <a:pPr>
              <a:buFont typeface="Arial" panose="020B0604020202020204" pitchFamily="34" charset="0"/>
              <a:buChar char="•"/>
            </a:pPr>
            <a:r>
              <a:rPr lang="en-US" dirty="0">
                <a:solidFill>
                  <a:srgbClr val="FFFFFF"/>
                </a:solidFill>
                <a:latin typeface="Cambria" panose="02040503050406030204" pitchFamily="18" charset="0"/>
                <a:ea typeface="Cambria" panose="02040503050406030204" pitchFamily="18" charset="0"/>
              </a:rPr>
              <a:t>EDF</a:t>
            </a:r>
            <a:r>
              <a:rPr lang="en-US" b="0" i="0" u="none" strike="noStrike" dirty="0">
                <a:solidFill>
                  <a:srgbClr val="FFFFFF"/>
                </a:solidFill>
                <a:effectLst/>
                <a:latin typeface="Cambria" panose="02040503050406030204" pitchFamily="18" charset="0"/>
                <a:ea typeface="Cambria" panose="02040503050406030204" pitchFamily="18" charset="0"/>
              </a:rPr>
              <a:t> guarantees that all deadlines are met provided that total CPU utilization(U) &lt; 1. </a:t>
            </a:r>
            <a:r>
              <a:rPr lang="en-US" b="0" i="0" dirty="0">
                <a:solidFill>
                  <a:srgbClr val="FFFFFF"/>
                </a:solidFill>
                <a:effectLst/>
                <a:latin typeface="Cambria" panose="02040503050406030204" pitchFamily="18" charset="0"/>
                <a:ea typeface="Cambria" panose="02040503050406030204" pitchFamily="18" charset="0"/>
              </a:rPr>
              <a:t>​</a:t>
            </a:r>
            <a:endParaRPr lang="en-US" b="0" i="0" dirty="0">
              <a:solidFill>
                <a:srgbClr val="FFFFFF"/>
              </a:solidFill>
              <a:effectLst/>
              <a:latin typeface="Cambria" panose="02040503050406030204" pitchFamily="18" charset="0"/>
              <a:ea typeface="Cambria" panose="02040503050406030204" pitchFamily="18" charset="0"/>
              <a:cs typeface="Arial"/>
            </a:endParaRPr>
          </a:p>
          <a:p>
            <a:pPr fontAlgn="base">
              <a:buFont typeface="Arial" panose="020B0604020202020204" pitchFamily="34" charset="0"/>
              <a:buChar char="•"/>
            </a:pPr>
            <a:r>
              <a:rPr lang="en-US" dirty="0">
                <a:solidFill>
                  <a:srgbClr val="FFFFFF"/>
                </a:solidFill>
                <a:latin typeface="Cambria" panose="02040503050406030204" pitchFamily="18" charset="0"/>
                <a:ea typeface="Cambria" panose="02040503050406030204" pitchFamily="18" charset="0"/>
                <a:cs typeface="+mn-lt"/>
              </a:rPr>
              <a:t>on a uniprocessor,  if a real-time task set cannot be scheduled by EDF, then this task set cannot be scheduled by any algorithm.</a:t>
            </a:r>
            <a:endParaRPr lang="en-US" dirty="0">
              <a:solidFill>
                <a:srgbClr val="FFFFFF"/>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99837478"/>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0D1AD-8263-B986-78EA-C72CF5F50D88}"/>
              </a:ext>
            </a:extLst>
          </p:cNvPr>
          <p:cNvSpPr>
            <a:spLocks noGrp="1"/>
          </p:cNvSpPr>
          <p:nvPr>
            <p:ph type="title"/>
          </p:nvPr>
        </p:nvSpPr>
        <p:spPr>
          <a:xfrm>
            <a:off x="465667" y="567267"/>
            <a:ext cx="9030584" cy="1310217"/>
          </a:xfrm>
        </p:spPr>
        <p:txBody>
          <a:bodyPr/>
          <a:lstStyle/>
          <a:p>
            <a:r>
              <a:rPr lang="en-US"/>
              <a:t>QPA (Quick Convergence </a:t>
            </a:r>
            <a:r>
              <a:rPr lang="en-US">
                <a:ea typeface="+mj-lt"/>
                <a:cs typeface="+mj-lt"/>
              </a:rPr>
              <a:t>Processor-demand Analysis)</a:t>
            </a:r>
            <a:endParaRPr lang="en-US"/>
          </a:p>
        </p:txBody>
      </p:sp>
      <p:sp>
        <p:nvSpPr>
          <p:cNvPr id="3" name="Content Placeholder 2">
            <a:extLst>
              <a:ext uri="{FF2B5EF4-FFF2-40B4-BE49-F238E27FC236}">
                <a16:creationId xmlns:a16="http://schemas.microsoft.com/office/drawing/2014/main" id="{31ECFCE5-B9C7-B9E5-FDD6-ABE81E4CCC02}"/>
              </a:ext>
            </a:extLst>
          </p:cNvPr>
          <p:cNvSpPr>
            <a:spLocks noGrp="1"/>
          </p:cNvSpPr>
          <p:nvPr>
            <p:ph idx="1"/>
          </p:nvPr>
        </p:nvSpPr>
        <p:spPr>
          <a:xfrm>
            <a:off x="677334" y="2160589"/>
            <a:ext cx="9189334" cy="3944273"/>
          </a:xfrm>
        </p:spPr>
        <p:txBody>
          <a:bodyPr vert="horz" lIns="91440" tIns="45720" rIns="91440" bIns="45720" rtlCol="0" anchor="t">
            <a:normAutofit/>
          </a:bodyPr>
          <a:lstStyle/>
          <a:p>
            <a:r>
              <a:rPr lang="en-US">
                <a:ea typeface="+mn-lt"/>
                <a:cs typeface="+mn-lt"/>
              </a:rPr>
              <a:t>QPA builds on the traditional processor demand analysis.</a:t>
            </a:r>
          </a:p>
          <a:p>
            <a:r>
              <a:rPr lang="en-US"/>
              <a:t>It is a </a:t>
            </a:r>
            <a:r>
              <a:rPr lang="en-US">
                <a:ea typeface="+mn-lt"/>
                <a:cs typeface="+mn-lt"/>
              </a:rPr>
              <a:t>necessary and sufficient method to check the </a:t>
            </a:r>
            <a:r>
              <a:rPr lang="en-US" err="1">
                <a:ea typeface="+mn-lt"/>
                <a:cs typeface="+mn-lt"/>
              </a:rPr>
              <a:t>schedulability</a:t>
            </a:r>
            <a:r>
              <a:rPr lang="en-US">
                <a:ea typeface="+mn-lt"/>
                <a:cs typeface="+mn-lt"/>
              </a:rPr>
              <a:t> analysis with EDF scheduling.</a:t>
            </a:r>
          </a:p>
          <a:p>
            <a:r>
              <a:rPr lang="en-US">
                <a:ea typeface="+mn-lt"/>
                <a:cs typeface="+mn-lt"/>
              </a:rPr>
              <a:t>By the proposed algorithm, we do not check every deadline, and we do not need to compute all the values of deadlines in the interval even when the task set is schedulable.</a:t>
            </a:r>
          </a:p>
          <a:p>
            <a:endParaRPr lang="en-US" b="1" u="sng"/>
          </a:p>
          <a:p>
            <a:r>
              <a:rPr lang="en-US" b="1" u="sng"/>
              <a:t>Notations used : </a:t>
            </a:r>
          </a:p>
          <a:p>
            <a:pPr marL="685800" lvl="1"/>
            <a:endParaRPr lang="en-US"/>
          </a:p>
        </p:txBody>
      </p:sp>
      <p:pic>
        <p:nvPicPr>
          <p:cNvPr id="4" name="Picture 4">
            <a:extLst>
              <a:ext uri="{FF2B5EF4-FFF2-40B4-BE49-F238E27FC236}">
                <a16:creationId xmlns:a16="http://schemas.microsoft.com/office/drawing/2014/main" id="{9050D6FA-A4D1-7BEB-A0A4-A9F25BC3467C}"/>
              </a:ext>
            </a:extLst>
          </p:cNvPr>
          <p:cNvPicPr>
            <a:picLocks noChangeAspect="1"/>
          </p:cNvPicPr>
          <p:nvPr/>
        </p:nvPicPr>
        <p:blipFill>
          <a:blip r:embed="rId2"/>
          <a:stretch>
            <a:fillRect/>
          </a:stretch>
        </p:blipFill>
        <p:spPr>
          <a:xfrm>
            <a:off x="1428750" y="5117571"/>
            <a:ext cx="1714500" cy="390525"/>
          </a:xfrm>
          <a:prstGeom prst="rect">
            <a:avLst/>
          </a:prstGeom>
        </p:spPr>
      </p:pic>
      <p:pic>
        <p:nvPicPr>
          <p:cNvPr id="5" name="Picture 5" descr="A picture containing text&#10;&#10;Description automatically generated">
            <a:extLst>
              <a:ext uri="{FF2B5EF4-FFF2-40B4-BE49-F238E27FC236}">
                <a16:creationId xmlns:a16="http://schemas.microsoft.com/office/drawing/2014/main" id="{3D992CDC-3B1D-DE75-06A6-F2BC6FA0A27D}"/>
              </a:ext>
            </a:extLst>
          </p:cNvPr>
          <p:cNvPicPr>
            <a:picLocks noChangeAspect="1"/>
          </p:cNvPicPr>
          <p:nvPr/>
        </p:nvPicPr>
        <p:blipFill>
          <a:blip r:embed="rId3"/>
          <a:stretch>
            <a:fillRect/>
          </a:stretch>
        </p:blipFill>
        <p:spPr>
          <a:xfrm>
            <a:off x="1337733" y="5634184"/>
            <a:ext cx="2997200" cy="362716"/>
          </a:xfrm>
          <a:prstGeom prst="rect">
            <a:avLst/>
          </a:prstGeom>
        </p:spPr>
      </p:pic>
      <p:pic>
        <p:nvPicPr>
          <p:cNvPr id="6" name="Picture 6">
            <a:extLst>
              <a:ext uri="{FF2B5EF4-FFF2-40B4-BE49-F238E27FC236}">
                <a16:creationId xmlns:a16="http://schemas.microsoft.com/office/drawing/2014/main" id="{55569A35-4612-7EBC-219C-D895C411AC32}"/>
              </a:ext>
            </a:extLst>
          </p:cNvPr>
          <p:cNvPicPr>
            <a:picLocks noChangeAspect="1"/>
          </p:cNvPicPr>
          <p:nvPr/>
        </p:nvPicPr>
        <p:blipFill>
          <a:blip r:embed="rId4"/>
          <a:stretch>
            <a:fillRect/>
          </a:stretch>
        </p:blipFill>
        <p:spPr>
          <a:xfrm>
            <a:off x="1262592" y="6144154"/>
            <a:ext cx="2533650" cy="390525"/>
          </a:xfrm>
          <a:prstGeom prst="rect">
            <a:avLst/>
          </a:prstGeom>
        </p:spPr>
      </p:pic>
    </p:spTree>
    <p:extLst>
      <p:ext uri="{BB962C8B-B14F-4D97-AF65-F5344CB8AC3E}">
        <p14:creationId xmlns:p14="http://schemas.microsoft.com/office/powerpoint/2010/main" val="124478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A139E-CF37-AF99-5F12-0A523103744C}"/>
              </a:ext>
            </a:extLst>
          </p:cNvPr>
          <p:cNvSpPr>
            <a:spLocks noGrp="1"/>
          </p:cNvSpPr>
          <p:nvPr>
            <p:ph type="title"/>
          </p:nvPr>
        </p:nvSpPr>
        <p:spPr>
          <a:xfrm>
            <a:off x="677334" y="609600"/>
            <a:ext cx="8628418" cy="717550"/>
          </a:xfrm>
        </p:spPr>
        <p:txBody>
          <a:bodyPr/>
          <a:lstStyle/>
          <a:p>
            <a:r>
              <a:rPr lang="en-US" dirty="0"/>
              <a:t>QPA Algorithm</a:t>
            </a:r>
          </a:p>
        </p:txBody>
      </p:sp>
      <p:sp>
        <p:nvSpPr>
          <p:cNvPr id="3" name="Content Placeholder 2">
            <a:extLst>
              <a:ext uri="{FF2B5EF4-FFF2-40B4-BE49-F238E27FC236}">
                <a16:creationId xmlns:a16="http://schemas.microsoft.com/office/drawing/2014/main" id="{94DA4D02-63E4-81DE-EC85-5BBC0A028FE9}"/>
              </a:ext>
            </a:extLst>
          </p:cNvPr>
          <p:cNvSpPr>
            <a:spLocks noGrp="1"/>
          </p:cNvSpPr>
          <p:nvPr>
            <p:ph idx="1"/>
          </p:nvPr>
        </p:nvSpPr>
        <p:spPr>
          <a:xfrm>
            <a:off x="571500" y="1493839"/>
            <a:ext cx="9644418" cy="4124190"/>
          </a:xfrm>
        </p:spPr>
        <p:txBody>
          <a:bodyPr vert="horz" lIns="91440" tIns="45720" rIns="91440" bIns="45720" rtlCol="0" anchor="t">
            <a:normAutofit lnSpcReduction="10000"/>
          </a:bodyPr>
          <a:lstStyle/>
          <a:p>
            <a:r>
              <a:rPr lang="en-US"/>
              <a:t>We define L as the minimum value of La and Lb. L is equal to Lb when U = 1</a:t>
            </a:r>
          </a:p>
          <a:p>
            <a:endParaRPr lang="en-US"/>
          </a:p>
          <a:p>
            <a:endParaRPr lang="en-US">
              <a:ea typeface="+mn-lt"/>
              <a:cs typeface="+mn-lt"/>
            </a:endParaRPr>
          </a:p>
          <a:p>
            <a:endParaRPr lang="en-US">
              <a:ea typeface="+mn-lt"/>
              <a:cs typeface="+mn-lt"/>
            </a:endParaRPr>
          </a:p>
          <a:p>
            <a:r>
              <a:rPr lang="en-US">
                <a:ea typeface="+mn-lt"/>
                <a:cs typeface="+mn-lt"/>
              </a:rPr>
              <a:t>QPA works by starting with a value of t close to L, and then, iterating back through a simple expression towards 0.</a:t>
            </a:r>
          </a:p>
          <a:p>
            <a:r>
              <a:rPr lang="en-US">
                <a:ea typeface="+mn-lt"/>
                <a:cs typeface="+mn-lt"/>
              </a:rPr>
              <a:t>The value of this t sequence converges for an </a:t>
            </a:r>
            <a:r>
              <a:rPr lang="en-US" err="1">
                <a:ea typeface="+mn-lt"/>
                <a:cs typeface="+mn-lt"/>
              </a:rPr>
              <a:t>unschedulable</a:t>
            </a:r>
            <a:r>
              <a:rPr lang="en-US">
                <a:ea typeface="+mn-lt"/>
                <a:cs typeface="+mn-lt"/>
              </a:rPr>
              <a:t> system to d, and converges for a schedulable system to 0.</a:t>
            </a:r>
          </a:p>
          <a:p>
            <a:r>
              <a:rPr lang="en-US"/>
              <a:t>QPA stops when </a:t>
            </a:r>
            <a:r>
              <a:rPr lang="en-US">
                <a:ea typeface="+mn-lt"/>
                <a:cs typeface="+mn-lt"/>
              </a:rPr>
              <a:t>stopped </a:t>
            </a:r>
          </a:p>
          <a:p>
            <a:pPr marL="0" indent="0">
              <a:buNone/>
            </a:pPr>
            <a:r>
              <a:rPr lang="en-US">
                <a:ea typeface="+mn-lt"/>
                <a:cs typeface="+mn-lt"/>
              </a:rPr>
              <a:t>     once h(t) &lt;= </a:t>
            </a:r>
            <a:r>
              <a:rPr lang="en-US" err="1">
                <a:ea typeface="+mn-lt"/>
                <a:cs typeface="+mn-lt"/>
              </a:rPr>
              <a:t>d</a:t>
            </a:r>
            <a:r>
              <a:rPr lang="en-US" baseline="-25000" err="1">
                <a:ea typeface="+mn-lt"/>
                <a:cs typeface="+mn-lt"/>
              </a:rPr>
              <a:t>min</a:t>
            </a:r>
            <a:endParaRPr lang="en-US" baseline="-25000" err="1"/>
          </a:p>
          <a:p>
            <a:pPr marL="0" indent="0">
              <a:buNone/>
            </a:pPr>
            <a:r>
              <a:rPr lang="en-US">
                <a:ea typeface="+mn-lt"/>
                <a:cs typeface="+mn-lt"/>
              </a:rPr>
              <a:t>     </a:t>
            </a:r>
            <a:endParaRPr lang="en-US"/>
          </a:p>
        </p:txBody>
      </p:sp>
      <p:pic>
        <p:nvPicPr>
          <p:cNvPr id="4" name="Picture 4" descr="Text&#10;&#10;Description automatically generated">
            <a:extLst>
              <a:ext uri="{FF2B5EF4-FFF2-40B4-BE49-F238E27FC236}">
                <a16:creationId xmlns:a16="http://schemas.microsoft.com/office/drawing/2014/main" id="{4F7F71B8-6FCB-3518-70A2-4D6BBFCD7566}"/>
              </a:ext>
            </a:extLst>
          </p:cNvPr>
          <p:cNvPicPr>
            <a:picLocks noChangeAspect="1"/>
          </p:cNvPicPr>
          <p:nvPr/>
        </p:nvPicPr>
        <p:blipFill>
          <a:blip r:embed="rId2"/>
          <a:stretch>
            <a:fillRect/>
          </a:stretch>
        </p:blipFill>
        <p:spPr>
          <a:xfrm>
            <a:off x="3433233" y="2110293"/>
            <a:ext cx="2976033" cy="679497"/>
          </a:xfrm>
          <a:prstGeom prst="rect">
            <a:avLst/>
          </a:prstGeom>
        </p:spPr>
      </p:pic>
      <p:pic>
        <p:nvPicPr>
          <p:cNvPr id="5" name="Picture 5" descr="Diagram, schematic&#10;&#10;Description automatically generated">
            <a:extLst>
              <a:ext uri="{FF2B5EF4-FFF2-40B4-BE49-F238E27FC236}">
                <a16:creationId xmlns:a16="http://schemas.microsoft.com/office/drawing/2014/main" id="{F955E642-7F9A-3923-59E8-1EA7D65A478B}"/>
              </a:ext>
            </a:extLst>
          </p:cNvPr>
          <p:cNvPicPr>
            <a:picLocks noChangeAspect="1"/>
          </p:cNvPicPr>
          <p:nvPr/>
        </p:nvPicPr>
        <p:blipFill>
          <a:blip r:embed="rId3"/>
          <a:stretch>
            <a:fillRect/>
          </a:stretch>
        </p:blipFill>
        <p:spPr>
          <a:xfrm>
            <a:off x="4417484" y="4143794"/>
            <a:ext cx="4881032" cy="2528578"/>
          </a:xfrm>
          <a:prstGeom prst="rect">
            <a:avLst/>
          </a:prstGeom>
        </p:spPr>
      </p:pic>
    </p:spTree>
    <p:extLst>
      <p:ext uri="{BB962C8B-B14F-4D97-AF65-F5344CB8AC3E}">
        <p14:creationId xmlns:p14="http://schemas.microsoft.com/office/powerpoint/2010/main" val="219098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AD201-762E-F11E-A7E0-D4514C4976BE}"/>
              </a:ext>
            </a:extLst>
          </p:cNvPr>
          <p:cNvSpPr>
            <a:spLocks noGrp="1"/>
          </p:cNvSpPr>
          <p:nvPr>
            <p:ph type="title"/>
          </p:nvPr>
        </p:nvSpPr>
        <p:spPr>
          <a:xfrm>
            <a:off x="677334" y="609600"/>
            <a:ext cx="8596668" cy="1574800"/>
          </a:xfrm>
        </p:spPr>
        <p:txBody>
          <a:bodyPr/>
          <a:lstStyle/>
          <a:p>
            <a:r>
              <a:rPr lang="en-US" dirty="0"/>
              <a:t>QPA Algorithm</a:t>
            </a:r>
            <a:endParaRPr lang="en-IN" dirty="0"/>
          </a:p>
        </p:txBody>
      </p:sp>
      <p:pic>
        <p:nvPicPr>
          <p:cNvPr id="5" name="Content Placeholder 4">
            <a:extLst>
              <a:ext uri="{FF2B5EF4-FFF2-40B4-BE49-F238E27FC236}">
                <a16:creationId xmlns:a16="http://schemas.microsoft.com/office/drawing/2014/main" id="{A104C9A4-4225-5987-666D-6841A6D6A832}"/>
              </a:ext>
            </a:extLst>
          </p:cNvPr>
          <p:cNvPicPr>
            <a:picLocks noGrp="1" noChangeAspect="1"/>
          </p:cNvPicPr>
          <p:nvPr>
            <p:ph idx="1"/>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t="3318"/>
          <a:stretch/>
        </p:blipFill>
        <p:spPr>
          <a:xfrm>
            <a:off x="575772" y="2103120"/>
            <a:ext cx="8799792" cy="4358825"/>
          </a:xfrm>
        </p:spPr>
      </p:pic>
    </p:spTree>
    <p:extLst>
      <p:ext uri="{BB962C8B-B14F-4D97-AF65-F5344CB8AC3E}">
        <p14:creationId xmlns:p14="http://schemas.microsoft.com/office/powerpoint/2010/main" val="1109406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9A918-A770-727C-3179-110511C6CC13}"/>
              </a:ext>
            </a:extLst>
          </p:cNvPr>
          <p:cNvSpPr>
            <a:spLocks noGrp="1"/>
          </p:cNvSpPr>
          <p:nvPr>
            <p:ph type="title"/>
          </p:nvPr>
        </p:nvSpPr>
        <p:spPr/>
        <p:txBody>
          <a:bodyPr/>
          <a:lstStyle/>
          <a:p>
            <a:r>
              <a:rPr lang="en-US"/>
              <a:t>Illustration of QPA </a:t>
            </a:r>
          </a:p>
        </p:txBody>
      </p:sp>
      <p:pic>
        <p:nvPicPr>
          <p:cNvPr id="4" name="Picture 4" descr="Table&#10;&#10;Description automatically generated">
            <a:extLst>
              <a:ext uri="{FF2B5EF4-FFF2-40B4-BE49-F238E27FC236}">
                <a16:creationId xmlns:a16="http://schemas.microsoft.com/office/drawing/2014/main" id="{1C5EA22B-81A2-73C9-FE77-31071AEF4B6E}"/>
              </a:ext>
            </a:extLst>
          </p:cNvPr>
          <p:cNvPicPr>
            <a:picLocks noGrp="1" noChangeAspect="1"/>
          </p:cNvPicPr>
          <p:nvPr>
            <p:ph idx="1"/>
          </p:nvPr>
        </p:nvPicPr>
        <p:blipFill>
          <a:blip r:embed="rId2"/>
          <a:stretch>
            <a:fillRect/>
          </a:stretch>
        </p:blipFill>
        <p:spPr>
          <a:xfrm>
            <a:off x="1141855" y="1924513"/>
            <a:ext cx="5381625" cy="3781425"/>
          </a:xfrm>
        </p:spPr>
      </p:pic>
      <p:sp>
        <p:nvSpPr>
          <p:cNvPr id="5" name="TextBox 4">
            <a:extLst>
              <a:ext uri="{FF2B5EF4-FFF2-40B4-BE49-F238E27FC236}">
                <a16:creationId xmlns:a16="http://schemas.microsoft.com/office/drawing/2014/main" id="{58D8754E-9CC7-54F1-88D0-4228EA4DFC92}"/>
              </a:ext>
            </a:extLst>
          </p:cNvPr>
          <p:cNvSpPr txBox="1"/>
          <p:nvPr/>
        </p:nvSpPr>
        <p:spPr>
          <a:xfrm>
            <a:off x="6823120" y="1094704"/>
            <a:ext cx="3584619"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Utilization :</a:t>
            </a:r>
          </a:p>
          <a:p>
            <a:endParaRPr lang="en-US"/>
          </a:p>
          <a:p>
            <a:endParaRPr lang="en-US"/>
          </a:p>
          <a:p>
            <a:r>
              <a:rPr lang="en-US"/>
              <a:t>La :</a:t>
            </a:r>
          </a:p>
          <a:p>
            <a:r>
              <a:rPr lang="en-US"/>
              <a:t>18000</a:t>
            </a:r>
          </a:p>
          <a:p>
            <a:endParaRPr lang="en-US"/>
          </a:p>
          <a:p>
            <a:r>
              <a:rPr lang="en-US"/>
              <a:t>Lb :</a:t>
            </a:r>
          </a:p>
          <a:p>
            <a:r>
              <a:rPr lang="en-US"/>
              <a:t>16984</a:t>
            </a:r>
          </a:p>
          <a:p>
            <a:endParaRPr lang="en-US"/>
          </a:p>
          <a:p>
            <a:endParaRPr lang="en-US"/>
          </a:p>
          <a:p>
            <a:endParaRPr lang="en-US"/>
          </a:p>
        </p:txBody>
      </p:sp>
      <p:pic>
        <p:nvPicPr>
          <p:cNvPr id="6" name="Picture 6">
            <a:extLst>
              <a:ext uri="{FF2B5EF4-FFF2-40B4-BE49-F238E27FC236}">
                <a16:creationId xmlns:a16="http://schemas.microsoft.com/office/drawing/2014/main" id="{4301252D-4D81-E0DD-0E65-01610A716B6A}"/>
              </a:ext>
            </a:extLst>
          </p:cNvPr>
          <p:cNvPicPr>
            <a:picLocks noChangeAspect="1"/>
          </p:cNvPicPr>
          <p:nvPr/>
        </p:nvPicPr>
        <p:blipFill>
          <a:blip r:embed="rId3"/>
          <a:stretch>
            <a:fillRect/>
          </a:stretch>
        </p:blipFill>
        <p:spPr>
          <a:xfrm>
            <a:off x="6875910" y="1512865"/>
            <a:ext cx="1552575" cy="247650"/>
          </a:xfrm>
          <a:prstGeom prst="rect">
            <a:avLst/>
          </a:prstGeom>
        </p:spPr>
      </p:pic>
      <p:pic>
        <p:nvPicPr>
          <p:cNvPr id="7" name="Picture 7" descr="Text&#10;&#10;Description automatically generated">
            <a:extLst>
              <a:ext uri="{FF2B5EF4-FFF2-40B4-BE49-F238E27FC236}">
                <a16:creationId xmlns:a16="http://schemas.microsoft.com/office/drawing/2014/main" id="{5583FFE4-93D7-7664-6A29-7BE4539DFD24}"/>
              </a:ext>
            </a:extLst>
          </p:cNvPr>
          <p:cNvPicPr>
            <a:picLocks noChangeAspect="1"/>
          </p:cNvPicPr>
          <p:nvPr/>
        </p:nvPicPr>
        <p:blipFill>
          <a:blip r:embed="rId4"/>
          <a:stretch>
            <a:fillRect/>
          </a:stretch>
        </p:blipFill>
        <p:spPr>
          <a:xfrm>
            <a:off x="6409385" y="3666311"/>
            <a:ext cx="5533622" cy="2541178"/>
          </a:xfrm>
          <a:prstGeom prst="rect">
            <a:avLst/>
          </a:prstGeom>
        </p:spPr>
      </p:pic>
      <p:sp>
        <p:nvSpPr>
          <p:cNvPr id="8" name="Rectangle 7">
            <a:extLst>
              <a:ext uri="{FF2B5EF4-FFF2-40B4-BE49-F238E27FC236}">
                <a16:creationId xmlns:a16="http://schemas.microsoft.com/office/drawing/2014/main" id="{EDCF1715-553A-9CCF-9F02-5AA25D2321FB}"/>
              </a:ext>
            </a:extLst>
          </p:cNvPr>
          <p:cNvSpPr/>
          <p:nvPr/>
        </p:nvSpPr>
        <p:spPr>
          <a:xfrm>
            <a:off x="8934718" y="3689260"/>
            <a:ext cx="1105436" cy="2253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41763F8-8197-1B9F-DB84-1A78CCDD3BB2}"/>
              </a:ext>
            </a:extLst>
          </p:cNvPr>
          <p:cNvSpPr/>
          <p:nvPr/>
        </p:nvSpPr>
        <p:spPr>
          <a:xfrm>
            <a:off x="8049296" y="3742922"/>
            <a:ext cx="998112" cy="1717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2664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F1632-4D9C-2E24-092E-B8C503D30099}"/>
              </a:ext>
            </a:extLst>
          </p:cNvPr>
          <p:cNvSpPr>
            <a:spLocks noGrp="1"/>
          </p:cNvSpPr>
          <p:nvPr>
            <p:ph type="title"/>
          </p:nvPr>
        </p:nvSpPr>
        <p:spPr/>
        <p:txBody>
          <a:bodyPr/>
          <a:lstStyle/>
          <a:p>
            <a:r>
              <a:rPr lang="en-US"/>
              <a:t>Understanding of QPA </a:t>
            </a:r>
          </a:p>
        </p:txBody>
      </p:sp>
      <p:sp>
        <p:nvSpPr>
          <p:cNvPr id="3" name="Content Placeholder 2">
            <a:extLst>
              <a:ext uri="{FF2B5EF4-FFF2-40B4-BE49-F238E27FC236}">
                <a16:creationId xmlns:a16="http://schemas.microsoft.com/office/drawing/2014/main" id="{7ABF3660-0051-2F74-89B3-960758DD8496}"/>
              </a:ext>
            </a:extLst>
          </p:cNvPr>
          <p:cNvSpPr>
            <a:spLocks noGrp="1"/>
          </p:cNvSpPr>
          <p:nvPr>
            <p:ph idx="1"/>
          </p:nvPr>
        </p:nvSpPr>
        <p:spPr/>
        <p:txBody>
          <a:bodyPr vert="horz" lIns="91440" tIns="45720" rIns="91440" bIns="45720" rtlCol="0" anchor="t">
            <a:normAutofit/>
          </a:bodyPr>
          <a:lstStyle/>
          <a:p>
            <a:r>
              <a:rPr lang="en-US"/>
              <a:t>L = min(La, Lb)</a:t>
            </a:r>
          </a:p>
          <a:p>
            <a:r>
              <a:rPr lang="en-US"/>
              <a:t>Therefore, the initial value of t is the maximum absolute deadline just before L. The initial value of L is 16974.</a:t>
            </a:r>
          </a:p>
          <a:p>
            <a:endParaRPr lang="en-US"/>
          </a:p>
          <a:p>
            <a:endParaRPr lang="en-US"/>
          </a:p>
          <a:p>
            <a:r>
              <a:rPr lang="en-US"/>
              <a:t>H(t) = 8890</a:t>
            </a:r>
          </a:p>
          <a:p>
            <a:r>
              <a:rPr lang="en-US"/>
              <a:t>We then take the new value of t = h(t-1)</a:t>
            </a:r>
          </a:p>
          <a:p>
            <a:r>
              <a:rPr lang="en-US"/>
              <a:t>We repeat this process until h(t) &lt;= </a:t>
            </a:r>
            <a:r>
              <a:rPr lang="en-US" err="1"/>
              <a:t>dmin</a:t>
            </a:r>
            <a:r>
              <a:rPr lang="en-US"/>
              <a:t> == 12</a:t>
            </a:r>
          </a:p>
          <a:p>
            <a:endParaRPr lang="en-US"/>
          </a:p>
          <a:p>
            <a:endParaRPr lang="en-US"/>
          </a:p>
        </p:txBody>
      </p:sp>
      <p:pic>
        <p:nvPicPr>
          <p:cNvPr id="5" name="Picture 13" descr="A picture containing diagram&#10;&#10;Description automatically generated">
            <a:extLst>
              <a:ext uri="{FF2B5EF4-FFF2-40B4-BE49-F238E27FC236}">
                <a16:creationId xmlns:a16="http://schemas.microsoft.com/office/drawing/2014/main" id="{668F1DCB-9317-4003-0DB8-AAEFE679D987}"/>
              </a:ext>
            </a:extLst>
          </p:cNvPr>
          <p:cNvPicPr>
            <a:picLocks noChangeAspect="1"/>
          </p:cNvPicPr>
          <p:nvPr/>
        </p:nvPicPr>
        <p:blipFill>
          <a:blip r:embed="rId2"/>
          <a:stretch>
            <a:fillRect/>
          </a:stretch>
        </p:blipFill>
        <p:spPr>
          <a:xfrm>
            <a:off x="1174958" y="3280117"/>
            <a:ext cx="2743200" cy="695459"/>
          </a:xfrm>
          <a:prstGeom prst="rect">
            <a:avLst/>
          </a:prstGeom>
        </p:spPr>
      </p:pic>
    </p:spTree>
    <p:extLst>
      <p:ext uri="{BB962C8B-B14F-4D97-AF65-F5344CB8AC3E}">
        <p14:creationId xmlns:p14="http://schemas.microsoft.com/office/powerpoint/2010/main" val="1360224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3A48F-0C7D-3F1A-89A5-A6A7D6515744}"/>
              </a:ext>
            </a:extLst>
          </p:cNvPr>
          <p:cNvSpPr>
            <a:spLocks noGrp="1"/>
          </p:cNvSpPr>
          <p:nvPr>
            <p:ph type="title"/>
          </p:nvPr>
        </p:nvSpPr>
        <p:spPr/>
        <p:txBody>
          <a:bodyPr/>
          <a:lstStyle/>
          <a:p>
            <a:r>
              <a:rPr lang="en-US" dirty="0">
                <a:solidFill>
                  <a:schemeClr val="tx1"/>
                </a:solidFill>
                <a:ea typeface="+mj-lt"/>
                <a:cs typeface="+mj-lt"/>
              </a:rPr>
              <a:t>Theorem : L</a:t>
            </a:r>
            <a:r>
              <a:rPr lang="en-US" baseline="-25000" dirty="0">
                <a:solidFill>
                  <a:schemeClr val="tx1"/>
                </a:solidFill>
                <a:ea typeface="+mj-lt"/>
                <a:cs typeface="+mj-lt"/>
              </a:rPr>
              <a:t>a</a:t>
            </a:r>
            <a:r>
              <a:rPr lang="en-US" baseline="30000" dirty="0">
                <a:solidFill>
                  <a:schemeClr val="tx1"/>
                </a:solidFill>
                <a:ea typeface="+mj-lt"/>
                <a:cs typeface="+mj-lt"/>
              </a:rPr>
              <a:t>*</a:t>
            </a:r>
            <a:r>
              <a:rPr lang="en-US" dirty="0">
                <a:solidFill>
                  <a:schemeClr val="tx1"/>
                </a:solidFill>
                <a:ea typeface="+mj-lt"/>
                <a:cs typeface="+mj-lt"/>
              </a:rPr>
              <a:t> bound</a:t>
            </a:r>
            <a:endParaRPr lang="en-IN" b="1" dirty="0"/>
          </a:p>
        </p:txBody>
      </p:sp>
      <p:pic>
        <p:nvPicPr>
          <p:cNvPr id="5" name="Content Placeholder 4">
            <a:extLst>
              <a:ext uri="{FF2B5EF4-FFF2-40B4-BE49-F238E27FC236}">
                <a16:creationId xmlns:a16="http://schemas.microsoft.com/office/drawing/2014/main" id="{EDA9B205-4FA3-AE4B-B1EB-5B607D1C6DBD}"/>
              </a:ext>
            </a:extLst>
          </p:cNvPr>
          <p:cNvPicPr>
            <a:picLocks noGrp="1" noChangeAspect="1"/>
          </p:cNvPicPr>
          <p:nvPr>
            <p:ph idx="1"/>
          </p:nvPr>
        </p:nvPicPr>
        <p:blipFill>
          <a:blip r:embed="rId2"/>
          <a:stretch>
            <a:fillRect/>
          </a:stretch>
        </p:blipFill>
        <p:spPr>
          <a:xfrm>
            <a:off x="869992" y="1754292"/>
            <a:ext cx="6139072" cy="2766907"/>
          </a:xfrm>
        </p:spPr>
      </p:pic>
    </p:spTree>
    <p:extLst>
      <p:ext uri="{BB962C8B-B14F-4D97-AF65-F5344CB8AC3E}">
        <p14:creationId xmlns:p14="http://schemas.microsoft.com/office/powerpoint/2010/main" val="3941680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8" name="Straight Connector 2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9" name="Rectangle 38">
            <a:extLst>
              <a:ext uri="{FF2B5EF4-FFF2-40B4-BE49-F238E27FC236}">
                <a16:creationId xmlns:a16="http://schemas.microsoft.com/office/drawing/2014/main" id="{DD6BC9EB-F181-48AB-BCA2-3D1DB20D2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208B85-950C-6F5B-3C2D-107A7EC48903}"/>
              </a:ext>
            </a:extLst>
          </p:cNvPr>
          <p:cNvSpPr>
            <a:spLocks noGrp="1"/>
          </p:cNvSpPr>
          <p:nvPr>
            <p:ph type="title"/>
          </p:nvPr>
        </p:nvSpPr>
        <p:spPr>
          <a:xfrm>
            <a:off x="1507066" y="999460"/>
            <a:ext cx="5698067" cy="4479852"/>
          </a:xfrm>
        </p:spPr>
        <p:txBody>
          <a:bodyPr vert="horz" lIns="91440" tIns="45720" rIns="91440" bIns="45720" rtlCol="0" anchor="ctr">
            <a:normAutofit/>
          </a:bodyPr>
          <a:lstStyle/>
          <a:p>
            <a:pPr algn="r"/>
            <a:r>
              <a:rPr lang="en-US" sz="5400"/>
              <a:t>Experiments and Evaluations:</a:t>
            </a:r>
          </a:p>
        </p:txBody>
      </p:sp>
      <p:sp>
        <p:nvSpPr>
          <p:cNvPr id="41" name="Isosceles Triangle 40">
            <a:extLst>
              <a:ext uri="{FF2B5EF4-FFF2-40B4-BE49-F238E27FC236}">
                <a16:creationId xmlns:a16="http://schemas.microsoft.com/office/drawing/2014/main" id="{D33AAA80-39DC-4020-9BFF-0718F35C7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43" name="Straight Connector 42">
            <a:extLst>
              <a:ext uri="{FF2B5EF4-FFF2-40B4-BE49-F238E27FC236}">
                <a16:creationId xmlns:a16="http://schemas.microsoft.com/office/drawing/2014/main" id="{C9C5D90B-7EE3-4D26-AB7D-A5A3A6E112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45" name="Isosceles Triangle 44">
            <a:extLst>
              <a:ext uri="{FF2B5EF4-FFF2-40B4-BE49-F238E27FC236}">
                <a16:creationId xmlns:a16="http://schemas.microsoft.com/office/drawing/2014/main" id="{1177F295-741F-4EFF-B0CA-BE69295AD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09855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C2312-1357-73C5-301A-836CC1E468CD}"/>
              </a:ext>
            </a:extLst>
          </p:cNvPr>
          <p:cNvSpPr>
            <a:spLocks noGrp="1"/>
          </p:cNvSpPr>
          <p:nvPr>
            <p:ph type="title"/>
          </p:nvPr>
        </p:nvSpPr>
        <p:spPr>
          <a:xfrm>
            <a:off x="869234" y="914654"/>
            <a:ext cx="8983489" cy="1000978"/>
          </a:xfrm>
        </p:spPr>
        <p:txBody>
          <a:bodyPr>
            <a:normAutofit/>
          </a:bodyPr>
          <a:lstStyle/>
          <a:p>
            <a:r>
              <a:rPr lang="en-US" dirty="0"/>
              <a:t>System Model</a:t>
            </a:r>
            <a:endParaRPr lang="en-IN" dirty="0"/>
          </a:p>
        </p:txBody>
      </p:sp>
      <p:sp>
        <p:nvSpPr>
          <p:cNvPr id="3" name="Content Placeholder 2">
            <a:extLst>
              <a:ext uri="{FF2B5EF4-FFF2-40B4-BE49-F238E27FC236}">
                <a16:creationId xmlns:a16="http://schemas.microsoft.com/office/drawing/2014/main" id="{960B82BC-D97C-CB68-407F-801484728C37}"/>
              </a:ext>
            </a:extLst>
          </p:cNvPr>
          <p:cNvSpPr>
            <a:spLocks noGrp="1"/>
          </p:cNvSpPr>
          <p:nvPr>
            <p:ph idx="1"/>
          </p:nvPr>
        </p:nvSpPr>
        <p:spPr>
          <a:xfrm>
            <a:off x="776749" y="2088352"/>
            <a:ext cx="9807494" cy="4001551"/>
          </a:xfrm>
        </p:spPr>
        <p:txBody>
          <a:bodyPr>
            <a:noAutofit/>
          </a:bodyPr>
          <a:lstStyle/>
          <a:p>
            <a:r>
              <a:rPr lang="en-US" sz="1600" dirty="0">
                <a:solidFill>
                  <a:schemeClr val="tx1"/>
                </a:solidFill>
                <a:latin typeface="Cambria" panose="02040503050406030204" pitchFamily="18" charset="0"/>
                <a:ea typeface="Cambria" panose="02040503050406030204" pitchFamily="18" charset="0"/>
              </a:rPr>
              <a:t>We compare the number of calculations required by the original approach with upper bounds L</a:t>
            </a:r>
            <a:r>
              <a:rPr lang="en-US" sz="1600" baseline="-25000" dirty="0">
                <a:solidFill>
                  <a:schemeClr val="tx1"/>
                </a:solidFill>
                <a:latin typeface="Cambria" panose="02040503050406030204" pitchFamily="18" charset="0"/>
                <a:ea typeface="Cambria" panose="02040503050406030204" pitchFamily="18" charset="0"/>
              </a:rPr>
              <a:t>a</a:t>
            </a:r>
            <a:r>
              <a:rPr lang="en-US" sz="1600" dirty="0">
                <a:solidFill>
                  <a:schemeClr val="tx1"/>
                </a:solidFill>
                <a:latin typeface="Cambria" panose="02040503050406030204" pitchFamily="18" charset="0"/>
                <a:ea typeface="Cambria" panose="02040503050406030204" pitchFamily="18" charset="0"/>
              </a:rPr>
              <a:t>; </a:t>
            </a:r>
            <a:r>
              <a:rPr lang="en-US" sz="1600" dirty="0" err="1">
                <a:solidFill>
                  <a:schemeClr val="tx1"/>
                </a:solidFill>
                <a:latin typeface="Cambria" panose="02040503050406030204" pitchFamily="18" charset="0"/>
                <a:ea typeface="Cambria" panose="02040503050406030204" pitchFamily="18" charset="0"/>
              </a:rPr>
              <a:t>L</a:t>
            </a:r>
            <a:r>
              <a:rPr lang="en-US" sz="1600" baseline="-25000" dirty="0" err="1">
                <a:solidFill>
                  <a:schemeClr val="tx1"/>
                </a:solidFill>
                <a:latin typeface="Cambria" panose="02040503050406030204" pitchFamily="18" charset="0"/>
                <a:ea typeface="Cambria" panose="02040503050406030204" pitchFamily="18" charset="0"/>
              </a:rPr>
              <a:t>b</a:t>
            </a:r>
            <a:r>
              <a:rPr lang="en-US" sz="1600" dirty="0">
                <a:solidFill>
                  <a:schemeClr val="tx1"/>
                </a:solidFill>
                <a:latin typeface="Cambria" panose="02040503050406030204" pitchFamily="18" charset="0"/>
                <a:ea typeface="Cambria" panose="02040503050406030204" pitchFamily="18" charset="0"/>
              </a:rPr>
              <a:t>, and L</a:t>
            </a:r>
            <a:r>
              <a:rPr lang="en-US" sz="1600" baseline="-25000" dirty="0">
                <a:solidFill>
                  <a:schemeClr val="tx1"/>
                </a:solidFill>
                <a:latin typeface="Cambria" panose="02040503050406030204" pitchFamily="18" charset="0"/>
                <a:ea typeface="Cambria" panose="02040503050406030204" pitchFamily="18" charset="0"/>
              </a:rPr>
              <a:t>a</a:t>
            </a:r>
            <a:r>
              <a:rPr lang="en-US" sz="1600" baseline="30000" dirty="0">
                <a:solidFill>
                  <a:schemeClr val="tx1"/>
                </a:solidFill>
                <a:latin typeface="Cambria" panose="02040503050406030204" pitchFamily="18" charset="0"/>
                <a:ea typeface="Cambria" panose="02040503050406030204" pitchFamily="18" charset="0"/>
              </a:rPr>
              <a:t>+</a:t>
            </a:r>
            <a:r>
              <a:rPr lang="en-US" sz="1600" dirty="0">
                <a:solidFill>
                  <a:schemeClr val="tx1"/>
                </a:solidFill>
                <a:latin typeface="Cambria" panose="02040503050406030204" pitchFamily="18" charset="0"/>
                <a:ea typeface="Cambria" panose="02040503050406030204" pitchFamily="18" charset="0"/>
              </a:rPr>
              <a:t>, and the QPA algorithm. </a:t>
            </a:r>
          </a:p>
          <a:p>
            <a:r>
              <a:rPr lang="en-US" sz="1600" dirty="0">
                <a:solidFill>
                  <a:schemeClr val="tx1"/>
                </a:solidFill>
                <a:latin typeface="Cambria" panose="02040503050406030204" pitchFamily="18" charset="0"/>
                <a:ea typeface="Cambria" panose="02040503050406030204" pitchFamily="18" charset="0"/>
              </a:rPr>
              <a:t>Task generation policies can significantly affect experimental results, we give the details of the policies we used in the experiments as follow</a:t>
            </a:r>
          </a:p>
          <a:p>
            <a:r>
              <a:rPr lang="en-US" sz="1600" u="sng" dirty="0">
                <a:solidFill>
                  <a:schemeClr val="tx1"/>
                </a:solidFill>
                <a:latin typeface="Cambria" panose="02040503050406030204" pitchFamily="18" charset="0"/>
                <a:ea typeface="Cambria" panose="02040503050406030204" pitchFamily="18" charset="0"/>
              </a:rPr>
              <a:t>Utilizations generation policy</a:t>
            </a:r>
            <a:r>
              <a:rPr lang="en-US" sz="1600" dirty="0">
                <a:solidFill>
                  <a:schemeClr val="tx1"/>
                </a:solidFill>
                <a:latin typeface="Cambria" panose="02040503050406030204" pitchFamily="18" charset="0"/>
                <a:ea typeface="Cambria" panose="02040503050406030204" pitchFamily="18" charset="0"/>
              </a:rPr>
              <a:t>. </a:t>
            </a:r>
            <a:r>
              <a:rPr lang="en-US" sz="1600" b="1" dirty="0" err="1">
                <a:solidFill>
                  <a:schemeClr val="tx1"/>
                </a:solidFill>
                <a:latin typeface="Cambria" panose="02040503050406030204" pitchFamily="18" charset="0"/>
                <a:ea typeface="Cambria" panose="02040503050406030204" pitchFamily="18" charset="0"/>
              </a:rPr>
              <a:t>UUniFast</a:t>
            </a:r>
            <a:r>
              <a:rPr lang="en-US" sz="1600" b="1" dirty="0">
                <a:solidFill>
                  <a:schemeClr val="tx1"/>
                </a:solidFill>
                <a:latin typeface="Cambria" panose="02040503050406030204" pitchFamily="18" charset="0"/>
                <a:ea typeface="Cambria" panose="02040503050406030204" pitchFamily="18" charset="0"/>
              </a:rPr>
              <a:t> algorithm</a:t>
            </a:r>
          </a:p>
          <a:p>
            <a:r>
              <a:rPr lang="en-IN" sz="1600" u="sng" dirty="0">
                <a:solidFill>
                  <a:schemeClr val="tx1"/>
                </a:solidFill>
                <a:latin typeface="Cambria" panose="02040503050406030204" pitchFamily="18" charset="0"/>
                <a:ea typeface="Cambria" panose="02040503050406030204" pitchFamily="18" charset="0"/>
              </a:rPr>
              <a:t>Periods generation policy</a:t>
            </a:r>
            <a:r>
              <a:rPr lang="en-US" sz="1600" dirty="0">
                <a:solidFill>
                  <a:schemeClr val="tx1"/>
                </a:solidFill>
                <a:latin typeface="Cambria" panose="02040503050406030204" pitchFamily="18" charset="0"/>
                <a:ea typeface="Cambria" panose="02040503050406030204" pitchFamily="18" charset="0"/>
              </a:rPr>
              <a:t>:We use the approach recommended by Davis and Burns [17] to generate the task periods according to an exponential distribution.</a:t>
            </a:r>
          </a:p>
          <a:p>
            <a:r>
              <a:rPr lang="en-IN" sz="1600" u="sng" dirty="0">
                <a:solidFill>
                  <a:schemeClr val="tx1"/>
                </a:solidFill>
                <a:latin typeface="Cambria" panose="02040503050406030204" pitchFamily="18" charset="0"/>
                <a:ea typeface="Cambria" panose="02040503050406030204" pitchFamily="18" charset="0"/>
              </a:rPr>
              <a:t>Relative Deadline generation policy </a:t>
            </a:r>
            <a:r>
              <a:rPr lang="en-US" sz="1600" dirty="0">
                <a:solidFill>
                  <a:schemeClr val="tx1"/>
                </a:solidFill>
                <a:latin typeface="Cambria" panose="02040503050406030204" pitchFamily="18" charset="0"/>
                <a:ea typeface="Cambria" panose="02040503050406030204" pitchFamily="18" charset="0"/>
              </a:rPr>
              <a:t>The relative deadline of each task Di is generated randomly from[</a:t>
            </a:r>
            <a:r>
              <a:rPr lang="en-US" sz="1600" dirty="0" err="1">
                <a:solidFill>
                  <a:schemeClr val="tx1"/>
                </a:solidFill>
                <a:latin typeface="Cambria" panose="02040503050406030204" pitchFamily="18" charset="0"/>
                <a:ea typeface="Cambria" panose="02040503050406030204" pitchFamily="18" charset="0"/>
              </a:rPr>
              <a:t>a,b</a:t>
            </a:r>
            <a:r>
              <a:rPr lang="en-US" sz="1600" dirty="0">
                <a:solidFill>
                  <a:schemeClr val="tx1"/>
                </a:solidFill>
                <a:latin typeface="Cambria" panose="02040503050406030204" pitchFamily="18" charset="0"/>
                <a:ea typeface="Cambria" panose="02040503050406030204" pitchFamily="18" charset="0"/>
              </a:rPr>
              <a:t>], where a is the lower bound value of D</a:t>
            </a:r>
            <a:r>
              <a:rPr lang="en-US" sz="1600" baseline="-25000" dirty="0">
                <a:solidFill>
                  <a:schemeClr val="tx1"/>
                </a:solidFill>
                <a:latin typeface="Cambria" panose="02040503050406030204" pitchFamily="18" charset="0"/>
                <a:ea typeface="Cambria" panose="02040503050406030204" pitchFamily="18" charset="0"/>
              </a:rPr>
              <a:t>i</a:t>
            </a:r>
            <a:r>
              <a:rPr lang="en-US" sz="1600" dirty="0">
                <a:solidFill>
                  <a:schemeClr val="tx1"/>
                </a:solidFill>
                <a:latin typeface="Cambria" panose="02040503050406030204" pitchFamily="18" charset="0"/>
                <a:ea typeface="Cambria" panose="02040503050406030204" pitchFamily="18" charset="0"/>
              </a:rPr>
              <a:t>, and b is the upper bound value of D</a:t>
            </a:r>
            <a:r>
              <a:rPr lang="en-US" sz="1600" baseline="-25000" dirty="0">
                <a:solidFill>
                  <a:schemeClr val="tx1"/>
                </a:solidFill>
                <a:latin typeface="Cambria" panose="02040503050406030204" pitchFamily="18" charset="0"/>
                <a:ea typeface="Cambria" panose="02040503050406030204" pitchFamily="18" charset="0"/>
              </a:rPr>
              <a:t>i, </a:t>
            </a:r>
            <a:r>
              <a:rPr lang="en-US" sz="1600" dirty="0">
                <a:solidFill>
                  <a:schemeClr val="tx1"/>
                </a:solidFill>
                <a:latin typeface="Cambria" panose="02040503050406030204" pitchFamily="18" charset="0"/>
                <a:ea typeface="Cambria" panose="02040503050406030204" pitchFamily="18" charset="0"/>
              </a:rPr>
              <a:t>such that if </a:t>
            </a:r>
            <a:br>
              <a:rPr lang="en-US" sz="1600" dirty="0">
                <a:solidFill>
                  <a:schemeClr val="tx1"/>
                </a:solidFill>
                <a:latin typeface="Cambria" panose="02040503050406030204" pitchFamily="18" charset="0"/>
                <a:ea typeface="Cambria" panose="02040503050406030204" pitchFamily="18" charset="0"/>
              </a:rPr>
            </a:br>
            <a:r>
              <a:rPr lang="en-US" sz="1600" dirty="0">
                <a:solidFill>
                  <a:schemeClr val="tx1"/>
                </a:solidFill>
                <a:latin typeface="Cambria" panose="02040503050406030204" pitchFamily="18" charset="0"/>
                <a:ea typeface="Cambria" panose="02040503050406030204" pitchFamily="18" charset="0"/>
              </a:rPr>
              <a:t>								</a:t>
            </a:r>
            <a:r>
              <a:rPr lang="en-US" sz="1600" b="1" dirty="0">
                <a:solidFill>
                  <a:schemeClr val="tx1"/>
                </a:solidFill>
                <a:latin typeface="Cambria" panose="02040503050406030204" pitchFamily="18" charset="0"/>
                <a:ea typeface="Cambria" panose="02040503050406030204" pitchFamily="18" charset="0"/>
              </a:rPr>
              <a:t>C</a:t>
            </a:r>
            <a:r>
              <a:rPr lang="en-US" sz="1600" b="1" baseline="-25000" dirty="0">
                <a:solidFill>
                  <a:schemeClr val="tx1"/>
                </a:solidFill>
                <a:latin typeface="Cambria" panose="02040503050406030204" pitchFamily="18" charset="0"/>
                <a:ea typeface="Cambria" panose="02040503050406030204" pitchFamily="18" charset="0"/>
              </a:rPr>
              <a:t>i</a:t>
            </a:r>
            <a:r>
              <a:rPr lang="en-US" sz="1600" b="1" dirty="0">
                <a:solidFill>
                  <a:schemeClr val="tx1"/>
                </a:solidFill>
                <a:latin typeface="Cambria" panose="02040503050406030204" pitchFamily="18" charset="0"/>
                <a:ea typeface="Cambria" panose="02040503050406030204" pitchFamily="18" charset="0"/>
              </a:rPr>
              <a:t> &lt; 10</a:t>
            </a:r>
            <a:r>
              <a:rPr lang="en-US" sz="1600" dirty="0">
                <a:solidFill>
                  <a:schemeClr val="tx1"/>
                </a:solidFill>
                <a:latin typeface="Cambria" panose="02040503050406030204" pitchFamily="18" charset="0"/>
                <a:ea typeface="Cambria" panose="02040503050406030204" pitchFamily="18" charset="0"/>
              </a:rPr>
              <a:t>; a = Ci; </a:t>
            </a:r>
            <a:br>
              <a:rPr lang="en-US" sz="1600" dirty="0">
                <a:solidFill>
                  <a:schemeClr val="tx1"/>
                </a:solidFill>
                <a:latin typeface="Cambria" panose="02040503050406030204" pitchFamily="18" charset="0"/>
                <a:ea typeface="Cambria" panose="02040503050406030204" pitchFamily="18" charset="0"/>
              </a:rPr>
            </a:br>
            <a:r>
              <a:rPr lang="en-US" sz="1600" dirty="0">
                <a:solidFill>
                  <a:schemeClr val="tx1"/>
                </a:solidFill>
                <a:latin typeface="Cambria" panose="02040503050406030204" pitchFamily="18" charset="0"/>
                <a:ea typeface="Cambria" panose="02040503050406030204" pitchFamily="18" charset="0"/>
              </a:rPr>
              <a:t>						when </a:t>
            </a:r>
            <a:r>
              <a:rPr lang="en-US" sz="1600" b="1" dirty="0">
                <a:solidFill>
                  <a:schemeClr val="tx1"/>
                </a:solidFill>
                <a:latin typeface="Cambria" panose="02040503050406030204" pitchFamily="18" charset="0"/>
                <a:ea typeface="Cambria" panose="02040503050406030204" pitchFamily="18" charset="0"/>
              </a:rPr>
              <a:t>10 &lt; C</a:t>
            </a:r>
            <a:r>
              <a:rPr lang="en-US" sz="1600" b="1" baseline="-25000" dirty="0">
                <a:solidFill>
                  <a:schemeClr val="tx1"/>
                </a:solidFill>
                <a:latin typeface="Cambria" panose="02040503050406030204" pitchFamily="18" charset="0"/>
                <a:ea typeface="Cambria" panose="02040503050406030204" pitchFamily="18" charset="0"/>
              </a:rPr>
              <a:t>i</a:t>
            </a:r>
            <a:r>
              <a:rPr lang="en-US" sz="1600" b="1" dirty="0">
                <a:solidFill>
                  <a:schemeClr val="tx1"/>
                </a:solidFill>
                <a:latin typeface="Cambria" panose="02040503050406030204" pitchFamily="18" charset="0"/>
                <a:ea typeface="Cambria" panose="02040503050406030204" pitchFamily="18" charset="0"/>
              </a:rPr>
              <a:t> &lt; 100</a:t>
            </a:r>
            <a:r>
              <a:rPr lang="en-US" sz="1600" dirty="0">
                <a:solidFill>
                  <a:schemeClr val="tx1"/>
                </a:solidFill>
                <a:latin typeface="Cambria" panose="02040503050406030204" pitchFamily="18" charset="0"/>
                <a:ea typeface="Cambria" panose="02040503050406030204" pitchFamily="18" charset="0"/>
              </a:rPr>
              <a:t>; a = 2 *C</a:t>
            </a:r>
            <a:r>
              <a:rPr lang="en-US" sz="1600" baseline="-25000" dirty="0">
                <a:solidFill>
                  <a:schemeClr val="tx1"/>
                </a:solidFill>
                <a:latin typeface="Cambria" panose="02040503050406030204" pitchFamily="18" charset="0"/>
                <a:ea typeface="Cambria" panose="02040503050406030204" pitchFamily="18" charset="0"/>
              </a:rPr>
              <a:t>i</a:t>
            </a:r>
            <a:r>
              <a:rPr lang="en-US" sz="1600" dirty="0">
                <a:solidFill>
                  <a:schemeClr val="tx1"/>
                </a:solidFill>
                <a:latin typeface="Cambria" panose="02040503050406030204" pitchFamily="18" charset="0"/>
                <a:ea typeface="Cambria" panose="02040503050406030204" pitchFamily="18" charset="0"/>
              </a:rPr>
              <a:t>; </a:t>
            </a:r>
            <a:br>
              <a:rPr lang="en-US" sz="1600" dirty="0">
                <a:solidFill>
                  <a:schemeClr val="tx1"/>
                </a:solidFill>
                <a:latin typeface="Cambria" panose="02040503050406030204" pitchFamily="18" charset="0"/>
                <a:ea typeface="Cambria" panose="02040503050406030204" pitchFamily="18" charset="0"/>
              </a:rPr>
            </a:br>
            <a:r>
              <a:rPr lang="en-US" sz="1600" dirty="0">
                <a:solidFill>
                  <a:schemeClr val="tx1"/>
                </a:solidFill>
                <a:latin typeface="Cambria" panose="02040503050406030204" pitchFamily="18" charset="0"/>
                <a:ea typeface="Cambria" panose="02040503050406030204" pitchFamily="18" charset="0"/>
              </a:rPr>
              <a:t>						when </a:t>
            </a:r>
            <a:r>
              <a:rPr lang="en-US" sz="1600" b="1" dirty="0">
                <a:solidFill>
                  <a:schemeClr val="tx1"/>
                </a:solidFill>
                <a:latin typeface="Cambria" panose="02040503050406030204" pitchFamily="18" charset="0"/>
                <a:ea typeface="Cambria" panose="02040503050406030204" pitchFamily="18" charset="0"/>
              </a:rPr>
              <a:t>100&lt;Ci &lt; 1000</a:t>
            </a:r>
            <a:r>
              <a:rPr lang="en-US" sz="1600" dirty="0">
                <a:solidFill>
                  <a:schemeClr val="tx1"/>
                </a:solidFill>
                <a:latin typeface="Cambria" panose="02040503050406030204" pitchFamily="18" charset="0"/>
                <a:ea typeface="Cambria" panose="02040503050406030204" pitchFamily="18" charset="0"/>
              </a:rPr>
              <a:t>; a = 3*C</a:t>
            </a:r>
            <a:r>
              <a:rPr lang="en-US" sz="1600" baseline="-25000" dirty="0">
                <a:solidFill>
                  <a:schemeClr val="tx1"/>
                </a:solidFill>
                <a:latin typeface="Cambria" panose="02040503050406030204" pitchFamily="18" charset="0"/>
                <a:ea typeface="Cambria" panose="02040503050406030204" pitchFamily="18" charset="0"/>
              </a:rPr>
              <a:t>i</a:t>
            </a:r>
            <a:r>
              <a:rPr lang="en-US" sz="1600" dirty="0">
                <a:solidFill>
                  <a:schemeClr val="tx1"/>
                </a:solidFill>
                <a:latin typeface="Cambria" panose="02040503050406030204" pitchFamily="18" charset="0"/>
                <a:ea typeface="Cambria" panose="02040503050406030204" pitchFamily="18" charset="0"/>
              </a:rPr>
              <a:t>; and </a:t>
            </a:r>
            <a:br>
              <a:rPr lang="en-US" sz="1600" dirty="0">
                <a:solidFill>
                  <a:schemeClr val="tx1"/>
                </a:solidFill>
                <a:latin typeface="Cambria" panose="02040503050406030204" pitchFamily="18" charset="0"/>
                <a:ea typeface="Cambria" panose="02040503050406030204" pitchFamily="18" charset="0"/>
              </a:rPr>
            </a:br>
            <a:r>
              <a:rPr lang="en-US" sz="1600" dirty="0">
                <a:solidFill>
                  <a:schemeClr val="tx1"/>
                </a:solidFill>
                <a:latin typeface="Cambria" panose="02040503050406030204" pitchFamily="18" charset="0"/>
                <a:ea typeface="Cambria" panose="02040503050406030204" pitchFamily="18" charset="0"/>
              </a:rPr>
              <a:t>						when </a:t>
            </a:r>
            <a:r>
              <a:rPr lang="en-US" sz="1600" b="1" dirty="0">
                <a:solidFill>
                  <a:schemeClr val="tx1"/>
                </a:solidFill>
                <a:latin typeface="Cambria" panose="02040503050406030204" pitchFamily="18" charset="0"/>
                <a:ea typeface="Cambria" panose="02040503050406030204" pitchFamily="18" charset="0"/>
              </a:rPr>
              <a:t>C</a:t>
            </a:r>
            <a:r>
              <a:rPr lang="en-US" sz="1600" b="1" baseline="-25000" dirty="0">
                <a:solidFill>
                  <a:schemeClr val="tx1"/>
                </a:solidFill>
                <a:latin typeface="Cambria" panose="02040503050406030204" pitchFamily="18" charset="0"/>
                <a:ea typeface="Cambria" panose="02040503050406030204" pitchFamily="18" charset="0"/>
              </a:rPr>
              <a:t>i</a:t>
            </a:r>
            <a:r>
              <a:rPr lang="en-US" sz="1600" b="1" dirty="0">
                <a:solidFill>
                  <a:schemeClr val="tx1"/>
                </a:solidFill>
                <a:latin typeface="Cambria" panose="02040503050406030204" pitchFamily="18" charset="0"/>
                <a:ea typeface="Cambria" panose="02040503050406030204" pitchFamily="18" charset="0"/>
              </a:rPr>
              <a:t> &lt; 1000</a:t>
            </a:r>
            <a:r>
              <a:rPr lang="en-US" sz="1600" dirty="0">
                <a:solidFill>
                  <a:schemeClr val="tx1"/>
                </a:solidFill>
                <a:latin typeface="Cambria" panose="02040503050406030204" pitchFamily="18" charset="0"/>
                <a:ea typeface="Cambria" panose="02040503050406030204" pitchFamily="18" charset="0"/>
              </a:rPr>
              <a:t>; a=  4*Ci. </a:t>
            </a:r>
            <a:br>
              <a:rPr lang="en-US" sz="1600" dirty="0">
                <a:solidFill>
                  <a:schemeClr val="tx1"/>
                </a:solidFill>
                <a:latin typeface="Cambria" panose="02040503050406030204" pitchFamily="18" charset="0"/>
                <a:ea typeface="Cambria" panose="02040503050406030204" pitchFamily="18" charset="0"/>
              </a:rPr>
            </a:br>
            <a:r>
              <a:rPr lang="en-US" sz="1600" dirty="0">
                <a:solidFill>
                  <a:schemeClr val="tx1"/>
                </a:solidFill>
                <a:latin typeface="Cambria" panose="02040503050406030204" pitchFamily="18" charset="0"/>
                <a:ea typeface="Cambria" panose="02040503050406030204" pitchFamily="18" charset="0"/>
              </a:rPr>
              <a:t>						The default value </a:t>
            </a:r>
            <a:r>
              <a:rPr lang="en-US" sz="1600" b="1" dirty="0">
                <a:solidFill>
                  <a:schemeClr val="tx1"/>
                </a:solidFill>
                <a:latin typeface="Cambria" panose="02040503050406030204" pitchFamily="18" charset="0"/>
                <a:ea typeface="Cambria" panose="02040503050406030204" pitchFamily="18" charset="0"/>
              </a:rPr>
              <a:t>b = 1.2 *</a:t>
            </a:r>
            <a:r>
              <a:rPr lang="en-US" sz="1600" b="1" dirty="0" err="1">
                <a:solidFill>
                  <a:schemeClr val="tx1"/>
                </a:solidFill>
                <a:latin typeface="Cambria" panose="02040503050406030204" pitchFamily="18" charset="0"/>
                <a:ea typeface="Cambria" panose="02040503050406030204" pitchFamily="18" charset="0"/>
              </a:rPr>
              <a:t>T</a:t>
            </a:r>
            <a:r>
              <a:rPr lang="en-US" sz="1600" b="1" baseline="-25000" dirty="0" err="1">
                <a:solidFill>
                  <a:schemeClr val="tx1"/>
                </a:solidFill>
                <a:latin typeface="Cambria" panose="02040503050406030204" pitchFamily="18" charset="0"/>
                <a:ea typeface="Cambria" panose="02040503050406030204" pitchFamily="18" charset="0"/>
              </a:rPr>
              <a:t>i</a:t>
            </a:r>
            <a:r>
              <a:rPr lang="en-US" sz="1600" b="1" baseline="-25000" dirty="0">
                <a:solidFill>
                  <a:schemeClr val="tx1"/>
                </a:solidFill>
                <a:latin typeface="Cambria" panose="02040503050406030204" pitchFamily="18" charset="0"/>
                <a:ea typeface="Cambria" panose="02040503050406030204" pitchFamily="18" charset="0"/>
              </a:rPr>
              <a:t>.</a:t>
            </a:r>
            <a:endParaRPr lang="en-IN" sz="1600" b="1"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16778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D7513-4EEE-82B1-7A8D-CA79652EEE14}"/>
              </a:ext>
            </a:extLst>
          </p:cNvPr>
          <p:cNvSpPr>
            <a:spLocks noGrp="1"/>
          </p:cNvSpPr>
          <p:nvPr>
            <p:ph type="title"/>
          </p:nvPr>
        </p:nvSpPr>
        <p:spPr>
          <a:xfrm>
            <a:off x="1600754" y="1087374"/>
            <a:ext cx="8983489" cy="1000978"/>
          </a:xfrm>
        </p:spPr>
        <p:txBody>
          <a:bodyPr>
            <a:normAutofit/>
          </a:bodyPr>
          <a:lstStyle/>
          <a:p>
            <a:r>
              <a:rPr lang="en-US" dirty="0"/>
              <a:t>Measurement Metric</a:t>
            </a:r>
            <a:endParaRPr lang="en-IN" dirty="0"/>
          </a:p>
        </p:txBody>
      </p:sp>
      <p:sp>
        <p:nvSpPr>
          <p:cNvPr id="3" name="Content Placeholder 2">
            <a:extLst>
              <a:ext uri="{FF2B5EF4-FFF2-40B4-BE49-F238E27FC236}">
                <a16:creationId xmlns:a16="http://schemas.microsoft.com/office/drawing/2014/main" id="{67DB34EE-DFCA-E465-2B23-B97CA92AA70E}"/>
              </a:ext>
            </a:extLst>
          </p:cNvPr>
          <p:cNvSpPr>
            <a:spLocks noGrp="1"/>
          </p:cNvSpPr>
          <p:nvPr>
            <p:ph idx="1"/>
          </p:nvPr>
        </p:nvSpPr>
        <p:spPr>
          <a:xfrm>
            <a:off x="1600753" y="2535446"/>
            <a:ext cx="8983489" cy="3554457"/>
          </a:xfrm>
        </p:spPr>
        <p:txBody>
          <a:bodyPr>
            <a:normAutofit/>
          </a:bodyPr>
          <a:lstStyle/>
          <a:p>
            <a:r>
              <a:rPr lang="en-US" dirty="0">
                <a:solidFill>
                  <a:schemeClr val="tx1"/>
                </a:solidFill>
                <a:latin typeface="Cambria" panose="02040503050406030204" pitchFamily="18" charset="0"/>
                <a:ea typeface="Cambria" panose="02040503050406030204" pitchFamily="18" charset="0"/>
              </a:rPr>
              <a:t>A reasonable metric to compare results is to measure the number of times the processor demand function h(t)(processor demand function) has to be calculated</a:t>
            </a:r>
          </a:p>
          <a:p>
            <a:r>
              <a:rPr lang="en-US" dirty="0">
                <a:solidFill>
                  <a:schemeClr val="tx1"/>
                </a:solidFill>
                <a:latin typeface="Cambria" panose="02040503050406030204" pitchFamily="18" charset="0"/>
                <a:ea typeface="Cambria" panose="02040503050406030204" pitchFamily="18" charset="0"/>
              </a:rPr>
              <a:t>We do the experiments separately for schedulable and </a:t>
            </a:r>
            <a:r>
              <a:rPr lang="en-US" dirty="0" err="1">
                <a:solidFill>
                  <a:schemeClr val="tx1"/>
                </a:solidFill>
                <a:latin typeface="Cambria" panose="02040503050406030204" pitchFamily="18" charset="0"/>
                <a:ea typeface="Cambria" panose="02040503050406030204" pitchFamily="18" charset="0"/>
              </a:rPr>
              <a:t>unschedulable</a:t>
            </a:r>
            <a:r>
              <a:rPr lang="en-US" dirty="0">
                <a:solidFill>
                  <a:schemeClr val="tx1"/>
                </a:solidFill>
                <a:latin typeface="Cambria" panose="02040503050406030204" pitchFamily="18" charset="0"/>
                <a:ea typeface="Cambria" panose="02040503050406030204" pitchFamily="18" charset="0"/>
              </a:rPr>
              <a:t> task</a:t>
            </a:r>
          </a:p>
          <a:p>
            <a:r>
              <a:rPr lang="en-US" dirty="0">
                <a:solidFill>
                  <a:schemeClr val="tx1"/>
                </a:solidFill>
                <a:latin typeface="Cambria" panose="02040503050406030204" pitchFamily="18" charset="0"/>
                <a:ea typeface="Cambria" panose="02040503050406030204" pitchFamily="18" charset="0"/>
              </a:rPr>
              <a:t>When we experiment on schedulable task sets, if a generated task set is </a:t>
            </a:r>
            <a:r>
              <a:rPr lang="en-US" dirty="0" err="1">
                <a:solidFill>
                  <a:schemeClr val="tx1"/>
                </a:solidFill>
                <a:latin typeface="Cambria" panose="02040503050406030204" pitchFamily="18" charset="0"/>
                <a:ea typeface="Cambria" panose="02040503050406030204" pitchFamily="18" charset="0"/>
              </a:rPr>
              <a:t>unschedulable</a:t>
            </a:r>
            <a:r>
              <a:rPr lang="en-US" dirty="0">
                <a:solidFill>
                  <a:schemeClr val="tx1"/>
                </a:solidFill>
                <a:latin typeface="Cambria" panose="02040503050406030204" pitchFamily="18" charset="0"/>
                <a:ea typeface="Cambria" panose="02040503050406030204" pitchFamily="18" charset="0"/>
              </a:rPr>
              <a:t>, the program discards it and does not count it into the experimental results. However, all experiments use the same default generation policy described above (unless an alternative is specified)</a:t>
            </a:r>
            <a:endParaRPr lang="en-IN"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47524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7DD35-CE51-76F3-BA7A-1C8A0836DF3B}"/>
              </a:ext>
            </a:extLst>
          </p:cNvPr>
          <p:cNvSpPr>
            <a:spLocks noGrp="1"/>
          </p:cNvSpPr>
          <p:nvPr>
            <p:ph type="ctrTitle"/>
          </p:nvPr>
        </p:nvSpPr>
        <p:spPr/>
        <p:txBody>
          <a:bodyPr/>
          <a:lstStyle/>
          <a:p>
            <a:r>
              <a:rPr lang="en-US" dirty="0"/>
              <a:t>Experiments On Schedulable Task sets</a:t>
            </a:r>
            <a:endParaRPr lang="en-IN" dirty="0"/>
          </a:p>
        </p:txBody>
      </p:sp>
      <p:sp>
        <p:nvSpPr>
          <p:cNvPr id="3" name="Subtitle 2">
            <a:extLst>
              <a:ext uri="{FF2B5EF4-FFF2-40B4-BE49-F238E27FC236}">
                <a16:creationId xmlns:a16="http://schemas.microsoft.com/office/drawing/2014/main" id="{0B9AF8B6-40DA-E5F9-440E-3113BCC8FD2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64572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2E837-E0FB-A506-6046-1DDFB8BC65BE}"/>
              </a:ext>
            </a:extLst>
          </p:cNvPr>
          <p:cNvSpPr>
            <a:spLocks noGrp="1"/>
          </p:cNvSpPr>
          <p:nvPr>
            <p:ph type="title"/>
          </p:nvPr>
        </p:nvSpPr>
        <p:spPr/>
        <p:txBody>
          <a:bodyPr/>
          <a:lstStyle/>
          <a:p>
            <a:r>
              <a:rPr lang="en-US" b="0" i="0" u="none" strike="noStrike" dirty="0">
                <a:solidFill>
                  <a:srgbClr val="262626"/>
                </a:solidFill>
                <a:effectLst/>
                <a:latin typeface="Cambria" panose="02040503050406030204" pitchFamily="18" charset="0"/>
              </a:rPr>
              <a:t>Why are </a:t>
            </a:r>
            <a:r>
              <a:rPr lang="en-US" b="0" i="0" u="none" strike="noStrike" dirty="0" err="1">
                <a:solidFill>
                  <a:srgbClr val="262626"/>
                </a:solidFill>
                <a:effectLst/>
                <a:latin typeface="Cambria" panose="02040503050406030204" pitchFamily="18" charset="0"/>
              </a:rPr>
              <a:t>schedulability</a:t>
            </a:r>
            <a:r>
              <a:rPr lang="en-US" b="0" i="0" u="none" strike="noStrike" dirty="0">
                <a:solidFill>
                  <a:srgbClr val="262626"/>
                </a:solidFill>
                <a:effectLst/>
                <a:latin typeface="Cambria" panose="02040503050406030204" pitchFamily="18" charset="0"/>
              </a:rPr>
              <a:t> test for real time systems necessary?</a:t>
            </a:r>
            <a:r>
              <a:rPr lang="en-US" b="0" i="0" dirty="0">
                <a:solidFill>
                  <a:srgbClr val="000000"/>
                </a:solidFill>
                <a:effectLst/>
                <a:latin typeface="Cambria" panose="02040503050406030204" pitchFamily="18" charset="0"/>
              </a:rPr>
              <a:t>​</a:t>
            </a:r>
            <a:endParaRPr lang="en-IN" dirty="0"/>
          </a:p>
        </p:txBody>
      </p:sp>
      <p:sp>
        <p:nvSpPr>
          <p:cNvPr id="3" name="Content Placeholder 2">
            <a:extLst>
              <a:ext uri="{FF2B5EF4-FFF2-40B4-BE49-F238E27FC236}">
                <a16:creationId xmlns:a16="http://schemas.microsoft.com/office/drawing/2014/main" id="{A7C55CC8-1D51-4671-E36F-A0F6AA507A0F}"/>
              </a:ext>
            </a:extLst>
          </p:cNvPr>
          <p:cNvSpPr>
            <a:spLocks noGrp="1"/>
          </p:cNvSpPr>
          <p:nvPr>
            <p:ph idx="1"/>
          </p:nvPr>
        </p:nvSpPr>
        <p:spPr/>
        <p:txBody>
          <a:bodyPr/>
          <a:lstStyle/>
          <a:p>
            <a:pPr algn="l" rtl="0" fontAlgn="base">
              <a:buFont typeface="Arial" panose="020B0604020202020204" pitchFamily="34" charset="0"/>
              <a:buChar char="•"/>
            </a:pPr>
            <a:r>
              <a:rPr lang="en-US" b="0" i="0" dirty="0">
                <a:solidFill>
                  <a:srgbClr val="000000"/>
                </a:solidFill>
                <a:effectLst/>
                <a:latin typeface="Cambria" panose="02040503050406030204" pitchFamily="18" charset="0"/>
              </a:rPr>
              <a:t>​</a:t>
            </a:r>
            <a:r>
              <a:rPr lang="en-US" b="0" i="0" u="none" strike="noStrike" dirty="0">
                <a:solidFill>
                  <a:srgbClr val="000000"/>
                </a:solidFill>
                <a:effectLst/>
                <a:latin typeface="Cambria" panose="02040503050406030204" pitchFamily="18" charset="0"/>
              </a:rPr>
              <a:t>In online systems during the run-time of a system there could be new tasks arrive that need (if possible) to be added to the task set. </a:t>
            </a:r>
            <a:r>
              <a:rPr lang="en-US" b="1" i="0" u="none" strike="noStrike" dirty="0">
                <a:solidFill>
                  <a:srgbClr val="000000"/>
                </a:solidFill>
                <a:effectLst/>
                <a:latin typeface="Cambria" panose="02040503050406030204" pitchFamily="18" charset="0"/>
              </a:rPr>
              <a:t>The system must recalculate </a:t>
            </a:r>
            <a:r>
              <a:rPr lang="en-US" b="1" i="0" u="none" strike="noStrike" dirty="0" err="1">
                <a:solidFill>
                  <a:srgbClr val="000000"/>
                </a:solidFill>
                <a:effectLst/>
                <a:latin typeface="Cambria" panose="02040503050406030204" pitchFamily="18" charset="0"/>
              </a:rPr>
              <a:t>schedulability</a:t>
            </a:r>
            <a:r>
              <a:rPr lang="en-US" b="1" i="0" u="none" strike="noStrike" dirty="0">
                <a:solidFill>
                  <a:srgbClr val="000000"/>
                </a:solidFill>
                <a:effectLst/>
                <a:latin typeface="Cambria" panose="02040503050406030204" pitchFamily="18" charset="0"/>
              </a:rPr>
              <a:t> online to decide whether to allow the new tasks to enter into the system.</a:t>
            </a:r>
            <a:r>
              <a:rPr lang="en-US" b="0" i="0" u="none" strike="noStrike" dirty="0">
                <a:solidFill>
                  <a:srgbClr val="000000"/>
                </a:solidFill>
                <a:effectLst/>
                <a:latin typeface="Cambria" panose="02040503050406030204" pitchFamily="18" charset="0"/>
              </a:rPr>
              <a:t> Such online admission control gives a much higher requirement for the performance of the </a:t>
            </a:r>
            <a:r>
              <a:rPr lang="en-US" b="0" i="0" u="none" strike="noStrike" dirty="0" err="1">
                <a:solidFill>
                  <a:srgbClr val="000000"/>
                </a:solidFill>
                <a:effectLst/>
                <a:latin typeface="Cambria" panose="02040503050406030204" pitchFamily="18" charset="0"/>
              </a:rPr>
              <a:t>schedulability</a:t>
            </a:r>
            <a:r>
              <a:rPr lang="en-US" b="0" i="0" u="none" strike="noStrike" dirty="0">
                <a:solidFill>
                  <a:srgbClr val="000000"/>
                </a:solidFill>
                <a:effectLst/>
                <a:latin typeface="Cambria" panose="02040503050406030204" pitchFamily="18" charset="0"/>
              </a:rPr>
              <a:t> test as the decisions have to be made in a very short time and should not occupy too much system resource</a:t>
            </a:r>
            <a:r>
              <a:rPr lang="en-US" b="0" i="0" dirty="0">
                <a:solidFill>
                  <a:srgbClr val="000000"/>
                </a:solidFill>
                <a:effectLst/>
                <a:latin typeface="Cambria" panose="02040503050406030204" pitchFamily="18" charset="0"/>
              </a:rPr>
              <a:t>​</a:t>
            </a:r>
            <a:endParaRPr lang="en-US" b="0" i="0"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9845761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957B85-F687-3C3E-36F3-D3A1895C5D5A}"/>
              </a:ext>
            </a:extLst>
          </p:cNvPr>
          <p:cNvPicPr>
            <a:picLocks noChangeAspect="1"/>
          </p:cNvPicPr>
          <p:nvPr/>
        </p:nvPicPr>
        <p:blipFill>
          <a:blip r:embed="rId2"/>
          <a:stretch>
            <a:fillRect/>
          </a:stretch>
        </p:blipFill>
        <p:spPr>
          <a:xfrm>
            <a:off x="423331" y="854660"/>
            <a:ext cx="5535397" cy="4096194"/>
          </a:xfrm>
          <a:prstGeom prst="rect">
            <a:avLst/>
          </a:prstGeom>
        </p:spPr>
      </p:pic>
      <p:sp>
        <p:nvSpPr>
          <p:cNvPr id="7" name="TextBox 6">
            <a:extLst>
              <a:ext uri="{FF2B5EF4-FFF2-40B4-BE49-F238E27FC236}">
                <a16:creationId xmlns:a16="http://schemas.microsoft.com/office/drawing/2014/main" id="{FF046D32-E9A4-AE14-74CF-DA21876672F8}"/>
              </a:ext>
            </a:extLst>
          </p:cNvPr>
          <p:cNvSpPr txBox="1"/>
          <p:nvPr/>
        </p:nvSpPr>
        <p:spPr>
          <a:xfrm>
            <a:off x="6450160" y="854660"/>
            <a:ext cx="4874272" cy="523220"/>
          </a:xfrm>
          <a:prstGeom prst="rect">
            <a:avLst/>
          </a:prstGeom>
          <a:noFill/>
        </p:spPr>
        <p:txBody>
          <a:bodyPr wrap="square">
            <a:spAutoFit/>
          </a:bodyPr>
          <a:lstStyle/>
          <a:p>
            <a:r>
              <a:rPr lang="en-US" sz="2800" dirty="0"/>
              <a:t>Impact of Number of Tasks</a:t>
            </a:r>
            <a:endParaRPr lang="en-IN" sz="2800" dirty="0"/>
          </a:p>
        </p:txBody>
      </p:sp>
      <p:pic>
        <p:nvPicPr>
          <p:cNvPr id="5" name="Picture 4">
            <a:extLst>
              <a:ext uri="{FF2B5EF4-FFF2-40B4-BE49-F238E27FC236}">
                <a16:creationId xmlns:a16="http://schemas.microsoft.com/office/drawing/2014/main" id="{78FF9E0B-9417-9197-5D2F-8EAE59EAC1E5}"/>
              </a:ext>
            </a:extLst>
          </p:cNvPr>
          <p:cNvPicPr>
            <a:picLocks noChangeAspect="1"/>
          </p:cNvPicPr>
          <p:nvPr/>
        </p:nvPicPr>
        <p:blipFill>
          <a:blip r:embed="rId3"/>
          <a:stretch>
            <a:fillRect/>
          </a:stretch>
        </p:blipFill>
        <p:spPr>
          <a:xfrm>
            <a:off x="5958728" y="1657123"/>
            <a:ext cx="5535397" cy="3791747"/>
          </a:xfrm>
          <a:prstGeom prst="rect">
            <a:avLst/>
          </a:prstGeom>
        </p:spPr>
      </p:pic>
    </p:spTree>
    <p:extLst>
      <p:ext uri="{BB962C8B-B14F-4D97-AF65-F5344CB8AC3E}">
        <p14:creationId xmlns:p14="http://schemas.microsoft.com/office/powerpoint/2010/main" val="19219384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F046D32-E9A4-AE14-74CF-DA21876672F8}"/>
              </a:ext>
            </a:extLst>
          </p:cNvPr>
          <p:cNvSpPr txBox="1"/>
          <p:nvPr/>
        </p:nvSpPr>
        <p:spPr>
          <a:xfrm>
            <a:off x="6450160" y="854660"/>
            <a:ext cx="4874272" cy="369332"/>
          </a:xfrm>
          <a:prstGeom prst="rect">
            <a:avLst/>
          </a:prstGeom>
          <a:noFill/>
        </p:spPr>
        <p:txBody>
          <a:bodyPr wrap="square">
            <a:spAutoFit/>
          </a:bodyPr>
          <a:lstStyle/>
          <a:p>
            <a:r>
              <a:rPr lang="en-US" dirty="0"/>
              <a:t>Impact of the Task Periods Range</a:t>
            </a:r>
            <a:endParaRPr lang="en-IN" dirty="0"/>
          </a:p>
        </p:txBody>
      </p:sp>
      <p:pic>
        <p:nvPicPr>
          <p:cNvPr id="4" name="Picture 3">
            <a:extLst>
              <a:ext uri="{FF2B5EF4-FFF2-40B4-BE49-F238E27FC236}">
                <a16:creationId xmlns:a16="http://schemas.microsoft.com/office/drawing/2014/main" id="{C4666F93-F871-99C3-CC9D-1C74A8DDBEB3}"/>
              </a:ext>
            </a:extLst>
          </p:cNvPr>
          <p:cNvPicPr>
            <a:picLocks noChangeAspect="1"/>
          </p:cNvPicPr>
          <p:nvPr/>
        </p:nvPicPr>
        <p:blipFill>
          <a:blip r:embed="rId2"/>
          <a:stretch>
            <a:fillRect/>
          </a:stretch>
        </p:blipFill>
        <p:spPr>
          <a:xfrm>
            <a:off x="-47195" y="467107"/>
            <a:ext cx="6234878" cy="4619244"/>
          </a:xfrm>
          <a:prstGeom prst="rect">
            <a:avLst/>
          </a:prstGeom>
        </p:spPr>
      </p:pic>
      <p:sp>
        <p:nvSpPr>
          <p:cNvPr id="9" name="TextBox 8">
            <a:extLst>
              <a:ext uri="{FF2B5EF4-FFF2-40B4-BE49-F238E27FC236}">
                <a16:creationId xmlns:a16="http://schemas.microsoft.com/office/drawing/2014/main" id="{B1E61DAF-36CB-1208-E5A4-6B0A6CFECBD6}"/>
              </a:ext>
            </a:extLst>
          </p:cNvPr>
          <p:cNvSpPr txBox="1"/>
          <p:nvPr/>
        </p:nvSpPr>
        <p:spPr>
          <a:xfrm>
            <a:off x="821585" y="5325500"/>
            <a:ext cx="3886000" cy="646331"/>
          </a:xfrm>
          <a:prstGeom prst="rect">
            <a:avLst/>
          </a:prstGeom>
          <a:noFill/>
        </p:spPr>
        <p:txBody>
          <a:bodyPr wrap="none" rtlCol="0">
            <a:spAutoFit/>
          </a:bodyPr>
          <a:lstStyle/>
          <a:p>
            <a:r>
              <a:rPr lang="en-US" dirty="0"/>
              <a:t>number of tasks for each task set is 30, </a:t>
            </a:r>
          </a:p>
          <a:p>
            <a:r>
              <a:rPr lang="en-US" dirty="0"/>
              <a:t>utilization is 0.9.</a:t>
            </a:r>
            <a:endParaRPr lang="en-IN" dirty="0"/>
          </a:p>
        </p:txBody>
      </p:sp>
      <p:pic>
        <p:nvPicPr>
          <p:cNvPr id="5" name="Picture 4">
            <a:extLst>
              <a:ext uri="{FF2B5EF4-FFF2-40B4-BE49-F238E27FC236}">
                <a16:creationId xmlns:a16="http://schemas.microsoft.com/office/drawing/2014/main" id="{5A94A62A-32F0-5175-B321-2C5A917FB1DC}"/>
              </a:ext>
            </a:extLst>
          </p:cNvPr>
          <p:cNvPicPr>
            <a:picLocks noChangeAspect="1"/>
          </p:cNvPicPr>
          <p:nvPr/>
        </p:nvPicPr>
        <p:blipFill>
          <a:blip r:embed="rId3"/>
          <a:stretch>
            <a:fillRect/>
          </a:stretch>
        </p:blipFill>
        <p:spPr>
          <a:xfrm>
            <a:off x="6234877" y="1966363"/>
            <a:ext cx="5533793" cy="3767688"/>
          </a:xfrm>
          <a:prstGeom prst="rect">
            <a:avLst/>
          </a:prstGeom>
        </p:spPr>
      </p:pic>
    </p:spTree>
    <p:extLst>
      <p:ext uri="{BB962C8B-B14F-4D97-AF65-F5344CB8AC3E}">
        <p14:creationId xmlns:p14="http://schemas.microsoft.com/office/powerpoint/2010/main" val="3639305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F046D32-E9A4-AE14-74CF-DA21876672F8}"/>
              </a:ext>
            </a:extLst>
          </p:cNvPr>
          <p:cNvSpPr txBox="1"/>
          <p:nvPr/>
        </p:nvSpPr>
        <p:spPr>
          <a:xfrm>
            <a:off x="6450160" y="854660"/>
            <a:ext cx="4874272" cy="369332"/>
          </a:xfrm>
          <a:prstGeom prst="rect">
            <a:avLst/>
          </a:prstGeom>
          <a:noFill/>
        </p:spPr>
        <p:txBody>
          <a:bodyPr wrap="square">
            <a:spAutoFit/>
          </a:bodyPr>
          <a:lstStyle/>
          <a:p>
            <a:r>
              <a:rPr lang="en-IN" dirty="0"/>
              <a:t>Impact of the Utilization</a:t>
            </a:r>
          </a:p>
        </p:txBody>
      </p:sp>
      <p:sp>
        <p:nvSpPr>
          <p:cNvPr id="9" name="TextBox 8">
            <a:extLst>
              <a:ext uri="{FF2B5EF4-FFF2-40B4-BE49-F238E27FC236}">
                <a16:creationId xmlns:a16="http://schemas.microsoft.com/office/drawing/2014/main" id="{B1E61DAF-36CB-1208-E5A4-6B0A6CFECBD6}"/>
              </a:ext>
            </a:extLst>
          </p:cNvPr>
          <p:cNvSpPr txBox="1"/>
          <p:nvPr/>
        </p:nvSpPr>
        <p:spPr>
          <a:xfrm>
            <a:off x="821585" y="5325500"/>
            <a:ext cx="3353803" cy="646331"/>
          </a:xfrm>
          <a:prstGeom prst="rect">
            <a:avLst/>
          </a:prstGeom>
          <a:noFill/>
        </p:spPr>
        <p:txBody>
          <a:bodyPr wrap="none" rtlCol="0">
            <a:spAutoFit/>
          </a:bodyPr>
          <a:lstStyle/>
          <a:p>
            <a:r>
              <a:rPr lang="en-US" dirty="0"/>
              <a:t>The size of each task set is 30 and</a:t>
            </a:r>
          </a:p>
          <a:p>
            <a:r>
              <a:rPr lang="en-US" dirty="0"/>
              <a:t> </a:t>
            </a:r>
            <a:r>
              <a:rPr lang="en-US" dirty="0" err="1"/>
              <a:t>Tmax</a:t>
            </a:r>
            <a:r>
              <a:rPr lang="en-US" dirty="0"/>
              <a:t>=</a:t>
            </a:r>
            <a:r>
              <a:rPr lang="en-US" dirty="0" err="1"/>
              <a:t>Tmin</a:t>
            </a:r>
            <a:r>
              <a:rPr lang="en-US" dirty="0"/>
              <a:t>  1;000</a:t>
            </a:r>
            <a:endParaRPr lang="en-IN" dirty="0"/>
          </a:p>
        </p:txBody>
      </p:sp>
      <p:pic>
        <p:nvPicPr>
          <p:cNvPr id="3" name="Picture 2">
            <a:extLst>
              <a:ext uri="{FF2B5EF4-FFF2-40B4-BE49-F238E27FC236}">
                <a16:creationId xmlns:a16="http://schemas.microsoft.com/office/drawing/2014/main" id="{ABCFC596-6A5B-B69D-D87D-5C4E88567DC8}"/>
              </a:ext>
            </a:extLst>
          </p:cNvPr>
          <p:cNvPicPr>
            <a:picLocks noChangeAspect="1"/>
          </p:cNvPicPr>
          <p:nvPr/>
        </p:nvPicPr>
        <p:blipFill>
          <a:blip r:embed="rId2"/>
          <a:stretch>
            <a:fillRect/>
          </a:stretch>
        </p:blipFill>
        <p:spPr>
          <a:xfrm>
            <a:off x="37112" y="617583"/>
            <a:ext cx="6332612" cy="4648882"/>
          </a:xfrm>
          <a:prstGeom prst="rect">
            <a:avLst/>
          </a:prstGeom>
        </p:spPr>
      </p:pic>
      <p:pic>
        <p:nvPicPr>
          <p:cNvPr id="5" name="Picture 4">
            <a:extLst>
              <a:ext uri="{FF2B5EF4-FFF2-40B4-BE49-F238E27FC236}">
                <a16:creationId xmlns:a16="http://schemas.microsoft.com/office/drawing/2014/main" id="{616EE29F-8381-53FA-E5C2-23BD51B8ED6A}"/>
              </a:ext>
            </a:extLst>
          </p:cNvPr>
          <p:cNvPicPr>
            <a:picLocks noChangeAspect="1"/>
          </p:cNvPicPr>
          <p:nvPr/>
        </p:nvPicPr>
        <p:blipFill>
          <a:blip r:embed="rId3"/>
          <a:stretch>
            <a:fillRect/>
          </a:stretch>
        </p:blipFill>
        <p:spPr>
          <a:xfrm>
            <a:off x="6561178" y="1734922"/>
            <a:ext cx="5053263" cy="3832463"/>
          </a:xfrm>
          <a:prstGeom prst="rect">
            <a:avLst/>
          </a:prstGeom>
        </p:spPr>
      </p:pic>
    </p:spTree>
    <p:extLst>
      <p:ext uri="{BB962C8B-B14F-4D97-AF65-F5344CB8AC3E}">
        <p14:creationId xmlns:p14="http://schemas.microsoft.com/office/powerpoint/2010/main" val="1272454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7DD35-CE51-76F3-BA7A-1C8A0836DF3B}"/>
              </a:ext>
            </a:extLst>
          </p:cNvPr>
          <p:cNvSpPr>
            <a:spLocks noGrp="1"/>
          </p:cNvSpPr>
          <p:nvPr>
            <p:ph type="ctrTitle"/>
          </p:nvPr>
        </p:nvSpPr>
        <p:spPr/>
        <p:txBody>
          <a:bodyPr/>
          <a:lstStyle/>
          <a:p>
            <a:r>
              <a:rPr lang="en-US"/>
              <a:t>Experiments On UnSchedulable Task sets</a:t>
            </a:r>
            <a:endParaRPr lang="en-IN"/>
          </a:p>
        </p:txBody>
      </p:sp>
      <p:sp>
        <p:nvSpPr>
          <p:cNvPr id="3" name="Subtitle 2">
            <a:extLst>
              <a:ext uri="{FF2B5EF4-FFF2-40B4-BE49-F238E27FC236}">
                <a16:creationId xmlns:a16="http://schemas.microsoft.com/office/drawing/2014/main" id="{0B9AF8B6-40DA-E5F9-440E-3113BCC8FD2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827421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F046D32-E9A4-AE14-74CF-DA21876672F8}"/>
              </a:ext>
            </a:extLst>
          </p:cNvPr>
          <p:cNvSpPr txBox="1"/>
          <p:nvPr/>
        </p:nvSpPr>
        <p:spPr>
          <a:xfrm>
            <a:off x="6450160" y="854660"/>
            <a:ext cx="4874272" cy="369332"/>
          </a:xfrm>
          <a:prstGeom prst="rect">
            <a:avLst/>
          </a:prstGeom>
          <a:noFill/>
        </p:spPr>
        <p:txBody>
          <a:bodyPr wrap="square">
            <a:spAutoFit/>
          </a:bodyPr>
          <a:lstStyle/>
          <a:p>
            <a:r>
              <a:rPr lang="en-US"/>
              <a:t>Impact of Number of Tasks</a:t>
            </a:r>
            <a:endParaRPr lang="en-IN"/>
          </a:p>
        </p:txBody>
      </p:sp>
      <p:pic>
        <p:nvPicPr>
          <p:cNvPr id="4" name="Picture 3">
            <a:extLst>
              <a:ext uri="{FF2B5EF4-FFF2-40B4-BE49-F238E27FC236}">
                <a16:creationId xmlns:a16="http://schemas.microsoft.com/office/drawing/2014/main" id="{32F2BAA9-8AD3-4CF4-474A-7E83EB1496A7}"/>
              </a:ext>
            </a:extLst>
          </p:cNvPr>
          <p:cNvPicPr>
            <a:picLocks noChangeAspect="1"/>
          </p:cNvPicPr>
          <p:nvPr/>
        </p:nvPicPr>
        <p:blipFill>
          <a:blip r:embed="rId2"/>
          <a:stretch>
            <a:fillRect/>
          </a:stretch>
        </p:blipFill>
        <p:spPr>
          <a:xfrm>
            <a:off x="0" y="854660"/>
            <a:ext cx="5982218" cy="4359018"/>
          </a:xfrm>
          <a:prstGeom prst="rect">
            <a:avLst/>
          </a:prstGeom>
        </p:spPr>
      </p:pic>
      <p:pic>
        <p:nvPicPr>
          <p:cNvPr id="5" name="Picture 4">
            <a:extLst>
              <a:ext uri="{FF2B5EF4-FFF2-40B4-BE49-F238E27FC236}">
                <a16:creationId xmlns:a16="http://schemas.microsoft.com/office/drawing/2014/main" id="{73FAF0E0-8FE9-D8A4-3102-AFA48C76F1A2}"/>
              </a:ext>
            </a:extLst>
          </p:cNvPr>
          <p:cNvPicPr>
            <a:picLocks noChangeAspect="1"/>
          </p:cNvPicPr>
          <p:nvPr/>
        </p:nvPicPr>
        <p:blipFill>
          <a:blip r:embed="rId3"/>
          <a:stretch>
            <a:fillRect/>
          </a:stretch>
        </p:blipFill>
        <p:spPr>
          <a:xfrm>
            <a:off x="6096000" y="1814779"/>
            <a:ext cx="5981704" cy="4188561"/>
          </a:xfrm>
          <a:prstGeom prst="rect">
            <a:avLst/>
          </a:prstGeom>
        </p:spPr>
      </p:pic>
    </p:spTree>
    <p:extLst>
      <p:ext uri="{BB962C8B-B14F-4D97-AF65-F5344CB8AC3E}">
        <p14:creationId xmlns:p14="http://schemas.microsoft.com/office/powerpoint/2010/main" val="3427628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F046D32-E9A4-AE14-74CF-DA21876672F8}"/>
              </a:ext>
            </a:extLst>
          </p:cNvPr>
          <p:cNvSpPr txBox="1"/>
          <p:nvPr/>
        </p:nvSpPr>
        <p:spPr>
          <a:xfrm>
            <a:off x="6450160" y="854660"/>
            <a:ext cx="4874272" cy="369332"/>
          </a:xfrm>
          <a:prstGeom prst="rect">
            <a:avLst/>
          </a:prstGeom>
          <a:noFill/>
        </p:spPr>
        <p:txBody>
          <a:bodyPr wrap="square">
            <a:spAutoFit/>
          </a:bodyPr>
          <a:lstStyle/>
          <a:p>
            <a:r>
              <a:rPr lang="en-US"/>
              <a:t>Impact of the Task Periods Range</a:t>
            </a:r>
            <a:endParaRPr lang="en-IN"/>
          </a:p>
        </p:txBody>
      </p:sp>
      <p:sp>
        <p:nvSpPr>
          <p:cNvPr id="9" name="TextBox 8">
            <a:extLst>
              <a:ext uri="{FF2B5EF4-FFF2-40B4-BE49-F238E27FC236}">
                <a16:creationId xmlns:a16="http://schemas.microsoft.com/office/drawing/2014/main" id="{B1E61DAF-36CB-1208-E5A4-6B0A6CFECBD6}"/>
              </a:ext>
            </a:extLst>
          </p:cNvPr>
          <p:cNvSpPr txBox="1"/>
          <p:nvPr/>
        </p:nvSpPr>
        <p:spPr>
          <a:xfrm>
            <a:off x="821585" y="5325500"/>
            <a:ext cx="3886000" cy="646331"/>
          </a:xfrm>
          <a:prstGeom prst="rect">
            <a:avLst/>
          </a:prstGeom>
          <a:noFill/>
        </p:spPr>
        <p:txBody>
          <a:bodyPr wrap="none" rtlCol="0">
            <a:spAutoFit/>
          </a:bodyPr>
          <a:lstStyle/>
          <a:p>
            <a:r>
              <a:rPr lang="en-US"/>
              <a:t>number of tasks for each task set is 30, </a:t>
            </a:r>
          </a:p>
          <a:p>
            <a:r>
              <a:rPr lang="en-US"/>
              <a:t>utilization is 0.9.</a:t>
            </a:r>
            <a:endParaRPr lang="en-IN"/>
          </a:p>
        </p:txBody>
      </p:sp>
      <p:pic>
        <p:nvPicPr>
          <p:cNvPr id="3" name="Picture 2">
            <a:extLst>
              <a:ext uri="{FF2B5EF4-FFF2-40B4-BE49-F238E27FC236}">
                <a16:creationId xmlns:a16="http://schemas.microsoft.com/office/drawing/2014/main" id="{711DF59E-9C45-6B2D-269E-6D37B9F88A7C}"/>
              </a:ext>
            </a:extLst>
          </p:cNvPr>
          <p:cNvPicPr>
            <a:picLocks noChangeAspect="1"/>
          </p:cNvPicPr>
          <p:nvPr/>
        </p:nvPicPr>
        <p:blipFill>
          <a:blip r:embed="rId2"/>
          <a:stretch>
            <a:fillRect/>
          </a:stretch>
        </p:blipFill>
        <p:spPr>
          <a:xfrm>
            <a:off x="-9853" y="474789"/>
            <a:ext cx="5966977" cy="4404742"/>
          </a:xfrm>
          <a:prstGeom prst="rect">
            <a:avLst/>
          </a:prstGeom>
        </p:spPr>
      </p:pic>
      <p:pic>
        <p:nvPicPr>
          <p:cNvPr id="5" name="Picture 4">
            <a:extLst>
              <a:ext uri="{FF2B5EF4-FFF2-40B4-BE49-F238E27FC236}">
                <a16:creationId xmlns:a16="http://schemas.microsoft.com/office/drawing/2014/main" id="{88BCEC6B-FB13-092D-3536-2541774C9E3A}"/>
              </a:ext>
            </a:extLst>
          </p:cNvPr>
          <p:cNvPicPr>
            <a:picLocks noChangeAspect="1"/>
          </p:cNvPicPr>
          <p:nvPr/>
        </p:nvPicPr>
        <p:blipFill>
          <a:blip r:embed="rId3"/>
          <a:stretch>
            <a:fillRect/>
          </a:stretch>
        </p:blipFill>
        <p:spPr>
          <a:xfrm>
            <a:off x="6096000" y="1493626"/>
            <a:ext cx="5824703" cy="4155039"/>
          </a:xfrm>
          <a:prstGeom prst="rect">
            <a:avLst/>
          </a:prstGeom>
        </p:spPr>
      </p:pic>
    </p:spTree>
    <p:extLst>
      <p:ext uri="{BB962C8B-B14F-4D97-AF65-F5344CB8AC3E}">
        <p14:creationId xmlns:p14="http://schemas.microsoft.com/office/powerpoint/2010/main" val="1441176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F046D32-E9A4-AE14-74CF-DA21876672F8}"/>
              </a:ext>
            </a:extLst>
          </p:cNvPr>
          <p:cNvSpPr txBox="1"/>
          <p:nvPr/>
        </p:nvSpPr>
        <p:spPr>
          <a:xfrm>
            <a:off x="6450160" y="854660"/>
            <a:ext cx="4874272" cy="369332"/>
          </a:xfrm>
          <a:prstGeom prst="rect">
            <a:avLst/>
          </a:prstGeom>
          <a:noFill/>
        </p:spPr>
        <p:txBody>
          <a:bodyPr wrap="square">
            <a:spAutoFit/>
          </a:bodyPr>
          <a:lstStyle/>
          <a:p>
            <a:r>
              <a:rPr lang="en-IN"/>
              <a:t>Impact of the Utilization</a:t>
            </a:r>
          </a:p>
        </p:txBody>
      </p:sp>
      <p:sp>
        <p:nvSpPr>
          <p:cNvPr id="9" name="TextBox 8">
            <a:extLst>
              <a:ext uri="{FF2B5EF4-FFF2-40B4-BE49-F238E27FC236}">
                <a16:creationId xmlns:a16="http://schemas.microsoft.com/office/drawing/2014/main" id="{B1E61DAF-36CB-1208-E5A4-6B0A6CFECBD6}"/>
              </a:ext>
            </a:extLst>
          </p:cNvPr>
          <p:cNvSpPr txBox="1"/>
          <p:nvPr/>
        </p:nvSpPr>
        <p:spPr>
          <a:xfrm>
            <a:off x="821585" y="5325500"/>
            <a:ext cx="3353803" cy="646331"/>
          </a:xfrm>
          <a:prstGeom prst="rect">
            <a:avLst/>
          </a:prstGeom>
          <a:noFill/>
        </p:spPr>
        <p:txBody>
          <a:bodyPr wrap="none" rtlCol="0">
            <a:spAutoFit/>
          </a:bodyPr>
          <a:lstStyle/>
          <a:p>
            <a:r>
              <a:rPr lang="en-US"/>
              <a:t>The size of each task set is 30 and</a:t>
            </a:r>
          </a:p>
          <a:p>
            <a:r>
              <a:rPr lang="en-US"/>
              <a:t> </a:t>
            </a:r>
            <a:r>
              <a:rPr lang="en-US" err="1"/>
              <a:t>Tmax</a:t>
            </a:r>
            <a:r>
              <a:rPr lang="en-US"/>
              <a:t>=</a:t>
            </a:r>
            <a:r>
              <a:rPr lang="en-US" err="1"/>
              <a:t>Tmin</a:t>
            </a:r>
            <a:r>
              <a:rPr lang="en-US"/>
              <a:t>  1;000</a:t>
            </a:r>
            <a:endParaRPr lang="en-IN"/>
          </a:p>
        </p:txBody>
      </p:sp>
      <p:pic>
        <p:nvPicPr>
          <p:cNvPr id="4" name="Picture 3">
            <a:extLst>
              <a:ext uri="{FF2B5EF4-FFF2-40B4-BE49-F238E27FC236}">
                <a16:creationId xmlns:a16="http://schemas.microsoft.com/office/drawing/2014/main" id="{49875C38-3F0D-7122-BC5C-BBBDA0AAF214}"/>
              </a:ext>
            </a:extLst>
          </p:cNvPr>
          <p:cNvPicPr>
            <a:picLocks noChangeAspect="1"/>
          </p:cNvPicPr>
          <p:nvPr/>
        </p:nvPicPr>
        <p:blipFill>
          <a:blip r:embed="rId2"/>
          <a:stretch>
            <a:fillRect/>
          </a:stretch>
        </p:blipFill>
        <p:spPr>
          <a:xfrm>
            <a:off x="279142" y="620839"/>
            <a:ext cx="5944115" cy="4397121"/>
          </a:xfrm>
          <a:prstGeom prst="rect">
            <a:avLst/>
          </a:prstGeom>
        </p:spPr>
      </p:pic>
      <p:pic>
        <p:nvPicPr>
          <p:cNvPr id="5" name="Picture 4">
            <a:extLst>
              <a:ext uri="{FF2B5EF4-FFF2-40B4-BE49-F238E27FC236}">
                <a16:creationId xmlns:a16="http://schemas.microsoft.com/office/drawing/2014/main" id="{AA9CD558-2965-0D4A-DA1F-888740AA9523}"/>
              </a:ext>
            </a:extLst>
          </p:cNvPr>
          <p:cNvPicPr>
            <a:picLocks noChangeAspect="1"/>
          </p:cNvPicPr>
          <p:nvPr/>
        </p:nvPicPr>
        <p:blipFill>
          <a:blip r:embed="rId3"/>
          <a:stretch>
            <a:fillRect/>
          </a:stretch>
        </p:blipFill>
        <p:spPr>
          <a:xfrm>
            <a:off x="6450160" y="1591535"/>
            <a:ext cx="4874272" cy="3496265"/>
          </a:xfrm>
          <a:prstGeom prst="rect">
            <a:avLst/>
          </a:prstGeom>
        </p:spPr>
      </p:pic>
    </p:spTree>
    <p:extLst>
      <p:ext uri="{BB962C8B-B14F-4D97-AF65-F5344CB8AC3E}">
        <p14:creationId xmlns:p14="http://schemas.microsoft.com/office/powerpoint/2010/main" val="13176211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109FA-28DC-7F91-C7D1-8E054609B53B}"/>
              </a:ext>
            </a:extLst>
          </p:cNvPr>
          <p:cNvSpPr>
            <a:spLocks noGrp="1"/>
          </p:cNvSpPr>
          <p:nvPr>
            <p:ph type="title"/>
          </p:nvPr>
        </p:nvSpPr>
        <p:spPr>
          <a:xfrm>
            <a:off x="2849562" y="609600"/>
            <a:ext cx="6424440" cy="1320800"/>
          </a:xfrm>
        </p:spPr>
        <p:txBody>
          <a:bodyPr>
            <a:normAutofit/>
          </a:bodyPr>
          <a:lstStyle/>
          <a:p>
            <a:r>
              <a:rPr lang="en-US" dirty="0"/>
              <a:t>Conclusion</a:t>
            </a:r>
            <a:endParaRPr lang="en-IN" dirty="0"/>
          </a:p>
        </p:txBody>
      </p:sp>
      <p:pic>
        <p:nvPicPr>
          <p:cNvPr id="16" name="Picture 15" descr="Graph on document with pen">
            <a:extLst>
              <a:ext uri="{FF2B5EF4-FFF2-40B4-BE49-F238E27FC236}">
                <a16:creationId xmlns:a16="http://schemas.microsoft.com/office/drawing/2014/main" id="{E1D7820F-E0FC-96E2-C79D-4F113ACF431C}"/>
              </a:ext>
            </a:extLst>
          </p:cNvPr>
          <p:cNvPicPr>
            <a:picLocks noChangeAspect="1"/>
          </p:cNvPicPr>
          <p:nvPr/>
        </p:nvPicPr>
        <p:blipFill rotWithShape="1">
          <a:blip r:embed="rId2"/>
          <a:srcRect l="46930" r="26497"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20" name="Isosceles Triangle 19">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3D5D19C-B644-ADF7-3FF9-DE121AC1557C}"/>
              </a:ext>
            </a:extLst>
          </p:cNvPr>
          <p:cNvSpPr>
            <a:spLocks noGrp="1"/>
          </p:cNvSpPr>
          <p:nvPr>
            <p:ph idx="1"/>
          </p:nvPr>
        </p:nvSpPr>
        <p:spPr>
          <a:xfrm>
            <a:off x="2849562" y="1686561"/>
            <a:ext cx="7086918" cy="4354802"/>
          </a:xfrm>
        </p:spPr>
        <p:txBody>
          <a:bodyPr>
            <a:normAutofit/>
          </a:bodyPr>
          <a:lstStyle/>
          <a:p>
            <a:pPr>
              <a:lnSpc>
                <a:spcPct val="90000"/>
              </a:lnSpc>
            </a:pPr>
            <a:r>
              <a:rPr lang="en-US" sz="1700" dirty="0">
                <a:solidFill>
                  <a:schemeClr val="tx1"/>
                </a:solidFill>
                <a:latin typeface="Cambria" panose="02040503050406030204" pitchFamily="18" charset="0"/>
                <a:ea typeface="Cambria" panose="02040503050406030204" pitchFamily="18" charset="0"/>
              </a:rPr>
              <a:t>We have addressed and solved the problem of providing fast </a:t>
            </a:r>
            <a:r>
              <a:rPr lang="en-US" sz="1700" dirty="0" err="1">
                <a:solidFill>
                  <a:schemeClr val="tx1"/>
                </a:solidFill>
                <a:latin typeface="Cambria" panose="02040503050406030204" pitchFamily="18" charset="0"/>
                <a:ea typeface="Cambria" panose="02040503050406030204" pitchFamily="18" charset="0"/>
              </a:rPr>
              <a:t>schedulability</a:t>
            </a:r>
            <a:r>
              <a:rPr lang="en-US" sz="1700" dirty="0">
                <a:solidFill>
                  <a:schemeClr val="tx1"/>
                </a:solidFill>
                <a:latin typeface="Cambria" panose="02040503050406030204" pitchFamily="18" charset="0"/>
                <a:ea typeface="Cambria" panose="02040503050406030204" pitchFamily="18" charset="0"/>
              </a:rPr>
              <a:t> analysis which is necessary and sufficient for EDF scheduling with arbitrary relative deadlines.</a:t>
            </a:r>
          </a:p>
          <a:p>
            <a:pPr>
              <a:lnSpc>
                <a:spcPct val="90000"/>
              </a:lnSpc>
            </a:pPr>
            <a:r>
              <a:rPr lang="en-US" sz="1700" dirty="0">
                <a:solidFill>
                  <a:schemeClr val="tx1"/>
                </a:solidFill>
                <a:latin typeface="Cambria" panose="02040503050406030204" pitchFamily="18" charset="0"/>
                <a:ea typeface="Cambria" panose="02040503050406030204" pitchFamily="18" charset="0"/>
              </a:rPr>
              <a:t>We can see that a number of factors can significantly affect the experimental results of the old methods; in some circumstances, they have exponential growth</a:t>
            </a:r>
          </a:p>
          <a:p>
            <a:pPr>
              <a:lnSpc>
                <a:spcPct val="90000"/>
              </a:lnSpc>
            </a:pPr>
            <a:r>
              <a:rPr lang="en-US" sz="1700" dirty="0">
                <a:solidFill>
                  <a:schemeClr val="tx1"/>
                </a:solidFill>
                <a:latin typeface="Cambria" panose="02040503050406030204" pitchFamily="18" charset="0"/>
                <a:ea typeface="Cambria" panose="02040503050406030204" pitchFamily="18" charset="0"/>
              </a:rPr>
              <a:t>QPA, more than 96 percent of the task sets complete each </a:t>
            </a:r>
            <a:r>
              <a:rPr lang="en-US" sz="1700" dirty="0" err="1">
                <a:solidFill>
                  <a:schemeClr val="tx1"/>
                </a:solidFill>
                <a:latin typeface="Cambria" panose="02040503050406030204" pitchFamily="18" charset="0"/>
                <a:ea typeface="Cambria" panose="02040503050406030204" pitchFamily="18" charset="0"/>
              </a:rPr>
              <a:t>schedulability</a:t>
            </a:r>
            <a:r>
              <a:rPr lang="en-US" sz="1700" dirty="0">
                <a:solidFill>
                  <a:schemeClr val="tx1"/>
                </a:solidFill>
                <a:latin typeface="Cambria" panose="02040503050406030204" pitchFamily="18" charset="0"/>
                <a:ea typeface="Cambria" panose="02040503050406030204" pitchFamily="18" charset="0"/>
              </a:rPr>
              <a:t> test in less than 30 calculations of </a:t>
            </a:r>
            <a:r>
              <a:rPr lang="en-US" sz="1700" dirty="0" err="1">
                <a:solidFill>
                  <a:schemeClr val="tx1"/>
                </a:solidFill>
                <a:latin typeface="Cambria" panose="02040503050406030204" pitchFamily="18" charset="0"/>
                <a:ea typeface="Cambria" panose="02040503050406030204" pitchFamily="18" charset="0"/>
              </a:rPr>
              <a:t>hðtÞ</a:t>
            </a:r>
            <a:r>
              <a:rPr lang="en-US" sz="1700" dirty="0">
                <a:solidFill>
                  <a:schemeClr val="tx1"/>
                </a:solidFill>
                <a:latin typeface="Cambria" panose="02040503050406030204" pitchFamily="18" charset="0"/>
                <a:ea typeface="Cambria" panose="02040503050406030204" pitchFamily="18" charset="0"/>
              </a:rPr>
              <a:t>. The function </a:t>
            </a:r>
            <a:r>
              <a:rPr lang="en-US" sz="1700" dirty="0" err="1">
                <a:solidFill>
                  <a:schemeClr val="tx1"/>
                </a:solidFill>
                <a:latin typeface="Cambria" panose="02040503050406030204" pitchFamily="18" charset="0"/>
                <a:ea typeface="Cambria" panose="02040503050406030204" pitchFamily="18" charset="0"/>
              </a:rPr>
              <a:t>hðtÞ</a:t>
            </a:r>
            <a:r>
              <a:rPr lang="en-US" sz="1700" dirty="0">
                <a:solidFill>
                  <a:schemeClr val="tx1"/>
                </a:solidFill>
                <a:latin typeface="Cambria" panose="02040503050406030204" pitchFamily="18" charset="0"/>
                <a:ea typeface="Cambria" panose="02040503050406030204" pitchFamily="18" charset="0"/>
              </a:rPr>
              <a:t> has the complexity </a:t>
            </a:r>
            <a:r>
              <a:rPr lang="en-US" sz="1700" dirty="0" err="1">
                <a:solidFill>
                  <a:schemeClr val="tx1"/>
                </a:solidFill>
                <a:latin typeface="Cambria" panose="02040503050406030204" pitchFamily="18" charset="0"/>
                <a:ea typeface="Cambria" panose="02040503050406030204" pitchFamily="18" charset="0"/>
              </a:rPr>
              <a:t>OðnÞ</a:t>
            </a:r>
            <a:r>
              <a:rPr lang="en-US" sz="1700" dirty="0">
                <a:solidFill>
                  <a:schemeClr val="tx1"/>
                </a:solidFill>
                <a:latin typeface="Cambria" panose="02040503050406030204" pitchFamily="18" charset="0"/>
                <a:ea typeface="Cambria" panose="02040503050406030204" pitchFamily="18" charset="0"/>
              </a:rPr>
              <a:t>, equal to calculating a task set’s utilization</a:t>
            </a:r>
          </a:p>
          <a:p>
            <a:pPr>
              <a:lnSpc>
                <a:spcPct val="90000"/>
              </a:lnSpc>
            </a:pPr>
            <a:r>
              <a:rPr lang="en-US" sz="1700" dirty="0">
                <a:solidFill>
                  <a:schemeClr val="tx1"/>
                </a:solidFill>
                <a:latin typeface="Cambria" panose="02040503050406030204" pitchFamily="18" charset="0"/>
                <a:ea typeface="Cambria" panose="02040503050406030204" pitchFamily="18" charset="0"/>
              </a:rPr>
              <a:t>We also observed that the new upper bound L</a:t>
            </a:r>
            <a:r>
              <a:rPr lang="en-US" sz="1700" baseline="-25000" dirty="0">
                <a:solidFill>
                  <a:schemeClr val="tx1"/>
                </a:solidFill>
                <a:latin typeface="Cambria" panose="02040503050406030204" pitchFamily="18" charset="0"/>
                <a:ea typeface="Cambria" panose="02040503050406030204" pitchFamily="18" charset="0"/>
              </a:rPr>
              <a:t>a</a:t>
            </a:r>
            <a:r>
              <a:rPr lang="en-US" sz="1700" dirty="0">
                <a:solidFill>
                  <a:schemeClr val="tx1"/>
                </a:solidFill>
                <a:latin typeface="Cambria" panose="02040503050406030204" pitchFamily="18" charset="0"/>
                <a:ea typeface="Cambria" panose="02040503050406030204" pitchFamily="18" charset="0"/>
              </a:rPr>
              <a:t> dominates </a:t>
            </a:r>
            <a:r>
              <a:rPr lang="en-US" sz="1700" dirty="0" err="1">
                <a:solidFill>
                  <a:schemeClr val="tx1"/>
                </a:solidFill>
                <a:latin typeface="Cambria" panose="02040503050406030204" pitchFamily="18" charset="0"/>
                <a:ea typeface="Cambria" panose="02040503050406030204" pitchFamily="18" charset="0"/>
              </a:rPr>
              <a:t>L</a:t>
            </a:r>
            <a:r>
              <a:rPr lang="en-US" sz="1700" baseline="-25000" dirty="0" err="1">
                <a:solidFill>
                  <a:schemeClr val="tx1"/>
                </a:solidFill>
                <a:latin typeface="Cambria" panose="02040503050406030204" pitchFamily="18" charset="0"/>
                <a:ea typeface="Cambria" panose="02040503050406030204" pitchFamily="18" charset="0"/>
              </a:rPr>
              <a:t>b</a:t>
            </a:r>
            <a:r>
              <a:rPr lang="en-US" sz="1700" dirty="0">
                <a:solidFill>
                  <a:schemeClr val="tx1"/>
                </a:solidFill>
                <a:latin typeface="Cambria" panose="02040503050406030204" pitchFamily="18" charset="0"/>
                <a:ea typeface="Cambria" panose="02040503050406030204" pitchFamily="18" charset="0"/>
              </a:rPr>
              <a:t> when each Di is no larger than 2T</a:t>
            </a:r>
            <a:r>
              <a:rPr lang="en-US" sz="1700" baseline="-25000" dirty="0">
                <a:solidFill>
                  <a:schemeClr val="tx1"/>
                </a:solidFill>
                <a:latin typeface="Cambria" panose="02040503050406030204" pitchFamily="18" charset="0"/>
                <a:ea typeface="Cambria" panose="02040503050406030204" pitchFamily="18" charset="0"/>
              </a:rPr>
              <a:t>i</a:t>
            </a:r>
            <a:r>
              <a:rPr lang="en-US" sz="1700" dirty="0">
                <a:solidFill>
                  <a:schemeClr val="tx1"/>
                </a:solidFill>
                <a:latin typeface="Cambria" panose="02040503050406030204" pitchFamily="18" charset="0"/>
                <a:ea typeface="Cambria" panose="02040503050406030204" pitchFamily="18" charset="0"/>
              </a:rPr>
              <a:t>. Since L</a:t>
            </a:r>
            <a:r>
              <a:rPr lang="en-US" sz="1700" baseline="-25000" dirty="0">
                <a:solidFill>
                  <a:schemeClr val="tx1"/>
                </a:solidFill>
                <a:latin typeface="Cambria" panose="02040503050406030204" pitchFamily="18" charset="0"/>
                <a:ea typeface="Cambria" panose="02040503050406030204" pitchFamily="18" charset="0"/>
              </a:rPr>
              <a:t>a</a:t>
            </a:r>
            <a:r>
              <a:rPr lang="en-US" sz="1700" baseline="30000" dirty="0">
                <a:solidFill>
                  <a:schemeClr val="tx1"/>
                </a:solidFill>
                <a:latin typeface="Cambria" panose="02040503050406030204" pitchFamily="18" charset="0"/>
                <a:ea typeface="Cambria" panose="02040503050406030204" pitchFamily="18" charset="0"/>
              </a:rPr>
              <a:t>*</a:t>
            </a:r>
            <a:r>
              <a:rPr lang="en-US" sz="1700" dirty="0">
                <a:solidFill>
                  <a:schemeClr val="tx1"/>
                </a:solidFill>
                <a:latin typeface="Cambria" panose="02040503050406030204" pitchFamily="18" charset="0"/>
                <a:ea typeface="Cambria" panose="02040503050406030204" pitchFamily="18" charset="0"/>
              </a:rPr>
              <a:t>  is simpler to calculate than </a:t>
            </a:r>
            <a:r>
              <a:rPr lang="en-US" sz="1700" dirty="0" err="1">
                <a:solidFill>
                  <a:schemeClr val="tx1"/>
                </a:solidFill>
                <a:latin typeface="Cambria" panose="02040503050406030204" pitchFamily="18" charset="0"/>
                <a:ea typeface="Cambria" panose="02040503050406030204" pitchFamily="18" charset="0"/>
              </a:rPr>
              <a:t>L</a:t>
            </a:r>
            <a:r>
              <a:rPr lang="en-US" sz="1700" baseline="-25000" dirty="0" err="1">
                <a:solidFill>
                  <a:schemeClr val="tx1"/>
                </a:solidFill>
                <a:latin typeface="Cambria" panose="02040503050406030204" pitchFamily="18" charset="0"/>
                <a:ea typeface="Cambria" panose="02040503050406030204" pitchFamily="18" charset="0"/>
              </a:rPr>
              <a:t>b</a:t>
            </a:r>
            <a:r>
              <a:rPr lang="en-US" sz="1700" dirty="0">
                <a:solidFill>
                  <a:schemeClr val="tx1"/>
                </a:solidFill>
                <a:latin typeface="Cambria" panose="02040503050406030204" pitchFamily="18" charset="0"/>
                <a:ea typeface="Cambria" panose="02040503050406030204" pitchFamily="18" charset="0"/>
              </a:rPr>
              <a:t>, we would suggest that only L</a:t>
            </a:r>
            <a:r>
              <a:rPr lang="en-US" sz="1700" baseline="-25000" dirty="0">
                <a:solidFill>
                  <a:schemeClr val="tx1"/>
                </a:solidFill>
                <a:latin typeface="Cambria" panose="02040503050406030204" pitchFamily="18" charset="0"/>
                <a:ea typeface="Cambria" panose="02040503050406030204" pitchFamily="18" charset="0"/>
              </a:rPr>
              <a:t>a</a:t>
            </a:r>
            <a:r>
              <a:rPr lang="en-US" sz="1700" dirty="0">
                <a:solidFill>
                  <a:schemeClr val="tx1"/>
                </a:solidFill>
                <a:latin typeface="Cambria" panose="02040503050406030204" pitchFamily="18" charset="0"/>
                <a:ea typeface="Cambria" panose="02040503050406030204" pitchFamily="18" charset="0"/>
              </a:rPr>
              <a:t> is used in QPA when each D</a:t>
            </a:r>
            <a:r>
              <a:rPr lang="en-US" sz="1700" baseline="-25000" dirty="0">
                <a:solidFill>
                  <a:schemeClr val="tx1"/>
                </a:solidFill>
                <a:latin typeface="Cambria" panose="02040503050406030204" pitchFamily="18" charset="0"/>
                <a:ea typeface="Cambria" panose="02040503050406030204" pitchFamily="18" charset="0"/>
              </a:rPr>
              <a:t>i</a:t>
            </a:r>
            <a:r>
              <a:rPr lang="en-US" sz="1700" dirty="0">
                <a:solidFill>
                  <a:schemeClr val="tx1"/>
                </a:solidFill>
                <a:latin typeface="Cambria" panose="02040503050406030204" pitchFamily="18" charset="0"/>
                <a:ea typeface="Cambria" panose="02040503050406030204" pitchFamily="18" charset="0"/>
              </a:rPr>
              <a:t> is not significantly larger than 2T</a:t>
            </a:r>
            <a:r>
              <a:rPr lang="en-US" sz="1700" baseline="-25000" dirty="0">
                <a:solidFill>
                  <a:schemeClr val="tx1"/>
                </a:solidFill>
                <a:latin typeface="Cambria" panose="02040503050406030204" pitchFamily="18" charset="0"/>
                <a:ea typeface="Cambria" panose="02040503050406030204" pitchFamily="18" charset="0"/>
              </a:rPr>
              <a:t>i</a:t>
            </a:r>
            <a:r>
              <a:rPr lang="en-US" sz="1700" dirty="0">
                <a:solidFill>
                  <a:schemeClr val="tx1"/>
                </a:solidFill>
                <a:latin typeface="Cambria" panose="02040503050406030204" pitchFamily="18" charset="0"/>
                <a:ea typeface="Cambria" panose="02040503050406030204" pitchFamily="18" charset="0"/>
              </a:rPr>
              <a:t>.</a:t>
            </a:r>
            <a:endParaRPr lang="en-IN" sz="1700"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068687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FB407-5884-7720-1223-B8EF3F2712D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85B6BCA-1C0A-2BA8-11A8-30DA784DDED0}"/>
              </a:ext>
            </a:extLst>
          </p:cNvPr>
          <p:cNvSpPr>
            <a:spLocks noGrp="1"/>
          </p:cNvSpPr>
          <p:nvPr>
            <p:ph idx="1"/>
          </p:nvPr>
        </p:nvSpPr>
        <p:spPr/>
        <p:txBody>
          <a:bodyPr vert="horz" lIns="91440" tIns="45720" rIns="91440" bIns="45720" rtlCol="0" anchor="t">
            <a:normAutofit/>
          </a:bodyPr>
          <a:lstStyle/>
          <a:p>
            <a:r>
              <a:rPr lang="en-US" dirty="0">
                <a:ea typeface="+mn-lt"/>
                <a:cs typeface="+mn-lt"/>
                <a:hlinkClick r:id="rId2"/>
              </a:rPr>
              <a:t>Reference for Lb bound</a:t>
            </a:r>
          </a:p>
          <a:p>
            <a:r>
              <a:rPr lang="en-US" dirty="0">
                <a:ea typeface="+mn-lt"/>
                <a:cs typeface="+mn-lt"/>
                <a:hlinkClick r:id="rId3"/>
              </a:rPr>
              <a:t>Reference for h(t)</a:t>
            </a:r>
          </a:p>
          <a:p>
            <a:endParaRPr lang="en-US" dirty="0"/>
          </a:p>
          <a:p>
            <a:endParaRPr lang="en-US" dirty="0"/>
          </a:p>
        </p:txBody>
      </p:sp>
    </p:spTree>
    <p:extLst>
      <p:ext uri="{BB962C8B-B14F-4D97-AF65-F5344CB8AC3E}">
        <p14:creationId xmlns:p14="http://schemas.microsoft.com/office/powerpoint/2010/main" val="29133800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7146D-A95E-AF3E-A91B-8C3D8216C939}"/>
              </a:ext>
            </a:extLst>
          </p:cNvPr>
          <p:cNvSpPr>
            <a:spLocks noGrp="1"/>
          </p:cNvSpPr>
          <p:nvPr>
            <p:ph type="title"/>
          </p:nvPr>
        </p:nvSpPr>
        <p:spPr/>
        <p:txBody>
          <a:bodyPr/>
          <a:lstStyle/>
          <a:p>
            <a:r>
              <a:rPr lang="en-US"/>
              <a:t>Critique</a:t>
            </a:r>
          </a:p>
        </p:txBody>
      </p:sp>
      <p:sp>
        <p:nvSpPr>
          <p:cNvPr id="3" name="Content Placeholder 2">
            <a:extLst>
              <a:ext uri="{FF2B5EF4-FFF2-40B4-BE49-F238E27FC236}">
                <a16:creationId xmlns:a16="http://schemas.microsoft.com/office/drawing/2014/main" id="{A6CE84AE-36E9-2EA9-2B72-7BCAD2FEB564}"/>
              </a:ext>
            </a:extLst>
          </p:cNvPr>
          <p:cNvSpPr>
            <a:spLocks noGrp="1"/>
          </p:cNvSpPr>
          <p:nvPr>
            <p:ph idx="1"/>
          </p:nvPr>
        </p:nvSpPr>
        <p:spPr/>
        <p:txBody>
          <a:bodyPr vert="horz" lIns="91440" tIns="45720" rIns="91440" bIns="45720" rtlCol="0" anchor="t">
            <a:normAutofit/>
          </a:bodyPr>
          <a:lstStyle/>
          <a:p>
            <a:r>
              <a:rPr lang="en-US"/>
              <a:t>Another state of the art algorithm for EDF </a:t>
            </a:r>
            <a:r>
              <a:rPr lang="en-US" err="1"/>
              <a:t>schedulability</a:t>
            </a:r>
            <a:r>
              <a:rPr lang="en-US"/>
              <a:t> analysis is the QPA improvement. </a:t>
            </a:r>
          </a:p>
          <a:p>
            <a:r>
              <a:rPr lang="en-US"/>
              <a:t>QPA improvement does not calculate for every h(t). It is similar to binary search.</a:t>
            </a:r>
          </a:p>
          <a:p>
            <a:r>
              <a:rPr lang="en-US"/>
              <a:t>It splits and tries to check for </a:t>
            </a:r>
            <a:r>
              <a:rPr lang="en-US" err="1"/>
              <a:t>schedulability</a:t>
            </a:r>
            <a:r>
              <a:rPr lang="en-US"/>
              <a:t>.</a:t>
            </a:r>
          </a:p>
        </p:txBody>
      </p:sp>
    </p:spTree>
    <p:extLst>
      <p:ext uri="{BB962C8B-B14F-4D97-AF65-F5344CB8AC3E}">
        <p14:creationId xmlns:p14="http://schemas.microsoft.com/office/powerpoint/2010/main" val="3598230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68C91-B49D-B731-70E7-2F8F82B20C97}"/>
              </a:ext>
            </a:extLst>
          </p:cNvPr>
          <p:cNvSpPr>
            <a:spLocks noGrp="1"/>
          </p:cNvSpPr>
          <p:nvPr>
            <p:ph type="title"/>
          </p:nvPr>
        </p:nvSpPr>
        <p:spPr/>
        <p:txBody>
          <a:bodyPr/>
          <a:lstStyle/>
          <a:p>
            <a:r>
              <a:rPr lang="en-US" b="0" i="0" u="none" strike="noStrike">
                <a:solidFill>
                  <a:schemeClr val="tx1"/>
                </a:solidFill>
                <a:effectLst/>
                <a:latin typeface="Cambria" panose="02040503050406030204" pitchFamily="18" charset="0"/>
                <a:ea typeface="Cambria" panose="02040503050406030204" pitchFamily="18" charset="0"/>
              </a:rPr>
              <a:t>Previous Results on Exact Schedulability Analysis</a:t>
            </a:r>
            <a:r>
              <a:rPr lang="en-US" b="0" i="0">
                <a:solidFill>
                  <a:schemeClr val="tx1"/>
                </a:solidFill>
                <a:effectLst/>
                <a:latin typeface="Cambria" panose="02040503050406030204" pitchFamily="18" charset="0"/>
                <a:ea typeface="Cambria" panose="02040503050406030204" pitchFamily="18" charset="0"/>
              </a:rPr>
              <a:t>​</a:t>
            </a:r>
            <a:endParaRPr lang="en-IN">
              <a:solidFill>
                <a:schemeClr val="tx1"/>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6E9273FA-31B4-BEE3-9F5B-8A5D0E44645E}"/>
              </a:ext>
            </a:extLst>
          </p:cNvPr>
          <p:cNvSpPr>
            <a:spLocks noGrp="1"/>
          </p:cNvSpPr>
          <p:nvPr>
            <p:ph idx="1"/>
          </p:nvPr>
        </p:nvSpPr>
        <p:spPr/>
        <p:txBody>
          <a:bodyPr/>
          <a:lstStyle/>
          <a:p>
            <a:pPr algn="l" rtl="0" fontAlgn="base">
              <a:buFont typeface="Arial" panose="020B0604020202020204" pitchFamily="34" charset="0"/>
              <a:buChar char="•"/>
            </a:pPr>
            <a:r>
              <a:rPr lang="en-US" b="0" i="0">
                <a:solidFill>
                  <a:srgbClr val="000000"/>
                </a:solidFill>
                <a:effectLst/>
                <a:latin typeface="Cambria" panose="02040503050406030204" pitchFamily="18" charset="0"/>
              </a:rPr>
              <a:t>​</a:t>
            </a:r>
            <a:endParaRPr lang="en-US" b="0" i="0">
              <a:solidFill>
                <a:srgbClr val="000000"/>
              </a:solidFill>
              <a:effectLst/>
              <a:latin typeface="Arial" panose="020B0604020202020204" pitchFamily="34" charset="0"/>
            </a:endParaRPr>
          </a:p>
          <a:p>
            <a:pPr algn="l" rtl="0" fontAlgn="base">
              <a:buFont typeface="Arial" panose="020B0604020202020204" pitchFamily="34" charset="0"/>
              <a:buChar char="•"/>
            </a:pPr>
            <a:r>
              <a:rPr lang="en-US" b="0" i="0" u="none" strike="noStrike">
                <a:solidFill>
                  <a:srgbClr val="000000"/>
                </a:solidFill>
                <a:effectLst/>
                <a:latin typeface="Cambria" panose="02040503050406030204" pitchFamily="18" charset="0"/>
              </a:rPr>
              <a:t>In online systems during the run-time of a system there could be new tasks arrive that need (if possible) to be added to the task set. </a:t>
            </a:r>
            <a:r>
              <a:rPr lang="en-US" b="1" i="0" u="none" strike="noStrike">
                <a:solidFill>
                  <a:srgbClr val="000000"/>
                </a:solidFill>
                <a:effectLst/>
                <a:latin typeface="Cambria" panose="02040503050406030204" pitchFamily="18" charset="0"/>
              </a:rPr>
              <a:t>The system must recalculate </a:t>
            </a:r>
            <a:r>
              <a:rPr lang="en-US" b="1" i="0" u="none" strike="noStrike" err="1">
                <a:solidFill>
                  <a:srgbClr val="000000"/>
                </a:solidFill>
                <a:effectLst/>
                <a:latin typeface="Cambria" panose="02040503050406030204" pitchFamily="18" charset="0"/>
              </a:rPr>
              <a:t>schedulability</a:t>
            </a:r>
            <a:r>
              <a:rPr lang="en-US" b="1" i="0" u="none" strike="noStrike">
                <a:solidFill>
                  <a:srgbClr val="000000"/>
                </a:solidFill>
                <a:effectLst/>
                <a:latin typeface="Cambria" panose="02040503050406030204" pitchFamily="18" charset="0"/>
              </a:rPr>
              <a:t> online to decide whether to allow the new tasks to enter into the system.</a:t>
            </a:r>
            <a:r>
              <a:rPr lang="en-US" b="0" i="0" u="none" strike="noStrike">
                <a:solidFill>
                  <a:srgbClr val="000000"/>
                </a:solidFill>
                <a:effectLst/>
                <a:latin typeface="Cambria" panose="02040503050406030204" pitchFamily="18" charset="0"/>
              </a:rPr>
              <a:t> Such online admission control gives a much higher requirement for the performance of the </a:t>
            </a:r>
            <a:r>
              <a:rPr lang="en-US" b="0" i="0" u="none" strike="noStrike" err="1">
                <a:solidFill>
                  <a:srgbClr val="000000"/>
                </a:solidFill>
                <a:effectLst/>
                <a:latin typeface="Cambria" panose="02040503050406030204" pitchFamily="18" charset="0"/>
              </a:rPr>
              <a:t>schedulability</a:t>
            </a:r>
            <a:r>
              <a:rPr lang="en-US" b="0" i="0" u="none" strike="noStrike">
                <a:solidFill>
                  <a:srgbClr val="000000"/>
                </a:solidFill>
                <a:effectLst/>
                <a:latin typeface="Cambria" panose="02040503050406030204" pitchFamily="18" charset="0"/>
              </a:rPr>
              <a:t> test as the decisions have to be made in a very short time and should not occupy too much system resource</a:t>
            </a:r>
            <a:r>
              <a:rPr lang="en-US" b="0" i="0">
                <a:solidFill>
                  <a:srgbClr val="000000"/>
                </a:solidFill>
                <a:effectLst/>
                <a:latin typeface="Cambria" panose="02040503050406030204" pitchFamily="18" charset="0"/>
              </a:rPr>
              <a:t>​</a:t>
            </a:r>
            <a:endParaRPr lang="en-US" b="0" i="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1674406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9E1C998-3AEC-5B6E-C17D-F66478032021}"/>
              </a:ext>
            </a:extLst>
          </p:cNvPr>
          <p:cNvSpPr>
            <a:spLocks noGrp="1"/>
          </p:cNvSpPr>
          <p:nvPr>
            <p:ph type="title"/>
          </p:nvPr>
        </p:nvSpPr>
        <p:spPr>
          <a:xfrm>
            <a:off x="7181723" y="609600"/>
            <a:ext cx="4512989" cy="2227730"/>
          </a:xfrm>
        </p:spPr>
        <p:txBody>
          <a:bodyPr anchor="ctr">
            <a:normAutofit/>
          </a:bodyPr>
          <a:lstStyle/>
          <a:p>
            <a:endParaRPr lang="en-US">
              <a:solidFill>
                <a:srgbClr val="FFFFFF"/>
              </a:solidFill>
            </a:endParaRPr>
          </a:p>
        </p:txBody>
      </p:sp>
      <p:pic>
        <p:nvPicPr>
          <p:cNvPr id="7" name="Graphic 6" descr="Smiling Face with No Fill">
            <a:extLst>
              <a:ext uri="{FF2B5EF4-FFF2-40B4-BE49-F238E27FC236}">
                <a16:creationId xmlns:a16="http://schemas.microsoft.com/office/drawing/2014/main" id="{7B7FCFA9-1E17-5DA0-35C5-577931CF46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51" y="1545062"/>
            <a:ext cx="3856774" cy="3856774"/>
          </a:xfrm>
          <a:prstGeom prst="rect">
            <a:avLst/>
          </a:prstGeom>
        </p:spPr>
      </p:pic>
      <p:sp>
        <p:nvSpPr>
          <p:cNvPr id="3" name="Content Placeholder 2">
            <a:extLst>
              <a:ext uri="{FF2B5EF4-FFF2-40B4-BE49-F238E27FC236}">
                <a16:creationId xmlns:a16="http://schemas.microsoft.com/office/drawing/2014/main" id="{A044EFA4-6146-D36D-3CDA-FD48993524B3}"/>
              </a:ext>
            </a:extLst>
          </p:cNvPr>
          <p:cNvSpPr>
            <a:spLocks noGrp="1"/>
          </p:cNvSpPr>
          <p:nvPr>
            <p:ph idx="1"/>
          </p:nvPr>
        </p:nvSpPr>
        <p:spPr>
          <a:xfrm>
            <a:off x="6631392" y="2181162"/>
            <a:ext cx="5708904" cy="3317938"/>
          </a:xfrm>
        </p:spPr>
        <p:txBody>
          <a:bodyPr vert="horz" lIns="91440" tIns="45720" rIns="91440" bIns="45720" rtlCol="0" anchor="t">
            <a:normAutofit/>
          </a:bodyPr>
          <a:lstStyle/>
          <a:p>
            <a:r>
              <a:rPr lang="en-US" sz="6000">
                <a:solidFill>
                  <a:srgbClr val="FFFFFF"/>
                </a:solidFill>
              </a:rPr>
              <a:t>THANK YOU </a:t>
            </a:r>
          </a:p>
        </p:txBody>
      </p:sp>
    </p:spTree>
    <p:extLst>
      <p:ext uri="{BB962C8B-B14F-4D97-AF65-F5344CB8AC3E}">
        <p14:creationId xmlns:p14="http://schemas.microsoft.com/office/powerpoint/2010/main" val="20878303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21D48-85F5-78C7-CC1E-A752220486D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189A61BA-EFB7-1885-FC57-A1DCBB24427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50037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3A6A76-AE5D-49AE-9D49-90C0F15482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9">
            <a:extLst>
              <a:ext uri="{FF2B5EF4-FFF2-40B4-BE49-F238E27FC236}">
                <a16:creationId xmlns:a16="http://schemas.microsoft.com/office/drawing/2014/main" id="{A9A5CCB5-EF7C-48C3-B6DF-ADC1771CC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3" name="Straight Connector 10">
              <a:extLst>
                <a:ext uri="{FF2B5EF4-FFF2-40B4-BE49-F238E27FC236}">
                  <a16:creationId xmlns:a16="http://schemas.microsoft.com/office/drawing/2014/main" id="{94CCC9E2-3000-4D65-A607-D2D2A37CAD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3250D6C2-D9D4-4A9F-87A3-8EBB72794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5">
              <a:extLst>
                <a:ext uri="{FF2B5EF4-FFF2-40B4-BE49-F238E27FC236}">
                  <a16:creationId xmlns:a16="http://schemas.microsoft.com/office/drawing/2014/main" id="{9A621299-817D-46DA-9048-2E0A16D4C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9F8D7E4E-4190-4BB5-A1AA-20610B2C5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3FB6299-378D-4A25-91E6-9C6E0A3096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AECD26A0-ED75-4BE4-BFEC-885CBEDB5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B459E0DD-85B6-45C6-8D5E-8E494E9472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8" name="Straight Connector 17">
              <a:extLst>
                <a:ext uri="{FF2B5EF4-FFF2-40B4-BE49-F238E27FC236}">
                  <a16:creationId xmlns:a16="http://schemas.microsoft.com/office/drawing/2014/main" id="{664D381D-8077-4635-82B6-CA7E6160D1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58017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9" name="Isosceles Triangle 18">
              <a:extLst>
                <a:ext uri="{FF2B5EF4-FFF2-40B4-BE49-F238E27FC236}">
                  <a16:creationId xmlns:a16="http://schemas.microsoft.com/office/drawing/2014/main" id="{B3F8D64C-15FA-42D6-AB21-7FB17F831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9C8DDD52-FBB2-4634-B9F8-A341CDE10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4B7793C-7864-3413-CC3D-273ADE597772}"/>
              </a:ext>
            </a:extLst>
          </p:cNvPr>
          <p:cNvSpPr>
            <a:spLocks noGrp="1"/>
          </p:cNvSpPr>
          <p:nvPr>
            <p:ph type="title"/>
          </p:nvPr>
        </p:nvSpPr>
        <p:spPr>
          <a:xfrm>
            <a:off x="677334" y="609600"/>
            <a:ext cx="8596668" cy="1320800"/>
          </a:xfrm>
        </p:spPr>
        <p:txBody>
          <a:bodyPr>
            <a:normAutofit/>
          </a:bodyPr>
          <a:lstStyle/>
          <a:p>
            <a:r>
              <a:rPr lang="en-US" dirty="0">
                <a:solidFill>
                  <a:srgbClr val="FFFFFF"/>
                </a:solidFill>
                <a:ea typeface="+mj-lt"/>
                <a:cs typeface="+mj-lt"/>
              </a:rPr>
              <a:t>Evolution of </a:t>
            </a:r>
            <a:r>
              <a:rPr lang="en-US" dirty="0" err="1">
                <a:solidFill>
                  <a:srgbClr val="FFFFFF"/>
                </a:solidFill>
                <a:ea typeface="+mj-lt"/>
                <a:cs typeface="+mj-lt"/>
              </a:rPr>
              <a:t>schedulability</a:t>
            </a:r>
            <a:r>
              <a:rPr lang="en-US" dirty="0">
                <a:solidFill>
                  <a:srgbClr val="FFFFFF"/>
                </a:solidFill>
                <a:ea typeface="+mj-lt"/>
                <a:cs typeface="+mj-lt"/>
              </a:rPr>
              <a:t> tests</a:t>
            </a:r>
          </a:p>
          <a:p>
            <a:endParaRPr lang="en-US">
              <a:solidFill>
                <a:srgbClr val="FFFFFF"/>
              </a:solidFill>
            </a:endParaRPr>
          </a:p>
        </p:txBody>
      </p:sp>
      <p:sp>
        <p:nvSpPr>
          <p:cNvPr id="3" name="Content Placeholder 2">
            <a:extLst>
              <a:ext uri="{FF2B5EF4-FFF2-40B4-BE49-F238E27FC236}">
                <a16:creationId xmlns:a16="http://schemas.microsoft.com/office/drawing/2014/main" id="{9A126AC1-4D96-F0F5-769A-47C20C5E4F35}"/>
              </a:ext>
            </a:extLst>
          </p:cNvPr>
          <p:cNvSpPr>
            <a:spLocks noGrp="1"/>
          </p:cNvSpPr>
          <p:nvPr>
            <p:ph idx="1"/>
          </p:nvPr>
        </p:nvSpPr>
        <p:spPr>
          <a:xfrm>
            <a:off x="677334" y="2160589"/>
            <a:ext cx="8596668" cy="3880773"/>
          </a:xfrm>
        </p:spPr>
        <p:txBody>
          <a:bodyPr vert="horz" lIns="91440" tIns="45720" rIns="91440" bIns="45720" rtlCol="0" anchor="t">
            <a:normAutofit/>
          </a:bodyPr>
          <a:lstStyle/>
          <a:p>
            <a:pPr marL="0" indent="0">
              <a:buNone/>
            </a:pPr>
            <a:endParaRPr lang="en-US" dirty="0">
              <a:solidFill>
                <a:srgbClr val="FFFFFF"/>
              </a:solidFill>
              <a:ea typeface="+mn-lt"/>
              <a:cs typeface="+mn-lt"/>
            </a:endParaRPr>
          </a:p>
          <a:p>
            <a:pPr marL="0" indent="0">
              <a:buNone/>
            </a:pPr>
            <a:r>
              <a:rPr lang="en-US" dirty="0">
                <a:solidFill>
                  <a:srgbClr val="FFFFFF"/>
                </a:solidFill>
                <a:ea typeface="+mn-lt"/>
                <a:cs typeface="+mn-lt"/>
              </a:rPr>
              <a:t>  </a:t>
            </a:r>
          </a:p>
          <a:p>
            <a:pPr marL="457200" lvl="1" indent="0">
              <a:buNone/>
            </a:pPr>
            <a:endParaRPr lang="en-US">
              <a:solidFill>
                <a:srgbClr val="FFFFFF"/>
              </a:solidFill>
              <a:ea typeface="+mn-lt"/>
              <a:cs typeface="+mn-lt"/>
            </a:endParaRPr>
          </a:p>
        </p:txBody>
      </p:sp>
      <p:sp>
        <p:nvSpPr>
          <p:cNvPr id="40" name="Rectangle: Rounded Corners 39">
            <a:extLst>
              <a:ext uri="{FF2B5EF4-FFF2-40B4-BE49-F238E27FC236}">
                <a16:creationId xmlns:a16="http://schemas.microsoft.com/office/drawing/2014/main" id="{3A4531DD-E058-8CFC-1EFC-BE4895207FCB}"/>
              </a:ext>
            </a:extLst>
          </p:cNvPr>
          <p:cNvSpPr/>
          <p:nvPr/>
        </p:nvSpPr>
        <p:spPr>
          <a:xfrm>
            <a:off x="550334" y="1322916"/>
            <a:ext cx="9842499" cy="2413001"/>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000"/>
              </a:spcBef>
            </a:pPr>
            <a:r>
              <a:rPr lang="en-US" dirty="0">
                <a:ea typeface="+mn-lt"/>
                <a:cs typeface="+mn-lt"/>
              </a:rPr>
              <a:t>1. Liu and Layland presented a necessary and sufficient </a:t>
            </a:r>
            <a:r>
              <a:rPr lang="en-US" dirty="0" err="1">
                <a:ea typeface="+mn-lt"/>
                <a:cs typeface="+mn-lt"/>
              </a:rPr>
              <a:t>schedulability</a:t>
            </a:r>
            <a:r>
              <a:rPr lang="en-US" dirty="0">
                <a:ea typeface="+mn-lt"/>
                <a:cs typeface="+mn-lt"/>
              </a:rPr>
              <a:t> condition </a:t>
            </a:r>
          </a:p>
          <a:p>
            <a:pPr marL="285750" indent="-285750">
              <a:spcBef>
                <a:spcPts val="1000"/>
              </a:spcBef>
              <a:buFont typeface="Arial"/>
              <a:buChar char="•"/>
            </a:pPr>
            <a:r>
              <a:rPr lang="en-US" dirty="0">
                <a:ea typeface="+mn-lt"/>
                <a:cs typeface="+mn-lt"/>
              </a:rPr>
              <a:t>     </a:t>
            </a:r>
            <a:r>
              <a:rPr lang="en-US" b="1" dirty="0">
                <a:ea typeface="+mn-lt"/>
                <a:cs typeface="+mn-lt"/>
              </a:rPr>
              <a:t>Assumption</a:t>
            </a:r>
            <a:r>
              <a:rPr lang="en-US" dirty="0">
                <a:ea typeface="+mn-lt"/>
                <a:cs typeface="+mn-lt"/>
              </a:rPr>
              <a:t>: Relative deadlines are equal to their periods.</a:t>
            </a:r>
          </a:p>
          <a:p>
            <a:pPr marL="285750" indent="-285750">
              <a:spcBef>
                <a:spcPts val="1000"/>
              </a:spcBef>
              <a:buFont typeface="Arial"/>
              <a:buChar char="•"/>
            </a:pPr>
            <a:r>
              <a:rPr lang="en-US" dirty="0">
                <a:ea typeface="+mn-lt"/>
                <a:cs typeface="+mn-lt"/>
              </a:rPr>
              <a:t>     </a:t>
            </a:r>
            <a:r>
              <a:rPr lang="en-US" b="1" dirty="0" err="1">
                <a:ea typeface="+mn-lt"/>
                <a:cs typeface="+mn-lt"/>
              </a:rPr>
              <a:t>Schedulability</a:t>
            </a:r>
            <a:r>
              <a:rPr lang="en-US" b="1" dirty="0">
                <a:ea typeface="+mn-lt"/>
                <a:cs typeface="+mn-lt"/>
              </a:rPr>
              <a:t> condition</a:t>
            </a:r>
            <a:r>
              <a:rPr lang="en-US" dirty="0">
                <a:ea typeface="+mn-lt"/>
                <a:cs typeface="+mn-lt"/>
              </a:rPr>
              <a:t>: Utilization of the task must be less than or equal to 1.  Taskset is schedulable if and only if U  &lt;= 1</a:t>
            </a:r>
            <a:endParaRPr lang="en-US"/>
          </a:p>
        </p:txBody>
      </p:sp>
      <p:sp>
        <p:nvSpPr>
          <p:cNvPr id="41" name="Rectangle: Rounded Corners 40">
            <a:extLst>
              <a:ext uri="{FF2B5EF4-FFF2-40B4-BE49-F238E27FC236}">
                <a16:creationId xmlns:a16="http://schemas.microsoft.com/office/drawing/2014/main" id="{4CE8C993-43D9-7362-E4E7-38B2B3DA4011}"/>
              </a:ext>
            </a:extLst>
          </p:cNvPr>
          <p:cNvSpPr/>
          <p:nvPr/>
        </p:nvSpPr>
        <p:spPr>
          <a:xfrm>
            <a:off x="772583" y="4106334"/>
            <a:ext cx="9345083" cy="2582332"/>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000"/>
              </a:spcBef>
            </a:pPr>
            <a:r>
              <a:rPr lang="en-US" dirty="0">
                <a:ea typeface="+mn-lt"/>
                <a:cs typeface="+mn-lt"/>
              </a:rPr>
              <a:t>2. Approximate or sufficient test for EDF scheduling :</a:t>
            </a:r>
          </a:p>
          <a:p>
            <a:pPr>
              <a:spcBef>
                <a:spcPts val="1000"/>
              </a:spcBef>
            </a:pPr>
            <a:r>
              <a:rPr lang="en-US" dirty="0">
                <a:ea typeface="+mn-lt"/>
                <a:cs typeface="+mn-lt"/>
              </a:rPr>
              <a:t>      </a:t>
            </a:r>
            <a:r>
              <a:rPr lang="en-US" b="1" dirty="0">
                <a:ea typeface="+mn-lt"/>
                <a:cs typeface="+mn-lt"/>
              </a:rPr>
              <a:t>Assumption</a:t>
            </a:r>
            <a:r>
              <a:rPr lang="en-US" dirty="0">
                <a:ea typeface="+mn-lt"/>
                <a:cs typeface="+mn-lt"/>
              </a:rPr>
              <a:t>: Relative deadlines are less than their periods.</a:t>
            </a:r>
          </a:p>
          <a:p>
            <a:pPr>
              <a:spcBef>
                <a:spcPts val="1000"/>
              </a:spcBef>
            </a:pPr>
            <a:r>
              <a:rPr lang="en-US" dirty="0">
                <a:ea typeface="+mn-lt"/>
                <a:cs typeface="+mn-lt"/>
              </a:rPr>
              <a:t>      The density of a taskset is defined as  delta(Δ)  = </a:t>
            </a:r>
          </a:p>
          <a:p>
            <a:pPr marL="285750" indent="-285750">
              <a:spcBef>
                <a:spcPts val="1000"/>
              </a:spcBef>
              <a:buFont typeface="Arial,Sans-Serif"/>
              <a:buChar char="•"/>
            </a:pPr>
            <a:r>
              <a:rPr lang="en-US" dirty="0">
                <a:ea typeface="+mn-lt"/>
                <a:cs typeface="+mn-lt"/>
              </a:rPr>
              <a:t>  The system is said to be feasible if Δ &lt;= 1</a:t>
            </a:r>
          </a:p>
          <a:p>
            <a:pPr marL="285750" indent="-285750">
              <a:spcBef>
                <a:spcPts val="1000"/>
              </a:spcBef>
              <a:buFont typeface="Arial,Sans-Serif"/>
              <a:buChar char="•"/>
            </a:pPr>
            <a:r>
              <a:rPr lang="en-US" dirty="0">
                <a:ea typeface="+mn-lt"/>
                <a:cs typeface="+mn-lt"/>
              </a:rPr>
              <a:t>  The system may not be feasible for Δ &gt; 1 </a:t>
            </a:r>
            <a:endParaRPr lang="en-US" dirty="0"/>
          </a:p>
        </p:txBody>
      </p:sp>
      <p:pic>
        <p:nvPicPr>
          <p:cNvPr id="45" name="Picture 6" descr="A picture containing text&#10;&#10;Description automatically generated">
            <a:extLst>
              <a:ext uri="{FF2B5EF4-FFF2-40B4-BE49-F238E27FC236}">
                <a16:creationId xmlns:a16="http://schemas.microsoft.com/office/drawing/2014/main" id="{5F7DB2BB-61DE-D4B5-738A-4DDEF0B5ECB5}"/>
              </a:ext>
            </a:extLst>
          </p:cNvPr>
          <p:cNvPicPr>
            <a:picLocks noChangeAspect="1"/>
          </p:cNvPicPr>
          <p:nvPr/>
        </p:nvPicPr>
        <p:blipFill>
          <a:blip r:embed="rId2"/>
          <a:stretch>
            <a:fillRect/>
          </a:stretch>
        </p:blipFill>
        <p:spPr>
          <a:xfrm>
            <a:off x="6744698" y="5158676"/>
            <a:ext cx="1209675" cy="571500"/>
          </a:xfrm>
          <a:prstGeom prst="rect">
            <a:avLst/>
          </a:prstGeom>
        </p:spPr>
      </p:pic>
    </p:spTree>
    <p:extLst>
      <p:ext uri="{BB962C8B-B14F-4D97-AF65-F5344CB8AC3E}">
        <p14:creationId xmlns:p14="http://schemas.microsoft.com/office/powerpoint/2010/main" val="977513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3"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43CFFCF-63B7-C410-6E20-269E5C7FA4CC}"/>
              </a:ext>
            </a:extLst>
          </p:cNvPr>
          <p:cNvSpPr>
            <a:spLocks noGrp="1"/>
          </p:cNvSpPr>
          <p:nvPr>
            <p:ph type="title"/>
          </p:nvPr>
        </p:nvSpPr>
        <p:spPr>
          <a:xfrm>
            <a:off x="677334" y="609600"/>
            <a:ext cx="8596668" cy="1320800"/>
          </a:xfrm>
        </p:spPr>
        <p:txBody>
          <a:bodyPr>
            <a:normAutofit/>
          </a:bodyPr>
          <a:lstStyle/>
          <a:p>
            <a:r>
              <a:rPr lang="en-US" b="1">
                <a:ea typeface="Calibri Light"/>
                <a:cs typeface="Calibri Light"/>
              </a:rPr>
              <a:t>Problem statement</a:t>
            </a:r>
            <a:r>
              <a:rPr lang="en-US">
                <a:ea typeface="Calibri Light"/>
                <a:cs typeface="Calibri Light"/>
              </a:rPr>
              <a:t> </a:t>
            </a:r>
          </a:p>
        </p:txBody>
      </p:sp>
      <p:sp>
        <p:nvSpPr>
          <p:cNvPr id="3" name="Content Placeholder 2">
            <a:extLst>
              <a:ext uri="{FF2B5EF4-FFF2-40B4-BE49-F238E27FC236}">
                <a16:creationId xmlns:a16="http://schemas.microsoft.com/office/drawing/2014/main" id="{6CDC2217-A459-8758-5649-DECBF35F5DAD}"/>
              </a:ext>
            </a:extLst>
          </p:cNvPr>
          <p:cNvSpPr>
            <a:spLocks noGrp="1"/>
          </p:cNvSpPr>
          <p:nvPr>
            <p:ph idx="1"/>
          </p:nvPr>
        </p:nvSpPr>
        <p:spPr>
          <a:xfrm>
            <a:off x="635001" y="1716089"/>
            <a:ext cx="8639001" cy="4325273"/>
          </a:xfrm>
        </p:spPr>
        <p:txBody>
          <a:bodyPr vert="horz" lIns="0" tIns="45720" rIns="0" bIns="45720" rtlCol="0">
            <a:normAutofit/>
          </a:bodyPr>
          <a:lstStyle/>
          <a:p>
            <a:pPr>
              <a:buFont typeface="Wingdings" panose="020F0502020204030204" pitchFamily="34" charset="0"/>
              <a:buChar char="q"/>
            </a:pPr>
            <a:r>
              <a:rPr lang="en-US">
                <a:ea typeface="+mn-lt"/>
                <a:cs typeface="+mn-lt"/>
              </a:rPr>
              <a:t> The schedulablility test decides if a given task set can be scheduled, such that no tasks in the taskset miss their deadlines.</a:t>
            </a:r>
            <a:endParaRPr lang="en-US">
              <a:ea typeface="Calibri"/>
              <a:cs typeface="Calibri"/>
            </a:endParaRPr>
          </a:p>
          <a:p>
            <a:pPr>
              <a:buFont typeface="Wingdings" panose="020F0502020204030204" pitchFamily="34" charset="0"/>
              <a:buChar char="q"/>
            </a:pPr>
            <a:r>
              <a:rPr lang="en-US">
                <a:ea typeface="Calibri"/>
                <a:cs typeface="Calibri"/>
              </a:rPr>
              <a:t> On a uniprocessor, if a taskset cannot be scheduled by EDF, then it cannot be scheduled by any other algorithm. Hence, we need reliable schedulability tests for EDF.  </a:t>
            </a:r>
            <a:endParaRPr lang="en-US">
              <a:ea typeface="+mn-lt"/>
              <a:cs typeface="+mn-lt"/>
            </a:endParaRPr>
          </a:p>
          <a:p>
            <a:pPr>
              <a:buFont typeface="Wingdings" panose="020F0502020204030204" pitchFamily="34" charset="0"/>
              <a:buChar char="q"/>
            </a:pPr>
            <a:r>
              <a:rPr lang="en-US">
                <a:ea typeface="+mn-lt"/>
                <a:cs typeface="+mn-lt"/>
              </a:rPr>
              <a:t> Existing results on an exact schedulability test for EDF task systems with arbitrary relative deadlines need to calculate the processor demand of the task set at every absolute deadline to check if there is an overflow in a specified time interval. </a:t>
            </a:r>
            <a:endParaRPr lang="en-US">
              <a:ea typeface="Calibri" panose="020F0502020204030204"/>
              <a:cs typeface="Calibri" panose="020F0502020204030204"/>
            </a:endParaRPr>
          </a:p>
          <a:p>
            <a:pPr>
              <a:buFont typeface="Wingdings" panose="020F0502020204030204" pitchFamily="34" charset="0"/>
              <a:buChar char="q"/>
            </a:pPr>
            <a:r>
              <a:rPr lang="en-US">
                <a:ea typeface="+mn-lt"/>
                <a:cs typeface="+mn-lt"/>
              </a:rPr>
              <a:t> The resulting large number of calculations severely restricts the use of EDF in practice.</a:t>
            </a:r>
            <a:endParaRPr lang="en-US">
              <a:ea typeface="Calibri"/>
              <a:cs typeface="Calibri"/>
            </a:endParaRPr>
          </a:p>
          <a:p>
            <a:endParaRPr lang="en-US">
              <a:ea typeface="Calibri"/>
              <a:cs typeface="Calibri"/>
            </a:endParaRPr>
          </a:p>
        </p:txBody>
      </p:sp>
    </p:spTree>
    <p:extLst>
      <p:ext uri="{BB962C8B-B14F-4D97-AF65-F5344CB8AC3E}">
        <p14:creationId xmlns:p14="http://schemas.microsoft.com/office/powerpoint/2010/main" val="379496503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63" name="Rectangle 6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Isosceles Triangle 7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08E2978-8613-F36F-71D6-78D1BD1F5DBF}"/>
              </a:ext>
            </a:extLst>
          </p:cNvPr>
          <p:cNvSpPr>
            <a:spLocks noGrp="1"/>
          </p:cNvSpPr>
          <p:nvPr>
            <p:ph type="title"/>
          </p:nvPr>
        </p:nvSpPr>
        <p:spPr>
          <a:xfrm>
            <a:off x="677334" y="609600"/>
            <a:ext cx="3843375" cy="5175624"/>
          </a:xfrm>
        </p:spPr>
        <p:txBody>
          <a:bodyPr anchor="ctr">
            <a:normAutofit/>
          </a:bodyPr>
          <a:lstStyle/>
          <a:p>
            <a:r>
              <a:rPr lang="en-US" b="1">
                <a:solidFill>
                  <a:schemeClr val="tx1">
                    <a:lumMod val="85000"/>
                    <a:lumOff val="15000"/>
                  </a:schemeClr>
                </a:solidFill>
                <a:latin typeface="Calibri"/>
                <a:ea typeface="Calibri"/>
                <a:cs typeface="Calibri"/>
              </a:rPr>
              <a:t>Aim of the paper :</a:t>
            </a:r>
            <a:endParaRPr lang="en-US">
              <a:solidFill>
                <a:schemeClr val="tx1">
                  <a:lumMod val="85000"/>
                  <a:lumOff val="15000"/>
                </a:schemeClr>
              </a:solidFill>
            </a:endParaRPr>
          </a:p>
        </p:txBody>
      </p:sp>
      <p:sp>
        <p:nvSpPr>
          <p:cNvPr id="79" name="Freeform: Shape 78">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Content Placeholder 2">
            <a:extLst>
              <a:ext uri="{FF2B5EF4-FFF2-40B4-BE49-F238E27FC236}">
                <a16:creationId xmlns:a16="http://schemas.microsoft.com/office/drawing/2014/main" id="{BAF2E56D-723B-2268-A728-F1960040E151}"/>
              </a:ext>
            </a:extLst>
          </p:cNvPr>
          <p:cNvSpPr>
            <a:spLocks noGrp="1"/>
          </p:cNvSpPr>
          <p:nvPr>
            <p:ph idx="1"/>
          </p:nvPr>
        </p:nvSpPr>
        <p:spPr>
          <a:xfrm>
            <a:off x="5893834" y="842435"/>
            <a:ext cx="6029879" cy="5260290"/>
          </a:xfrm>
        </p:spPr>
        <p:txBody>
          <a:bodyPr vert="horz" lIns="0" tIns="45720" rIns="0" bIns="45720" rtlCol="0" anchor="ctr">
            <a:noAutofit/>
          </a:bodyPr>
          <a:lstStyle/>
          <a:p>
            <a:pPr marL="0" indent="0">
              <a:lnSpc>
                <a:spcPct val="150000"/>
              </a:lnSpc>
              <a:buNone/>
            </a:pPr>
            <a:r>
              <a:rPr lang="en-US" dirty="0">
                <a:solidFill>
                  <a:srgbClr val="FFFFFF"/>
                </a:solidFill>
                <a:latin typeface="Rockwell"/>
                <a:ea typeface="Calibri"/>
                <a:cs typeface="Calibri"/>
              </a:rPr>
              <a:t>This paper proposes the </a:t>
            </a:r>
            <a:r>
              <a:rPr lang="en-US" b="1" dirty="0">
                <a:solidFill>
                  <a:srgbClr val="FFFFFF"/>
                </a:solidFill>
                <a:latin typeface="Rockwell"/>
                <a:ea typeface="Calibri"/>
                <a:cs typeface="Calibri"/>
              </a:rPr>
              <a:t>Quick convergence Processor-Demand Analysis (QPA)</a:t>
            </a:r>
            <a:r>
              <a:rPr lang="en-US" dirty="0">
                <a:solidFill>
                  <a:srgbClr val="FFFFFF"/>
                </a:solidFill>
                <a:latin typeface="Rockwell"/>
                <a:ea typeface="Calibri"/>
                <a:cs typeface="Calibri"/>
              </a:rPr>
              <a:t> algorithm which is a  new approach to check the </a:t>
            </a:r>
            <a:r>
              <a:rPr lang="en-US" dirty="0" err="1">
                <a:solidFill>
                  <a:srgbClr val="FFFFFF"/>
                </a:solidFill>
                <a:latin typeface="Rockwell"/>
                <a:ea typeface="Calibri"/>
                <a:cs typeface="Calibri"/>
              </a:rPr>
              <a:t>schedulabilty</a:t>
            </a:r>
            <a:r>
              <a:rPr lang="en-US" dirty="0">
                <a:solidFill>
                  <a:srgbClr val="FFFFFF"/>
                </a:solidFill>
                <a:latin typeface="Rockwell"/>
                <a:ea typeface="Calibri"/>
                <a:cs typeface="Calibri"/>
              </a:rPr>
              <a:t> analysis of an EDF system. </a:t>
            </a:r>
            <a:r>
              <a:rPr lang="en-US" dirty="0">
                <a:solidFill>
                  <a:srgbClr val="FFFFFF"/>
                </a:solidFill>
                <a:latin typeface="Rockwell"/>
                <a:ea typeface="+mn-lt"/>
                <a:cs typeface="+mn-lt"/>
              </a:rPr>
              <a:t> The new results on necessary and sufficient </a:t>
            </a:r>
            <a:r>
              <a:rPr lang="en-US" dirty="0" err="1">
                <a:solidFill>
                  <a:srgbClr val="FFFFFF"/>
                </a:solidFill>
                <a:latin typeface="Rockwell"/>
                <a:ea typeface="+mn-lt"/>
                <a:cs typeface="+mn-lt"/>
              </a:rPr>
              <a:t>schedulability</a:t>
            </a:r>
            <a:r>
              <a:rPr lang="en-US" dirty="0">
                <a:solidFill>
                  <a:srgbClr val="FFFFFF"/>
                </a:solidFill>
                <a:latin typeface="Rockwell"/>
                <a:ea typeface="+mn-lt"/>
                <a:cs typeface="+mn-lt"/>
              </a:rPr>
              <a:t> analysis for EDF scheduling reduce the calculation times exponentially for schedulable task sets, and in most situations, for </a:t>
            </a:r>
            <a:r>
              <a:rPr lang="en-US" dirty="0" err="1">
                <a:solidFill>
                  <a:srgbClr val="FFFFFF"/>
                </a:solidFill>
                <a:latin typeface="Rockwell"/>
                <a:ea typeface="+mn-lt"/>
                <a:cs typeface="+mn-lt"/>
              </a:rPr>
              <a:t>unschedulable</a:t>
            </a:r>
            <a:r>
              <a:rPr lang="en-US" dirty="0">
                <a:solidFill>
                  <a:srgbClr val="FFFFFF"/>
                </a:solidFill>
                <a:latin typeface="Rockwell"/>
                <a:ea typeface="+mn-lt"/>
                <a:cs typeface="+mn-lt"/>
              </a:rPr>
              <a:t> task sets also.</a:t>
            </a:r>
            <a:endParaRPr lang="en-US" b="1" dirty="0">
              <a:solidFill>
                <a:srgbClr val="FFFFFF"/>
              </a:solidFill>
              <a:latin typeface="Rockwell"/>
              <a:ea typeface="+mn-lt"/>
              <a:cs typeface="+mn-lt"/>
            </a:endParaRPr>
          </a:p>
          <a:p>
            <a:pPr>
              <a:lnSpc>
                <a:spcPct val="150000"/>
              </a:lnSpc>
            </a:pPr>
            <a:r>
              <a:rPr lang="en-US" dirty="0">
                <a:solidFill>
                  <a:srgbClr val="FFFFFF"/>
                </a:solidFill>
                <a:latin typeface="Rockwell"/>
                <a:ea typeface="Calibri"/>
                <a:cs typeface="Calibri"/>
              </a:rPr>
              <a:t>QPA provides fast </a:t>
            </a:r>
            <a:r>
              <a:rPr lang="en-US" dirty="0" err="1">
                <a:solidFill>
                  <a:srgbClr val="FFFFFF"/>
                </a:solidFill>
                <a:latin typeface="Rockwell"/>
                <a:ea typeface="Calibri"/>
                <a:cs typeface="Calibri"/>
              </a:rPr>
              <a:t>schedulability</a:t>
            </a:r>
            <a:r>
              <a:rPr lang="en-US" dirty="0">
                <a:solidFill>
                  <a:srgbClr val="FFFFFF"/>
                </a:solidFill>
                <a:latin typeface="Rockwell"/>
                <a:ea typeface="Calibri"/>
                <a:cs typeface="Calibri"/>
              </a:rPr>
              <a:t> test for arbitrary relative deadline EDF systems.</a:t>
            </a:r>
          </a:p>
          <a:p>
            <a:pPr>
              <a:lnSpc>
                <a:spcPct val="150000"/>
              </a:lnSpc>
            </a:pPr>
            <a:r>
              <a:rPr lang="en-US" dirty="0">
                <a:solidFill>
                  <a:srgbClr val="FFFFFF"/>
                </a:solidFill>
                <a:latin typeface="Rockwell"/>
                <a:ea typeface="+mn-lt"/>
                <a:cs typeface="+mn-lt"/>
              </a:rPr>
              <a:t>QPA builds on the traditional processor demand analysis.</a:t>
            </a:r>
            <a:endParaRPr lang="en-US" dirty="0">
              <a:solidFill>
                <a:srgbClr val="FFFFFF"/>
              </a:solidFill>
              <a:latin typeface="Rockwell"/>
              <a:ea typeface="Calibri"/>
              <a:cs typeface="Calibri"/>
            </a:endParaRPr>
          </a:p>
        </p:txBody>
      </p:sp>
    </p:spTree>
    <p:extLst>
      <p:ext uri="{BB962C8B-B14F-4D97-AF65-F5344CB8AC3E}">
        <p14:creationId xmlns:p14="http://schemas.microsoft.com/office/powerpoint/2010/main" val="208784688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B8DFA-CBD2-F994-0E93-F583C5F558A4}"/>
              </a:ext>
            </a:extLst>
          </p:cNvPr>
          <p:cNvSpPr>
            <a:spLocks noGrp="1"/>
          </p:cNvSpPr>
          <p:nvPr>
            <p:ph type="title"/>
          </p:nvPr>
        </p:nvSpPr>
        <p:spPr>
          <a:xfrm>
            <a:off x="169334" y="905933"/>
            <a:ext cx="9612667" cy="1003301"/>
          </a:xfrm>
        </p:spPr>
        <p:txBody>
          <a:bodyPr/>
          <a:lstStyle/>
          <a:p>
            <a:r>
              <a:rPr lang="en-US" dirty="0">
                <a:ea typeface="+mj-lt"/>
                <a:cs typeface="+mj-lt"/>
              </a:rPr>
              <a:t>Exact </a:t>
            </a:r>
            <a:r>
              <a:rPr lang="en-US" dirty="0" err="1">
                <a:ea typeface="+mj-lt"/>
                <a:cs typeface="+mj-lt"/>
              </a:rPr>
              <a:t>schedulability</a:t>
            </a:r>
            <a:r>
              <a:rPr lang="en-US" dirty="0">
                <a:ea typeface="+mj-lt"/>
                <a:cs typeface="+mj-lt"/>
              </a:rPr>
              <a:t> analysis for EDF systems</a:t>
            </a:r>
            <a:endParaRPr lang="en-US">
              <a:ea typeface="Calibri Light"/>
              <a:cs typeface="Calibri Light"/>
            </a:endParaRPr>
          </a:p>
        </p:txBody>
      </p:sp>
      <p:sp>
        <p:nvSpPr>
          <p:cNvPr id="3" name="Content Placeholder 2">
            <a:extLst>
              <a:ext uri="{FF2B5EF4-FFF2-40B4-BE49-F238E27FC236}">
                <a16:creationId xmlns:a16="http://schemas.microsoft.com/office/drawing/2014/main" id="{96890CFB-CB95-0777-EDB0-404CE65559A2}"/>
              </a:ext>
            </a:extLst>
          </p:cNvPr>
          <p:cNvSpPr>
            <a:spLocks noGrp="1"/>
          </p:cNvSpPr>
          <p:nvPr>
            <p:ph idx="1"/>
          </p:nvPr>
        </p:nvSpPr>
        <p:spPr>
          <a:xfrm>
            <a:off x="370418" y="1853673"/>
            <a:ext cx="10522833" cy="4960271"/>
          </a:xfrm>
        </p:spPr>
        <p:txBody>
          <a:bodyPr vert="horz" lIns="0" tIns="45720" rIns="0" bIns="45720" rtlCol="0" anchor="t">
            <a:normAutofit/>
          </a:bodyPr>
          <a:lstStyle/>
          <a:p>
            <a:pPr marL="0" indent="0">
              <a:buNone/>
            </a:pPr>
            <a:r>
              <a:rPr lang="en-US" dirty="0">
                <a:ea typeface="+mn-lt"/>
                <a:cs typeface="+mn-lt"/>
              </a:rPr>
              <a:t>A </a:t>
            </a:r>
            <a:r>
              <a:rPr lang="en-US">
                <a:ea typeface="+mn-lt"/>
                <a:cs typeface="+mn-lt"/>
              </a:rPr>
              <a:t>set of </a:t>
            </a:r>
            <a:r>
              <a:rPr lang="en-US" b="1">
                <a:ea typeface="+mn-lt"/>
                <a:cs typeface="+mn-lt"/>
              </a:rPr>
              <a:t>periodic</a:t>
            </a:r>
            <a:r>
              <a:rPr lang="en-US">
                <a:ea typeface="+mn-lt"/>
                <a:cs typeface="+mn-lt"/>
              </a:rPr>
              <a:t> tasks is schedulable if and only if all absolute deadlines in the interval</a:t>
            </a:r>
            <a:r>
              <a:rPr lang="en-US" dirty="0">
                <a:ea typeface="+mn-lt"/>
                <a:cs typeface="+mn-lt"/>
              </a:rPr>
              <a:t> </a:t>
            </a:r>
            <a:endParaRPr lang="en-US"/>
          </a:p>
          <a:p>
            <a:pPr marL="0" indent="0">
              <a:buNone/>
            </a:pPr>
            <a:r>
              <a:rPr lang="en-US">
                <a:ea typeface="+mn-lt"/>
                <a:cs typeface="+mn-lt"/>
              </a:rPr>
              <a:t>[ 0, max{</a:t>
            </a:r>
            <a:r>
              <a:rPr lang="en-US" err="1">
                <a:ea typeface="+mn-lt"/>
                <a:cs typeface="+mn-lt"/>
              </a:rPr>
              <a:t>s</a:t>
            </a:r>
            <a:r>
              <a:rPr lang="en-US" baseline="-25000" err="1">
                <a:ea typeface="+mn-lt"/>
                <a:cs typeface="+mn-lt"/>
              </a:rPr>
              <a:t>i</a:t>
            </a:r>
            <a:r>
              <a:rPr lang="en-US">
                <a:ea typeface="+mn-lt"/>
                <a:cs typeface="+mn-lt"/>
              </a:rPr>
              <a:t>} + 2H] are met, where </a:t>
            </a:r>
            <a:r>
              <a:rPr lang="en-US" err="1">
                <a:ea typeface="+mn-lt"/>
                <a:cs typeface="+mn-lt"/>
              </a:rPr>
              <a:t>s</a:t>
            </a:r>
            <a:r>
              <a:rPr lang="en-US" baseline="-25000" err="1">
                <a:ea typeface="+mn-lt"/>
                <a:cs typeface="+mn-lt"/>
              </a:rPr>
              <a:t>i</a:t>
            </a:r>
            <a:r>
              <a:rPr lang="en-US">
                <a:ea typeface="+mn-lt"/>
                <a:cs typeface="+mn-lt"/>
              </a:rPr>
              <a:t> is the start time of task </a:t>
            </a:r>
            <a:r>
              <a:rPr lang="en-US" err="1">
                <a:ea typeface="+mn-lt"/>
                <a:cs typeface="+mn-lt"/>
              </a:rPr>
              <a:t>t</a:t>
            </a:r>
            <a:r>
              <a:rPr lang="en-US" baseline="-25000" err="1">
                <a:ea typeface="+mn-lt"/>
                <a:cs typeface="+mn-lt"/>
              </a:rPr>
              <a:t>i</a:t>
            </a:r>
            <a:r>
              <a:rPr lang="en-US">
                <a:ea typeface="+mn-lt"/>
                <a:cs typeface="+mn-lt"/>
              </a:rPr>
              <a:t>, and H is </a:t>
            </a:r>
            <a:r>
              <a:rPr lang="en-US" err="1">
                <a:ea typeface="+mn-lt"/>
                <a:cs typeface="+mn-lt"/>
              </a:rPr>
              <a:t>hyperperiod</a:t>
            </a:r>
            <a:r>
              <a:rPr lang="en-US">
                <a:ea typeface="+mn-lt"/>
                <a:cs typeface="+mn-lt"/>
              </a:rPr>
              <a:t>.</a:t>
            </a:r>
            <a:endParaRPr lang="en-US"/>
          </a:p>
          <a:p>
            <a:pPr marL="0" indent="0">
              <a:buNone/>
            </a:pPr>
            <a:r>
              <a:rPr lang="en-US" err="1">
                <a:ea typeface="Calibri" panose="020F0502020204030204"/>
                <a:cs typeface="Calibri" panose="020F0502020204030204"/>
              </a:rPr>
              <a:t>Similarily</a:t>
            </a:r>
            <a:r>
              <a:rPr lang="en-US">
                <a:ea typeface="Calibri" panose="020F0502020204030204"/>
                <a:cs typeface="Calibri" panose="020F0502020204030204"/>
              </a:rPr>
              <a:t>, extending this to the sporadic task set, a sporadic taskset is schedulable if and   only</a:t>
            </a:r>
            <a:r>
              <a:rPr lang="en-US" dirty="0">
                <a:ea typeface="Calibri" panose="020F0502020204030204"/>
                <a:cs typeface="Calibri" panose="020F0502020204030204"/>
              </a:rPr>
              <a:t>  </a:t>
            </a:r>
            <a:r>
              <a:rPr lang="en-US">
                <a:ea typeface="Calibri" panose="020F0502020204030204"/>
                <a:cs typeface="Calibri" panose="020F0502020204030204"/>
              </a:rPr>
              <a:t>if  h(t) &lt;= t, where h(t) is the processor demand function.</a:t>
            </a:r>
          </a:p>
          <a:p>
            <a:pPr marL="0" indent="0">
              <a:buNone/>
            </a:pPr>
            <a:endParaRPr lang="en-US">
              <a:ea typeface="Calibri" panose="020F0502020204030204"/>
              <a:cs typeface="Calibri" panose="020F0502020204030204"/>
            </a:endParaRPr>
          </a:p>
          <a:p>
            <a:pPr marL="0" indent="0">
              <a:buNone/>
            </a:pPr>
            <a:endParaRPr lang="en-US" b="1" dirty="0">
              <a:ea typeface="Calibri" panose="020F0502020204030204"/>
              <a:cs typeface="Calibri" panose="020F0502020204030204"/>
            </a:endParaRPr>
          </a:p>
          <a:p>
            <a:pPr marL="457200" indent="-457200">
              <a:buAutoNum type="arabicPeriod"/>
            </a:pPr>
            <a:endParaRPr lang="en-US">
              <a:ea typeface="Calibri" panose="020F0502020204030204"/>
              <a:cs typeface="Calibri" panose="020F0502020204030204"/>
            </a:endParaRPr>
          </a:p>
        </p:txBody>
      </p:sp>
      <p:sp>
        <p:nvSpPr>
          <p:cNvPr id="12" name="Rectangle: Rounded Corners 11">
            <a:extLst>
              <a:ext uri="{FF2B5EF4-FFF2-40B4-BE49-F238E27FC236}">
                <a16:creationId xmlns:a16="http://schemas.microsoft.com/office/drawing/2014/main" id="{4C13CDEE-E24A-118E-3A4D-0F260B16B16D}"/>
              </a:ext>
            </a:extLst>
          </p:cNvPr>
          <p:cNvSpPr/>
          <p:nvPr/>
        </p:nvSpPr>
        <p:spPr>
          <a:xfrm>
            <a:off x="772583" y="3619500"/>
            <a:ext cx="8720666" cy="31538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n-US" b="1" dirty="0">
                <a:solidFill>
                  <a:srgbClr val="404040"/>
                </a:solidFill>
                <a:latin typeface="Trebuchet MS"/>
                <a:ea typeface="Segoe UI"/>
                <a:cs typeface="Segoe UI"/>
              </a:rPr>
              <a:t>Processor demand function:</a:t>
            </a:r>
            <a:r>
              <a:rPr lang="en-US" dirty="0">
                <a:latin typeface="Trebuchet MS"/>
                <a:ea typeface="Segoe UI"/>
                <a:cs typeface="Segoe UI"/>
              </a:rPr>
              <a:t>​</a:t>
            </a:r>
          </a:p>
          <a:p>
            <a:pPr rtl="0"/>
            <a:r>
              <a:rPr lang="en-US" dirty="0">
                <a:solidFill>
                  <a:srgbClr val="404040"/>
                </a:solidFill>
                <a:latin typeface="Trebuchet MS"/>
                <a:ea typeface="Segoe UI"/>
                <a:cs typeface="Segoe UI"/>
              </a:rPr>
              <a:t>It calculates the maximum execution time requirement of all tasks’ jobs which have both their arrival times and their deadlines in a contiguous interval of length t. </a:t>
            </a:r>
            <a:r>
              <a:rPr lang="en-US" dirty="0">
                <a:latin typeface="Trebuchet MS"/>
                <a:ea typeface="Segoe UI"/>
                <a:cs typeface="Segoe UI"/>
              </a:rPr>
              <a:t>​</a:t>
            </a:r>
          </a:p>
          <a:p>
            <a:pPr rtl="0"/>
            <a:r>
              <a:rPr lang="en-US" dirty="0">
                <a:latin typeface="Trebuchet MS"/>
                <a:ea typeface="Segoe UI"/>
                <a:cs typeface="Segoe UI"/>
              </a:rPr>
              <a:t>​</a:t>
            </a:r>
          </a:p>
          <a:p>
            <a:pPr rtl="0"/>
            <a:r>
              <a:rPr lang="en-US" dirty="0">
                <a:latin typeface="Trebuchet MS"/>
                <a:ea typeface="Segoe UI"/>
                <a:cs typeface="Segoe UI"/>
              </a:rPr>
              <a:t>​</a:t>
            </a:r>
          </a:p>
          <a:p>
            <a:endParaRPr lang="en-US" dirty="0">
              <a:solidFill>
                <a:srgbClr val="404040"/>
              </a:solidFill>
              <a:latin typeface="Trebuchet MS"/>
              <a:ea typeface="Segoe UI"/>
              <a:cs typeface="Segoe UI"/>
            </a:endParaRPr>
          </a:p>
          <a:p>
            <a:r>
              <a:rPr lang="en-US" dirty="0">
                <a:solidFill>
                  <a:srgbClr val="404040"/>
                </a:solidFill>
                <a:latin typeface="Trebuchet MS"/>
                <a:ea typeface="Segoe UI"/>
                <a:cs typeface="Segoe UI"/>
              </a:rPr>
              <a:t>The amount of time required until t, to execute all the tasks have their </a:t>
            </a:r>
            <a:r>
              <a:rPr lang="en-US" dirty="0" err="1">
                <a:solidFill>
                  <a:srgbClr val="404040"/>
                </a:solidFill>
                <a:latin typeface="Trebuchet MS"/>
                <a:ea typeface="Segoe UI"/>
                <a:cs typeface="Segoe UI"/>
              </a:rPr>
              <a:t>arriva</a:t>
            </a:r>
            <a:r>
              <a:rPr lang="en-US" dirty="0">
                <a:solidFill>
                  <a:srgbClr val="404040"/>
                </a:solidFill>
                <a:latin typeface="Trebuchet MS"/>
                <a:ea typeface="Segoe UI"/>
                <a:cs typeface="Segoe UI"/>
              </a:rPr>
              <a:t>; times and deadlines within t interval</a:t>
            </a:r>
            <a:r>
              <a:rPr lang="en-US" dirty="0">
                <a:latin typeface="Trebuchet MS"/>
                <a:ea typeface="Segoe UI"/>
                <a:cs typeface="Segoe UI"/>
              </a:rPr>
              <a:t>​</a:t>
            </a:r>
            <a:endParaRPr lang="en-US" dirty="0"/>
          </a:p>
        </p:txBody>
      </p:sp>
      <p:pic>
        <p:nvPicPr>
          <p:cNvPr id="13" name="Picture 13" descr="A picture containing diagram&#10;&#10;Description automatically generated">
            <a:extLst>
              <a:ext uri="{FF2B5EF4-FFF2-40B4-BE49-F238E27FC236}">
                <a16:creationId xmlns:a16="http://schemas.microsoft.com/office/drawing/2014/main" id="{D3D02FDC-A2D8-BAB0-49E1-8EE8E9B62FD8}"/>
              </a:ext>
            </a:extLst>
          </p:cNvPr>
          <p:cNvPicPr>
            <a:picLocks noChangeAspect="1"/>
          </p:cNvPicPr>
          <p:nvPr/>
        </p:nvPicPr>
        <p:blipFill>
          <a:blip r:embed="rId2"/>
          <a:stretch>
            <a:fillRect/>
          </a:stretch>
        </p:blipFill>
        <p:spPr>
          <a:xfrm>
            <a:off x="2226733" y="4965103"/>
            <a:ext cx="2743200" cy="695459"/>
          </a:xfrm>
          <a:prstGeom prst="rect">
            <a:avLst/>
          </a:prstGeom>
        </p:spPr>
      </p:pic>
    </p:spTree>
    <p:extLst>
      <p:ext uri="{BB962C8B-B14F-4D97-AF65-F5344CB8AC3E}">
        <p14:creationId xmlns:p14="http://schemas.microsoft.com/office/powerpoint/2010/main" val="3013008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4EB47-2700-1C31-7CEA-483A80BAD01B}"/>
              </a:ext>
            </a:extLst>
          </p:cNvPr>
          <p:cNvSpPr>
            <a:spLocks noGrp="1"/>
          </p:cNvSpPr>
          <p:nvPr>
            <p:ph type="title"/>
          </p:nvPr>
        </p:nvSpPr>
        <p:spPr>
          <a:xfrm>
            <a:off x="677334" y="609600"/>
            <a:ext cx="8596668" cy="685800"/>
          </a:xfrm>
        </p:spPr>
        <p:txBody>
          <a:bodyPr/>
          <a:lstStyle/>
          <a:p>
            <a:r>
              <a:rPr lang="en-US"/>
              <a:t>Visualization of h(t)</a:t>
            </a:r>
          </a:p>
        </p:txBody>
      </p:sp>
      <p:pic>
        <p:nvPicPr>
          <p:cNvPr id="4" name="Picture 4" descr="Diagram&#10;&#10;Description automatically generated">
            <a:extLst>
              <a:ext uri="{FF2B5EF4-FFF2-40B4-BE49-F238E27FC236}">
                <a16:creationId xmlns:a16="http://schemas.microsoft.com/office/drawing/2014/main" id="{50F13F49-F252-B1CD-5657-F60C4C18B087}"/>
              </a:ext>
            </a:extLst>
          </p:cNvPr>
          <p:cNvPicPr>
            <a:picLocks noGrp="1" noChangeAspect="1"/>
          </p:cNvPicPr>
          <p:nvPr>
            <p:ph idx="1"/>
          </p:nvPr>
        </p:nvPicPr>
        <p:blipFill>
          <a:blip r:embed="rId2"/>
          <a:stretch>
            <a:fillRect/>
          </a:stretch>
        </p:blipFill>
        <p:spPr>
          <a:xfrm>
            <a:off x="1084180" y="1483256"/>
            <a:ext cx="4502142" cy="5044939"/>
          </a:xfrm>
        </p:spPr>
      </p:pic>
      <p:sp>
        <p:nvSpPr>
          <p:cNvPr id="5" name="Rectangle 4">
            <a:extLst>
              <a:ext uri="{FF2B5EF4-FFF2-40B4-BE49-F238E27FC236}">
                <a16:creationId xmlns:a16="http://schemas.microsoft.com/office/drawing/2014/main" id="{0F0E12F1-1E4D-B4A2-2A93-98F4C6EFF6B9}"/>
              </a:ext>
            </a:extLst>
          </p:cNvPr>
          <p:cNvSpPr/>
          <p:nvPr/>
        </p:nvSpPr>
        <p:spPr>
          <a:xfrm>
            <a:off x="2233083" y="4370916"/>
            <a:ext cx="571500" cy="3492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1349A2A-B795-3146-9CB9-E9D774A7458E}"/>
              </a:ext>
            </a:extLst>
          </p:cNvPr>
          <p:cNvSpPr txBox="1"/>
          <p:nvPr/>
        </p:nvSpPr>
        <p:spPr>
          <a:xfrm>
            <a:off x="5323417" y="1576917"/>
            <a:ext cx="441324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mn-lt"/>
                <a:cs typeface="+mn-lt"/>
              </a:rPr>
              <a:t>h(t) represents the amount of computation time that has been requested by all the jobs whose deadline is less or equal to t. </a:t>
            </a:r>
            <a:endParaRPr lang="en-US"/>
          </a:p>
        </p:txBody>
      </p:sp>
    </p:spTree>
    <p:extLst>
      <p:ext uri="{BB962C8B-B14F-4D97-AF65-F5344CB8AC3E}">
        <p14:creationId xmlns:p14="http://schemas.microsoft.com/office/powerpoint/2010/main" val="42166563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TM02900769[[fn=Retrospect]]</Template>
  <TotalTime>170</TotalTime>
  <Words>2313</Words>
  <Application>Microsoft Office PowerPoint</Application>
  <PresentationFormat>Widescreen</PresentationFormat>
  <Paragraphs>158</Paragraphs>
  <Slides>41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Arial,Sans-Serif</vt:lpstr>
      <vt:lpstr>Calibri</vt:lpstr>
      <vt:lpstr>Cambria</vt:lpstr>
      <vt:lpstr>Rockwell</vt:lpstr>
      <vt:lpstr>Trebuchet MS</vt:lpstr>
      <vt:lpstr>Wingdings</vt:lpstr>
      <vt:lpstr>Wingdings 3</vt:lpstr>
      <vt:lpstr>Facet</vt:lpstr>
      <vt:lpstr>PowerPoint Presentation</vt:lpstr>
      <vt:lpstr>Earliest Deadline First(EDF)  Algortihm​</vt:lpstr>
      <vt:lpstr>Why are schedulability test for real time systems necessary?​</vt:lpstr>
      <vt:lpstr>Previous Results on Exact Schedulability Analysis​</vt:lpstr>
      <vt:lpstr>Evolution of schedulability tests </vt:lpstr>
      <vt:lpstr>Problem statement </vt:lpstr>
      <vt:lpstr>Aim of the paper :</vt:lpstr>
      <vt:lpstr>Exact schedulability analysis for EDF systems</vt:lpstr>
      <vt:lpstr>Visualization of h(t)</vt:lpstr>
      <vt:lpstr>Proof  (Preemptively scheduling hard-real-time sporadic tasks on one processor)                                                                   Sanjoy K. Baruah, Aloysius K. Mok, and Louis E. Rosier</vt:lpstr>
      <vt:lpstr>PowerPoint Presentation</vt:lpstr>
      <vt:lpstr>Theorem : La bound</vt:lpstr>
      <vt:lpstr>Proof </vt:lpstr>
      <vt:lpstr>PowerPoint Presentation</vt:lpstr>
      <vt:lpstr>Theorem : Lb bound </vt:lpstr>
      <vt:lpstr>Proof</vt:lpstr>
      <vt:lpstr>Theorem : </vt:lpstr>
      <vt:lpstr>Proof contd..</vt:lpstr>
      <vt:lpstr>PowerPoint Presentation</vt:lpstr>
      <vt:lpstr>QPA (Quick Convergence Processor-demand Analysis)</vt:lpstr>
      <vt:lpstr>QPA Algorithm</vt:lpstr>
      <vt:lpstr>QPA Algorithm</vt:lpstr>
      <vt:lpstr>Illustration of QPA </vt:lpstr>
      <vt:lpstr>Understanding of QPA </vt:lpstr>
      <vt:lpstr>Theorem : La* bound</vt:lpstr>
      <vt:lpstr>Experiments and Evaluations:</vt:lpstr>
      <vt:lpstr>System Model</vt:lpstr>
      <vt:lpstr>Measurement Metric</vt:lpstr>
      <vt:lpstr>Experiments On Schedulable Task sets</vt:lpstr>
      <vt:lpstr>PowerPoint Presentation</vt:lpstr>
      <vt:lpstr>PowerPoint Presentation</vt:lpstr>
      <vt:lpstr>PowerPoint Presentation</vt:lpstr>
      <vt:lpstr>Experiments On UnSchedulable Task sets</vt:lpstr>
      <vt:lpstr>PowerPoint Presentation</vt:lpstr>
      <vt:lpstr>PowerPoint Presentation</vt:lpstr>
      <vt:lpstr>PowerPoint Presentation</vt:lpstr>
      <vt:lpstr>Conclusion</vt:lpstr>
      <vt:lpstr>References</vt:lpstr>
      <vt:lpstr>Critique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Schedulability Analysis for Real-Time Systems with EDF Scheduling</dc:title>
  <dc:creator>ROHAN GUPTA</dc:creator>
  <cp:lastModifiedBy>ROHAN GUPTA</cp:lastModifiedBy>
  <cp:revision>2</cp:revision>
  <dcterms:created xsi:type="dcterms:W3CDTF">2022-12-04T12:57:02Z</dcterms:created>
  <dcterms:modified xsi:type="dcterms:W3CDTF">2022-12-07T18:42:57Z</dcterms:modified>
</cp:coreProperties>
</file>