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10287000" cx="18288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986186-4172-47A5-B521-4DDEB47C997F}">
  <a:tblStyle styleId="{32986186-4172-47A5-B521-4DDEB47C99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2ec3e30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c2ec3e30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s://www.unep.org/resources/report/unep-food-waste-index-report-2021" TargetMode="External"/><Relationship Id="rId5" Type="http://schemas.openxmlformats.org/officeDocument/2006/relationships/hyperlink" Target="https://www.usda.gov/media/blog/2022/01/24/food-waste-and-its-links-greenhouse-gases-and-climate-change#:~:text=Food%20loss%20and%20waste%20also,even%20more%20potent%20greenhouse%20gas" TargetMode="External"/><Relationship Id="rId6" Type="http://schemas.openxmlformats.org/officeDocument/2006/relationships/hyperlink" Target="https://www.newfoodmagazine.com/article/153960/food-waste-climate/#:~:text=Putting%20it%20into%20perspective,more%20potent%20than%20CO2" TargetMode="External"/><Relationship Id="rId7" Type="http://schemas.openxmlformats.org/officeDocument/2006/relationships/hyperlink" Target="https://www.fao.org/3/bb144e/bb144e.pdf" TargetMode="External"/><Relationship Id="rId8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404900" y="2504875"/>
            <a:ext cx="947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Name:</a:t>
            </a:r>
            <a:r>
              <a:rPr b="1" lang="en" sz="4000">
                <a:solidFill>
                  <a:schemeClr val="dk1"/>
                </a:solidFill>
              </a:rPr>
              <a:t> Team Eco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435900" y="4804875"/>
            <a:ext cx="5416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</a:rPr>
              <a:t>Innovation Track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777700" y="5814675"/>
            <a:ext cx="6732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</a:rPr>
              <a:t>SDG 2 : Zero Hunger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50450" y="8049050"/>
            <a:ext cx="541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Id: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80100" y="3771900"/>
            <a:ext cx="1032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Name: </a:t>
            </a:r>
            <a:r>
              <a:rPr b="1" lang="en" sz="4000">
                <a:solidFill>
                  <a:schemeClr val="dk1"/>
                </a:solidFill>
              </a:rPr>
              <a:t>Zero Waste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55400" y="152400"/>
            <a:ext cx="3612700" cy="13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677025" y="1711350"/>
            <a:ext cx="372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677025" y="2877350"/>
            <a:ext cx="13653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Food waste is a significant problem, but this mobile application offers a practical solution. By connecting donors with NGOs, it facilitates the redistribution of surplus food, reducing waste and supporting communities in need.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The application goes beyond simple donation management. It empowers businesses to pursue Zero Waste certification and track their environmental impact through carbon footprint calculations and sustainability metrics.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55400" y="152400"/>
            <a:ext cx="3612700" cy="13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677025" y="1711350"/>
            <a:ext cx="507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References: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677025" y="2877350"/>
            <a:ext cx="13653300" cy="51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</a:rPr>
              <a:t>UNEP. (2021). UNEP Food Waste Index Report 2021. United Nations Environment Programme. Retrieved from</a:t>
            </a:r>
            <a:r>
              <a:rPr lang="en" sz="22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 https://www.unep.org/resources/report/unep-food-waste-index-report-2021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</a:rPr>
              <a:t>USDA. (2022, January 24). Food Waste and Its Links to Greenhouse Gases and Climate Change. United States Department of Agriculture. Retrieved from</a:t>
            </a:r>
            <a:r>
              <a:rPr lang="en" sz="2200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 https://www.usda.gov/media/blog/2022/01/24/food-waste-and-its-links-greenhouse-gases-and-climate-change#:~:text=Food%20loss%20and%20waste%20also,even%20more%20potent%20greenhouse%20gas.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</a:rPr>
              <a:t>New Food Magazine. (n.d.). The Impact of Food Waste on Climate Change. New Food Magazine. Retrieved from</a:t>
            </a:r>
            <a:r>
              <a:rPr lang="en" sz="2200" u="sng">
                <a:solidFill>
                  <a:schemeClr val="hlink"/>
                </a:solidFill>
                <a:highlight>
                  <a:schemeClr val="lt1"/>
                </a:highlight>
                <a:hlinkClick r:id="rId6"/>
              </a:rPr>
              <a:t> https://www.newfoodmagazine.com/article/153960/food-waste-climate/#:~:text=Putting%20it%20into%20perspective,more%20potent%20than%20CO2.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</a:rPr>
              <a:t>FAO. (n.d.). Food wastage footprint: Impacts on natural resources - Summary report. Food and Agriculture Organization of the United Nations. Retrieved from</a:t>
            </a:r>
            <a:r>
              <a:rPr lang="en" sz="2200" u="sng">
                <a:solidFill>
                  <a:schemeClr val="hlink"/>
                </a:solidFill>
                <a:highlight>
                  <a:schemeClr val="lt1"/>
                </a:highlight>
                <a:hlinkClick r:id="rId7"/>
              </a:rPr>
              <a:t> https://www.fao.org/3/bb144e/bb144e.pdf</a:t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555400" y="152400"/>
            <a:ext cx="3612700" cy="13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3253475" y="4312350"/>
            <a:ext cx="6789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1" i="0" lang="en" sz="10000" u="none" cap="none" strike="noStrike">
                <a:solidFill>
                  <a:srgbClr val="00425D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0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652050" y="369575"/>
            <a:ext cx="498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435900" y="9433050"/>
            <a:ext cx="707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759400" y="1910450"/>
            <a:ext cx="16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739750" y="4468625"/>
            <a:ext cx="459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Garima Saigal</a:t>
            </a:r>
            <a:endParaRPr b="0" i="0" sz="1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337150" y="8154025"/>
            <a:ext cx="671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Aryan Gupta</a:t>
            </a:r>
            <a:endParaRPr b="0" i="0" sz="1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293600" y="8154025"/>
            <a:ext cx="763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Kumud Kesar</a:t>
            </a:r>
            <a:endParaRPr b="0" i="0" sz="1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9379050" y="8154025"/>
            <a:ext cx="7399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Achut Kumar</a:t>
            </a:r>
            <a:endParaRPr b="0" i="0" sz="1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2932800" y="8154025"/>
            <a:ext cx="28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b="0" l="3917" r="3917" t="0"/>
          <a:stretch/>
        </p:blipFill>
        <p:spPr>
          <a:xfrm>
            <a:off x="7736350" y="1664275"/>
            <a:ext cx="2599500" cy="2600400"/>
          </a:xfrm>
          <a:prstGeom prst="ellipse">
            <a:avLst/>
          </a:prstGeom>
          <a:noFill/>
          <a:ln>
            <a:noFill/>
          </a:ln>
          <a:effectLst>
            <a:outerShdw blurRad="85725" rotWithShape="0" algn="bl" dir="7800000" dist="19050">
              <a:srgbClr val="000000">
                <a:alpha val="38431"/>
              </a:srgbClr>
            </a:outerShdw>
          </a:effectLst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0" l="3917" r="3917" t="0"/>
          <a:stretch/>
        </p:blipFill>
        <p:spPr>
          <a:xfrm>
            <a:off x="11635950" y="5424888"/>
            <a:ext cx="2599500" cy="2600400"/>
          </a:xfrm>
          <a:prstGeom prst="ellipse">
            <a:avLst/>
          </a:prstGeom>
          <a:noFill/>
          <a:ln>
            <a:noFill/>
          </a:ln>
          <a:effectLst>
            <a:outerShdw blurRad="85725" rotWithShape="0" algn="bl" dir="7800000" dist="19050">
              <a:srgbClr val="000000">
                <a:alpha val="38431"/>
              </a:srgbClr>
            </a:outerShdw>
          </a:effectLst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4">
            <a:alphaModFix/>
          </a:blip>
          <a:srcRect b="0" l="3917" r="3917" t="0"/>
          <a:stretch/>
        </p:blipFill>
        <p:spPr>
          <a:xfrm>
            <a:off x="7507275" y="5349675"/>
            <a:ext cx="2599500" cy="2600400"/>
          </a:xfrm>
          <a:prstGeom prst="ellipse">
            <a:avLst/>
          </a:prstGeom>
          <a:noFill/>
          <a:ln>
            <a:noFill/>
          </a:ln>
          <a:effectLst>
            <a:outerShdw blurRad="85725" rotWithShape="0" algn="bl" dir="7800000" dist="19050">
              <a:srgbClr val="000000">
                <a:alpha val="38431"/>
              </a:srgbClr>
            </a:outerShdw>
          </a:effectLst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4">
            <a:alphaModFix/>
          </a:blip>
          <a:srcRect b="0" l="3917" r="3917" t="0"/>
          <a:stretch/>
        </p:blipFill>
        <p:spPr>
          <a:xfrm>
            <a:off x="3378600" y="5424900"/>
            <a:ext cx="2599500" cy="2600400"/>
          </a:xfrm>
          <a:prstGeom prst="ellipse">
            <a:avLst/>
          </a:prstGeom>
          <a:noFill/>
          <a:ln>
            <a:noFill/>
          </a:ln>
          <a:effectLst>
            <a:outerShdw blurRad="85725" rotWithShape="0" algn="bl" dir="7800000" dist="19050">
              <a:srgbClr val="000000">
                <a:alpha val="38431"/>
              </a:srgbClr>
            </a:outerShdw>
          </a:effectLst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55400" y="152400"/>
            <a:ext cx="3612700" cy="13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677025" y="1711350"/>
            <a:ext cx="498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68125" y="2645450"/>
            <a:ext cx="8257200" cy="6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Massive quantities of </a:t>
            </a:r>
            <a:r>
              <a:rPr b="1" lang="en" sz="3000">
                <a:solidFill>
                  <a:schemeClr val="dk1"/>
                </a:solidFill>
              </a:rPr>
              <a:t>edible food </a:t>
            </a:r>
            <a:r>
              <a:rPr lang="en" sz="3000">
                <a:solidFill>
                  <a:schemeClr val="dk1"/>
                </a:solidFill>
              </a:rPr>
              <a:t>are discarded by restaurants and hotels each day, creating </a:t>
            </a:r>
            <a:r>
              <a:rPr b="1" lang="en" sz="3000">
                <a:solidFill>
                  <a:schemeClr val="dk1"/>
                </a:solidFill>
              </a:rPr>
              <a:t>unnecessary waste and contributing to greenhouse gas emissions.</a:t>
            </a:r>
            <a:r>
              <a:rPr lang="en" sz="3000">
                <a:solidFill>
                  <a:schemeClr val="dk1"/>
                </a:solidFill>
              </a:rPr>
              <a:t> Simultaneously, </a:t>
            </a:r>
            <a:r>
              <a:rPr b="1" lang="en" sz="3000">
                <a:solidFill>
                  <a:schemeClr val="dk1"/>
                </a:solidFill>
              </a:rPr>
              <a:t>NGOs</a:t>
            </a:r>
            <a:r>
              <a:rPr lang="en" sz="3000">
                <a:solidFill>
                  <a:schemeClr val="dk1"/>
                </a:solidFill>
              </a:rPr>
              <a:t> face challenges securing sufficient food for those in need.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This project seeks to address this by developing a mobile application that </a:t>
            </a:r>
            <a:r>
              <a:rPr b="1" lang="en" sz="3000">
                <a:solidFill>
                  <a:schemeClr val="dk1"/>
                </a:solidFill>
              </a:rPr>
              <a:t>connects food donors with NGOs. </a:t>
            </a:r>
            <a:r>
              <a:rPr lang="en" sz="3000">
                <a:solidFill>
                  <a:schemeClr val="dk1"/>
                </a:solidFill>
              </a:rPr>
              <a:t>By facilitating the donation of surplus prepared food, the application aims to reduce food waste, lessen </a:t>
            </a:r>
            <a:r>
              <a:rPr b="1" lang="en" sz="3000">
                <a:solidFill>
                  <a:schemeClr val="dk1"/>
                </a:solidFill>
              </a:rPr>
              <a:t>carbon footprint,</a:t>
            </a:r>
            <a:r>
              <a:rPr lang="en" sz="3000">
                <a:solidFill>
                  <a:schemeClr val="dk1"/>
                </a:solidFill>
              </a:rPr>
              <a:t> and support communities experiencing food insecurity.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55400" y="152400"/>
            <a:ext cx="3612700" cy="13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5">
            <a:alphaModFix/>
          </a:blip>
          <a:srcRect b="0" l="-1465" r="-5531" t="0"/>
          <a:stretch/>
        </p:blipFill>
        <p:spPr>
          <a:xfrm>
            <a:off x="8725325" y="2330302"/>
            <a:ext cx="10577775" cy="64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677025" y="1711350"/>
            <a:ext cx="458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</a:rPr>
              <a:t>How?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77025" y="2877350"/>
            <a:ext cx="8073300" cy="5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Too much food is lost or wasted globally, with an estimated </a:t>
            </a:r>
            <a:r>
              <a:rPr b="1" lang="en" sz="2800">
                <a:solidFill>
                  <a:schemeClr val="dk1"/>
                </a:solidFill>
              </a:rPr>
              <a:t>13.3% of the world's food lost after harvesting</a:t>
            </a:r>
            <a:r>
              <a:rPr lang="en" sz="2800">
                <a:solidFill>
                  <a:schemeClr val="dk1"/>
                </a:solidFill>
              </a:rPr>
              <a:t> and before reaching retail markets in 2020.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At consumer levels, approximately 17% of total food available is wasted, amounting to </a:t>
            </a:r>
            <a:r>
              <a:rPr b="1" lang="en" sz="2800">
                <a:solidFill>
                  <a:schemeClr val="dk1"/>
                </a:solidFill>
              </a:rPr>
              <a:t>931 million metric tons annually.</a:t>
            </a:r>
            <a:endParaRPr b="1"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Food loss occurs primarily in developing countries, while food waste is more prevalent in developed nations.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Food waste contributes significantly to </a:t>
            </a:r>
            <a:r>
              <a:rPr b="1" lang="en" sz="2800">
                <a:solidFill>
                  <a:schemeClr val="dk1"/>
                </a:solidFill>
              </a:rPr>
              <a:t>greenhouse gas emissions, generating 6 to 10% of global emissions.</a:t>
            </a:r>
            <a:endParaRPr b="1" sz="2800">
              <a:solidFill>
                <a:schemeClr val="dk1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55400" y="152400"/>
            <a:ext cx="3612700" cy="13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5">
            <a:alphaModFix/>
          </a:blip>
          <a:srcRect b="14944" l="0" r="0" t="0"/>
          <a:stretch/>
        </p:blipFill>
        <p:spPr>
          <a:xfrm>
            <a:off x="9253853" y="2612025"/>
            <a:ext cx="9904421" cy="486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677025" y="1711350"/>
            <a:ext cx="458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200">
                <a:solidFill>
                  <a:schemeClr val="dk1"/>
                </a:solidFill>
              </a:rPr>
              <a:t>Introduction</a:t>
            </a:r>
            <a:endParaRPr b="1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77025" y="1711350"/>
            <a:ext cx="15019500" cy="10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➔"/>
            </a:pPr>
            <a:r>
              <a:rPr b="1" lang="en" sz="3200">
                <a:solidFill>
                  <a:schemeClr val="dk1"/>
                </a:solidFill>
              </a:rPr>
              <a:t>MISSION STATEMENT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-4318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◆"/>
            </a:pPr>
            <a:r>
              <a:rPr lang="en" sz="3200">
                <a:solidFill>
                  <a:schemeClr val="dk1"/>
                </a:solidFill>
              </a:rPr>
              <a:t>Rescue surplus food, nourish communities, and reduce waste.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➔"/>
            </a:pPr>
            <a:r>
              <a:rPr b="1" lang="en" sz="3200">
                <a:solidFill>
                  <a:schemeClr val="dk1"/>
                </a:solidFill>
              </a:rPr>
              <a:t>OBJECTIVES</a:t>
            </a:r>
            <a:endParaRPr b="1" sz="3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-4318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◆"/>
            </a:pPr>
            <a:r>
              <a:rPr lang="en" sz="3200">
                <a:solidFill>
                  <a:schemeClr val="dk1"/>
                </a:solidFill>
              </a:rPr>
              <a:t>Connect restaurants(donors) with NGOs in </a:t>
            </a:r>
            <a:r>
              <a:rPr b="1" lang="en" sz="3200">
                <a:solidFill>
                  <a:schemeClr val="dk1"/>
                </a:solidFill>
              </a:rPr>
              <a:t>need with food insecurity.</a:t>
            </a:r>
            <a:endParaRPr b="1" sz="3200">
              <a:solidFill>
                <a:schemeClr val="dk1"/>
              </a:solidFill>
            </a:endParaRPr>
          </a:p>
          <a:p>
            <a:pPr indent="-4318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◆"/>
            </a:pPr>
            <a:r>
              <a:rPr lang="en" sz="3200">
                <a:solidFill>
                  <a:schemeClr val="dk1"/>
                </a:solidFill>
              </a:rPr>
              <a:t>Facilitate the donation of </a:t>
            </a:r>
            <a:r>
              <a:rPr b="1" lang="en" sz="3200">
                <a:solidFill>
                  <a:schemeClr val="dk1"/>
                </a:solidFill>
              </a:rPr>
              <a:t>excess prepared </a:t>
            </a:r>
            <a:r>
              <a:rPr lang="en" sz="3200">
                <a:solidFill>
                  <a:schemeClr val="dk1"/>
                </a:solidFill>
              </a:rPr>
              <a:t>food.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◆"/>
            </a:pPr>
            <a:r>
              <a:rPr lang="en" sz="3200">
                <a:solidFill>
                  <a:schemeClr val="dk1"/>
                </a:solidFill>
              </a:rPr>
              <a:t>Reduce food waste and analyse its environmental impact through </a:t>
            </a:r>
            <a:r>
              <a:rPr b="1" lang="en" sz="3200">
                <a:solidFill>
                  <a:schemeClr val="dk1"/>
                </a:solidFill>
              </a:rPr>
              <a:t>carbon footprint calculator.</a:t>
            </a:r>
            <a:endParaRPr b="1" sz="3200">
              <a:solidFill>
                <a:schemeClr val="dk1"/>
              </a:solidFill>
            </a:endParaRPr>
          </a:p>
          <a:p>
            <a:pPr indent="-4318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◆"/>
            </a:pPr>
            <a:r>
              <a:rPr lang="en" sz="3200">
                <a:solidFill>
                  <a:schemeClr val="dk1"/>
                </a:solidFill>
              </a:rPr>
              <a:t>Track the positive </a:t>
            </a:r>
            <a:r>
              <a:rPr b="1" lang="en" sz="3200">
                <a:solidFill>
                  <a:schemeClr val="dk1"/>
                </a:solidFill>
              </a:rPr>
              <a:t>environmental impact </a:t>
            </a:r>
            <a:r>
              <a:rPr lang="en" sz="3200">
                <a:solidFill>
                  <a:schemeClr val="dk1"/>
                </a:solidFill>
              </a:rPr>
              <a:t>(reduced carbon footprint) of food rescue.</a:t>
            </a:r>
            <a:endParaRPr sz="3200">
              <a:solidFill>
                <a:schemeClr val="dk1"/>
              </a:solidFill>
            </a:endParaRPr>
          </a:p>
          <a:p>
            <a:pPr indent="-431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0747"/>
              </a:buClr>
              <a:buSzPts val="3200"/>
              <a:buChar char="◆"/>
            </a:pPr>
            <a:r>
              <a:rPr lang="en" sz="3200">
                <a:solidFill>
                  <a:srgbClr val="230747"/>
                </a:solidFill>
                <a:highlight>
                  <a:srgbClr val="FFFFFF"/>
                </a:highlight>
              </a:rPr>
              <a:t>Implement </a:t>
            </a:r>
            <a:r>
              <a:rPr b="1" lang="en" sz="3200">
                <a:solidFill>
                  <a:srgbClr val="230747"/>
                </a:solidFill>
                <a:highlight>
                  <a:srgbClr val="FFFFFF"/>
                </a:highlight>
              </a:rPr>
              <a:t>greener and more sustainable policies</a:t>
            </a:r>
            <a:r>
              <a:rPr lang="en" sz="3200">
                <a:solidFill>
                  <a:srgbClr val="230747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230747"/>
                </a:solidFill>
                <a:highlight>
                  <a:srgbClr val="FFFFFF"/>
                </a:highlight>
              </a:rPr>
              <a:t>and solutions</a:t>
            </a:r>
            <a:r>
              <a:rPr lang="en" sz="3200">
                <a:solidFill>
                  <a:srgbClr val="230747"/>
                </a:solidFill>
                <a:highlight>
                  <a:srgbClr val="FFFFFF"/>
                </a:highlight>
              </a:rPr>
              <a:t> in waste reduc</a:t>
            </a:r>
            <a:r>
              <a:rPr lang="en" sz="3200">
                <a:solidFill>
                  <a:srgbClr val="230747"/>
                </a:solidFill>
                <a:highlight>
                  <a:srgbClr val="FFFFFF"/>
                </a:highlight>
              </a:rPr>
              <a:t>tion and management.</a:t>
            </a:r>
            <a:endParaRPr sz="3200">
              <a:solidFill>
                <a:srgbClr val="230747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61538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55400" y="152400"/>
            <a:ext cx="3612700" cy="13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677025" y="1711350"/>
            <a:ext cx="458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Survey: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34725" y="2511750"/>
            <a:ext cx="87969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Global annual volume of food wasted: </a:t>
            </a: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</a:rPr>
              <a:t>1.3 billion tons per year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Percentage of food produced that goes to waste: </a:t>
            </a:r>
            <a:r>
              <a:rPr lang="en" sz="2300">
                <a:solidFill>
                  <a:schemeClr val="dk1"/>
                </a:solidFill>
              </a:rPr>
              <a:t>17 %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Environmental Impact:</a:t>
            </a: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</a:rPr>
              <a:t>Global food loss and waste generate annually 4.4 GtCO2 eq, or about 8% of total anthropogenic GHG emissions.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Contribution of food waste to greenhouse gas emissions: </a:t>
            </a: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</a:rPr>
              <a:t>Almost equivalent (87%) to global road transport emissions.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Statistics on carbon footprint of food waste: </a:t>
            </a: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</a:rPr>
              <a:t>170 million metric tons of carbon dioxide equivalent (million MTCO2e) GHG emissions (excluding landfill emissions)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Economic Costs: </a:t>
            </a: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</a:rPr>
              <a:t>$444 billion worth of food is wasted annually.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Financial losses incurred by businesses due to food waste: </a:t>
            </a:r>
            <a:r>
              <a:rPr b="1" lang="en" sz="2300">
                <a:solidFill>
                  <a:schemeClr val="dk1"/>
                </a:solidFill>
                <a:highlight>
                  <a:schemeClr val="lt1"/>
                </a:highlight>
              </a:rPr>
              <a:t>$218 billion from</a:t>
            </a: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</a:rPr>
              <a:t> the $</a:t>
            </a:r>
            <a:r>
              <a:rPr b="1" lang="en" sz="2300">
                <a:solidFill>
                  <a:schemeClr val="dk1"/>
                </a:solidFill>
                <a:highlight>
                  <a:schemeClr val="lt1"/>
                </a:highlight>
              </a:rPr>
              <a:t>1.264 trillion agriculture industry, </a:t>
            </a: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</a:rPr>
              <a:t>according to RTS</a:t>
            </a:r>
            <a:endParaRPr b="1" sz="2300">
              <a:solidFill>
                <a:schemeClr val="dk1"/>
              </a:solidFill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55400" y="152400"/>
            <a:ext cx="3612700" cy="13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5">
            <a:alphaModFix/>
          </a:blip>
          <a:srcRect b="2557" l="7087" r="3530" t="3058"/>
          <a:stretch/>
        </p:blipFill>
        <p:spPr>
          <a:xfrm>
            <a:off x="9144000" y="2964175"/>
            <a:ext cx="8796875" cy="59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677025" y="1711350"/>
            <a:ext cx="496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677025" y="2877350"/>
            <a:ext cx="1365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55400" y="152400"/>
            <a:ext cx="3612700" cy="13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0850" y="1587225"/>
            <a:ext cx="11052352" cy="84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532425" y="2877350"/>
            <a:ext cx="6187500" cy="6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b="1" lang="en" sz="4000">
                <a:solidFill>
                  <a:schemeClr val="dk1"/>
                </a:solidFill>
              </a:rPr>
              <a:t>Donation Management:</a:t>
            </a:r>
            <a:r>
              <a:rPr lang="en" sz="4000">
                <a:solidFill>
                  <a:schemeClr val="dk1"/>
                </a:solidFill>
              </a:rPr>
              <a:t> Surplus food to NGOs.</a:t>
            </a:r>
            <a:endParaRPr sz="4000">
              <a:solidFill>
                <a:schemeClr val="dk1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b="1" lang="en" sz="4000">
                <a:solidFill>
                  <a:schemeClr val="dk1"/>
                </a:solidFill>
              </a:rPr>
              <a:t>Zero Waste Certification:</a:t>
            </a:r>
            <a:r>
              <a:rPr lang="en" sz="4000">
                <a:solidFill>
                  <a:schemeClr val="dk1"/>
                </a:solidFill>
              </a:rPr>
              <a:t> Sustainable practices.</a:t>
            </a:r>
            <a:endParaRPr sz="4000">
              <a:solidFill>
                <a:schemeClr val="dk1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b="1" lang="en" sz="4000">
                <a:solidFill>
                  <a:schemeClr val="dk1"/>
                </a:solidFill>
              </a:rPr>
              <a:t>Carbon Footprint:</a:t>
            </a:r>
            <a:r>
              <a:rPr lang="en" sz="4000">
                <a:solidFill>
                  <a:schemeClr val="dk1"/>
                </a:solidFill>
              </a:rPr>
              <a:t> Environmental impact.</a:t>
            </a:r>
            <a:endParaRPr sz="4000">
              <a:solidFill>
                <a:schemeClr val="dk1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b="1" lang="en" sz="4000">
                <a:solidFill>
                  <a:schemeClr val="dk1"/>
                </a:solidFill>
              </a:rPr>
              <a:t>Sustainability Metrics:</a:t>
            </a:r>
            <a:r>
              <a:rPr lang="en" sz="4000">
                <a:solidFill>
                  <a:schemeClr val="dk1"/>
                </a:solidFill>
              </a:rPr>
              <a:t> Progress tracking.</a:t>
            </a:r>
            <a:endParaRPr sz="4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677025" y="1711350"/>
            <a:ext cx="718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Project Architecture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77025" y="2877350"/>
            <a:ext cx="1594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55400" y="152400"/>
            <a:ext cx="3612700" cy="13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98575" y="1552008"/>
            <a:ext cx="16816998" cy="8529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677025" y="1711350"/>
            <a:ext cx="7184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&amp; Disadvantages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55400" y="152400"/>
            <a:ext cx="3612700" cy="1300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140;p21"/>
          <p:cNvGraphicFramePr/>
          <p:nvPr/>
        </p:nvGraphicFramePr>
        <p:xfrm>
          <a:off x="677013" y="260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{32986186-4172-47A5-B521-4DDEB47C997F}</a:tableStyleId>
              </a:tblPr>
              <a:tblGrid>
                <a:gridCol w="7840550"/>
                <a:gridCol w="86505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400"/>
                        <a:t>ADVANTAGES </a:t>
                      </a:r>
                      <a:endParaRPr b="1" sz="3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400"/>
                        <a:t>DISADVANTAGES</a:t>
                      </a:r>
                      <a:endParaRPr b="1" sz="3400"/>
                    </a:p>
                  </a:txBody>
                  <a:tcPr marT="91425" marB="91425" marR="91425" marL="91425"/>
                </a:tc>
              </a:tr>
              <a:tr h="69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Reduced Food Waste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</a:rPr>
                        <a:t>Initial Implementation Cost</a:t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69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Increased Food Security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Technical Complexity</a:t>
                      </a:r>
                      <a:endParaRPr sz="3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272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Environmental Benefits</a:t>
                      </a:r>
                      <a:endParaRPr sz="3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</a:rPr>
                        <a:t>Community Building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Scalability and Reach</a:t>
                      </a:r>
                      <a:endParaRPr sz="3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</a:rPr>
                        <a:t>Volunteer Recruitment</a:t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