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imes New Roman" charset="1" panose="02030502070405020303"/>
      <p:regular r:id="rId10"/>
    </p:embeddedFont>
    <p:embeddedFont>
      <p:font typeface="Times New Roman Bold" charset="1" panose="02030802070405020303"/>
      <p:regular r:id="rId11"/>
    </p:embeddedFont>
    <p:embeddedFont>
      <p:font typeface="Times New Roman Italics" charset="1" panose="02030502070405090303"/>
      <p:regular r:id="rId12"/>
    </p:embeddedFont>
    <p:embeddedFont>
      <p:font typeface="Times New Roman Bold Italics" charset="1" panose="02030802070405090303"/>
      <p:regular r:id="rId13"/>
    </p:embeddedFont>
    <p:embeddedFont>
      <p:font typeface="Times New Roman Medium" charset="1" panose="02030502070405020303"/>
      <p:regular r:id="rId14"/>
    </p:embeddedFont>
    <p:embeddedFont>
      <p:font typeface="Times New Roman Medium Italics" charset="1" panose="02030502070405090303"/>
      <p:regular r:id="rId15"/>
    </p:embeddedFont>
    <p:embeddedFont>
      <p:font typeface="Times New Roman Semi-Bold" charset="1" panose="02030702070405020303"/>
      <p:regular r:id="rId16"/>
    </p:embeddedFont>
    <p:embeddedFont>
      <p:font typeface="Times New Roman Semi-Bold Italics" charset="1" panose="02030702070405090303"/>
      <p:regular r:id="rId17"/>
    </p:embeddedFont>
    <p:embeddedFont>
      <p:font typeface="Times New Roman Ultra-Bold" charset="1" panose="02030902070405020303"/>
      <p:regular r:id="rId18"/>
    </p:embeddedFont>
    <p:embeddedFont>
      <p:font typeface="Open Sans" charset="1" panose="020B0606030504020204"/>
      <p:regular r:id="rId19"/>
    </p:embeddedFont>
    <p:embeddedFont>
      <p:font typeface="Open Sans Bold" charset="1" panose="020B0806030504020204"/>
      <p:regular r:id="rId20"/>
    </p:embeddedFont>
    <p:embeddedFont>
      <p:font typeface="Open Sans Italics" charset="1" panose="020B0606030504020204"/>
      <p:regular r:id="rId21"/>
    </p:embeddedFont>
    <p:embeddedFont>
      <p:font typeface="Open Sans Bold Italics" charset="1" panose="020B0806030504020204"/>
      <p:regular r:id="rId22"/>
    </p:embeddedFont>
    <p:embeddedFont>
      <p:font typeface="Open Sans Light" charset="1" panose="020B0306030504020204"/>
      <p:regular r:id="rId23"/>
    </p:embeddedFont>
    <p:embeddedFont>
      <p:font typeface="Open Sans Light Italics" charset="1" panose="020B0306030504020204"/>
      <p:regular r:id="rId24"/>
    </p:embeddedFont>
    <p:embeddedFont>
      <p:font typeface="Open Sans Ultra-Bold" charset="1" panose="00000000000000000000"/>
      <p:regular r:id="rId25"/>
    </p:embeddedFont>
    <p:embeddedFont>
      <p:font typeface="Open Sans Ultra-Bold Italics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slides/slide1.xml" Type="http://schemas.openxmlformats.org/officeDocument/2006/relationships/slide"/><Relationship Id="rId28" Target="slides/slide2.xml" Type="http://schemas.openxmlformats.org/officeDocument/2006/relationships/slide"/><Relationship Id="rId29" Target="slides/slide3.xml" Type="http://schemas.openxmlformats.org/officeDocument/2006/relationships/slide"/><Relationship Id="rId3" Target="viewProps.xml" Type="http://schemas.openxmlformats.org/officeDocument/2006/relationships/viewProps"/><Relationship Id="rId30" Target="slides/slide4.xml" Type="http://schemas.openxmlformats.org/officeDocument/2006/relationships/slide"/><Relationship Id="rId31" Target="slides/slide5.xml" Type="http://schemas.openxmlformats.org/officeDocument/2006/relationships/slide"/><Relationship Id="rId32" Target="slides/slide6.xml" Type="http://schemas.openxmlformats.org/officeDocument/2006/relationships/slide"/><Relationship Id="rId33" Target="slides/slide7.xml" Type="http://schemas.openxmlformats.org/officeDocument/2006/relationships/slide"/><Relationship Id="rId34" Target="slides/slide8.xml" Type="http://schemas.openxmlformats.org/officeDocument/2006/relationships/slide"/><Relationship Id="rId35" Target="slides/slide9.xml" Type="http://schemas.openxmlformats.org/officeDocument/2006/relationships/slide"/><Relationship Id="rId36" Target="slides/slide10.xml" Type="http://schemas.openxmlformats.org/officeDocument/2006/relationships/slide"/><Relationship Id="rId37" Target="slides/slide11.xml" Type="http://schemas.openxmlformats.org/officeDocument/2006/relationships/slide"/><Relationship Id="rId38" Target="slides/slide12.xml" Type="http://schemas.openxmlformats.org/officeDocument/2006/relationships/slide"/><Relationship Id="rId39" Target="slides/slide13.xml" Type="http://schemas.openxmlformats.org/officeDocument/2006/relationships/slide"/><Relationship Id="rId4" Target="theme/theme1.xml" Type="http://schemas.openxmlformats.org/officeDocument/2006/relationships/theme"/><Relationship Id="rId40" Target="slides/slide14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1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670576"/>
            <a:ext cx="18288000" cy="819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3"/>
              </a:lnSpc>
              <a:spcBef>
                <a:spcPct val="0"/>
              </a:spcBef>
            </a:pPr>
            <a:r>
              <a:rPr lang="en-US" sz="6712">
                <a:solidFill>
                  <a:srgbClr val="000000"/>
                </a:solidFill>
                <a:latin typeface="Times New Roman Bold"/>
              </a:rPr>
              <a:t>Project  : Socio-Pedia</a:t>
            </a:r>
          </a:p>
          <a:p>
            <a:pPr algn="ctr">
              <a:lnSpc>
                <a:spcPts val="8323"/>
              </a:lnSpc>
              <a:spcBef>
                <a:spcPct val="0"/>
              </a:spcBef>
            </a:pPr>
          </a:p>
          <a:p>
            <a:pPr algn="ctr">
              <a:lnSpc>
                <a:spcPts val="7455"/>
              </a:lnSpc>
              <a:spcBef>
                <a:spcPct val="0"/>
              </a:spcBef>
            </a:pPr>
            <a:r>
              <a:rPr lang="en-US" sz="6012">
                <a:solidFill>
                  <a:srgbClr val="000000"/>
                </a:solidFill>
                <a:latin typeface="Times New Roman Bold"/>
              </a:rPr>
              <a:t> Name : Aryan Gupta</a:t>
            </a:r>
          </a:p>
          <a:p>
            <a:pPr algn="ctr">
              <a:lnSpc>
                <a:spcPts val="7455"/>
              </a:lnSpc>
              <a:spcBef>
                <a:spcPct val="0"/>
              </a:spcBef>
            </a:pPr>
            <a:r>
              <a:rPr lang="en-US" sz="6012">
                <a:solidFill>
                  <a:srgbClr val="000000"/>
                </a:solidFill>
                <a:latin typeface="Times New Roman Bold"/>
              </a:rPr>
              <a:t>Roll No : 2021a1r125</a:t>
            </a:r>
          </a:p>
          <a:p>
            <a:pPr algn="ctr">
              <a:lnSpc>
                <a:spcPts val="7455"/>
              </a:lnSpc>
              <a:spcBef>
                <a:spcPct val="0"/>
              </a:spcBef>
            </a:pPr>
            <a:r>
              <a:rPr lang="en-US" sz="6012">
                <a:solidFill>
                  <a:srgbClr val="000000"/>
                </a:solidFill>
                <a:latin typeface="Times New Roman Bold"/>
              </a:rPr>
              <a:t>Domain: Web Development</a:t>
            </a:r>
          </a:p>
          <a:p>
            <a:pPr algn="ctr">
              <a:lnSpc>
                <a:spcPts val="8323"/>
              </a:lnSpc>
              <a:spcBef>
                <a:spcPct val="0"/>
              </a:spcBef>
            </a:pPr>
          </a:p>
          <a:p>
            <a:pPr algn="ctr">
              <a:lnSpc>
                <a:spcPts val="8323"/>
              </a:lnSpc>
              <a:spcBef>
                <a:spcPct val="0"/>
              </a:spcBef>
            </a:pPr>
          </a:p>
          <a:p>
            <a:pPr algn="ctr">
              <a:lnSpc>
                <a:spcPts val="8323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206992" y="8620461"/>
            <a:ext cx="6081008" cy="1666539"/>
          </a:xfrm>
          <a:custGeom>
            <a:avLst/>
            <a:gdLst/>
            <a:ahLst/>
            <a:cxnLst/>
            <a:rect r="r" b="b" t="t" l="l"/>
            <a:pathLst>
              <a:path h="1666539" w="6081008">
                <a:moveTo>
                  <a:pt x="0" y="0"/>
                </a:moveTo>
                <a:lnTo>
                  <a:pt x="6081008" y="0"/>
                </a:lnTo>
                <a:lnTo>
                  <a:pt x="6081008" y="1666539"/>
                </a:lnTo>
                <a:lnTo>
                  <a:pt x="0" y="16665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1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544331" y="7084754"/>
            <a:ext cx="7199337" cy="573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1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Times New Roman Bold"/>
              </a:rPr>
              <a:t>Under the guidance of : Parmveer Nandal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5239" y="2955853"/>
            <a:ext cx="1389015" cy="138901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14425" y="2738494"/>
            <a:ext cx="1639829" cy="1639829"/>
          </a:xfrm>
          <a:custGeom>
            <a:avLst/>
            <a:gdLst/>
            <a:ahLst/>
            <a:cxnLst/>
            <a:rect r="r" b="b" t="t" l="l"/>
            <a:pathLst>
              <a:path h="1639829" w="1639829">
                <a:moveTo>
                  <a:pt x="0" y="0"/>
                </a:moveTo>
                <a:lnTo>
                  <a:pt x="1639829" y="0"/>
                </a:lnTo>
                <a:lnTo>
                  <a:pt x="1639829" y="1639829"/>
                </a:lnTo>
                <a:lnTo>
                  <a:pt x="0" y="16398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86803" y="5143500"/>
            <a:ext cx="1745886" cy="1745886"/>
          </a:xfrm>
          <a:custGeom>
            <a:avLst/>
            <a:gdLst/>
            <a:ahLst/>
            <a:cxnLst/>
            <a:rect r="r" b="b" t="t" l="l"/>
            <a:pathLst>
              <a:path h="1745886" w="1745886">
                <a:moveTo>
                  <a:pt x="0" y="0"/>
                </a:moveTo>
                <a:lnTo>
                  <a:pt x="1745886" y="0"/>
                </a:lnTo>
                <a:lnTo>
                  <a:pt x="1745886" y="1745886"/>
                </a:lnTo>
                <a:lnTo>
                  <a:pt x="0" y="17458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4425" y="7201315"/>
            <a:ext cx="1736579" cy="1736579"/>
          </a:xfrm>
          <a:custGeom>
            <a:avLst/>
            <a:gdLst/>
            <a:ahLst/>
            <a:cxnLst/>
            <a:rect r="r" b="b" t="t" l="l"/>
            <a:pathLst>
              <a:path h="1736579" w="1736579">
                <a:moveTo>
                  <a:pt x="0" y="0"/>
                </a:moveTo>
                <a:lnTo>
                  <a:pt x="1736579" y="0"/>
                </a:lnTo>
                <a:lnTo>
                  <a:pt x="1736579" y="1736579"/>
                </a:lnTo>
                <a:lnTo>
                  <a:pt x="0" y="17365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85076" y="6805104"/>
            <a:ext cx="2995277" cy="2313998"/>
          </a:xfrm>
          <a:custGeom>
            <a:avLst/>
            <a:gdLst/>
            <a:ahLst/>
            <a:cxnLst/>
            <a:rect r="r" b="b" t="t" l="l"/>
            <a:pathLst>
              <a:path h="2313998" w="2995277">
                <a:moveTo>
                  <a:pt x="0" y="0"/>
                </a:moveTo>
                <a:lnTo>
                  <a:pt x="2995277" y="0"/>
                </a:lnTo>
                <a:lnTo>
                  <a:pt x="2995277" y="2313998"/>
                </a:lnTo>
                <a:lnTo>
                  <a:pt x="0" y="23139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880935" y="304024"/>
            <a:ext cx="4128641" cy="199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0"/>
              </a:lnSpc>
            </a:pPr>
            <a:r>
              <a:rPr lang="en-US" sz="6000">
                <a:solidFill>
                  <a:srgbClr val="000000"/>
                </a:solidFill>
                <a:latin typeface="Times New Roman Bold"/>
              </a:rPr>
              <a:t>FEATURES</a:t>
            </a:r>
          </a:p>
          <a:p>
            <a:pPr algn="ctr">
              <a:lnSpc>
                <a:spcPts val="744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Times New Roman Bold"/>
              </a:rPr>
              <a:t>(Client-Side)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467140" y="2918547"/>
            <a:ext cx="15414767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Times New Roman Ultra-Bold"/>
              </a:rPr>
              <a:t>ACTIVATION OF DARK MODE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40029" y="3540371"/>
            <a:ext cx="13283409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Interface can be turned  into dark mode or bright  mode as per user’s preference.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Can be toggled with the click of a button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70427" y="7331548"/>
            <a:ext cx="15414767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Times New Roman Bold"/>
              </a:rPr>
              <a:t>POST AND LIKE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240029" y="7952578"/>
            <a:ext cx="13283409" cy="1410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User can post images and text for fun or professional purposes.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Users can like the content that their friends have posted.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Users can upload media such as photos, videos etc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03752" y="5017550"/>
            <a:ext cx="15414767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Times New Roman Ultra-Bold"/>
              </a:rPr>
              <a:t>CAN CONNECT WITH FRIENDS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467140" y="5709627"/>
            <a:ext cx="13283409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User can connect with other users.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They can follow each other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5320396" y="9461426"/>
            <a:ext cx="2967604" cy="825574"/>
          </a:xfrm>
          <a:custGeom>
            <a:avLst/>
            <a:gdLst/>
            <a:ahLst/>
            <a:cxnLst/>
            <a:rect r="r" b="b" t="t" l="l"/>
            <a:pathLst>
              <a:path h="825574" w="2967604">
                <a:moveTo>
                  <a:pt x="0" y="0"/>
                </a:moveTo>
                <a:lnTo>
                  <a:pt x="2967604" y="0"/>
                </a:lnTo>
                <a:lnTo>
                  <a:pt x="2967604" y="825574"/>
                </a:lnTo>
                <a:lnTo>
                  <a:pt x="0" y="8255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0797" y="3715358"/>
            <a:ext cx="1713528" cy="1305397"/>
          </a:xfrm>
          <a:custGeom>
            <a:avLst/>
            <a:gdLst/>
            <a:ahLst/>
            <a:cxnLst/>
            <a:rect r="r" b="b" t="t" l="l"/>
            <a:pathLst>
              <a:path h="1305397" w="1713528">
                <a:moveTo>
                  <a:pt x="0" y="0"/>
                </a:moveTo>
                <a:lnTo>
                  <a:pt x="1713528" y="0"/>
                </a:lnTo>
                <a:lnTo>
                  <a:pt x="1713528" y="1305397"/>
                </a:lnTo>
                <a:lnTo>
                  <a:pt x="0" y="13053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494140"/>
            <a:ext cx="2148938" cy="969708"/>
          </a:xfrm>
          <a:custGeom>
            <a:avLst/>
            <a:gdLst/>
            <a:ahLst/>
            <a:cxnLst/>
            <a:rect r="r" b="b" t="t" l="l"/>
            <a:pathLst>
              <a:path h="969708" w="2148938">
                <a:moveTo>
                  <a:pt x="0" y="0"/>
                </a:moveTo>
                <a:lnTo>
                  <a:pt x="2148938" y="0"/>
                </a:lnTo>
                <a:lnTo>
                  <a:pt x="2148938" y="969708"/>
                </a:lnTo>
                <a:lnTo>
                  <a:pt x="0" y="9697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67140" y="3582008"/>
            <a:ext cx="15414767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Times New Roman Ultra-Bold"/>
              </a:rPr>
              <a:t>USER PROFILE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40029" y="4203832"/>
            <a:ext cx="13283409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Users get their own user dashboard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Users can change any information about their account from here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03752" y="6242817"/>
            <a:ext cx="15414767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Times New Roman Ultra-Bold"/>
              </a:rPr>
              <a:t>RESPONSIVE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67140" y="6934894"/>
            <a:ext cx="13283409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The interface is responsive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It adapts to the screen size so that all the users get a similar UI interface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320396" y="9461426"/>
            <a:ext cx="2967604" cy="825574"/>
          </a:xfrm>
          <a:custGeom>
            <a:avLst/>
            <a:gdLst/>
            <a:ahLst/>
            <a:cxnLst/>
            <a:rect r="r" b="b" t="t" l="l"/>
            <a:pathLst>
              <a:path h="825574" w="2967604">
                <a:moveTo>
                  <a:pt x="0" y="0"/>
                </a:moveTo>
                <a:lnTo>
                  <a:pt x="2967604" y="0"/>
                </a:lnTo>
                <a:lnTo>
                  <a:pt x="2967604" y="825574"/>
                </a:lnTo>
                <a:lnTo>
                  <a:pt x="0" y="8255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880935" y="304024"/>
            <a:ext cx="4128641" cy="199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0"/>
              </a:lnSpc>
            </a:pPr>
            <a:r>
              <a:rPr lang="en-US" sz="6000">
                <a:solidFill>
                  <a:srgbClr val="000000"/>
                </a:solidFill>
                <a:latin typeface="Times New Roman Bold"/>
              </a:rPr>
              <a:t>FEATURES</a:t>
            </a:r>
          </a:p>
          <a:p>
            <a:pPr algn="ctr">
              <a:lnSpc>
                <a:spcPts val="744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Times New Roman Bold"/>
              </a:rPr>
              <a:t>(Client-Side)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8106" y="5352002"/>
            <a:ext cx="1493978" cy="1738447"/>
            <a:chOff x="0" y="0"/>
            <a:chExt cx="6985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E5E0DC"/>
            </a:solidFill>
            <a:ln w="38100" cap="sq">
              <a:solidFill>
                <a:srgbClr val="000000"/>
              </a:solidFill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29001" y="3076162"/>
            <a:ext cx="1212190" cy="1666240"/>
          </a:xfrm>
          <a:custGeom>
            <a:avLst/>
            <a:gdLst/>
            <a:ahLst/>
            <a:cxnLst/>
            <a:rect r="r" b="b" t="t" l="l"/>
            <a:pathLst>
              <a:path h="1666240" w="1212190">
                <a:moveTo>
                  <a:pt x="0" y="0"/>
                </a:moveTo>
                <a:lnTo>
                  <a:pt x="1212189" y="0"/>
                </a:lnTo>
                <a:lnTo>
                  <a:pt x="1212189" y="1666240"/>
                </a:lnTo>
                <a:lnTo>
                  <a:pt x="0" y="16662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18631" y="5593676"/>
            <a:ext cx="832930" cy="1255100"/>
          </a:xfrm>
          <a:custGeom>
            <a:avLst/>
            <a:gdLst/>
            <a:ahLst/>
            <a:cxnLst/>
            <a:rect r="r" b="b" t="t" l="l"/>
            <a:pathLst>
              <a:path h="1255100" w="832930">
                <a:moveTo>
                  <a:pt x="0" y="0"/>
                </a:moveTo>
                <a:lnTo>
                  <a:pt x="832929" y="0"/>
                </a:lnTo>
                <a:lnTo>
                  <a:pt x="832929" y="1255100"/>
                </a:lnTo>
                <a:lnTo>
                  <a:pt x="0" y="1255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35462" y="7558575"/>
            <a:ext cx="1767840" cy="176784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0D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00426" y="7872340"/>
            <a:ext cx="1437913" cy="1116180"/>
          </a:xfrm>
          <a:custGeom>
            <a:avLst/>
            <a:gdLst/>
            <a:ahLst/>
            <a:cxnLst/>
            <a:rect r="r" b="b" t="t" l="l"/>
            <a:pathLst>
              <a:path h="1116180" w="1437913">
                <a:moveTo>
                  <a:pt x="0" y="0"/>
                </a:moveTo>
                <a:lnTo>
                  <a:pt x="1437913" y="0"/>
                </a:lnTo>
                <a:lnTo>
                  <a:pt x="1437913" y="1116180"/>
                </a:lnTo>
                <a:lnTo>
                  <a:pt x="0" y="1116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73233" y="5263535"/>
            <a:ext cx="6183137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Times New Roman Ultra-Bold"/>
              </a:rPr>
              <a:t>USER AUTHENTICATION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03986" y="5920871"/>
            <a:ext cx="13007699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Used ‘Bcrypt’ library for password hashing and adding ‘salt’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03986" y="6458120"/>
            <a:ext cx="13283409" cy="186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Used JSON Web Token (JWT) for token generation to visit different endpoints with verified credentials.</a:t>
            </a:r>
          </a:p>
          <a:p>
            <a:pPr>
              <a:lnSpc>
                <a:spcPts val="3640"/>
              </a:lnSpc>
            </a:pPr>
          </a:p>
          <a:p>
            <a:pPr>
              <a:lnSpc>
                <a:spcPts val="364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873233" y="2842144"/>
            <a:ext cx="15414767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Times New Roman Ultra-Bold"/>
              </a:rPr>
              <a:t>CLOUD DATABASE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03986" y="3604130"/>
            <a:ext cx="12479973" cy="1410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Used ‘MongoDB Atlas’  and AWS (Amazon Web Services) as a cloud database for developing a cloud server.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Collections for saving Posts and Users’ data in the cloud database.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73233" y="7660439"/>
            <a:ext cx="6183137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Times New Roman Ultra-Bold"/>
              </a:rPr>
              <a:t>MULTI- USER EXPERIENCE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94461" y="8363755"/>
            <a:ext cx="12479973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The web app provides multiple user experiences.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Collections for saving Posts and text snippets.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5320396" y="9461426"/>
            <a:ext cx="2967604" cy="825574"/>
          </a:xfrm>
          <a:custGeom>
            <a:avLst/>
            <a:gdLst/>
            <a:ahLst/>
            <a:cxnLst/>
            <a:rect r="r" b="b" t="t" l="l"/>
            <a:pathLst>
              <a:path h="825574" w="2967604">
                <a:moveTo>
                  <a:pt x="0" y="0"/>
                </a:moveTo>
                <a:lnTo>
                  <a:pt x="2967604" y="0"/>
                </a:lnTo>
                <a:lnTo>
                  <a:pt x="2967604" y="825574"/>
                </a:lnTo>
                <a:lnTo>
                  <a:pt x="0" y="8255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849755" y="304024"/>
            <a:ext cx="4191000" cy="199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0"/>
              </a:lnSpc>
            </a:pPr>
            <a:r>
              <a:rPr lang="en-US" sz="6000">
                <a:solidFill>
                  <a:srgbClr val="000000"/>
                </a:solidFill>
                <a:latin typeface="Times New Roman Bold"/>
              </a:rPr>
              <a:t>FEATURES</a:t>
            </a:r>
          </a:p>
          <a:p>
            <a:pPr algn="ctr">
              <a:lnSpc>
                <a:spcPts val="744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Times New Roman Bold"/>
              </a:rPr>
              <a:t>(Server-Side)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8106" y="5352002"/>
            <a:ext cx="1493978" cy="1738447"/>
            <a:chOff x="0" y="0"/>
            <a:chExt cx="6985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E5E0DC"/>
            </a:solidFill>
            <a:ln w="38100" cap="sq">
              <a:solidFill>
                <a:srgbClr val="000000"/>
              </a:solidFill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590241" y="9258300"/>
            <a:ext cx="3697759" cy="1028700"/>
          </a:xfrm>
          <a:custGeom>
            <a:avLst/>
            <a:gdLst/>
            <a:ahLst/>
            <a:cxnLst/>
            <a:rect r="r" b="b" t="t" l="l"/>
            <a:pathLst>
              <a:path h="1028700" w="3697759">
                <a:moveTo>
                  <a:pt x="0" y="0"/>
                </a:moveTo>
                <a:lnTo>
                  <a:pt x="3697759" y="0"/>
                </a:lnTo>
                <a:lnTo>
                  <a:pt x="3697759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2754" y="2603475"/>
            <a:ext cx="1493978" cy="1738447"/>
            <a:chOff x="0" y="0"/>
            <a:chExt cx="6985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E5E0DC"/>
            </a:solidFill>
            <a:ln w="38100" cap="sq">
              <a:solidFill>
                <a:srgbClr val="000000"/>
              </a:solidFill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06451" y="3181791"/>
            <a:ext cx="1265634" cy="549976"/>
          </a:xfrm>
          <a:custGeom>
            <a:avLst/>
            <a:gdLst/>
            <a:ahLst/>
            <a:cxnLst/>
            <a:rect r="r" b="b" t="t" l="l"/>
            <a:pathLst>
              <a:path h="549976" w="1265634">
                <a:moveTo>
                  <a:pt x="0" y="0"/>
                </a:moveTo>
                <a:lnTo>
                  <a:pt x="1265634" y="0"/>
                </a:lnTo>
                <a:lnTo>
                  <a:pt x="1265634" y="549975"/>
                </a:lnTo>
                <a:lnTo>
                  <a:pt x="0" y="5499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72896" y="5702431"/>
            <a:ext cx="924398" cy="1037590"/>
          </a:xfrm>
          <a:custGeom>
            <a:avLst/>
            <a:gdLst/>
            <a:ahLst/>
            <a:cxnLst/>
            <a:rect r="r" b="b" t="t" l="l"/>
            <a:pathLst>
              <a:path h="1037590" w="924398">
                <a:moveTo>
                  <a:pt x="0" y="0"/>
                </a:moveTo>
                <a:lnTo>
                  <a:pt x="924399" y="0"/>
                </a:lnTo>
                <a:lnTo>
                  <a:pt x="924399" y="1037590"/>
                </a:lnTo>
                <a:lnTo>
                  <a:pt x="0" y="10375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73233" y="5263535"/>
            <a:ext cx="6183137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Times New Roman Ultra-Bold"/>
              </a:rPr>
              <a:t>API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73233" y="2842144"/>
            <a:ext cx="15414767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Times New Roman Ultra-Bold"/>
              </a:rPr>
              <a:t>CONSISTENTENCY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03986" y="3604130"/>
            <a:ext cx="13718037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The backend data is consistent 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The data once shared remains consistent even after any environment/device change or reload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94461" y="5808365"/>
            <a:ext cx="12479973" cy="1410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The app uses Express.JS as the API for calling and retrieving the data according to need</a:t>
            </a:r>
          </a:p>
          <a:p>
            <a:pPr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The API endpoints can be tested using ThunderClient Vs Code extension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49755" y="304024"/>
            <a:ext cx="4191000" cy="199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0"/>
              </a:lnSpc>
            </a:pPr>
            <a:r>
              <a:rPr lang="en-US" sz="6000">
                <a:solidFill>
                  <a:srgbClr val="000000"/>
                </a:solidFill>
                <a:latin typeface="Times New Roman Bold"/>
              </a:rPr>
              <a:t>FEATURES</a:t>
            </a:r>
          </a:p>
          <a:p>
            <a:pPr algn="ctr">
              <a:lnSpc>
                <a:spcPts val="744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Times New Roman Bold"/>
              </a:rPr>
              <a:t>(Server-Side)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02528" y="3663413"/>
            <a:ext cx="11629253" cy="2960173"/>
          </a:xfrm>
          <a:custGeom>
            <a:avLst/>
            <a:gdLst/>
            <a:ahLst/>
            <a:cxnLst/>
            <a:rect r="r" b="b" t="t" l="l"/>
            <a:pathLst>
              <a:path h="2960173" w="11629253">
                <a:moveTo>
                  <a:pt x="0" y="0"/>
                </a:moveTo>
                <a:lnTo>
                  <a:pt x="11629253" y="0"/>
                </a:lnTo>
                <a:lnTo>
                  <a:pt x="11629253" y="2960174"/>
                </a:lnTo>
                <a:lnTo>
                  <a:pt x="0" y="2960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20396" y="9461426"/>
            <a:ext cx="2967604" cy="825574"/>
          </a:xfrm>
          <a:custGeom>
            <a:avLst/>
            <a:gdLst/>
            <a:ahLst/>
            <a:cxnLst/>
            <a:rect r="r" b="b" t="t" l="l"/>
            <a:pathLst>
              <a:path h="825574" w="2967604">
                <a:moveTo>
                  <a:pt x="0" y="0"/>
                </a:moveTo>
                <a:lnTo>
                  <a:pt x="2967604" y="0"/>
                </a:lnTo>
                <a:lnTo>
                  <a:pt x="2967604" y="825574"/>
                </a:lnTo>
                <a:lnTo>
                  <a:pt x="0" y="8255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21452" y="333381"/>
            <a:ext cx="3897139" cy="115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Times New Roman Bold"/>
              </a:rPr>
              <a:t>Study Work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320396" y="9461426"/>
            <a:ext cx="2967604" cy="825574"/>
          </a:xfrm>
          <a:custGeom>
            <a:avLst/>
            <a:gdLst/>
            <a:ahLst/>
            <a:cxnLst/>
            <a:rect r="r" b="b" t="t" l="l"/>
            <a:pathLst>
              <a:path h="825574" w="2967604">
                <a:moveTo>
                  <a:pt x="0" y="0"/>
                </a:moveTo>
                <a:lnTo>
                  <a:pt x="2967604" y="0"/>
                </a:lnTo>
                <a:lnTo>
                  <a:pt x="2967604" y="825574"/>
                </a:lnTo>
                <a:lnTo>
                  <a:pt x="0" y="8255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35846" y="2130425"/>
            <a:ext cx="15868352" cy="712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Times New Roman"/>
              </a:rPr>
              <a:t>Existing systems explored</a:t>
            </a:r>
          </a:p>
          <a:p>
            <a:pPr>
              <a:lnSpc>
                <a:spcPts val="6200"/>
              </a:lnSpc>
              <a:spcBef>
                <a:spcPct val="0"/>
              </a:spcBef>
            </a:pPr>
          </a:p>
          <a:p>
            <a:pPr>
              <a:lnSpc>
                <a:spcPts val="62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Times New Roman"/>
              </a:rPr>
              <a:t>There are many existing systems for social media websites. </a:t>
            </a:r>
          </a:p>
          <a:p>
            <a:pPr>
              <a:lnSpc>
                <a:spcPts val="62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Times New Roman"/>
              </a:rPr>
              <a:t>Some of the most popular ones include:</a:t>
            </a:r>
          </a:p>
          <a:p>
            <a:pPr>
              <a:lnSpc>
                <a:spcPts val="6200"/>
              </a:lnSpc>
              <a:spcBef>
                <a:spcPct val="0"/>
              </a:spcBef>
            </a:pPr>
          </a:p>
          <a:p>
            <a:pPr marL="1079501" indent="-539750" lvl="1">
              <a:lnSpc>
                <a:spcPts val="62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Times New Roman"/>
              </a:rPr>
              <a:t>Linkedin: www.linkedin.com</a:t>
            </a:r>
          </a:p>
          <a:p>
            <a:pPr marL="1079501" indent="-539750" lvl="1">
              <a:lnSpc>
                <a:spcPts val="62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Times New Roman"/>
              </a:rPr>
              <a:t>Facebook: www.facebook.com</a:t>
            </a:r>
          </a:p>
          <a:p>
            <a:pPr marL="1079501" indent="-539750" lvl="1">
              <a:lnSpc>
                <a:spcPts val="6200"/>
              </a:lnSpc>
              <a:spcBef>
                <a:spcPct val="0"/>
              </a:spcBef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Times New Roman"/>
              </a:rPr>
              <a:t>Reddit: www.reddit.com</a:t>
            </a:r>
          </a:p>
          <a:p>
            <a:pPr>
              <a:lnSpc>
                <a:spcPts val="62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04668" y="429579"/>
            <a:ext cx="13414400" cy="1055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Times New Roman Bold"/>
              </a:rPr>
              <a:t>       Comparative analysis of those systems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68228" y="1729740"/>
            <a:ext cx="17499187" cy="7061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20"/>
              </a:lnSpc>
              <a:spcBef>
                <a:spcPct val="0"/>
              </a:spcBef>
            </a:pPr>
          </a:p>
          <a:p>
            <a:pPr>
              <a:lnSpc>
                <a:spcPts val="3720"/>
              </a:lnSpc>
              <a:spcBef>
                <a:spcPct val="0"/>
              </a:spcBef>
            </a:pPr>
          </a:p>
          <a:p>
            <a:pPr>
              <a:lnSpc>
                <a:spcPts val="372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The existing systems for news websites vary in a number of ways, including:</a:t>
            </a:r>
          </a:p>
          <a:p>
            <a:pPr>
              <a:lnSpc>
                <a:spcPts val="3720"/>
              </a:lnSpc>
              <a:spcBef>
                <a:spcPct val="0"/>
              </a:spcBef>
            </a:pPr>
          </a:p>
          <a:p>
            <a:pPr marL="647700" indent="-323850" lvl="1">
              <a:lnSpc>
                <a:spcPts val="372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The section of people they appeal to : Some systems focus on a specific age group, such as teenagers or millennials , while others offer a more general social media platform.</a:t>
            </a:r>
          </a:p>
          <a:p>
            <a:pPr>
              <a:lnSpc>
                <a:spcPts val="3720"/>
              </a:lnSpc>
            </a:pPr>
          </a:p>
          <a:p>
            <a:pPr>
              <a:lnSpc>
                <a:spcPts val="3720"/>
              </a:lnSpc>
              <a:spcBef>
                <a:spcPct val="0"/>
              </a:spcBef>
            </a:pPr>
          </a:p>
          <a:p>
            <a:pPr marL="647700" indent="-323850" lvl="1">
              <a:lnSpc>
                <a:spcPts val="372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The features they offer: Some systems offer features such as responsiveness, great UI while others are more basic.</a:t>
            </a:r>
          </a:p>
          <a:p>
            <a:pPr>
              <a:lnSpc>
                <a:spcPts val="3720"/>
              </a:lnSpc>
              <a:spcBef>
                <a:spcPct val="0"/>
              </a:spcBef>
            </a:pPr>
          </a:p>
          <a:p>
            <a:pPr marL="647700" indent="-323850" lvl="1">
              <a:lnSpc>
                <a:spcPts val="372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The user interface: The user interface of different systems can vary in terms of its design and functionality.</a:t>
            </a:r>
          </a:p>
          <a:p>
            <a:pPr>
              <a:lnSpc>
                <a:spcPts val="3720"/>
              </a:lnSpc>
              <a:spcBef>
                <a:spcPct val="0"/>
              </a:spcBef>
            </a:pPr>
          </a:p>
          <a:p>
            <a:pPr>
              <a:lnSpc>
                <a:spcPts val="37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21452" y="333381"/>
            <a:ext cx="3897139" cy="115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Times New Roman Bold"/>
              </a:rPr>
              <a:t>Study Work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320396" y="9461426"/>
            <a:ext cx="2967604" cy="825574"/>
          </a:xfrm>
          <a:custGeom>
            <a:avLst/>
            <a:gdLst/>
            <a:ahLst/>
            <a:cxnLst/>
            <a:rect r="r" b="b" t="t" l="l"/>
            <a:pathLst>
              <a:path h="825574" w="2967604">
                <a:moveTo>
                  <a:pt x="0" y="0"/>
                </a:moveTo>
                <a:lnTo>
                  <a:pt x="2967604" y="0"/>
                </a:lnTo>
                <a:lnTo>
                  <a:pt x="2967604" y="825574"/>
                </a:lnTo>
                <a:lnTo>
                  <a:pt x="0" y="8255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35846" y="2130425"/>
            <a:ext cx="16042256" cy="556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0"/>
              </a:lnSpc>
            </a:pPr>
            <a:r>
              <a:rPr lang="en-US" sz="5000">
                <a:solidFill>
                  <a:srgbClr val="000000"/>
                </a:solidFill>
                <a:latin typeface="Times New Roman"/>
              </a:rPr>
              <a:t>Problems In Existing Systems</a:t>
            </a:r>
          </a:p>
          <a:p>
            <a:pPr>
              <a:lnSpc>
                <a:spcPts val="6200"/>
              </a:lnSpc>
              <a:spcBef>
                <a:spcPct val="0"/>
              </a:spcBef>
            </a:pPr>
          </a:p>
          <a:p>
            <a:pPr>
              <a:lnSpc>
                <a:spcPts val="6200"/>
              </a:lnSpc>
              <a:spcBef>
                <a:spcPct val="0"/>
              </a:spcBef>
            </a:pPr>
          </a:p>
          <a:p>
            <a:pPr marL="1079501" indent="-539750" lvl="1">
              <a:lnSpc>
                <a:spcPts val="62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Times New Roman"/>
              </a:rPr>
              <a:t>Twitter: mostly text based and not much use of media</a:t>
            </a:r>
          </a:p>
          <a:p>
            <a:pPr marL="1079501" indent="-539750" lvl="1">
              <a:lnSpc>
                <a:spcPts val="62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Times New Roman"/>
              </a:rPr>
              <a:t>Facebook: UI very confusing for new users</a:t>
            </a:r>
          </a:p>
          <a:p>
            <a:pPr marL="1079501" indent="-539750" lvl="1">
              <a:lnSpc>
                <a:spcPts val="6200"/>
              </a:lnSpc>
              <a:spcBef>
                <a:spcPct val="0"/>
              </a:spcBef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Times New Roman"/>
              </a:rPr>
              <a:t>Reddit: No friend request or social circle system</a:t>
            </a:r>
          </a:p>
          <a:p>
            <a:pPr>
              <a:lnSpc>
                <a:spcPts val="62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9345979"/>
          </a:xfrm>
          <a:custGeom>
            <a:avLst/>
            <a:gdLst/>
            <a:ahLst/>
            <a:cxnLst/>
            <a:rect r="r" b="b" t="t" l="l"/>
            <a:pathLst>
              <a:path h="9345979" w="18288000">
                <a:moveTo>
                  <a:pt x="0" y="0"/>
                </a:moveTo>
                <a:lnTo>
                  <a:pt x="18288000" y="0"/>
                </a:lnTo>
                <a:lnTo>
                  <a:pt x="18288000" y="9345979"/>
                </a:lnTo>
                <a:lnTo>
                  <a:pt x="0" y="93459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01" t="-8833" r="0" b="-883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54450" y="9435375"/>
            <a:ext cx="4979100" cy="734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3928">
                <a:solidFill>
                  <a:srgbClr val="000000"/>
                </a:solidFill>
                <a:latin typeface="Times New Roman Bold"/>
              </a:rPr>
              <a:t>MAIN DASHBOARD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320396" y="9461426"/>
            <a:ext cx="2967604" cy="825574"/>
          </a:xfrm>
          <a:custGeom>
            <a:avLst/>
            <a:gdLst/>
            <a:ahLst/>
            <a:cxnLst/>
            <a:rect r="r" b="b" t="t" l="l"/>
            <a:pathLst>
              <a:path h="825574" w="2967604">
                <a:moveTo>
                  <a:pt x="0" y="0"/>
                </a:moveTo>
                <a:lnTo>
                  <a:pt x="2967604" y="0"/>
                </a:lnTo>
                <a:lnTo>
                  <a:pt x="2967604" y="825574"/>
                </a:lnTo>
                <a:lnTo>
                  <a:pt x="0" y="825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7488486" cy="8496815"/>
          </a:xfrm>
          <a:custGeom>
            <a:avLst/>
            <a:gdLst/>
            <a:ahLst/>
            <a:cxnLst/>
            <a:rect r="r" b="b" t="t" l="l"/>
            <a:pathLst>
              <a:path h="8496815" w="7488486">
                <a:moveTo>
                  <a:pt x="0" y="0"/>
                </a:moveTo>
                <a:lnTo>
                  <a:pt x="7488486" y="0"/>
                </a:lnTo>
                <a:lnTo>
                  <a:pt x="7488486" y="8496815"/>
                </a:lnTo>
                <a:lnTo>
                  <a:pt x="0" y="84968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24" t="-2038" r="-759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88486" y="1730116"/>
            <a:ext cx="10799514" cy="7528184"/>
          </a:xfrm>
          <a:custGeom>
            <a:avLst/>
            <a:gdLst/>
            <a:ahLst/>
            <a:cxnLst/>
            <a:rect r="r" b="b" t="t" l="l"/>
            <a:pathLst>
              <a:path h="7528184" w="10799514">
                <a:moveTo>
                  <a:pt x="0" y="0"/>
                </a:moveTo>
                <a:lnTo>
                  <a:pt x="10799514" y="0"/>
                </a:lnTo>
                <a:lnTo>
                  <a:pt x="10799514" y="7528184"/>
                </a:lnTo>
                <a:lnTo>
                  <a:pt x="0" y="75281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471" t="0" r="-20463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006810" y="589862"/>
            <a:ext cx="3762867" cy="734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3928">
                <a:solidFill>
                  <a:srgbClr val="000000"/>
                </a:solidFill>
                <a:latin typeface="Times New Roman Bold"/>
              </a:rPr>
              <a:t>USER PROFILE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8860493"/>
            <a:ext cx="7488486" cy="1426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3928">
                <a:solidFill>
                  <a:srgbClr val="000000"/>
                </a:solidFill>
                <a:latin typeface="Times New Roman Bold"/>
              </a:rPr>
              <a:t>USER LOGIN &amp; AUTHORISATION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20396" y="9461426"/>
            <a:ext cx="2967604" cy="825574"/>
          </a:xfrm>
          <a:custGeom>
            <a:avLst/>
            <a:gdLst/>
            <a:ahLst/>
            <a:cxnLst/>
            <a:rect r="r" b="b" t="t" l="l"/>
            <a:pathLst>
              <a:path h="825574" w="2967604">
                <a:moveTo>
                  <a:pt x="0" y="0"/>
                </a:moveTo>
                <a:lnTo>
                  <a:pt x="2967604" y="0"/>
                </a:lnTo>
                <a:lnTo>
                  <a:pt x="2967604" y="825574"/>
                </a:lnTo>
                <a:lnTo>
                  <a:pt x="0" y="8255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14927" y="3059978"/>
            <a:ext cx="8773073" cy="5544591"/>
          </a:xfrm>
          <a:custGeom>
            <a:avLst/>
            <a:gdLst/>
            <a:ahLst/>
            <a:cxnLst/>
            <a:rect r="r" b="b" t="t" l="l"/>
            <a:pathLst>
              <a:path h="5544591" w="8773073">
                <a:moveTo>
                  <a:pt x="0" y="0"/>
                </a:moveTo>
                <a:lnTo>
                  <a:pt x="8773073" y="0"/>
                </a:lnTo>
                <a:lnTo>
                  <a:pt x="8773073" y="5544591"/>
                </a:lnTo>
                <a:lnTo>
                  <a:pt x="0" y="55445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35" t="0" r="-632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43489" y="574525"/>
            <a:ext cx="5201022" cy="115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Times New Roman Bold"/>
              </a:rPr>
              <a:t>MERN STACK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38076" y="1468502"/>
            <a:ext cx="16221224" cy="928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1"/>
              </a:lnSpc>
            </a:pPr>
            <a:r>
              <a:rPr lang="en-US" sz="2799">
                <a:solidFill>
                  <a:srgbClr val="000000"/>
                </a:solidFill>
                <a:latin typeface="Times New Roman Bold"/>
              </a:rPr>
              <a:t>         </a:t>
            </a:r>
            <a:r>
              <a:rPr lang="en-US" sz="2799">
                <a:solidFill>
                  <a:srgbClr val="000000"/>
                </a:solidFill>
                <a:latin typeface="Times New Roman Bold"/>
              </a:rPr>
              <a:t>MERN stands for MongoDB, Express.js, React, and Node.js.</a:t>
            </a:r>
          </a:p>
          <a:p>
            <a:pPr algn="ctr">
              <a:lnSpc>
                <a:spcPts val="3471"/>
              </a:lnSpc>
            </a:pPr>
            <a:r>
              <a:rPr lang="en-US" sz="2799">
                <a:solidFill>
                  <a:srgbClr val="000000"/>
                </a:solidFill>
                <a:latin typeface="Times New Roman Bold"/>
              </a:rPr>
              <a:t>It's a full-stack JavaScript technology stack used for web development.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88938" y="2608176"/>
            <a:ext cx="2388096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Times New Roman Bold"/>
              </a:rPr>
              <a:t>1.  MongoDB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42702" y="3254490"/>
            <a:ext cx="8001298" cy="160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49" indent="-269875" lvl="1">
              <a:lnSpc>
                <a:spcPts val="30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MongoDB is a NoSQL database.</a:t>
            </a:r>
          </a:p>
          <a:p>
            <a:pPr marL="539749" indent="-269875" lvl="1">
              <a:lnSpc>
                <a:spcPts val="30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Known for its flexibility and scalability.</a:t>
            </a:r>
          </a:p>
          <a:p>
            <a:pPr marL="539749" indent="-269875" lvl="1">
              <a:lnSpc>
                <a:spcPts val="30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Stores data in JSON-like documents.</a:t>
            </a:r>
          </a:p>
          <a:p>
            <a:pPr>
              <a:lnSpc>
                <a:spcPts val="30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142702" y="5086350"/>
            <a:ext cx="7302475" cy="160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49" indent="-269875" lvl="1">
              <a:lnSpc>
                <a:spcPts val="30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Express.js is a backend framework for Node.js.</a:t>
            </a:r>
          </a:p>
          <a:p>
            <a:pPr marL="539749" indent="-269875" lvl="1">
              <a:lnSpc>
                <a:spcPts val="30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Enables building robust server-side applications.</a:t>
            </a:r>
          </a:p>
          <a:p>
            <a:pPr marL="539749" indent="-269875" lvl="1">
              <a:lnSpc>
                <a:spcPts val="30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Features include routing and middleware support.</a:t>
            </a:r>
          </a:p>
          <a:p>
            <a:pPr>
              <a:lnSpc>
                <a:spcPts val="30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160264" y="6927217"/>
            <a:ext cx="8115821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49" indent="-269875" lvl="1">
              <a:lnSpc>
                <a:spcPts val="30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React is a JavaScript library for building user interfaces.</a:t>
            </a:r>
          </a:p>
          <a:p>
            <a:pPr marL="539749" indent="-269875" lvl="1">
              <a:lnSpc>
                <a:spcPts val="30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Utilizes a component-based architecture.</a:t>
            </a:r>
          </a:p>
          <a:p>
            <a:pPr marL="539749" indent="-269875" lvl="1">
              <a:lnSpc>
                <a:spcPts val="30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Creates dynamic and interactive front-end experiences.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0264" y="8796022"/>
            <a:ext cx="8555534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49" indent="-269875" lvl="1">
              <a:lnSpc>
                <a:spcPts val="30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Node.js is a JavaScript runtime for server-side applications.</a:t>
            </a:r>
          </a:p>
          <a:p>
            <a:pPr marL="539749" indent="-269875" lvl="1">
              <a:lnSpc>
                <a:spcPts val="30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Offers non-blocking I/O and event-driven architecture.</a:t>
            </a:r>
          </a:p>
          <a:p>
            <a:pPr marL="539749" indent="-269875" lvl="1">
              <a:lnSpc>
                <a:spcPts val="30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Serves as the backend server in MERN applications.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8938" y="4488931"/>
            <a:ext cx="2509540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Times New Roman Bold"/>
              </a:rPr>
              <a:t>2.  Express JS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8938" y="6367262"/>
            <a:ext cx="1550045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Times New Roman Bold"/>
              </a:rPr>
              <a:t>3.  React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88938" y="8222616"/>
            <a:ext cx="2047429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Times New Roman Bold"/>
              </a:rPr>
              <a:t>4.  Node JS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5320396" y="9461426"/>
            <a:ext cx="2967604" cy="825574"/>
          </a:xfrm>
          <a:custGeom>
            <a:avLst/>
            <a:gdLst/>
            <a:ahLst/>
            <a:cxnLst/>
            <a:rect r="r" b="b" t="t" l="l"/>
            <a:pathLst>
              <a:path h="825574" w="2967604">
                <a:moveTo>
                  <a:pt x="0" y="0"/>
                </a:moveTo>
                <a:lnTo>
                  <a:pt x="2967604" y="0"/>
                </a:lnTo>
                <a:lnTo>
                  <a:pt x="2967604" y="825574"/>
                </a:lnTo>
                <a:lnTo>
                  <a:pt x="0" y="825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043708" y="-142875"/>
            <a:ext cx="13873907" cy="1055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Times New Roman Bold"/>
              </a:rPr>
              <a:t>How our system is better than those systems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07902" y="3594823"/>
            <a:ext cx="3851398" cy="4773435"/>
          </a:xfrm>
          <a:custGeom>
            <a:avLst/>
            <a:gdLst/>
            <a:ahLst/>
            <a:cxnLst/>
            <a:rect r="r" b="b" t="t" l="l"/>
            <a:pathLst>
              <a:path h="4773435" w="3851398">
                <a:moveTo>
                  <a:pt x="0" y="0"/>
                </a:moveTo>
                <a:lnTo>
                  <a:pt x="3851398" y="0"/>
                </a:lnTo>
                <a:lnTo>
                  <a:pt x="3851398" y="4773435"/>
                </a:lnTo>
                <a:lnTo>
                  <a:pt x="0" y="477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972" r="-89220" b="-897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0428" y="3268433"/>
            <a:ext cx="6469963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imes New Roman Bold"/>
              </a:rPr>
              <a:t>1.  SEMANTIC STRUCTURE 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035513"/>
            <a:ext cx="10364465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49" indent="-269875" lvl="1">
              <a:lnSpc>
                <a:spcPts val="30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HTML provides semantic tags like headings, paragraphs, lists, and links,</a:t>
            </a:r>
          </a:p>
          <a:p>
            <a:pPr>
              <a:lnSpc>
                <a:spcPts val="309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       which give meaning to the content and aid accessibility and SEO.</a:t>
            </a:r>
          </a:p>
          <a:p>
            <a:pPr>
              <a:lnSpc>
                <a:spcPts val="309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-306852" y="5137238"/>
            <a:ext cx="10076477" cy="562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2"/>
              </a:lnSpc>
            </a:pPr>
            <a:r>
              <a:rPr lang="en-US" sz="2965">
                <a:solidFill>
                  <a:srgbClr val="000000"/>
                </a:solidFill>
                <a:latin typeface="Times New Roman Bold"/>
              </a:rPr>
              <a:t>2. CROSS-BROWSER COMPATIBILITY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023928"/>
            <a:ext cx="10540395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39749" indent="-269875" lvl="1">
              <a:lnSpc>
                <a:spcPts val="30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HTML is universally supported by web browsers, ensuring</a:t>
            </a:r>
          </a:p>
          <a:p>
            <a:pPr>
              <a:lnSpc>
                <a:spcPts val="309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      consistent rendering of web content across different platforms..</a:t>
            </a:r>
          </a:p>
          <a:p>
            <a:pPr>
              <a:lnSpc>
                <a:spcPts val="30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911864"/>
            <a:ext cx="11603382" cy="131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79008" indent="-289504" lvl="1">
              <a:lnSpc>
                <a:spcPts val="3325"/>
              </a:lnSpc>
              <a:buFont typeface="Arial"/>
              <a:buChar char="•"/>
            </a:pPr>
            <a:r>
              <a:rPr lang="en-US" sz="2681">
                <a:solidFill>
                  <a:srgbClr val="000000"/>
                </a:solidFill>
                <a:latin typeface="Times New Roman"/>
              </a:rPr>
              <a:t>HTML has evolved over time, with HTML5 being the latest standard, introducing new features like video, audio, and canvas for richer web experiences.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222082"/>
            <a:ext cx="4709145" cy="562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2"/>
              </a:lnSpc>
              <a:spcBef>
                <a:spcPct val="0"/>
              </a:spcBef>
            </a:pPr>
            <a:r>
              <a:rPr lang="en-US" sz="2965">
                <a:solidFill>
                  <a:srgbClr val="000000"/>
                </a:solidFill>
                <a:latin typeface="Times New Roman Bold"/>
              </a:rPr>
              <a:t>3.  </a:t>
            </a:r>
            <a:r>
              <a:rPr lang="en-US" sz="2965">
                <a:solidFill>
                  <a:srgbClr val="000000"/>
                </a:solidFill>
                <a:latin typeface="Times New Roman Bold"/>
              </a:rPr>
              <a:t>VERSION EVOLUTION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54491" y="193537"/>
            <a:ext cx="2398068" cy="115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Times New Roman Bold"/>
              </a:rPr>
              <a:t>HTML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8076" y="1279375"/>
            <a:ext cx="16221224" cy="136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1"/>
              </a:lnSpc>
            </a:pPr>
            <a:r>
              <a:rPr lang="en-US" sz="2799">
                <a:solidFill>
                  <a:srgbClr val="000000"/>
                </a:solidFill>
                <a:latin typeface="Times New Roman Bold"/>
              </a:rPr>
              <a:t> HTML is a fundamental markup language used to structure content on the web. </a:t>
            </a:r>
          </a:p>
          <a:p>
            <a:pPr algn="ctr">
              <a:lnSpc>
                <a:spcPts val="3471"/>
              </a:lnSpc>
            </a:pPr>
            <a:r>
              <a:rPr lang="en-US" sz="2799">
                <a:solidFill>
                  <a:srgbClr val="000000"/>
                </a:solidFill>
                <a:latin typeface="Times New Roman Bold"/>
              </a:rPr>
              <a:t>It defines the elements and their hierarchy in a web page.</a:t>
            </a:r>
          </a:p>
          <a:p>
            <a:pPr algn="ctr">
              <a:lnSpc>
                <a:spcPts val="3471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320396" y="9461426"/>
            <a:ext cx="2967604" cy="825574"/>
          </a:xfrm>
          <a:custGeom>
            <a:avLst/>
            <a:gdLst/>
            <a:ahLst/>
            <a:cxnLst/>
            <a:rect r="r" b="b" t="t" l="l"/>
            <a:pathLst>
              <a:path h="825574" w="2967604">
                <a:moveTo>
                  <a:pt x="0" y="0"/>
                </a:moveTo>
                <a:lnTo>
                  <a:pt x="2967604" y="0"/>
                </a:lnTo>
                <a:lnTo>
                  <a:pt x="2967604" y="825574"/>
                </a:lnTo>
                <a:lnTo>
                  <a:pt x="0" y="825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33300" y="3621069"/>
            <a:ext cx="9325087" cy="5222049"/>
          </a:xfrm>
          <a:custGeom>
            <a:avLst/>
            <a:gdLst/>
            <a:ahLst/>
            <a:cxnLst/>
            <a:rect r="r" b="b" t="t" l="l"/>
            <a:pathLst>
              <a:path h="5222049" w="9325087">
                <a:moveTo>
                  <a:pt x="0" y="0"/>
                </a:moveTo>
                <a:lnTo>
                  <a:pt x="9325087" y="0"/>
                </a:lnTo>
                <a:lnTo>
                  <a:pt x="9325087" y="5222049"/>
                </a:lnTo>
                <a:lnTo>
                  <a:pt x="0" y="52220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655740" y="2594347"/>
            <a:ext cx="9417886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imes New Roman Bold"/>
              </a:rPr>
              <a:t>1. CLIENT-SIDE WEB DEVELOPMENT: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36023" y="3160751"/>
            <a:ext cx="8052346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9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JavaScript is primarily used for enhancing interactivity and </a:t>
            </a:r>
          </a:p>
          <a:p>
            <a:pPr>
              <a:lnSpc>
                <a:spcPts val="309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functionality on the client side of web applications.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16005" y="4051841"/>
            <a:ext cx="7408875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imes New Roman Bold"/>
              </a:rPr>
              <a:t>2. BROWSER COMPATIBILITY: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533171"/>
            <a:ext cx="15768759" cy="199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9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It helps achieve cross-browser compatibility by detecting and </a:t>
            </a:r>
          </a:p>
          <a:p>
            <a:pPr>
              <a:lnSpc>
                <a:spcPts val="309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handling differences between web browsers.</a:t>
            </a:r>
          </a:p>
          <a:p>
            <a:pPr>
              <a:lnSpc>
                <a:spcPts val="3099"/>
              </a:lnSpc>
            </a:pPr>
          </a:p>
          <a:p>
            <a:pPr>
              <a:lnSpc>
                <a:spcPts val="3099"/>
              </a:lnSpc>
            </a:pPr>
          </a:p>
          <a:p>
            <a:pPr>
              <a:lnSpc>
                <a:spcPts val="30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6650" y="5367515"/>
            <a:ext cx="5181848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imes New Roman Bold"/>
              </a:rPr>
              <a:t>3. EVENT HANDLING: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934570"/>
            <a:ext cx="8706892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9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JavaScript enables developers to respond to user actions, such as</a:t>
            </a:r>
          </a:p>
          <a:p>
            <a:pPr>
              <a:lnSpc>
                <a:spcPts val="309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clicks, key presses, and mouse movements, by attaching </a:t>
            </a:r>
          </a:p>
          <a:p>
            <a:pPr>
              <a:lnSpc>
                <a:spcPts val="309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event listeners to HTML elements.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0374" y="7122020"/>
            <a:ext cx="3742829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imes New Roman Bold"/>
              </a:rPr>
              <a:t>4. Form Validation: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689075"/>
            <a:ext cx="7267873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9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It's used to validate user input in web forms, ensuring </a:t>
            </a:r>
          </a:p>
          <a:p>
            <a:pPr>
              <a:lnSpc>
                <a:spcPts val="309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data accuracy and preventing incorrect submissions.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0374" y="8486000"/>
            <a:ext cx="3742829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Times New Roman Bold"/>
              </a:rPr>
              <a:t>5. AJAX Requests: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0337" y="9048713"/>
            <a:ext cx="14739333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99"/>
              </a:lnSpc>
            </a:pPr>
            <a:r>
              <a:rPr lang="en-US" sz="2499">
                <a:solidFill>
                  <a:srgbClr val="000000"/>
                </a:solidFill>
                <a:latin typeface="Times New Roman"/>
              </a:rPr>
              <a:t>JavaScript can make asynchronous HTTP requests (AJAX) to fetch or send data to a server without requiring a full page reload, enabling dynamic content loading.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30988" y="193537"/>
            <a:ext cx="3445073" cy="115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Times New Roman Bold"/>
              </a:rPr>
              <a:t>JavaScript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33388" y="1298425"/>
            <a:ext cx="16221224" cy="928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1"/>
              </a:lnSpc>
            </a:pPr>
            <a:r>
              <a:rPr lang="en-US" sz="2799">
                <a:solidFill>
                  <a:srgbClr val="000000"/>
                </a:solidFill>
                <a:latin typeface="Times New Roman Bold"/>
              </a:rPr>
              <a:t>JavaScript is a text-based programming language used both on the client-side and server-side that allows you to make web pages interactivee..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320396" y="9461426"/>
            <a:ext cx="2967604" cy="825574"/>
          </a:xfrm>
          <a:custGeom>
            <a:avLst/>
            <a:gdLst/>
            <a:ahLst/>
            <a:cxnLst/>
            <a:rect r="r" b="b" t="t" l="l"/>
            <a:pathLst>
              <a:path h="825574" w="2967604">
                <a:moveTo>
                  <a:pt x="0" y="0"/>
                </a:moveTo>
                <a:lnTo>
                  <a:pt x="2967604" y="0"/>
                </a:lnTo>
                <a:lnTo>
                  <a:pt x="2967604" y="825574"/>
                </a:lnTo>
                <a:lnTo>
                  <a:pt x="0" y="8255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DAFuuVRmfzE</dc:identifier>
  <dcterms:modified xsi:type="dcterms:W3CDTF">2011-08-01T06:04:30Z</dcterms:modified>
  <cp:revision>1</cp:revision>
  <dc:title>socio-pedia</dc:title>
</cp:coreProperties>
</file>