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QuattrocentoSans-regular.fntdata"/><Relationship Id="rId14" Type="http://schemas.openxmlformats.org/officeDocument/2006/relationships/slide" Target="slides/slide8.xml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4a10361be_0_3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4a10361b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4a10361be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4a10361be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4a10361be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4a10361be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4a10361be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b4a10361be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4a10361be_0_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b4a10361be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4a10361be_0_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b4a10361be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73129aad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673129aad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4a10361be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b4a10361be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4114800" y="2430434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b="0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623888" y="3414475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33845" y="1035886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29150" y="1035886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88" name="Google Shape;88;p1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18"/>
          <p:cNvSpPr txBox="1"/>
          <p:nvPr>
            <p:ph idx="4" type="body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0" name="Google Shape;100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8" name="Google Shape;108;p19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type="title"/>
          </p:nvPr>
        </p:nvSpPr>
        <p:spPr>
          <a:xfrm>
            <a:off x="630936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630936" y="1543049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9" name="Google Shape;119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2" name="Google Shape;122;p21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type="title"/>
          </p:nvPr>
        </p:nvSpPr>
        <p:spPr>
          <a:xfrm>
            <a:off x="630936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630936" y="1543050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2" name="Google Shape;132;p22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idx="1" type="body"/>
          </p:nvPr>
        </p:nvSpPr>
        <p:spPr>
          <a:xfrm rot="5400000">
            <a:off x="2777495" y="-1107764"/>
            <a:ext cx="3599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1" name="Google Shape;141;p2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4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685799" y="1035886"/>
            <a:ext cx="3834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4683577" y="1035886"/>
            <a:ext cx="38289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58" name="Google Shape;158;p2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3" type="body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5" name="Google Shape;165;p26"/>
          <p:cNvSpPr txBox="1"/>
          <p:nvPr>
            <p:ph idx="4" type="body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0" name="Google Shape;170;p2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7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8" name="Google Shape;178;p2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83" name="Google Shape;183;p28"/>
          <p:cNvSpPr txBox="1"/>
          <p:nvPr>
            <p:ph idx="2" type="body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84" name="Google Shape;184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88" name="Google Shape;188;p28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97" name="Google Shape;197;p29"/>
          <p:cNvSpPr txBox="1"/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98" name="Google Shape;198;p29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>
            <p:ph idx="1" type="body"/>
          </p:nvPr>
        </p:nvSpPr>
        <p:spPr>
          <a:xfrm rot="5400000">
            <a:off x="2786945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203" name="Google Shape;203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0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07" name="Google Shape;207;p30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CSE350: Network Security</a:t>
            </a:r>
            <a:endParaRPr/>
          </a:p>
        </p:txBody>
      </p:sp>
      <p:sp>
        <p:nvSpPr>
          <p:cNvPr id="214" name="Google Shape;214;p31"/>
          <p:cNvSpPr txBox="1"/>
          <p:nvPr>
            <p:ph idx="1" type="subTitle"/>
          </p:nvPr>
        </p:nvSpPr>
        <p:spPr>
          <a:xfrm>
            <a:off x="4114800" y="2430434"/>
            <a:ext cx="4343400" cy="153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Assignment 1:</a:t>
            </a:r>
            <a:endParaRPr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Single Columnar Transposition Cipher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Encryption &amp; decryption using transposition of the kind discussed in class. Then develop the software to launch a brute-force attack to discover the key. Here assume that the key length is known to be 9 or less.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350">
                <a:latin typeface="Arial"/>
                <a:ea typeface="Arial"/>
                <a:cs typeface="Arial"/>
                <a:sym typeface="Arial"/>
              </a:rPr>
              <a:t>Character set is the 26 letters of the alphabet.</a:t>
            </a:r>
            <a:endParaRPr b="1"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350" u="sng">
                <a:latin typeface="Arial"/>
                <a:ea typeface="Arial"/>
                <a:cs typeface="Arial"/>
                <a:sym typeface="Arial"/>
              </a:rPr>
              <a:t>What is a Transposition Cipher?</a:t>
            </a:r>
            <a:endParaRPr b="1" sz="135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A transposition cipher is a method of encryption where the positions of the characters in the plaintext are rearranged according to a specific system or pattern to produce the ciphertext.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Transposition ciphers do not change the characters themselves but rather their positions within the text.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Some types of Transposition ciphers: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50">
                <a:latin typeface="Arial"/>
                <a:ea typeface="Arial"/>
                <a:cs typeface="Arial"/>
                <a:sym typeface="Arial"/>
              </a:rPr>
              <a:t>Columnar Transposition Cipher, Row Transposition Cipher, Route Transposition Cipher, Double Transposition Cipher, Fractionated Morse Cipher, Scytale Cipher</a:t>
            </a:r>
            <a:endParaRPr i="1"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 Transposition Cipher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 u="sng">
                <a:latin typeface="Arial"/>
                <a:ea typeface="Arial"/>
                <a:cs typeface="Arial"/>
                <a:sym typeface="Arial"/>
              </a:rPr>
              <a:t>What algorithm are we using?</a:t>
            </a:r>
            <a:endParaRPr b="1" sz="135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We are using the single columnar transposition cipher. We had previously applied double transposition cipher, but the bruteforce capacity went too far. 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 u="sng">
                <a:latin typeface="Arial"/>
                <a:ea typeface="Arial"/>
                <a:cs typeface="Arial"/>
                <a:sym typeface="Arial"/>
              </a:rPr>
              <a:t>Why are we using it?</a:t>
            </a:r>
            <a:endParaRPr b="1" sz="135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A single columnar transposition cipher offers several advantages, making it a useful encryption technique in certain scenarios: </a:t>
            </a:r>
            <a:br>
              <a:rPr lang="en" sz="1350">
                <a:latin typeface="Arial"/>
                <a:ea typeface="Arial"/>
                <a:cs typeface="Arial"/>
                <a:sym typeface="Arial"/>
              </a:rPr>
            </a:br>
            <a:r>
              <a:rPr i="1" lang="en" sz="1350">
                <a:latin typeface="Arial"/>
                <a:ea typeface="Arial"/>
                <a:cs typeface="Arial"/>
                <a:sym typeface="Arial"/>
              </a:rPr>
              <a:t>Ease of Implementation, Customizability, Resistance to Frequency Analysis, Suitability for Penetration Testing</a:t>
            </a:r>
            <a:endParaRPr i="1"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50" u="sng">
                <a:latin typeface="Arial"/>
                <a:ea typeface="Arial"/>
                <a:cs typeface="Arial"/>
                <a:sym typeface="Arial"/>
              </a:rPr>
              <a:t>Describing the key length limitations and complexity:</a:t>
            </a:r>
            <a:endParaRPr b="1" sz="125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According to the question, the key length is known to be 9 or less. So, we are using a smaller key lengths currently, so that our systems are able to test the brute force attack.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The time complexity for the brute force attack is O(2^n), where n is the key length.</a:t>
            </a:r>
            <a:endParaRPr sz="12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and Decryption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 u="sng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lang="en" sz="1350" u="sng">
                <a:latin typeface="Arial"/>
                <a:ea typeface="Arial"/>
                <a:cs typeface="Arial"/>
                <a:sym typeface="Arial"/>
              </a:rPr>
              <a:t>Encryption process:</a:t>
            </a:r>
            <a:br>
              <a:rPr b="1" lang="en" sz="1350" u="sng">
                <a:latin typeface="Arial"/>
                <a:ea typeface="Arial"/>
                <a:cs typeface="Arial"/>
                <a:sym typeface="Arial"/>
              </a:rPr>
            </a:br>
            <a:r>
              <a:rPr lang="en" sz="1350">
                <a:latin typeface="Arial"/>
                <a:ea typeface="Arial"/>
                <a:cs typeface="Arial"/>
                <a:sym typeface="Arial"/>
              </a:rPr>
              <a:t>The encryption process is as follows: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0789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The plaintext message is written into the first grid (first key) with needed padding, row by row, starting at the top left.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078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The columns from step 1 are written into the second grid (second key) with needed padding.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078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The ciphertext is often written out in blocks of 5.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-3078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" sz="1350">
                <a:latin typeface="Arial"/>
                <a:ea typeface="Arial"/>
                <a:cs typeface="Arial"/>
                <a:sym typeface="Arial"/>
              </a:rPr>
              <a:t>Ciphertext + Hash (size = 64) is returned after encryption.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lang="en" sz="1350" u="sng">
                <a:latin typeface="Arial"/>
                <a:ea typeface="Arial"/>
                <a:cs typeface="Arial"/>
                <a:sym typeface="Arial"/>
              </a:rPr>
              <a:t>Decryption process:</a:t>
            </a:r>
            <a:br>
              <a:rPr b="1" lang="en" sz="1350" u="sng">
                <a:latin typeface="Arial"/>
                <a:ea typeface="Arial"/>
                <a:cs typeface="Arial"/>
                <a:sym typeface="Arial"/>
              </a:rPr>
            </a:br>
            <a:r>
              <a:rPr lang="en" sz="1350">
                <a:latin typeface="Arial"/>
                <a:ea typeface="Arial"/>
                <a:cs typeface="Arial"/>
                <a:sym typeface="Arial"/>
              </a:rPr>
              <a:t>The decryption process is as follows:</a:t>
            </a:r>
            <a:br>
              <a:rPr lang="en" sz="1350">
                <a:latin typeface="Arial"/>
                <a:ea typeface="Arial"/>
                <a:cs typeface="Arial"/>
                <a:sym typeface="Arial"/>
              </a:rPr>
            </a:br>
            <a:r>
              <a:rPr lang="en" sz="1350">
                <a:latin typeface="Arial"/>
                <a:ea typeface="Arial"/>
                <a:cs typeface="Arial"/>
                <a:sym typeface="Arial"/>
              </a:rPr>
              <a:t>To decrypt a double transposition, construct a block with the right number of rows under the keyword, blocking off the short columns. Write the cipher in by columns, and read it out by rows. Lather, rinse, repeat.</a:t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3185350" y="1188275"/>
            <a:ext cx="2399100" cy="2517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9"/>
              <a:buFont typeface="Arial"/>
              <a:buNone/>
            </a:pPr>
            <a:r>
              <a:rPr lang="en" sz="935"/>
              <a:t>Now number the letters in the keyword in alphabetical order.</a:t>
            </a:r>
            <a:endParaRPr sz="935"/>
          </a:p>
          <a:p>
            <a:pPr indent="0" lvl="0" marL="0" rtl="0" algn="l">
              <a:lnSpc>
                <a:spcPct val="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9"/>
              <a:buFont typeface="Arial"/>
              <a:buNone/>
            </a:pPr>
            <a:r>
              <a:t/>
            </a:r>
            <a:endParaRPr sz="935"/>
          </a:p>
          <a:p>
            <a:pPr indent="0" lvl="0" marL="0" rtl="0" algn="l">
              <a:lnSpc>
                <a:spcPct val="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9"/>
              <a:buFont typeface="Arial"/>
              <a:buNone/>
            </a:pPr>
            <a:r>
              <a:rPr lang="en" sz="935"/>
              <a:t>	3 4 8 2 7 6 1 5</a:t>
            </a:r>
            <a:endParaRPr sz="935"/>
          </a:p>
          <a:p>
            <a:pPr indent="0" lvl="0" marL="0" rtl="0" algn="l">
              <a:lnSpc>
                <a:spcPct val="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9"/>
              <a:buFont typeface="Arial"/>
              <a:buNone/>
            </a:pPr>
            <a:r>
              <a:rPr lang="en" sz="935"/>
              <a:t>	D E S C R I B E</a:t>
            </a:r>
            <a:endParaRPr sz="935"/>
          </a:p>
          <a:p>
            <a:pPr indent="0" lvl="0" marL="0" rtl="0" algn="l">
              <a:lnSpc>
                <a:spcPct val="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9"/>
              <a:buFont typeface="Arial"/>
              <a:buNone/>
            </a:pPr>
            <a:r>
              <a:rPr lang="en" sz="935"/>
              <a:t>	---------------</a:t>
            </a:r>
            <a:endParaRPr sz="935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9"/>
              <a:buFont typeface="Arial"/>
              <a:buNone/>
            </a:pPr>
            <a:r>
              <a:rPr lang="en" sz="935"/>
              <a:t>	Y O U R M O T H</a:t>
            </a:r>
            <a:endParaRPr sz="935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9"/>
              <a:buFont typeface="Arial"/>
              <a:buNone/>
            </a:pPr>
            <a:r>
              <a:rPr lang="en" sz="935"/>
              <a:t>	E R W A S A H A</a:t>
            </a:r>
            <a:endParaRPr sz="935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9"/>
              <a:buFont typeface="Arial"/>
              <a:buNone/>
            </a:pPr>
            <a:r>
              <a:rPr lang="en" sz="935"/>
              <a:t>	M S T E R A N D</a:t>
            </a:r>
            <a:endParaRPr sz="935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9"/>
              <a:buFont typeface="Arial"/>
              <a:buNone/>
            </a:pPr>
            <a:r>
              <a:rPr lang="en" sz="935"/>
              <a:t>	Y O U R F A T H</a:t>
            </a:r>
            <a:endParaRPr sz="935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9"/>
              <a:buFont typeface="Arial"/>
              <a:buNone/>
            </a:pPr>
            <a:r>
              <a:rPr lang="en" sz="935"/>
              <a:t>	E R S M E L T O</a:t>
            </a:r>
            <a:endParaRPr sz="935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9"/>
              <a:buFont typeface="Arial"/>
              <a:buNone/>
            </a:pPr>
            <a:r>
              <a:rPr lang="en" sz="935"/>
              <a:t>	F E L D E R B E</a:t>
            </a:r>
            <a:endParaRPr sz="935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409"/>
              <a:buNone/>
            </a:pPr>
            <a:r>
              <a:rPr lang="en" sz="935"/>
              <a:t>	R R I E S</a:t>
            </a:r>
            <a:endParaRPr sz="935"/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786250" y="1188275"/>
            <a:ext cx="2399100" cy="266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725"/>
              <a:buNone/>
            </a:pPr>
            <a:r>
              <a:rPr lang="en" sz="943"/>
              <a:t>First pick a keyword, such as DESCRIBE, then write the message under it in rows:</a:t>
            </a:r>
            <a:endParaRPr sz="943"/>
          </a:p>
          <a:p>
            <a:pPr indent="45720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725"/>
              <a:buNone/>
            </a:pPr>
            <a:r>
              <a:t/>
            </a:r>
            <a:endParaRPr sz="943"/>
          </a:p>
          <a:p>
            <a:pPr indent="45720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725"/>
              <a:buNone/>
            </a:pPr>
            <a:r>
              <a:rPr lang="en" sz="943"/>
              <a:t>D E S C R I B E </a:t>
            </a:r>
            <a:endParaRPr sz="943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725"/>
              <a:buNone/>
            </a:pPr>
            <a:r>
              <a:rPr lang="en" sz="943"/>
              <a:t>	--------------- </a:t>
            </a:r>
            <a:endParaRPr sz="943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725"/>
              <a:buNone/>
            </a:pPr>
            <a:r>
              <a:rPr lang="en" sz="943"/>
              <a:t>	Y O U R M O T H </a:t>
            </a:r>
            <a:endParaRPr sz="943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725"/>
              <a:buNone/>
            </a:pPr>
            <a:r>
              <a:rPr lang="en" sz="943"/>
              <a:t>	E R W A S A H A </a:t>
            </a:r>
            <a:endParaRPr sz="943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725"/>
              <a:buNone/>
            </a:pPr>
            <a:r>
              <a:rPr lang="en" sz="943"/>
              <a:t>	M S T E R A N D </a:t>
            </a:r>
            <a:endParaRPr sz="943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725"/>
              <a:buNone/>
            </a:pPr>
            <a:r>
              <a:rPr lang="en" sz="943"/>
              <a:t>	Y O U R F A T H </a:t>
            </a:r>
            <a:endParaRPr sz="943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725"/>
              <a:buNone/>
            </a:pPr>
            <a:r>
              <a:rPr lang="en" sz="943"/>
              <a:t>	E R S M E L T O </a:t>
            </a:r>
            <a:endParaRPr sz="943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725"/>
              <a:buNone/>
            </a:pPr>
            <a:r>
              <a:rPr lang="en" sz="943"/>
              <a:t>	F E L D E R B E </a:t>
            </a:r>
            <a:endParaRPr sz="943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725"/>
              <a:buNone/>
            </a:pPr>
            <a:r>
              <a:rPr lang="en" sz="943"/>
              <a:t>	R R I E S</a:t>
            </a:r>
            <a:endParaRPr sz="943"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5584450" y="1112225"/>
            <a:ext cx="2399100" cy="2888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Next, select and number a second keyword, and write this intermediate ciphertext under it in rows: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2 7 1 8 9 5 4 6 3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C O A S T L I N E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-----------------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T H N T T B R A E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R M D E Y E M Y E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F R O R S O R E R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H A D H O E O A A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/>
              <a:t>	A L R M S R F E E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" sz="900"/>
              <a:t>	S U W T U S L I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00"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786250" y="4000325"/>
            <a:ext cx="4458000" cy="94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rPr lang="en" sz="1112"/>
              <a:t>Then read the cipher off by columns, starting with the lowest-numbered column: </a:t>
            </a:r>
            <a:endParaRPr sz="1112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688"/>
              <a:buNone/>
            </a:pPr>
            <a:r>
              <a:rPr lang="en" sz="1112"/>
              <a:t>Column 1 is THNTTB, followed by RAERMDE YEMYEFR ORSORER HADHOE OAAALR MSRFEES UWTUSLI. </a:t>
            </a:r>
            <a:br>
              <a:rPr lang="en" sz="1112"/>
            </a:br>
            <a:r>
              <a:rPr lang="en" sz="1112"/>
              <a:t>This completes the first columnar transposition. </a:t>
            </a:r>
            <a:endParaRPr sz="1118"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5514875" y="3950525"/>
            <a:ext cx="3006900" cy="104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Finally, take it off by columns again and put it into five-letter groups for transmission.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NDODR WTRFH ASEER AERMR OFLBE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OERSA YEAEI HMRAL UTERH MTTYS OSU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</a:t>
            </a:r>
            <a:endParaRPr/>
          </a:p>
        </p:txBody>
      </p:sp>
      <p:sp>
        <p:nvSpPr>
          <p:cNvPr id="248" name="Google Shape;248;p36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The brute force attack is as follows: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AutoNum type="arabicPeriod"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The brute force attack is implemented using two functions that 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formulate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 all possible keys for the first and second transposition.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AutoNum type="arabicPeriod"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For each key generated, the decryption process is applied.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Arial"/>
              <a:buAutoNum type="arabicPeriod"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If the hash of the decrypted message matches the hash of the original message, the key is printed out.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300" u="sng"/>
              <a:t>Complexities of Brute Force:</a:t>
            </a:r>
            <a:endParaRPr b="1" sz="2300"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8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run the code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50">
                <a:latin typeface="Arial"/>
                <a:ea typeface="Arial"/>
                <a:cs typeface="Arial"/>
                <a:sym typeface="Arial"/>
              </a:rPr>
              <a:t>Main.py: 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the main function of running the code, calls the helper functions from different files.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50">
                <a:latin typeface="Arial"/>
                <a:ea typeface="Arial"/>
                <a:cs typeface="Arial"/>
                <a:sym typeface="Arial"/>
              </a:rPr>
              <a:t>Preprocessing.py: 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given unclean text, cleans, and pads it.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50">
                <a:latin typeface="Arial"/>
                <a:ea typeface="Arial"/>
                <a:cs typeface="Arial"/>
                <a:sym typeface="Arial"/>
              </a:rPr>
              <a:t>Encryption.py: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 apply transposition cipher and returns ciphertext.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50">
                <a:latin typeface="Arial"/>
                <a:ea typeface="Arial"/>
                <a:cs typeface="Arial"/>
                <a:sym typeface="Arial"/>
              </a:rPr>
              <a:t>Decryption.py: 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apply de-transposition cipher, and returns the decrypted plaintext.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50">
                <a:latin typeface="Arial"/>
                <a:ea typeface="Arial"/>
                <a:cs typeface="Arial"/>
                <a:sym typeface="Arial"/>
              </a:rPr>
              <a:t>BruteForce.py: 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applies all permutations for the character space and applies each key to decrypt.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250">
                <a:latin typeface="Arial"/>
                <a:ea typeface="Arial"/>
                <a:cs typeface="Arial"/>
                <a:sym typeface="Arial"/>
              </a:rPr>
              <a:t>Utils.py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: helper functions of padding, key mappings, and hash verification.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1. Open the terminal and navigate to the directory where the code is present.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2. Edit the "testfile.py" file to change the plaintext message and the key within the code. 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3. Run the following command: 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```python3 main.py```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4. The output will be displayed on the terminal (integrity) and in the outputfile.txt (complete lists).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/ Output examples</a:t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Output 1: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37" y="1568775"/>
            <a:ext cx="7800926" cy="22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1886" y="3968575"/>
            <a:ext cx="3610625" cy="5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