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Quattrocento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QuattrocentoSans-bold.fntdata"/><Relationship Id="rId14" Type="http://schemas.openxmlformats.org/officeDocument/2006/relationships/font" Target="fonts/QuattrocentoSans-regular.fntdata"/><Relationship Id="rId17" Type="http://schemas.openxmlformats.org/officeDocument/2006/relationships/font" Target="fonts/QuattrocentoSans-boldItalic.fntdata"/><Relationship Id="rId16" Type="http://schemas.openxmlformats.org/officeDocument/2006/relationships/font" Target="fonts/Quattrocento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b705c52212_0_3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2b705c52212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b705c52212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b705c52212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b705c52212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b705c52212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705c52212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b705c52212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b705c52212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b705c52212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b705c52212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b705c52212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b705c52212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b705c52212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IITD_pptslide_jpeg-03.jpg" id="57" name="Google Shape;57;p14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7286625" y="3562350"/>
            <a:ext cx="1857374" cy="158115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Quattrocento Sans"/>
              <a:buNone/>
              <a:defRPr sz="41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4114800" y="2430434"/>
            <a:ext cx="43434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9F7F6"/>
              </a:buClr>
              <a:buSzPts val="1800"/>
              <a:buNone/>
              <a:defRPr sz="1800">
                <a:solidFill>
                  <a:srgbClr val="E9F7F6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41148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2" name="Google Shape;62;p14"/>
          <p:cNvCxnSpPr/>
          <p:nvPr/>
        </p:nvCxnSpPr>
        <p:spPr>
          <a:xfrm>
            <a:off x="685800" y="2317221"/>
            <a:ext cx="777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401088"/>
            <a:ext cx="2260623" cy="1244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33845" y="1035886"/>
            <a:ext cx="78867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1" name="Google Shape;71;p1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type="title"/>
          </p:nvPr>
        </p:nvSpPr>
        <p:spPr>
          <a:xfrm>
            <a:off x="623888" y="1284317"/>
            <a:ext cx="7886700" cy="21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500"/>
              <a:buFont typeface="Quattrocento Sans"/>
              <a:buNone/>
              <a:defRPr b="0"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623888" y="3414475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633845" y="1035886"/>
            <a:ext cx="3886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29150" y="1035886"/>
            <a:ext cx="3886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88" name="Google Shape;88;p17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633845" y="1035886"/>
            <a:ext cx="38670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633845" y="1655160"/>
            <a:ext cx="38670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3" type="body"/>
          </p:nvPr>
        </p:nvSpPr>
        <p:spPr>
          <a:xfrm>
            <a:off x="4629150" y="1035887"/>
            <a:ext cx="38862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5" name="Google Shape;95;p18"/>
          <p:cNvSpPr txBox="1"/>
          <p:nvPr>
            <p:ph idx="4" type="body"/>
          </p:nvPr>
        </p:nvSpPr>
        <p:spPr>
          <a:xfrm>
            <a:off x="4629150" y="1655160"/>
            <a:ext cx="38862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00" name="Google Shape;100;p18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08" name="Google Shape;108;p19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>
            <p:ph type="title"/>
          </p:nvPr>
        </p:nvSpPr>
        <p:spPr>
          <a:xfrm>
            <a:off x="630936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indent="-32385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indent="-32385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indent="-32385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/>
        </p:txBody>
      </p:sp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630936" y="1543049"/>
            <a:ext cx="29490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19" name="Google Shape;119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2" name="Google Shape;122;p21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3" name="Google Shape;12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>
            <p:ph type="title"/>
          </p:nvPr>
        </p:nvSpPr>
        <p:spPr>
          <a:xfrm>
            <a:off x="630936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2"/>
          <p:cNvSpPr/>
          <p:nvPr>
            <p:ph idx="2" type="pic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630936" y="1543050"/>
            <a:ext cx="29490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29" name="Google Shape;129;p2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2" name="Google Shape;132;p22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3" name="Google Shape;1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3"/>
          <p:cNvSpPr txBox="1"/>
          <p:nvPr>
            <p:ph idx="1" type="body"/>
          </p:nvPr>
        </p:nvSpPr>
        <p:spPr>
          <a:xfrm rot="5400000">
            <a:off x="2777495" y="-1107764"/>
            <a:ext cx="3599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41" name="Google Shape;141;p2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 rot="5400000">
            <a:off x="5350050" y="1463972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 rot="5400000">
            <a:off x="1349475" y="-450628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9" name="Google Shape;149;p24"/>
          <p:cNvCxnSpPr/>
          <p:nvPr/>
        </p:nvCxnSpPr>
        <p:spPr>
          <a:xfrm>
            <a:off x="6543675" y="277589"/>
            <a:ext cx="0" cy="435480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685799" y="1035886"/>
            <a:ext cx="38343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53" name="Google Shape;153;p25"/>
          <p:cNvSpPr txBox="1"/>
          <p:nvPr>
            <p:ph idx="2" type="body"/>
          </p:nvPr>
        </p:nvSpPr>
        <p:spPr>
          <a:xfrm>
            <a:off x="4683577" y="1035886"/>
            <a:ext cx="38289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54" name="Google Shape;154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58" name="Google Shape;158;p2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685799" y="946718"/>
            <a:ext cx="38151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3" name="Google Shape;163;p26"/>
          <p:cNvSpPr txBox="1"/>
          <p:nvPr>
            <p:ph idx="2" type="body"/>
          </p:nvPr>
        </p:nvSpPr>
        <p:spPr>
          <a:xfrm>
            <a:off x="685799" y="1616168"/>
            <a:ext cx="38151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3" type="body"/>
          </p:nvPr>
        </p:nvSpPr>
        <p:spPr>
          <a:xfrm>
            <a:off x="4672693" y="946716"/>
            <a:ext cx="38289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5" name="Google Shape;165;p26"/>
          <p:cNvSpPr txBox="1"/>
          <p:nvPr>
            <p:ph idx="4" type="body"/>
          </p:nvPr>
        </p:nvSpPr>
        <p:spPr>
          <a:xfrm>
            <a:off x="4672693" y="1616168"/>
            <a:ext cx="38289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6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70" name="Google Shape;170;p26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1" name="Google Shape;17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7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78" name="Google Shape;178;p27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9" name="Google Shape;17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8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5pPr>
            <a:lvl6pPr indent="-32385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6pPr>
            <a:lvl7pPr indent="-32385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8pPr>
            <a:lvl9pPr indent="-32385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9pPr>
          </a:lstStyle>
          <a:p/>
        </p:txBody>
      </p:sp>
      <p:sp>
        <p:nvSpPr>
          <p:cNvPr id="183" name="Google Shape;183;p28"/>
          <p:cNvSpPr txBox="1"/>
          <p:nvPr>
            <p:ph idx="2" type="body"/>
          </p:nvPr>
        </p:nvSpPr>
        <p:spPr>
          <a:xfrm>
            <a:off x="630936" y="1643745"/>
            <a:ext cx="29490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84" name="Google Shape;184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8"/>
          <p:cNvSpPr txBox="1"/>
          <p:nvPr>
            <p:ph type="title"/>
          </p:nvPr>
        </p:nvSpPr>
        <p:spPr>
          <a:xfrm>
            <a:off x="630936" y="342900"/>
            <a:ext cx="29490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>
                <a:solidFill>
                  <a:srgbClr val="3EADA7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88" name="Google Shape;188;p28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9" name="Google Shape;18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9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/>
          <p:nvPr>
            <p:ph idx="2" type="pic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5" name="Google Shape;195;p29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630936" y="1643745"/>
            <a:ext cx="29490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97" name="Google Shape;197;p29"/>
          <p:cNvSpPr txBox="1"/>
          <p:nvPr>
            <p:ph type="title"/>
          </p:nvPr>
        </p:nvSpPr>
        <p:spPr>
          <a:xfrm>
            <a:off x="630936" y="342900"/>
            <a:ext cx="29490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>
                <a:solidFill>
                  <a:srgbClr val="3EADA7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98" name="Google Shape;198;p29"/>
          <p:cNvCxnSpPr/>
          <p:nvPr/>
        </p:nvCxnSpPr>
        <p:spPr>
          <a:xfrm>
            <a:off x="645450" y="1545772"/>
            <a:ext cx="29490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9" name="Google Shape;19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0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>
            <p:ph idx="1" type="body"/>
          </p:nvPr>
        </p:nvSpPr>
        <p:spPr>
          <a:xfrm rot="5400000">
            <a:off x="2786945" y="-1122314"/>
            <a:ext cx="3575400" cy="78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9pPr>
          </a:lstStyle>
          <a:p/>
        </p:txBody>
      </p:sp>
      <p:sp>
        <p:nvSpPr>
          <p:cNvPr id="203" name="Google Shape;203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4" name="Google Shape;204;p3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5" name="Google Shape;205;p30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" name="Google Shape;206;p30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07" name="Google Shape;207;p30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8" name="Google Shape;20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0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33845" y="2743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33845" y="137160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63145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/>
              <a:t>CSE350: Network Security</a:t>
            </a:r>
            <a:endParaRPr/>
          </a:p>
        </p:txBody>
      </p:sp>
      <p:sp>
        <p:nvSpPr>
          <p:cNvPr id="214" name="Google Shape;214;p31"/>
          <p:cNvSpPr txBox="1"/>
          <p:nvPr>
            <p:ph idx="1" type="subTitle"/>
          </p:nvPr>
        </p:nvSpPr>
        <p:spPr>
          <a:xfrm>
            <a:off x="4114800" y="2430434"/>
            <a:ext cx="43434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/>
              <a:t>Assignment 2: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r>
              <a:rPr lang="en"/>
              <a:t>Data Encryption Standard (DES)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633845" y="1035886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You are required to develop a program to encrypt (and similarly decrypt) a 64-bit plaintext using DES. Then, with at least THREE pairs of </a:t>
            </a:r>
            <a:r>
              <a:rPr b="1" lang="en"/>
              <a:t>&lt;plaintext, ciphertext&gt;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Verify that the ciphertext when decrypted will yield the original plaintext.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Verify that output of the </a:t>
            </a:r>
            <a:r>
              <a:rPr lang="en" u="sng"/>
              <a:t>1st encryption round</a:t>
            </a:r>
            <a:r>
              <a:rPr lang="en"/>
              <a:t> is same as output of the </a:t>
            </a:r>
            <a:r>
              <a:rPr lang="en" u="sng"/>
              <a:t>15th decryption round</a:t>
            </a:r>
            <a:r>
              <a:rPr lang="en"/>
              <a:t>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Verify that output of the </a:t>
            </a:r>
            <a:r>
              <a:rPr lang="en" u="sng"/>
              <a:t>14th encryption round</a:t>
            </a:r>
            <a:r>
              <a:rPr lang="en"/>
              <a:t> is same as the output of the </a:t>
            </a:r>
            <a:r>
              <a:rPr lang="en" u="sng"/>
              <a:t>2nd decryption round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DES</a:t>
            </a:r>
            <a:endParaRPr/>
          </a:p>
        </p:txBody>
      </p:sp>
      <p:sp>
        <p:nvSpPr>
          <p:cNvPr id="226" name="Google Shape;226;p33"/>
          <p:cNvSpPr txBox="1"/>
          <p:nvPr>
            <p:ph idx="1" type="body"/>
          </p:nvPr>
        </p:nvSpPr>
        <p:spPr>
          <a:xfrm>
            <a:off x="628645" y="1199611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u="sng"/>
              <a:t>Q. What is DES?</a:t>
            </a:r>
            <a:endParaRPr b="1" u="sng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 Data Encryption Standard (DES) is a symmetric-key block cipher algorithm widely used for encryption of electronic data. Developed in the early 1970s by IBM and adopted by the U.S. government as a federal standard in 1977, DES became one of the most widely used encryption algorithms worldwide. DES operates on 64-bit blocks of plaintext using a 56-bit key, making it a 56-bit block cipher.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u="sng"/>
              <a:t>Q. Is it still in use?</a:t>
            </a:r>
            <a:endParaRPr b="1" u="sng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 is now considered insecure against modern cryptographic attacks due to its short key length. Consequently, it has been replaced by more secure algorithms like the Advanced Encryption Standard (AES).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 Process</a:t>
            </a:r>
            <a:endParaRPr/>
          </a:p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633845" y="1035886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 encryption process is as follows: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Key Generation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Initial Permutation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16 Rounds of Encryption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i="1" lang="en"/>
              <a:t>Expansion</a:t>
            </a:r>
            <a:endParaRPr b="1"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i="1" lang="en"/>
              <a:t>Substitution</a:t>
            </a:r>
            <a:endParaRPr b="1"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i="1" lang="en"/>
              <a:t>Permutation</a:t>
            </a:r>
            <a:endParaRPr b="1"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i="1" lang="en"/>
              <a:t>XOR with subkey</a:t>
            </a:r>
            <a:endParaRPr b="1"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Final Permutation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</a:t>
            </a:r>
            <a:endParaRPr/>
          </a:p>
        </p:txBody>
      </p:sp>
      <p:sp>
        <p:nvSpPr>
          <p:cNvPr id="238" name="Google Shape;238;p35"/>
          <p:cNvSpPr txBox="1"/>
          <p:nvPr>
            <p:ph idx="1" type="body"/>
          </p:nvPr>
        </p:nvSpPr>
        <p:spPr>
          <a:xfrm>
            <a:off x="633845" y="1035886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decryption process is as follows:</a:t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Key Generation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Initial Permutation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16 Rounds of Decryption</a:t>
            </a:r>
            <a:endParaRPr b="1"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Final Permutation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run the code</a:t>
            </a:r>
            <a:endParaRPr/>
          </a:p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633845" y="1035886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250">
                <a:latin typeface="Arial"/>
                <a:ea typeface="Arial"/>
                <a:cs typeface="Arial"/>
                <a:sym typeface="Arial"/>
              </a:rPr>
              <a:t>permutations.py: </a:t>
            </a:r>
            <a:r>
              <a:rPr lang="en" sz="1250">
                <a:latin typeface="Arial"/>
                <a:ea typeface="Arial"/>
                <a:cs typeface="Arial"/>
                <a:sym typeface="Arial"/>
              </a:rPr>
              <a:t>This file contains the permute function, which is a general permutation function used throughout the DES algorithm.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250">
                <a:latin typeface="Arial"/>
                <a:ea typeface="Arial"/>
                <a:cs typeface="Arial"/>
                <a:sym typeface="Arial"/>
              </a:rPr>
              <a:t>key_generation.py: </a:t>
            </a:r>
            <a:r>
              <a:rPr lang="en" sz="1250">
                <a:latin typeface="Arial"/>
                <a:ea typeface="Arial"/>
                <a:cs typeface="Arial"/>
                <a:sym typeface="Arial"/>
              </a:rPr>
              <a:t>This file contains functions related to key generation.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250">
                <a:latin typeface="Arial"/>
                <a:ea typeface="Arial"/>
                <a:cs typeface="Arial"/>
                <a:sym typeface="Arial"/>
              </a:rPr>
              <a:t>des_rounds.py:</a:t>
            </a:r>
            <a:r>
              <a:rPr lang="en" sz="1250">
                <a:latin typeface="Arial"/>
                <a:ea typeface="Arial"/>
                <a:cs typeface="Arial"/>
                <a:sym typeface="Arial"/>
              </a:rPr>
              <a:t> This file contains functions related to the DES rounds.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250">
                <a:latin typeface="Arial"/>
                <a:ea typeface="Arial"/>
                <a:cs typeface="Arial"/>
                <a:sym typeface="Arial"/>
              </a:rPr>
              <a:t>des.py: </a:t>
            </a:r>
            <a:r>
              <a:rPr lang="en" sz="1250">
                <a:latin typeface="Arial"/>
                <a:ea typeface="Arial"/>
                <a:cs typeface="Arial"/>
                <a:sym typeface="Arial"/>
              </a:rPr>
              <a:t>This file contains functions related to the overall DES encryption and decryption process.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250">
                <a:latin typeface="Arial"/>
                <a:ea typeface="Arial"/>
                <a:cs typeface="Arial"/>
                <a:sym typeface="Arial"/>
              </a:rPr>
              <a:t>main.py: </a:t>
            </a:r>
            <a:r>
              <a:rPr lang="en" sz="1250">
                <a:latin typeface="Arial"/>
                <a:ea typeface="Arial"/>
                <a:cs typeface="Arial"/>
                <a:sym typeface="Arial"/>
              </a:rPr>
              <a:t>This file serves as the entry point for running the DES encryption and decryption program.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250">
                <a:latin typeface="Arial"/>
                <a:ea typeface="Arial"/>
                <a:cs typeface="Arial"/>
                <a:sym typeface="Arial"/>
              </a:rPr>
              <a:t>Utils.py</a:t>
            </a:r>
            <a:r>
              <a:rPr lang="en" sz="1250">
                <a:latin typeface="Arial"/>
                <a:ea typeface="Arial"/>
                <a:cs typeface="Arial"/>
                <a:sym typeface="Arial"/>
              </a:rPr>
              <a:t>: helper functions of xor.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1. Open the terminal and navigate to the directory where the code is present.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2. Edit the fields of ciphertext and key file to change the plaintext message and the key within the code. 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3. Run the following command: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python3 main.py</a:t>
            </a:r>
            <a:endParaRPr sz="12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50">
                <a:latin typeface="Arial"/>
                <a:ea typeface="Arial"/>
                <a:cs typeface="Arial"/>
                <a:sym typeface="Arial"/>
              </a:rPr>
              <a:t>4. The output will be displayed on the terminal (integrity including original and obtained plaintexts and questions) and in the outputfile.txt (complete rounds).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633845" y="274320"/>
            <a:ext cx="7084200" cy="619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/ Output examples</a:t>
            </a:r>
            <a:endParaRPr/>
          </a:p>
        </p:txBody>
      </p:sp>
      <p:sp>
        <p:nvSpPr>
          <p:cNvPr id="250" name="Google Shape;250;p37"/>
          <p:cNvSpPr txBox="1"/>
          <p:nvPr>
            <p:ph idx="1" type="body"/>
          </p:nvPr>
        </p:nvSpPr>
        <p:spPr>
          <a:xfrm>
            <a:off x="633845" y="1035886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