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6" r:id="rId3"/>
    <p:sldId id="259" r:id="rId4"/>
    <p:sldId id="260" r:id="rId5"/>
    <p:sldId id="275" r:id="rId6"/>
    <p:sldId id="261" r:id="rId7"/>
    <p:sldId id="262" r:id="rId8"/>
    <p:sldId id="263" r:id="rId9"/>
    <p:sldId id="265" r:id="rId10"/>
    <p:sldId id="269" r:id="rId11"/>
    <p:sldId id="276" r:id="rId12"/>
    <p:sldId id="270" r:id="rId13"/>
    <p:sldId id="271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4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ell\Desktop\Book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 sz="1100"/>
              <a:t>NH3 ppm vs Resistance change</a:t>
            </a:r>
          </a:p>
        </c:rich>
      </c:tx>
      <c:layout>
        <c:manualLayout>
          <c:xMode val="edge"/>
          <c:yMode val="edge"/>
          <c:x val="0.19714298625153923"/>
          <c:y val="3.8189097330575614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9322334096990929"/>
          <c:y val="0.17770963137407716"/>
          <c:w val="0.7562777324252109"/>
          <c:h val="0.60759192352166302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3"/>
            <c:dispRSqr val="0"/>
            <c:dispEq val="1"/>
            <c:trendlineLbl>
              <c:layout>
                <c:manualLayout>
                  <c:x val="7.1535677839409242E-2"/>
                  <c:y val="-3.0243961440303831E-2"/>
                </c:manualLayout>
              </c:layout>
              <c:tx>
                <c:rich>
                  <a:bodyPr rot="0" vert="horz"/>
                  <a:lstStyle/>
                  <a:p>
                    <a:pPr>
                      <a:defRPr/>
                    </a:pPr>
                    <a:r>
                      <a:rPr lang="en-US" sz="1000"/>
                      <a:t>y = 0.0127x3 - 0.3174x2 + 5.135x + 1.5856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</c:trendlineLbl>
          </c:trendline>
          <c:xVal>
            <c:numRef>
              <c:f>Sheet1!$B$1:$B$11</c:f>
              <c:numCache>
                <c:formatCode>General</c:formatCode>
                <c:ptCount val="11"/>
                <c:pt idx="0">
                  <c:v>0</c:v>
                </c:pt>
                <c:pt idx="1">
                  <c:v>2.1775000000000002</c:v>
                </c:pt>
                <c:pt idx="2">
                  <c:v>5.4029999999999996</c:v>
                </c:pt>
                <c:pt idx="3">
                  <c:v>9</c:v>
                </c:pt>
                <c:pt idx="4">
                  <c:v>12.064500000000001</c:v>
                </c:pt>
                <c:pt idx="5">
                  <c:v>14.645</c:v>
                </c:pt>
                <c:pt idx="6">
                  <c:v>16.870999999999999</c:v>
                </c:pt>
                <c:pt idx="7">
                  <c:v>18.870999999999999</c:v>
                </c:pt>
                <c:pt idx="8">
                  <c:v>20.484000000000002</c:v>
                </c:pt>
                <c:pt idx="9">
                  <c:v>21.515999999999998</c:v>
                </c:pt>
                <c:pt idx="10">
                  <c:v>22.161000000000001</c:v>
                </c:pt>
              </c:numCache>
            </c:numRef>
          </c:xVal>
          <c:yVal>
            <c:numRef>
              <c:f>Sheet1!$C$1:$C$11</c:f>
              <c:numCache>
                <c:formatCode>General</c:formatCode>
                <c:ptCount val="11"/>
                <c:pt idx="0">
                  <c:v>0</c:v>
                </c:pt>
                <c:pt idx="1">
                  <c:v>15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2537088"/>
        <c:axId val="562614336"/>
      </c:scatterChart>
      <c:valAx>
        <c:axId val="5625370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Resistance change in Percentage (%)</a:t>
                </a:r>
              </a:p>
            </c:rich>
          </c:tx>
          <c:layout>
            <c:manualLayout>
              <c:xMode val="edge"/>
              <c:yMode val="edge"/>
              <c:x val="0.19322330045903516"/>
              <c:y val="0.9065742588628034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562614336"/>
        <c:crosses val="autoZero"/>
        <c:crossBetween val="midCat"/>
      </c:valAx>
      <c:valAx>
        <c:axId val="562614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NH3 ppm</a:t>
                </a:r>
              </a:p>
            </c:rich>
          </c:tx>
          <c:layout>
            <c:manualLayout>
              <c:xMode val="edge"/>
              <c:yMode val="edge"/>
              <c:x val="3.2104094684110166E-3"/>
              <c:y val="0.34484270111397364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5625370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96AFE-7433-4E8C-80AE-11B086EE29B0}" type="datetimeFigureOut">
              <a:rPr lang="en-GB" smtClean="0"/>
              <a:t>13/10/2015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D4F3F-4510-4911-9809-D2EABD0456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945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48D7-831B-4255-9245-DDE39F0F3E15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3D460-6BA0-4038-ACA2-B7D0AAA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29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48D7-831B-4255-9245-DDE39F0F3E15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3D460-6BA0-4038-ACA2-B7D0AAA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94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48D7-831B-4255-9245-DDE39F0F3E15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3D460-6BA0-4038-ACA2-B7D0AAA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3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48D7-831B-4255-9245-DDE39F0F3E15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3D460-6BA0-4038-ACA2-B7D0AAA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11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48D7-831B-4255-9245-DDE39F0F3E15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3D460-6BA0-4038-ACA2-B7D0AAA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47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48D7-831B-4255-9245-DDE39F0F3E15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3D460-6BA0-4038-ACA2-B7D0AAA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89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48D7-831B-4255-9245-DDE39F0F3E15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3D460-6BA0-4038-ACA2-B7D0AAA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4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48D7-831B-4255-9245-DDE39F0F3E15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3D460-6BA0-4038-ACA2-B7D0AAA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61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48D7-831B-4255-9245-DDE39F0F3E15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3D460-6BA0-4038-ACA2-B7D0AAA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03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48D7-831B-4255-9245-DDE39F0F3E15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3D460-6BA0-4038-ACA2-B7D0AAA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34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48D7-831B-4255-9245-DDE39F0F3E15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3D460-6BA0-4038-ACA2-B7D0AAA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6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A48D7-831B-4255-9245-DDE39F0F3E15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3D460-6BA0-4038-ACA2-B7D0AAA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13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.bin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.png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1.JPG"/><Relationship Id="rId4" Type="http://schemas.openxmlformats.org/officeDocument/2006/relationships/image" Target="../media/image10.JPG"/><Relationship Id="rId9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2024687" y="589253"/>
            <a:ext cx="8797506" cy="108523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Embedded system for Carbon Nano tube (CNT) based Ammonia (NH3) Gas Sensor</a:t>
            </a: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1562100" y="1817649"/>
            <a:ext cx="9067800" cy="44196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endParaRPr lang="en-US" altLang="en-US" sz="20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endParaRPr lang="en-US" alt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000" u="sng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000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DHARMENDRA </a:t>
            </a:r>
            <a:r>
              <a:rPr lang="en-US" altLang="en-US" sz="2000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KUMAR </a:t>
            </a:r>
            <a:r>
              <a:rPr lang="en-US" altLang="en-US" sz="2000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SHARMA,</a:t>
            </a:r>
          </a:p>
          <a:p>
            <a:pPr eaLnBrk="1" hangingPunct="1"/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MAYANK RAJPUT , ANIL KUMAR, S.A. AKBAR</a:t>
            </a:r>
            <a:endParaRPr lang="en-US" altLang="en-US" sz="2000" i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000" i="1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CSIR-Central </a:t>
            </a:r>
            <a:r>
              <a:rPr lang="en-US" alt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Electronics Engineering Research Institute, Pilani -</a:t>
            </a:r>
            <a:r>
              <a:rPr lang="en-US" alt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333031</a:t>
            </a:r>
            <a:endParaRPr lang="en-US" alt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000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pvlr@ceeri.ernet.in</a:t>
            </a:r>
          </a:p>
          <a:p>
            <a:pPr eaLnBrk="1" hangingPunct="1"/>
            <a:endParaRPr lang="en-US" altLang="en-US" sz="2000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000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at</a:t>
            </a:r>
          </a:p>
          <a:p>
            <a:pPr algn="l" eaLnBrk="1" hangingPunct="1"/>
            <a:endParaRPr lang="en-US" altLang="en-US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eaLnBrk="1" hangingPunct="1"/>
            <a:r>
              <a:rPr lang="en-US" alt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12th IEEE India International Conference INDICON 2015, E3-C3 17-20 December, </a:t>
            </a:r>
            <a:r>
              <a:rPr lang="en-US" alt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Jamia</a:t>
            </a:r>
            <a:r>
              <a:rPr lang="en-US" alt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Milia Islamia, New Delhi, India 	</a:t>
            </a:r>
            <a:r>
              <a:rPr lang="en-US" altLang="en-US" sz="20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 		</a:t>
            </a:r>
          </a:p>
        </p:txBody>
      </p:sp>
      <p:sp>
        <p:nvSpPr>
          <p:cNvPr id="2052" name="Date Placeholder 5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3D6B26-C06C-45AF-94D2-C68FF17F72AC}" type="datetime1">
              <a:rPr lang="en-US" smtClean="0">
                <a:solidFill>
                  <a:srgbClr val="0070C0"/>
                </a:solidFill>
              </a:rPr>
              <a:t>10/13/2015</a:t>
            </a:fld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3077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68382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2060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2060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002060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2060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206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206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206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206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2060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4AD1C1-9ABE-4F27-8B8B-18D5CA16A19B}" type="slidenum">
              <a:rPr lang="en-US" altLang="en-US" sz="1200" smtClean="0">
                <a:solidFill>
                  <a:srgbClr val="0070C0"/>
                </a:solidFill>
              </a:rPr>
              <a:t>1</a:t>
            </a:fld>
            <a:endParaRPr lang="en-US" altLang="en-US" sz="1200" dirty="0">
              <a:solidFill>
                <a:srgbClr val="0070C0"/>
              </a:solidFill>
            </a:endParaRPr>
          </a:p>
        </p:txBody>
      </p:sp>
      <p:pic>
        <p:nvPicPr>
          <p:cNvPr id="3079" name="Picture 8" descr="http://www.ceeri.res.in/PSC/images/csir-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30" y="446087"/>
            <a:ext cx="1371600" cy="13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6"/>
          <p:cNvSpPr txBox="1">
            <a:spLocks/>
          </p:cNvSpPr>
          <p:nvPr/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6EA95B-A856-4290-BB45-96E70AF77464}" type="slidenum">
              <a:rPr lang="en-US" altLang="en-US" sz="1200" smtClean="0">
                <a:solidFill>
                  <a:srgbClr val="0070C0"/>
                </a:solidFill>
              </a:rPr>
              <a:t>1</a:t>
            </a:fld>
            <a:endParaRPr lang="en-US" alt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84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252736"/>
            <a:ext cx="5610179" cy="112429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 </a:t>
            </a:r>
            <a:endParaRPr lang="en-US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8" descr="http://www.ceeri.res.in/PSC/images/csir-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74" y="365125"/>
            <a:ext cx="1371600" cy="13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 bwMode="auto">
          <a:xfrm>
            <a:off x="838200" y="6356350"/>
            <a:ext cx="274320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3D6B26-C06C-45AF-94D2-C68FF17F72AC}" type="datetime1">
              <a:rPr lang="en-US" smtClean="0">
                <a:solidFill>
                  <a:srgbClr val="0070C0"/>
                </a:solidFill>
              </a:rPr>
              <a:t>10/13/2015</a:t>
            </a:fld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7" name="Content Placeholder 2"/>
          <p:cNvSpPr txBox="1">
            <a:spLocks noGrp="1"/>
          </p:cNvSpPr>
          <p:nvPr>
            <p:ph idx="1"/>
          </p:nvPr>
        </p:nvSpPr>
        <p:spPr>
          <a:xfrm>
            <a:off x="992441" y="218757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characteristics equation is implemented in microcontroller and it reproduces the characteristics when discrete resistance are connected.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 is implemented for noise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cancellation in ADC.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circuitry measurers the resistance with an accuracy of 1%. </a:t>
            </a:r>
          </a:p>
        </p:txBody>
      </p:sp>
    </p:spTree>
    <p:extLst>
      <p:ext uri="{BB962C8B-B14F-4D97-AF65-F5344CB8AC3E}">
        <p14:creationId xmlns:p14="http://schemas.microsoft.com/office/powerpoint/2010/main" val="139780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4121" y="0"/>
            <a:ext cx="5610179" cy="112429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</a:t>
            </a:r>
          </a:p>
        </p:txBody>
      </p:sp>
      <p:pic>
        <p:nvPicPr>
          <p:cNvPr id="5" name="Picture 8" descr="http://www.ceeri.res.in/PSC/images/csir-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74" y="365125"/>
            <a:ext cx="1371600" cy="13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 bwMode="auto">
          <a:xfrm>
            <a:off x="838200" y="6356350"/>
            <a:ext cx="274320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3D6B26-C06C-45AF-94D2-C68FF17F72AC}" type="datetime1">
              <a:rPr lang="en-US" smtClean="0">
                <a:solidFill>
                  <a:srgbClr val="0070C0"/>
                </a:solidFill>
              </a:rPr>
              <a:t>10/13/2015</a:t>
            </a:fld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7" name="Content Placeholder 2"/>
          <p:cNvSpPr txBox="1">
            <a:spLocks noGrp="1"/>
          </p:cNvSpPr>
          <p:nvPr>
            <p:ph idx="1"/>
          </p:nvPr>
        </p:nvSpPr>
        <p:spPr>
          <a:xfrm>
            <a:off x="949411" y="196112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increase in sensitivity (r_p %) with the ammonia (NH3) concentration we can suggest that the ammonia molecules act as a donor doping to the SWCNT which has a p-type semiconductor character.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SWCNTs shows increase in sensitivity with the increase in ammonia concentration level.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portable prototype for SWCNT based NH3 gas sensor has been successfully developed. The LCD displaying functional characteristics satisfies all definitions of our CNT gas sensor.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developed signal conditioning circuit of SWCNT based NH3 gas sensor is a proto-type, made considering minimum system requirement and this work have interminable possibilities for further up-gradation like working as wireless sensing node.</a:t>
            </a:r>
          </a:p>
          <a:p>
            <a:pPr algn="just"/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23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3821" y="365125"/>
            <a:ext cx="5109687" cy="1124292"/>
          </a:xfrm>
        </p:spPr>
        <p:txBody>
          <a:bodyPr>
            <a:normAutofit/>
          </a:bodyPr>
          <a:lstStyle/>
          <a:p>
            <a:r>
              <a:rPr lang="en-US" altLang="en-US" sz="36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Acknowledgement</a:t>
            </a:r>
            <a:endParaRPr lang="en-US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8" descr="http://www.ceeri.res.in/PSC/images/csir-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74" y="365125"/>
            <a:ext cx="1371600" cy="13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 bwMode="auto">
          <a:xfrm>
            <a:off x="838200" y="6356350"/>
            <a:ext cx="274320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3D6B26-C06C-45AF-94D2-C68FF17F72AC}" type="datetime1">
              <a:rPr lang="en-US" smtClean="0">
                <a:solidFill>
                  <a:srgbClr val="0070C0"/>
                </a:solidFill>
              </a:rPr>
              <a:t>10/13/2015</a:t>
            </a:fld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218757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Authors would like to acknowledge Dr. Chandra Sekhar, Director, CSIR-CEERI, Pilani for his continuous support and encouragement. This work has been carried out under CSIR 12th Five Year Plan Network Project R-Nano (PSC-0102), financial support is duly acknowledged.</a:t>
            </a:r>
          </a:p>
        </p:txBody>
      </p:sp>
    </p:spTree>
    <p:extLst>
      <p:ext uri="{BB962C8B-B14F-4D97-AF65-F5344CB8AC3E}">
        <p14:creationId xmlns:p14="http://schemas.microsoft.com/office/powerpoint/2010/main" val="148187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5227" y="365125"/>
            <a:ext cx="2757616" cy="957048"/>
          </a:xfrm>
        </p:spPr>
        <p:txBody>
          <a:bodyPr>
            <a:normAutofit/>
          </a:bodyPr>
          <a:lstStyle/>
          <a:p>
            <a:r>
              <a:rPr lang="en-US" altLang="en-US" sz="36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 </a:t>
            </a:r>
            <a:endParaRPr lang="en-US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8" descr="http://www.ceeri.res.in/PSC/images/csir-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74" y="365125"/>
            <a:ext cx="1371600" cy="13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 bwMode="auto">
          <a:xfrm>
            <a:off x="838200" y="6356350"/>
            <a:ext cx="274320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3D6B26-C06C-45AF-94D2-C68FF17F72AC}" type="datetime1">
              <a:rPr lang="en-US" smtClean="0">
                <a:solidFill>
                  <a:srgbClr val="0070C0"/>
                </a:solidFill>
              </a:rPr>
              <a:t>10/13/2015</a:t>
            </a:fld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7" name="Content Placeholder 2"/>
          <p:cNvSpPr txBox="1">
            <a:spLocks noGrp="1"/>
          </p:cNvSpPr>
          <p:nvPr>
            <p:ph idx="1"/>
          </p:nvPr>
        </p:nvSpPr>
        <p:spPr>
          <a:xfrm>
            <a:off x="1527585" y="1484555"/>
            <a:ext cx="9937425" cy="48279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Sekhar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William R. Taube, Pankaj B. Agarwal, Mayank Rajput, Anil Kumar, Jamil Akhtar, “Room Temperature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Walled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Carbon Nanotubes (SWCNT)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Chemiresistive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Ammonia Gas Sensor" in Sensors and Transducers, Vol. 190, Issue 7, July 2015, pp. 24-30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Mittal, A. Kumar, Carbon nanotube (CNT) gas sensors for emissions from fossil fuel burning, Sensors and Actuators B: Chemical, Volume 203, November 2014, Pages 349-362, ISSN 0925-4005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Shu Peng,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Kyeongjae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Cho, “Ab Initio Study of Doped Carbon Nanotube Sensors”, Nano Letters, 3 (4), pp 513–517, 2003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Robinson JA, Snow ES,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Reinecke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TL, Perkins FK, “Ab initio study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-decorated single-walled carbon nanotube with C-vacancy as CO sensor”,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NanoLett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6:1451–1747, 2006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Marcellis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Ferri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Mantenuto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Giancaterini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L.;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Cantalini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C., "Hydrogen Resistive Gas Sensor and Its Wide-Range Current-Mode Electronic Read-Out Circuit," in Sensors Journal, IEEE , vol.13, no.7, pp.2792-2798, July 2013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Millan, “Voltage Divider and Wheatstone Bridge", [Online];  Available: http://www.engr.mun.ca/~millan/lab1.pdf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Islam, T.; Khan, A.U.; Akhtar, J., "Accuracy analysis of oscillator-based active bridge circuit for linearly converting resistance to frequency," in Multimedia, Signal Processing and Communication Technologies (IMPACT), 2013 International Conference on , vol., no., pp.305-309, 23-25 Nov. 2013</a:t>
            </a:r>
          </a:p>
        </p:txBody>
      </p:sp>
    </p:spTree>
    <p:extLst>
      <p:ext uri="{BB962C8B-B14F-4D97-AF65-F5344CB8AC3E}">
        <p14:creationId xmlns:p14="http://schemas.microsoft.com/office/powerpoint/2010/main" val="404236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http://www.ceeri.res.in/PSC/images/csir-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74" y="365125"/>
            <a:ext cx="1371600" cy="13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 bwMode="auto">
          <a:xfrm>
            <a:off x="838200" y="6356350"/>
            <a:ext cx="274320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3D6B26-C06C-45AF-94D2-C68FF17F72AC}" type="datetime1">
              <a:rPr lang="en-US" smtClean="0">
                <a:solidFill>
                  <a:srgbClr val="0070C0"/>
                </a:solidFill>
              </a:rPr>
              <a:t>10/13/2015</a:t>
            </a:fld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1842474" y="266520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800" dirty="0" smtClean="0"/>
              <a:t>Thankyou </a:t>
            </a: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67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http://www.ceeri.res.in/PSC/images/csir-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74" y="365125"/>
            <a:ext cx="1371600" cy="13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 bwMode="auto">
          <a:xfrm>
            <a:off x="838200" y="6356350"/>
            <a:ext cx="274320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3D6B26-C06C-45AF-94D2-C68FF17F72AC}" type="datetime1">
              <a:rPr lang="en-US" smtClean="0">
                <a:solidFill>
                  <a:srgbClr val="0070C0"/>
                </a:solidFill>
              </a:rPr>
              <a:t>10/13/2015</a:t>
            </a:fld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1842474" y="266520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800" dirty="0"/>
              <a:t>Queries</a:t>
            </a: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066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79229" y="504029"/>
            <a:ext cx="263926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40628" y="2370137"/>
            <a:ext cx="9618233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Embedded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for gas concentration measurement of a sensor chip using in-house developed carbon nanotube (CNT) based gas sensor and characterization of packaged device in an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ambient.</a:t>
            </a:r>
          </a:p>
          <a:p>
            <a:pPr algn="just"/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NH3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 at different concentrations and with experimental results is reported in this work.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8" descr="http://www.ceeri.res.in/PSC/images/csir-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34" y="446879"/>
            <a:ext cx="1371600" cy="13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ate Placeholder 5"/>
          <p:cNvSpPr>
            <a:spLocks noGrp="1"/>
          </p:cNvSpPr>
          <p:nvPr>
            <p:ph type="dt" sz="quarter" idx="10"/>
          </p:nvPr>
        </p:nvSpPr>
        <p:spPr bwMode="auto">
          <a:xfrm>
            <a:off x="838200" y="6368382"/>
            <a:ext cx="274320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3D6B26-C06C-45AF-94D2-C68FF17F72AC}" type="datetime1">
              <a:rPr lang="en-US" smtClean="0">
                <a:solidFill>
                  <a:srgbClr val="0070C0"/>
                </a:solidFill>
              </a:rPr>
              <a:t>10/13/2015</a:t>
            </a:fld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2060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2060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002060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2060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206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206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206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206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2060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4AD1C1-9ABE-4F27-8B8B-18D5CA16A19B}" type="slidenum">
              <a:rPr lang="en-US" altLang="en-US" sz="1200" smtClean="0">
                <a:solidFill>
                  <a:srgbClr val="0070C0"/>
                </a:solidFill>
              </a:rPr>
              <a:t>2</a:t>
            </a:fld>
            <a:endParaRPr lang="en-US" alt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72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63" y="500062"/>
            <a:ext cx="7379745" cy="1325563"/>
          </a:xfrm>
        </p:spPr>
        <p:txBody>
          <a:bodyPr>
            <a:normAutofit/>
          </a:bodyPr>
          <a:lstStyle/>
          <a:p>
            <a:pPr lvl="0"/>
            <a:r>
              <a:rPr lang="en-US" sz="3600" cap="small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Fabrication and Characterization of SWCNT based NH3 gas sensor</a:t>
            </a:r>
            <a:endParaRPr lang="en-US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050" y="2032250"/>
            <a:ext cx="10515600" cy="355947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Gas sensor chip has been fabricated and characterized in past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reported up to 50 ppm. [1] </a:t>
            </a:r>
          </a:p>
        </p:txBody>
      </p:sp>
      <p:pic>
        <p:nvPicPr>
          <p:cNvPr id="4" name="Picture 8" descr="http://www.ceeri.res.in/PSC/images/csir-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50" y="500062"/>
            <a:ext cx="1371600" cy="13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5"/>
          <p:cNvSpPr>
            <a:spLocks noGrp="1"/>
          </p:cNvSpPr>
          <p:nvPr>
            <p:ph type="dt" sz="quarter" idx="10"/>
          </p:nvPr>
        </p:nvSpPr>
        <p:spPr bwMode="auto">
          <a:xfrm>
            <a:off x="838200" y="6356350"/>
            <a:ext cx="274320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3D6B26-C06C-45AF-94D2-C68FF17F72AC}" type="datetime1">
              <a:rPr lang="en-US" smtClean="0">
                <a:solidFill>
                  <a:srgbClr val="0070C0"/>
                </a:solidFill>
              </a:rPr>
              <a:t>10/13/2015</a:t>
            </a:fld>
            <a:endParaRPr lang="en-US" dirty="0" smtClean="0">
              <a:solidFill>
                <a:srgbClr val="0070C0"/>
              </a:solidFill>
            </a:endParaRPr>
          </a:p>
        </p:txBody>
      </p:sp>
      <p:pic>
        <p:nvPicPr>
          <p:cNvPr id="6" name="Picture 5" descr="Description: C:\Users\Balu\Desktop\f-nh3 sensor i-v.bmp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50" y="2594822"/>
            <a:ext cx="4689050" cy="318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489" y="2594822"/>
            <a:ext cx="4241129" cy="322478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7003" y="5915903"/>
            <a:ext cx="5205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Figure-1: I-V characteristics of functionalized SWCNT Chemiresistor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62850" y="5915902"/>
            <a:ext cx="4804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Figure-2: Response vs Time of NH3 gas sensor [15ppm-50ppm]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24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6200" y="1"/>
            <a:ext cx="8517238" cy="109487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Continue…</a:t>
            </a:r>
            <a:endParaRPr lang="en-US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718282" y="23955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632394" y="1432864"/>
            <a:ext cx="21153862" cy="4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" name="Picture 8" descr="http://www.ceeri.res.in/PSC/images/csir-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08" y="265465"/>
            <a:ext cx="1371600" cy="13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Date Placeholder 5"/>
          <p:cNvSpPr>
            <a:spLocks noGrp="1"/>
          </p:cNvSpPr>
          <p:nvPr>
            <p:ph type="dt" sz="quarter" idx="10"/>
          </p:nvPr>
        </p:nvSpPr>
        <p:spPr bwMode="auto">
          <a:xfrm>
            <a:off x="838200" y="6356350"/>
            <a:ext cx="274320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3D6B26-C06C-45AF-94D2-C68FF17F72AC}" type="datetime1">
              <a:rPr lang="en-US" smtClean="0">
                <a:solidFill>
                  <a:srgbClr val="0070C0"/>
                </a:solidFill>
              </a:rPr>
              <a:t>10/13/2015</a:t>
            </a:fld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902892" y="1481407"/>
            <a:ext cx="11500834" cy="6038270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get more data the same sensor has been characterized till 100ppm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Figure-3: NH3 sensitivity (%) vs time (min.)                                                        Figure-4 (a): Sensitivity vs NH3 ppm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final feature of the characterized NH3 gas sensor are given as follows,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808" y="1856654"/>
            <a:ext cx="4107288" cy="28526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012" y="1842480"/>
            <a:ext cx="4700790" cy="2866846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415585"/>
              </p:ext>
            </p:extLst>
          </p:nvPr>
        </p:nvGraphicFramePr>
        <p:xfrm>
          <a:off x="2082735" y="5605051"/>
          <a:ext cx="4108361" cy="933861"/>
        </p:xfrm>
        <a:graphic>
          <a:graphicData uri="http://schemas.openxmlformats.org/drawingml/2006/table">
            <a:tbl>
              <a:tblPr firstRow="1" firstCol="1" bandRow="1"/>
              <a:tblGrid>
                <a:gridCol w="400544"/>
                <a:gridCol w="2210331"/>
                <a:gridCol w="1497486"/>
              </a:tblGrid>
              <a:tr h="3070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Target Gas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NH</a:t>
                      </a:r>
                      <a:r>
                        <a:rPr lang="en-US" sz="1400" b="1" baseline="-25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338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NH3 measurement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15ppm-100ppm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338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Operating Temperature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 </a:t>
                      </a:r>
                      <a:r>
                        <a:rPr lang="en-US" sz="1400" b="1" baseline="3000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1400" b="1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6632394" y="5527665"/>
            <a:ext cx="35734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900" b="0" i="0" u="none" strike="noStrike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/>
              <a:t>y = -1E-05x</a:t>
            </a:r>
            <a:r>
              <a:rPr lang="en-US" sz="1600" b="1" baseline="30000" dirty="0"/>
              <a:t>3</a:t>
            </a:r>
            <a:r>
              <a:rPr lang="en-US" sz="1600" b="1" dirty="0"/>
              <a:t> + 0.0005x</a:t>
            </a:r>
            <a:r>
              <a:rPr lang="en-US" sz="1600" b="1" baseline="30000" dirty="0"/>
              <a:t>2</a:t>
            </a:r>
            <a:r>
              <a:rPr lang="en-US" sz="1600" b="1" dirty="0"/>
              <a:t> + 0.3026x - 0.724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13647" y="551227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….(1)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74819" y="6071981"/>
            <a:ext cx="4076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Eq.(1) Resistance(%) vs Concentration curve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611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6200" y="1"/>
            <a:ext cx="8517238" cy="109487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Continue…</a:t>
            </a:r>
            <a:endParaRPr lang="en-US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632394" y="1432864"/>
            <a:ext cx="21153862" cy="4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" name="Picture 8" descr="http://www.ceeri.res.in/PSC/images/csir-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08" y="265465"/>
            <a:ext cx="1371600" cy="13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Date Placeholder 5"/>
          <p:cNvSpPr>
            <a:spLocks noGrp="1"/>
          </p:cNvSpPr>
          <p:nvPr>
            <p:ph type="dt" sz="quarter" idx="10"/>
          </p:nvPr>
        </p:nvSpPr>
        <p:spPr bwMode="auto">
          <a:xfrm>
            <a:off x="838200" y="6356350"/>
            <a:ext cx="274320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3D6B26-C06C-45AF-94D2-C68FF17F72AC}" type="datetime1">
              <a:rPr lang="en-US" smtClean="0">
                <a:solidFill>
                  <a:srgbClr val="0070C0"/>
                </a:solidFill>
              </a:rPr>
              <a:t>10/13/2015</a:t>
            </a:fld>
            <a:endParaRPr lang="en-US" dirty="0" smtClean="0">
              <a:solidFill>
                <a:srgbClr val="0070C0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62539"/>
              </p:ext>
            </p:extLst>
          </p:nvPr>
        </p:nvGraphicFramePr>
        <p:xfrm>
          <a:off x="2083808" y="1624257"/>
          <a:ext cx="4389120" cy="4503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94560"/>
                <a:gridCol w="2194560"/>
              </a:tblGrid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</a:rPr>
                        <a:t>r_p %</a:t>
                      </a:r>
                      <a:endParaRPr lang="en-GB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>
                          <a:effectLst/>
                        </a:rPr>
                        <a:t>NH3 (ppm) </a:t>
                      </a:r>
                      <a:endParaRPr lang="en-GB" sz="2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</a:rPr>
                        <a:t>0</a:t>
                      </a:r>
                      <a:endParaRPr lang="en-GB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>
                          <a:effectLst/>
                        </a:rPr>
                        <a:t>0</a:t>
                      </a:r>
                      <a:endParaRPr lang="en-GB" sz="2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</a:rPr>
                        <a:t>2.1775</a:t>
                      </a:r>
                      <a:endParaRPr lang="en-GB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</a:rPr>
                        <a:t>15</a:t>
                      </a:r>
                      <a:endParaRPr lang="en-GB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</a:rPr>
                        <a:t>5.403</a:t>
                      </a:r>
                      <a:endParaRPr lang="en-GB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</a:rPr>
                        <a:t>20</a:t>
                      </a:r>
                      <a:endParaRPr lang="en-GB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</a:rPr>
                        <a:t>9</a:t>
                      </a:r>
                      <a:endParaRPr lang="en-GB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</a:rPr>
                        <a:t>30</a:t>
                      </a:r>
                      <a:endParaRPr lang="en-GB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</a:rPr>
                        <a:t>12.0645</a:t>
                      </a:r>
                      <a:endParaRPr lang="en-GB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</a:rPr>
                        <a:t>40</a:t>
                      </a:r>
                      <a:endParaRPr lang="en-GB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</a:rPr>
                        <a:t>14.645</a:t>
                      </a:r>
                      <a:endParaRPr lang="en-GB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</a:rPr>
                        <a:t>50</a:t>
                      </a:r>
                      <a:endParaRPr lang="en-GB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>
                          <a:effectLst/>
                        </a:rPr>
                        <a:t>16.871</a:t>
                      </a:r>
                      <a:endParaRPr lang="en-GB" sz="2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</a:rPr>
                        <a:t>60</a:t>
                      </a:r>
                      <a:endParaRPr lang="en-GB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>
                          <a:effectLst/>
                        </a:rPr>
                        <a:t>18.871</a:t>
                      </a:r>
                      <a:endParaRPr lang="en-GB" sz="2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</a:rPr>
                        <a:t>70</a:t>
                      </a:r>
                      <a:endParaRPr lang="en-GB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>
                          <a:effectLst/>
                        </a:rPr>
                        <a:t>20.484</a:t>
                      </a:r>
                      <a:endParaRPr lang="en-GB" sz="2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</a:rPr>
                        <a:t>80</a:t>
                      </a:r>
                      <a:endParaRPr lang="en-GB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>
                          <a:effectLst/>
                        </a:rPr>
                        <a:t>21.716</a:t>
                      </a:r>
                      <a:endParaRPr lang="en-GB" sz="2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</a:rPr>
                        <a:t>90</a:t>
                      </a:r>
                      <a:endParaRPr lang="en-GB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>
                          <a:effectLst/>
                        </a:rPr>
                        <a:t>23.7</a:t>
                      </a:r>
                      <a:endParaRPr lang="en-GB" sz="2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</a:rPr>
                        <a:t>100</a:t>
                      </a:r>
                      <a:endParaRPr lang="en-GB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3137159503"/>
              </p:ext>
            </p:extLst>
          </p:nvPr>
        </p:nvGraphicFramePr>
        <p:xfrm>
          <a:off x="6586188" y="1624257"/>
          <a:ext cx="5225708" cy="31844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7326640" y="4832302"/>
            <a:ext cx="362464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Figure-4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(b): NH3 ppm vs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1984941"/>
              </p:ext>
            </p:extLst>
          </p:nvPr>
        </p:nvGraphicFramePr>
        <p:xfrm>
          <a:off x="6632394" y="5563822"/>
          <a:ext cx="4555060" cy="369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Equation" r:id="rId5" imgW="3327400" imgH="228600" progId="Equation.DSMT4">
                  <p:embed/>
                </p:oleObj>
              </mc:Choice>
              <mc:Fallback>
                <p:oleObj name="Equation" r:id="rId5" imgW="332740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2394" y="5563822"/>
                        <a:ext cx="4555060" cy="3693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1346920" y="557244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….(2)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594285" y="6127603"/>
            <a:ext cx="3368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Table 1: Characterization Results  </a:t>
            </a:r>
            <a:endParaRPr lang="en-GB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74819" y="6071981"/>
            <a:ext cx="4076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Eq.(2) </a:t>
            </a:r>
            <a:r>
              <a:rPr lang="en-US" dirty="0"/>
              <a:t>Concentration </a:t>
            </a:r>
            <a:r>
              <a:rPr lang="en-US" dirty="0" smtClean="0"/>
              <a:t>vs Resistance(%) curve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191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7376" y="430415"/>
            <a:ext cx="9635748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Packaging of NH3 sensing chip for real time testing </a:t>
            </a:r>
          </a:p>
        </p:txBody>
      </p:sp>
      <p:pic>
        <p:nvPicPr>
          <p:cNvPr id="5" name="Picture 8" descr="http://www.ceeri.res.in/PSC/images/csir-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88" y="591053"/>
            <a:ext cx="1371600" cy="13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ate Placeholder 5"/>
          <p:cNvSpPr>
            <a:spLocks noGrp="1"/>
          </p:cNvSpPr>
          <p:nvPr>
            <p:ph type="dt" sz="quarter" idx="10"/>
          </p:nvPr>
        </p:nvSpPr>
        <p:spPr bwMode="auto">
          <a:xfrm>
            <a:off x="838200" y="6356350"/>
            <a:ext cx="274320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3D6B26-C06C-45AF-94D2-C68FF17F72AC}" type="datetime1">
              <a:rPr lang="en-US" smtClean="0">
                <a:solidFill>
                  <a:srgbClr val="0070C0"/>
                </a:solidFill>
              </a:rPr>
              <a:t>10/13/2015</a:t>
            </a:fld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697019" y="2143768"/>
            <a:ext cx="9684572" cy="4351338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the packaging of the sensor chip, gold wire bonding (diameter  25 µm.) of the sensor on TO-39 packages has been done using West Bond wire bonding machine as shown in figure-5,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C:\Users\Mayank\Desktop\IMG_20150702_163035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034843"/>
            <a:ext cx="4374785" cy="226043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1976288" y="5518034"/>
            <a:ext cx="6975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Figure-5: Gold wire bonded gas sensor in TO-39 packaged uncovered (left) and covered (right)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37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80099" y="148877"/>
            <a:ext cx="7923760" cy="607740"/>
          </a:xfrm>
        </p:spPr>
        <p:txBody>
          <a:bodyPr>
            <a:normAutofit fontScale="90000"/>
          </a:bodyPr>
          <a:lstStyle/>
          <a:p>
            <a:r>
              <a:rPr lang="da-DK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Embedded System Design for NH3 Gas Sensor</a:t>
            </a:r>
            <a:endParaRPr lang="en-US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8" descr="http://www.ceeri.res.in/PSC/images/csir-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01" y="101855"/>
            <a:ext cx="1371600" cy="13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 bwMode="auto">
          <a:xfrm>
            <a:off x="838200" y="6356350"/>
            <a:ext cx="274320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3D6B26-C06C-45AF-94D2-C68FF17F72AC}" type="datetime1">
              <a:rPr lang="en-US" smtClean="0">
                <a:solidFill>
                  <a:srgbClr val="0070C0"/>
                </a:solidFill>
              </a:rPr>
              <a:t>10/13/2015</a:t>
            </a:fld>
            <a:endParaRPr lang="en-US" dirty="0" smtClean="0">
              <a:solidFill>
                <a:srgbClr val="0070C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359" y="1077980"/>
            <a:ext cx="3562341" cy="227509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683" y="1077980"/>
            <a:ext cx="3991088" cy="37306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54399" y="3370638"/>
            <a:ext cx="3384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Figure-6: Proposed Bridge Circuit Interface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38682" y="4902234"/>
            <a:ext cx="3991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Figure-7: Block diagram of hardware setup of the gas measurement system along with the gas sensor</a:t>
            </a: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2670552"/>
              </p:ext>
            </p:extLst>
          </p:nvPr>
        </p:nvGraphicFramePr>
        <p:xfrm>
          <a:off x="2421619" y="4431355"/>
          <a:ext cx="2351666" cy="70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r:id="rId6" imgW="1676400" imgH="660400" progId="Equation.DSMT4">
                  <p:embed/>
                </p:oleObj>
              </mc:Choice>
              <mc:Fallback>
                <p:oleObj r:id="rId6" imgW="1676400" imgH="660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1619" y="4431355"/>
                        <a:ext cx="2351666" cy="7011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371376" y="3894720"/>
            <a:ext cx="3731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Equation (1) is implemented in microcontroller 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find the gas sensor resistance value R_S,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51081" y="460231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….(3)</a:t>
            </a:r>
            <a:endParaRPr lang="en-US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8094545"/>
              </p:ext>
            </p:extLst>
          </p:nvPr>
        </p:nvGraphicFramePr>
        <p:xfrm>
          <a:off x="2421619" y="5870610"/>
          <a:ext cx="2351666" cy="576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r:id="rId8" imgW="1739900" imgH="508000" progId="Equation.DSMT4">
                  <p:embed/>
                </p:oleObj>
              </mc:Choice>
              <mc:Fallback>
                <p:oleObj r:id="rId8" imgW="17399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1619" y="5870610"/>
                        <a:ext cx="2351666" cy="5769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773285" y="588800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….(4)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65359" y="5306353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Equation (2) shows the characteristic equation in form 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percent change in resistance (sensitivity),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29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6533" y="0"/>
            <a:ext cx="7208230" cy="447052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Embedded System Simulation</a:t>
            </a:r>
            <a:b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8" descr="http://www.ceeri.res.in/PSC/images/csir-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66" y="398287"/>
            <a:ext cx="1371600" cy="13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5"/>
          <p:cNvSpPr>
            <a:spLocks noGrp="1"/>
          </p:cNvSpPr>
          <p:nvPr>
            <p:ph type="dt" sz="quarter" idx="10"/>
          </p:nvPr>
        </p:nvSpPr>
        <p:spPr bwMode="auto">
          <a:xfrm>
            <a:off x="838200" y="6356350"/>
            <a:ext cx="274320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3D6B26-C06C-45AF-94D2-C68FF17F72AC}" type="datetime1">
              <a:rPr lang="en-US" smtClean="0">
                <a:solidFill>
                  <a:srgbClr val="0070C0"/>
                </a:solidFill>
              </a:rPr>
              <a:t>10/13/2015</a:t>
            </a:fld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11680" y="1180835"/>
            <a:ext cx="92838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system simulation is done using the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Labcentre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Proteus using the available microcontroller MSP430G2132.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validity of the system is verified by the varying the resistance of the potentiometer as a model the gas sensor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7" name="Picture 6" descr="C:\Users\Dell\Desktop\Capture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9" t="1651" b="2602"/>
          <a:stretch/>
        </p:blipFill>
        <p:spPr bwMode="auto">
          <a:xfrm>
            <a:off x="4356847" y="2381164"/>
            <a:ext cx="4475181" cy="366740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184819" y="6048573"/>
            <a:ext cx="4937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Figure-8: System simulation using the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Labcentre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Proteus software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43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1529" y="247309"/>
            <a:ext cx="9369911" cy="112429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Developed Prototype and Testing of Packaged NH3 gas sensor</a:t>
            </a:r>
          </a:p>
        </p:txBody>
      </p:sp>
      <p:pic>
        <p:nvPicPr>
          <p:cNvPr id="5" name="Picture 8" descr="http://www.ceeri.res.in/PSC/images/csir-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74" y="365125"/>
            <a:ext cx="1371600" cy="13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 bwMode="auto">
          <a:xfrm>
            <a:off x="838200" y="6356350"/>
            <a:ext cx="274320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3D6B26-C06C-45AF-94D2-C68FF17F72AC}" type="datetime1">
              <a:rPr lang="en-US" smtClean="0">
                <a:solidFill>
                  <a:srgbClr val="0070C0"/>
                </a:solidFill>
              </a:rPr>
              <a:t>10/13/2015</a:t>
            </a:fld>
            <a:endParaRPr lang="en-US" dirty="0" smtClean="0">
              <a:solidFill>
                <a:srgbClr val="0070C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703" y="1371601"/>
            <a:ext cx="6005080" cy="39566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51529" y="5456893"/>
            <a:ext cx="8861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Figure-9: Signal conditioning circuit prototype of the gas measurement system along with the packaged NH3 gas sensor 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its response after drop-casting of Ammonia solution drops near the sensor in an open ambient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14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1045</Words>
  <Application>Microsoft Office PowerPoint</Application>
  <PresentationFormat>Widescreen</PresentationFormat>
  <Paragraphs>136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Wingdings</vt:lpstr>
      <vt:lpstr>Office Theme</vt:lpstr>
      <vt:lpstr>Equation</vt:lpstr>
      <vt:lpstr>MathType 6.0 Equation</vt:lpstr>
      <vt:lpstr>Development of Embedded system for Carbon Nano tube (CNT) based Ammonia (NH3) Gas Sensor</vt:lpstr>
      <vt:lpstr>Introduction</vt:lpstr>
      <vt:lpstr>Fabrication and Characterization of SWCNT based NH3 gas sensor</vt:lpstr>
      <vt:lpstr>Continue…</vt:lpstr>
      <vt:lpstr>Continue…</vt:lpstr>
      <vt:lpstr>Packaging of NH3 sensing chip for real time testing </vt:lpstr>
      <vt:lpstr>Embedded System Design for NH3 Gas Sensor</vt:lpstr>
      <vt:lpstr>    Proposed Embedded System Simulation  </vt:lpstr>
      <vt:lpstr>Developed Prototype and Testing of Packaged NH3 gas sensor</vt:lpstr>
      <vt:lpstr>Results and Discussion </vt:lpstr>
      <vt:lpstr>Conclusion and Future work</vt:lpstr>
      <vt:lpstr>Acknowledgement</vt:lpstr>
      <vt:lpstr>References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Small and Medium Range Wireless Electronic Notice Board using Bluetooth and Zigbee</dc:title>
  <dc:creator>vinny</dc:creator>
  <cp:lastModifiedBy>Dharmendra Sharma</cp:lastModifiedBy>
  <cp:revision>29</cp:revision>
  <dcterms:created xsi:type="dcterms:W3CDTF">2015-10-13T04:58:31Z</dcterms:created>
  <dcterms:modified xsi:type="dcterms:W3CDTF">2015-10-13T22:51:54Z</dcterms:modified>
</cp:coreProperties>
</file>