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73" r:id="rId13"/>
    <p:sldId id="269" r:id="rId14"/>
    <p:sldId id="270" r:id="rId15"/>
    <p:sldId id="271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96AFE-7433-4E8C-80AE-11B086EE29B0}" type="datetimeFigureOut">
              <a:rPr lang="en-GB" smtClean="0"/>
              <a:t>13/10/2015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D4F3F-4510-4911-9809-D2EABD045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94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8D7-831B-4255-9245-DDE39F0F3E1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D460-6BA0-4038-ACA2-B7D0AAA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2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8D7-831B-4255-9245-DDE39F0F3E1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D460-6BA0-4038-ACA2-B7D0AAA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9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8D7-831B-4255-9245-DDE39F0F3E1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D460-6BA0-4038-ACA2-B7D0AAA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8D7-831B-4255-9245-DDE39F0F3E1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D460-6BA0-4038-ACA2-B7D0AAA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1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8D7-831B-4255-9245-DDE39F0F3E1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D460-6BA0-4038-ACA2-B7D0AAA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8D7-831B-4255-9245-DDE39F0F3E1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D460-6BA0-4038-ACA2-B7D0AAA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8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8D7-831B-4255-9245-DDE39F0F3E1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D460-6BA0-4038-ACA2-B7D0AAA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4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8D7-831B-4255-9245-DDE39F0F3E1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D460-6BA0-4038-ACA2-B7D0AAA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6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8D7-831B-4255-9245-DDE39F0F3E1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D460-6BA0-4038-ACA2-B7D0AAA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0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8D7-831B-4255-9245-DDE39F0F3E1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D460-6BA0-4038-ACA2-B7D0AAA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3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8D7-831B-4255-9245-DDE39F0F3E1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D460-6BA0-4038-ACA2-B7D0AAA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6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A48D7-831B-4255-9245-DDE39F0F3E1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3D460-6BA0-4038-ACA2-B7D0AAA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1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.com/technology/rf-articles/rf-basic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sparkfun.com/tutorials/exploring-xbees-and-xctu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obokits.co.in/wireless-solutions/bluetooth-uart-modul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igikey.com/product-detail/en/XBIB-U-DEV/602-1407-ND/3482650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2222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3333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2304386" y="635620"/>
            <a:ext cx="6871887" cy="108523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and Medium Range Wireless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lectronic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otice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oard using </a:t>
            </a:r>
            <a:b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 and ZigBee  </a:t>
            </a: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562100" y="1817649"/>
            <a:ext cx="9067800" cy="4419600"/>
          </a:xfrm>
        </p:spPr>
        <p:txBody>
          <a:bodyPr>
            <a:normAutofit fontScale="47500" lnSpcReduction="20000"/>
          </a:bodyPr>
          <a:lstStyle/>
          <a:p>
            <a:pPr eaLnBrk="1" hangingPunct="1"/>
            <a:endParaRPr lang="en-US" alt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3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altLang="en-US" sz="3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3800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38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DHARMENDRA </a:t>
            </a:r>
            <a:r>
              <a:rPr lang="en-US" altLang="en-US" sz="3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KUMAR SHARMA</a:t>
            </a:r>
          </a:p>
          <a:p>
            <a:r>
              <a:rPr lang="en-US" sz="3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VINEET TIWARI , KRISHNA KUMAR,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A. BOTRE, S.A. AKBAR</a:t>
            </a:r>
            <a:endParaRPr lang="en-US" altLang="en-US" sz="3800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3800" i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3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CSIR-Central </a:t>
            </a:r>
            <a:r>
              <a:rPr lang="en-US" altLang="en-US" sz="3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Electronics Engineering Research Institute, Pilani -</a:t>
            </a:r>
            <a:r>
              <a:rPr lang="en-US" altLang="en-US" sz="3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333031</a:t>
            </a:r>
            <a:endParaRPr lang="en-US" altLang="en-US" sz="3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38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pvlr@ceeri.ernet.in</a:t>
            </a:r>
          </a:p>
          <a:p>
            <a:pPr eaLnBrk="1" hangingPunct="1"/>
            <a:endParaRPr lang="en-US" altLang="en-US" sz="38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38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at</a:t>
            </a:r>
          </a:p>
          <a:p>
            <a:pPr algn="l" eaLnBrk="1" hangingPunct="1"/>
            <a:endParaRPr lang="en-US" alt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en-US" sz="3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12th IEEE India International Conference INDICON 2015, E3-C3 17-20 December, </a:t>
            </a:r>
            <a:r>
              <a:rPr lang="en-US" altLang="en-US" sz="3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Jamia</a:t>
            </a:r>
            <a:r>
              <a:rPr lang="en-US" altLang="en-US" sz="3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Milia</a:t>
            </a:r>
            <a:r>
              <a:rPr lang="en-US" altLang="en-US" sz="3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Islamia</a:t>
            </a:r>
            <a:r>
              <a:rPr lang="en-US" altLang="en-US" sz="3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New </a:t>
            </a:r>
            <a:r>
              <a:rPr lang="en-US" altLang="en-US" sz="3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Delhi, India 	</a:t>
            </a:r>
            <a:r>
              <a:rPr lang="en-US" altLang="en-US" sz="20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		</a:t>
            </a:r>
          </a:p>
        </p:txBody>
      </p:sp>
      <p:sp>
        <p:nvSpPr>
          <p:cNvPr id="2052" name="Date Placeholder 5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6B26-C06C-45AF-94D2-C68FF17F72AC}" type="datetime1">
              <a:rPr lang="en-US" smtClean="0">
                <a:solidFill>
                  <a:srgbClr val="0070C0"/>
                </a:solidFill>
              </a:rPr>
              <a:t>10/13/2015</a:t>
            </a:fld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07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68382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206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206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4AD1C1-9ABE-4F27-8B8B-18D5CA16A19B}" type="slidenum">
              <a:rPr lang="en-US" altLang="en-US" sz="1200" smtClean="0">
                <a:solidFill>
                  <a:srgbClr val="0070C0"/>
                </a:solidFill>
              </a:rPr>
              <a:t>1</a:t>
            </a:fld>
            <a:endParaRPr lang="en-US" altLang="en-US" sz="1200" dirty="0">
              <a:solidFill>
                <a:srgbClr val="0070C0"/>
              </a:solidFill>
            </a:endParaRPr>
          </a:p>
        </p:txBody>
      </p:sp>
      <p:pic>
        <p:nvPicPr>
          <p:cNvPr id="3079" name="Picture 8" descr="http://www.ceeri.res.in/PSC/images/csir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30" y="446087"/>
            <a:ext cx="137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 txBox="1">
            <a:spLocks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6EA95B-A856-4290-BB45-96E70AF77464}" type="slidenum">
              <a:rPr lang="en-US" altLang="en-US" sz="1200" smtClean="0">
                <a:solidFill>
                  <a:srgbClr val="0070C0"/>
                </a:solidFill>
              </a:rPr>
              <a:t>1</a:t>
            </a:fld>
            <a:endParaRPr lang="en-US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2234" y="247309"/>
            <a:ext cx="3758772" cy="112429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System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C:\Users\Dell\Desktop\fs ieee\new work\DSC_0065.jpg"/>
          <p:cNvPicPr>
            <a:picLocks noGrp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9" t="8122" r="31380" b="16884"/>
          <a:stretch>
            <a:fillRect/>
          </a:stretch>
        </p:blipFill>
        <p:spPr bwMode="auto">
          <a:xfrm>
            <a:off x="2582562" y="1371601"/>
            <a:ext cx="6281519" cy="460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8" descr="http://www.ceeri.res.in/PSC/images/csir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74" y="365125"/>
            <a:ext cx="137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38200" y="6356350"/>
            <a:ext cx="27432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6B26-C06C-45AF-94D2-C68FF17F72AC}" type="datetime1">
              <a:rPr lang="en-US" smtClean="0">
                <a:solidFill>
                  <a:srgbClr val="0070C0"/>
                </a:solidFill>
              </a:rPr>
              <a:t>10/13/2015</a:t>
            </a:fld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44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6407" y="-21515"/>
            <a:ext cx="1782337" cy="77847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47446"/>
              </p:ext>
            </p:extLst>
          </p:nvPr>
        </p:nvGraphicFramePr>
        <p:xfrm>
          <a:off x="2139942" y="601310"/>
          <a:ext cx="9650629" cy="5664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3791"/>
                <a:gridCol w="1852027"/>
                <a:gridCol w="2001795"/>
                <a:gridCol w="1841157"/>
                <a:gridCol w="2211859"/>
              </a:tblGrid>
              <a:tr h="716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Transmission Range (m)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Packet </a:t>
                      </a:r>
                      <a:r>
                        <a:rPr lang="en-US" sz="2000" b="1" dirty="0">
                          <a:effectLst/>
                        </a:rPr>
                        <a:t>Received (%)   @ Outdoor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Received </a:t>
                      </a:r>
                      <a:r>
                        <a:rPr lang="en-US" sz="2000" b="1" dirty="0">
                          <a:effectLst/>
                        </a:rPr>
                        <a:t>signal strength (RSSI), </a:t>
                      </a:r>
                      <a:r>
                        <a:rPr lang="en-US" sz="2000" b="1" dirty="0" err="1">
                          <a:effectLst/>
                        </a:rPr>
                        <a:t>dBm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Packet </a:t>
                      </a:r>
                      <a:r>
                        <a:rPr lang="en-US" sz="2000" b="1" dirty="0">
                          <a:effectLst/>
                        </a:rPr>
                        <a:t>Received (%) @ Indoor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Received </a:t>
                      </a:r>
                      <a:r>
                        <a:rPr lang="en-US" sz="2000" b="1" dirty="0">
                          <a:effectLst/>
                        </a:rPr>
                        <a:t>signal strength (RSSI), </a:t>
                      </a:r>
                      <a:r>
                        <a:rPr lang="en-US" sz="2000" b="1" dirty="0" err="1">
                          <a:effectLst/>
                        </a:rPr>
                        <a:t>dBm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9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100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-</a:t>
                      </a:r>
                      <a:r>
                        <a:rPr lang="en-US" sz="2000" b="1" dirty="0">
                          <a:effectLst/>
                        </a:rPr>
                        <a:t>65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100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-</a:t>
                      </a:r>
                      <a:r>
                        <a:rPr lang="en-US" sz="2000" b="1" dirty="0">
                          <a:effectLst/>
                        </a:rPr>
                        <a:t>75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41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30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100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-</a:t>
                      </a:r>
                      <a:r>
                        <a:rPr lang="en-US" sz="2000" b="1" dirty="0">
                          <a:effectLst/>
                        </a:rPr>
                        <a:t>79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100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-</a:t>
                      </a:r>
                      <a:r>
                        <a:rPr lang="en-US" sz="2000" b="1" dirty="0">
                          <a:effectLst/>
                        </a:rPr>
                        <a:t>79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41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50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100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-</a:t>
                      </a:r>
                      <a:r>
                        <a:rPr lang="en-US" sz="2000" b="1" dirty="0">
                          <a:effectLst/>
                        </a:rPr>
                        <a:t>81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100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-</a:t>
                      </a:r>
                      <a:r>
                        <a:rPr lang="en-US" sz="2000" b="1" dirty="0">
                          <a:effectLst/>
                        </a:rPr>
                        <a:t>80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41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70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100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-</a:t>
                      </a:r>
                      <a:r>
                        <a:rPr lang="en-US" sz="2000" b="1" dirty="0">
                          <a:effectLst/>
                        </a:rPr>
                        <a:t>80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80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-</a:t>
                      </a:r>
                      <a:r>
                        <a:rPr lang="en-US" sz="2000" b="1" dirty="0">
                          <a:effectLst/>
                        </a:rPr>
                        <a:t>85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41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90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100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-</a:t>
                      </a:r>
                      <a:r>
                        <a:rPr lang="en-US" sz="2000" b="1" dirty="0">
                          <a:effectLst/>
                        </a:rPr>
                        <a:t>83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100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-</a:t>
                      </a:r>
                      <a:r>
                        <a:rPr lang="en-US" sz="2000" b="1" dirty="0">
                          <a:effectLst/>
                        </a:rPr>
                        <a:t>87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41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100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-</a:t>
                      </a:r>
                      <a:r>
                        <a:rPr lang="en-US" sz="2000" b="1" dirty="0">
                          <a:effectLst/>
                        </a:rPr>
                        <a:t>87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65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-</a:t>
                      </a:r>
                      <a:r>
                        <a:rPr lang="en-US" sz="2000" b="1" dirty="0">
                          <a:effectLst/>
                        </a:rPr>
                        <a:t>90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41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130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100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-</a:t>
                      </a:r>
                      <a:r>
                        <a:rPr lang="en-US" sz="2000" b="1" dirty="0">
                          <a:effectLst/>
                        </a:rPr>
                        <a:t>90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32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-</a:t>
                      </a:r>
                      <a:r>
                        <a:rPr lang="en-US" sz="2000" b="1" dirty="0">
                          <a:effectLst/>
                        </a:rPr>
                        <a:t>94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41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150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55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-</a:t>
                      </a:r>
                      <a:r>
                        <a:rPr lang="en-US" sz="2000" b="1" dirty="0">
                          <a:effectLst/>
                        </a:rPr>
                        <a:t>89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12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-</a:t>
                      </a:r>
                      <a:r>
                        <a:rPr lang="en-US" sz="2000" b="1" dirty="0">
                          <a:effectLst/>
                        </a:rPr>
                        <a:t>93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41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170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31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-</a:t>
                      </a:r>
                      <a:r>
                        <a:rPr lang="en-US" sz="2000" b="1" dirty="0">
                          <a:effectLst/>
                        </a:rPr>
                        <a:t>93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-</a:t>
                      </a:r>
                      <a:r>
                        <a:rPr lang="en-US" sz="2000" b="1" dirty="0">
                          <a:effectLst/>
                        </a:rPr>
                        <a:t>95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41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190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20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-</a:t>
                      </a:r>
                      <a:r>
                        <a:rPr lang="en-US" sz="2000" b="1" dirty="0">
                          <a:effectLst/>
                        </a:rPr>
                        <a:t>92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-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-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41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19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-</a:t>
                      </a:r>
                      <a:r>
                        <a:rPr lang="en-US" sz="2000" b="1" dirty="0">
                          <a:effectLst/>
                        </a:rPr>
                        <a:t>93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-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-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41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230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8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-</a:t>
                      </a:r>
                      <a:r>
                        <a:rPr lang="en-US" sz="2000" b="1" dirty="0">
                          <a:effectLst/>
                        </a:rPr>
                        <a:t>94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-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-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41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250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3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-</a:t>
                      </a:r>
                      <a:r>
                        <a:rPr lang="en-US" sz="2000" b="1" dirty="0">
                          <a:effectLst/>
                        </a:rPr>
                        <a:t>96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-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-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074088" y="6398309"/>
            <a:ext cx="27980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ZigBee range results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http://www.ceeri.res.in/PSC/images/csir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81" y="278819"/>
            <a:ext cx="137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38200" y="6356350"/>
            <a:ext cx="27432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6B26-C06C-45AF-94D2-C68FF17F72AC}" type="datetime1">
              <a:rPr lang="en-US" smtClean="0">
                <a:solidFill>
                  <a:srgbClr val="0070C0"/>
                </a:solidFill>
              </a:rPr>
              <a:t>10/13/2015</a:t>
            </a:fld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512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946" y="152044"/>
            <a:ext cx="2463877" cy="63019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346" y="926757"/>
            <a:ext cx="6869078" cy="5188535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219337" y="6259810"/>
            <a:ext cx="4455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ZigBee range: Indoor and Outdoor</a:t>
            </a:r>
            <a:endParaRPr lang="en-US" sz="2400" dirty="0">
              <a:solidFill>
                <a:srgbClr val="7030A0"/>
              </a:solidFill>
            </a:endParaRPr>
          </a:p>
        </p:txBody>
      </p:sp>
      <p:pic>
        <p:nvPicPr>
          <p:cNvPr id="9" name="Picture 8" descr="http://www.ceeri.res.in/PSC/images/csir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81" y="278819"/>
            <a:ext cx="137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38200" y="6356350"/>
            <a:ext cx="27432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6B26-C06C-45AF-94D2-C68FF17F72AC}" type="datetime1">
              <a:rPr lang="en-US" smtClean="0">
                <a:solidFill>
                  <a:srgbClr val="0070C0"/>
                </a:solidFill>
              </a:rPr>
              <a:t>10/13/2015</a:t>
            </a:fld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942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9091" y="1245"/>
            <a:ext cx="5556391" cy="112429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 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 descr="http://www.ceeri.res.in/PSC/images/csir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74" y="1245"/>
            <a:ext cx="137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38200" y="6356350"/>
            <a:ext cx="27432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6B26-C06C-45AF-94D2-C68FF17F72AC}" type="datetime1">
              <a:rPr lang="en-US" smtClean="0">
                <a:solidFill>
                  <a:srgbClr val="0070C0"/>
                </a:solidFill>
              </a:rPr>
              <a:t>10/13/2015</a:t>
            </a:fld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xfrm>
            <a:off x="470874" y="1383958"/>
            <a:ext cx="113528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0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 low cost, office/ industry usable, portable wireless notice board has been successfully developed. </a:t>
            </a:r>
            <a:endParaRPr lang="en-U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80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LCD displays transmitted character and its functionality satisfies all definitions of notice board. </a:t>
            </a:r>
            <a:endParaRPr lang="en-U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80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notice board is a prototype, made considering minimum system requirement and this work have interminable possibilities for further up-gradation like using larger colored display with a long range Zig-Bee wireless node connection to enhance the range of operation. 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808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3821" y="365125"/>
            <a:ext cx="5109687" cy="1124292"/>
          </a:xfrm>
        </p:spPr>
        <p:txBody>
          <a:bodyPr>
            <a:normAutofit/>
          </a:bodyPr>
          <a:lstStyle/>
          <a:p>
            <a:r>
              <a:rPr lang="en-US" altLang="en-US" sz="3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 descr="http://www.ceeri.res.in/PSC/images/csir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74" y="365125"/>
            <a:ext cx="137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38200" y="6356350"/>
            <a:ext cx="27432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6B26-C06C-45AF-94D2-C68FF17F72AC}" type="datetime1">
              <a:rPr lang="en-US" smtClean="0">
                <a:solidFill>
                  <a:srgbClr val="0070C0"/>
                </a:solidFill>
              </a:rPr>
              <a:t>10/13/2015</a:t>
            </a:fld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218757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work presented in this paper is done in Electronic Control system Lab at CSIR-Central Electronic Engineering Research Institute. The authors extend their gratitude to the director CSIR-CEERI, for providing healthy atmosphere of work. Also, we would like to thank the working members of our lab for their constant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875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927" y="212832"/>
            <a:ext cx="2757616" cy="957048"/>
          </a:xfrm>
        </p:spPr>
        <p:txBody>
          <a:bodyPr>
            <a:normAutofit/>
          </a:bodyPr>
          <a:lstStyle/>
          <a:p>
            <a:r>
              <a:rPr lang="en-US" altLang="en-US" sz="3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 descr="http://www.ceeri.res.in/PSC/images/csir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74" y="0"/>
            <a:ext cx="137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38200" y="6356350"/>
            <a:ext cx="27432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6B26-C06C-45AF-94D2-C68FF17F72AC}" type="datetime1">
              <a:rPr lang="en-US" smtClean="0">
                <a:solidFill>
                  <a:srgbClr val="0070C0"/>
                </a:solidFill>
              </a:rPr>
              <a:t>10/13/2015</a:t>
            </a:fld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7478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[1] McDermott-Wells</a:t>
            </a:r>
            <a:r>
              <a:rPr lang="en-US" dirty="0"/>
              <a:t>, P., "What is Bluetooth?," in Potentials, IEEE , vol.23, no.5,  </a:t>
            </a:r>
            <a:r>
              <a:rPr lang="en-US" dirty="0" smtClean="0"/>
              <a:t>            pp.33-35</a:t>
            </a:r>
            <a:r>
              <a:rPr lang="en-US" dirty="0"/>
              <a:t>, Dec. 2004-Jan. </a:t>
            </a:r>
            <a:r>
              <a:rPr lang="en-US" dirty="0" smtClean="0"/>
              <a:t>2005, </a:t>
            </a:r>
            <a:r>
              <a:rPr lang="en-US" dirty="0" err="1" smtClean="0"/>
              <a:t>doi</a:t>
            </a:r>
            <a:r>
              <a:rPr lang="en-US" dirty="0"/>
              <a:t>: </a:t>
            </a:r>
            <a:r>
              <a:rPr lang="en-US" dirty="0" smtClean="0"/>
              <a:t>10.1109/MP.2005.1368913</a:t>
            </a:r>
          </a:p>
          <a:p>
            <a:pPr algn="just"/>
            <a:r>
              <a:rPr lang="en-US" dirty="0" smtClean="0"/>
              <a:t>[2] Digi </a:t>
            </a:r>
            <a:r>
              <a:rPr lang="en-US" dirty="0"/>
              <a:t>International, "RF Feature Articles," 25 2 2015. [Online]. Available: </a:t>
            </a:r>
            <a:r>
              <a:rPr lang="en-US" dirty="0">
                <a:hlinkClick r:id="rId3"/>
              </a:rPr>
              <a:t>http://www.digi.com/technology/rf-articles/rf-basics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[3] </a:t>
            </a:r>
            <a:r>
              <a:rPr lang="en-US" dirty="0" err="1" smtClean="0"/>
              <a:t>Sparkfun</a:t>
            </a:r>
            <a:r>
              <a:rPr lang="en-US" dirty="0" smtClean="0"/>
              <a:t> </a:t>
            </a:r>
            <a:r>
              <a:rPr lang="en-US" dirty="0"/>
              <a:t>Electronics, "Exploring </a:t>
            </a:r>
            <a:r>
              <a:rPr lang="en-US" dirty="0" err="1"/>
              <a:t>XBees</a:t>
            </a:r>
            <a:r>
              <a:rPr lang="en-US" dirty="0"/>
              <a:t> and XCTU," 25 2 2015. [Online]. Available: </a:t>
            </a:r>
            <a:r>
              <a:rPr lang="en-US" dirty="0">
                <a:hlinkClick r:id="rId4"/>
              </a:rPr>
              <a:t>https://learn.sparkfun.com/tutorials/exploring-xbees-and-xctu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[4] </a:t>
            </a:r>
            <a:r>
              <a:rPr lang="en-US" dirty="0" err="1" smtClean="0"/>
              <a:t>Zafft</a:t>
            </a:r>
            <a:r>
              <a:rPr lang="en-US" dirty="0"/>
              <a:t>, A.; </a:t>
            </a:r>
            <a:r>
              <a:rPr lang="en-US" dirty="0" err="1"/>
              <a:t>Agu</a:t>
            </a:r>
            <a:r>
              <a:rPr lang="en-US" dirty="0"/>
              <a:t>, E., "Malicious </a:t>
            </a:r>
            <a:r>
              <a:rPr lang="en-US" dirty="0" err="1"/>
              <a:t>WiFi</a:t>
            </a:r>
            <a:r>
              <a:rPr lang="en-US" dirty="0"/>
              <a:t> networks: A first look," in Local Computer Networks Workshops (LCN Workshops), 2012 IEEE 37th Conference on , vol., no., pp.1038-1043, 22-25 Oct. </a:t>
            </a:r>
            <a:r>
              <a:rPr lang="en-US" dirty="0" smtClean="0"/>
              <a:t>2012</a:t>
            </a:r>
          </a:p>
          <a:p>
            <a:pPr algn="just"/>
            <a:r>
              <a:rPr lang="en-US" dirty="0" smtClean="0"/>
              <a:t>[5] </a:t>
            </a:r>
            <a:r>
              <a:rPr lang="en-US" dirty="0" err="1" smtClean="0"/>
              <a:t>developershome</a:t>
            </a:r>
            <a:r>
              <a:rPr lang="en-US" dirty="0"/>
              <a:t>, "1. Introduction to SMS Messaging," 25 2 2015. [Online]. Available: http://www.developershome.com/sms/smsIntro.asp.</a:t>
            </a:r>
          </a:p>
        </p:txBody>
      </p:sp>
    </p:spTree>
    <p:extLst>
      <p:ext uri="{BB962C8B-B14F-4D97-AF65-F5344CB8AC3E}">
        <p14:creationId xmlns:p14="http://schemas.microsoft.com/office/powerpoint/2010/main" val="4042365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5227" y="365125"/>
            <a:ext cx="2757616" cy="957048"/>
          </a:xfrm>
        </p:spPr>
        <p:txBody>
          <a:bodyPr>
            <a:normAutofit/>
          </a:bodyPr>
          <a:lstStyle/>
          <a:p>
            <a:r>
              <a:rPr lang="en-US" altLang="en-US" sz="36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Continue…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 descr="http://www.ceeri.res.in/PSC/images/csir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3" y="152292"/>
            <a:ext cx="137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38200" y="6356350"/>
            <a:ext cx="27432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6B26-C06C-45AF-94D2-C68FF17F72AC}" type="datetime1">
              <a:rPr lang="en-US" smtClean="0">
                <a:solidFill>
                  <a:srgbClr val="0070C0"/>
                </a:solidFill>
              </a:rPr>
              <a:t>10/13/2015</a:t>
            </a:fld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xfrm>
            <a:off x="949411" y="15350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 smtClean="0"/>
              <a:t>[6] </a:t>
            </a:r>
            <a:r>
              <a:rPr lang="en-US" sz="2200" dirty="0"/>
              <a:t>M. R. </a:t>
            </a:r>
            <a:r>
              <a:rPr lang="en-US" sz="2200" dirty="0" err="1"/>
              <a:t>Bhoyar</a:t>
            </a:r>
            <a:r>
              <a:rPr lang="en-US" sz="2200" dirty="0"/>
              <a:t>, S. </a:t>
            </a:r>
            <a:r>
              <a:rPr lang="en-US" sz="2200" dirty="0" err="1"/>
              <a:t>Chavhan</a:t>
            </a:r>
            <a:r>
              <a:rPr lang="en-US" sz="2200" dirty="0"/>
              <a:t>, V. Jaiswal, "Secure Method of Updating Digital Notice Board Through </a:t>
            </a:r>
            <a:r>
              <a:rPr lang="en-US" sz="2200" dirty="0" err="1"/>
              <a:t>Sms</a:t>
            </a:r>
            <a:r>
              <a:rPr lang="en-US" sz="2200" dirty="0"/>
              <a:t> With Pc Monitoring System," </a:t>
            </a:r>
            <a:r>
              <a:rPr lang="en-US" sz="2200" i="1" dirty="0"/>
              <a:t>IOSR Journal of Computer Science (IOSR-JCE), </a:t>
            </a:r>
            <a:r>
              <a:rPr lang="en-US" sz="2200" dirty="0"/>
              <a:t>pp. 24-29, 2014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[7] </a:t>
            </a:r>
            <a:r>
              <a:rPr lang="en-US" sz="2200" dirty="0" err="1" smtClean="0"/>
              <a:t>Weihua</a:t>
            </a:r>
            <a:r>
              <a:rPr lang="en-US" sz="2200" dirty="0" smtClean="0"/>
              <a:t> Pan; </a:t>
            </a:r>
            <a:r>
              <a:rPr lang="en-US" sz="2200" dirty="0" err="1" smtClean="0"/>
              <a:t>Fucai</a:t>
            </a:r>
            <a:r>
              <a:rPr lang="en-US" sz="2200" dirty="0" smtClean="0"/>
              <a:t> Luo; Lei Xu, "Research and design of chatting room system based on Android Bluetooth," in Consumer Electronics, Communications and Networks (</a:t>
            </a:r>
            <a:r>
              <a:rPr lang="en-US" sz="2200" dirty="0" err="1" smtClean="0"/>
              <a:t>CECNet</a:t>
            </a:r>
            <a:r>
              <a:rPr lang="en-US" sz="2200" dirty="0" smtClean="0"/>
              <a:t>), 2012 2nd International Conference on , vol., no., pp.3390-3393, 21-23 April 2012</a:t>
            </a:r>
            <a:endParaRPr lang="en-GB" sz="2200" dirty="0" smtClean="0"/>
          </a:p>
          <a:p>
            <a:pPr algn="just"/>
            <a:r>
              <a:rPr lang="en-US" sz="2200" dirty="0" smtClean="0"/>
              <a:t>[8] </a:t>
            </a:r>
            <a:r>
              <a:rPr lang="en-US" sz="2200" dirty="0" err="1" smtClean="0"/>
              <a:t>Jianping</a:t>
            </a:r>
            <a:r>
              <a:rPr lang="en-US" sz="2200" dirty="0" smtClean="0"/>
              <a:t> </a:t>
            </a:r>
            <a:r>
              <a:rPr lang="en-US" sz="2200" dirty="0" err="1" smtClean="0"/>
              <a:t>Cai</a:t>
            </a:r>
            <a:r>
              <a:rPr lang="en-US" sz="2200" dirty="0" smtClean="0"/>
              <a:t>; </a:t>
            </a:r>
            <a:r>
              <a:rPr lang="en-US" sz="2200" dirty="0" err="1" smtClean="0"/>
              <a:t>Jianzhong</a:t>
            </a:r>
            <a:r>
              <a:rPr lang="en-US" sz="2200" dirty="0" smtClean="0"/>
              <a:t> Wu; </a:t>
            </a:r>
            <a:r>
              <a:rPr lang="en-US" sz="2200" dirty="0" err="1" smtClean="0"/>
              <a:t>Minghui</a:t>
            </a:r>
            <a:r>
              <a:rPr lang="en-US" sz="2200" dirty="0" smtClean="0"/>
              <a:t> Wu; </a:t>
            </a:r>
            <a:r>
              <a:rPr lang="en-US" sz="2200" dirty="0" err="1" smtClean="0"/>
              <a:t>Meimei</a:t>
            </a:r>
            <a:r>
              <a:rPr lang="en-US" sz="2200" dirty="0" smtClean="0"/>
              <a:t> </a:t>
            </a:r>
            <a:r>
              <a:rPr lang="en-US" sz="2200" dirty="0" err="1" smtClean="0"/>
              <a:t>Huo</a:t>
            </a:r>
            <a:r>
              <a:rPr lang="en-US" sz="2200" dirty="0" smtClean="0"/>
              <a:t>, "A </a:t>
            </a:r>
            <a:r>
              <a:rPr lang="en-US" sz="2200" dirty="0" err="1" smtClean="0"/>
              <a:t>bluetooth</a:t>
            </a:r>
            <a:r>
              <a:rPr lang="en-US" sz="2200" dirty="0" smtClean="0"/>
              <a:t> toy car control realization by android equipment," in Transportation, Mechanical, and Electrical Engineering (TMEE), 2011 Conference on , vol., no., pp.2429-2432, 16-18 Dec. 2011</a:t>
            </a:r>
          </a:p>
          <a:p>
            <a:pPr algn="just"/>
            <a:r>
              <a:rPr lang="en-US" sz="2200" dirty="0" smtClean="0"/>
              <a:t>[9] </a:t>
            </a:r>
            <a:r>
              <a:rPr lang="en-US" sz="2200" dirty="0" err="1"/>
              <a:t>Robokits</a:t>
            </a:r>
            <a:r>
              <a:rPr lang="en-US" sz="2200" dirty="0"/>
              <a:t> India, "BLUETOOTH UART MODULE," 25 2 2015. [Online]. Available: </a:t>
            </a:r>
            <a:r>
              <a:rPr lang="en-US" sz="2200" dirty="0">
                <a:hlinkClick r:id="rId3"/>
              </a:rPr>
              <a:t>http://robokits.co.in/wireless-solutions/bluetooth-uart-module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[10] </a:t>
            </a:r>
            <a:r>
              <a:rPr lang="en-US" sz="2200" dirty="0"/>
              <a:t>Digi </a:t>
            </a:r>
            <a:r>
              <a:rPr lang="en-US" sz="2200" dirty="0" err="1"/>
              <a:t>Internatonal</a:t>
            </a:r>
            <a:r>
              <a:rPr lang="en-US" sz="2200" dirty="0"/>
              <a:t>, " XBIB-U-DEV," 25 2 2015. [Online]. Available: </a:t>
            </a:r>
            <a:r>
              <a:rPr lang="en-US" sz="2200" dirty="0">
                <a:hlinkClick r:id="rId4"/>
              </a:rPr>
              <a:t>http://www.digikey.com/product-detail/en/XBIB-U-DEV/602-1407-ND/3482650</a:t>
            </a:r>
            <a:r>
              <a:rPr lang="en-US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9419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834" y="3043779"/>
            <a:ext cx="2757616" cy="957048"/>
          </a:xfrm>
        </p:spPr>
        <p:txBody>
          <a:bodyPr>
            <a:normAutofit/>
          </a:bodyPr>
          <a:lstStyle/>
          <a:p>
            <a:r>
              <a:rPr lang="en-US" altLang="en-US" sz="3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Thankyou 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 descr="http://www.ceeri.res.in/PSC/images/csir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3" y="152292"/>
            <a:ext cx="137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38200" y="6356350"/>
            <a:ext cx="27432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6B26-C06C-45AF-94D2-C68FF17F72AC}" type="datetime1">
              <a:rPr lang="en-US" smtClean="0">
                <a:solidFill>
                  <a:srgbClr val="0070C0"/>
                </a:solidFill>
              </a:rPr>
              <a:t>10/13/2015</a:t>
            </a:fld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755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834" y="3043779"/>
            <a:ext cx="2757616" cy="957048"/>
          </a:xfrm>
        </p:spPr>
        <p:txBody>
          <a:bodyPr>
            <a:normAutofit/>
          </a:bodyPr>
          <a:lstStyle/>
          <a:p>
            <a:r>
              <a:rPr lang="en-US" altLang="en-US" sz="3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 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 descr="http://www.ceeri.res.in/PSC/images/csir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3" y="152292"/>
            <a:ext cx="137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38200" y="6356350"/>
            <a:ext cx="27432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6B26-C06C-45AF-94D2-C68FF17F72AC}" type="datetime1">
              <a:rPr lang="en-US" smtClean="0">
                <a:solidFill>
                  <a:srgbClr val="0070C0"/>
                </a:solidFill>
              </a:rPr>
              <a:t>10/13/2015</a:t>
            </a:fld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55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41693" y="44923"/>
            <a:ext cx="263926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8" descr="http://www.ceeri.res.in/PSC/images/csir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18" y="59701"/>
            <a:ext cx="137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38200" y="6368382"/>
            <a:ext cx="27432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6B26-C06C-45AF-94D2-C68FF17F72AC}" type="datetime1">
              <a:rPr lang="en-US" smtClean="0">
                <a:solidFill>
                  <a:srgbClr val="0070C0"/>
                </a:solidFill>
              </a:rPr>
              <a:t>10/13/2015</a:t>
            </a:fld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206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206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4AD1C1-9ABE-4F27-8B8B-18D5CA16A19B}" type="slidenum">
              <a:rPr lang="en-US" altLang="en-US" sz="1200" smtClean="0">
                <a:solidFill>
                  <a:srgbClr val="0070C0"/>
                </a:solidFill>
              </a:rPr>
              <a:t>2</a:t>
            </a:fld>
            <a:endParaRPr lang="en-US" altLang="en-US" sz="1200" dirty="0">
              <a:solidFill>
                <a:srgbClr val="0070C0"/>
              </a:solidFill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035907" y="1363041"/>
            <a:ext cx="10810103" cy="485404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Development 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 For Microcontroller Code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 For Android Application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 software for ZigBee Module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347772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41693" y="44923"/>
            <a:ext cx="263926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35907" y="1363041"/>
            <a:ext cx="10810103" cy="485404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consumption is the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superlative reason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forest degradation and notice is an indispensable requirement for public places, organization to get connect/communicate with people in one way or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cost, handheld, wireless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notice board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Atmel’s ATmega32 microcontroller and different wireless technologies (Bluetooth and ZigBee) </a:t>
            </a:r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</a:p>
          <a:p>
            <a:pPr lvl="1" algn="just">
              <a:lnSpc>
                <a:spcPct val="15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BER (bit error rate</a:t>
            </a:r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RSSI 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(Received signal strength indicator</a:t>
            </a:r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15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attenuation and power </a:t>
            </a:r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consumption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e-notice board is a perfect replacement of paper notice board providing easy maintenance,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portability and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8" descr="http://www.ceeri.res.in/PSC/images/csir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18" y="59701"/>
            <a:ext cx="137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38200" y="6368382"/>
            <a:ext cx="27432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6B26-C06C-45AF-94D2-C68FF17F72AC}" type="datetime1">
              <a:rPr lang="en-US" smtClean="0">
                <a:solidFill>
                  <a:srgbClr val="0070C0"/>
                </a:solidFill>
              </a:rPr>
              <a:t>10/13/2015</a:t>
            </a:fld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206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206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4AD1C1-9ABE-4F27-8B8B-18D5CA16A19B}" type="slidenum">
              <a:rPr lang="en-US" altLang="en-US" sz="1200" smtClean="0">
                <a:solidFill>
                  <a:srgbClr val="0070C0"/>
                </a:solidFill>
              </a:rPr>
              <a:t>3</a:t>
            </a:fld>
            <a:endParaRPr lang="en-US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49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37925"/>
            <a:ext cx="4749112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Development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086" y="1520638"/>
            <a:ext cx="10515600" cy="4866948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</a:t>
            </a:r>
            <a:r>
              <a:rPr 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consists 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both software and </a:t>
            </a:r>
            <a:r>
              <a:rPr 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lvl="1" algn="just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 includes the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 android application development 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code algorithm for microcontroller to receive and display a notice on graphical liquid crystal </a:t>
            </a:r>
            <a:r>
              <a:rPr 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  <a:p>
            <a:pPr lvl="1" algn="just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area includes the development of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 hardware using ATmega32 microcontroller and its configuration with both </a:t>
            </a:r>
            <a:r>
              <a:rPr lang="en-US" sz="2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developed system reflects the minimum requirements to realize the wireless notice board. The system has the following </a:t>
            </a:r>
            <a:r>
              <a:rPr 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sections –</a:t>
            </a:r>
          </a:p>
          <a:p>
            <a:pPr marL="1257300" lvl="3" indent="-342900" algn="just">
              <a:lnSpc>
                <a:spcPct val="10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600" i="1" dirty="0" smtClean="0">
                <a:solidFill>
                  <a:srgbClr val="002060"/>
                </a:solidFill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Bluetooth </a:t>
            </a:r>
            <a:r>
              <a:rPr lang="en-US" sz="2600" i="1" dirty="0">
                <a:solidFill>
                  <a:srgbClr val="002060"/>
                </a:solidFill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marL="1257300" lvl="3" indent="-342900" algn="just">
              <a:lnSpc>
                <a:spcPct val="10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600" i="1" dirty="0" smtClean="0">
                <a:solidFill>
                  <a:srgbClr val="002060"/>
                </a:solidFill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Bluetooth </a:t>
            </a:r>
            <a:r>
              <a:rPr lang="en-US" sz="2600" i="1" dirty="0">
                <a:solidFill>
                  <a:srgbClr val="002060"/>
                </a:solidFill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 and Connection</a:t>
            </a:r>
          </a:p>
          <a:p>
            <a:pPr lvl="2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ZigBee</a:t>
            </a:r>
          </a:p>
          <a:p>
            <a:pPr marL="1257300" lvl="3" indent="-342900" algn="just">
              <a:lnSpc>
                <a:spcPct val="10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600" i="1" dirty="0" smtClean="0">
                <a:solidFill>
                  <a:srgbClr val="002060"/>
                </a:solidFill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en-US" sz="2600" i="1" dirty="0">
                <a:solidFill>
                  <a:srgbClr val="002060"/>
                </a:solidFill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pPr marL="0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8" descr="http://www.ceeri.res.in/PSC/images/csir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00" y="137925"/>
            <a:ext cx="137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38200" y="6356350"/>
            <a:ext cx="27432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6B26-C06C-45AF-94D2-C68FF17F72AC}" type="datetime1">
              <a:rPr lang="en-US" smtClean="0">
                <a:solidFill>
                  <a:srgbClr val="0070C0"/>
                </a:solidFill>
              </a:rPr>
              <a:t>10/13/2015</a:t>
            </a:fld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206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206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4AD1C1-9ABE-4F27-8B8B-18D5CA16A19B}" type="slidenum">
              <a:rPr lang="en-US" altLang="en-US" sz="1200" smtClean="0">
                <a:solidFill>
                  <a:srgbClr val="0070C0"/>
                </a:solidFill>
              </a:rPr>
              <a:t>4</a:t>
            </a:fld>
            <a:endParaRPr lang="en-US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4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264" y="426467"/>
            <a:ext cx="5194609" cy="1325563"/>
          </a:xfrm>
        </p:spPr>
        <p:txBody>
          <a:bodyPr>
            <a:normAutofit/>
          </a:bodyPr>
          <a:lstStyle/>
          <a:p>
            <a:pPr lvl="0"/>
            <a:r>
              <a:rPr lang="en-US" sz="3600" cap="small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</a:t>
            </a:r>
            <a:r>
              <a:rPr lang="en-US" sz="3600" b="1" cap="small" dirty="0">
                <a:solidFill>
                  <a:schemeClr val="accent1">
                    <a:lumMod val="50000"/>
                  </a:schemeClr>
                </a:solidFill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cap="small" dirty="0">
                <a:solidFill>
                  <a:schemeClr val="accent1">
                    <a:lumMod val="50000"/>
                  </a:schemeClr>
                </a:solidFill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852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002060"/>
                </a:solidFill>
              </a:rPr>
              <a:t>The microcontroller code </a:t>
            </a:r>
            <a:endParaRPr lang="en-US" sz="2200" dirty="0" smtClean="0">
              <a:solidFill>
                <a:srgbClr val="002060"/>
              </a:solidFill>
            </a:endParaRP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rgbClr val="002060"/>
                </a:solidFill>
              </a:rPr>
              <a:t>AVR </a:t>
            </a:r>
            <a:r>
              <a:rPr lang="en-US" sz="2200" dirty="0">
                <a:solidFill>
                  <a:srgbClr val="002060"/>
                </a:solidFill>
              </a:rPr>
              <a:t>studio 5.0 </a:t>
            </a:r>
            <a:r>
              <a:rPr lang="en-US" sz="2200" dirty="0" smtClean="0">
                <a:solidFill>
                  <a:srgbClr val="002060"/>
                </a:solidFill>
              </a:rPr>
              <a:t>IDE 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rgbClr val="002060"/>
                </a:solidFill>
              </a:rPr>
              <a:t>routines </a:t>
            </a:r>
            <a:r>
              <a:rPr lang="en-US" sz="2200" dirty="0">
                <a:solidFill>
                  <a:srgbClr val="002060"/>
                </a:solidFill>
              </a:rPr>
              <a:t>to send back the received data to the transmitter module so user could get an echo/ acknowledgement for the transmitted data at the transmission terminal ensuring the successful data </a:t>
            </a:r>
            <a:r>
              <a:rPr lang="en-US" sz="2200" dirty="0" smtClean="0">
                <a:solidFill>
                  <a:srgbClr val="002060"/>
                </a:solidFill>
              </a:rPr>
              <a:t>transmission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002060"/>
                </a:solidFill>
              </a:rPr>
              <a:t>The code flow chart </a:t>
            </a:r>
            <a:r>
              <a:rPr lang="en-US" sz="2200" dirty="0" smtClean="0">
                <a:solidFill>
                  <a:srgbClr val="002060"/>
                </a:solidFill>
              </a:rPr>
              <a:t>describes </a:t>
            </a:r>
            <a:r>
              <a:rPr lang="en-US" sz="2200" dirty="0">
                <a:solidFill>
                  <a:srgbClr val="002060"/>
                </a:solidFill>
              </a:rPr>
              <a:t>the working of both transmitter and receiver section (microcontroller code flow</a:t>
            </a:r>
            <a:r>
              <a:rPr lang="en-US" sz="2200" dirty="0" smtClean="0">
                <a:solidFill>
                  <a:srgbClr val="002060"/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rgbClr val="002060"/>
                </a:solidFill>
              </a:rPr>
              <a:t>Flow chart of Android application development presented for clear understanding of the entire system</a:t>
            </a:r>
          </a:p>
        </p:txBody>
      </p:sp>
      <p:pic>
        <p:nvPicPr>
          <p:cNvPr id="4" name="Picture 8" descr="http://www.ceeri.res.in/PSC/images/csir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50" y="500062"/>
            <a:ext cx="137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38200" y="6356350"/>
            <a:ext cx="27432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6B26-C06C-45AF-94D2-C68FF17F72AC}" type="datetime1">
              <a:rPr lang="en-US" smtClean="0">
                <a:solidFill>
                  <a:srgbClr val="0070C0"/>
                </a:solidFill>
              </a:rPr>
              <a:t>10/13/2015</a:t>
            </a:fld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24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6200" y="1"/>
            <a:ext cx="8517238" cy="109487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 For Microcontroller Code Flow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18282" y="2395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765727"/>
              </p:ext>
            </p:extLst>
          </p:nvPr>
        </p:nvGraphicFramePr>
        <p:xfrm>
          <a:off x="3581401" y="1275347"/>
          <a:ext cx="5282900" cy="5099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Visio" r:id="rId3" imgW="3533675" imgH="6153238" progId="Visio.Drawing.15">
                  <p:embed/>
                </p:oleObj>
              </mc:Choice>
              <mc:Fallback>
                <p:oleObj name="Visio" r:id="rId3" imgW="3533675" imgH="6153238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1275347"/>
                        <a:ext cx="5282900" cy="50995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632394" y="1432864"/>
            <a:ext cx="21153862" cy="4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8" descr="http://www.ceeri.res.in/PSC/images/csir-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08" y="265465"/>
            <a:ext cx="137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38200" y="6356350"/>
            <a:ext cx="27432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6B26-C06C-45AF-94D2-C68FF17F72AC}" type="datetime1">
              <a:rPr lang="en-US" smtClean="0">
                <a:solidFill>
                  <a:srgbClr val="0070C0"/>
                </a:solidFill>
              </a:rPr>
              <a:t>10/13/2015</a:t>
            </a:fld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11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376" y="430415"/>
            <a:ext cx="9635748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 For Android Application Development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454558"/>
              </p:ext>
            </p:extLst>
          </p:nvPr>
        </p:nvGraphicFramePr>
        <p:xfrm>
          <a:off x="1976288" y="1973766"/>
          <a:ext cx="4203898" cy="472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Visio" r:id="rId3" imgW="4009952" imgH="4505303" progId="Visio.Drawing.15">
                  <p:embed/>
                </p:oleObj>
              </mc:Choice>
              <mc:Fallback>
                <p:oleObj name="Visio" r:id="rId3" imgW="4009952" imgH="4505303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288" y="1973766"/>
                        <a:ext cx="4203898" cy="47231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8" descr="http://www.ceeri.res.in/PSC/images/csir-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88" y="591053"/>
            <a:ext cx="137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:\Users\Dell\Desktop\desktop\fs ieee\Screenshots\Screenshot_1980-01-06-06-00-04.png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93"/>
          <a:stretch/>
        </p:blipFill>
        <p:spPr bwMode="auto">
          <a:xfrm>
            <a:off x="7509145" y="1755978"/>
            <a:ext cx="3335145" cy="44047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7594425" y="6319955"/>
            <a:ext cx="3249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Android application snapshot</a:t>
            </a:r>
            <a:endParaRPr lang="en-US" sz="20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38200" y="6356350"/>
            <a:ext cx="27432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6B26-C06C-45AF-94D2-C68FF17F72AC}" type="datetime1">
              <a:rPr lang="en-US" smtClean="0">
                <a:solidFill>
                  <a:srgbClr val="0070C0"/>
                </a:solidFill>
              </a:rPr>
              <a:t>10/13/2015</a:t>
            </a:fld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37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80099" y="762028"/>
            <a:ext cx="7267149" cy="60774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 software for ZigBee Module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Untitled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52" y="1604395"/>
            <a:ext cx="7768423" cy="427229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2914710" y="6111320"/>
            <a:ext cx="69873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RSSI, data transmission success rate with packets lost using XCTU at indoor environment 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8" descr="http://www.ceeri.res.in/PSC/images/csir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81" y="374542"/>
            <a:ext cx="137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38200" y="6356350"/>
            <a:ext cx="27432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6B26-C06C-45AF-94D2-C68FF17F72AC}" type="datetime1">
              <a:rPr lang="en-US" smtClean="0">
                <a:solidFill>
                  <a:srgbClr val="0070C0"/>
                </a:solidFill>
              </a:rPr>
              <a:t>10/13/2015</a:t>
            </a:fld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29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474" y="426861"/>
            <a:ext cx="5582906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Block Diagram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520525"/>
              </p:ext>
            </p:extLst>
          </p:nvPr>
        </p:nvGraphicFramePr>
        <p:xfrm>
          <a:off x="2359515" y="1752424"/>
          <a:ext cx="6714823" cy="4427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Visio" r:id="rId3" imgW="4391053" imgH="2895528" progId="Visio.Drawing.15">
                  <p:embed/>
                </p:oleObj>
              </mc:Choice>
              <mc:Fallback>
                <p:oleObj name="Visio" r:id="rId3" imgW="4391053" imgH="2895528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515" y="1752424"/>
                        <a:ext cx="6714823" cy="44278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8" descr="http://www.ceeri.res.in/PSC/images/csir-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66" y="398287"/>
            <a:ext cx="137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38200" y="6356350"/>
            <a:ext cx="27432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6B26-C06C-45AF-94D2-C68FF17F72AC}" type="datetime1">
              <a:rPr lang="en-US" smtClean="0">
                <a:solidFill>
                  <a:srgbClr val="0070C0"/>
                </a:solidFill>
              </a:rPr>
              <a:t>10/13/2015</a:t>
            </a:fld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43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1020</Words>
  <Application>Microsoft Office PowerPoint</Application>
  <PresentationFormat>Widescreen</PresentationFormat>
  <Paragraphs>171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 New Roman</vt:lpstr>
      <vt:lpstr>Office Theme</vt:lpstr>
      <vt:lpstr>Visio</vt:lpstr>
      <vt:lpstr>Small and Medium Range Wireless Electronic Notice Board using  Bluetooth and ZigBee  </vt:lpstr>
      <vt:lpstr>Contents </vt:lpstr>
      <vt:lpstr>Introduction</vt:lpstr>
      <vt:lpstr>System Development</vt:lpstr>
      <vt:lpstr>Software Development </vt:lpstr>
      <vt:lpstr>Flow Chart For Microcontroller Code Flow</vt:lpstr>
      <vt:lpstr>Flow Chart For Android Application Development</vt:lpstr>
      <vt:lpstr>Terminal software for ZigBee Module</vt:lpstr>
      <vt:lpstr>Hardware Block Diagram</vt:lpstr>
      <vt:lpstr>Developed System</vt:lpstr>
      <vt:lpstr>Results</vt:lpstr>
      <vt:lpstr>Continue…</vt:lpstr>
      <vt:lpstr>Conclusion and Future work </vt:lpstr>
      <vt:lpstr>Acknowledgement</vt:lpstr>
      <vt:lpstr>References </vt:lpstr>
      <vt:lpstr>Continue…</vt:lpstr>
      <vt:lpstr>Thankyou </vt:lpstr>
      <vt:lpstr>Queries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and Medium Range Wireless Electronic Notice Board using Bluetooth and Zigbee</dc:title>
  <dc:creator>vinny</dc:creator>
  <cp:lastModifiedBy>Dharmendra Sharma</cp:lastModifiedBy>
  <cp:revision>34</cp:revision>
  <dcterms:created xsi:type="dcterms:W3CDTF">2015-10-13T04:58:31Z</dcterms:created>
  <dcterms:modified xsi:type="dcterms:W3CDTF">2015-10-13T22:50:22Z</dcterms:modified>
</cp:coreProperties>
</file>