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5" r:id="rId8"/>
    <p:sldId id="264" r:id="rId9"/>
    <p:sldId id="270" r:id="rId10"/>
    <p:sldId id="269" r:id="rId11"/>
    <p:sldId id="267" r:id="rId12"/>
    <p:sldId id="273"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3703-F1C8-48BE-8A4F-7EC779DE7B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A51FC5-46A2-4DDE-B08A-824200CCE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25CB7A-33D7-425A-9F4C-5F03CCC00D8F}"/>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5" name="Footer Placeholder 4">
            <a:extLst>
              <a:ext uri="{FF2B5EF4-FFF2-40B4-BE49-F238E27FC236}">
                <a16:creationId xmlns:a16="http://schemas.microsoft.com/office/drawing/2014/main" id="{5405074F-0FC5-4E65-B9A6-9AA30B3B4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9AFEAB-AAFF-44C3-9D39-18A4A14E0B72}"/>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375249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2A77-1F1D-4CC3-B7FF-DAC0107D6C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E157B7-1F1B-4FF1-9BCB-3E483EB7E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6A65E3-5CFD-4160-87ED-A0F1889B57D4}"/>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5" name="Footer Placeholder 4">
            <a:extLst>
              <a:ext uri="{FF2B5EF4-FFF2-40B4-BE49-F238E27FC236}">
                <a16:creationId xmlns:a16="http://schemas.microsoft.com/office/drawing/2014/main" id="{83F53F91-B2CC-4BAA-ACA6-C39C58AD6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412A6-D153-4D33-8727-9206F12D5B41}"/>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409221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EB70ED-625C-418C-AD8F-68544C5F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54B074-D398-40C7-95E9-2CD3EA3B08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48D40-8F59-4D18-8D5C-5B53E7BEFEBA}"/>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5" name="Footer Placeholder 4">
            <a:extLst>
              <a:ext uri="{FF2B5EF4-FFF2-40B4-BE49-F238E27FC236}">
                <a16:creationId xmlns:a16="http://schemas.microsoft.com/office/drawing/2014/main" id="{78ED8F3D-5259-445A-A342-0C252E85D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09BA6-4F36-4236-8AD5-48864142F223}"/>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391544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6456-3228-4213-96F3-4346416AF5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4DB87D-CF16-4D52-BF18-BA49B6BC11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9D095-8C8D-4752-ADA9-AA99DF11A71F}"/>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5" name="Footer Placeholder 4">
            <a:extLst>
              <a:ext uri="{FF2B5EF4-FFF2-40B4-BE49-F238E27FC236}">
                <a16:creationId xmlns:a16="http://schemas.microsoft.com/office/drawing/2014/main" id="{225ACCC0-AF98-4560-AAD3-F52B1CA80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F9C0D-255B-4447-8C53-E50E9A767671}"/>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297142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124D-BE00-4B0D-A9B2-8B949A1F53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9DD4EE-46EC-46C3-B50B-0C289D6BD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18BD3-6DD2-4A9B-A7D1-018363797BA2}"/>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5" name="Footer Placeholder 4">
            <a:extLst>
              <a:ext uri="{FF2B5EF4-FFF2-40B4-BE49-F238E27FC236}">
                <a16:creationId xmlns:a16="http://schemas.microsoft.com/office/drawing/2014/main" id="{8B56BD2A-D478-4A25-8B3C-F65E4AEA3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1391B-4CE0-4B4B-BED3-B9A2C40271CC}"/>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144183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C11E-5EA2-4EAE-89AE-62AC8C393C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418D47-519A-4B55-8765-E9E9467061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9FFF05-CDC8-4A29-A322-C70528C27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97144-E432-47F3-8650-20579B2D74D2}"/>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6" name="Footer Placeholder 5">
            <a:extLst>
              <a:ext uri="{FF2B5EF4-FFF2-40B4-BE49-F238E27FC236}">
                <a16:creationId xmlns:a16="http://schemas.microsoft.com/office/drawing/2014/main" id="{9E37F5EC-4035-4ADB-8F8B-2E9B31DE6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F30D31-967C-43E5-87F5-D4755F14A1A0}"/>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386602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6B75-15DD-4843-A45C-97D2F588BC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07CFBB-01E1-4AD4-8710-AFEE36330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F44D6A-9F14-47AB-B646-1CDA94CA3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52A750-CEF7-4D0A-BD8E-32095CAFC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40467E-561A-457B-933F-EA9AB35A8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9B6EA2-57E9-4169-A37F-4D6DC39B349E}"/>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8" name="Footer Placeholder 7">
            <a:extLst>
              <a:ext uri="{FF2B5EF4-FFF2-40B4-BE49-F238E27FC236}">
                <a16:creationId xmlns:a16="http://schemas.microsoft.com/office/drawing/2014/main" id="{002BE69B-06D8-482D-B13A-6ACAB472F4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5A3CF6-6E30-4D3C-9A9A-38D549BFDBEE}"/>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67688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DDE4-FF40-42F2-912D-C0E4001700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E2152E-7B22-4ED7-A73C-7D51E4AAE664}"/>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4" name="Footer Placeholder 3">
            <a:extLst>
              <a:ext uri="{FF2B5EF4-FFF2-40B4-BE49-F238E27FC236}">
                <a16:creationId xmlns:a16="http://schemas.microsoft.com/office/drawing/2014/main" id="{D2803C99-A47C-4B8A-AC6F-D5D8EAAB46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A05C99-85AA-4013-B05C-0402FF044F91}"/>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33702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E5F5C-E2EE-4890-9F42-33E66E3BAEE6}"/>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3" name="Footer Placeholder 2">
            <a:extLst>
              <a:ext uri="{FF2B5EF4-FFF2-40B4-BE49-F238E27FC236}">
                <a16:creationId xmlns:a16="http://schemas.microsoft.com/office/drawing/2014/main" id="{0AE3A7C5-3D66-4611-9876-32475FDFAE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5AEA9D-311B-4932-87B6-203592707BC6}"/>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94683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C6B2-6054-4DE0-8917-1B7AF109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C84913-71AD-4BAA-AF61-D752DA9AB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1646A7-6B2C-4D93-A5D5-2F0D6D9C9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CC8B5-7989-4435-867B-EBE5E3926362}"/>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6" name="Footer Placeholder 5">
            <a:extLst>
              <a:ext uri="{FF2B5EF4-FFF2-40B4-BE49-F238E27FC236}">
                <a16:creationId xmlns:a16="http://schemas.microsoft.com/office/drawing/2014/main" id="{B0F6008E-E954-4818-A2D0-8C09E08B86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61978-827A-4D48-A966-90749582E123}"/>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393688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7441-A35D-47E2-9C42-BD792D8C7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605020-BC59-46CD-9663-A07F25ECD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0E6BFF-3A5E-49D2-B88D-39F9375D3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64AE6-2D24-41DC-8A6E-6EF9DA2EF199}"/>
              </a:ext>
            </a:extLst>
          </p:cNvPr>
          <p:cNvSpPr>
            <a:spLocks noGrp="1"/>
          </p:cNvSpPr>
          <p:nvPr>
            <p:ph type="dt" sz="half" idx="10"/>
          </p:nvPr>
        </p:nvSpPr>
        <p:spPr/>
        <p:txBody>
          <a:bodyPr/>
          <a:lstStyle/>
          <a:p>
            <a:fld id="{4E528FFE-93DD-476D-8311-A1017C70891C}" type="datetimeFigureOut">
              <a:rPr lang="en-IN" smtClean="0"/>
              <a:t>12-09-2021</a:t>
            </a:fld>
            <a:endParaRPr lang="en-IN"/>
          </a:p>
        </p:txBody>
      </p:sp>
      <p:sp>
        <p:nvSpPr>
          <p:cNvPr id="6" name="Footer Placeholder 5">
            <a:extLst>
              <a:ext uri="{FF2B5EF4-FFF2-40B4-BE49-F238E27FC236}">
                <a16:creationId xmlns:a16="http://schemas.microsoft.com/office/drawing/2014/main" id="{1786A630-D085-4E9D-AD72-75473CD05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0B3E8-5C93-452E-B825-6B5BEEC51E7F}"/>
              </a:ext>
            </a:extLst>
          </p:cNvPr>
          <p:cNvSpPr>
            <a:spLocks noGrp="1"/>
          </p:cNvSpPr>
          <p:nvPr>
            <p:ph type="sldNum" sz="quarter" idx="12"/>
          </p:nvPr>
        </p:nvSpPr>
        <p:spPr/>
        <p:txBody>
          <a:bodyPr/>
          <a:lstStyle/>
          <a:p>
            <a:fld id="{4EF50B0F-2EAA-45C5-92C7-6E820A817093}" type="slidenum">
              <a:rPr lang="en-IN" smtClean="0"/>
              <a:t>‹#›</a:t>
            </a:fld>
            <a:endParaRPr lang="en-IN"/>
          </a:p>
        </p:txBody>
      </p:sp>
    </p:spTree>
    <p:extLst>
      <p:ext uri="{BB962C8B-B14F-4D97-AF65-F5344CB8AC3E}">
        <p14:creationId xmlns:p14="http://schemas.microsoft.com/office/powerpoint/2010/main" val="2852802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1BD37-D8B0-4DE0-AA88-6D7B01784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56F8A7-53FA-4531-B834-12F080F55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E06BD-F1B0-4DCB-B2A2-568A5D17F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28FFE-93DD-476D-8311-A1017C70891C}" type="datetimeFigureOut">
              <a:rPr lang="en-IN" smtClean="0"/>
              <a:t>12-09-2021</a:t>
            </a:fld>
            <a:endParaRPr lang="en-IN"/>
          </a:p>
        </p:txBody>
      </p:sp>
      <p:sp>
        <p:nvSpPr>
          <p:cNvPr id="5" name="Footer Placeholder 4">
            <a:extLst>
              <a:ext uri="{FF2B5EF4-FFF2-40B4-BE49-F238E27FC236}">
                <a16:creationId xmlns:a16="http://schemas.microsoft.com/office/drawing/2014/main" id="{DE948242-0214-474E-BB18-B4330D125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5EE846-B187-4036-A8AB-713F2670A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50B0F-2EAA-45C5-92C7-6E820A817093}" type="slidenum">
              <a:rPr lang="en-IN" smtClean="0"/>
              <a:t>‹#›</a:t>
            </a:fld>
            <a:endParaRPr lang="en-IN"/>
          </a:p>
        </p:txBody>
      </p:sp>
    </p:spTree>
    <p:extLst>
      <p:ext uri="{BB962C8B-B14F-4D97-AF65-F5344CB8AC3E}">
        <p14:creationId xmlns:p14="http://schemas.microsoft.com/office/powerpoint/2010/main" val="389597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dnevnik.hr/mamalavica/2017/07/1632092309/pizza.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www.geoname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food, table, dish, pizza&#10;&#10;Description automatically generated">
            <a:extLst>
              <a:ext uri="{FF2B5EF4-FFF2-40B4-BE49-F238E27FC236}">
                <a16:creationId xmlns:a16="http://schemas.microsoft.com/office/drawing/2014/main" id="{DEBCC928-A530-4489-8F6E-77CC494923E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91" t="23103"/>
          <a:stretch/>
        </p:blipFill>
        <p:spPr>
          <a:xfrm>
            <a:off x="20" y="10"/>
            <a:ext cx="12191981" cy="6857990"/>
          </a:xfrm>
          <a:prstGeom prst="rect">
            <a:avLst/>
          </a:prstGeom>
        </p:spPr>
      </p:pic>
      <p:sp>
        <p:nvSpPr>
          <p:cNvPr id="38" name="Rectangle 3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993509-E0E1-445A-AB0A-5DE5D7E3AE0F}"/>
              </a:ext>
            </a:extLst>
          </p:cNvPr>
          <p:cNvSpPr>
            <a:spLocks noGrp="1"/>
          </p:cNvSpPr>
          <p:nvPr>
            <p:ph type="ctrTitle"/>
          </p:nvPr>
        </p:nvSpPr>
        <p:spPr>
          <a:xfrm>
            <a:off x="404553" y="3091928"/>
            <a:ext cx="9078562" cy="2387600"/>
          </a:xfrm>
        </p:spPr>
        <p:txBody>
          <a:bodyPr>
            <a:normAutofit/>
          </a:bodyPr>
          <a:lstStyle/>
          <a:p>
            <a:pPr algn="just"/>
            <a:r>
              <a:rPr lang="en-GB" sz="5100" dirty="0"/>
              <a:t>Where to Open your Pizza Place - With the Power of Clustering</a:t>
            </a:r>
            <a:endParaRPr lang="en-IN" sz="5100" dirty="0"/>
          </a:p>
        </p:txBody>
      </p:sp>
      <p:sp>
        <p:nvSpPr>
          <p:cNvPr id="40" name="Rectangle: Rounded Corners 3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5A91477-4428-4892-830D-4670497ECCA0}"/>
              </a:ext>
            </a:extLst>
          </p:cNvPr>
          <p:cNvSpPr>
            <a:spLocks noGrp="1"/>
          </p:cNvSpPr>
          <p:nvPr>
            <p:ph type="subTitle" idx="1"/>
          </p:nvPr>
        </p:nvSpPr>
        <p:spPr>
          <a:xfrm>
            <a:off x="404553" y="5624945"/>
            <a:ext cx="9078562" cy="592975"/>
          </a:xfrm>
        </p:spPr>
        <p:txBody>
          <a:bodyPr anchor="ctr">
            <a:normAutofit/>
          </a:bodyPr>
          <a:lstStyle/>
          <a:p>
            <a:pPr algn="just"/>
            <a:r>
              <a:rPr lang="en-GB" sz="2200" b="1" i="0" dirty="0">
                <a:effectLst/>
                <a:latin typeface="Helvetica Neue"/>
              </a:rPr>
              <a:t>Applied Data Science Capstone - Final Project - </a:t>
            </a:r>
            <a:r>
              <a:rPr lang="en-GB" sz="2200" b="1" dirty="0">
                <a:latin typeface="Helvetica Neue"/>
              </a:rPr>
              <a:t>Saumya Gupta</a:t>
            </a:r>
            <a:endParaRPr lang="en-GB" sz="2200" b="1" i="0" dirty="0">
              <a:effectLst/>
              <a:latin typeface="Helvetica Neue"/>
            </a:endParaRPr>
          </a:p>
        </p:txBody>
      </p:sp>
      <p:sp>
        <p:nvSpPr>
          <p:cNvPr id="16" name="TextBox 15">
            <a:extLst>
              <a:ext uri="{FF2B5EF4-FFF2-40B4-BE49-F238E27FC236}">
                <a16:creationId xmlns:a16="http://schemas.microsoft.com/office/drawing/2014/main" id="{33E8EF96-AB74-40C2-9155-8C0AF2614344}"/>
              </a:ext>
            </a:extLst>
          </p:cNvPr>
          <p:cNvSpPr txBox="1"/>
          <p:nvPr/>
        </p:nvSpPr>
        <p:spPr>
          <a:xfrm>
            <a:off x="9751910" y="6657945"/>
            <a:ext cx="2440091"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blog.dnevnik.hr/mamalavica/2017/07/1632092309/pizza.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25550034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K-Means Clustering Analysis</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447308" y="591344"/>
            <a:ext cx="6906491" cy="5585619"/>
          </a:xfrm>
        </p:spPr>
        <p:txBody>
          <a:bodyPr anchor="ctr">
            <a:normAutofit/>
          </a:bodyPr>
          <a:lstStyle/>
          <a:p>
            <a:pPr algn="just"/>
            <a:r>
              <a:rPr lang="en-GB" sz="2000" dirty="0">
                <a:latin typeface="Calibri" panose="020F0502020204030204" pitchFamily="34" charset="0"/>
              </a:rPr>
              <a:t>Here are the before and after of clustering the neighbourhoods of Stockholm County into clusters 0, 1, 2, 3 and 4 based on the number of different venues they hold.</a:t>
            </a:r>
          </a:p>
          <a:p>
            <a:pPr algn="just"/>
            <a:r>
              <a:rPr lang="en-GB" sz="2000" b="1" i="1" dirty="0">
                <a:latin typeface="Calibri" panose="020F0502020204030204" pitchFamily="34" charset="0"/>
              </a:rPr>
              <a:t>Note: </a:t>
            </a:r>
            <a:r>
              <a:rPr lang="en-GB" sz="2000" i="1" dirty="0">
                <a:latin typeface="Calibri" panose="020F0502020204030204" pitchFamily="34" charset="0"/>
              </a:rPr>
              <a:t>Some of the dots missing in the right map is because of the filter that removes the less common venue categories from the input data.</a:t>
            </a: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p:txBody>
      </p:sp>
      <p:pic>
        <p:nvPicPr>
          <p:cNvPr id="5" name="Picture 4">
            <a:extLst>
              <a:ext uri="{FF2B5EF4-FFF2-40B4-BE49-F238E27FC236}">
                <a16:creationId xmlns:a16="http://schemas.microsoft.com/office/drawing/2014/main" id="{D745C538-9C37-4799-B05B-9D82AA831D2C}"/>
              </a:ext>
            </a:extLst>
          </p:cNvPr>
          <p:cNvPicPr>
            <a:picLocks noChangeAspect="1"/>
          </p:cNvPicPr>
          <p:nvPr/>
        </p:nvPicPr>
        <p:blipFill>
          <a:blip r:embed="rId2"/>
          <a:stretch>
            <a:fillRect/>
          </a:stretch>
        </p:blipFill>
        <p:spPr>
          <a:xfrm>
            <a:off x="4352276" y="2571518"/>
            <a:ext cx="3690257" cy="4126938"/>
          </a:xfrm>
          <a:prstGeom prst="rect">
            <a:avLst/>
          </a:prstGeom>
        </p:spPr>
      </p:pic>
      <p:pic>
        <p:nvPicPr>
          <p:cNvPr id="9" name="Picture 8">
            <a:extLst>
              <a:ext uri="{FF2B5EF4-FFF2-40B4-BE49-F238E27FC236}">
                <a16:creationId xmlns:a16="http://schemas.microsoft.com/office/drawing/2014/main" id="{2CEB55AB-F221-465F-9681-EB7FD13B1F6B}"/>
              </a:ext>
            </a:extLst>
          </p:cNvPr>
          <p:cNvPicPr>
            <a:picLocks noChangeAspect="1"/>
          </p:cNvPicPr>
          <p:nvPr/>
        </p:nvPicPr>
        <p:blipFill>
          <a:blip r:embed="rId3"/>
          <a:stretch>
            <a:fillRect/>
          </a:stretch>
        </p:blipFill>
        <p:spPr>
          <a:xfrm>
            <a:off x="8724410" y="2571518"/>
            <a:ext cx="3004457" cy="4126938"/>
          </a:xfrm>
          <a:prstGeom prst="rect">
            <a:avLst/>
          </a:prstGeom>
        </p:spPr>
      </p:pic>
    </p:spTree>
    <p:extLst>
      <p:ext uri="{BB962C8B-B14F-4D97-AF65-F5344CB8AC3E}">
        <p14:creationId xmlns:p14="http://schemas.microsoft.com/office/powerpoint/2010/main" val="145435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838201" y="3998018"/>
            <a:ext cx="3981854" cy="2216513"/>
          </a:xfrm>
        </p:spPr>
        <p:txBody>
          <a:bodyPr>
            <a:normAutofit/>
          </a:bodyPr>
          <a:lstStyle/>
          <a:p>
            <a:r>
              <a:rPr lang="en-IN" b="1" dirty="0"/>
              <a:t>Cluster Examination</a:t>
            </a:r>
          </a:p>
        </p:txBody>
      </p:sp>
      <p:sp>
        <p:nvSpPr>
          <p:cNvPr id="25" name="Arc 2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17213B5-5768-4FB7-B66F-1339E72235E7}"/>
              </a:ext>
            </a:extLst>
          </p:cNvPr>
          <p:cNvPicPr>
            <a:picLocks noChangeAspect="1"/>
          </p:cNvPicPr>
          <p:nvPr/>
        </p:nvPicPr>
        <p:blipFill>
          <a:blip r:embed="rId2"/>
          <a:stretch>
            <a:fillRect/>
          </a:stretch>
        </p:blipFill>
        <p:spPr>
          <a:xfrm>
            <a:off x="1006933" y="704504"/>
            <a:ext cx="10178134"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970835" y="3998019"/>
            <a:ext cx="6382966" cy="2216512"/>
          </a:xfrm>
        </p:spPr>
        <p:txBody>
          <a:bodyPr>
            <a:normAutofit/>
          </a:bodyPr>
          <a:lstStyle/>
          <a:p>
            <a:pPr marL="0" indent="0" algn="just">
              <a:buNone/>
            </a:pPr>
            <a:r>
              <a:rPr lang="en-GB" dirty="0">
                <a:latin typeface="Calibri" panose="020F0502020204030204" pitchFamily="34" charset="0"/>
              </a:rPr>
              <a:t>For cluster evaluation, we find the top 10 most common venues for each neighbourhood and then merge the cluster number assigned by the  K-Means function.</a:t>
            </a:r>
          </a:p>
        </p:txBody>
      </p:sp>
    </p:spTree>
    <p:extLst>
      <p:ext uri="{BB962C8B-B14F-4D97-AF65-F5344CB8AC3E}">
        <p14:creationId xmlns:p14="http://schemas.microsoft.com/office/powerpoint/2010/main" val="78027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838201" y="3998018"/>
            <a:ext cx="3981854" cy="2216513"/>
          </a:xfrm>
        </p:spPr>
        <p:txBody>
          <a:bodyPr>
            <a:normAutofit/>
          </a:bodyPr>
          <a:lstStyle/>
          <a:p>
            <a:r>
              <a:rPr lang="en-IN" sz="4400" b="1" dirty="0"/>
              <a:t>Cluster Examination</a:t>
            </a:r>
            <a:endParaRPr lang="en-IN" b="1" dirty="0"/>
          </a:p>
        </p:txBody>
      </p:sp>
      <p:sp>
        <p:nvSpPr>
          <p:cNvPr id="32" name="Arc 3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970835" y="3998019"/>
            <a:ext cx="6382966" cy="2216512"/>
          </a:xfrm>
        </p:spPr>
        <p:txBody>
          <a:bodyPr>
            <a:normAutofit fontScale="77500" lnSpcReduction="20000"/>
          </a:bodyPr>
          <a:lstStyle/>
          <a:p>
            <a:pPr algn="just"/>
            <a:r>
              <a:rPr lang="en-GB" sz="2400" b="0" i="0" u="none" strike="noStrike" baseline="0" dirty="0">
                <a:latin typeface="Calibri" panose="020F0502020204030204" pitchFamily="34" charset="0"/>
              </a:rPr>
              <a:t>Cluster 1 has the most districts (77 districts), and clusters 0, 2, 3, 4 have 6, 5, 3 and 3 districts. </a:t>
            </a:r>
          </a:p>
          <a:p>
            <a:pPr algn="just"/>
            <a:r>
              <a:rPr lang="en-GB" sz="2400" b="0" i="0" u="none" strike="noStrike" baseline="0" dirty="0">
                <a:latin typeface="Calibri" panose="020F0502020204030204" pitchFamily="34" charset="0"/>
              </a:rPr>
              <a:t>Since our client wants to open a Pizza place, we try to see if any cluster has a Pizza place as the most common venue category for most of the districts present in that cluster.</a:t>
            </a:r>
          </a:p>
          <a:p>
            <a:pPr algn="just"/>
            <a:r>
              <a:rPr lang="en-GB" sz="2400" b="0" i="0" u="none" strike="noStrike" baseline="0" dirty="0">
                <a:latin typeface="Calibri" panose="020F0502020204030204" pitchFamily="34" charset="0"/>
              </a:rPr>
              <a:t>We ignore clusters 2, 3 and 4 as they do not have any neighbourhoods with Pizza places as their first most commonplace.</a:t>
            </a:r>
            <a:endParaRPr lang="en-GB" sz="2200" b="0" i="1" u="none" strike="noStrike" baseline="0" dirty="0">
              <a:latin typeface="Calibri" panose="020F0502020204030204" pitchFamily="34" charset="0"/>
            </a:endParaRPr>
          </a:p>
        </p:txBody>
      </p:sp>
      <p:pic>
        <p:nvPicPr>
          <p:cNvPr id="7" name="Picture 6">
            <a:extLst>
              <a:ext uri="{FF2B5EF4-FFF2-40B4-BE49-F238E27FC236}">
                <a16:creationId xmlns:a16="http://schemas.microsoft.com/office/drawing/2014/main" id="{2CE1D5B0-637A-4DA2-BB34-9ADF7923AFE3}"/>
              </a:ext>
            </a:extLst>
          </p:cNvPr>
          <p:cNvPicPr>
            <a:picLocks noChangeAspect="1"/>
          </p:cNvPicPr>
          <p:nvPr/>
        </p:nvPicPr>
        <p:blipFill>
          <a:blip r:embed="rId2"/>
          <a:stretch>
            <a:fillRect/>
          </a:stretch>
        </p:blipFill>
        <p:spPr>
          <a:xfrm>
            <a:off x="971664" y="320040"/>
            <a:ext cx="3640258" cy="3352549"/>
          </a:xfrm>
          <a:prstGeom prst="rect">
            <a:avLst/>
          </a:prstGeom>
        </p:spPr>
      </p:pic>
      <p:pic>
        <p:nvPicPr>
          <p:cNvPr id="8" name="Picture 7">
            <a:extLst>
              <a:ext uri="{FF2B5EF4-FFF2-40B4-BE49-F238E27FC236}">
                <a16:creationId xmlns:a16="http://schemas.microsoft.com/office/drawing/2014/main" id="{5F81101E-ADCB-4DFA-9BDB-C8DF7446F7B3}"/>
              </a:ext>
            </a:extLst>
          </p:cNvPr>
          <p:cNvPicPr>
            <a:picLocks noChangeAspect="1"/>
          </p:cNvPicPr>
          <p:nvPr/>
        </p:nvPicPr>
        <p:blipFill>
          <a:blip r:embed="rId3"/>
          <a:stretch>
            <a:fillRect/>
          </a:stretch>
        </p:blipFill>
        <p:spPr>
          <a:xfrm>
            <a:off x="5129480" y="320040"/>
            <a:ext cx="6382966" cy="3352549"/>
          </a:xfrm>
          <a:prstGeom prst="rect">
            <a:avLst/>
          </a:prstGeom>
        </p:spPr>
      </p:pic>
    </p:spTree>
    <p:extLst>
      <p:ext uri="{BB962C8B-B14F-4D97-AF65-F5344CB8AC3E}">
        <p14:creationId xmlns:p14="http://schemas.microsoft.com/office/powerpoint/2010/main" val="3074166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Discussion and Conclusion</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Subtitle 5">
            <a:extLst>
              <a:ext uri="{FF2B5EF4-FFF2-40B4-BE49-F238E27FC236}">
                <a16:creationId xmlns:a16="http://schemas.microsoft.com/office/drawing/2014/main" id="{740E2BDE-1389-496F-A532-C73CE17B2717}"/>
              </a:ext>
            </a:extLst>
          </p:cNvPr>
          <p:cNvSpPr>
            <a:spLocks noGrp="1"/>
          </p:cNvSpPr>
          <p:nvPr>
            <p:ph idx="1"/>
          </p:nvPr>
        </p:nvSpPr>
        <p:spPr>
          <a:xfrm>
            <a:off x="4447308" y="591344"/>
            <a:ext cx="6906491" cy="5585619"/>
          </a:xfrm>
        </p:spPr>
        <p:txBody>
          <a:bodyPr anchor="ctr">
            <a:normAutofit/>
          </a:bodyPr>
          <a:lstStyle/>
          <a:p>
            <a:pPr algn="just"/>
            <a:r>
              <a:rPr lang="en-GB" sz="1500" b="0" i="0" u="none" strike="noStrike" baseline="0" dirty="0">
                <a:latin typeface="Calibri" panose="020F0502020204030204" pitchFamily="34" charset="0"/>
              </a:rPr>
              <a:t>For </a:t>
            </a:r>
            <a:r>
              <a:rPr lang="en-GB" sz="1500" b="1" i="0" u="none" strike="noStrike" baseline="0" dirty="0">
                <a:latin typeface="Calibri" panose="020F0502020204030204" pitchFamily="34" charset="0"/>
              </a:rPr>
              <a:t>cluster 1</a:t>
            </a:r>
            <a:r>
              <a:rPr lang="en-GB" sz="1500" b="0" i="0" u="none" strike="noStrike" baseline="0" dirty="0">
                <a:latin typeface="Calibri" panose="020F0502020204030204" pitchFamily="34" charset="0"/>
              </a:rPr>
              <a:t>, only two districts have Pizza place as their most common venue. Pizza places do not seem to be the driving factor for all these districts belonging to cluster 1, but Hotels seem to be. Suppose these two districts already have sufficiently many Pizza places. In that case, there is not much certainty of a beneficial outcome for the client's Pizza place in the other districts since Pizza place is not a very common venue in other districts of the cluster. </a:t>
            </a:r>
          </a:p>
          <a:p>
            <a:pPr algn="just"/>
            <a:endParaRPr lang="en-GB" sz="1500" b="0" i="0" u="none" strike="noStrike" baseline="0" dirty="0">
              <a:latin typeface="Calibri" panose="020F0502020204030204" pitchFamily="34" charset="0"/>
            </a:endParaRPr>
          </a:p>
          <a:p>
            <a:pPr algn="just"/>
            <a:r>
              <a:rPr lang="en-GB" sz="1500" b="0" i="0" u="none" strike="noStrike" baseline="0" dirty="0">
                <a:latin typeface="Calibri" panose="020F0502020204030204" pitchFamily="34" charset="0"/>
              </a:rPr>
              <a:t>In the </a:t>
            </a:r>
            <a:r>
              <a:rPr lang="en-GB" sz="1500" b="1" i="0" u="none" strike="noStrike" baseline="0" dirty="0">
                <a:latin typeface="Calibri" panose="020F0502020204030204" pitchFamily="34" charset="0"/>
              </a:rPr>
              <a:t>cluster 0</a:t>
            </a:r>
            <a:r>
              <a:rPr lang="en-GB" sz="1500" b="0" i="0" u="none" strike="noStrike" baseline="0" dirty="0">
                <a:latin typeface="Calibri" panose="020F0502020204030204" pitchFamily="34" charset="0"/>
              </a:rPr>
              <a:t>, 3 districts have Pizza places as their first most common venue. Our client could choose to go for a location in any of these five districts. Suppose, for some reason (maybe, after looking at other factors such as population to Pizza place venue ratio or population affordability), the client does not want to open in these districts and decides to open in any other district in this cluster. In that case, there is much certainty of the success of the Pizza place. These districts belong to the same group because of their similar frequencies of Pizza places. So, if it works so well in A, but A has sufficient venues already, it will also work so well in B, which could use one more Pizza place.</a:t>
            </a:r>
          </a:p>
          <a:p>
            <a:pPr algn="just"/>
            <a:endParaRPr lang="en-GB" sz="1500" dirty="0">
              <a:latin typeface="Calibri" panose="020F0502020204030204" pitchFamily="34" charset="0"/>
            </a:endParaRPr>
          </a:p>
          <a:p>
            <a:pPr algn="just"/>
            <a:r>
              <a:rPr lang="en-GB" sz="1500" b="1" i="0" u="none" strike="noStrike" baseline="0" dirty="0">
                <a:latin typeface="Calibri" panose="020F0502020204030204" pitchFamily="34" charset="0"/>
              </a:rPr>
              <a:t>Based on the examination of our clustering results, we recommend our prospective client / our future Pizza place owner in Stockholm County to start exploring the six districts in cluster 0. These could serve potential profits to him/her. Using this information and based on his/her other requirements and further research on demographics and relevant data, our client can move forward and make a decision.</a:t>
            </a:r>
            <a:endParaRPr lang="en-IN" sz="1500" b="1" dirty="0"/>
          </a:p>
        </p:txBody>
      </p:sp>
    </p:spTree>
    <p:extLst>
      <p:ext uri="{BB962C8B-B14F-4D97-AF65-F5344CB8AC3E}">
        <p14:creationId xmlns:p14="http://schemas.microsoft.com/office/powerpoint/2010/main" val="128123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Arc 5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9EB502C-E2DC-428B-BE92-8688075C376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48902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Locations can make or break your business.</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447308" y="591344"/>
            <a:ext cx="6906491" cy="5585619"/>
          </a:xfrm>
        </p:spPr>
        <p:txBody>
          <a:bodyPr anchor="ctr">
            <a:normAutofit/>
          </a:bodyPr>
          <a:lstStyle/>
          <a:p>
            <a:pPr algn="just"/>
            <a:r>
              <a:rPr lang="en-GB" sz="2000" b="0" i="0" u="none" strike="noStrike" baseline="0" dirty="0">
                <a:latin typeface="Calibri" panose="020F0502020204030204" pitchFamily="34" charset="0"/>
              </a:rPr>
              <a:t>Stockholm said to be the capital of Scandinavia, is also one of the leading food-tech hubs in the world.</a:t>
            </a:r>
          </a:p>
          <a:p>
            <a:pPr algn="just"/>
            <a:r>
              <a:rPr lang="en-GB" sz="2000" b="0" i="0" u="none" strike="noStrike" baseline="0" dirty="0">
                <a:latin typeface="Calibri" panose="020F0502020204030204" pitchFamily="34" charset="0"/>
              </a:rPr>
              <a:t>You could be a business trying to find locations to set up your new Pizza place or someone trying to set up their first restaurant ever in Stockholm County. </a:t>
            </a:r>
          </a:p>
          <a:p>
            <a:pPr algn="just"/>
            <a:r>
              <a:rPr lang="en-GB" sz="2000" dirty="0">
                <a:latin typeface="Calibri" panose="020F0502020204030204" pitchFamily="34" charset="0"/>
              </a:rPr>
              <a:t>Where to set up your Pizza place poses a problem, given how crucial it is to the success of your place.</a:t>
            </a:r>
          </a:p>
          <a:p>
            <a:pPr algn="just"/>
            <a:r>
              <a:rPr lang="en-GB" sz="2000" b="0" i="0" u="none" strike="noStrike" baseline="0" dirty="0">
                <a:latin typeface="Calibri" panose="020F0502020204030204" pitchFamily="34" charset="0"/>
              </a:rPr>
              <a:t>You cannot risk wasting money and want to know at least where to start looking!</a:t>
            </a:r>
            <a:endParaRPr lang="en-GB" sz="2000" dirty="0">
              <a:latin typeface="Calibri" panose="020F0502020204030204" pitchFamily="34" charset="0"/>
            </a:endParaRPr>
          </a:p>
          <a:p>
            <a:pPr algn="just"/>
            <a:endParaRPr lang="en-GB" sz="2000" b="0" i="0" u="none" strike="noStrike" baseline="0" dirty="0">
              <a:latin typeface="Calibri" panose="020F0502020204030204" pitchFamily="34" charset="0"/>
            </a:endParaRPr>
          </a:p>
          <a:p>
            <a:pPr marL="0" indent="0" algn="just">
              <a:buNone/>
            </a:pPr>
            <a:r>
              <a:rPr lang="en-GB" sz="2000" b="1" dirty="0">
                <a:latin typeface="Calibri" panose="020F0502020204030204" pitchFamily="34" charset="0"/>
              </a:rPr>
              <a:t>If you can somehow get a bunch of districts that you can start looking at, knowing that these districts have a great potential of serving your business since they are similar to each other based on the types of venues they have. Above all, most of these districts have Pizza Place as their most commonplace, which tells you that Pizza has to connect these districts. Wouldn’t it be great? </a:t>
            </a:r>
            <a:endParaRPr lang="en-GB" sz="2000" b="1" i="0" u="none" strike="noStrike" baseline="0" dirty="0">
              <a:latin typeface="Calibri" panose="020F0502020204030204" pitchFamily="34" charset="0"/>
            </a:endParaRPr>
          </a:p>
        </p:txBody>
      </p:sp>
    </p:spTree>
    <p:extLst>
      <p:ext uri="{BB962C8B-B14F-4D97-AF65-F5344CB8AC3E}">
        <p14:creationId xmlns:p14="http://schemas.microsoft.com/office/powerpoint/2010/main" val="105516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The solution will be great, but what will we do to achieve that?</a:t>
            </a:r>
            <a:endParaRPr lang="en-IN" dirty="0">
              <a:solidFill>
                <a:srgbClr val="FFFFFF"/>
              </a:solidFill>
            </a:endParaRP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447308" y="591344"/>
            <a:ext cx="6906491" cy="5585619"/>
          </a:xfrm>
        </p:spPr>
        <p:txBody>
          <a:bodyPr anchor="ctr">
            <a:normAutofit fontScale="92500" lnSpcReduction="10000"/>
          </a:bodyPr>
          <a:lstStyle/>
          <a:p>
            <a:pPr marL="0" indent="0" algn="just">
              <a:buNone/>
            </a:pPr>
            <a:r>
              <a:rPr lang="en-GB" sz="2000" b="1" i="0" u="none" strike="noStrike" baseline="0" dirty="0">
                <a:latin typeface="Calibri" panose="020F0502020204030204" pitchFamily="34" charset="0"/>
              </a:rPr>
              <a:t>What do we do?</a:t>
            </a:r>
          </a:p>
          <a:p>
            <a:pPr algn="just"/>
            <a:r>
              <a:rPr lang="en-GB" sz="2000" b="0" i="0" u="none" strike="noStrike" baseline="0" dirty="0">
                <a:latin typeface="Calibri" panose="020F0502020204030204" pitchFamily="34" charset="0"/>
              </a:rPr>
              <a:t>In a nutshell, we try and cluster the districts of Stockholm County based on the number of different types of venues they hold.</a:t>
            </a:r>
          </a:p>
          <a:p>
            <a:pPr algn="just"/>
            <a:r>
              <a:rPr lang="en-GB" sz="2000" b="0" i="0" u="none" strike="noStrike" baseline="0" dirty="0">
                <a:latin typeface="Calibri" panose="020F0502020204030204" pitchFamily="34" charset="0"/>
              </a:rPr>
              <a:t>We do this using a very simple and easy to understand centroid based clustering algorithm - K-Means clustering.</a:t>
            </a:r>
          </a:p>
          <a:p>
            <a:pPr algn="just"/>
            <a:r>
              <a:rPr lang="en-GB" sz="2000" dirty="0">
                <a:latin typeface="Calibri" panose="020F0502020204030204" pitchFamily="34" charset="0"/>
              </a:rPr>
              <a:t>Using the technique, we achieve various clusters. (We try and find the number of clusters we want to achieve in the process)</a:t>
            </a:r>
          </a:p>
          <a:p>
            <a:pPr algn="just"/>
            <a:r>
              <a:rPr lang="en-GB" sz="2000" dirty="0">
                <a:latin typeface="Calibri" panose="020F0502020204030204" pitchFamily="34" charset="0"/>
              </a:rPr>
              <a:t>We examine the clusters and find that one cluster where Pizza places are the most commonplace for most districts.</a:t>
            </a:r>
          </a:p>
          <a:p>
            <a:pPr algn="just"/>
            <a:endParaRPr lang="en-GB" sz="2000" dirty="0">
              <a:latin typeface="Calibri" panose="020F0502020204030204" pitchFamily="34" charset="0"/>
            </a:endParaRPr>
          </a:p>
          <a:p>
            <a:pPr marL="0" indent="0" algn="just">
              <a:buNone/>
            </a:pPr>
            <a:r>
              <a:rPr lang="en-GB" sz="2000" b="1" dirty="0">
                <a:latin typeface="Calibri" panose="020F0502020204030204" pitchFamily="34" charset="0"/>
              </a:rPr>
              <a:t>How is that helpful?</a:t>
            </a:r>
          </a:p>
          <a:p>
            <a:pPr algn="just"/>
            <a:r>
              <a:rPr lang="en-GB" sz="2000" dirty="0">
                <a:latin typeface="Calibri" panose="020F0502020204030204" pitchFamily="34" charset="0"/>
              </a:rPr>
              <a:t>That way, we know, these districts are connected primarily because of their scores for Pizza places.</a:t>
            </a:r>
          </a:p>
          <a:p>
            <a:pPr algn="just"/>
            <a:r>
              <a:rPr lang="en-GB" sz="2000" dirty="0">
                <a:latin typeface="Calibri" panose="020F0502020204030204" pitchFamily="34" charset="0"/>
              </a:rPr>
              <a:t>Within the cluster, our client can choose the district with Pizza as their most commonplace. If that district seems flooded with those already, they can choose another district (based on other specific requirements) in the same cluster that does not have too many such joints but does have a potential for profits for a new joint if they open one!</a:t>
            </a:r>
            <a:endParaRPr lang="en-GB" sz="2000" i="0" u="none" strike="noStrike" baseline="0" dirty="0">
              <a:latin typeface="Calibri" panose="020F0502020204030204" pitchFamily="34" charset="0"/>
            </a:endParaRPr>
          </a:p>
        </p:txBody>
      </p:sp>
    </p:spTree>
    <p:extLst>
      <p:ext uri="{BB962C8B-B14F-4D97-AF65-F5344CB8AC3E}">
        <p14:creationId xmlns:p14="http://schemas.microsoft.com/office/powerpoint/2010/main" val="300755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Data Acquisition and Cleaning</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447308" y="591344"/>
            <a:ext cx="6906491" cy="5585619"/>
          </a:xfrm>
        </p:spPr>
        <p:txBody>
          <a:bodyPr anchor="ctr">
            <a:normAutofit/>
          </a:bodyPr>
          <a:lstStyle/>
          <a:p>
            <a:pPr marL="0" indent="0" algn="just">
              <a:buNone/>
            </a:pPr>
            <a:r>
              <a:rPr lang="en-GB" sz="2000" b="1" i="0" u="none" strike="noStrike" baseline="0" dirty="0">
                <a:latin typeface="Calibri" panose="020F0502020204030204" pitchFamily="34" charset="0"/>
              </a:rPr>
              <a:t>Geo-coordinate Data</a:t>
            </a:r>
          </a:p>
          <a:p>
            <a:pPr algn="just"/>
            <a:r>
              <a:rPr lang="en-GB" sz="2000" b="0" i="0" u="none" strike="noStrike" baseline="0" dirty="0">
                <a:latin typeface="Calibri" panose="020F0502020204030204" pitchFamily="34" charset="0"/>
              </a:rPr>
              <a:t>It contains the latitude and longitude information of the districts of Stockholm County. </a:t>
            </a:r>
          </a:p>
          <a:p>
            <a:pPr algn="just"/>
            <a:r>
              <a:rPr lang="en-GB" sz="2000" dirty="0">
                <a:latin typeface="Calibri" panose="020F0502020204030204" pitchFamily="34" charset="0"/>
              </a:rPr>
              <a:t>We use a tab-delimited file for Sweden we find from </a:t>
            </a:r>
            <a:r>
              <a:rPr lang="en-GB" sz="2000" dirty="0">
                <a:latin typeface="Calibri" panose="020F0502020204030204" pitchFamily="34" charset="0"/>
                <a:hlinkClick r:id="rId2"/>
              </a:rPr>
              <a:t>http://www.geonames.org/</a:t>
            </a:r>
            <a:r>
              <a:rPr lang="en-GB" sz="2000" dirty="0">
                <a:latin typeface="Calibri" panose="020F0502020204030204" pitchFamily="34" charset="0"/>
              </a:rPr>
              <a:t> (Website provides postal code data for nearly 100 countries along with their geo-coordinate information).</a:t>
            </a:r>
          </a:p>
          <a:p>
            <a:pPr algn="just"/>
            <a:r>
              <a:rPr lang="en-GB" sz="2000" dirty="0">
                <a:latin typeface="Calibri" panose="020F0502020204030204" pitchFamily="34" charset="0"/>
              </a:rPr>
              <a:t>We get the data for Stockholm County from there.</a:t>
            </a:r>
          </a:p>
          <a:p>
            <a:pPr algn="just"/>
            <a:r>
              <a:rPr lang="en-GB" sz="2000" dirty="0">
                <a:latin typeface="Calibri" panose="020F0502020204030204" pitchFamily="34" charset="0"/>
              </a:rPr>
              <a:t>We receive postal code level information, but we eventually convert it to district level geo-coordinate information due to some inconsistencies faced at the postal-code level.</a:t>
            </a:r>
          </a:p>
          <a:p>
            <a:pPr algn="just"/>
            <a:r>
              <a:rPr lang="en-GB" sz="2000" dirty="0">
                <a:latin typeface="Calibri" panose="020F0502020204030204" pitchFamily="34" charset="0"/>
              </a:rPr>
              <a:t>Finally, we have Neighbourhood (name), Latitude and Longitude columns (first 5 rows). </a:t>
            </a: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marL="0" indent="0" algn="just">
              <a:buNone/>
            </a:pPr>
            <a:endParaRPr lang="en-GB" sz="2000" dirty="0">
              <a:latin typeface="Calibri" panose="020F0502020204030204" pitchFamily="34" charset="0"/>
            </a:endParaRPr>
          </a:p>
          <a:p>
            <a:pPr algn="just"/>
            <a:endParaRPr lang="en-GB" sz="2000" dirty="0">
              <a:latin typeface="Calibri" panose="020F0502020204030204" pitchFamily="34" charset="0"/>
            </a:endParaRPr>
          </a:p>
        </p:txBody>
      </p:sp>
      <p:pic>
        <p:nvPicPr>
          <p:cNvPr id="5" name="Picture 4">
            <a:extLst>
              <a:ext uri="{FF2B5EF4-FFF2-40B4-BE49-F238E27FC236}">
                <a16:creationId xmlns:a16="http://schemas.microsoft.com/office/drawing/2014/main" id="{4CAB86C7-DDAF-474F-BC7C-E1DFF64EFB40}"/>
              </a:ext>
            </a:extLst>
          </p:cNvPr>
          <p:cNvPicPr>
            <a:picLocks noChangeAspect="1"/>
          </p:cNvPicPr>
          <p:nvPr/>
        </p:nvPicPr>
        <p:blipFill>
          <a:blip r:embed="rId3"/>
          <a:stretch>
            <a:fillRect/>
          </a:stretch>
        </p:blipFill>
        <p:spPr>
          <a:xfrm>
            <a:off x="6471193" y="4802074"/>
            <a:ext cx="2155371" cy="1278542"/>
          </a:xfrm>
          <a:prstGeom prst="rect">
            <a:avLst/>
          </a:prstGeom>
        </p:spPr>
      </p:pic>
    </p:spTree>
    <p:extLst>
      <p:ext uri="{BB962C8B-B14F-4D97-AF65-F5344CB8AC3E}">
        <p14:creationId xmlns:p14="http://schemas.microsoft.com/office/powerpoint/2010/main" val="1484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Data Acquisition and Cleaning</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447308" y="591344"/>
            <a:ext cx="6906491" cy="5585619"/>
          </a:xfrm>
        </p:spPr>
        <p:txBody>
          <a:bodyPr anchor="ctr">
            <a:normAutofit/>
          </a:bodyPr>
          <a:lstStyle/>
          <a:p>
            <a:pPr marL="0" indent="0" algn="just">
              <a:buNone/>
            </a:pPr>
            <a:r>
              <a:rPr lang="en-GB" sz="2000" b="1" i="0" u="none" strike="noStrike" baseline="0" dirty="0">
                <a:latin typeface="Calibri" panose="020F0502020204030204" pitchFamily="34" charset="0"/>
              </a:rPr>
              <a:t>Foursquare Venue Data</a:t>
            </a:r>
          </a:p>
          <a:p>
            <a:pPr algn="just"/>
            <a:r>
              <a:rPr lang="en-GB" sz="2000" dirty="0">
                <a:latin typeface="Calibri" panose="020F0502020204030204" pitchFamily="34" charset="0"/>
              </a:rPr>
              <a:t>We use the geo-coordinate information of each neighbourhood (or district) to find the information of the venues in the 500 meters radius of each neighbourhood.</a:t>
            </a:r>
            <a:endParaRPr lang="en-GB" sz="2000" b="0" i="0" u="none" strike="noStrike" baseline="0" dirty="0">
              <a:latin typeface="Calibri" panose="020F0502020204030204" pitchFamily="34" charset="0"/>
            </a:endParaRPr>
          </a:p>
          <a:p>
            <a:pPr algn="just"/>
            <a:r>
              <a:rPr lang="en-GB" sz="2000" dirty="0">
                <a:latin typeface="Calibri" panose="020F0502020204030204" pitchFamily="34" charset="0"/>
              </a:rPr>
              <a:t>For this, we use access to the Foursquare Explore API.</a:t>
            </a:r>
          </a:p>
          <a:p>
            <a:pPr algn="just"/>
            <a:r>
              <a:rPr lang="en-GB" sz="2000" dirty="0">
                <a:latin typeface="Calibri" panose="020F0502020204030204" pitchFamily="34" charset="0"/>
              </a:rPr>
              <a:t>We create a developer account with Foursquare and then use the generated credentials for development work (client_id, client_secret) to call the Explore API. </a:t>
            </a:r>
          </a:p>
          <a:p>
            <a:pPr algn="just"/>
            <a:r>
              <a:rPr lang="en-GB" sz="2000" dirty="0">
                <a:latin typeface="Calibri" panose="020F0502020204030204" pitchFamily="34" charset="0"/>
              </a:rPr>
              <a:t>For a neighbourhood, apart from the geo-coordinate data (ll) and the user credentials, we also need to mention the radius (radius) within which we want to retrieve all venues, a limit (limit) that defines the number of results the API should return and the version (v) of the API, which is a date and accesses a particular version of the API.</a:t>
            </a:r>
          </a:p>
        </p:txBody>
      </p:sp>
    </p:spTree>
    <p:extLst>
      <p:ext uri="{BB962C8B-B14F-4D97-AF65-F5344CB8AC3E}">
        <p14:creationId xmlns:p14="http://schemas.microsoft.com/office/powerpoint/2010/main" val="9254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838201" y="3998018"/>
            <a:ext cx="3981854" cy="2216513"/>
          </a:xfrm>
        </p:spPr>
        <p:txBody>
          <a:bodyPr>
            <a:normAutofit/>
          </a:bodyPr>
          <a:lstStyle/>
          <a:p>
            <a:r>
              <a:rPr lang="en-IN" b="1" dirty="0"/>
              <a:t>Data Acquisition and Cleaning</a:t>
            </a:r>
          </a:p>
        </p:txBody>
      </p:sp>
      <p:sp>
        <p:nvSpPr>
          <p:cNvPr id="43" name="Arc 4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10E6AA7-2A53-442A-ABFF-A3803D16C3DB}"/>
              </a:ext>
            </a:extLst>
          </p:cNvPr>
          <p:cNvPicPr>
            <a:picLocks noChangeAspect="1"/>
          </p:cNvPicPr>
          <p:nvPr/>
        </p:nvPicPr>
        <p:blipFill>
          <a:blip r:embed="rId2"/>
          <a:stretch>
            <a:fillRect/>
          </a:stretch>
        </p:blipFill>
        <p:spPr>
          <a:xfrm>
            <a:off x="659914" y="1283230"/>
            <a:ext cx="10872172" cy="180001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970835" y="3998019"/>
            <a:ext cx="6382966" cy="2216512"/>
          </a:xfrm>
        </p:spPr>
        <p:txBody>
          <a:bodyPr>
            <a:normAutofit/>
          </a:bodyPr>
          <a:lstStyle/>
          <a:p>
            <a:pPr marL="0" indent="0" algn="just">
              <a:buNone/>
            </a:pPr>
            <a:r>
              <a:rPr lang="en-GB" sz="2000" b="1" i="0" u="none" strike="noStrike" baseline="0" dirty="0">
                <a:latin typeface="Calibri" panose="020F0502020204030204" pitchFamily="34" charset="0"/>
              </a:rPr>
              <a:t>Foursquare Venue Data (contd.)</a:t>
            </a:r>
          </a:p>
          <a:p>
            <a:pPr algn="just"/>
            <a:r>
              <a:rPr lang="en-GB" sz="2000" dirty="0">
                <a:latin typeface="Calibri" panose="020F0502020204030204" pitchFamily="34" charset="0"/>
              </a:rPr>
              <a:t>From the API, data is received in JSON format, converted to a tuples format list.</a:t>
            </a:r>
          </a:p>
          <a:p>
            <a:pPr algn="just"/>
            <a:r>
              <a:rPr lang="en-GB" sz="2000" dirty="0">
                <a:latin typeface="Calibri" panose="020F0502020204030204" pitchFamily="34" charset="0"/>
              </a:rPr>
              <a:t>Finally, we have Neighbourhood (name), Venue (name), Venue Category (first 5 rows).</a:t>
            </a:r>
          </a:p>
          <a:p>
            <a:pPr algn="just"/>
            <a:r>
              <a:rPr lang="en-GB" sz="2000" dirty="0">
                <a:latin typeface="Calibri" panose="020F0502020204030204" pitchFamily="34" charset="0"/>
              </a:rPr>
              <a:t>One neighbourhood can have multiple venues.</a:t>
            </a:r>
          </a:p>
        </p:txBody>
      </p:sp>
    </p:spTree>
    <p:extLst>
      <p:ext uri="{BB962C8B-B14F-4D97-AF65-F5344CB8AC3E}">
        <p14:creationId xmlns:p14="http://schemas.microsoft.com/office/powerpoint/2010/main" val="371184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838201" y="3998018"/>
            <a:ext cx="3981854" cy="2216513"/>
          </a:xfrm>
        </p:spPr>
        <p:txBody>
          <a:bodyPr>
            <a:normAutofit/>
          </a:bodyPr>
          <a:lstStyle/>
          <a:p>
            <a:r>
              <a:rPr lang="en-IN" b="1" dirty="0"/>
              <a:t>Exploratory Finding</a:t>
            </a:r>
          </a:p>
        </p:txBody>
      </p:sp>
      <p:sp>
        <p:nvSpPr>
          <p:cNvPr id="32" name="Arc 3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3BF5BD44-82C9-4853-AD9B-09172B3F23FB}"/>
              </a:ext>
            </a:extLst>
          </p:cNvPr>
          <p:cNvPicPr>
            <a:picLocks noChangeAspect="1"/>
          </p:cNvPicPr>
          <p:nvPr/>
        </p:nvPicPr>
        <p:blipFill>
          <a:blip r:embed="rId2"/>
          <a:stretch>
            <a:fillRect/>
          </a:stretch>
        </p:blipFill>
        <p:spPr>
          <a:xfrm>
            <a:off x="2031167" y="204647"/>
            <a:ext cx="8129666" cy="367344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970835" y="3998019"/>
            <a:ext cx="6382966" cy="2216512"/>
          </a:xfrm>
        </p:spPr>
        <p:txBody>
          <a:bodyPr>
            <a:normAutofit/>
          </a:bodyPr>
          <a:lstStyle/>
          <a:p>
            <a:pPr marL="0" indent="0" algn="just">
              <a:buNone/>
            </a:pPr>
            <a:r>
              <a:rPr lang="en-GB" sz="2200" b="1" i="0" u="none" strike="noStrike" baseline="0" dirty="0">
                <a:latin typeface="Calibri" panose="020F0502020204030204" pitchFamily="34" charset="0"/>
              </a:rPr>
              <a:t>Stockhol</a:t>
            </a:r>
            <a:r>
              <a:rPr lang="en-GB" sz="2200" b="1" dirty="0">
                <a:latin typeface="Calibri" panose="020F0502020204030204" pitchFamily="34" charset="0"/>
              </a:rPr>
              <a:t>m County has 32 Pi</a:t>
            </a:r>
            <a:r>
              <a:rPr lang="en-GB" sz="2200" b="1" i="0" u="none" strike="noStrike" baseline="0" dirty="0">
                <a:latin typeface="Calibri" panose="020F0502020204030204" pitchFamily="34" charset="0"/>
              </a:rPr>
              <a:t>zza places in total which are the 4th most common venues in the County. </a:t>
            </a:r>
          </a:p>
          <a:p>
            <a:pPr marL="0" indent="0" algn="just">
              <a:buNone/>
            </a:pPr>
            <a:r>
              <a:rPr lang="en-GB" sz="2200" b="1" i="1" dirty="0">
                <a:latin typeface="Calibri" panose="020F0502020204030204" pitchFamily="34" charset="0"/>
              </a:rPr>
              <a:t>Note</a:t>
            </a:r>
            <a:r>
              <a:rPr lang="en-GB" sz="2200" i="1" dirty="0">
                <a:latin typeface="Calibri" panose="020F0502020204030204" pitchFamily="34" charset="0"/>
              </a:rPr>
              <a:t>: </a:t>
            </a:r>
            <a:r>
              <a:rPr lang="en-GB" sz="2200" b="0" i="1" u="none" strike="noStrike" baseline="0" dirty="0">
                <a:latin typeface="Calibri" panose="020F0502020204030204" pitchFamily="34" charset="0"/>
              </a:rPr>
              <a:t>32 sounds very small and unreal but remember that this number is based on the results from the Foursquare Explore API, and the actual number might be higher than this one.</a:t>
            </a:r>
          </a:p>
        </p:txBody>
      </p:sp>
    </p:spTree>
    <p:extLst>
      <p:ext uri="{BB962C8B-B14F-4D97-AF65-F5344CB8AC3E}">
        <p14:creationId xmlns:p14="http://schemas.microsoft.com/office/powerpoint/2010/main" val="61641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K-Means Clustering Analysis</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447308" y="591344"/>
            <a:ext cx="6906491" cy="5585619"/>
          </a:xfrm>
        </p:spPr>
        <p:txBody>
          <a:bodyPr anchor="ctr">
            <a:normAutofit/>
          </a:bodyPr>
          <a:lstStyle/>
          <a:p>
            <a:pPr marL="0" indent="0" algn="just">
              <a:buNone/>
            </a:pPr>
            <a:r>
              <a:rPr lang="en-GB" sz="2000" b="1" dirty="0">
                <a:latin typeface="Calibri" panose="020F0502020204030204" pitchFamily="34" charset="0"/>
              </a:rPr>
              <a:t>K-Means Algorithm for Clustering</a:t>
            </a:r>
          </a:p>
          <a:p>
            <a:pPr algn="just"/>
            <a:r>
              <a:rPr lang="en-GB" sz="2000" dirty="0">
                <a:latin typeface="Calibri" panose="020F0502020204030204" pitchFamily="34" charset="0"/>
              </a:rPr>
              <a:t>K-Means is inexpensive, simple to understand and easy and fast to implement. </a:t>
            </a:r>
          </a:p>
          <a:p>
            <a:pPr algn="just"/>
            <a:r>
              <a:rPr lang="en-GB" sz="2000" dirty="0">
                <a:latin typeface="Calibri" panose="020F0502020204030204" pitchFamily="34" charset="0"/>
              </a:rPr>
              <a:t>We use elbow plots to find out which K-value (number of clusters) to use. Five seems to be the curve elbow in both distortions and inertias curves.</a:t>
            </a: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a:p>
            <a:pPr algn="just"/>
            <a:endParaRPr lang="en-GB" sz="2000" dirty="0">
              <a:latin typeface="Calibri" panose="020F0502020204030204" pitchFamily="34" charset="0"/>
            </a:endParaRPr>
          </a:p>
        </p:txBody>
      </p:sp>
      <p:pic>
        <p:nvPicPr>
          <p:cNvPr id="6" name="Picture 5">
            <a:extLst>
              <a:ext uri="{FF2B5EF4-FFF2-40B4-BE49-F238E27FC236}">
                <a16:creationId xmlns:a16="http://schemas.microsoft.com/office/drawing/2014/main" id="{A7F2FD0A-C458-4C4E-A46F-E12B0646C621}"/>
              </a:ext>
            </a:extLst>
          </p:cNvPr>
          <p:cNvPicPr>
            <a:picLocks noChangeAspect="1"/>
          </p:cNvPicPr>
          <p:nvPr/>
        </p:nvPicPr>
        <p:blipFill>
          <a:blip r:embed="rId2"/>
          <a:stretch>
            <a:fillRect/>
          </a:stretch>
        </p:blipFill>
        <p:spPr>
          <a:xfrm>
            <a:off x="4414157" y="3348965"/>
            <a:ext cx="3363686" cy="2265770"/>
          </a:xfrm>
          <a:prstGeom prst="rect">
            <a:avLst/>
          </a:prstGeom>
        </p:spPr>
      </p:pic>
      <p:pic>
        <p:nvPicPr>
          <p:cNvPr id="8" name="Picture 7">
            <a:extLst>
              <a:ext uri="{FF2B5EF4-FFF2-40B4-BE49-F238E27FC236}">
                <a16:creationId xmlns:a16="http://schemas.microsoft.com/office/drawing/2014/main" id="{A49BFAA6-1816-469B-BA0F-B219AC176049}"/>
              </a:ext>
            </a:extLst>
          </p:cNvPr>
          <p:cNvPicPr>
            <a:picLocks noChangeAspect="1"/>
          </p:cNvPicPr>
          <p:nvPr/>
        </p:nvPicPr>
        <p:blipFill>
          <a:blip r:embed="rId3"/>
          <a:stretch>
            <a:fillRect/>
          </a:stretch>
        </p:blipFill>
        <p:spPr>
          <a:xfrm>
            <a:off x="7883978" y="3321232"/>
            <a:ext cx="3363686" cy="2265770"/>
          </a:xfrm>
          <a:prstGeom prst="rect">
            <a:avLst/>
          </a:prstGeom>
        </p:spPr>
      </p:pic>
    </p:spTree>
    <p:extLst>
      <p:ext uri="{BB962C8B-B14F-4D97-AF65-F5344CB8AC3E}">
        <p14:creationId xmlns:p14="http://schemas.microsoft.com/office/powerpoint/2010/main" val="61184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66CE291-5843-4C12-B29E-61565F01B083}"/>
              </a:ext>
            </a:extLst>
          </p:cNvPr>
          <p:cNvSpPr>
            <a:spLocks noGrp="1"/>
          </p:cNvSpPr>
          <p:nvPr>
            <p:ph type="title"/>
          </p:nvPr>
        </p:nvSpPr>
        <p:spPr>
          <a:xfrm>
            <a:off x="838201" y="3998018"/>
            <a:ext cx="3981854" cy="2216513"/>
          </a:xfrm>
        </p:spPr>
        <p:txBody>
          <a:bodyPr>
            <a:normAutofit/>
          </a:bodyPr>
          <a:lstStyle/>
          <a:p>
            <a:r>
              <a:rPr lang="en-IN" b="1" dirty="0"/>
              <a:t>K-Means Clustering Analysis</a:t>
            </a:r>
          </a:p>
        </p:txBody>
      </p:sp>
      <p:sp>
        <p:nvSpPr>
          <p:cNvPr id="25" name="Arc 2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541067C-EE5E-4777-A4B3-6BAADD34D05A}"/>
              </a:ext>
            </a:extLst>
          </p:cNvPr>
          <p:cNvPicPr>
            <a:picLocks noChangeAspect="1"/>
          </p:cNvPicPr>
          <p:nvPr/>
        </p:nvPicPr>
        <p:blipFill>
          <a:blip r:embed="rId2"/>
          <a:stretch>
            <a:fillRect/>
          </a:stretch>
        </p:blipFill>
        <p:spPr>
          <a:xfrm>
            <a:off x="659914" y="1198341"/>
            <a:ext cx="10872172" cy="19697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23D6EE98-CAE0-4D71-A11E-C9D0585E8514}"/>
              </a:ext>
            </a:extLst>
          </p:cNvPr>
          <p:cNvSpPr>
            <a:spLocks noGrp="1"/>
          </p:cNvSpPr>
          <p:nvPr>
            <p:ph idx="1"/>
          </p:nvPr>
        </p:nvSpPr>
        <p:spPr>
          <a:xfrm>
            <a:off x="4970835" y="3998019"/>
            <a:ext cx="6382966" cy="2216512"/>
          </a:xfrm>
        </p:spPr>
        <p:txBody>
          <a:bodyPr>
            <a:normAutofit fontScale="92500" lnSpcReduction="20000"/>
          </a:bodyPr>
          <a:lstStyle/>
          <a:p>
            <a:pPr marL="0" indent="0" algn="just">
              <a:buNone/>
            </a:pPr>
            <a:r>
              <a:rPr lang="en-GB" sz="2200" b="1" dirty="0">
                <a:latin typeface="Calibri" panose="020F0502020204030204" pitchFamily="34" charset="0"/>
              </a:rPr>
              <a:t>K-Means Algorithm Input Data</a:t>
            </a:r>
          </a:p>
          <a:p>
            <a:pPr algn="just"/>
            <a:r>
              <a:rPr lang="en-GB" sz="2200" dirty="0">
                <a:latin typeface="Calibri" panose="020F0502020204030204" pitchFamily="34" charset="0"/>
              </a:rPr>
              <a:t>We assign each neighbourhood a score for each venue category (type of venues such as Pizza Place, Hotel, and Coffee Shop). </a:t>
            </a:r>
          </a:p>
          <a:p>
            <a:pPr algn="just"/>
            <a:r>
              <a:rPr lang="en-GB" sz="2200" dirty="0">
                <a:latin typeface="Calibri" panose="020F0502020204030204" pitchFamily="34" charset="0"/>
              </a:rPr>
              <a:t>A high score for a venue category will represent a higher frequency within that neighbourhood.</a:t>
            </a:r>
          </a:p>
          <a:p>
            <a:pPr algn="just"/>
            <a:r>
              <a:rPr lang="en-GB" sz="2200" dirty="0">
                <a:latin typeface="Calibri" panose="020F0502020204030204" pitchFamily="34" charset="0"/>
              </a:rPr>
              <a:t>This data serves as the input to the clustering machine and is also used while choosing K-value.</a:t>
            </a:r>
          </a:p>
        </p:txBody>
      </p:sp>
    </p:spTree>
    <p:extLst>
      <p:ext uri="{BB962C8B-B14F-4D97-AF65-F5344CB8AC3E}">
        <p14:creationId xmlns:p14="http://schemas.microsoft.com/office/powerpoint/2010/main" val="117379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1393</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 Neue</vt:lpstr>
      <vt:lpstr>Office Theme</vt:lpstr>
      <vt:lpstr>Where to Open your Pizza Place - With the Power of Clustering</vt:lpstr>
      <vt:lpstr>Locations can make or break your business.</vt:lpstr>
      <vt:lpstr>The solution will be great, but what will we do to achieve that?</vt:lpstr>
      <vt:lpstr>Data Acquisition and Cleaning</vt:lpstr>
      <vt:lpstr>Data Acquisition and Cleaning</vt:lpstr>
      <vt:lpstr>Data Acquisition and Cleaning</vt:lpstr>
      <vt:lpstr>Exploratory Finding</vt:lpstr>
      <vt:lpstr>K-Means Clustering Analysis</vt:lpstr>
      <vt:lpstr>K-Means Clustering Analysis</vt:lpstr>
      <vt:lpstr>K-Means Clustering Analysis</vt:lpstr>
      <vt:lpstr>Cluster Examination</vt:lpstr>
      <vt:lpstr>Cluster Examination</vt:lpstr>
      <vt:lpstr>Discussion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Open your Pizza Place - With the Power of Clustering</dc:title>
  <dc:creator>Saumya Gupta (Student)</dc:creator>
  <cp:lastModifiedBy>Saumya Gupta (Student)</cp:lastModifiedBy>
  <cp:revision>71</cp:revision>
  <dcterms:created xsi:type="dcterms:W3CDTF">2021-09-12T13:11:06Z</dcterms:created>
  <dcterms:modified xsi:type="dcterms:W3CDTF">2021-09-12T19:16:00Z</dcterms:modified>
</cp:coreProperties>
</file>