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7" r:id="rId9"/>
    <p:sldId id="264" r:id="rId10"/>
    <p:sldId id="265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33A9-B6CC-4FE5-8513-475EC9748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A5DC9-790D-435E-8710-EFCB18F6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9C-A445-4D23-9502-3B988206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FB76-93D3-452A-92F9-E63C4670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C1CA-0277-42CA-BA53-B27C6B2F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28FF-681D-4FF4-A22B-4657B653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DA18-DE5D-4356-BA10-CE79B4F6A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0B38A-2B66-42A8-9007-CE1B7988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C630-93B6-4727-A32C-3AFD2AFB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ED6C-E00F-4AB6-A287-1C9D9D97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37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1CB61-82D8-4A68-A342-EA4B974F0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87D05-167C-4349-884C-97EF1C07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2D69-4983-495D-BC7C-10348E1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76FB-2A0F-4652-8A92-07CCA8D4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ED59-B5AD-4452-85BC-A9255B42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3CC0-5618-4372-A8E7-82673BB5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D1BF-CD12-4879-8450-C3FCED96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7C76-4552-4C5A-A719-194313BB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8E1D-F70F-4F2D-AE2D-1BA9D0A7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D3B1-0B60-446F-96C8-F570CEE5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A71D-C9D1-41A3-9BCE-2A926A85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B848-EF2A-4BBF-AC8F-AC234316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548B-026E-4E5B-9185-20D6583F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BF33-C998-4E57-AA4F-462FB935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EBC7-67B0-4B6B-A0AB-3C3D7E1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47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66F4-8B8C-4BC3-9A84-F2AF8C4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8A37-41A8-4972-9804-8DCAF26DC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9312-F45A-4E5A-A5DB-26346DF9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0A0AC-B143-4D2F-8BDE-3805AA8B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A1756-AE1C-4C85-A7E1-D9A7A7A0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7A8B-EFB9-4AA3-8624-C0B1FD24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99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D941-24EF-49FF-B675-385B55E3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53D-DA37-4ADA-8AEA-4D0C33A7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0A9C4-8EE0-4450-9D2F-71AB53640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E240F-9EFB-4E7B-8A83-256E1111C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214BC-46AD-4F6D-9ED4-69675DC09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490BB-C1DC-4798-9B13-242B299B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4AC3F-EE4C-4CE9-AA97-FB79CD07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E8C91-9E78-4CE1-AA57-ABC703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75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DCC6-A418-45DB-AD89-626C8C7C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C1078-B65B-466A-A422-F69437FE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1E38C-B99F-4319-B72A-DC2C9EAE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51224-A2CD-44E7-8213-E629A0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45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2C3BD-7C86-49A6-9EDF-6DEDA4AD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082AB-AB78-4FC8-A8EF-6E4C6CE3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1FBAD-2E21-4A32-9CF9-941E4DAC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0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2E77-9350-48BA-97F7-BCC4A21F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24B0-94E7-40E6-A04A-6E6688A0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0EEA-8F24-49AE-8C87-E62F708A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7779-4F26-4A26-8F7C-08654812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99E7-D28C-4E36-A6DB-3FD7F8A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A399-1D73-4BEC-9197-08B1759E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8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8AEF-7C45-4A29-AF59-778B987F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0F25E-123C-456C-9CB0-DBCF94C68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C98E-D75D-4FB7-9115-875FCA94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F29-CFA7-4A55-B568-640F5FA0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FDAB-C9BB-46AA-ACEA-1761A0EE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2FCD-84A4-46EE-8DB8-6F17BA86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18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7387C-D24E-4992-87A2-F5BAE52D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04781-E6B0-4077-88D4-D48CBD1A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E95D-1E92-4078-8A0F-3E5E0D551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DB56-A6DB-4343-8BA7-3C9DA12E6B41}" type="datetimeFigureOut">
              <a:rPr lang="en-IN" smtClean="0"/>
              <a:t>04-06-2021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D694-8D1E-4AAD-BF57-CFCB1BCE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887C-CF8B-46F6-8509-725205A03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D62A-79E2-47E4-927E-442C1EC36B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6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789C-571C-4E7D-92A2-1FC1C18CB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br>
              <a:rPr lang="en-IN" sz="4400" b="0" i="0" u="none" strike="noStrike" baseline="0" dirty="0">
                <a:latin typeface="+mn-lt"/>
              </a:rPr>
            </a:br>
            <a:r>
              <a:rPr lang="en-GB" sz="4400" b="1" i="0" u="none" strike="noStrike" baseline="0" dirty="0">
                <a:latin typeface="+mn-lt"/>
              </a:rPr>
              <a:t>Analysing the Challenges and Opportunities in Media Mix Modelling using Sales and Marketing Time Series Data </a:t>
            </a:r>
            <a:endParaRPr lang="en-IN" sz="4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7E835-28AE-42CD-94CE-E7DBDFD9F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Saumya Gupta (Group 18)</a:t>
            </a:r>
          </a:p>
          <a:p>
            <a:pPr algn="l"/>
            <a:r>
              <a:rPr lang="en-GB" sz="2800" dirty="0"/>
              <a:t>DS</a:t>
            </a:r>
            <a:endParaRPr lang="en-I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639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9D58B-5C9C-4203-AB97-1335EFA3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Conclusion</a:t>
            </a:r>
            <a:endParaRPr lang="en-IN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F059-33AA-4DD0-8BBA-60CC0DD4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92500" lnSpcReduction="20000"/>
          </a:bodyPr>
          <a:lstStyle/>
          <a:p>
            <a:r>
              <a:rPr lang="en-IN" sz="1500" dirty="0"/>
              <a:t>Challenges with MMM:</a:t>
            </a:r>
          </a:p>
          <a:p>
            <a:pPr lvl="1"/>
            <a:r>
              <a:rPr lang="en-IN" sz="1500" dirty="0"/>
              <a:t>Highly Correlated Predictors:</a:t>
            </a:r>
          </a:p>
          <a:p>
            <a:pPr lvl="2"/>
            <a:r>
              <a:rPr lang="en-IN" sz="1500" dirty="0"/>
              <a:t>Removal or use Shapley Value regression.</a:t>
            </a:r>
          </a:p>
          <a:p>
            <a:pPr lvl="1"/>
            <a:r>
              <a:rPr lang="en-IN" sz="1500" dirty="0"/>
              <a:t>Negative Parameter Estimates</a:t>
            </a:r>
          </a:p>
          <a:p>
            <a:pPr lvl="2"/>
            <a:r>
              <a:rPr lang="en-IN" sz="1500" dirty="0"/>
              <a:t>Removal of predictors with the problem?</a:t>
            </a:r>
          </a:p>
          <a:p>
            <a:pPr lvl="1"/>
            <a:r>
              <a:rPr lang="en-IN" sz="1500" dirty="0"/>
              <a:t>Model Uncertainty [1]</a:t>
            </a:r>
          </a:p>
          <a:p>
            <a:pPr lvl="2"/>
            <a:r>
              <a:rPr lang="en-IN" sz="1500" dirty="0"/>
              <a:t>Pitfall!</a:t>
            </a:r>
          </a:p>
          <a:p>
            <a:pPr lvl="1"/>
            <a:endParaRPr lang="en-IN" sz="1500" dirty="0"/>
          </a:p>
          <a:p>
            <a:pPr marL="457200" lvl="1" indent="0">
              <a:buNone/>
            </a:pPr>
            <a:r>
              <a:rPr lang="en-GB" sz="2000" b="0" i="0" u="none" strike="noStrike" baseline="0" dirty="0"/>
              <a:t>While choosing amongst all MMMs, organisations should keep in mind the proportion of the model results that are data-driven, to the model results driven by modellers’ decision to handle the challenge! </a:t>
            </a:r>
          </a:p>
          <a:p>
            <a:pPr marL="457200" lvl="1" indent="0" algn="r">
              <a:buNone/>
            </a:pPr>
            <a:r>
              <a:rPr lang="en-GB" sz="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D. Chan and M. Perry, “Challenges and Opportunities in Media Mix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Modeling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,” Google, New York, 2017.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endParaRPr lang="en-IN" sz="800" dirty="0"/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7747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C75D6-6B24-4FE0-952D-773C1E62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550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42EE-D129-4FDE-A8B4-B14FDB2D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3182-422E-4AC1-8DDA-799DDF4F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Coefficient estimates of the model before and after removal of predictors with negative coefficient estimates: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99D55-6799-4E6C-B525-C69F125E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731" y="2190750"/>
            <a:ext cx="4124325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76430-DAD3-4D7C-985C-9886FAAC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53" y="2190750"/>
            <a:ext cx="4162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4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42EE-D129-4FDE-A8B4-B14FDB2D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3182-422E-4AC1-8DDA-799DDF4F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Variance Inflation Factor Results before removing important collinear variables: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Final Model Results for Division B Test Set: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7D63A4B-3CC5-4434-8B9E-10A78BA4C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54880"/>
            <a:ext cx="5020972" cy="1873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14979-EC94-4BDA-B70B-89EB3D33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31" y="2137623"/>
            <a:ext cx="1600309" cy="20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9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A5273-DDD6-4307-8B46-71EAB29D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What is Marketing Mix Modelling (MMM)?</a:t>
            </a:r>
            <a:endParaRPr lang="en-IN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CF14-C5F7-4A50-84B2-76E4F1BB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Autofit/>
          </a:bodyPr>
          <a:lstStyle/>
          <a:p>
            <a:r>
              <a:rPr lang="en-GB" sz="2000" i="0" u="none" strike="noStrike" baseline="0" dirty="0"/>
              <a:t>A statistical analysis technique widely used by many businesses for the past two decades for evaluating the effectiveness of different media spends on sales volume or sales revenue. </a:t>
            </a:r>
          </a:p>
          <a:p>
            <a:r>
              <a:rPr lang="en-GB" sz="2000" dirty="0"/>
              <a:t>The i</a:t>
            </a:r>
            <a:r>
              <a:rPr lang="en-GB" sz="2000" i="0" u="none" strike="noStrike" baseline="0" dirty="0"/>
              <a:t>nferences drive optimal budget allocations. </a:t>
            </a:r>
          </a:p>
          <a:p>
            <a:r>
              <a:rPr lang="en-GB" sz="2000" dirty="0"/>
              <a:t>Helps answering questions: </a:t>
            </a:r>
          </a:p>
          <a:p>
            <a:pPr lvl="1"/>
            <a:r>
              <a:rPr lang="en-GB" sz="2000" b="0" i="1" u="none" strike="noStrike" baseline="0" dirty="0"/>
              <a:t>how would their sales perform if the spending on a particular campaign is increased or decreased for the next budget cycle?</a:t>
            </a:r>
          </a:p>
          <a:p>
            <a:pPr lvl="1"/>
            <a:r>
              <a:rPr lang="en-GB" sz="2000" b="0" i="1" u="none" strike="noStrike" baseline="0" dirty="0"/>
              <a:t>how much money their businesses earned from each unit of money spent in a specific campaign?</a:t>
            </a:r>
          </a:p>
          <a:p>
            <a:pPr lvl="1"/>
            <a:r>
              <a:rPr lang="en-GB" sz="2000" b="0" i="1" u="none" strike="noStrike" baseline="0" dirty="0"/>
              <a:t>how should they allocate the budget for advertising to maximise their sales? </a:t>
            </a:r>
          </a:p>
        </p:txBody>
      </p:sp>
    </p:spTree>
    <p:extLst>
      <p:ext uri="{BB962C8B-B14F-4D97-AF65-F5344CB8AC3E}">
        <p14:creationId xmlns:p14="http://schemas.microsoft.com/office/powerpoint/2010/main" val="57262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630B2-0B05-403A-801D-FD754B35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MMM contd.</a:t>
            </a:r>
            <a:endParaRPr lang="en-IN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1985A-7E7E-468F-B69E-094AD52AA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3337269"/>
                <a:ext cx="10509504" cy="2905686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Mostly done using Multi-Linear Regression with historical time series data.</a:t>
                </a:r>
              </a:p>
              <a:p>
                <a:endParaRPr lang="en-GB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r>
                  <a:rPr lang="en-IN" sz="2000" dirty="0"/>
                  <a:t>Xs: Marketing Variables &amp; External Factors (Predictors)</a:t>
                </a:r>
              </a:p>
              <a:p>
                <a:r>
                  <a:rPr lang="en-IN" sz="2000" dirty="0"/>
                  <a:t>Y: Sales Variable (Response)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𝐶𝑜𝑛𝑡𝑟𝑖𝑏𝑢𝑡𝑖𝑜𝑛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𝑅𝑒𝑡𝑢𝑟𝑛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𝐼𝑛𝑣𝑒𝑠𝑡𝑚𝑒𝑛𝑡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1985A-7E7E-468F-B69E-094AD52AA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3337269"/>
                <a:ext cx="10509504" cy="2905686"/>
              </a:xfrm>
              <a:blipFill>
                <a:blip r:embed="rId2"/>
                <a:stretch>
                  <a:fillRect l="-522" t="-2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66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A43D-E475-4195-B117-87990FF4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The Problem;</a:t>
            </a:r>
            <a:br>
              <a:rPr lang="en-GB" sz="6000" dirty="0"/>
            </a:br>
            <a:r>
              <a:rPr lang="en-GB" sz="6000" dirty="0"/>
              <a:t>The Study Contributions </a:t>
            </a:r>
            <a:endParaRPr lang="en-IN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F03E-B724-47D5-94F2-A50454F8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GB" sz="2000" dirty="0"/>
              <a:t>Model results are valid?</a:t>
            </a:r>
          </a:p>
          <a:p>
            <a:r>
              <a:rPr lang="en-GB" sz="2000" dirty="0"/>
              <a:t>Results could be data-driven or modeller driven!</a:t>
            </a:r>
          </a:p>
          <a:p>
            <a:endParaRPr lang="en-GB" sz="2000" dirty="0"/>
          </a:p>
          <a:p>
            <a:pPr marL="0" indent="0" algn="ctr">
              <a:buNone/>
            </a:pPr>
            <a:r>
              <a:rPr lang="en-GB" sz="2000" dirty="0"/>
              <a:t>This study will help understand the various challenges faced by a modeller while walking through the whole modelling process, which can help obtain valid inferences, when understood correctly!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090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3FB2-EAFB-4B6E-9B58-6B70D078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74"/>
            <a:ext cx="10515600" cy="1325563"/>
          </a:xfrm>
        </p:spPr>
        <p:txBody>
          <a:bodyPr/>
          <a:lstStyle/>
          <a:p>
            <a:r>
              <a:rPr lang="en-GB" dirty="0"/>
              <a:t>Dataset (from Kaggle)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577D-634A-4BE2-AECE-AF1B415F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Media Spending versus Sales Volume Data (3051 observations X 10 variables)</a:t>
            </a:r>
          </a:p>
          <a:p>
            <a:r>
              <a:rPr lang="en-IN" sz="2000" dirty="0"/>
              <a:t>5 Media Channels (Online Media Variables): 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113 weeks (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Jan 2018 – Feb 2020</a:t>
            </a:r>
            <a:r>
              <a:rPr lang="en-IN" sz="2000" dirty="0"/>
              <a:t>) of Time Series Data (Weekly Frequency)</a:t>
            </a:r>
          </a:p>
          <a:p>
            <a:r>
              <a:rPr lang="en-IN" sz="2000" dirty="0"/>
              <a:t>27 Divisions (Encrypted)</a:t>
            </a:r>
          </a:p>
          <a:p>
            <a:endParaRPr lang="en-IN" sz="2000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7BAF306-B085-4B89-BA94-9672221D9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37995"/>
              </p:ext>
            </p:extLst>
          </p:nvPr>
        </p:nvGraphicFramePr>
        <p:xfrm>
          <a:off x="1201782" y="2606040"/>
          <a:ext cx="5042264" cy="822960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2521132">
                  <a:extLst>
                    <a:ext uri="{9D8B030D-6E8A-4147-A177-3AD203B41FA5}">
                      <a16:colId xmlns:a16="http://schemas.microsoft.com/office/drawing/2014/main" val="3868948004"/>
                    </a:ext>
                  </a:extLst>
                </a:gridCol>
                <a:gridCol w="2521132">
                  <a:extLst>
                    <a:ext uri="{9D8B030D-6E8A-4147-A177-3AD203B41FA5}">
                      <a16:colId xmlns:a16="http://schemas.microsoft.com/office/drawing/2014/main" val="53735218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u="none" strike="noStrike" baseline="0" dirty="0">
                          <a:solidFill>
                            <a:srgbClr val="000000"/>
                          </a:solidFill>
                        </a:rPr>
                        <a:t>Google search impressions </a:t>
                      </a:r>
                      <a:endParaRPr lang="en-GB" sz="1200" b="0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u="none" strike="noStrike" baseline="0" dirty="0">
                          <a:solidFill>
                            <a:srgbClr val="000000"/>
                          </a:solidFill>
                        </a:rPr>
                        <a:t>YouTube (paid and organic) views</a:t>
                      </a:r>
                      <a:endParaRPr lang="en-GB" sz="1200" b="0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12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u="none" strike="noStrike" baseline="0" dirty="0">
                          <a:solidFill>
                            <a:srgbClr val="000000"/>
                          </a:solidFill>
                        </a:rPr>
                        <a:t>Facebook impressions</a:t>
                      </a:r>
                      <a:endParaRPr lang="en-GB" sz="1200" b="0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u="none" strike="noStrike" baseline="0" dirty="0">
                          <a:solidFill>
                            <a:srgbClr val="000000"/>
                          </a:solidFill>
                        </a:rPr>
                        <a:t>affiliate impressions</a:t>
                      </a:r>
                      <a:endParaRPr lang="en-IN" sz="120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9468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u="none" strike="noStrike" baseline="0" dirty="0">
                          <a:solidFill>
                            <a:srgbClr val="000000"/>
                          </a:solidFill>
                        </a:rPr>
                        <a:t>e-mail impressions</a:t>
                      </a:r>
                      <a:endParaRPr lang="en-GB" sz="1200" b="0" i="0" u="none" strike="noStrike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/>
                    </a:p>
                  </a:txBody>
                  <a:tcPr marL="45720" marR="457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506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2B84EEF-9E7C-496C-BF18-C5FE4539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4519613"/>
            <a:ext cx="9525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4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E785C-158E-4272-9EB3-048E355C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Data Pre-Processing &amp; Exploratory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6F5101E-406E-4EE7-80FB-0733A05F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9243" y="2667954"/>
            <a:ext cx="2717381" cy="36352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B93733-C416-478B-A0B4-46F4B1DAD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70" y="3281781"/>
            <a:ext cx="3067358" cy="240763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F4DAE-2943-48C0-B4A2-9C1EA9C4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6057" y="762983"/>
            <a:ext cx="3515128" cy="5330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Pre-Processing: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Correct Encryption Inconsistency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Standardization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Dummy Coding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Sorting Based on Time</a:t>
            </a:r>
          </a:p>
          <a:p>
            <a:pPr marL="285750" lvl="1"/>
            <a:endParaRPr lang="en-US" sz="15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Exploratory Analysis: Correlation Checks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9B5C6E-A7DA-4F66-AE47-9996E114140A}"/>
              </a:ext>
            </a:extLst>
          </p:cNvPr>
          <p:cNvSpPr/>
          <p:nvPr/>
        </p:nvSpPr>
        <p:spPr>
          <a:xfrm>
            <a:off x="1123261" y="3313585"/>
            <a:ext cx="1233715" cy="883819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E785C-158E-4272-9EB3-048E355C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Model Building (with Cross-Validation)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6F5101E-406E-4EE7-80FB-0733A05F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" y="2667954"/>
            <a:ext cx="2717381" cy="36352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E353729-BCF3-4AE3-B6D2-217702AF5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70" y="3039333"/>
            <a:ext cx="3067358" cy="28925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F4DAE-2943-48C0-B4A2-9C1EA9C4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6057" y="762983"/>
            <a:ext cx="3515128" cy="5330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Feature Selection: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Using Random Forest Regressor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Top 10 variables with highest Gini Importance Score</a:t>
            </a:r>
          </a:p>
          <a:p>
            <a:pPr marL="514350" lvl="1"/>
            <a:endParaRPr lang="en-US" sz="15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Further Feature Removal: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Using Variance Inflation Factor (VIF)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513C19-7B14-4952-9A44-1542ADFEAEF3}"/>
              </a:ext>
            </a:extLst>
          </p:cNvPr>
          <p:cNvSpPr/>
          <p:nvPr/>
        </p:nvSpPr>
        <p:spPr>
          <a:xfrm>
            <a:off x="2355712" y="3398946"/>
            <a:ext cx="991787" cy="1395123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4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E785C-158E-4272-9EB3-048E355C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Model Building (with Cross-Validation) contd.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6F5101E-406E-4EE7-80FB-0733A05F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" y="2667954"/>
            <a:ext cx="2717381" cy="36352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05C62-23FB-4104-8886-8E8F851E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70" y="3080922"/>
            <a:ext cx="3067358" cy="280935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F4DAE-2943-48C0-B4A2-9C1EA9C4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6057" y="762983"/>
            <a:ext cx="3515128" cy="5330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Model Fit and Validation: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Time Based Cross-Validation</a:t>
            </a:r>
          </a:p>
          <a:p>
            <a:pPr marL="514350" lvl="1"/>
            <a:endParaRPr lang="en-US" sz="15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Model Evaluation: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</a:t>
            </a:r>
            <a:r>
              <a:rPr lang="en-US" sz="1500" b="0" i="0" u="none" strike="noStrike" baseline="0" dirty="0">
                <a:solidFill>
                  <a:srgbClr val="FFFFFF"/>
                </a:solidFill>
              </a:rPr>
              <a:t>ean </a:t>
            </a:r>
            <a:r>
              <a:rPr lang="en-US" sz="1500" dirty="0">
                <a:solidFill>
                  <a:srgbClr val="FFFFFF"/>
                </a:solidFill>
              </a:rPr>
              <a:t>A</a:t>
            </a:r>
            <a:r>
              <a:rPr lang="en-US" sz="1500" b="0" i="0" u="none" strike="noStrike" baseline="0" dirty="0">
                <a:solidFill>
                  <a:srgbClr val="FFFFFF"/>
                </a:solidFill>
              </a:rPr>
              <a:t>bsolute </a:t>
            </a:r>
            <a:r>
              <a:rPr lang="en-US" sz="1500" dirty="0">
                <a:solidFill>
                  <a:srgbClr val="FFFFFF"/>
                </a:solidFill>
              </a:rPr>
              <a:t>E</a:t>
            </a:r>
            <a:r>
              <a:rPr lang="en-US" sz="1500" b="0" i="0" u="none" strike="noStrike" baseline="0" dirty="0">
                <a:solidFill>
                  <a:srgbClr val="FFFFFF"/>
                </a:solidFill>
              </a:rPr>
              <a:t>rror (MAE) of 0.36 (0.22 for the train)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</a:t>
            </a:r>
            <a:r>
              <a:rPr lang="en-US" sz="1500" b="0" i="0" u="none" strike="noStrike" baseline="0" dirty="0">
                <a:solidFill>
                  <a:srgbClr val="FFFFFF"/>
                </a:solidFill>
              </a:rPr>
              <a:t>ean </a:t>
            </a:r>
            <a:r>
              <a:rPr lang="en-US" sz="1500" dirty="0">
                <a:solidFill>
                  <a:srgbClr val="FFFFFF"/>
                </a:solidFill>
              </a:rPr>
              <a:t>S</a:t>
            </a:r>
            <a:r>
              <a:rPr lang="en-US" sz="1500" b="0" i="0" u="none" strike="noStrike" baseline="0" dirty="0">
                <a:solidFill>
                  <a:srgbClr val="FFFFFF"/>
                </a:solidFill>
              </a:rPr>
              <a:t>quared Error (MSE) of 0.44 (0.19 for the train)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R</a:t>
            </a:r>
            <a:r>
              <a:rPr lang="en-US" sz="1500" b="0" i="0" u="none" strike="noStrike" baseline="0" dirty="0">
                <a:solidFill>
                  <a:srgbClr val="FFFFFF"/>
                </a:solidFill>
              </a:rPr>
              <a:t>-squared of 0.6 (0.80 for the train).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>
                <a:solidFill>
                  <a:srgbClr val="FFFFFF"/>
                </a:solidFill>
              </a:rPr>
              <a:t>The model performs well compared to the test MSE of 1.11 of the simplistic models (prediction by averaging). 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639ACC-73DB-4233-89A6-82C57DB3BC0B}"/>
              </a:ext>
            </a:extLst>
          </p:cNvPr>
          <p:cNvSpPr/>
          <p:nvPr/>
        </p:nvSpPr>
        <p:spPr>
          <a:xfrm>
            <a:off x="524256" y="4112723"/>
            <a:ext cx="3078012" cy="2359428"/>
          </a:xfrm>
          <a:custGeom>
            <a:avLst/>
            <a:gdLst>
              <a:gd name="connsiteX0" fmla="*/ 1269186 w 3176004"/>
              <a:gd name="connsiteY0" fmla="*/ 2078 h 2422137"/>
              <a:gd name="connsiteX1" fmla="*/ 726261 w 3176004"/>
              <a:gd name="connsiteY1" fmla="*/ 116378 h 2422137"/>
              <a:gd name="connsiteX2" fmla="*/ 678636 w 3176004"/>
              <a:gd name="connsiteY2" fmla="*/ 640253 h 2422137"/>
              <a:gd name="connsiteX3" fmla="*/ 173811 w 3176004"/>
              <a:gd name="connsiteY3" fmla="*/ 849803 h 2422137"/>
              <a:gd name="connsiteX4" fmla="*/ 126186 w 3176004"/>
              <a:gd name="connsiteY4" fmla="*/ 1678478 h 2422137"/>
              <a:gd name="connsiteX5" fmla="*/ 1764486 w 3176004"/>
              <a:gd name="connsiteY5" fmla="*/ 1726103 h 2422137"/>
              <a:gd name="connsiteX6" fmla="*/ 2040711 w 3176004"/>
              <a:gd name="connsiteY6" fmla="*/ 2383328 h 2422137"/>
              <a:gd name="connsiteX7" fmla="*/ 3097986 w 3176004"/>
              <a:gd name="connsiteY7" fmla="*/ 2249978 h 2422137"/>
              <a:gd name="connsiteX8" fmla="*/ 3021786 w 3176004"/>
              <a:gd name="connsiteY8" fmla="*/ 1459403 h 2422137"/>
              <a:gd name="connsiteX9" fmla="*/ 2421711 w 3176004"/>
              <a:gd name="connsiteY9" fmla="*/ 1316528 h 2422137"/>
              <a:gd name="connsiteX10" fmla="*/ 2250261 w 3176004"/>
              <a:gd name="connsiteY10" fmla="*/ 716453 h 2422137"/>
              <a:gd name="connsiteX11" fmla="*/ 1888311 w 3176004"/>
              <a:gd name="connsiteY11" fmla="*/ 573578 h 2422137"/>
              <a:gd name="connsiteX12" fmla="*/ 1821636 w 3176004"/>
              <a:gd name="connsiteY12" fmla="*/ 87803 h 2422137"/>
              <a:gd name="connsiteX13" fmla="*/ 1269186 w 3176004"/>
              <a:gd name="connsiteY13" fmla="*/ 2078 h 242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6004" h="2422137">
                <a:moveTo>
                  <a:pt x="1269186" y="2078"/>
                </a:moveTo>
                <a:cubicBezTo>
                  <a:pt x="1086624" y="6840"/>
                  <a:pt x="824686" y="10016"/>
                  <a:pt x="726261" y="116378"/>
                </a:cubicBezTo>
                <a:cubicBezTo>
                  <a:pt x="627836" y="222740"/>
                  <a:pt x="770711" y="518016"/>
                  <a:pt x="678636" y="640253"/>
                </a:cubicBezTo>
                <a:cubicBezTo>
                  <a:pt x="586561" y="762490"/>
                  <a:pt x="265886" y="676766"/>
                  <a:pt x="173811" y="849803"/>
                </a:cubicBezTo>
                <a:cubicBezTo>
                  <a:pt x="81736" y="1022841"/>
                  <a:pt x="-138926" y="1532428"/>
                  <a:pt x="126186" y="1678478"/>
                </a:cubicBezTo>
                <a:cubicBezTo>
                  <a:pt x="391298" y="1824528"/>
                  <a:pt x="1445399" y="1608628"/>
                  <a:pt x="1764486" y="1726103"/>
                </a:cubicBezTo>
                <a:cubicBezTo>
                  <a:pt x="2083573" y="1843578"/>
                  <a:pt x="1818461" y="2296016"/>
                  <a:pt x="2040711" y="2383328"/>
                </a:cubicBezTo>
                <a:cubicBezTo>
                  <a:pt x="2262961" y="2470641"/>
                  <a:pt x="2934474" y="2403966"/>
                  <a:pt x="3097986" y="2249978"/>
                </a:cubicBezTo>
                <a:cubicBezTo>
                  <a:pt x="3261499" y="2095991"/>
                  <a:pt x="3134498" y="1614978"/>
                  <a:pt x="3021786" y="1459403"/>
                </a:cubicBezTo>
                <a:cubicBezTo>
                  <a:pt x="2909074" y="1303828"/>
                  <a:pt x="2550299" y="1440353"/>
                  <a:pt x="2421711" y="1316528"/>
                </a:cubicBezTo>
                <a:cubicBezTo>
                  <a:pt x="2293124" y="1192703"/>
                  <a:pt x="2339161" y="840278"/>
                  <a:pt x="2250261" y="716453"/>
                </a:cubicBezTo>
                <a:cubicBezTo>
                  <a:pt x="2161361" y="592628"/>
                  <a:pt x="1959748" y="678353"/>
                  <a:pt x="1888311" y="573578"/>
                </a:cubicBezTo>
                <a:cubicBezTo>
                  <a:pt x="1816874" y="468803"/>
                  <a:pt x="1918473" y="183053"/>
                  <a:pt x="1821636" y="87803"/>
                </a:cubicBezTo>
                <a:cubicBezTo>
                  <a:pt x="1724799" y="-7447"/>
                  <a:pt x="1451748" y="-2684"/>
                  <a:pt x="1269186" y="2078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BACD5B5D-D19D-4E26-A754-4921E8B2B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520700"/>
            <a:ext cx="6553200" cy="2884488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92BDE7D8-7D53-45A7-8F8B-E82A8321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3476625"/>
            <a:ext cx="6553200" cy="286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F42EE-D129-4FDE-A8B4-B14FDB2D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Opportunities from MMM (Model Results)</a:t>
            </a:r>
          </a:p>
        </p:txBody>
      </p:sp>
    </p:spTree>
    <p:extLst>
      <p:ext uri="{BB962C8B-B14F-4D97-AF65-F5344CB8AC3E}">
        <p14:creationId xmlns:p14="http://schemas.microsoft.com/office/powerpoint/2010/main" val="269895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752</TotalTime>
  <Words>563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 Analysing the Challenges and Opportunities in Media Mix Modelling using Sales and Marketing Time Series Data </vt:lpstr>
      <vt:lpstr>What is Marketing Mix Modelling (MMM)?</vt:lpstr>
      <vt:lpstr>MMM contd.</vt:lpstr>
      <vt:lpstr>The Problem; The Study Contributions </vt:lpstr>
      <vt:lpstr>Dataset (from Kaggle)</vt:lpstr>
      <vt:lpstr>Data Pre-Processing &amp; Exploratory Analysis</vt:lpstr>
      <vt:lpstr>Model Building (with Cross-Validation)</vt:lpstr>
      <vt:lpstr>Model Building (with Cross-Validation) contd.</vt:lpstr>
      <vt:lpstr>Opportunities from MMM (Model Results)</vt:lpstr>
      <vt:lpstr>Conclusion</vt:lpstr>
      <vt:lpstr>Q&amp;A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Analysing the Challenges and Opportunities in Media Mix Modelling using Sales and Marketing Time Series Data </dc:title>
  <dc:creator>Saumya Gupta (Student)</dc:creator>
  <cp:lastModifiedBy>Saumya Gupta (Student)</cp:lastModifiedBy>
  <cp:revision>155</cp:revision>
  <dcterms:created xsi:type="dcterms:W3CDTF">2021-06-03T09:19:46Z</dcterms:created>
  <dcterms:modified xsi:type="dcterms:W3CDTF">2021-06-04T08:04:42Z</dcterms:modified>
</cp:coreProperties>
</file>