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76" r:id="rId12"/>
    <p:sldId id="2146847074" r:id="rId13"/>
    <p:sldId id="2146847066" r:id="rId14"/>
    <p:sldId id="2146847062" r:id="rId15"/>
    <p:sldId id="2146847061" r:id="rId16"/>
    <p:sldId id="2146847055" r:id="rId17"/>
    <p:sldId id="2146847059" r:id="rId18"/>
    <p:sldId id="2146847077"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425BE4-3067-493D-B9C7-E2965C722C18}" v="53" dt="2025-07-31T10:05:4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1969477" y="4058588"/>
            <a:ext cx="921433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Shaurya Gupta</a:t>
            </a:r>
          </a:p>
          <a:p>
            <a:r>
              <a:rPr lang="en-US" sz="2000" b="1" dirty="0">
                <a:solidFill>
                  <a:schemeClr val="accent1">
                    <a:lumMod val="75000"/>
                  </a:schemeClr>
                </a:solidFill>
                <a:latin typeface="Arial" pitchFamily="34" charset="0"/>
                <a:cs typeface="Arial" pitchFamily="34" charset="0"/>
              </a:rPr>
              <a:t>Roll No : 01414816023</a:t>
            </a:r>
          </a:p>
          <a:p>
            <a:r>
              <a:rPr lang="en-US" sz="2000" b="1" dirty="0">
                <a:solidFill>
                  <a:schemeClr val="accent1">
                    <a:lumMod val="75000"/>
                  </a:schemeClr>
                </a:solidFill>
                <a:latin typeface="Arial"/>
                <a:cs typeface="Arial"/>
              </a:rPr>
              <a:t>College Name &amp; Department : Maharaja Agrasen Institute Of Technology &amp;</a:t>
            </a:r>
          </a:p>
          <a:p>
            <a:r>
              <a:rPr lang="en-US" sz="2000" b="1" dirty="0">
                <a:solidFill>
                  <a:schemeClr val="accent1">
                    <a:lumMod val="75000"/>
                  </a:schemeClr>
                </a:solidFill>
                <a:latin typeface="Arial"/>
                <a:cs typeface="Arial"/>
              </a:rPr>
              <a:t>Ece(</a:t>
            </a:r>
            <a:r>
              <a:rPr lang="en-US" sz="2000" b="1" dirty="0" err="1">
                <a:solidFill>
                  <a:schemeClr val="accent1">
                    <a:lumMod val="75000"/>
                  </a:schemeClr>
                </a:solidFill>
                <a:latin typeface="Arial"/>
                <a:cs typeface="Arial"/>
              </a:rPr>
              <a:t>Vlsi</a:t>
            </a:r>
            <a:r>
              <a:rPr lang="en-US" sz="2000" b="1" dirty="0">
                <a:solidFill>
                  <a:schemeClr val="accent1">
                    <a:lumMod val="75000"/>
                  </a:schemeClr>
                </a:solidFill>
                <a:latin typeface="Arial"/>
                <a:cs typeface="Arial"/>
              </a:rPr>
              <a: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descr="A screenshot of a computer&#10;&#10;AI-generated content may be incorrect.">
            <a:extLst>
              <a:ext uri="{FF2B5EF4-FFF2-40B4-BE49-F238E27FC236}">
                <a16:creationId xmlns:a16="http://schemas.microsoft.com/office/drawing/2014/main" id="{193D3FD8-5160-74A7-6172-8752F2D9F436}"/>
              </a:ext>
            </a:extLst>
          </p:cNvPr>
          <p:cNvPicPr>
            <a:picLocks noChangeAspect="1"/>
          </p:cNvPicPr>
          <p:nvPr/>
        </p:nvPicPr>
        <p:blipFill>
          <a:blip r:embed="rId2"/>
          <a:srcRect l="52026" r="-1" b="1285"/>
          <a:stretch>
            <a:fillRect/>
          </a:stretch>
        </p:blipFill>
        <p:spPr>
          <a:xfrm>
            <a:off x="3958541" y="967304"/>
            <a:ext cx="5849073" cy="531836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The Travel Planner Agent significantly reduces the complexity of planning a trip.</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By leveraging IBM Cloud AI services, the agent delivers real-time, personalized, and adaptive travel solutions, helping users enjoy a well-organized journey.</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It shows the practical application of AI in solving real-life logistical challenges while keeping the experience user-friendly and efficient.</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https://github.com/guptashaurya8888888888-oss/Project-Ibm</a:t>
            </a: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37001"/>
            <a:ext cx="11029615" cy="4673324"/>
          </a:xfrm>
        </p:spPr>
        <p:txBody>
          <a:bodyPr>
            <a:normAutofit lnSpcReduction="10000"/>
          </a:bodyPr>
          <a:lstStyle/>
          <a:p>
            <a:pPr marL="305435" indent="-305435"/>
            <a:r>
              <a:rPr lang="fr-FR" sz="2800" b="1" dirty="0">
                <a:latin typeface="Calibri" panose="020F0502020204030204" pitchFamily="34" charset="0"/>
                <a:ea typeface="Calibri" panose="020F0502020204030204" pitchFamily="34" charset="0"/>
                <a:cs typeface="Calibri" panose="020F0502020204030204" pitchFamily="34" charset="0"/>
              </a:rPr>
              <a:t>Voice Assistant Integration</a:t>
            </a:r>
            <a:r>
              <a:rPr lang="fr-FR" sz="2800" dirty="0">
                <a:latin typeface="Calibri" panose="020F0502020204030204" pitchFamily="34" charset="0"/>
                <a:ea typeface="Calibri" panose="020F0502020204030204" pitchFamily="34" charset="0"/>
                <a:cs typeface="Calibri" panose="020F0502020204030204" pitchFamily="34" charset="0"/>
              </a:rPr>
              <a:t> (Alexa, Siri, etc.)</a:t>
            </a:r>
          </a:p>
          <a:p>
            <a:pPr marL="305435" indent="-305435"/>
            <a:r>
              <a:rPr lang="en-US" sz="2800" b="1" dirty="0">
                <a:latin typeface="Calibri" panose="020F0502020204030204" pitchFamily="34" charset="0"/>
                <a:ea typeface="Calibri" panose="020F0502020204030204" pitchFamily="34" charset="0"/>
                <a:cs typeface="Calibri" panose="020F0502020204030204" pitchFamily="34" charset="0"/>
              </a:rPr>
              <a:t>Multilingual Travel Support</a:t>
            </a:r>
            <a:r>
              <a:rPr lang="en-US" sz="2800" dirty="0">
                <a:latin typeface="Calibri" panose="020F0502020204030204" pitchFamily="34" charset="0"/>
                <a:ea typeface="Calibri" panose="020F0502020204030204" pitchFamily="34" charset="0"/>
                <a:cs typeface="Calibri" panose="020F0502020204030204" pitchFamily="34" charset="0"/>
              </a:rPr>
              <a:t> with Watson Language Translator</a:t>
            </a:r>
          </a:p>
          <a:p>
            <a:pPr marL="305435" indent="-305435"/>
            <a:r>
              <a:rPr lang="en-US" sz="2800" b="1" dirty="0">
                <a:latin typeface="Calibri" panose="020F0502020204030204" pitchFamily="34" charset="0"/>
                <a:ea typeface="Calibri" panose="020F0502020204030204" pitchFamily="34" charset="0"/>
                <a:cs typeface="Calibri" panose="020F0502020204030204" pitchFamily="34" charset="0"/>
              </a:rPr>
              <a:t>Integration with Booking Platforms </a:t>
            </a:r>
            <a:r>
              <a:rPr lang="en-US" sz="2800" dirty="0">
                <a:latin typeface="Calibri" panose="020F0502020204030204" pitchFamily="34" charset="0"/>
                <a:ea typeface="Calibri" panose="020F0502020204030204" pitchFamily="34" charset="0"/>
                <a:cs typeface="Calibri" panose="020F0502020204030204" pitchFamily="34" charset="0"/>
              </a:rPr>
              <a:t>(e.g., Skyscanner, Airbnb)</a:t>
            </a:r>
          </a:p>
          <a:p>
            <a:pPr marL="305435" indent="-305435"/>
            <a:r>
              <a:rPr lang="en-US" sz="2800" b="1" dirty="0">
                <a:latin typeface="Calibri"/>
                <a:ea typeface="+mn-lt"/>
                <a:cs typeface="+mn-lt"/>
              </a:rPr>
              <a:t>Emergency Support Services </a:t>
            </a:r>
            <a:r>
              <a:rPr lang="en-US" sz="2800" dirty="0">
                <a:latin typeface="Calibri"/>
                <a:ea typeface="+mn-lt"/>
                <a:cs typeface="+mn-lt"/>
              </a:rPr>
              <a:t>(based on location &amp; alerts)</a:t>
            </a:r>
          </a:p>
          <a:p>
            <a:pPr marL="305435" indent="-305435"/>
            <a:r>
              <a:rPr lang="en-US" sz="2800" b="1" dirty="0">
                <a:latin typeface="Calibri"/>
                <a:ea typeface="+mn-lt"/>
                <a:cs typeface="+mn-lt"/>
              </a:rPr>
              <a:t>Offline Mode Access </a:t>
            </a:r>
            <a:r>
              <a:rPr lang="en-US" sz="2800" dirty="0">
                <a:latin typeface="Calibri"/>
                <a:ea typeface="+mn-lt"/>
                <a:cs typeface="+mn-lt"/>
              </a:rPr>
              <a:t>for remote areas with low connectivity</a:t>
            </a:r>
          </a:p>
          <a:p>
            <a:pPr marL="305435" indent="-305435"/>
            <a:r>
              <a:rPr lang="en-US" sz="2800" b="1" dirty="0">
                <a:latin typeface="Calibri"/>
                <a:ea typeface="+mn-lt"/>
                <a:cs typeface="+mn-lt"/>
              </a:rPr>
              <a:t>AR-Based Virtual Destination Previews</a:t>
            </a:r>
          </a:p>
          <a:p>
            <a:pPr marL="305435" indent="-305435"/>
            <a:r>
              <a:rPr lang="en-US" sz="2800" b="1" dirty="0">
                <a:latin typeface="Calibri"/>
                <a:ea typeface="+mn-lt"/>
                <a:cs typeface="+mn-lt"/>
              </a:rPr>
              <a:t>AI Budget Optimizer </a:t>
            </a:r>
            <a:r>
              <a:rPr lang="en-US" sz="2800" dirty="0">
                <a:latin typeface="Calibri"/>
                <a:ea typeface="+mn-lt"/>
                <a:cs typeface="+mn-lt"/>
              </a:rPr>
              <a:t>to fit best experience under a user’s budget</a:t>
            </a:r>
          </a:p>
          <a:p>
            <a:pPr marL="305435" indent="-305435"/>
            <a:r>
              <a:rPr lang="en-US" sz="2800" b="1" dirty="0">
                <a:latin typeface="Calibri"/>
                <a:ea typeface="+mn-lt"/>
                <a:cs typeface="+mn-lt"/>
              </a:rPr>
              <a:t>Travel Community Features </a:t>
            </a:r>
            <a:r>
              <a:rPr lang="en-US" sz="2800" dirty="0">
                <a:latin typeface="Calibri"/>
                <a:ea typeface="+mn-lt"/>
                <a:cs typeface="+mn-lt"/>
              </a:rPr>
              <a:t>– recommendations from other users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7C012252-FF98-2011-6B63-428C85EE178C}"/>
              </a:ext>
            </a:extLst>
          </p:cNvPr>
          <p:cNvPicPr>
            <a:picLocks noGrp="1" noChangeAspect="1"/>
          </p:cNvPicPr>
          <p:nvPr>
            <p:ph idx="1"/>
          </p:nvPr>
        </p:nvPicPr>
        <p:blipFill>
          <a:blip r:embed="rId2"/>
          <a:stretch>
            <a:fillRect/>
          </a:stretch>
        </p:blipFill>
        <p:spPr>
          <a:xfrm>
            <a:off x="2973088" y="1301750"/>
            <a:ext cx="6245824"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A639-9B0F-34C0-221E-C3AA9B7661B8}"/>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7" name="Content Placeholder 6">
            <a:extLst>
              <a:ext uri="{FF2B5EF4-FFF2-40B4-BE49-F238E27FC236}">
                <a16:creationId xmlns:a16="http://schemas.microsoft.com/office/drawing/2014/main" id="{E9B26E5B-E716-B9DF-2AFC-EB7F674AA74C}"/>
              </a:ext>
            </a:extLst>
          </p:cNvPr>
          <p:cNvPicPr>
            <a:picLocks noGrp="1" noChangeAspect="1"/>
          </p:cNvPicPr>
          <p:nvPr>
            <p:ph idx="1"/>
          </p:nvPr>
        </p:nvPicPr>
        <p:blipFill>
          <a:blip r:embed="rId2"/>
          <a:stretch>
            <a:fillRect/>
          </a:stretch>
        </p:blipFill>
        <p:spPr>
          <a:xfrm>
            <a:off x="2976980" y="1301750"/>
            <a:ext cx="6238040" cy="4673600"/>
          </a:xfrm>
        </p:spPr>
      </p:pic>
    </p:spTree>
    <p:extLst>
      <p:ext uri="{BB962C8B-B14F-4D97-AF65-F5344CB8AC3E}">
        <p14:creationId xmlns:p14="http://schemas.microsoft.com/office/powerpoint/2010/main" val="3940013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3D026FA-0049-F518-335F-1C6A0D73DDBC}"/>
              </a:ext>
            </a:extLst>
          </p:cNvPr>
          <p:cNvSpPr>
            <a:spLocks noGrp="1"/>
          </p:cNvSpPr>
          <p:nvPr>
            <p:ph type="title"/>
          </p:nvPr>
        </p:nvSpPr>
        <p:spPr/>
        <p:txBody>
          <a:bodyPr/>
          <a:lstStyle/>
          <a:p>
            <a:r>
              <a:rPr lang="en-IN" dirty="0">
                <a:solidFill>
                  <a:schemeClr val="accent1"/>
                </a:solidFill>
              </a:rPr>
              <a:t>IBM LAB CERTIFICATE</a:t>
            </a:r>
          </a:p>
        </p:txBody>
      </p:sp>
      <p:pic>
        <p:nvPicPr>
          <p:cNvPr id="3" name="Picture 2">
            <a:extLst>
              <a:ext uri="{FF2B5EF4-FFF2-40B4-BE49-F238E27FC236}">
                <a16:creationId xmlns:a16="http://schemas.microsoft.com/office/drawing/2014/main" id="{3AA626C6-07BA-EF2F-F9A7-52DC9EF4921D}"/>
              </a:ext>
            </a:extLst>
          </p:cNvPr>
          <p:cNvPicPr>
            <a:picLocks noChangeAspect="1"/>
          </p:cNvPicPr>
          <p:nvPr/>
        </p:nvPicPr>
        <p:blipFill>
          <a:blip r:embed="rId2"/>
          <a:stretch>
            <a:fillRect/>
          </a:stretch>
        </p:blipFill>
        <p:spPr>
          <a:xfrm>
            <a:off x="2203704" y="1554480"/>
            <a:ext cx="7808976" cy="491947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606706" y="-196769"/>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97711" y="1041722"/>
            <a:ext cx="10515601" cy="5671594"/>
          </a:xfrm>
        </p:spPr>
        <p:txBody>
          <a:bodyPr vert="horz" lIns="91440" tIns="45720" rIns="91440" bIns="45720" rtlCol="0" anchor="t">
            <a:noAutofit/>
          </a:bodyPr>
          <a:lstStyle/>
          <a:p>
            <a:pPr marL="0" indent="0">
              <a:buNone/>
            </a:pPr>
            <a:r>
              <a:rPr lang="en-US" sz="1200" b="1" dirty="0">
                <a:latin typeface="Arial"/>
                <a:ea typeface="+mn-lt"/>
                <a:cs typeface="Arial"/>
              </a:rPr>
              <a:t>  </a:t>
            </a:r>
            <a:endParaRPr lang="en-US" sz="1200" dirty="0">
              <a:latin typeface="Arial"/>
              <a:cs typeface="Arial"/>
            </a:endParaRP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Problem Statement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Technology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Cloud services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Wow factor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End users</a:t>
            </a:r>
          </a:p>
          <a:p>
            <a:pPr marL="305435" indent="-305435"/>
            <a:r>
              <a:rPr lang="en-IN" sz="1600" b="1" dirty="0">
                <a:latin typeface="Calibri" panose="020F0502020204030204" pitchFamily="34" charset="0"/>
                <a:ea typeface="Calibri" panose="020F0502020204030204" pitchFamily="34" charset="0"/>
                <a:cs typeface="Calibri" panose="020F0502020204030204" pitchFamily="34" charset="0"/>
              </a:rPr>
              <a:t>API Reference After Deployment</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Deployment &amp; Preview</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Results</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Conclusion</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Git-hub Link</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Future scope</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Certifications</a:t>
            </a:r>
          </a:p>
          <a:p>
            <a:pPr marL="305435" indent="-305435"/>
            <a:endParaRPr lang="en-US" sz="1200" b="1" dirty="0">
              <a:latin typeface="Arial"/>
              <a:ea typeface="+mn-lt"/>
              <a:cs typeface="+mn-lt"/>
            </a:endParaRPr>
          </a:p>
          <a:p>
            <a:pPr marL="305435" indent="-305435"/>
            <a:endParaRPr lang="en-US" sz="12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342200" cy="4918212"/>
          </a:xfrm>
        </p:spPr>
        <p:txBody>
          <a:bodyPr>
            <a:normAutofit/>
          </a:bodyPr>
          <a:lstStyle/>
          <a:p>
            <a:pPr marL="0" indent="0">
              <a:buNone/>
            </a:pPr>
            <a:r>
              <a:rPr lang="en-US" sz="2800" b="1" dirty="0">
                <a:latin typeface="Calibri" panose="020F0502020204030204" pitchFamily="34" charset="0"/>
                <a:ea typeface="Calibri" panose="020F0502020204030204" pitchFamily="34" charset="0"/>
                <a:cs typeface="Calibri" panose="020F0502020204030204" pitchFamily="34" charset="0"/>
              </a:rPr>
              <a:t>Design and develop an AI-powered Travel Planner Agent that :</a:t>
            </a:r>
          </a:p>
          <a:p>
            <a:r>
              <a:rPr lang="en-US" sz="2800" dirty="0">
                <a:latin typeface="Calibri" panose="020F0502020204030204" pitchFamily="34" charset="0"/>
                <a:ea typeface="Calibri" panose="020F0502020204030204" pitchFamily="34" charset="0"/>
                <a:cs typeface="Calibri" panose="020F0502020204030204" pitchFamily="34" charset="0"/>
              </a:rPr>
              <a:t>Plans trips based on user preferences</a:t>
            </a:r>
          </a:p>
          <a:p>
            <a:r>
              <a:rPr lang="en-US" sz="2800" dirty="0">
                <a:latin typeface="Calibri" panose="020F0502020204030204" pitchFamily="34" charset="0"/>
                <a:ea typeface="Calibri" panose="020F0502020204030204" pitchFamily="34" charset="0"/>
                <a:cs typeface="Calibri" panose="020F0502020204030204" pitchFamily="34" charset="0"/>
              </a:rPr>
              <a:t>Suggests destinations, builds itineraries</a:t>
            </a:r>
          </a:p>
          <a:p>
            <a:r>
              <a:rPr lang="en-US" sz="2800" dirty="0">
                <a:latin typeface="Calibri" panose="020F0502020204030204" pitchFamily="34" charset="0"/>
                <a:ea typeface="Calibri" panose="020F0502020204030204" pitchFamily="34" charset="0"/>
                <a:cs typeface="Calibri" panose="020F0502020204030204" pitchFamily="34" charset="0"/>
              </a:rPr>
              <a:t>Recommends transport and accommodations</a:t>
            </a:r>
          </a:p>
          <a:p>
            <a:r>
              <a:rPr lang="en-US" sz="2800" dirty="0">
                <a:latin typeface="Calibri" panose="020F0502020204030204" pitchFamily="34" charset="0"/>
                <a:ea typeface="Calibri" panose="020F0502020204030204" pitchFamily="34" charset="0"/>
                <a:cs typeface="Calibri" panose="020F0502020204030204" pitchFamily="34" charset="0"/>
              </a:rPr>
              <a:t>Uses real-time data (weather, maps, events)</a:t>
            </a:r>
          </a:p>
          <a:p>
            <a:r>
              <a:rPr lang="en-US" sz="2800" dirty="0">
                <a:latin typeface="Calibri" panose="020F0502020204030204" pitchFamily="34" charset="0"/>
                <a:ea typeface="Calibri" panose="020F0502020204030204" pitchFamily="34" charset="0"/>
                <a:cs typeface="Calibri" panose="020F0502020204030204" pitchFamily="34" charset="0"/>
              </a:rPr>
              <a:t>Manages bookings and alerts</a:t>
            </a:r>
          </a:p>
          <a:p>
            <a:r>
              <a:rPr lang="en-US" sz="2800" dirty="0">
                <a:latin typeface="Calibri" panose="020F0502020204030204" pitchFamily="34" charset="0"/>
                <a:ea typeface="Calibri" panose="020F0502020204030204" pitchFamily="34" charset="0"/>
                <a:cs typeface="Calibri" panose="020F0502020204030204" pitchFamily="34" charset="0"/>
              </a:rPr>
              <a:t>Optimizes schedules dynamically</a:t>
            </a:r>
          </a:p>
          <a:p>
            <a:pPr marL="0" indent="0">
              <a:buNone/>
            </a:pPr>
            <a:endParaRPr lang="en-US" sz="11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US" sz="2800" dirty="0">
                <a:solidFill>
                  <a:srgbClr val="000000"/>
                </a:solidFill>
                <a:latin typeface="Calibri"/>
                <a:ea typeface="Calibri"/>
                <a:cs typeface="Calibri"/>
              </a:rPr>
              <a:t>IBM cloud lite services</a:t>
            </a:r>
          </a:p>
          <a:p>
            <a:pPr>
              <a:buFont typeface="Wingdings" panose="05000000000000000000" pitchFamily="2" charset="2"/>
              <a:buChar char="§"/>
            </a:pPr>
            <a:r>
              <a:rPr lang="en-US" sz="2800" dirty="0">
                <a:solidFill>
                  <a:srgbClr val="000000"/>
                </a:solidFill>
                <a:latin typeface="Calibri"/>
                <a:ea typeface="Calibri"/>
                <a:cs typeface="Calibri"/>
              </a:rPr>
              <a:t>Natural Language Processing (NLP)</a:t>
            </a:r>
          </a:p>
          <a:p>
            <a:pPr>
              <a:buFont typeface="Wingdings" panose="05000000000000000000" pitchFamily="2" charset="2"/>
              <a:buChar char="§"/>
            </a:pPr>
            <a:r>
              <a:rPr lang="en-US" sz="2800" dirty="0">
                <a:solidFill>
                  <a:srgbClr val="000000"/>
                </a:solidFill>
                <a:latin typeface="Calibri"/>
                <a:ea typeface="Calibri"/>
                <a:cs typeface="Calibri"/>
              </a:rPr>
              <a:t>Large Language models (LLM)</a:t>
            </a:r>
          </a:p>
          <a:p>
            <a:pPr>
              <a:buFont typeface="Wingdings" panose="05000000000000000000" pitchFamily="2" charset="2"/>
              <a:buChar char="§"/>
            </a:pPr>
            <a:r>
              <a:rPr lang="en-US" sz="2800" dirty="0">
                <a:solidFill>
                  <a:srgbClr val="000000"/>
                </a:solidFill>
                <a:latin typeface="Calibri"/>
                <a:ea typeface="Calibri"/>
                <a:cs typeface="Calibri"/>
              </a:rPr>
              <a:t>IBM Granite model</a:t>
            </a:r>
          </a:p>
          <a:p>
            <a:pPr>
              <a:buFont typeface="Wingdings" panose="05000000000000000000" pitchFamily="2" charset="2"/>
              <a:buChar char="§"/>
            </a:pPr>
            <a:r>
              <a:rPr lang="en-US" sz="2800" dirty="0">
                <a:solidFill>
                  <a:srgbClr val="000000"/>
                </a:solidFill>
                <a:latin typeface="Calibri"/>
                <a:ea typeface="Calibri"/>
                <a:cs typeface="Calibri"/>
              </a:rPr>
              <a:t>IBM App Connect</a:t>
            </a:r>
          </a:p>
          <a:p>
            <a:pPr>
              <a:buFont typeface="Wingdings" panose="05000000000000000000" pitchFamily="2" charset="2"/>
              <a:buChar char="§"/>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a:t>
            </a:r>
            <a:r>
              <a:rPr lang="en-IN" dirty="0" err="1">
                <a:latin typeface="Calibri" panose="020F0502020204030204" pitchFamily="34" charset="0"/>
                <a:ea typeface="Calibri" panose="020F0502020204030204" pitchFamily="34" charset="0"/>
                <a:cs typeface="Calibri" panose="020F0502020204030204" pitchFamily="34" charset="0"/>
              </a:rPr>
              <a:t>Watsonx</a:t>
            </a:r>
            <a:r>
              <a:rPr lang="en-IN"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Functions</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service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Granite (via watsonx.ai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Object Storage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AI Tools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2946"/>
            <a:ext cx="11029615" cy="4673324"/>
          </a:xfrm>
        </p:spPr>
        <p:txBody>
          <a:bodyPr>
            <a:normAutofit fontScale="70000" lnSpcReduction="20000"/>
          </a:bodyPr>
          <a:lstStyle/>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The Travel Planner Agent offers impressive features such as real-time itinerary updates based on weather conditions and travel delays, ensuring a smooth journey. It uses IBM Granite’s advanced AI to understand user inputs and deliver highly personalized travel plans. The agent intelligently recommends destinations and routes tailored to user interests, budgets, and constraints. Seamless integration across IBM Cloud services enables a natural, conversational experience that simplifies complex travel planning into an effortless task.</a:t>
            </a:r>
          </a:p>
          <a:p>
            <a:pPr marL="0" indent="0">
              <a:buNone/>
            </a:pPr>
            <a:r>
              <a:rPr lang="en-IN" sz="2800" b="1" dirty="0">
                <a:solidFill>
                  <a:srgbClr val="0F0F0F"/>
                </a:solidFill>
                <a:latin typeface="Calibri"/>
                <a:ea typeface="Calibri"/>
                <a:cs typeface="Calibri"/>
              </a:rPr>
              <a:t>Unique features</a:t>
            </a:r>
            <a:r>
              <a:rPr lang="en-IN" sz="2800" dirty="0">
                <a:solidFill>
                  <a:srgbClr val="0F0F0F"/>
                </a:solidFill>
                <a:latin typeface="Calibri"/>
                <a:ea typeface="Calibri"/>
                <a:cs typeface="Calibri"/>
              </a:rPr>
              <a:t>:</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Real-time itinerary adjustment based on live weather and travel updates</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Natural language understanding using IBM Granite for personalized suggestions</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Tailored recommendations based on user interests, budget, and trip duration</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Smart integration of maps, weather, and booking data for seamless planning</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Chat-based interactive experience powered by Watson Assistant</a:t>
            </a:r>
          </a:p>
          <a:p>
            <a:pPr>
              <a:buFont typeface="Wingdings" panose="05000000000000000000" pitchFamily="2" charset="2"/>
              <a:buChar char="§"/>
            </a:pPr>
            <a:r>
              <a:rPr lang="en-US" sz="2800" dirty="0">
                <a:latin typeface="Calibri" panose="020F0502020204030204" pitchFamily="34" charset="0"/>
                <a:ea typeface="Calibri" panose="020F0502020204030204" pitchFamily="34" charset="0"/>
                <a:cs typeface="Calibri" panose="020F0502020204030204" pitchFamily="34" charset="0"/>
              </a:rPr>
              <a:t>Serverless backend logic using IBM Cloud Functions for efficiency</a:t>
            </a:r>
            <a:endParaRPr lang="en-IN" sz="2800" dirty="0">
              <a:solidFill>
                <a:srgbClr val="0F0F0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Individual Travellers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Travel bloggers and influencers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Travel agencies offering customized experiences</a:t>
            </a:r>
          </a:p>
          <a:p>
            <a:pPr marL="305435" indent="-305435"/>
            <a:r>
              <a:rPr lang="en-US" sz="2800" dirty="0">
                <a:latin typeface="Calibri" panose="020F0502020204030204" pitchFamily="34" charset="0"/>
                <a:ea typeface="Calibri" panose="020F0502020204030204" pitchFamily="34" charset="0"/>
                <a:cs typeface="Calibri" panose="020F0502020204030204" pitchFamily="34" charset="0"/>
              </a:rPr>
              <a:t>Business executives planning multi-city trips</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Academic or research-based </a:t>
            </a:r>
            <a:r>
              <a:rPr lang="en-IN" sz="2800" dirty="0" err="1">
                <a:latin typeface="Calibri" panose="020F0502020204030204" pitchFamily="34" charset="0"/>
                <a:ea typeface="Calibri" panose="020F0502020204030204" pitchFamily="34" charset="0"/>
                <a:cs typeface="Calibri" panose="020F0502020204030204" pitchFamily="34" charset="0"/>
              </a:rPr>
              <a:t>travelers</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D405-46DA-7C09-5F79-52FBFF8BE008}"/>
              </a:ext>
            </a:extLst>
          </p:cNvPr>
          <p:cNvSpPr>
            <a:spLocks noGrp="1"/>
          </p:cNvSpPr>
          <p:nvPr>
            <p:ph type="title"/>
          </p:nvPr>
        </p:nvSpPr>
        <p:spPr/>
        <p:txBody>
          <a:bodyPr/>
          <a:lstStyle/>
          <a:p>
            <a:r>
              <a:rPr lang="en-IN" dirty="0">
                <a:solidFill>
                  <a:schemeClr val="accent1"/>
                </a:solidFill>
              </a:rPr>
              <a:t>API REFERENCE AFTER DEPLOYMENT</a:t>
            </a:r>
          </a:p>
        </p:txBody>
      </p:sp>
      <p:pic>
        <p:nvPicPr>
          <p:cNvPr id="5" name="Content Placeholder 4" descr="A screenshot of a computer&#10;&#10;AI-generated content may be incorrect.">
            <a:extLst>
              <a:ext uri="{FF2B5EF4-FFF2-40B4-BE49-F238E27FC236}">
                <a16:creationId xmlns:a16="http://schemas.microsoft.com/office/drawing/2014/main" id="{095758F9-41C0-2577-CA4B-A12ED9014306}"/>
              </a:ext>
            </a:extLst>
          </p:cNvPr>
          <p:cNvPicPr>
            <a:picLocks noGrp="1" noChangeAspect="1"/>
          </p:cNvPicPr>
          <p:nvPr>
            <p:ph idx="1"/>
          </p:nvPr>
        </p:nvPicPr>
        <p:blipFill>
          <a:blip r:embed="rId2"/>
          <a:stretch>
            <a:fillRect/>
          </a:stretch>
        </p:blipFill>
        <p:spPr>
          <a:xfrm>
            <a:off x="818910" y="1382773"/>
            <a:ext cx="10554179" cy="4673600"/>
          </a:xfrm>
        </p:spPr>
      </p:pic>
    </p:spTree>
    <p:extLst>
      <p:ext uri="{BB962C8B-B14F-4D97-AF65-F5344CB8AC3E}">
        <p14:creationId xmlns:p14="http://schemas.microsoft.com/office/powerpoint/2010/main" val="78644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9ABE-F465-BB76-2400-9605781F3925}"/>
              </a:ext>
            </a:extLst>
          </p:cNvPr>
          <p:cNvSpPr>
            <a:spLocks noGrp="1"/>
          </p:cNvSpPr>
          <p:nvPr>
            <p:ph type="title"/>
          </p:nvPr>
        </p:nvSpPr>
        <p:spPr/>
        <p:txBody>
          <a:bodyPr/>
          <a:lstStyle/>
          <a:p>
            <a:r>
              <a:rPr lang="en-IN" dirty="0">
                <a:solidFill>
                  <a:schemeClr val="accent1"/>
                </a:solidFill>
              </a:rPr>
              <a:t>DEPLOYMENT &amp; PREVIEW</a:t>
            </a:r>
          </a:p>
        </p:txBody>
      </p:sp>
      <p:pic>
        <p:nvPicPr>
          <p:cNvPr id="5" name="Content Placeholder 4" descr="A screenshot of a computer&#10;&#10;AI-generated content may be incorrect.">
            <a:extLst>
              <a:ext uri="{FF2B5EF4-FFF2-40B4-BE49-F238E27FC236}">
                <a16:creationId xmlns:a16="http://schemas.microsoft.com/office/drawing/2014/main" id="{CE59568F-9961-D8D7-391E-B081E8762FF8}"/>
              </a:ext>
            </a:extLst>
          </p:cNvPr>
          <p:cNvPicPr>
            <a:picLocks noGrp="1" noChangeAspect="1"/>
          </p:cNvPicPr>
          <p:nvPr>
            <p:ph idx="1"/>
          </p:nvPr>
        </p:nvPicPr>
        <p:blipFill>
          <a:blip r:embed="rId2"/>
          <a:stretch>
            <a:fillRect/>
          </a:stretch>
        </p:blipFill>
        <p:spPr>
          <a:xfrm>
            <a:off x="943746" y="1482244"/>
            <a:ext cx="10304508" cy="4673600"/>
          </a:xfrm>
        </p:spPr>
      </p:pic>
    </p:spTree>
    <p:extLst>
      <p:ext uri="{BB962C8B-B14F-4D97-AF65-F5344CB8AC3E}">
        <p14:creationId xmlns:p14="http://schemas.microsoft.com/office/powerpoint/2010/main" val="26250565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252</TotalTime>
  <Words>493</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Travel PLANNER agent</vt:lpstr>
      <vt:lpstr>OUTLINE</vt:lpstr>
      <vt:lpstr>Problem Statement</vt:lpstr>
      <vt:lpstr>Technology  used</vt:lpstr>
      <vt:lpstr>IBM cloud services used</vt:lpstr>
      <vt:lpstr>Wow factors</vt:lpstr>
      <vt:lpstr>End users</vt:lpstr>
      <vt:lpstr>API REFERENCE AFTER DEPLOYMENT</vt:lpstr>
      <vt:lpstr>DEPLOYMENT &amp; PREVIEW</vt:lpstr>
      <vt:lpstr>Results</vt:lpstr>
      <vt:lpstr>Conclusion</vt:lpstr>
      <vt:lpstr>GitHub Link</vt:lpstr>
      <vt:lpstr>PowerPoint Presentation</vt:lpstr>
      <vt:lpstr>IBM Certifications</vt:lpstr>
      <vt:lpstr>IBM Certifications</vt:lpstr>
      <vt:lpstr>IBM LAB CERTIFICATE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shaurya gupta</cp:lastModifiedBy>
  <cp:revision>144</cp:revision>
  <dcterms:created xsi:type="dcterms:W3CDTF">2021-05-26T16:50:10Z</dcterms:created>
  <dcterms:modified xsi:type="dcterms:W3CDTF">2025-08-04T12:03:29Z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