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73" r:id="rId2"/>
    <p:sldId id="280" r:id="rId3"/>
    <p:sldId id="279" r:id="rId4"/>
    <p:sldId id="283" r:id="rId5"/>
    <p:sldId id="282" r:id="rId6"/>
    <p:sldId id="290" r:id="rId7"/>
    <p:sldId id="284" r:id="rId8"/>
    <p:sldId id="289" r:id="rId9"/>
    <p:sldId id="287" r:id="rId10"/>
    <p:sldId id="291" r:id="rId11"/>
    <p:sldId id="288" r:id="rId12"/>
    <p:sldId id="271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FD756-A1D0-E74A-E011-B7A2A4B3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111" y="689749"/>
            <a:ext cx="7505700" cy="2448000"/>
          </a:xfrm>
        </p:spPr>
        <p:txBody>
          <a:bodyPr>
            <a:noAutofit/>
          </a:bodyPr>
          <a:lstStyle/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pPr marL="14605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Shivam Kailash Gupta</a:t>
            </a:r>
          </a:p>
          <a:p>
            <a:pPr marL="14605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Harjinder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24FE51-19FB-1365-97FF-240D3DF55B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74C43-374B-5904-B9D0-AD8CA00F8F95}"/>
              </a:ext>
            </a:extLst>
          </p:cNvPr>
          <p:cNvSpPr/>
          <p:nvPr/>
        </p:nvSpPr>
        <p:spPr>
          <a:xfrm>
            <a:off x="403802" y="520472"/>
            <a:ext cx="841309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Segmentation: Unveiling Patterns for Targeted Marketing Strategies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93CAA-66E1-9763-3593-78EB9AAC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931" y="1992350"/>
            <a:ext cx="4368729" cy="1983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385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E8ED-C0F0-A45A-FEE8-C81AFA4B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567" y="1050539"/>
            <a:ext cx="5232793" cy="375756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datasets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incorporating qualitative research methodologies like surveys or interviews might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enrich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analysis.</a:t>
            </a:r>
          </a:p>
          <a:p>
            <a:pPr marL="14605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advanced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techniques,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or recommendation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could aid in foreseeing future purchasing patterns and tailoring offerings accordingly.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multifaceted analyses promise to deepen insights into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behavior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thereby refining marketing strategies for more impactful and enduring customer relationships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8597-E886-7393-959E-72B354C9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1187F-5A15-57F4-36EE-5E58B66BB22E}"/>
              </a:ext>
            </a:extLst>
          </p:cNvPr>
          <p:cNvSpPr/>
          <p:nvPr/>
        </p:nvSpPr>
        <p:spPr>
          <a:xfrm>
            <a:off x="324033" y="335395"/>
            <a:ext cx="51171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and Future goals: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8" name="Picture 4" descr="Things going too well | SpongeBob SquarePants | Know Your Meme">
            <a:extLst>
              <a:ext uri="{FF2B5EF4-FFF2-40B4-BE49-F238E27FC236}">
                <a16:creationId xmlns:a16="http://schemas.microsoft.com/office/drawing/2014/main" id="{81CA03E8-983F-4D69-52F0-8B2C3B61B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360" y="1437125"/>
            <a:ext cx="3227724" cy="2757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40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E8ED-C0F0-A45A-FEE8-C81AFA4B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063" y="914931"/>
            <a:ext cx="8571571" cy="2721437"/>
          </a:xfrm>
        </p:spPr>
        <p:txBody>
          <a:bodyPr>
            <a:noAutofit/>
          </a:bodyPr>
          <a:lstStyle/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Comparison of cluster-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 for customer segmentation. International Journal of Engineering and Advanced Technology.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An intelligent market segmentation system using k-means, SOM, and  PSO. 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Gomes, A.,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Meisen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(2023). RFM analysis for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cus-tomer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 in retail: A literature review. Journal of Business Research, 157, 111110.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Kumar, A. (2023). Customer Segmentation: Concepts, Methods, and Applications.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Global.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Pu, L. (2022). Improving k-means clustering with density-based initialization for customer segmentation. Expert Systems with Applications, 191, 116319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Salminen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Kuusisto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Kuikka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Penttinen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(2023). Customer segmentation using k-means cluster-</a:t>
            </a:r>
          </a:p>
          <a:p>
            <a:pPr marL="14605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systematic literature review. Journal of Business Research, 157, 111117.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Tabianan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Darmawahyuni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G. (2022). Customer segmentation using k-means clustering and principal component analysis for bank marketing. Inter- national Journal of Electrical and Computer Engineer-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12(1), 73-82.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Gonen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Spiegel, U. (2023). Using barcode scanners to enhance customer segmentation and pricing strategies. Journal of Retailing, 100(1), 100093.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 Turkmen, S. (2022). Evaluation of different cluster-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 for customer segmentation. International Journal of Data Science and Machine Learning, 13(1), 1-13.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10)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Yıldız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C ̧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Karakas ̧, H. (2023). Customer segmentation in big data environment: A comprehensive review. Expert Systems with Applications, 190, 116299.</a:t>
            </a:r>
          </a:p>
          <a:p>
            <a:pPr marL="14605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8597-E886-7393-959E-72B354C9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1187F-5A15-57F4-36EE-5E58B66BB22E}"/>
              </a:ext>
            </a:extLst>
          </p:cNvPr>
          <p:cNvSpPr/>
          <p:nvPr/>
        </p:nvSpPr>
        <p:spPr>
          <a:xfrm>
            <a:off x="501599" y="330156"/>
            <a:ext cx="22381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790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port, ball, bowling&#10;&#10;Description automatically generated">
            <a:extLst>
              <a:ext uri="{FF2B5EF4-FFF2-40B4-BE49-F238E27FC236}">
                <a16:creationId xmlns:a16="http://schemas.microsoft.com/office/drawing/2014/main" id="{9686A3C8-B95F-E21C-57DA-ED6CEAA8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781" y="1217295"/>
            <a:ext cx="4514849" cy="2708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636485-C045-266B-D233-418BB77FE8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68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E8ED-C0F0-A45A-FEE8-C81AFA4B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638" y="899308"/>
            <a:ext cx="7961969" cy="27214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comprises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range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customer information, including transaction data, age, gender, product service, spending score, purchase frequency, and customer id, annual income, Product.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provides valuable insights into customer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preferences, forming the basis for segmentation analysis.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Kaggle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rows: 50K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columns: 7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8597-E886-7393-959E-72B354C9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1187F-5A15-57F4-36EE-5E58B66BB22E}"/>
              </a:ext>
            </a:extLst>
          </p:cNvPr>
          <p:cNvSpPr/>
          <p:nvPr/>
        </p:nvSpPr>
        <p:spPr>
          <a:xfrm>
            <a:off x="390073" y="307854"/>
            <a:ext cx="16433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2E89EF-7299-9F43-B6F2-23FB00EA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04" y="3094857"/>
            <a:ext cx="2518229" cy="1740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9B993D-1868-E6EC-0766-C0515623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163" y="3086575"/>
            <a:ext cx="4486921" cy="1457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361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355A7-1DDE-5C12-29B4-0FED82229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1360448"/>
            <a:ext cx="8214732" cy="330076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face challenges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catering to diver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customer preferences.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mass marketing is ineffective. Customer Segmentation,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distinct customer segments.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(personalized) marketing improves engagement, sales, and satisfaction.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optimizes budgets by focusing resources on promising segments, maximizing ROI (Return On Investment).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A39B2-6A9D-2009-DDB7-7E40B3D50A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C1A4B-4299-CE23-FD06-62FD40B9C649}"/>
              </a:ext>
            </a:extLst>
          </p:cNvPr>
          <p:cNvSpPr/>
          <p:nvPr/>
        </p:nvSpPr>
        <p:spPr>
          <a:xfrm>
            <a:off x="261720" y="322723"/>
            <a:ext cx="37289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718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355A7-1DDE-5C12-29B4-0FED82229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1360448"/>
            <a:ext cx="8214732" cy="330076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Segmentation project focuses on analyzing a comprehensive dataset containing various customer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purchasing history, demographics, online behavior, and preferences.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employing advanced machine learning techniques, specifically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project aims to identify distinct customer segments within the dataset.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segments will enable businesses to tailor their marketing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strategies, product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offerings, and customer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initiatives to different customer groups effectively.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will be employed to segment customers into six distinct clusters based on ’Age’, ’Annual Income’, and ’Spending Score’.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A39B2-6A9D-2009-DDB7-7E40B3D50A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C1A4B-4299-CE23-FD06-62FD40B9C649}"/>
              </a:ext>
            </a:extLst>
          </p:cNvPr>
          <p:cNvSpPr/>
          <p:nvPr/>
        </p:nvSpPr>
        <p:spPr>
          <a:xfrm>
            <a:off x="261720" y="322723"/>
            <a:ext cx="37289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275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E8ED-C0F0-A45A-FEE8-C81AFA4B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654" y="1194380"/>
            <a:ext cx="7961969" cy="35460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utilize clustering algorithms,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K-means, hierarchical clustering,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group customers with similar characteristics together.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the patterns and similarities among customers, the project will identify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different market segments.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dimensionality reduction techniques may also be employed to enhance the accuracy of segmentation.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the clustered data, an analysis was conducted to determine the most frequently purchased item within specific age groups across each cluster.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aimed to uncover potential buying preferences or trends based on age and clustered segments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8597-E886-7393-959E-72B354C9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1187F-5A15-57F4-36EE-5E58B66BB22E}"/>
              </a:ext>
            </a:extLst>
          </p:cNvPr>
          <p:cNvSpPr/>
          <p:nvPr/>
        </p:nvSpPr>
        <p:spPr>
          <a:xfrm>
            <a:off x="309234" y="330156"/>
            <a:ext cx="26228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872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8597-E886-7393-959E-72B354C9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1187F-5A15-57F4-36EE-5E58B66BB22E}"/>
              </a:ext>
            </a:extLst>
          </p:cNvPr>
          <p:cNvSpPr/>
          <p:nvPr/>
        </p:nvSpPr>
        <p:spPr>
          <a:xfrm>
            <a:off x="295517" y="255815"/>
            <a:ext cx="30219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data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 descr="A graph of age and age&#10;&#10;Description automatically generated">
            <a:extLst>
              <a:ext uri="{FF2B5EF4-FFF2-40B4-BE49-F238E27FC236}">
                <a16:creationId xmlns:a16="http://schemas.microsoft.com/office/drawing/2014/main" id="{922FF3B6-387F-6953-B7A9-21F6AAB2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09" y="1235882"/>
            <a:ext cx="3828586" cy="1457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graph with many colored dots&#10;&#10;Description automatically generated with medium confidence">
            <a:extLst>
              <a:ext uri="{FF2B5EF4-FFF2-40B4-BE49-F238E27FC236}">
                <a16:creationId xmlns:a16="http://schemas.microsoft.com/office/drawing/2014/main" id="{B879D877-37C1-1442-9669-70F3A77A4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477" y="2865404"/>
            <a:ext cx="4166654" cy="1959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0F0A112-5C47-B7D1-9491-514B9EF2D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063" y="695793"/>
            <a:ext cx="3709697" cy="1997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59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8597-E886-7393-959E-72B354C9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1187F-5A15-57F4-36EE-5E58B66BB22E}"/>
              </a:ext>
            </a:extLst>
          </p:cNvPr>
          <p:cNvSpPr/>
          <p:nvPr/>
        </p:nvSpPr>
        <p:spPr>
          <a:xfrm>
            <a:off x="1026582" y="330156"/>
            <a:ext cx="11881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014059-9BED-9197-26F7-B1BDBAD87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6" y="1597481"/>
            <a:ext cx="3513447" cy="276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A diagram of heatmap&#10;&#10;Description automatically generated">
            <a:extLst>
              <a:ext uri="{FF2B5EF4-FFF2-40B4-BE49-F238E27FC236}">
                <a16:creationId xmlns:a16="http://schemas.microsoft.com/office/drawing/2014/main" id="{C9666A62-FBC9-F553-1618-D2CACE24F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029" y="1453560"/>
            <a:ext cx="3523705" cy="3047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1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E8ED-C0F0-A45A-FEE8-C81AFA4B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783" y="1040780"/>
            <a:ext cx="5267787" cy="378743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simple heuristic used to determine the optimal number of clusters in a dataset when using K-Means clustering.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k value,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squared errors (SSE)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inertia is calculated. SSE measures how close each member of a cluster is to its centroid.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metric used to evaluate the goodness of a clustering technique.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sample, silhouette score calculates the mean intra-cluster distance a and the mean nearest-cluster distance b.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silhouette coefficient s for a sample is then given by: s = (b - a) / max(a, b)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score ranges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to +1.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8597-E886-7393-959E-72B354C9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1187F-5A15-57F4-36EE-5E58B66BB22E}"/>
              </a:ext>
            </a:extLst>
          </p:cNvPr>
          <p:cNvSpPr/>
          <p:nvPr/>
        </p:nvSpPr>
        <p:spPr>
          <a:xfrm>
            <a:off x="248813" y="310908"/>
            <a:ext cx="31229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C5BCB-0E80-3E3F-EF97-4B1FE007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570" y="1410564"/>
            <a:ext cx="3006827" cy="2440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217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E8ED-C0F0-A45A-FEE8-C81AFA4B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073" y="1137059"/>
            <a:ext cx="7961969" cy="27214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exploration of customer segmentation through K-means clustering presents rich insights into distinct customer behaviors and preferences.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based on attributes such as Annual Income and Spending Score revealed clear clusters, illuminating diverse spending patterns among customers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8597-E886-7393-959E-72B354C9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1187F-5A15-57F4-36EE-5E58B66BB22E}"/>
              </a:ext>
            </a:extLst>
          </p:cNvPr>
          <p:cNvSpPr/>
          <p:nvPr/>
        </p:nvSpPr>
        <p:spPr>
          <a:xfrm>
            <a:off x="441372" y="307854"/>
            <a:ext cx="1540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 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" name="Picture 9" descr="A graph of colored dots&#10;&#10;Description automatically generated">
            <a:extLst>
              <a:ext uri="{FF2B5EF4-FFF2-40B4-BE49-F238E27FC236}">
                <a16:creationId xmlns:a16="http://schemas.microsoft.com/office/drawing/2014/main" id="{BAB773FB-3435-E951-A39D-DFF12145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53" y="2899864"/>
            <a:ext cx="3696655" cy="17421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45B14FC-3F12-0BFB-D8A6-352EA880D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036" y="2782092"/>
            <a:ext cx="3505786" cy="1859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7068815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920</Words>
  <Application>Microsoft Office PowerPoint</Application>
  <PresentationFormat>On-screen Show (16:9)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Nunito</vt:lpstr>
      <vt:lpstr>Calibri</vt:lpstr>
      <vt:lpstr>Arial</vt:lpstr>
      <vt:lpstr>Times New Roman</vt:lpstr>
      <vt:lpstr>Shift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Shivam Gupta</cp:lastModifiedBy>
  <cp:revision>104</cp:revision>
  <dcterms:modified xsi:type="dcterms:W3CDTF">2023-12-08T20:25:11Z</dcterms:modified>
</cp:coreProperties>
</file>