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2"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Gupta" userId="43935fc43bc4807a" providerId="LiveId" clId="{5D9C31C7-5514-4606-BB20-DBB0DBA67907}"/>
    <pc:docChg chg="undo redo custSel modSld">
      <pc:chgData name="Shubham Gupta" userId="43935fc43bc4807a" providerId="LiveId" clId="{5D9C31C7-5514-4606-BB20-DBB0DBA67907}" dt="2025-02-13T16:16:19.341" v="1358" actId="14100"/>
      <pc:docMkLst>
        <pc:docMk/>
      </pc:docMkLst>
      <pc:sldChg chg="modSp mod">
        <pc:chgData name="Shubham Gupta" userId="43935fc43bc4807a" providerId="LiveId" clId="{5D9C31C7-5514-4606-BB20-DBB0DBA67907}" dt="2025-02-13T14:59:35.962" v="520" actId="27636"/>
        <pc:sldMkLst>
          <pc:docMk/>
          <pc:sldMk cId="1302641699" sldId="258"/>
        </pc:sldMkLst>
        <pc:spChg chg="mod">
          <ac:chgData name="Shubham Gupta" userId="43935fc43bc4807a" providerId="LiveId" clId="{5D9C31C7-5514-4606-BB20-DBB0DBA67907}" dt="2025-02-13T14:59:35.962" v="520" actId="27636"/>
          <ac:spMkLst>
            <pc:docMk/>
            <pc:sldMk cId="1302641699" sldId="258"/>
            <ac:spMk id="3" creationId="{A28DB75A-72A1-10FF-34AE-AE996BC80504}"/>
          </ac:spMkLst>
        </pc:spChg>
      </pc:sldChg>
      <pc:sldChg chg="modSp mod">
        <pc:chgData name="Shubham Gupta" userId="43935fc43bc4807a" providerId="LiveId" clId="{5D9C31C7-5514-4606-BB20-DBB0DBA67907}" dt="2025-02-13T15:19:30.300" v="743" actId="27636"/>
        <pc:sldMkLst>
          <pc:docMk/>
          <pc:sldMk cId="2250852854" sldId="261"/>
        </pc:sldMkLst>
        <pc:spChg chg="mod">
          <ac:chgData name="Shubham Gupta" userId="43935fc43bc4807a" providerId="LiveId" clId="{5D9C31C7-5514-4606-BB20-DBB0DBA67907}" dt="2025-02-13T15:19:30.300" v="743" actId="27636"/>
          <ac:spMkLst>
            <pc:docMk/>
            <pc:sldMk cId="2250852854" sldId="261"/>
            <ac:spMk id="3" creationId="{504879BF-BB85-C859-8B25-4B4022FED918}"/>
          </ac:spMkLst>
        </pc:spChg>
      </pc:sldChg>
      <pc:sldChg chg="delSp modSp mod">
        <pc:chgData name="Shubham Gupta" userId="43935fc43bc4807a" providerId="LiveId" clId="{5D9C31C7-5514-4606-BB20-DBB0DBA67907}" dt="2025-02-13T15:34:06.005" v="796" actId="255"/>
        <pc:sldMkLst>
          <pc:docMk/>
          <pc:sldMk cId="1965507630" sldId="262"/>
        </pc:sldMkLst>
        <pc:spChg chg="del">
          <ac:chgData name="Shubham Gupta" userId="43935fc43bc4807a" providerId="LiveId" clId="{5D9C31C7-5514-4606-BB20-DBB0DBA67907}" dt="2025-02-13T15:19:38.164" v="744" actId="478"/>
          <ac:spMkLst>
            <pc:docMk/>
            <pc:sldMk cId="1965507630" sldId="262"/>
            <ac:spMk id="2" creationId="{88E4DB54-1662-EAFE-E547-D0A222FD16B5}"/>
          </ac:spMkLst>
        </pc:spChg>
        <pc:spChg chg="mod">
          <ac:chgData name="Shubham Gupta" userId="43935fc43bc4807a" providerId="LiveId" clId="{5D9C31C7-5514-4606-BB20-DBB0DBA67907}" dt="2025-02-13T15:34:06.005" v="796" actId="255"/>
          <ac:spMkLst>
            <pc:docMk/>
            <pc:sldMk cId="1965507630" sldId="262"/>
            <ac:spMk id="3" creationId="{A0BFEB7D-4C6D-7810-7976-24A617F5BBB3}"/>
          </ac:spMkLst>
        </pc:spChg>
      </pc:sldChg>
      <pc:sldChg chg="delSp modSp mod">
        <pc:chgData name="Shubham Gupta" userId="43935fc43bc4807a" providerId="LiveId" clId="{5D9C31C7-5514-4606-BB20-DBB0DBA67907}" dt="2025-02-13T15:44:53.133" v="917" actId="255"/>
        <pc:sldMkLst>
          <pc:docMk/>
          <pc:sldMk cId="3976747937" sldId="263"/>
        </pc:sldMkLst>
        <pc:spChg chg="del">
          <ac:chgData name="Shubham Gupta" userId="43935fc43bc4807a" providerId="LiveId" clId="{5D9C31C7-5514-4606-BB20-DBB0DBA67907}" dt="2025-02-13T15:34:21.958" v="797" actId="478"/>
          <ac:spMkLst>
            <pc:docMk/>
            <pc:sldMk cId="3976747937" sldId="263"/>
            <ac:spMk id="2" creationId="{B760FCC0-043D-4375-490E-99EDC6EFCA85}"/>
          </ac:spMkLst>
        </pc:spChg>
        <pc:spChg chg="mod">
          <ac:chgData name="Shubham Gupta" userId="43935fc43bc4807a" providerId="LiveId" clId="{5D9C31C7-5514-4606-BB20-DBB0DBA67907}" dt="2025-02-13T15:44:53.133" v="917" actId="255"/>
          <ac:spMkLst>
            <pc:docMk/>
            <pc:sldMk cId="3976747937" sldId="263"/>
            <ac:spMk id="3" creationId="{B6EC8B27-3080-4266-8F3F-61633916F6DA}"/>
          </ac:spMkLst>
        </pc:spChg>
      </pc:sldChg>
      <pc:sldChg chg="delSp modSp mod">
        <pc:chgData name="Shubham Gupta" userId="43935fc43bc4807a" providerId="LiveId" clId="{5D9C31C7-5514-4606-BB20-DBB0DBA67907}" dt="2025-02-13T15:47:07.630" v="927" actId="255"/>
        <pc:sldMkLst>
          <pc:docMk/>
          <pc:sldMk cId="2953479174" sldId="264"/>
        </pc:sldMkLst>
        <pc:spChg chg="del">
          <ac:chgData name="Shubham Gupta" userId="43935fc43bc4807a" providerId="LiveId" clId="{5D9C31C7-5514-4606-BB20-DBB0DBA67907}" dt="2025-02-13T15:45:14.076" v="918" actId="478"/>
          <ac:spMkLst>
            <pc:docMk/>
            <pc:sldMk cId="2953479174" sldId="264"/>
            <ac:spMk id="2" creationId="{9B891867-4BAB-0FB8-C06A-C46D33AA57AA}"/>
          </ac:spMkLst>
        </pc:spChg>
        <pc:spChg chg="mod">
          <ac:chgData name="Shubham Gupta" userId="43935fc43bc4807a" providerId="LiveId" clId="{5D9C31C7-5514-4606-BB20-DBB0DBA67907}" dt="2025-02-13T15:47:07.630" v="927" actId="255"/>
          <ac:spMkLst>
            <pc:docMk/>
            <pc:sldMk cId="2953479174" sldId="264"/>
            <ac:spMk id="3" creationId="{D3A5538D-BA7B-6709-3F3C-9022CE505E17}"/>
          </ac:spMkLst>
        </pc:spChg>
      </pc:sldChg>
      <pc:sldChg chg="delSp modSp mod">
        <pc:chgData name="Shubham Gupta" userId="43935fc43bc4807a" providerId="LiveId" clId="{5D9C31C7-5514-4606-BB20-DBB0DBA67907}" dt="2025-02-13T15:59:01.981" v="1237" actId="255"/>
        <pc:sldMkLst>
          <pc:docMk/>
          <pc:sldMk cId="1765118049" sldId="265"/>
        </pc:sldMkLst>
        <pc:spChg chg="del mod">
          <ac:chgData name="Shubham Gupta" userId="43935fc43bc4807a" providerId="LiveId" clId="{5D9C31C7-5514-4606-BB20-DBB0DBA67907}" dt="2025-02-13T15:47:40.237" v="929" actId="478"/>
          <ac:spMkLst>
            <pc:docMk/>
            <pc:sldMk cId="1765118049" sldId="265"/>
            <ac:spMk id="2" creationId="{AB7F0921-F264-9985-BF6A-461EF9A3CE3A}"/>
          </ac:spMkLst>
        </pc:spChg>
        <pc:spChg chg="mod">
          <ac:chgData name="Shubham Gupta" userId="43935fc43bc4807a" providerId="LiveId" clId="{5D9C31C7-5514-4606-BB20-DBB0DBA67907}" dt="2025-02-13T15:59:01.981" v="1237" actId="255"/>
          <ac:spMkLst>
            <pc:docMk/>
            <pc:sldMk cId="1765118049" sldId="265"/>
            <ac:spMk id="3" creationId="{1F4A7CF3-A4DC-65DD-0E63-94AF090C4930}"/>
          </ac:spMkLst>
        </pc:spChg>
      </pc:sldChg>
      <pc:sldChg chg="delSp modSp mod">
        <pc:chgData name="Shubham Gupta" userId="43935fc43bc4807a" providerId="LiveId" clId="{5D9C31C7-5514-4606-BB20-DBB0DBA67907}" dt="2025-02-13T16:01:56.755" v="1267" actId="255"/>
        <pc:sldMkLst>
          <pc:docMk/>
          <pc:sldMk cId="2747737287" sldId="266"/>
        </pc:sldMkLst>
        <pc:spChg chg="del">
          <ac:chgData name="Shubham Gupta" userId="43935fc43bc4807a" providerId="LiveId" clId="{5D9C31C7-5514-4606-BB20-DBB0DBA67907}" dt="2025-02-13T15:50:10.846" v="949" actId="478"/>
          <ac:spMkLst>
            <pc:docMk/>
            <pc:sldMk cId="2747737287" sldId="266"/>
            <ac:spMk id="2" creationId="{365B6D33-A390-F0A4-C85D-85DFD6A19267}"/>
          </ac:spMkLst>
        </pc:spChg>
        <pc:spChg chg="mod">
          <ac:chgData name="Shubham Gupta" userId="43935fc43bc4807a" providerId="LiveId" clId="{5D9C31C7-5514-4606-BB20-DBB0DBA67907}" dt="2025-02-13T16:01:56.755" v="1267" actId="255"/>
          <ac:spMkLst>
            <pc:docMk/>
            <pc:sldMk cId="2747737287" sldId="266"/>
            <ac:spMk id="3" creationId="{2EF6F168-6D05-B93A-EDBA-015BA6FF934E}"/>
          </ac:spMkLst>
        </pc:spChg>
      </pc:sldChg>
      <pc:sldChg chg="delSp modSp mod">
        <pc:chgData name="Shubham Gupta" userId="43935fc43bc4807a" providerId="LiveId" clId="{5D9C31C7-5514-4606-BB20-DBB0DBA67907}" dt="2025-02-13T16:03:51.396" v="1284" actId="255"/>
        <pc:sldMkLst>
          <pc:docMk/>
          <pc:sldMk cId="3962774224" sldId="267"/>
        </pc:sldMkLst>
        <pc:spChg chg="del">
          <ac:chgData name="Shubham Gupta" userId="43935fc43bc4807a" providerId="LiveId" clId="{5D9C31C7-5514-4606-BB20-DBB0DBA67907}" dt="2025-02-13T16:02:05.558" v="1268" actId="478"/>
          <ac:spMkLst>
            <pc:docMk/>
            <pc:sldMk cId="3962774224" sldId="267"/>
            <ac:spMk id="2" creationId="{EC6E766D-93F3-F6A5-4051-F4329737447A}"/>
          </ac:spMkLst>
        </pc:spChg>
        <pc:spChg chg="mod">
          <ac:chgData name="Shubham Gupta" userId="43935fc43bc4807a" providerId="LiveId" clId="{5D9C31C7-5514-4606-BB20-DBB0DBA67907}" dt="2025-02-13T16:03:51.396" v="1284" actId="255"/>
          <ac:spMkLst>
            <pc:docMk/>
            <pc:sldMk cId="3962774224" sldId="267"/>
            <ac:spMk id="3" creationId="{3D1AB0DD-45EA-6249-2DBC-F6C03829B1A5}"/>
          </ac:spMkLst>
        </pc:spChg>
      </pc:sldChg>
      <pc:sldChg chg="delSp modSp mod">
        <pc:chgData name="Shubham Gupta" userId="43935fc43bc4807a" providerId="LiveId" clId="{5D9C31C7-5514-4606-BB20-DBB0DBA67907}" dt="2025-02-13T16:09:01.620" v="1302" actId="14100"/>
        <pc:sldMkLst>
          <pc:docMk/>
          <pc:sldMk cId="40989159" sldId="268"/>
        </pc:sldMkLst>
        <pc:spChg chg="del">
          <ac:chgData name="Shubham Gupta" userId="43935fc43bc4807a" providerId="LiveId" clId="{5D9C31C7-5514-4606-BB20-DBB0DBA67907}" dt="2025-02-13T16:06:32.531" v="1285" actId="478"/>
          <ac:spMkLst>
            <pc:docMk/>
            <pc:sldMk cId="40989159" sldId="268"/>
            <ac:spMk id="2" creationId="{367C919F-7E29-CF40-90F7-72D0E2431ECD}"/>
          </ac:spMkLst>
        </pc:spChg>
        <pc:spChg chg="mod">
          <ac:chgData name="Shubham Gupta" userId="43935fc43bc4807a" providerId="LiveId" clId="{5D9C31C7-5514-4606-BB20-DBB0DBA67907}" dt="2025-02-13T16:09:01.620" v="1302" actId="14100"/>
          <ac:spMkLst>
            <pc:docMk/>
            <pc:sldMk cId="40989159" sldId="268"/>
            <ac:spMk id="3" creationId="{4617C6A8-AF12-333C-DB39-D74EF5D5CB52}"/>
          </ac:spMkLst>
        </pc:spChg>
      </pc:sldChg>
      <pc:sldChg chg="delSp modSp mod">
        <pc:chgData name="Shubham Gupta" userId="43935fc43bc4807a" providerId="LiveId" clId="{5D9C31C7-5514-4606-BB20-DBB0DBA67907}" dt="2025-02-13T16:13:08.148" v="1343" actId="255"/>
        <pc:sldMkLst>
          <pc:docMk/>
          <pc:sldMk cId="2995006938" sldId="269"/>
        </pc:sldMkLst>
        <pc:spChg chg="del">
          <ac:chgData name="Shubham Gupta" userId="43935fc43bc4807a" providerId="LiveId" clId="{5D9C31C7-5514-4606-BB20-DBB0DBA67907}" dt="2025-02-13T16:09:14.294" v="1303" actId="478"/>
          <ac:spMkLst>
            <pc:docMk/>
            <pc:sldMk cId="2995006938" sldId="269"/>
            <ac:spMk id="2" creationId="{63C916C8-52F9-F066-E5B4-350D8969538E}"/>
          </ac:spMkLst>
        </pc:spChg>
        <pc:spChg chg="mod">
          <ac:chgData name="Shubham Gupta" userId="43935fc43bc4807a" providerId="LiveId" clId="{5D9C31C7-5514-4606-BB20-DBB0DBA67907}" dt="2025-02-13T16:13:08.148" v="1343" actId="255"/>
          <ac:spMkLst>
            <pc:docMk/>
            <pc:sldMk cId="2995006938" sldId="269"/>
            <ac:spMk id="3" creationId="{288401A5-BF88-E1B1-3ED2-9CB0F24D7BE1}"/>
          </ac:spMkLst>
        </pc:spChg>
      </pc:sldChg>
      <pc:sldChg chg="addSp delSp modSp mod">
        <pc:chgData name="Shubham Gupta" userId="43935fc43bc4807a" providerId="LiveId" clId="{5D9C31C7-5514-4606-BB20-DBB0DBA67907}" dt="2025-02-13T16:16:19.341" v="1358" actId="14100"/>
        <pc:sldMkLst>
          <pc:docMk/>
          <pc:sldMk cId="354348542" sldId="270"/>
        </pc:sldMkLst>
        <pc:spChg chg="del">
          <ac:chgData name="Shubham Gupta" userId="43935fc43bc4807a" providerId="LiveId" clId="{5D9C31C7-5514-4606-BB20-DBB0DBA67907}" dt="2025-02-13T16:13:37.432" v="1346" actId="478"/>
          <ac:spMkLst>
            <pc:docMk/>
            <pc:sldMk cId="354348542" sldId="270"/>
            <ac:spMk id="2" creationId="{40689388-A4E9-C5BE-ACC0-4C77160901E7}"/>
          </ac:spMkLst>
        </pc:spChg>
        <pc:spChg chg="del mod">
          <ac:chgData name="Shubham Gupta" userId="43935fc43bc4807a" providerId="LiveId" clId="{5D9C31C7-5514-4606-BB20-DBB0DBA67907}" dt="2025-02-13T16:15:34.766" v="1352" actId="22"/>
          <ac:spMkLst>
            <pc:docMk/>
            <pc:sldMk cId="354348542" sldId="270"/>
            <ac:spMk id="3" creationId="{DF70E3DE-9BF1-F254-40D0-419F0B5EA52C}"/>
          </ac:spMkLst>
        </pc:spChg>
        <pc:picChg chg="add mod ord">
          <ac:chgData name="Shubham Gupta" userId="43935fc43bc4807a" providerId="LiveId" clId="{5D9C31C7-5514-4606-BB20-DBB0DBA67907}" dt="2025-02-13T16:16:19.341" v="1358" actId="14100"/>
          <ac:picMkLst>
            <pc:docMk/>
            <pc:sldMk cId="354348542" sldId="270"/>
            <ac:picMk id="5" creationId="{822272B2-8FA5-007B-DA76-29BBB5303627}"/>
          </ac:picMkLst>
        </pc:picChg>
      </pc:sldChg>
      <pc:sldChg chg="modSp mod">
        <pc:chgData name="Shubham Gupta" userId="43935fc43bc4807a" providerId="LiveId" clId="{5D9C31C7-5514-4606-BB20-DBB0DBA67907}" dt="2025-02-13T15:11:22.526" v="615" actId="20577"/>
        <pc:sldMkLst>
          <pc:docMk/>
          <pc:sldMk cId="2013896207" sldId="272"/>
        </pc:sldMkLst>
        <pc:spChg chg="mod">
          <ac:chgData name="Shubham Gupta" userId="43935fc43bc4807a" providerId="LiveId" clId="{5D9C31C7-5514-4606-BB20-DBB0DBA67907}" dt="2025-02-13T15:11:22.526" v="615" actId="20577"/>
          <ac:spMkLst>
            <pc:docMk/>
            <pc:sldMk cId="2013896207" sldId="272"/>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F47B3-1D59-4EDA-5DA8-B1C90BE1FF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5D8AA2-9A65-501E-9371-C26BB49EBD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131203-4F8C-CF8E-8BF6-1C86ADB462BD}"/>
              </a:ext>
            </a:extLst>
          </p:cNvPr>
          <p:cNvSpPr>
            <a:spLocks noGrp="1"/>
          </p:cNvSpPr>
          <p:nvPr>
            <p:ph type="dt" sz="half" idx="10"/>
          </p:nvPr>
        </p:nvSpPr>
        <p:spPr/>
        <p:txBody>
          <a:bodyPr/>
          <a:lstStyle/>
          <a:p>
            <a:fld id="{A68C0C69-6DFC-48D3-B9D8-3E1692ADA2D9}" type="datetimeFigureOut">
              <a:rPr lang="en-US" smtClean="0"/>
              <a:t>2/13/2025</a:t>
            </a:fld>
            <a:endParaRPr lang="en-US"/>
          </a:p>
        </p:txBody>
      </p:sp>
      <p:sp>
        <p:nvSpPr>
          <p:cNvPr id="5" name="Footer Placeholder 4">
            <a:extLst>
              <a:ext uri="{FF2B5EF4-FFF2-40B4-BE49-F238E27FC236}">
                <a16:creationId xmlns:a16="http://schemas.microsoft.com/office/drawing/2014/main" id="{BE8B7EBB-5391-6EC3-9025-FBB3E3EAED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B32E9-9A96-59A2-25FA-B13B50143248}"/>
              </a:ext>
            </a:extLst>
          </p:cNvPr>
          <p:cNvSpPr>
            <a:spLocks noGrp="1"/>
          </p:cNvSpPr>
          <p:nvPr>
            <p:ph type="sldNum" sz="quarter" idx="12"/>
          </p:nvPr>
        </p:nvSpPr>
        <p:spPr/>
        <p:txBody>
          <a:bodyPr/>
          <a:lstStyle/>
          <a:p>
            <a:fld id="{1E6F5434-65AE-4753-85EA-3A97E7FE5833}" type="slidenum">
              <a:rPr lang="en-US" smtClean="0"/>
              <a:t>‹#›</a:t>
            </a:fld>
            <a:endParaRPr lang="en-US"/>
          </a:p>
        </p:txBody>
      </p:sp>
    </p:spTree>
    <p:extLst>
      <p:ext uri="{BB962C8B-B14F-4D97-AF65-F5344CB8AC3E}">
        <p14:creationId xmlns:p14="http://schemas.microsoft.com/office/powerpoint/2010/main" val="304191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A6B75-6391-3955-C001-3F03CFFC37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D3133E-1213-A46C-0A9B-FE4461485E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B2F580-3F79-02F2-E97C-1BAE4F410D37}"/>
              </a:ext>
            </a:extLst>
          </p:cNvPr>
          <p:cNvSpPr>
            <a:spLocks noGrp="1"/>
          </p:cNvSpPr>
          <p:nvPr>
            <p:ph type="dt" sz="half" idx="10"/>
          </p:nvPr>
        </p:nvSpPr>
        <p:spPr/>
        <p:txBody>
          <a:bodyPr/>
          <a:lstStyle/>
          <a:p>
            <a:fld id="{A68C0C69-6DFC-48D3-B9D8-3E1692ADA2D9}" type="datetimeFigureOut">
              <a:rPr lang="en-US" smtClean="0"/>
              <a:t>2/13/2025</a:t>
            </a:fld>
            <a:endParaRPr lang="en-US"/>
          </a:p>
        </p:txBody>
      </p:sp>
      <p:sp>
        <p:nvSpPr>
          <p:cNvPr id="5" name="Footer Placeholder 4">
            <a:extLst>
              <a:ext uri="{FF2B5EF4-FFF2-40B4-BE49-F238E27FC236}">
                <a16:creationId xmlns:a16="http://schemas.microsoft.com/office/drawing/2014/main" id="{FE83D7BB-B7D1-FF55-443E-E28D46C6BD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30DE1-1A29-1909-F631-E8B3A84D5073}"/>
              </a:ext>
            </a:extLst>
          </p:cNvPr>
          <p:cNvSpPr>
            <a:spLocks noGrp="1"/>
          </p:cNvSpPr>
          <p:nvPr>
            <p:ph type="sldNum" sz="quarter" idx="12"/>
          </p:nvPr>
        </p:nvSpPr>
        <p:spPr/>
        <p:txBody>
          <a:bodyPr/>
          <a:lstStyle/>
          <a:p>
            <a:fld id="{1E6F5434-65AE-4753-85EA-3A97E7FE5833}" type="slidenum">
              <a:rPr lang="en-US" smtClean="0"/>
              <a:t>‹#›</a:t>
            </a:fld>
            <a:endParaRPr lang="en-US"/>
          </a:p>
        </p:txBody>
      </p:sp>
    </p:spTree>
    <p:extLst>
      <p:ext uri="{BB962C8B-B14F-4D97-AF65-F5344CB8AC3E}">
        <p14:creationId xmlns:p14="http://schemas.microsoft.com/office/powerpoint/2010/main" val="1977579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94194-5095-2317-63D6-8FEDD88D4C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651316-F209-D515-D3FE-BA266386E1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D9928E-B35B-51BB-6A1E-7AB8C2B48150}"/>
              </a:ext>
            </a:extLst>
          </p:cNvPr>
          <p:cNvSpPr>
            <a:spLocks noGrp="1"/>
          </p:cNvSpPr>
          <p:nvPr>
            <p:ph type="dt" sz="half" idx="10"/>
          </p:nvPr>
        </p:nvSpPr>
        <p:spPr/>
        <p:txBody>
          <a:bodyPr/>
          <a:lstStyle/>
          <a:p>
            <a:fld id="{A68C0C69-6DFC-48D3-B9D8-3E1692ADA2D9}" type="datetimeFigureOut">
              <a:rPr lang="en-US" smtClean="0"/>
              <a:t>2/13/2025</a:t>
            </a:fld>
            <a:endParaRPr lang="en-US"/>
          </a:p>
        </p:txBody>
      </p:sp>
      <p:sp>
        <p:nvSpPr>
          <p:cNvPr id="5" name="Footer Placeholder 4">
            <a:extLst>
              <a:ext uri="{FF2B5EF4-FFF2-40B4-BE49-F238E27FC236}">
                <a16:creationId xmlns:a16="http://schemas.microsoft.com/office/drawing/2014/main" id="{921AF3D0-6D32-BC06-294F-6B7447BC9C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8E1A23-C7FD-51A5-905E-6E06C695492C}"/>
              </a:ext>
            </a:extLst>
          </p:cNvPr>
          <p:cNvSpPr>
            <a:spLocks noGrp="1"/>
          </p:cNvSpPr>
          <p:nvPr>
            <p:ph type="sldNum" sz="quarter" idx="12"/>
          </p:nvPr>
        </p:nvSpPr>
        <p:spPr/>
        <p:txBody>
          <a:bodyPr/>
          <a:lstStyle/>
          <a:p>
            <a:fld id="{1E6F5434-65AE-4753-85EA-3A97E7FE5833}" type="slidenum">
              <a:rPr lang="en-US" smtClean="0"/>
              <a:t>‹#›</a:t>
            </a:fld>
            <a:endParaRPr lang="en-US"/>
          </a:p>
        </p:txBody>
      </p:sp>
    </p:spTree>
    <p:extLst>
      <p:ext uri="{BB962C8B-B14F-4D97-AF65-F5344CB8AC3E}">
        <p14:creationId xmlns:p14="http://schemas.microsoft.com/office/powerpoint/2010/main" val="15980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51D36-2117-15B9-438D-36C8DFB134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903291-A33D-CB37-F894-86E76073FC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8B7B2C-D127-BDD6-2F6B-D0467D012A1A}"/>
              </a:ext>
            </a:extLst>
          </p:cNvPr>
          <p:cNvSpPr>
            <a:spLocks noGrp="1"/>
          </p:cNvSpPr>
          <p:nvPr>
            <p:ph type="dt" sz="half" idx="10"/>
          </p:nvPr>
        </p:nvSpPr>
        <p:spPr/>
        <p:txBody>
          <a:bodyPr/>
          <a:lstStyle/>
          <a:p>
            <a:fld id="{A68C0C69-6DFC-48D3-B9D8-3E1692ADA2D9}" type="datetimeFigureOut">
              <a:rPr lang="en-US" smtClean="0"/>
              <a:t>2/13/2025</a:t>
            </a:fld>
            <a:endParaRPr lang="en-US"/>
          </a:p>
        </p:txBody>
      </p:sp>
      <p:sp>
        <p:nvSpPr>
          <p:cNvPr id="5" name="Footer Placeholder 4">
            <a:extLst>
              <a:ext uri="{FF2B5EF4-FFF2-40B4-BE49-F238E27FC236}">
                <a16:creationId xmlns:a16="http://schemas.microsoft.com/office/drawing/2014/main" id="{A4A379C2-85EF-4D4B-3645-08BC52536A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F5615E-1CA3-A793-FFEA-434998FD2D92}"/>
              </a:ext>
            </a:extLst>
          </p:cNvPr>
          <p:cNvSpPr>
            <a:spLocks noGrp="1"/>
          </p:cNvSpPr>
          <p:nvPr>
            <p:ph type="sldNum" sz="quarter" idx="12"/>
          </p:nvPr>
        </p:nvSpPr>
        <p:spPr/>
        <p:txBody>
          <a:bodyPr/>
          <a:lstStyle/>
          <a:p>
            <a:fld id="{1E6F5434-65AE-4753-85EA-3A97E7FE5833}" type="slidenum">
              <a:rPr lang="en-US" smtClean="0"/>
              <a:t>‹#›</a:t>
            </a:fld>
            <a:endParaRPr lang="en-US"/>
          </a:p>
        </p:txBody>
      </p:sp>
    </p:spTree>
    <p:extLst>
      <p:ext uri="{BB962C8B-B14F-4D97-AF65-F5344CB8AC3E}">
        <p14:creationId xmlns:p14="http://schemas.microsoft.com/office/powerpoint/2010/main" val="311493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15A9B-8105-8BC5-3AAD-C46D8164C1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687D3E-5368-3D01-B977-61137CE610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72B350-B668-7EF0-2B08-F219B60C6873}"/>
              </a:ext>
            </a:extLst>
          </p:cNvPr>
          <p:cNvSpPr>
            <a:spLocks noGrp="1"/>
          </p:cNvSpPr>
          <p:nvPr>
            <p:ph type="dt" sz="half" idx="10"/>
          </p:nvPr>
        </p:nvSpPr>
        <p:spPr/>
        <p:txBody>
          <a:bodyPr/>
          <a:lstStyle/>
          <a:p>
            <a:fld id="{A68C0C69-6DFC-48D3-B9D8-3E1692ADA2D9}" type="datetimeFigureOut">
              <a:rPr lang="en-US" smtClean="0"/>
              <a:t>2/13/2025</a:t>
            </a:fld>
            <a:endParaRPr lang="en-US"/>
          </a:p>
        </p:txBody>
      </p:sp>
      <p:sp>
        <p:nvSpPr>
          <p:cNvPr id="5" name="Footer Placeholder 4">
            <a:extLst>
              <a:ext uri="{FF2B5EF4-FFF2-40B4-BE49-F238E27FC236}">
                <a16:creationId xmlns:a16="http://schemas.microsoft.com/office/drawing/2014/main" id="{8B20037B-06EB-2FED-816B-729A4A906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84F372-3311-FEF0-D7E6-49A1CE781C1F}"/>
              </a:ext>
            </a:extLst>
          </p:cNvPr>
          <p:cNvSpPr>
            <a:spLocks noGrp="1"/>
          </p:cNvSpPr>
          <p:nvPr>
            <p:ph type="sldNum" sz="quarter" idx="12"/>
          </p:nvPr>
        </p:nvSpPr>
        <p:spPr/>
        <p:txBody>
          <a:bodyPr/>
          <a:lstStyle/>
          <a:p>
            <a:fld id="{1E6F5434-65AE-4753-85EA-3A97E7FE5833}" type="slidenum">
              <a:rPr lang="en-US" smtClean="0"/>
              <a:t>‹#›</a:t>
            </a:fld>
            <a:endParaRPr lang="en-US"/>
          </a:p>
        </p:txBody>
      </p:sp>
    </p:spTree>
    <p:extLst>
      <p:ext uri="{BB962C8B-B14F-4D97-AF65-F5344CB8AC3E}">
        <p14:creationId xmlns:p14="http://schemas.microsoft.com/office/powerpoint/2010/main" val="87619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72C1-8209-B8A2-9721-299845ADFB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08D90C-01DA-3268-EE33-CAB92FAFD2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0BA97C-796C-7A9D-63E0-7FBC085EDB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71C8C0-F2F8-53B2-6E2F-51466EE6816E}"/>
              </a:ext>
            </a:extLst>
          </p:cNvPr>
          <p:cNvSpPr>
            <a:spLocks noGrp="1"/>
          </p:cNvSpPr>
          <p:nvPr>
            <p:ph type="dt" sz="half" idx="10"/>
          </p:nvPr>
        </p:nvSpPr>
        <p:spPr/>
        <p:txBody>
          <a:bodyPr/>
          <a:lstStyle/>
          <a:p>
            <a:fld id="{A68C0C69-6DFC-48D3-B9D8-3E1692ADA2D9}" type="datetimeFigureOut">
              <a:rPr lang="en-US" smtClean="0"/>
              <a:t>2/13/2025</a:t>
            </a:fld>
            <a:endParaRPr lang="en-US"/>
          </a:p>
        </p:txBody>
      </p:sp>
      <p:sp>
        <p:nvSpPr>
          <p:cNvPr id="6" name="Footer Placeholder 5">
            <a:extLst>
              <a:ext uri="{FF2B5EF4-FFF2-40B4-BE49-F238E27FC236}">
                <a16:creationId xmlns:a16="http://schemas.microsoft.com/office/drawing/2014/main" id="{B29153C9-23EE-3ABA-223C-223A5100BA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8AC623-BA17-5FB4-6FD9-5C6C44C2B338}"/>
              </a:ext>
            </a:extLst>
          </p:cNvPr>
          <p:cNvSpPr>
            <a:spLocks noGrp="1"/>
          </p:cNvSpPr>
          <p:nvPr>
            <p:ph type="sldNum" sz="quarter" idx="12"/>
          </p:nvPr>
        </p:nvSpPr>
        <p:spPr/>
        <p:txBody>
          <a:bodyPr/>
          <a:lstStyle/>
          <a:p>
            <a:fld id="{1E6F5434-65AE-4753-85EA-3A97E7FE5833}" type="slidenum">
              <a:rPr lang="en-US" smtClean="0"/>
              <a:t>‹#›</a:t>
            </a:fld>
            <a:endParaRPr lang="en-US"/>
          </a:p>
        </p:txBody>
      </p:sp>
    </p:spTree>
    <p:extLst>
      <p:ext uri="{BB962C8B-B14F-4D97-AF65-F5344CB8AC3E}">
        <p14:creationId xmlns:p14="http://schemas.microsoft.com/office/powerpoint/2010/main" val="1430716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A90DF-794D-3A01-6D32-4464C659F2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08362D-8A17-6704-482D-AD130E0088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D3ABF3-D85E-E418-7608-548ED8CC1F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EFDA41-A418-CF1D-C8C4-6B0EFD1109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EC7EA8-2606-8D81-5235-78953AEB17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93F4BF-B2E6-4B0A-178F-9F0152350859}"/>
              </a:ext>
            </a:extLst>
          </p:cNvPr>
          <p:cNvSpPr>
            <a:spLocks noGrp="1"/>
          </p:cNvSpPr>
          <p:nvPr>
            <p:ph type="dt" sz="half" idx="10"/>
          </p:nvPr>
        </p:nvSpPr>
        <p:spPr/>
        <p:txBody>
          <a:bodyPr/>
          <a:lstStyle/>
          <a:p>
            <a:fld id="{A68C0C69-6DFC-48D3-B9D8-3E1692ADA2D9}" type="datetimeFigureOut">
              <a:rPr lang="en-US" smtClean="0"/>
              <a:t>2/13/2025</a:t>
            </a:fld>
            <a:endParaRPr lang="en-US"/>
          </a:p>
        </p:txBody>
      </p:sp>
      <p:sp>
        <p:nvSpPr>
          <p:cNvPr id="8" name="Footer Placeholder 7">
            <a:extLst>
              <a:ext uri="{FF2B5EF4-FFF2-40B4-BE49-F238E27FC236}">
                <a16:creationId xmlns:a16="http://schemas.microsoft.com/office/drawing/2014/main" id="{816B6CB3-1971-163E-69CA-5C77E8BABF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B0ADBD-DC41-E22D-A8AD-388A6518630C}"/>
              </a:ext>
            </a:extLst>
          </p:cNvPr>
          <p:cNvSpPr>
            <a:spLocks noGrp="1"/>
          </p:cNvSpPr>
          <p:nvPr>
            <p:ph type="sldNum" sz="quarter" idx="12"/>
          </p:nvPr>
        </p:nvSpPr>
        <p:spPr/>
        <p:txBody>
          <a:bodyPr/>
          <a:lstStyle/>
          <a:p>
            <a:fld id="{1E6F5434-65AE-4753-85EA-3A97E7FE5833}" type="slidenum">
              <a:rPr lang="en-US" smtClean="0"/>
              <a:t>‹#›</a:t>
            </a:fld>
            <a:endParaRPr lang="en-US"/>
          </a:p>
        </p:txBody>
      </p:sp>
    </p:spTree>
    <p:extLst>
      <p:ext uri="{BB962C8B-B14F-4D97-AF65-F5344CB8AC3E}">
        <p14:creationId xmlns:p14="http://schemas.microsoft.com/office/powerpoint/2010/main" val="94864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FC76D-4C20-B9C1-BCCA-440EAFADD8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40027-E56E-C8BF-414E-C833C35BBBC4}"/>
              </a:ext>
            </a:extLst>
          </p:cNvPr>
          <p:cNvSpPr>
            <a:spLocks noGrp="1"/>
          </p:cNvSpPr>
          <p:nvPr>
            <p:ph type="dt" sz="half" idx="10"/>
          </p:nvPr>
        </p:nvSpPr>
        <p:spPr/>
        <p:txBody>
          <a:bodyPr/>
          <a:lstStyle/>
          <a:p>
            <a:fld id="{A68C0C69-6DFC-48D3-B9D8-3E1692ADA2D9}" type="datetimeFigureOut">
              <a:rPr lang="en-US" smtClean="0"/>
              <a:t>2/13/2025</a:t>
            </a:fld>
            <a:endParaRPr lang="en-US"/>
          </a:p>
        </p:txBody>
      </p:sp>
      <p:sp>
        <p:nvSpPr>
          <p:cNvPr id="4" name="Footer Placeholder 3">
            <a:extLst>
              <a:ext uri="{FF2B5EF4-FFF2-40B4-BE49-F238E27FC236}">
                <a16:creationId xmlns:a16="http://schemas.microsoft.com/office/drawing/2014/main" id="{184A8A3D-E624-4056-FFC3-7E183131A8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7D3248-243B-31AC-C1DF-41B5FB9C6C67}"/>
              </a:ext>
            </a:extLst>
          </p:cNvPr>
          <p:cNvSpPr>
            <a:spLocks noGrp="1"/>
          </p:cNvSpPr>
          <p:nvPr>
            <p:ph type="sldNum" sz="quarter" idx="12"/>
          </p:nvPr>
        </p:nvSpPr>
        <p:spPr/>
        <p:txBody>
          <a:bodyPr/>
          <a:lstStyle/>
          <a:p>
            <a:fld id="{1E6F5434-65AE-4753-85EA-3A97E7FE5833}" type="slidenum">
              <a:rPr lang="en-US" smtClean="0"/>
              <a:t>‹#›</a:t>
            </a:fld>
            <a:endParaRPr lang="en-US"/>
          </a:p>
        </p:txBody>
      </p:sp>
    </p:spTree>
    <p:extLst>
      <p:ext uri="{BB962C8B-B14F-4D97-AF65-F5344CB8AC3E}">
        <p14:creationId xmlns:p14="http://schemas.microsoft.com/office/powerpoint/2010/main" val="155235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A4C612-9932-4676-9E42-2673AC98FC74}"/>
              </a:ext>
            </a:extLst>
          </p:cNvPr>
          <p:cNvSpPr>
            <a:spLocks noGrp="1"/>
          </p:cNvSpPr>
          <p:nvPr>
            <p:ph type="dt" sz="half" idx="10"/>
          </p:nvPr>
        </p:nvSpPr>
        <p:spPr/>
        <p:txBody>
          <a:bodyPr/>
          <a:lstStyle/>
          <a:p>
            <a:fld id="{A68C0C69-6DFC-48D3-B9D8-3E1692ADA2D9}" type="datetimeFigureOut">
              <a:rPr lang="en-US" smtClean="0"/>
              <a:t>2/13/2025</a:t>
            </a:fld>
            <a:endParaRPr lang="en-US"/>
          </a:p>
        </p:txBody>
      </p:sp>
      <p:sp>
        <p:nvSpPr>
          <p:cNvPr id="3" name="Footer Placeholder 2">
            <a:extLst>
              <a:ext uri="{FF2B5EF4-FFF2-40B4-BE49-F238E27FC236}">
                <a16:creationId xmlns:a16="http://schemas.microsoft.com/office/drawing/2014/main" id="{97DB63C1-9CC2-C09B-B948-9A85978800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FB2780-4520-238B-B2F3-32839CE24D39}"/>
              </a:ext>
            </a:extLst>
          </p:cNvPr>
          <p:cNvSpPr>
            <a:spLocks noGrp="1"/>
          </p:cNvSpPr>
          <p:nvPr>
            <p:ph type="sldNum" sz="quarter" idx="12"/>
          </p:nvPr>
        </p:nvSpPr>
        <p:spPr/>
        <p:txBody>
          <a:bodyPr/>
          <a:lstStyle/>
          <a:p>
            <a:fld id="{1E6F5434-65AE-4753-85EA-3A97E7FE5833}" type="slidenum">
              <a:rPr lang="en-US" smtClean="0"/>
              <a:t>‹#›</a:t>
            </a:fld>
            <a:endParaRPr lang="en-US"/>
          </a:p>
        </p:txBody>
      </p:sp>
    </p:spTree>
    <p:extLst>
      <p:ext uri="{BB962C8B-B14F-4D97-AF65-F5344CB8AC3E}">
        <p14:creationId xmlns:p14="http://schemas.microsoft.com/office/powerpoint/2010/main" val="1056461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D94D1-1C0D-A0E0-6994-DD7A23BE9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205530-DC90-0EA5-E021-9E68A296DB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1F7999-A5C3-CC0B-B7B9-B6FD20E39A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46D3E2-D477-47A5-09F9-A0A65DA22812}"/>
              </a:ext>
            </a:extLst>
          </p:cNvPr>
          <p:cNvSpPr>
            <a:spLocks noGrp="1"/>
          </p:cNvSpPr>
          <p:nvPr>
            <p:ph type="dt" sz="half" idx="10"/>
          </p:nvPr>
        </p:nvSpPr>
        <p:spPr/>
        <p:txBody>
          <a:bodyPr/>
          <a:lstStyle/>
          <a:p>
            <a:fld id="{A68C0C69-6DFC-48D3-B9D8-3E1692ADA2D9}" type="datetimeFigureOut">
              <a:rPr lang="en-US" smtClean="0"/>
              <a:t>2/13/2025</a:t>
            </a:fld>
            <a:endParaRPr lang="en-US"/>
          </a:p>
        </p:txBody>
      </p:sp>
      <p:sp>
        <p:nvSpPr>
          <p:cNvPr id="6" name="Footer Placeholder 5">
            <a:extLst>
              <a:ext uri="{FF2B5EF4-FFF2-40B4-BE49-F238E27FC236}">
                <a16:creationId xmlns:a16="http://schemas.microsoft.com/office/drawing/2014/main" id="{82C8EBA0-920B-60A4-17B6-C3E979717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D8D7F7-E885-06A4-02A7-0347164A09ED}"/>
              </a:ext>
            </a:extLst>
          </p:cNvPr>
          <p:cNvSpPr>
            <a:spLocks noGrp="1"/>
          </p:cNvSpPr>
          <p:nvPr>
            <p:ph type="sldNum" sz="quarter" idx="12"/>
          </p:nvPr>
        </p:nvSpPr>
        <p:spPr/>
        <p:txBody>
          <a:bodyPr/>
          <a:lstStyle/>
          <a:p>
            <a:fld id="{1E6F5434-65AE-4753-85EA-3A97E7FE5833}" type="slidenum">
              <a:rPr lang="en-US" smtClean="0"/>
              <a:t>‹#›</a:t>
            </a:fld>
            <a:endParaRPr lang="en-US"/>
          </a:p>
        </p:txBody>
      </p:sp>
    </p:spTree>
    <p:extLst>
      <p:ext uri="{BB962C8B-B14F-4D97-AF65-F5344CB8AC3E}">
        <p14:creationId xmlns:p14="http://schemas.microsoft.com/office/powerpoint/2010/main" val="114539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2E6CD-6379-85AB-6F47-8FB632FCAD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4ADCCC-0771-8C51-34D8-3FB884ACF4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E0FBCC-60CA-998C-ACD1-93BE429FB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485F7-385B-3966-105B-522F950C99D8}"/>
              </a:ext>
            </a:extLst>
          </p:cNvPr>
          <p:cNvSpPr>
            <a:spLocks noGrp="1"/>
          </p:cNvSpPr>
          <p:nvPr>
            <p:ph type="dt" sz="half" idx="10"/>
          </p:nvPr>
        </p:nvSpPr>
        <p:spPr/>
        <p:txBody>
          <a:bodyPr/>
          <a:lstStyle/>
          <a:p>
            <a:fld id="{A68C0C69-6DFC-48D3-B9D8-3E1692ADA2D9}" type="datetimeFigureOut">
              <a:rPr lang="en-US" smtClean="0"/>
              <a:t>2/13/2025</a:t>
            </a:fld>
            <a:endParaRPr lang="en-US"/>
          </a:p>
        </p:txBody>
      </p:sp>
      <p:sp>
        <p:nvSpPr>
          <p:cNvPr id="6" name="Footer Placeholder 5">
            <a:extLst>
              <a:ext uri="{FF2B5EF4-FFF2-40B4-BE49-F238E27FC236}">
                <a16:creationId xmlns:a16="http://schemas.microsoft.com/office/drawing/2014/main" id="{C43AF230-4BCE-D0B3-C529-EAB6BE9569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5F37A1-EA0E-F1D2-F7EA-34845C1FFF13}"/>
              </a:ext>
            </a:extLst>
          </p:cNvPr>
          <p:cNvSpPr>
            <a:spLocks noGrp="1"/>
          </p:cNvSpPr>
          <p:nvPr>
            <p:ph type="sldNum" sz="quarter" idx="12"/>
          </p:nvPr>
        </p:nvSpPr>
        <p:spPr/>
        <p:txBody>
          <a:bodyPr/>
          <a:lstStyle/>
          <a:p>
            <a:fld id="{1E6F5434-65AE-4753-85EA-3A97E7FE5833}" type="slidenum">
              <a:rPr lang="en-US" smtClean="0"/>
              <a:t>‹#›</a:t>
            </a:fld>
            <a:endParaRPr lang="en-US"/>
          </a:p>
        </p:txBody>
      </p:sp>
    </p:spTree>
    <p:extLst>
      <p:ext uri="{BB962C8B-B14F-4D97-AF65-F5344CB8AC3E}">
        <p14:creationId xmlns:p14="http://schemas.microsoft.com/office/powerpoint/2010/main" val="3984909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939D08-19D9-5D2C-03BF-B5A9954DB0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6CA944-7E86-7C36-43AE-BAB6A8D9F9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14016C-29C2-2CB2-B1E2-F8BAE0004C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8C0C69-6DFC-48D3-B9D8-3E1692ADA2D9}" type="datetimeFigureOut">
              <a:rPr lang="en-US" smtClean="0"/>
              <a:t>2/13/2025</a:t>
            </a:fld>
            <a:endParaRPr lang="en-US"/>
          </a:p>
        </p:txBody>
      </p:sp>
      <p:sp>
        <p:nvSpPr>
          <p:cNvPr id="5" name="Footer Placeholder 4">
            <a:extLst>
              <a:ext uri="{FF2B5EF4-FFF2-40B4-BE49-F238E27FC236}">
                <a16:creationId xmlns:a16="http://schemas.microsoft.com/office/drawing/2014/main" id="{529A0D2F-981A-8945-2498-A19591AFDA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4C02B1-A3BD-69F7-2FF9-0A941508A2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6F5434-65AE-4753-85EA-3A97E7FE5833}" type="slidenum">
              <a:rPr lang="en-US" smtClean="0"/>
              <a:t>‹#›</a:t>
            </a:fld>
            <a:endParaRPr lang="en-US"/>
          </a:p>
        </p:txBody>
      </p:sp>
    </p:spTree>
    <p:extLst>
      <p:ext uri="{BB962C8B-B14F-4D97-AF65-F5344CB8AC3E}">
        <p14:creationId xmlns:p14="http://schemas.microsoft.com/office/powerpoint/2010/main" val="283405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15FD5E0-7F4F-1C0A-B5B4-85A9C72DC3B3}"/>
              </a:ext>
            </a:extLst>
          </p:cNvPr>
          <p:cNvSpPr>
            <a:spLocks noGrp="1"/>
          </p:cNvSpPr>
          <p:nvPr>
            <p:ph type="subTitle" idx="1"/>
          </p:nvPr>
        </p:nvSpPr>
        <p:spPr>
          <a:xfrm>
            <a:off x="299803" y="164891"/>
            <a:ext cx="11752289" cy="6550701"/>
          </a:xfrm>
        </p:spPr>
        <p:txBody>
          <a:bodyPr>
            <a:normAutofit fontScale="92500" lnSpcReduction="20000"/>
          </a:bodyPr>
          <a:lstStyle/>
          <a:p>
            <a:r>
              <a:rPr kumimoji="0" lang="en-US" sz="5800" i="0" u="none" strike="noStrike" kern="1200" cap="none" spc="0" normalizeH="0" baseline="0" noProof="0" dirty="0">
                <a:ln>
                  <a:noFill/>
                </a:ln>
                <a:solidFill>
                  <a:prstClr val="black"/>
                </a:solidFill>
                <a:effectLst/>
                <a:uLnTx/>
                <a:uFillTx/>
                <a:latin typeface="Algerian" panose="04020705040A02060702" pitchFamily="82" charset="0"/>
              </a:rPr>
              <a:t>Next Hikes IT Solutions </a:t>
            </a:r>
          </a:p>
          <a:p>
            <a:r>
              <a:rPr kumimoji="0" lang="en-US" sz="5800" i="0" u="none" strike="noStrike" kern="1200" cap="none" spc="0" normalizeH="0" baseline="0" noProof="0" dirty="0">
                <a:ln>
                  <a:noFill/>
                </a:ln>
                <a:solidFill>
                  <a:prstClr val="black"/>
                </a:solidFill>
                <a:effectLst/>
                <a:uLnTx/>
                <a:uFillTx/>
                <a:latin typeface="Algerian" panose="04020705040A02060702" pitchFamily="82" charset="0"/>
              </a:rPr>
              <a:t>Project 3:</a:t>
            </a:r>
          </a:p>
          <a:p>
            <a:r>
              <a:rPr lang="en-US" sz="5800" i="0" u="none" strike="noStrike" baseline="0" dirty="0">
                <a:solidFill>
                  <a:srgbClr val="000000"/>
                </a:solidFill>
                <a:latin typeface="Algerian" panose="04020705040A02060702" pitchFamily="82" charset="0"/>
              </a:rPr>
              <a:t>Exploratory Data Analysis (EDA) for Real Estate Pricing: Unveiling the </a:t>
            </a:r>
          </a:p>
          <a:p>
            <a:r>
              <a:rPr lang="en-US" sz="5800" i="0" u="none" strike="noStrike" baseline="0" dirty="0">
                <a:solidFill>
                  <a:srgbClr val="000000"/>
                </a:solidFill>
                <a:latin typeface="Algerian" panose="04020705040A02060702" pitchFamily="82" charset="0"/>
              </a:rPr>
              <a:t>Dynamics of House Valuation in a Dynamic Market</a:t>
            </a:r>
          </a:p>
          <a:p>
            <a:endParaRPr lang="en-US" sz="5800" i="0" u="none" strike="noStrike" baseline="0" dirty="0">
              <a:solidFill>
                <a:srgbClr val="000000"/>
              </a:solidFill>
              <a:latin typeface="Algerian" panose="04020705040A02060702" pitchFamily="82" charset="0"/>
            </a:endParaRPr>
          </a:p>
          <a:p>
            <a:r>
              <a:rPr kumimoji="0" lang="en-US" sz="5800" i="0" u="none" strike="noStrike" kern="1200" cap="none" spc="0" normalizeH="0" baseline="0" noProof="0" dirty="0">
                <a:ln>
                  <a:noFill/>
                </a:ln>
                <a:solidFill>
                  <a:prstClr val="black"/>
                </a:solidFill>
                <a:effectLst/>
                <a:uLnTx/>
                <a:uFillTx/>
                <a:latin typeface="Algerian" panose="04020705040A02060702" pitchFamily="82" charset="0"/>
              </a:rPr>
              <a:t>Name:- Shubham Gupta</a:t>
            </a:r>
          </a:p>
          <a:p>
            <a:endParaRPr lang="en-US" sz="5400" dirty="0"/>
          </a:p>
        </p:txBody>
      </p:sp>
    </p:spTree>
    <p:extLst>
      <p:ext uri="{BB962C8B-B14F-4D97-AF65-F5344CB8AC3E}">
        <p14:creationId xmlns:p14="http://schemas.microsoft.com/office/powerpoint/2010/main" val="3431450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4A7CF3-A4DC-65DD-0E63-94AF090C4930}"/>
              </a:ext>
            </a:extLst>
          </p:cNvPr>
          <p:cNvSpPr>
            <a:spLocks noGrp="1"/>
          </p:cNvSpPr>
          <p:nvPr>
            <p:ph idx="1"/>
          </p:nvPr>
        </p:nvSpPr>
        <p:spPr>
          <a:xfrm>
            <a:off x="299803" y="194872"/>
            <a:ext cx="11692327" cy="6430780"/>
          </a:xfrm>
        </p:spPr>
        <p:txBody>
          <a:bodyPr>
            <a:noAutofit/>
          </a:bodyPr>
          <a:lstStyle/>
          <a:p>
            <a:pPr marL="0" indent="0">
              <a:buNone/>
            </a:pPr>
            <a:r>
              <a:rPr lang="en-US" dirty="0">
                <a:latin typeface="+mj-lt"/>
              </a:rPr>
              <a:t>Feature engineering is a crucial step in the data preprocessing pipeline, where you create new features or transform existing ones to improve the performance of machine learning models. Here are some common techniques and examples of feature engineering:</a:t>
            </a:r>
          </a:p>
          <a:p>
            <a:pPr marL="0" indent="0">
              <a:buNone/>
            </a:pPr>
            <a:r>
              <a:rPr lang="en-US" dirty="0">
                <a:latin typeface="+mj-lt"/>
              </a:rPr>
              <a:t>Common Techniques:</a:t>
            </a:r>
          </a:p>
          <a:p>
            <a:pPr marL="514350" indent="-514350">
              <a:buAutoNum type="arabicPeriod"/>
            </a:pPr>
            <a:r>
              <a:rPr lang="en-US" b="1" dirty="0">
                <a:latin typeface="+mj-lt"/>
              </a:rPr>
              <a:t>Missing Value Imputation</a:t>
            </a:r>
            <a:r>
              <a:rPr lang="en-US" dirty="0">
                <a:latin typeface="+mj-lt"/>
              </a:rPr>
              <a:t>: Fill in missing values using techniques like mean, median, or mode imputation, or more advanced methods like KNN imputation.</a:t>
            </a:r>
          </a:p>
          <a:p>
            <a:pPr marL="514350" indent="-514350">
              <a:buAutoNum type="arabicPeriod"/>
            </a:pPr>
            <a:r>
              <a:rPr lang="en-US" b="1" dirty="0">
                <a:latin typeface="+mj-lt"/>
              </a:rPr>
              <a:t>Encoding Categorical Variables</a:t>
            </a:r>
            <a:r>
              <a:rPr lang="en-US" dirty="0">
                <a:latin typeface="+mj-lt"/>
              </a:rPr>
              <a:t>: Transform categorical variables into numerical values using methods like one-hot encoding, label encoding, or target encoding.</a:t>
            </a:r>
          </a:p>
          <a:p>
            <a:pPr marL="514350" indent="-514350">
              <a:buAutoNum type="arabicPeriod"/>
            </a:pPr>
            <a:r>
              <a:rPr lang="en-US" b="1" dirty="0">
                <a:latin typeface="+mj-lt"/>
              </a:rPr>
              <a:t>Binning</a:t>
            </a:r>
            <a:r>
              <a:rPr lang="en-US" dirty="0">
                <a:latin typeface="+mj-lt"/>
              </a:rPr>
              <a:t>: Group continuous variables into discrete bins or intervals.</a:t>
            </a:r>
          </a:p>
          <a:p>
            <a:pPr marL="514350" indent="-514350">
              <a:buAutoNum type="arabicPeriod"/>
            </a:pPr>
            <a:r>
              <a:rPr lang="en-US" b="1" dirty="0">
                <a:latin typeface="+mj-lt"/>
              </a:rPr>
              <a:t>Scaling and Normalization</a:t>
            </a:r>
            <a:r>
              <a:rPr lang="en-US" dirty="0">
                <a:latin typeface="+mj-lt"/>
              </a:rPr>
              <a:t>: Adjust the scale of numerical features to have similar ranges using techniques like min-max scaling, standardization, or normalization.</a:t>
            </a:r>
          </a:p>
        </p:txBody>
      </p:sp>
    </p:spTree>
    <p:extLst>
      <p:ext uri="{BB962C8B-B14F-4D97-AF65-F5344CB8AC3E}">
        <p14:creationId xmlns:p14="http://schemas.microsoft.com/office/powerpoint/2010/main" val="1765118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F6F168-6D05-B93A-EDBA-015BA6FF934E}"/>
              </a:ext>
            </a:extLst>
          </p:cNvPr>
          <p:cNvSpPr>
            <a:spLocks noGrp="1"/>
          </p:cNvSpPr>
          <p:nvPr>
            <p:ph idx="1"/>
          </p:nvPr>
        </p:nvSpPr>
        <p:spPr>
          <a:xfrm>
            <a:off x="224851" y="224852"/>
            <a:ext cx="11737299" cy="6370820"/>
          </a:xfrm>
        </p:spPr>
        <p:txBody>
          <a:bodyPr>
            <a:normAutofit lnSpcReduction="10000"/>
          </a:bodyPr>
          <a:lstStyle/>
          <a:p>
            <a:pPr marL="0" indent="0">
              <a:buNone/>
            </a:pPr>
            <a:r>
              <a:rPr lang="en-US" b="1" dirty="0">
                <a:latin typeface="+mj-lt"/>
              </a:rPr>
              <a:t>5. Scaling and Normalization</a:t>
            </a:r>
            <a:r>
              <a:rPr lang="en-US" dirty="0">
                <a:latin typeface="+mj-lt"/>
              </a:rPr>
              <a:t>: Adjust the scale of numerical features to have similar ranges using techniques like min-max scaling, standardization, or normalization.</a:t>
            </a:r>
          </a:p>
          <a:p>
            <a:pPr marL="0" indent="0">
              <a:buNone/>
            </a:pPr>
            <a:r>
              <a:rPr lang="en-US" dirty="0">
                <a:latin typeface="+mj-lt"/>
              </a:rPr>
              <a:t>6. </a:t>
            </a:r>
            <a:r>
              <a:rPr lang="en-US" b="1" dirty="0">
                <a:latin typeface="+mj-lt"/>
              </a:rPr>
              <a:t>Polynomial Features</a:t>
            </a:r>
            <a:r>
              <a:rPr lang="en-US" dirty="0">
                <a:latin typeface="+mj-lt"/>
              </a:rPr>
              <a:t>: Generate polynomial and interaction terms from existing features to capture non-linear relationships.</a:t>
            </a:r>
          </a:p>
          <a:p>
            <a:pPr marL="0" indent="0">
              <a:buNone/>
            </a:pPr>
            <a:r>
              <a:rPr lang="en-US" dirty="0">
                <a:latin typeface="+mj-lt"/>
              </a:rPr>
              <a:t>7. </a:t>
            </a:r>
            <a:r>
              <a:rPr lang="en-US" b="1" dirty="0">
                <a:latin typeface="+mj-lt"/>
              </a:rPr>
              <a:t>Text Vectorization</a:t>
            </a:r>
            <a:r>
              <a:rPr lang="en-US" dirty="0">
                <a:latin typeface="+mj-lt"/>
              </a:rPr>
              <a:t>: Transform text data into numerical representations using techniques like TF-IDF, word embeddings, or bag-of-words.</a:t>
            </a:r>
          </a:p>
          <a:p>
            <a:pPr marL="0" indent="0">
              <a:buNone/>
            </a:pPr>
            <a:r>
              <a:rPr lang="en-US" dirty="0">
                <a:latin typeface="+mj-lt"/>
              </a:rPr>
              <a:t>Understanding market trends and historical pricing is crucial for making informed investment decisions. Here's a brief overview:</a:t>
            </a:r>
          </a:p>
          <a:p>
            <a:r>
              <a:rPr lang="en-US" b="1" dirty="0">
                <a:latin typeface="+mj-lt"/>
              </a:rPr>
              <a:t>Market Trends</a:t>
            </a:r>
          </a:p>
          <a:p>
            <a:r>
              <a:rPr lang="en-US" dirty="0">
                <a:latin typeface="+mj-lt"/>
              </a:rPr>
              <a:t>Market trends refer to the general direction in which a market or the price of an asset is moving over a period of time. These trends can be short-term, medium-term, or long-term and can be influenced by various factors such as economic indicators, political events, and investor sentiment. Some common market trends include:</a:t>
            </a:r>
          </a:p>
          <a:p>
            <a:r>
              <a:rPr lang="en-US" b="1" dirty="0">
                <a:latin typeface="+mj-lt"/>
              </a:rPr>
              <a:t>Bull Market</a:t>
            </a:r>
            <a:r>
              <a:rPr lang="en-US" dirty="0">
                <a:latin typeface="+mj-lt"/>
              </a:rPr>
              <a:t>: A market in which prices are rising or are expected to rise.</a:t>
            </a:r>
          </a:p>
          <a:p>
            <a:pPr marL="0" indent="0">
              <a:buNone/>
            </a:pPr>
            <a:endParaRPr lang="en-US" dirty="0">
              <a:latin typeface="+mj-lt"/>
            </a:endParaRPr>
          </a:p>
        </p:txBody>
      </p:sp>
    </p:spTree>
    <p:extLst>
      <p:ext uri="{BB962C8B-B14F-4D97-AF65-F5344CB8AC3E}">
        <p14:creationId xmlns:p14="http://schemas.microsoft.com/office/powerpoint/2010/main" val="2747737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1AB0DD-45EA-6249-2DBC-F6C03829B1A5}"/>
              </a:ext>
            </a:extLst>
          </p:cNvPr>
          <p:cNvSpPr>
            <a:spLocks noGrp="1"/>
          </p:cNvSpPr>
          <p:nvPr>
            <p:ph idx="1"/>
          </p:nvPr>
        </p:nvSpPr>
        <p:spPr>
          <a:xfrm>
            <a:off x="313544" y="179882"/>
            <a:ext cx="11618626" cy="6430780"/>
          </a:xfrm>
        </p:spPr>
        <p:txBody>
          <a:bodyPr>
            <a:normAutofit lnSpcReduction="10000"/>
          </a:bodyPr>
          <a:lstStyle/>
          <a:p>
            <a:r>
              <a:rPr lang="en-US" b="1" dirty="0">
                <a:latin typeface="+mj-lt"/>
              </a:rPr>
              <a:t>Bear Market</a:t>
            </a:r>
            <a:r>
              <a:rPr lang="en-US" dirty="0">
                <a:latin typeface="+mj-lt"/>
              </a:rPr>
              <a:t>: A market in which prices are falling or are expected to fall.</a:t>
            </a:r>
          </a:p>
          <a:p>
            <a:r>
              <a:rPr lang="en-US" b="1" dirty="0">
                <a:latin typeface="+mj-lt"/>
              </a:rPr>
              <a:t>Sideways Market</a:t>
            </a:r>
            <a:r>
              <a:rPr lang="en-US" dirty="0">
                <a:latin typeface="+mj-lt"/>
              </a:rPr>
              <a:t>: A market in which prices are moving within a relatively narrow range without a clear upward or downward trend</a:t>
            </a:r>
          </a:p>
          <a:p>
            <a:r>
              <a:rPr lang="en-US" b="1" dirty="0">
                <a:latin typeface="+mj-lt"/>
              </a:rPr>
              <a:t>Historical Pricing</a:t>
            </a:r>
          </a:p>
          <a:p>
            <a:r>
              <a:rPr lang="en-US" dirty="0">
                <a:latin typeface="+mj-lt"/>
              </a:rPr>
              <a:t>Historical pricing involves analyzing past prices of stocks, indices, or other financial instruments to identify patterns, trends, and potential future movements. This analysis can help investors make more informed decisions by providing insights into how an asset has performed over time. Some key aspects of historical pricing include:</a:t>
            </a:r>
          </a:p>
          <a:p>
            <a:pPr>
              <a:buFont typeface="Arial" panose="020B0604020202020204" pitchFamily="34" charset="0"/>
              <a:buChar char="•"/>
            </a:pPr>
            <a:r>
              <a:rPr lang="en-US" b="1" dirty="0">
                <a:latin typeface="+mj-lt"/>
              </a:rPr>
              <a:t>Daily, Monthly, and Yearly Data</a:t>
            </a:r>
            <a:r>
              <a:rPr lang="en-US" dirty="0">
                <a:latin typeface="+mj-lt"/>
              </a:rPr>
              <a:t>: Historical data can be analyzed on different time frames to identify short-term and long-term trends.</a:t>
            </a:r>
          </a:p>
          <a:p>
            <a:pPr>
              <a:buFont typeface="Arial" panose="020B0604020202020204" pitchFamily="34" charset="0"/>
              <a:buChar char="•"/>
            </a:pPr>
            <a:r>
              <a:rPr lang="en-US" b="1" dirty="0">
                <a:latin typeface="+mj-lt"/>
              </a:rPr>
              <a:t>All-Time Highs and Lows</a:t>
            </a:r>
            <a:r>
              <a:rPr lang="en-US" dirty="0">
                <a:latin typeface="+mj-lt"/>
              </a:rPr>
              <a:t>: Understanding the highest and lowest prices an asset has reached can provide context for its current valuation.</a:t>
            </a:r>
          </a:p>
          <a:p>
            <a:pPr>
              <a:buFont typeface="Arial" panose="020B0604020202020204" pitchFamily="34" charset="0"/>
              <a:buChar char="•"/>
            </a:pPr>
            <a:r>
              <a:rPr lang="en-US" b="1" dirty="0">
                <a:latin typeface="+mj-lt"/>
              </a:rPr>
              <a:t>Volatility</a:t>
            </a:r>
            <a:r>
              <a:rPr lang="en-US" dirty="0">
                <a:latin typeface="+mj-lt"/>
              </a:rPr>
              <a:t>: Analyzing the fluctuations in price over time can help assess the risk associated with an asset.</a:t>
            </a:r>
          </a:p>
          <a:p>
            <a:pPr marL="0" indent="0">
              <a:buNone/>
            </a:pPr>
            <a:endParaRPr lang="en-US" dirty="0"/>
          </a:p>
        </p:txBody>
      </p:sp>
    </p:spTree>
    <p:extLst>
      <p:ext uri="{BB962C8B-B14F-4D97-AF65-F5344CB8AC3E}">
        <p14:creationId xmlns:p14="http://schemas.microsoft.com/office/powerpoint/2010/main" val="3962774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17C6A8-AF12-333C-DB39-D74EF5D5CB52}"/>
              </a:ext>
            </a:extLst>
          </p:cNvPr>
          <p:cNvSpPr>
            <a:spLocks noGrp="1"/>
          </p:cNvSpPr>
          <p:nvPr>
            <p:ph idx="1"/>
          </p:nvPr>
        </p:nvSpPr>
        <p:spPr>
          <a:xfrm>
            <a:off x="344774" y="164892"/>
            <a:ext cx="11587396" cy="6580682"/>
          </a:xfrm>
        </p:spPr>
        <p:txBody>
          <a:bodyPr>
            <a:noAutofit/>
          </a:bodyPr>
          <a:lstStyle/>
          <a:p>
            <a:r>
              <a:rPr lang="en-US" dirty="0">
                <a:latin typeface="+mj-lt"/>
              </a:rPr>
              <a:t>Understanding customer preferences and amenities can greatly enhance the experience you offer, leading to better satisfaction and loyalty. Here's a closer look at how you can analyze and leverage these aspects:</a:t>
            </a:r>
          </a:p>
          <a:p>
            <a:r>
              <a:rPr lang="en-US" b="1" dirty="0">
                <a:latin typeface="+mj-lt"/>
              </a:rPr>
              <a:t>Customer Preferences</a:t>
            </a:r>
          </a:p>
          <a:p>
            <a:pPr>
              <a:buFont typeface="+mj-lt"/>
              <a:buAutoNum type="arabicPeriod"/>
            </a:pPr>
            <a:r>
              <a:rPr lang="en-US" b="1" dirty="0">
                <a:latin typeface="+mj-lt"/>
              </a:rPr>
              <a:t>Surveys and Feedback</a:t>
            </a:r>
            <a:r>
              <a:rPr lang="en-US" dirty="0">
                <a:latin typeface="+mj-lt"/>
              </a:rPr>
              <a:t>: Regularly gather feedback through surveys to understand what your customers like and dislike.</a:t>
            </a:r>
          </a:p>
          <a:p>
            <a:pPr>
              <a:buFont typeface="+mj-lt"/>
              <a:buAutoNum type="arabicPeriod"/>
            </a:pPr>
            <a:r>
              <a:rPr lang="en-US" b="1" dirty="0">
                <a:latin typeface="+mj-lt"/>
              </a:rPr>
              <a:t>Purchase History</a:t>
            </a:r>
            <a:r>
              <a:rPr lang="en-US" dirty="0">
                <a:latin typeface="+mj-lt"/>
              </a:rPr>
              <a:t>: Analyze past purchases to identify patterns and preferences. This can help in creating personalized offers.</a:t>
            </a:r>
          </a:p>
          <a:p>
            <a:pPr>
              <a:buFont typeface="+mj-lt"/>
              <a:buAutoNum type="arabicPeriod"/>
            </a:pPr>
            <a:r>
              <a:rPr lang="en-US" b="1" dirty="0">
                <a:latin typeface="+mj-lt"/>
              </a:rPr>
              <a:t>Behavioral Data</a:t>
            </a:r>
            <a:r>
              <a:rPr lang="en-US" dirty="0">
                <a:latin typeface="+mj-lt"/>
              </a:rPr>
              <a:t>: Track customer behavior on your website or app to gain insights into their interests and preferences.</a:t>
            </a:r>
          </a:p>
          <a:p>
            <a:pPr>
              <a:buFont typeface="+mj-lt"/>
              <a:buAutoNum type="arabicPeriod"/>
            </a:pPr>
            <a:r>
              <a:rPr lang="en-US" b="1" dirty="0">
                <a:latin typeface="+mj-lt"/>
              </a:rPr>
              <a:t>Market Research</a:t>
            </a:r>
            <a:r>
              <a:rPr lang="en-US" dirty="0">
                <a:latin typeface="+mj-lt"/>
              </a:rPr>
              <a:t>: Stay informed about industry trends and customer preferences through market research.</a:t>
            </a:r>
          </a:p>
          <a:p>
            <a:r>
              <a:rPr lang="en-US" dirty="0">
                <a:latin typeface="+mj-lt"/>
              </a:rPr>
              <a:t>Amenities</a:t>
            </a:r>
          </a:p>
          <a:p>
            <a:r>
              <a:rPr lang="en-US" b="1" dirty="0">
                <a:latin typeface="+mj-lt"/>
              </a:rPr>
              <a:t>Basic Amenities</a:t>
            </a:r>
            <a:r>
              <a:rPr lang="en-US" dirty="0">
                <a:latin typeface="+mj-lt"/>
              </a:rPr>
              <a:t>: Ensure that the essential amenities like cleanliness, comfort, and safety are always top-notch.</a:t>
            </a:r>
          </a:p>
        </p:txBody>
      </p:sp>
    </p:spTree>
    <p:extLst>
      <p:ext uri="{BB962C8B-B14F-4D97-AF65-F5344CB8AC3E}">
        <p14:creationId xmlns:p14="http://schemas.microsoft.com/office/powerpoint/2010/main" val="40989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401A5-BF88-E1B1-3ED2-9CB0F24D7BE1}"/>
              </a:ext>
            </a:extLst>
          </p:cNvPr>
          <p:cNvSpPr>
            <a:spLocks noGrp="1"/>
          </p:cNvSpPr>
          <p:nvPr>
            <p:ph idx="1"/>
          </p:nvPr>
        </p:nvSpPr>
        <p:spPr>
          <a:xfrm>
            <a:off x="164892" y="224852"/>
            <a:ext cx="11767278" cy="6355830"/>
          </a:xfrm>
        </p:spPr>
        <p:txBody>
          <a:bodyPr/>
          <a:lstStyle/>
          <a:p>
            <a:pPr marL="0" indent="0">
              <a:buNone/>
            </a:pPr>
            <a:r>
              <a:rPr lang="en-US" b="1" dirty="0"/>
              <a:t>2. </a:t>
            </a:r>
            <a:r>
              <a:rPr lang="en-US" b="1" dirty="0">
                <a:latin typeface="+mj-lt"/>
              </a:rPr>
              <a:t>Personalized Services</a:t>
            </a:r>
            <a:r>
              <a:rPr lang="en-US" dirty="0">
                <a:latin typeface="+mj-lt"/>
              </a:rPr>
              <a:t>: Offer amenities tailored to individual preferences, such as dietary options, room preferences, or personalized recommendations.</a:t>
            </a:r>
          </a:p>
          <a:p>
            <a:pPr marL="0" indent="0">
              <a:buNone/>
            </a:pPr>
            <a:r>
              <a:rPr lang="en-US" dirty="0">
                <a:latin typeface="+mj-lt"/>
              </a:rPr>
              <a:t>3. </a:t>
            </a:r>
            <a:r>
              <a:rPr lang="en-US" b="1" dirty="0">
                <a:latin typeface="+mj-lt"/>
              </a:rPr>
              <a:t>Technology Integration</a:t>
            </a:r>
            <a:r>
              <a:rPr lang="en-US" dirty="0">
                <a:latin typeface="+mj-lt"/>
              </a:rPr>
              <a:t>: Provide modern amenities like free Wi-Fi, smart rooms, or mobile check-ins to enhance the convenience and comfort.</a:t>
            </a:r>
          </a:p>
          <a:p>
            <a:pPr marL="0" indent="0">
              <a:buNone/>
            </a:pPr>
            <a:r>
              <a:rPr lang="en-US" b="1" dirty="0">
                <a:latin typeface="+mj-lt"/>
              </a:rPr>
              <a:t>4. Exclusive Offers</a:t>
            </a:r>
            <a:r>
              <a:rPr lang="en-US" dirty="0">
                <a:latin typeface="+mj-lt"/>
              </a:rPr>
              <a:t>: Provide exclusive amenities like VIP lounges, special discounts, or loyalty programs to reward your best customers.</a:t>
            </a:r>
          </a:p>
          <a:p>
            <a:pPr marL="0" indent="0">
              <a:buNone/>
            </a:pPr>
            <a:r>
              <a:rPr lang="en-US" dirty="0">
                <a:latin typeface="+mj-lt"/>
              </a:rPr>
              <a:t>5. </a:t>
            </a:r>
            <a:r>
              <a:rPr lang="en-US" b="1" dirty="0">
                <a:latin typeface="+mj-lt"/>
              </a:rPr>
              <a:t>Entertainment and Leisure</a:t>
            </a:r>
            <a:r>
              <a:rPr lang="en-US" dirty="0">
                <a:latin typeface="+mj-lt"/>
              </a:rPr>
              <a:t>: Offer amenities that cater to entertainment and relaxation, such as fitness centers, spas, or recreational activities.</a:t>
            </a:r>
          </a:p>
          <a:p>
            <a:pPr marL="0" indent="0">
              <a:buNone/>
            </a:pPr>
            <a:r>
              <a:rPr lang="en-US" dirty="0">
                <a:latin typeface="+mj-lt"/>
              </a:rPr>
              <a:t>the housing can use the insights gained to prioritize room types, amenities, and address common dislikes to enhance the overall guest experience.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95006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22272B2-8FA5-007B-DA76-29BBB5303627}"/>
              </a:ext>
            </a:extLst>
          </p:cNvPr>
          <p:cNvPicPr>
            <a:picLocks noGrp="1" noChangeAspect="1"/>
          </p:cNvPicPr>
          <p:nvPr>
            <p:ph idx="1"/>
          </p:nvPr>
        </p:nvPicPr>
        <p:blipFill>
          <a:blip r:embed="rId2"/>
          <a:stretch>
            <a:fillRect/>
          </a:stretch>
        </p:blipFill>
        <p:spPr>
          <a:xfrm>
            <a:off x="357559" y="209862"/>
            <a:ext cx="11709523" cy="6265889"/>
          </a:xfrm>
        </p:spPr>
      </p:pic>
    </p:spTree>
    <p:extLst>
      <p:ext uri="{BB962C8B-B14F-4D97-AF65-F5344CB8AC3E}">
        <p14:creationId xmlns:p14="http://schemas.microsoft.com/office/powerpoint/2010/main" val="354348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A4365F-739E-20EF-0008-557692F4F923}"/>
              </a:ext>
            </a:extLst>
          </p:cNvPr>
          <p:cNvSpPr>
            <a:spLocks noGrp="1"/>
          </p:cNvSpPr>
          <p:nvPr>
            <p:ph idx="1"/>
          </p:nvPr>
        </p:nvSpPr>
        <p:spPr>
          <a:xfrm>
            <a:off x="263769" y="184638"/>
            <a:ext cx="11764108" cy="6400800"/>
          </a:xfrm>
        </p:spPr>
        <p:txBody>
          <a:bodyPr/>
          <a:lstStyle/>
          <a:p>
            <a:pPr marL="0" indent="0">
              <a:buNone/>
            </a:pPr>
            <a:r>
              <a:rPr lang="en-US" dirty="0">
                <a:latin typeface="Algerian" panose="04020705040A02060702" pitchFamily="82" charset="0"/>
              </a:rPr>
              <a:t>                      </a:t>
            </a:r>
          </a:p>
          <a:p>
            <a:pPr marL="0" indent="0">
              <a:buNone/>
            </a:pPr>
            <a:endParaRPr lang="en-US" sz="5400" dirty="0">
              <a:latin typeface="Algerian" panose="04020705040A02060702" pitchFamily="82" charset="0"/>
            </a:endParaRPr>
          </a:p>
          <a:p>
            <a:pPr marL="0" indent="0">
              <a:buNone/>
            </a:pPr>
            <a:endParaRPr lang="en-US" sz="5400" dirty="0">
              <a:latin typeface="Algerian" panose="04020705040A02060702" pitchFamily="82" charset="0"/>
            </a:endParaRPr>
          </a:p>
          <a:p>
            <a:pPr marL="0" indent="0">
              <a:buNone/>
            </a:pPr>
            <a:r>
              <a:rPr lang="en-US" sz="5400" dirty="0">
                <a:latin typeface="Algerian" panose="04020705040A02060702" pitchFamily="82" charset="0"/>
              </a:rPr>
              <a:t>              </a:t>
            </a:r>
            <a:r>
              <a:rPr lang="en-US" sz="9600" dirty="0">
                <a:latin typeface="Algerian" panose="04020705040A02060702" pitchFamily="82" charset="0"/>
              </a:rPr>
              <a:t>THANK YOU</a:t>
            </a:r>
          </a:p>
        </p:txBody>
      </p:sp>
    </p:spTree>
    <p:extLst>
      <p:ext uri="{BB962C8B-B14F-4D97-AF65-F5344CB8AC3E}">
        <p14:creationId xmlns:p14="http://schemas.microsoft.com/office/powerpoint/2010/main" val="763100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69E903-6613-096D-CE71-7380F52969FA}"/>
              </a:ext>
            </a:extLst>
          </p:cNvPr>
          <p:cNvSpPr>
            <a:spLocks noGrp="1"/>
          </p:cNvSpPr>
          <p:nvPr>
            <p:ph idx="1"/>
          </p:nvPr>
        </p:nvSpPr>
        <p:spPr>
          <a:xfrm>
            <a:off x="404733" y="269822"/>
            <a:ext cx="11602387" cy="6295869"/>
          </a:xfrm>
        </p:spPr>
        <p:txBody>
          <a:bodyPr>
            <a:normAutofit/>
          </a:bodyPr>
          <a:lstStyle/>
          <a:p>
            <a:pPr marL="514350" marR="0" indent="-514350">
              <a:lnSpc>
                <a:spcPct val="107000"/>
              </a:lnSpc>
              <a:spcAft>
                <a:spcPts val="800"/>
              </a:spcAft>
              <a:buAutoNum type="arabicPeriod"/>
            </a:pPr>
            <a:r>
              <a:rPr lang="en-US" kern="100" dirty="0">
                <a:latin typeface="+mj-lt"/>
                <a:ea typeface="Calibri" panose="020F0502020204030204" pitchFamily="34" charset="0"/>
                <a:cs typeface="Times New Roman" panose="02020603050405020304" pitchFamily="18" charset="0"/>
              </a:rPr>
              <a:t>Using library pandas, matplotlib.pyplot, NumPy and seaborn </a:t>
            </a:r>
            <a:r>
              <a:rPr lang="en-US" kern="100" dirty="0" err="1">
                <a:latin typeface="+mj-lt"/>
                <a:ea typeface="Calibri" panose="020F0502020204030204" pitchFamily="34" charset="0"/>
                <a:cs typeface="Times New Roman" panose="02020603050405020304" pitchFamily="18" charset="0"/>
              </a:rPr>
              <a:t>impoart</a:t>
            </a:r>
            <a:r>
              <a:rPr lang="en-US" kern="100" dirty="0">
                <a:latin typeface="+mj-lt"/>
                <a:ea typeface="Calibri" panose="020F0502020204030204" pitchFamily="34" charset="0"/>
                <a:cs typeface="Times New Roman" panose="02020603050405020304" pitchFamily="18" charset="0"/>
              </a:rPr>
              <a:t> data in python and visualize.</a:t>
            </a:r>
          </a:p>
          <a:p>
            <a:pPr marL="514350" marR="0" indent="-514350">
              <a:lnSpc>
                <a:spcPct val="107000"/>
              </a:lnSpc>
              <a:spcAft>
                <a:spcPts val="800"/>
              </a:spcAft>
              <a:buAutoNum type="arabicPeriod"/>
            </a:pPr>
            <a:r>
              <a:rPr lang="en-US" kern="100" dirty="0">
                <a:latin typeface="+mj-lt"/>
                <a:ea typeface="Calibri" panose="020F0502020204030204" pitchFamily="34" charset="0"/>
                <a:cs typeface="Times New Roman" panose="02020603050405020304" pitchFamily="18" charset="0"/>
              </a:rPr>
              <a:t>Using info():</a:t>
            </a:r>
            <a:r>
              <a:rPr lang="en-US" kern="100" dirty="0">
                <a:effectLst/>
                <a:latin typeface="+mj-lt"/>
                <a:ea typeface="Calibri" panose="020F0502020204030204" pitchFamily="34" charset="0"/>
                <a:cs typeface="Times New Roman" panose="02020603050405020304" pitchFamily="18" charset="0"/>
              </a:rPr>
              <a:t>The.info() method provides a concise summary of the DataFrame, including:</a:t>
            </a:r>
          </a:p>
          <a:p>
            <a:pPr marL="0" indent="0">
              <a:buNone/>
            </a:pPr>
            <a:r>
              <a:rPr lang="en-US" kern="100" dirty="0">
                <a:latin typeface="+mj-lt"/>
                <a:ea typeface="Calibri" panose="020F0502020204030204" pitchFamily="34" charset="0"/>
                <a:cs typeface="Times New Roman" panose="02020603050405020304" pitchFamily="18" charset="0"/>
              </a:rPr>
              <a:t>.    </a:t>
            </a:r>
            <a:r>
              <a:rPr lang="en-US" b="1" dirty="0">
                <a:latin typeface="+mj-lt"/>
              </a:rPr>
              <a:t>info()</a:t>
            </a:r>
            <a:r>
              <a:rPr lang="en-US" dirty="0">
                <a:latin typeface="+mj-lt"/>
              </a:rPr>
              <a:t>: Gives you a quick overview of the </a:t>
            </a:r>
            <a:r>
              <a:rPr lang="en-US" dirty="0" err="1">
                <a:latin typeface="+mj-lt"/>
              </a:rPr>
              <a:t>DataFrame’s</a:t>
            </a:r>
            <a:r>
              <a:rPr lang="en-US" dirty="0">
                <a:latin typeface="+mj-lt"/>
              </a:rPr>
              <a:t> structure and data     </a:t>
            </a:r>
            <a:r>
              <a:rPr lang="en-US" dirty="0" err="1">
                <a:latin typeface="+mj-lt"/>
              </a:rPr>
              <a:t>types.</a:t>
            </a:r>
            <a:r>
              <a:rPr lang="en-US" kern="100" dirty="0" err="1">
                <a:effectLst/>
                <a:latin typeface="+mj-lt"/>
                <a:ea typeface="Calibri" panose="020F0502020204030204" pitchFamily="34" charset="0"/>
                <a:cs typeface="Times New Roman" panose="02020603050405020304" pitchFamily="18" charset="0"/>
              </a:rPr>
              <a:t>The</a:t>
            </a:r>
            <a:r>
              <a:rPr lang="en-US" kern="100" dirty="0">
                <a:effectLst/>
                <a:latin typeface="+mj-lt"/>
                <a:ea typeface="Calibri" panose="020F0502020204030204" pitchFamily="34" charset="0"/>
                <a:cs typeface="Times New Roman" panose="02020603050405020304" pitchFamily="18" charset="0"/>
              </a:rPr>
              <a:t> number of entries (rows)</a:t>
            </a:r>
          </a:p>
          <a:p>
            <a:pPr marL="342900" marR="0" lvl="0" indent="-342900">
              <a:lnSpc>
                <a:spcPct val="107000"/>
              </a:lnSpc>
              <a:spcAft>
                <a:spcPts val="800"/>
              </a:spcAft>
              <a:buSzPts val="1000"/>
              <a:buFont typeface="Symbol" panose="05050102010706020507" pitchFamily="18" charset="2"/>
              <a:buChar char=""/>
              <a:tabLst>
                <a:tab pos="457200" algn="l"/>
              </a:tabLst>
            </a:pPr>
            <a:r>
              <a:rPr lang="en-US" kern="100" dirty="0">
                <a:effectLst/>
                <a:latin typeface="+mj-lt"/>
                <a:ea typeface="Calibri" panose="020F0502020204030204" pitchFamily="34" charset="0"/>
                <a:cs typeface="Times New Roman" panose="02020603050405020304" pitchFamily="18" charset="0"/>
              </a:rPr>
              <a:t>The number of columns</a:t>
            </a:r>
          </a:p>
          <a:p>
            <a:pPr marL="342900" marR="0" lvl="0" indent="-342900">
              <a:lnSpc>
                <a:spcPct val="107000"/>
              </a:lnSpc>
              <a:spcAft>
                <a:spcPts val="800"/>
              </a:spcAft>
              <a:buSzPts val="1000"/>
              <a:buFont typeface="Symbol" panose="05050102010706020507" pitchFamily="18" charset="2"/>
              <a:buChar char=""/>
              <a:tabLst>
                <a:tab pos="457200" algn="l"/>
              </a:tabLst>
            </a:pPr>
            <a:r>
              <a:rPr lang="en-US" kern="100" dirty="0">
                <a:effectLst/>
                <a:latin typeface="+mj-lt"/>
                <a:ea typeface="Calibri" panose="020F0502020204030204" pitchFamily="34" charset="0"/>
                <a:cs typeface="Times New Roman" panose="02020603050405020304" pitchFamily="18" charset="0"/>
              </a:rPr>
              <a:t>The names of the columns</a:t>
            </a:r>
          </a:p>
          <a:p>
            <a:pPr marL="342900" marR="0" lvl="0" indent="-342900">
              <a:lnSpc>
                <a:spcPct val="107000"/>
              </a:lnSpc>
              <a:spcAft>
                <a:spcPts val="800"/>
              </a:spcAft>
              <a:buSzPts val="1000"/>
              <a:buFont typeface="Symbol" panose="05050102010706020507" pitchFamily="18" charset="2"/>
              <a:buChar char=""/>
              <a:tabLst>
                <a:tab pos="457200" algn="l"/>
              </a:tabLst>
            </a:pPr>
            <a:r>
              <a:rPr lang="en-US" kern="100" dirty="0">
                <a:effectLst/>
                <a:latin typeface="+mj-lt"/>
                <a:ea typeface="Calibri" panose="020F0502020204030204" pitchFamily="34" charset="0"/>
                <a:cs typeface="Times New Roman" panose="02020603050405020304" pitchFamily="18" charset="0"/>
              </a:rPr>
              <a:t>The data types of each column</a:t>
            </a:r>
          </a:p>
          <a:p>
            <a:pPr marL="342900" marR="0" lvl="0" indent="-342900">
              <a:lnSpc>
                <a:spcPct val="107000"/>
              </a:lnSpc>
              <a:spcAft>
                <a:spcPts val="800"/>
              </a:spcAft>
              <a:buSzPts val="1000"/>
              <a:buFont typeface="Symbol" panose="05050102010706020507" pitchFamily="18" charset="2"/>
              <a:buChar char=""/>
              <a:tabLst>
                <a:tab pos="457200" algn="l"/>
              </a:tabLst>
            </a:pPr>
            <a:r>
              <a:rPr lang="en-US" kern="100" dirty="0">
                <a:effectLst/>
                <a:latin typeface="+mj-lt"/>
                <a:ea typeface="Calibri" panose="020F0502020204030204" pitchFamily="34" charset="0"/>
                <a:cs typeface="Times New Roman" panose="02020603050405020304" pitchFamily="18" charset="0"/>
              </a:rPr>
              <a:t>Memory usage</a:t>
            </a:r>
          </a:p>
          <a:p>
            <a:pPr marL="0" indent="0">
              <a:buNone/>
            </a:pPr>
            <a:endParaRPr lang="en-US" dirty="0">
              <a:latin typeface="+mj-lt"/>
            </a:endParaRPr>
          </a:p>
        </p:txBody>
      </p:sp>
    </p:spTree>
    <p:extLst>
      <p:ext uri="{BB962C8B-B14F-4D97-AF65-F5344CB8AC3E}">
        <p14:creationId xmlns:p14="http://schemas.microsoft.com/office/powerpoint/2010/main" val="271685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8DB75A-72A1-10FF-34AE-AE996BC80504}"/>
              </a:ext>
            </a:extLst>
          </p:cNvPr>
          <p:cNvSpPr>
            <a:spLocks noGrp="1"/>
          </p:cNvSpPr>
          <p:nvPr>
            <p:ph idx="1"/>
          </p:nvPr>
        </p:nvSpPr>
        <p:spPr>
          <a:xfrm>
            <a:off x="269823" y="209862"/>
            <a:ext cx="11662347" cy="6355830"/>
          </a:xfrm>
        </p:spPr>
        <p:txBody>
          <a:bodyPr>
            <a:normAutofit lnSpcReduction="10000"/>
          </a:bodyPr>
          <a:lstStyle/>
          <a:p>
            <a:pPr marL="0" indent="0">
              <a:buNone/>
            </a:pPr>
            <a:r>
              <a:rPr lang="en-US" sz="3000" kern="100" dirty="0">
                <a:effectLst/>
                <a:latin typeface="+mj-lt"/>
                <a:ea typeface="Calibri" panose="020F0502020204030204" pitchFamily="34" charset="0"/>
                <a:cs typeface="Times New Roman" panose="02020603050405020304" pitchFamily="18" charset="0"/>
              </a:rPr>
              <a:t>3. Using .head() The .head() method returns the first five rows of the </a:t>
            </a:r>
            <a:r>
              <a:rPr lang="en-US" sz="3000" kern="100" dirty="0" err="1">
                <a:effectLst/>
                <a:latin typeface="+mj-lt"/>
                <a:ea typeface="Calibri" panose="020F0502020204030204" pitchFamily="34" charset="0"/>
                <a:cs typeface="Times New Roman" panose="02020603050405020304" pitchFamily="18" charset="0"/>
              </a:rPr>
              <a:t>DataFrame,which</a:t>
            </a:r>
            <a:r>
              <a:rPr lang="en-US" sz="3000" kern="100" dirty="0">
                <a:effectLst/>
                <a:latin typeface="+mj-lt"/>
                <a:ea typeface="Calibri" panose="020F0502020204030204" pitchFamily="34" charset="0"/>
                <a:cs typeface="Times New Roman" panose="02020603050405020304" pitchFamily="18" charset="0"/>
              </a:rPr>
              <a:t> is useful for quickly inspecting the data.</a:t>
            </a:r>
          </a:p>
          <a:p>
            <a:pPr marL="0" indent="0">
              <a:buNone/>
            </a:pPr>
            <a:r>
              <a:rPr lang="en-US" sz="3000" b="1" kern="100" dirty="0">
                <a:effectLst/>
                <a:latin typeface="+mj-lt"/>
                <a:ea typeface="Calibri" panose="020F0502020204030204" pitchFamily="34" charset="0"/>
                <a:cs typeface="Times New Roman" panose="02020603050405020304" pitchFamily="18" charset="0"/>
              </a:rPr>
              <a:t>.head()</a:t>
            </a:r>
            <a:r>
              <a:rPr lang="en-US" sz="3000" kern="100" dirty="0">
                <a:effectLst/>
                <a:latin typeface="+mj-lt"/>
                <a:ea typeface="Calibri" panose="020F0502020204030204" pitchFamily="34" charset="0"/>
                <a:cs typeface="Times New Roman" panose="02020603050405020304" pitchFamily="18" charset="0"/>
              </a:rPr>
              <a:t>: Allows you to preview the first few records, helping you understand the content and format of your data.</a:t>
            </a:r>
          </a:p>
          <a:p>
            <a:pPr marL="0" indent="0">
              <a:buNone/>
            </a:pPr>
            <a:r>
              <a:rPr lang="en-US" sz="3000" dirty="0">
                <a:latin typeface="+mj-lt"/>
              </a:rPr>
              <a:t>4.Using .tail() The .tail() method returns the last five rows of the DataFrame, </a:t>
            </a:r>
            <a:r>
              <a:rPr lang="en-US" sz="3000" dirty="0" err="1">
                <a:latin typeface="+mj-lt"/>
              </a:rPr>
              <a:t>Bywhich</a:t>
            </a:r>
            <a:r>
              <a:rPr lang="en-US" sz="3000" dirty="0">
                <a:latin typeface="+mj-lt"/>
              </a:rPr>
              <a:t> is useful for quickly inspecting the data.</a:t>
            </a:r>
          </a:p>
          <a:p>
            <a:pPr marL="0" indent="0">
              <a:buNone/>
            </a:pPr>
            <a:r>
              <a:rPr lang="en-US" sz="3000" dirty="0">
                <a:latin typeface="+mj-lt"/>
              </a:rPr>
              <a:t>.</a:t>
            </a:r>
            <a:r>
              <a:rPr lang="en-US" sz="3000" b="1" dirty="0">
                <a:latin typeface="+mj-lt"/>
              </a:rPr>
              <a:t>tail(): </a:t>
            </a:r>
            <a:r>
              <a:rPr lang="en-US" sz="3000" dirty="0">
                <a:latin typeface="+mj-lt"/>
              </a:rPr>
              <a:t>Allows you to preview the last few record, helping you understand the specify the number of rows you want by passing an integer as an argument. </a:t>
            </a:r>
          </a:p>
          <a:p>
            <a:pPr marL="0" indent="0">
              <a:buNone/>
            </a:pPr>
            <a:r>
              <a:rPr lang="en-US" sz="3000" dirty="0">
                <a:latin typeface="+mj-lt"/>
              </a:rPr>
              <a:t>5. Using .</a:t>
            </a:r>
            <a:r>
              <a:rPr lang="en-US" sz="3000" i="0" dirty="0">
                <a:effectLst/>
                <a:latin typeface="+mj-lt"/>
              </a:rPr>
              <a:t>shape The .shape() </a:t>
            </a:r>
            <a:r>
              <a:rPr lang="en-US" sz="3000" dirty="0">
                <a:latin typeface="+mj-lt"/>
              </a:rPr>
              <a:t>attribute in pandas is used to get the dimensions of the DataFrame. It returns a tuple that represents the number of rows and columns in the </a:t>
            </a:r>
            <a:r>
              <a:rPr lang="en-US" sz="3000" dirty="0" err="1">
                <a:latin typeface="+mj-lt"/>
              </a:rPr>
              <a:t>dataframe</a:t>
            </a:r>
            <a:r>
              <a:rPr lang="en-US" sz="3000" dirty="0">
                <a:latin typeface="+mj-lt"/>
              </a:rPr>
              <a:t>.</a:t>
            </a:r>
            <a:endParaRPr lang="en-US" sz="3000" i="0" dirty="0">
              <a:effectLst/>
              <a:latin typeface="+mj-lt"/>
            </a:endParaRPr>
          </a:p>
          <a:p>
            <a:pPr marL="0" indent="0">
              <a:buNone/>
            </a:pPr>
            <a:r>
              <a:rPr lang="en-US" sz="3000" kern="100" dirty="0">
                <a:latin typeface="+mj-lt"/>
                <a:ea typeface="Calibri" panose="020F0502020204030204" pitchFamily="34" charset="0"/>
                <a:cs typeface="Times New Roman" panose="02020603050405020304" pitchFamily="18" charset="0"/>
              </a:rPr>
              <a:t>6</a:t>
            </a:r>
            <a:r>
              <a:rPr lang="en-US" sz="3000" kern="100" dirty="0">
                <a:effectLst/>
                <a:latin typeface="+mj-lt"/>
                <a:ea typeface="Calibri" panose="020F0502020204030204" pitchFamily="34" charset="0"/>
                <a:cs typeface="Times New Roman" panose="02020603050405020304" pitchFamily="18" charset="0"/>
              </a:rPr>
              <a:t>. Using </a:t>
            </a:r>
            <a:r>
              <a:rPr lang="en-US" sz="3000" kern="100" dirty="0" err="1">
                <a:effectLst/>
                <a:latin typeface="+mj-lt"/>
                <a:ea typeface="Calibri" panose="020F0502020204030204" pitchFamily="34" charset="0"/>
                <a:cs typeface="Times New Roman" panose="02020603050405020304" pitchFamily="18" charset="0"/>
              </a:rPr>
              <a:t>isnull</a:t>
            </a:r>
            <a:r>
              <a:rPr lang="en-US" sz="3000" kern="100" dirty="0">
                <a:effectLst/>
                <a:latin typeface="+mj-lt"/>
                <a:ea typeface="Calibri" panose="020F0502020204030204" pitchFamily="34" charset="0"/>
                <a:cs typeface="Times New Roman" panose="02020603050405020304" pitchFamily="18" charset="0"/>
              </a:rPr>
              <a:t>().sum().</a:t>
            </a:r>
            <a:r>
              <a:rPr lang="en-US" sz="3000" kern="100" dirty="0" err="1">
                <a:effectLst/>
                <a:latin typeface="+mj-lt"/>
                <a:ea typeface="Calibri" panose="020F0502020204030204" pitchFamily="34" charset="0"/>
                <a:cs typeface="Times New Roman" panose="02020603050405020304" pitchFamily="18" charset="0"/>
              </a:rPr>
              <a:t>iloc</a:t>
            </a:r>
            <a:r>
              <a:rPr lang="en-US" sz="3000" kern="100" dirty="0">
                <a:effectLst/>
                <a:latin typeface="+mj-lt"/>
                <a:ea typeface="Calibri" panose="020F0502020204030204" pitchFamily="34" charset="0"/>
                <a:cs typeface="Times New Roman" panose="02020603050405020304" pitchFamily="18" charset="0"/>
              </a:rPr>
              <a:t>[] method is commonly used in pandas to check for missing values in a DataFrame.</a:t>
            </a:r>
          </a:p>
          <a:p>
            <a:pPr marL="0" indent="0">
              <a:buNone/>
            </a:pPr>
            <a:endParaRPr lang="en-US" dirty="0">
              <a:latin typeface="+mj-lt"/>
            </a:endParaRPr>
          </a:p>
        </p:txBody>
      </p:sp>
    </p:spTree>
    <p:extLst>
      <p:ext uri="{BB962C8B-B14F-4D97-AF65-F5344CB8AC3E}">
        <p14:creationId xmlns:p14="http://schemas.microsoft.com/office/powerpoint/2010/main" val="1302641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3B4E51-96EF-9A01-E5D1-BAD6BFF4F25E}"/>
              </a:ext>
            </a:extLst>
          </p:cNvPr>
          <p:cNvSpPr>
            <a:spLocks noGrp="1"/>
          </p:cNvSpPr>
          <p:nvPr>
            <p:ph idx="1"/>
          </p:nvPr>
        </p:nvSpPr>
        <p:spPr>
          <a:xfrm>
            <a:off x="164893" y="164892"/>
            <a:ext cx="11797258" cy="6475751"/>
          </a:xfrm>
        </p:spPr>
        <p:txBody>
          <a:bodyPr>
            <a:normAutofit lnSpcReduction="10000"/>
          </a:bodyPr>
          <a:lstStyle/>
          <a:p>
            <a:pPr marL="0" indent="0">
              <a:buNone/>
            </a:pPr>
            <a:r>
              <a:rPr lang="en-US" kern="100" dirty="0">
                <a:latin typeface="+mj-lt"/>
                <a:ea typeface="Calibri" panose="020F0502020204030204" pitchFamily="34" charset="0"/>
                <a:cs typeface="Times New Roman" panose="02020603050405020304" pitchFamily="18" charset="0"/>
              </a:rPr>
              <a:t>7. Using </a:t>
            </a:r>
            <a:r>
              <a:rPr lang="en-US" kern="100" dirty="0">
                <a:effectLst/>
                <a:latin typeface="+mj-lt"/>
                <a:ea typeface="Calibri" panose="020F0502020204030204" pitchFamily="34" charset="0"/>
                <a:cs typeface="Times New Roman" panose="02020603050405020304" pitchFamily="18" charset="0"/>
              </a:rPr>
              <a:t>duplicated().sum() method in pandas is used to identify and count the number of duplicate rows in a DataFrame.</a:t>
            </a:r>
          </a:p>
          <a:p>
            <a:pPr marL="0" indent="0">
              <a:buNone/>
            </a:pPr>
            <a:r>
              <a:rPr lang="en-US" kern="100" dirty="0">
                <a:latin typeface="+mj-lt"/>
                <a:ea typeface="Calibri" panose="020F0502020204030204" pitchFamily="34" charset="0"/>
                <a:cs typeface="Times New Roman" panose="02020603050405020304" pitchFamily="18" charset="0"/>
              </a:rPr>
              <a:t>8. Using </a:t>
            </a:r>
            <a:r>
              <a:rPr lang="en-US" kern="100" dirty="0" err="1">
                <a:effectLst/>
                <a:latin typeface="+mj-lt"/>
                <a:ea typeface="Calibri" panose="020F0502020204030204" pitchFamily="34" charset="0"/>
                <a:cs typeface="Times New Roman" panose="02020603050405020304" pitchFamily="18" charset="0"/>
              </a:rPr>
              <a:t>fillna</a:t>
            </a:r>
            <a:r>
              <a:rPr lang="en-US" kern="100" dirty="0">
                <a:effectLst/>
                <a:latin typeface="+mj-lt"/>
                <a:ea typeface="Calibri" panose="020F0502020204030204" pitchFamily="34" charset="0"/>
                <a:cs typeface="Times New Roman" panose="02020603050405020304" pitchFamily="18" charset="0"/>
              </a:rPr>
              <a:t>(method=‘mode and median') method in pandas is used to fill missing values (</a:t>
            </a:r>
            <a:r>
              <a:rPr lang="en-US" kern="100" dirty="0" err="1">
                <a:effectLst/>
                <a:latin typeface="+mj-lt"/>
                <a:ea typeface="Calibri" panose="020F0502020204030204" pitchFamily="34" charset="0"/>
                <a:cs typeface="Times New Roman" panose="02020603050405020304" pitchFamily="18" charset="0"/>
              </a:rPr>
              <a:t>NaN</a:t>
            </a:r>
            <a:r>
              <a:rPr lang="en-US" kern="100" dirty="0">
                <a:effectLst/>
                <a:latin typeface="+mj-lt"/>
                <a:ea typeface="Calibri" panose="020F0502020204030204" pitchFamily="34" charset="0"/>
                <a:cs typeface="Times New Roman" panose="02020603050405020304" pitchFamily="18" charset="0"/>
              </a:rPr>
              <a:t>) in a DataFrame by backfilling. This means that for any missing value, the next valid value from the DataFrame will be used to fill it.</a:t>
            </a:r>
          </a:p>
          <a:p>
            <a:pPr marL="0" indent="0">
              <a:lnSpc>
                <a:spcPct val="107000"/>
              </a:lnSpc>
              <a:spcAft>
                <a:spcPts val="800"/>
              </a:spcAft>
              <a:buNone/>
            </a:pPr>
            <a:r>
              <a:rPr lang="en-US" kern="100" dirty="0">
                <a:latin typeface="+mj-lt"/>
                <a:ea typeface="Calibri" panose="020F0502020204030204" pitchFamily="34" charset="0"/>
                <a:cs typeface="Times New Roman" panose="02020603050405020304" pitchFamily="18" charset="0"/>
              </a:rPr>
              <a:t>9. Using .drop() unnecessary columns or duplicates from a </a:t>
            </a:r>
            <a:r>
              <a:rPr lang="en-US" kern="100" dirty="0" err="1">
                <a:latin typeface="+mj-lt"/>
                <a:ea typeface="Calibri" panose="020F0502020204030204" pitchFamily="34" charset="0"/>
                <a:cs typeface="Times New Roman" panose="02020603050405020304" pitchFamily="18" charset="0"/>
              </a:rPr>
              <a:t>DataFrame</a:t>
            </a:r>
            <a:r>
              <a:rPr lang="en-US" kern="100" dirty="0">
                <a:latin typeface="+mj-lt"/>
                <a:ea typeface="Calibri" panose="020F0502020204030204" pitchFamily="34" charset="0"/>
                <a:cs typeface="Times New Roman" panose="02020603050405020304" pitchFamily="18" charset="0"/>
              </a:rPr>
              <a:t> in pandas, you can use a combination of the drop() and duplicated() methods.</a:t>
            </a:r>
          </a:p>
          <a:p>
            <a:pPr marL="742950" marR="0" lvl="1" indent="-285750">
              <a:lnSpc>
                <a:spcPct val="107000"/>
              </a:lnSpc>
              <a:spcAft>
                <a:spcPts val="800"/>
              </a:spcAft>
              <a:buFont typeface="+mj-lt"/>
              <a:buAutoNum type="arabicPeriod"/>
            </a:pPr>
            <a:r>
              <a:rPr lang="en-US" sz="2800" b="1" kern="100" dirty="0">
                <a:latin typeface="+mj-lt"/>
                <a:ea typeface="Calibri" panose="020F0502020204030204" pitchFamily="34" charset="0"/>
                <a:cs typeface="Times New Roman" panose="02020603050405020304" pitchFamily="18" charset="0"/>
              </a:rPr>
              <a:t>Use drop()</a:t>
            </a:r>
            <a:r>
              <a:rPr lang="en-US" sz="2800" kern="100" dirty="0">
                <a:latin typeface="+mj-lt"/>
                <a:ea typeface="Calibri" panose="020F0502020204030204" pitchFamily="34" charset="0"/>
                <a:cs typeface="Times New Roman" panose="02020603050405020304" pitchFamily="18" charset="0"/>
              </a:rPr>
              <a:t>: You can specify the columns you want to remove.</a:t>
            </a:r>
          </a:p>
          <a:p>
            <a:pPr marL="742950" marR="0" lvl="1" indent="-285750">
              <a:lnSpc>
                <a:spcPct val="107000"/>
              </a:lnSpc>
              <a:spcAft>
                <a:spcPts val="800"/>
              </a:spcAft>
              <a:buFont typeface="+mj-lt"/>
              <a:buAutoNum type="arabicPeriod"/>
            </a:pPr>
            <a:r>
              <a:rPr lang="en-US" sz="2800" b="1" kern="100" dirty="0">
                <a:latin typeface="+mj-lt"/>
                <a:ea typeface="Calibri" panose="020F0502020204030204" pitchFamily="34" charset="0"/>
                <a:cs typeface="Times New Roman" panose="02020603050405020304" pitchFamily="18" charset="0"/>
              </a:rPr>
              <a:t>Use </a:t>
            </a:r>
            <a:r>
              <a:rPr lang="en-US" sz="2800" b="1" kern="100" dirty="0" err="1">
                <a:latin typeface="+mj-lt"/>
                <a:ea typeface="Calibri" panose="020F0502020204030204" pitchFamily="34" charset="0"/>
                <a:cs typeface="Times New Roman" panose="02020603050405020304" pitchFamily="18" charset="0"/>
              </a:rPr>
              <a:t>drop_duplicates</a:t>
            </a:r>
            <a:r>
              <a:rPr lang="en-US" sz="2800" b="1" kern="100" dirty="0">
                <a:latin typeface="+mj-lt"/>
                <a:ea typeface="Calibri" panose="020F0502020204030204" pitchFamily="34" charset="0"/>
                <a:cs typeface="Times New Roman" panose="02020603050405020304" pitchFamily="18" charset="0"/>
              </a:rPr>
              <a:t>()</a:t>
            </a:r>
            <a:r>
              <a:rPr lang="en-US" sz="2800" kern="100" dirty="0">
                <a:latin typeface="+mj-lt"/>
                <a:ea typeface="Calibri" panose="020F0502020204030204" pitchFamily="34" charset="0"/>
                <a:cs typeface="Times New Roman" panose="02020603050405020304" pitchFamily="18" charset="0"/>
              </a:rPr>
              <a:t>: This method removes duplicate rows from the </a:t>
            </a:r>
            <a:r>
              <a:rPr lang="en-US" sz="2800" kern="100" dirty="0" err="1">
                <a:latin typeface="+mj-lt"/>
                <a:ea typeface="Calibri" panose="020F0502020204030204" pitchFamily="34" charset="0"/>
                <a:cs typeface="Times New Roman" panose="02020603050405020304" pitchFamily="18" charset="0"/>
              </a:rPr>
              <a:t>DataFrame</a:t>
            </a:r>
            <a:r>
              <a:rPr lang="en-US" sz="2800" kern="100" dirty="0">
                <a:latin typeface="+mj-lt"/>
                <a:ea typeface="Calibri" panose="020F0502020204030204" pitchFamily="34" charset="0"/>
                <a:cs typeface="Times New Roman" panose="02020603050405020304" pitchFamily="18" charset="0"/>
              </a:rPr>
              <a:t>.</a:t>
            </a:r>
          </a:p>
          <a:p>
            <a:pPr marL="0" indent="0">
              <a:buNone/>
            </a:pPr>
            <a:r>
              <a:rPr lang="en-US" kern="0" dirty="0">
                <a:latin typeface="+mj-lt"/>
                <a:ea typeface="Times New Roman" panose="02020603050405020304" pitchFamily="18" charset="0"/>
                <a:cs typeface="Times New Roman" panose="02020603050405020304" pitchFamily="18" charset="0"/>
              </a:rPr>
              <a:t>·  </a:t>
            </a:r>
            <a:r>
              <a:rPr lang="en-US" b="1" kern="0" dirty="0">
                <a:latin typeface="+mj-lt"/>
                <a:ea typeface="Times New Roman" panose="02020603050405020304" pitchFamily="18" charset="0"/>
                <a:cs typeface="Times New Roman" panose="02020603050405020304" pitchFamily="18" charset="0"/>
              </a:rPr>
              <a:t>Dropping Columns</a:t>
            </a:r>
            <a:r>
              <a:rPr lang="en-US" kern="0" dirty="0">
                <a:latin typeface="+mj-lt"/>
                <a:ea typeface="Times New Roman" panose="02020603050405020304" pitchFamily="18" charset="0"/>
                <a:cs typeface="Times New Roman" panose="02020603050405020304" pitchFamily="18" charset="0"/>
              </a:rPr>
              <a:t>: Use drop(columns=[...]) to remove any columns that are not needed.</a:t>
            </a:r>
          </a:p>
          <a:p>
            <a:pPr marL="0" indent="0">
              <a:buNone/>
            </a:pPr>
            <a:r>
              <a:rPr lang="en-US" kern="0" dirty="0">
                <a:latin typeface="+mj-lt"/>
                <a:ea typeface="Times New Roman" panose="02020603050405020304" pitchFamily="18" charset="0"/>
                <a:cs typeface="Times New Roman" panose="02020603050405020304" pitchFamily="18" charset="0"/>
              </a:rPr>
              <a:t>·  </a:t>
            </a:r>
            <a:r>
              <a:rPr lang="en-US" b="1" kern="0" dirty="0">
                <a:latin typeface="+mj-lt"/>
                <a:ea typeface="Times New Roman" panose="02020603050405020304" pitchFamily="18" charset="0"/>
                <a:cs typeface="Times New Roman" panose="02020603050405020304" pitchFamily="18" charset="0"/>
              </a:rPr>
              <a:t>Removing Duplicates</a:t>
            </a:r>
            <a:r>
              <a:rPr lang="en-US" kern="0" dirty="0">
                <a:latin typeface="+mj-lt"/>
                <a:ea typeface="Times New Roman" panose="02020603050405020304" pitchFamily="18" charset="0"/>
                <a:cs typeface="Times New Roman" panose="02020603050405020304" pitchFamily="18" charset="0"/>
              </a:rPr>
              <a:t>: Use </a:t>
            </a:r>
            <a:r>
              <a:rPr lang="en-US" kern="0" dirty="0" err="1">
                <a:latin typeface="+mj-lt"/>
                <a:ea typeface="Times New Roman" panose="02020603050405020304" pitchFamily="18" charset="0"/>
                <a:cs typeface="Times New Roman" panose="02020603050405020304" pitchFamily="18" charset="0"/>
              </a:rPr>
              <a:t>drop_duplicates</a:t>
            </a:r>
            <a:r>
              <a:rPr lang="en-US" kern="0" dirty="0">
                <a:latin typeface="+mj-lt"/>
                <a:ea typeface="Times New Roman" panose="02020603050405020304" pitchFamily="18" charset="0"/>
                <a:cs typeface="Times New Roman" panose="02020603050405020304" pitchFamily="18" charset="0"/>
              </a:rPr>
              <a:t>() to ensure each row in the </a:t>
            </a:r>
            <a:r>
              <a:rPr lang="en-US" kern="0" dirty="0" err="1">
                <a:latin typeface="+mj-lt"/>
                <a:ea typeface="Times New Roman" panose="02020603050405020304" pitchFamily="18" charset="0"/>
                <a:cs typeface="Times New Roman" panose="02020603050405020304" pitchFamily="18" charset="0"/>
              </a:rPr>
              <a:t>DataFrame</a:t>
            </a:r>
            <a:r>
              <a:rPr lang="en-US" kern="0" dirty="0">
                <a:latin typeface="+mj-lt"/>
                <a:ea typeface="Times New Roman" panose="02020603050405020304" pitchFamily="18" charset="0"/>
                <a:cs typeface="Times New Roman" panose="02020603050405020304" pitchFamily="18" charset="0"/>
              </a:rPr>
              <a:t> is unique.</a:t>
            </a:r>
          </a:p>
          <a:p>
            <a:pPr marL="457200" marR="0" lvl="1" indent="0">
              <a:lnSpc>
                <a:spcPct val="107000"/>
              </a:lnSpc>
              <a:spcAft>
                <a:spcPts val="800"/>
              </a:spcAft>
              <a:buNone/>
            </a:pPr>
            <a:endParaRPr lang="en-US" sz="2800" kern="100" dirty="0">
              <a:latin typeface="+mj-lt"/>
              <a:ea typeface="Calibri" panose="020F0502020204030204" pitchFamily="34" charset="0"/>
              <a:cs typeface="Times New Roman" panose="02020603050405020304" pitchFamily="18" charset="0"/>
            </a:endParaRPr>
          </a:p>
          <a:p>
            <a:pPr marL="0" indent="0">
              <a:buNone/>
            </a:pPr>
            <a:endParaRPr lang="en-US" sz="4000" kern="100" dirty="0">
              <a:effectLst/>
              <a:latin typeface="+mj-lt"/>
              <a:ea typeface="Calibri" panose="020F0502020204030204" pitchFamily="34" charset="0"/>
              <a:cs typeface="Times New Roman" panose="02020603050405020304" pitchFamily="18" charset="0"/>
            </a:endParaRPr>
          </a:p>
          <a:p>
            <a:pPr marL="0" indent="0">
              <a:buNone/>
            </a:pPr>
            <a:endParaRPr lang="en-US" sz="3000" dirty="0"/>
          </a:p>
        </p:txBody>
      </p:sp>
    </p:spTree>
    <p:extLst>
      <p:ext uri="{BB962C8B-B14F-4D97-AF65-F5344CB8AC3E}">
        <p14:creationId xmlns:p14="http://schemas.microsoft.com/office/powerpoint/2010/main" val="948976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847" y="105508"/>
            <a:ext cx="11852030" cy="6611815"/>
          </a:xfrm>
        </p:spPr>
        <p:txBody>
          <a:bodyPr/>
          <a:lstStyle/>
          <a:p>
            <a:pPr marL="0" indent="0">
              <a:buNone/>
            </a:pPr>
            <a:r>
              <a:rPr lang="en-US" dirty="0">
                <a:latin typeface="+mj-lt"/>
              </a:rPr>
              <a:t>10. Using .describe() method returns description of the data in the </a:t>
            </a:r>
            <a:r>
              <a:rPr lang="en-US" dirty="0" err="1">
                <a:latin typeface="+mj-lt"/>
              </a:rPr>
              <a:t>dataframe</a:t>
            </a:r>
            <a:r>
              <a:rPr lang="en-US" dirty="0">
                <a:latin typeface="+mj-lt"/>
              </a:rPr>
              <a:t>. If the </a:t>
            </a:r>
            <a:r>
              <a:rPr lang="en-US" dirty="0" err="1">
                <a:latin typeface="+mj-lt"/>
              </a:rPr>
              <a:t>dataframe</a:t>
            </a:r>
            <a:r>
              <a:rPr lang="en-US" dirty="0">
                <a:latin typeface="+mj-lt"/>
              </a:rPr>
              <a:t> contains numerical data, the description contains these information for each column:</a:t>
            </a:r>
          </a:p>
          <a:p>
            <a:pPr marL="0" indent="0">
              <a:buNone/>
            </a:pPr>
            <a:r>
              <a:rPr lang="en-US" b="1" dirty="0">
                <a:latin typeface="+mj-lt"/>
              </a:rPr>
              <a:t>. </a:t>
            </a:r>
            <a:r>
              <a:rPr lang="en-US" dirty="0">
                <a:latin typeface="+mj-lt"/>
              </a:rPr>
              <a:t>Count: The number of not-empty values.</a:t>
            </a:r>
          </a:p>
          <a:p>
            <a:pPr marL="0" indent="0">
              <a:buNone/>
            </a:pPr>
            <a:r>
              <a:rPr lang="en-US" b="1" dirty="0">
                <a:latin typeface="+mj-lt"/>
              </a:rPr>
              <a:t>. </a:t>
            </a:r>
            <a:r>
              <a:rPr lang="en-US" dirty="0">
                <a:latin typeface="+mj-lt"/>
              </a:rPr>
              <a:t>Mean: The average (mean) values.</a:t>
            </a:r>
          </a:p>
          <a:p>
            <a:pPr marL="0" indent="0">
              <a:buNone/>
            </a:pPr>
            <a:r>
              <a:rPr lang="en-US" b="1" dirty="0">
                <a:latin typeface="+mj-lt"/>
              </a:rPr>
              <a:t>.</a:t>
            </a:r>
            <a:r>
              <a:rPr lang="en-US" dirty="0">
                <a:latin typeface="+mj-lt"/>
              </a:rPr>
              <a:t> std: The standard deviation.</a:t>
            </a:r>
          </a:p>
          <a:p>
            <a:pPr marL="0" indent="0">
              <a:buNone/>
            </a:pPr>
            <a:r>
              <a:rPr lang="en-US" b="1" dirty="0">
                <a:latin typeface="+mj-lt"/>
              </a:rPr>
              <a:t>.</a:t>
            </a:r>
            <a:r>
              <a:rPr lang="en-US" dirty="0">
                <a:latin typeface="+mj-lt"/>
              </a:rPr>
              <a:t> min: The minimum values.</a:t>
            </a:r>
          </a:p>
          <a:p>
            <a:pPr marL="0" indent="0">
              <a:buNone/>
            </a:pPr>
            <a:r>
              <a:rPr lang="en-US" b="1" dirty="0">
                <a:latin typeface="+mj-lt"/>
              </a:rPr>
              <a:t>.</a:t>
            </a:r>
            <a:r>
              <a:rPr lang="en-US" dirty="0">
                <a:latin typeface="+mj-lt"/>
              </a:rPr>
              <a:t> 25%: The 25% percentile.</a:t>
            </a:r>
          </a:p>
          <a:p>
            <a:pPr marL="0" indent="0">
              <a:buNone/>
            </a:pPr>
            <a:r>
              <a:rPr lang="en-US" b="1" dirty="0">
                <a:latin typeface="+mj-lt"/>
              </a:rPr>
              <a:t>.</a:t>
            </a:r>
            <a:r>
              <a:rPr lang="en-US" dirty="0">
                <a:latin typeface="+mj-lt"/>
              </a:rPr>
              <a:t> 50%: The 50% percentile.</a:t>
            </a:r>
          </a:p>
          <a:p>
            <a:pPr marL="0" indent="0">
              <a:buNone/>
            </a:pPr>
            <a:r>
              <a:rPr lang="en-US" b="1" dirty="0">
                <a:latin typeface="+mj-lt"/>
              </a:rPr>
              <a:t>.</a:t>
            </a:r>
            <a:r>
              <a:rPr lang="en-US" dirty="0">
                <a:latin typeface="+mj-lt"/>
              </a:rPr>
              <a:t> 75%: The 75% percentile.</a:t>
            </a:r>
          </a:p>
          <a:p>
            <a:pPr marL="0" indent="0">
              <a:buNone/>
            </a:pPr>
            <a:r>
              <a:rPr lang="en-US" b="1" dirty="0">
                <a:latin typeface="+mj-lt"/>
              </a:rPr>
              <a:t>.</a:t>
            </a:r>
            <a:r>
              <a:rPr lang="en-US" dirty="0">
                <a:latin typeface="+mj-lt"/>
              </a:rPr>
              <a:t> max: The maximum values.</a:t>
            </a:r>
          </a:p>
          <a:p>
            <a:pPr marL="0" indent="0">
              <a:buNone/>
            </a:pPr>
            <a:r>
              <a:rPr lang="en-US" sz="2800" dirty="0">
                <a:latin typeface="+mj-lt"/>
              </a:rPr>
              <a:t>Data Visualize using key : boxplots, subplot, </a:t>
            </a:r>
            <a:r>
              <a:rPr lang="en-US" sz="2800" dirty="0" err="1">
                <a:latin typeface="+mj-lt"/>
              </a:rPr>
              <a:t>histplot</a:t>
            </a:r>
            <a:r>
              <a:rPr lang="en-US" sz="2800" dirty="0">
                <a:latin typeface="+mj-lt"/>
              </a:rPr>
              <a:t>, </a:t>
            </a:r>
            <a:r>
              <a:rPr lang="en-US" sz="2800" dirty="0" err="1">
                <a:latin typeface="+mj-lt"/>
              </a:rPr>
              <a:t>lineplot</a:t>
            </a:r>
            <a:r>
              <a:rPr lang="en-US" sz="2800" dirty="0">
                <a:latin typeface="+mj-lt"/>
              </a:rPr>
              <a:t>, scatterplot, </a:t>
            </a:r>
            <a:r>
              <a:rPr lang="en-US" sz="2800" dirty="0" err="1">
                <a:latin typeface="+mj-lt"/>
              </a:rPr>
              <a:t>pairplot</a:t>
            </a:r>
            <a:r>
              <a:rPr lang="en-US" sz="2800" dirty="0">
                <a:latin typeface="+mj-lt"/>
              </a:rPr>
              <a:t>, heatmap, </a:t>
            </a:r>
            <a:r>
              <a:rPr lang="en-US" sz="2800" dirty="0" err="1">
                <a:latin typeface="+mj-lt"/>
              </a:rPr>
              <a:t>barplot</a:t>
            </a:r>
            <a:r>
              <a:rPr lang="en-US" dirty="0">
                <a:latin typeface="+mj-lt"/>
              </a:rPr>
              <a:t> and </a:t>
            </a:r>
            <a:r>
              <a:rPr lang="en-US" sz="2800" dirty="0">
                <a:latin typeface="+mj-lt"/>
              </a:rPr>
              <a:t>scatterplot for data figure.</a:t>
            </a: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pPr marL="0" indent="0">
              <a:buNone/>
            </a:pPr>
            <a:endParaRPr lang="en-US" dirty="0"/>
          </a:p>
        </p:txBody>
      </p:sp>
    </p:spTree>
    <p:extLst>
      <p:ext uri="{BB962C8B-B14F-4D97-AF65-F5344CB8AC3E}">
        <p14:creationId xmlns:p14="http://schemas.microsoft.com/office/powerpoint/2010/main" val="2013896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4879BF-BB85-C859-8B25-4B4022FED918}"/>
              </a:ext>
            </a:extLst>
          </p:cNvPr>
          <p:cNvSpPr>
            <a:spLocks noGrp="1"/>
          </p:cNvSpPr>
          <p:nvPr>
            <p:ph idx="1"/>
          </p:nvPr>
        </p:nvSpPr>
        <p:spPr>
          <a:xfrm>
            <a:off x="167054" y="96714"/>
            <a:ext cx="11948746" cy="6603023"/>
          </a:xfrm>
        </p:spPr>
        <p:txBody>
          <a:bodyPr>
            <a:normAutofit lnSpcReduction="10000"/>
          </a:bodyPr>
          <a:lstStyle/>
          <a:p>
            <a:pPr marL="0" indent="0">
              <a:buNone/>
            </a:pPr>
            <a:r>
              <a:rPr lang="en-US" sz="3000" kern="100" dirty="0">
                <a:latin typeface="+mj-lt"/>
                <a:ea typeface="Calibri" panose="020F0502020204030204" pitchFamily="34" charset="0"/>
                <a:cs typeface="Times New Roman" panose="02020603050405020304" pitchFamily="18" charset="0"/>
              </a:rPr>
              <a:t>Creating visualizations like boxplots and subplots, can help you understand your data better.</a:t>
            </a:r>
          </a:p>
          <a:p>
            <a:pPr marL="0" marR="0">
              <a:lnSpc>
                <a:spcPct val="107000"/>
              </a:lnSpc>
              <a:spcAft>
                <a:spcPts val="800"/>
              </a:spcAft>
            </a:pPr>
            <a:r>
              <a:rPr lang="en-US" sz="3000" b="1" kern="100" dirty="0">
                <a:latin typeface="+mj-lt"/>
                <a:ea typeface="Calibri" panose="020F0502020204030204" pitchFamily="34" charset="0"/>
                <a:cs typeface="Times New Roman" panose="02020603050405020304" pitchFamily="18" charset="0"/>
              </a:rPr>
              <a:t>Boxplots</a:t>
            </a:r>
            <a:endParaRPr lang="en-US" sz="3000" kern="100" dirty="0">
              <a:latin typeface="+mj-lt"/>
              <a:ea typeface="Calibri" panose="020F0502020204030204" pitchFamily="34" charset="0"/>
              <a:cs typeface="Times New Roman" panose="02020603050405020304" pitchFamily="18" charset="0"/>
            </a:endParaRPr>
          </a:p>
          <a:p>
            <a:r>
              <a:rPr lang="en-US" sz="3000" dirty="0">
                <a:latin typeface="+mj-lt"/>
                <a:ea typeface="Calibri" panose="020F0502020204030204" pitchFamily="34" charset="0"/>
                <a:cs typeface="Times New Roman" panose="02020603050405020304" pitchFamily="18" charset="0"/>
              </a:rPr>
              <a:t>A boxplot (or whisker plot) displays the distribution of data based on a five-number summary: minimum, first quartile (Q1), median, third quartile (Q3), and maximum. It’s useful for identifying outliers.</a:t>
            </a:r>
          </a:p>
          <a:p>
            <a:pPr marL="0" marR="0">
              <a:lnSpc>
                <a:spcPct val="107000"/>
              </a:lnSpc>
              <a:spcAft>
                <a:spcPts val="800"/>
              </a:spcAft>
            </a:pPr>
            <a:r>
              <a:rPr lang="en-US" sz="3000" b="1" kern="100" dirty="0">
                <a:latin typeface="+mj-lt"/>
                <a:ea typeface="Calibri" panose="020F0502020204030204" pitchFamily="34" charset="0"/>
                <a:cs typeface="Times New Roman" panose="02020603050405020304" pitchFamily="18" charset="0"/>
              </a:rPr>
              <a:t>Subplots</a:t>
            </a:r>
            <a:endParaRPr lang="en-US" sz="3000" kern="100" dirty="0">
              <a:latin typeface="+mj-lt"/>
              <a:ea typeface="Calibri" panose="020F0502020204030204" pitchFamily="34" charset="0"/>
              <a:cs typeface="Times New Roman" panose="02020603050405020304" pitchFamily="18" charset="0"/>
            </a:endParaRPr>
          </a:p>
          <a:p>
            <a:pPr marL="0" marR="0">
              <a:lnSpc>
                <a:spcPct val="107000"/>
              </a:lnSpc>
              <a:spcAft>
                <a:spcPts val="800"/>
              </a:spcAft>
            </a:pPr>
            <a:r>
              <a:rPr lang="en-US" sz="3000" kern="100" dirty="0">
                <a:latin typeface="+mj-lt"/>
                <a:ea typeface="Calibri" panose="020F0502020204030204" pitchFamily="34" charset="0"/>
                <a:cs typeface="Times New Roman" panose="02020603050405020304" pitchFamily="18" charset="0"/>
              </a:rPr>
              <a:t>Subplots allow you to display multiple plots in one figure. You can specify the number of rows and columns for the layout.</a:t>
            </a:r>
          </a:p>
          <a:p>
            <a:pPr marL="0" marR="0">
              <a:lnSpc>
                <a:spcPct val="107000"/>
              </a:lnSpc>
              <a:spcAft>
                <a:spcPts val="800"/>
              </a:spcAft>
            </a:pPr>
            <a:r>
              <a:rPr lang="en-US" sz="3000" b="1" kern="100" dirty="0">
                <a:latin typeface="+mj-lt"/>
                <a:ea typeface="Calibri" panose="020F0502020204030204" pitchFamily="34" charset="0"/>
                <a:cs typeface="Times New Roman" panose="02020603050405020304" pitchFamily="18" charset="0"/>
              </a:rPr>
              <a:t>Summary</a:t>
            </a:r>
            <a:endParaRPr lang="en-US" sz="3000" kern="100" dirty="0">
              <a:latin typeface="+mj-lt"/>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3000" b="1" kern="100" dirty="0">
                <a:latin typeface="+mj-lt"/>
                <a:ea typeface="Calibri" panose="020F0502020204030204" pitchFamily="34" charset="0"/>
                <a:cs typeface="Times New Roman" panose="02020603050405020304" pitchFamily="18" charset="0"/>
              </a:rPr>
              <a:t>Boxplots</a:t>
            </a:r>
            <a:r>
              <a:rPr lang="en-US" sz="3000" kern="100" dirty="0">
                <a:latin typeface="+mj-lt"/>
                <a:ea typeface="Calibri" panose="020F0502020204030204" pitchFamily="34" charset="0"/>
                <a:cs typeface="Times New Roman" panose="02020603050405020304" pitchFamily="18" charset="0"/>
              </a:rPr>
              <a:t> are great for comparing distributions and spotting outliers.</a:t>
            </a:r>
          </a:p>
          <a:p>
            <a:pPr marL="342900" marR="0" lvl="0" indent="-342900">
              <a:lnSpc>
                <a:spcPct val="107000"/>
              </a:lnSpc>
              <a:spcAft>
                <a:spcPts val="800"/>
              </a:spcAft>
              <a:buSzPts val="1000"/>
              <a:buFont typeface="Symbol" panose="05050102010706020507" pitchFamily="18" charset="2"/>
              <a:buChar char=""/>
              <a:tabLst>
                <a:tab pos="457200" algn="l"/>
              </a:tabLst>
            </a:pPr>
            <a:r>
              <a:rPr lang="en-US" sz="3000" b="1" kern="100" dirty="0">
                <a:latin typeface="+mj-lt"/>
                <a:ea typeface="Calibri" panose="020F0502020204030204" pitchFamily="34" charset="0"/>
                <a:cs typeface="Times New Roman" panose="02020603050405020304" pitchFamily="18" charset="0"/>
              </a:rPr>
              <a:t>Subplots</a:t>
            </a:r>
            <a:r>
              <a:rPr lang="en-US" sz="3000" kern="100" dirty="0">
                <a:latin typeface="+mj-lt"/>
                <a:ea typeface="Calibri" panose="020F0502020204030204" pitchFamily="34" charset="0"/>
                <a:cs typeface="Times New Roman" panose="02020603050405020304" pitchFamily="18" charset="0"/>
              </a:rPr>
              <a:t> allow for multiple visualizations in one figure.</a:t>
            </a:r>
          </a:p>
          <a:p>
            <a:pPr marL="0" marR="0">
              <a:lnSpc>
                <a:spcPct val="107000"/>
              </a:lnSpc>
              <a:spcAft>
                <a:spcPts val="800"/>
              </a:spcAft>
            </a:pPr>
            <a:endParaRPr lang="en-US" kern="100" dirty="0">
              <a:latin typeface="+mj-lt"/>
              <a:ea typeface="Calibri" panose="020F0502020204030204" pitchFamily="34" charset="0"/>
              <a:cs typeface="Times New Roman" panose="02020603050405020304" pitchFamily="18" charset="0"/>
            </a:endParaRPr>
          </a:p>
          <a:p>
            <a:pPr marL="0" indent="0">
              <a:buNone/>
            </a:pPr>
            <a:endParaRPr lang="en-US" dirty="0">
              <a:latin typeface="+mj-lt"/>
            </a:endParaRPr>
          </a:p>
        </p:txBody>
      </p:sp>
    </p:spTree>
    <p:extLst>
      <p:ext uri="{BB962C8B-B14F-4D97-AF65-F5344CB8AC3E}">
        <p14:creationId xmlns:p14="http://schemas.microsoft.com/office/powerpoint/2010/main" val="2250852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BFEB7D-4C6D-7810-7976-24A617F5BBB3}"/>
              </a:ext>
            </a:extLst>
          </p:cNvPr>
          <p:cNvSpPr>
            <a:spLocks noGrp="1"/>
          </p:cNvSpPr>
          <p:nvPr>
            <p:ph idx="1"/>
          </p:nvPr>
        </p:nvSpPr>
        <p:spPr>
          <a:xfrm>
            <a:off x="239843" y="134911"/>
            <a:ext cx="11722308" cy="6505732"/>
          </a:xfrm>
        </p:spPr>
        <p:txBody>
          <a:bodyPr>
            <a:noAutofit/>
          </a:bodyPr>
          <a:lstStyle/>
          <a:p>
            <a:pPr algn="l"/>
            <a:r>
              <a:rPr lang="en-US" b="0" i="0" dirty="0">
                <a:solidFill>
                  <a:srgbClr val="000000"/>
                </a:solidFill>
                <a:effectLst/>
                <a:latin typeface="+mj-lt"/>
              </a:rPr>
              <a:t>The </a:t>
            </a:r>
            <a:r>
              <a:rPr lang="en-US" b="1" i="0" dirty="0" err="1">
                <a:solidFill>
                  <a:srgbClr val="000000"/>
                </a:solidFill>
                <a:effectLst/>
                <a:latin typeface="+mj-lt"/>
              </a:rPr>
              <a:t>Seaborn.histplot</a:t>
            </a:r>
            <a:r>
              <a:rPr lang="en-US" b="1" i="0" dirty="0">
                <a:solidFill>
                  <a:srgbClr val="000000"/>
                </a:solidFill>
                <a:effectLst/>
                <a:latin typeface="+mj-lt"/>
              </a:rPr>
              <a:t>()</a:t>
            </a:r>
            <a:r>
              <a:rPr lang="en-US" b="0" i="0" dirty="0">
                <a:solidFill>
                  <a:srgbClr val="000000"/>
                </a:solidFill>
                <a:effectLst/>
                <a:latin typeface="+mj-lt"/>
              </a:rPr>
              <a:t> method helps to visualize dataset distributions. We can draw either univariate or bivariate histograms. A histogram is a traditional visualization tool that counts the number of data that fall into discrete bins to illustrate the distribution of one or more variables. This function can add a smooth curve derived using a kernel density estimate to the statistic computed within each bin to estimate frequency, density, or probability mass.</a:t>
            </a:r>
          </a:p>
          <a:p>
            <a:pPr algn="l"/>
            <a:r>
              <a:rPr lang="en-US" b="1" i="1" dirty="0">
                <a:solidFill>
                  <a:srgbClr val="273239"/>
                </a:solidFill>
                <a:effectLst/>
                <a:latin typeface="+mj-lt"/>
              </a:rPr>
              <a:t>Line charts </a:t>
            </a:r>
            <a:r>
              <a:rPr lang="en-US" b="0" i="0" dirty="0">
                <a:solidFill>
                  <a:srgbClr val="273239"/>
                </a:solidFill>
                <a:effectLst/>
                <a:latin typeface="+mj-lt"/>
              </a:rPr>
              <a:t>are used to represent the relation between two data X and Y on a different axis. </a:t>
            </a:r>
          </a:p>
          <a:p>
            <a:pPr algn="l"/>
            <a:r>
              <a:rPr lang="en-US" b="0" i="0" dirty="0">
                <a:solidFill>
                  <a:srgbClr val="1F1F1F"/>
                </a:solidFill>
                <a:effectLst/>
                <a:latin typeface="+mj-lt"/>
              </a:rPr>
              <a:t>A scatter plot is </a:t>
            </a:r>
            <a:r>
              <a:rPr lang="en-US" b="0" i="0" dirty="0">
                <a:solidFill>
                  <a:srgbClr val="040C28"/>
                </a:solidFill>
                <a:effectLst/>
                <a:latin typeface="+mj-lt"/>
              </a:rPr>
              <a:t>a diagram where each value in the data set is represented by a dot.</a:t>
            </a:r>
          </a:p>
          <a:p>
            <a:pPr algn="l"/>
            <a:r>
              <a:rPr lang="en-US" b="0" i="0" dirty="0">
                <a:solidFill>
                  <a:srgbClr val="1F1F1F"/>
                </a:solidFill>
                <a:effectLst/>
                <a:latin typeface="+mj-lt"/>
              </a:rPr>
              <a:t>A pair plot, also known as a scatterplot matrix, is </a:t>
            </a:r>
            <a:r>
              <a:rPr lang="en-US" b="0" i="0" dirty="0">
                <a:solidFill>
                  <a:srgbClr val="040C28"/>
                </a:solidFill>
                <a:effectLst/>
                <a:latin typeface="+mj-lt"/>
              </a:rPr>
              <a:t>a matrix of graphs that enables the visualization of the relationship between each pair of variables in a dataset</a:t>
            </a:r>
            <a:r>
              <a:rPr lang="en-US" b="0" i="0" dirty="0">
                <a:solidFill>
                  <a:srgbClr val="1F1F1F"/>
                </a:solidFill>
                <a:effectLst/>
                <a:latin typeface="+mj-lt"/>
              </a:rPr>
              <a:t>.</a:t>
            </a:r>
            <a:endParaRPr lang="en-US" b="0" i="0" dirty="0">
              <a:solidFill>
                <a:srgbClr val="273239"/>
              </a:solidFill>
              <a:effectLst/>
              <a:latin typeface="+mj-lt"/>
            </a:endParaRPr>
          </a:p>
          <a:p>
            <a:pPr algn="l"/>
            <a:r>
              <a:rPr lang="en-US" b="1" i="0" dirty="0">
                <a:solidFill>
                  <a:srgbClr val="273239"/>
                </a:solidFill>
                <a:effectLst/>
                <a:latin typeface="+mj-lt"/>
              </a:rPr>
              <a:t>Heatmap</a:t>
            </a:r>
            <a:r>
              <a:rPr lang="en-US" b="0" i="0" dirty="0">
                <a:solidFill>
                  <a:srgbClr val="273239"/>
                </a:solidFill>
                <a:effectLst/>
                <a:latin typeface="+mj-lt"/>
              </a:rPr>
              <a:t> is defined as a graphical representation of data using colors to visualize the value of the matrix</a:t>
            </a:r>
            <a:endParaRPr lang="en-US" dirty="0">
              <a:latin typeface="+mj-lt"/>
            </a:endParaRPr>
          </a:p>
        </p:txBody>
      </p:sp>
    </p:spTree>
    <p:extLst>
      <p:ext uri="{BB962C8B-B14F-4D97-AF65-F5344CB8AC3E}">
        <p14:creationId xmlns:p14="http://schemas.microsoft.com/office/powerpoint/2010/main" val="1965507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EC8B27-3080-4266-8F3F-61633916F6DA}"/>
              </a:ext>
            </a:extLst>
          </p:cNvPr>
          <p:cNvSpPr>
            <a:spLocks noGrp="1"/>
          </p:cNvSpPr>
          <p:nvPr>
            <p:ph idx="1"/>
          </p:nvPr>
        </p:nvSpPr>
        <p:spPr>
          <a:xfrm>
            <a:off x="224853" y="119921"/>
            <a:ext cx="11767278" cy="6580682"/>
          </a:xfrm>
        </p:spPr>
        <p:txBody>
          <a:bodyPr>
            <a:normAutofit lnSpcReduction="10000"/>
          </a:bodyPr>
          <a:lstStyle/>
          <a:p>
            <a:pPr marL="0" indent="0">
              <a:buNone/>
            </a:pPr>
            <a:r>
              <a:rPr lang="en-US" b="1" dirty="0">
                <a:latin typeface="+mj-lt"/>
              </a:rPr>
              <a:t>.</a:t>
            </a:r>
            <a:r>
              <a:rPr lang="en-US" dirty="0">
                <a:latin typeface="+mj-lt"/>
              </a:rPr>
              <a:t> </a:t>
            </a:r>
            <a:r>
              <a:rPr lang="en-US" b="0" i="0" dirty="0">
                <a:solidFill>
                  <a:srgbClr val="1F1F1F"/>
                </a:solidFill>
                <a:effectLst/>
                <a:latin typeface="+mj-lt"/>
              </a:rPr>
              <a:t>A bar plot is </a:t>
            </a:r>
            <a:r>
              <a:rPr lang="en-US" b="0" i="0" dirty="0">
                <a:solidFill>
                  <a:srgbClr val="040C28"/>
                </a:solidFill>
                <a:effectLst/>
                <a:latin typeface="+mj-lt"/>
              </a:rPr>
              <a:t>a plot that presents categorical data with rectangular bars with lengths proportional to the values that they represent.</a:t>
            </a:r>
          </a:p>
          <a:p>
            <a:pPr marL="0" indent="0">
              <a:buNone/>
            </a:pPr>
            <a:r>
              <a:rPr lang="en-US" dirty="0">
                <a:solidFill>
                  <a:srgbClr val="040C28"/>
                </a:solidFill>
                <a:latin typeface="+mj-lt"/>
              </a:rPr>
              <a:t>. Using </a:t>
            </a:r>
            <a:r>
              <a:rPr lang="en-US" dirty="0" err="1">
                <a:solidFill>
                  <a:srgbClr val="040C28"/>
                </a:solidFill>
                <a:latin typeface="+mj-lt"/>
              </a:rPr>
              <a:t>forloop</a:t>
            </a:r>
            <a:r>
              <a:rPr lang="en-US" dirty="0">
                <a:solidFill>
                  <a:srgbClr val="040C28"/>
                </a:solidFill>
                <a:latin typeface="+mj-lt"/>
              </a:rPr>
              <a:t> for </a:t>
            </a:r>
            <a:r>
              <a:rPr lang="en-US" dirty="0" err="1">
                <a:solidFill>
                  <a:srgbClr val="040C28"/>
                </a:solidFill>
                <a:latin typeface="+mj-lt"/>
              </a:rPr>
              <a:t>heandling</a:t>
            </a:r>
            <a:r>
              <a:rPr lang="en-US" dirty="0">
                <a:solidFill>
                  <a:srgbClr val="040C28"/>
                </a:solidFill>
                <a:latin typeface="+mj-lt"/>
              </a:rPr>
              <a:t> outliers and upper and lower limit for </a:t>
            </a:r>
            <a:r>
              <a:rPr lang="en-US" dirty="0">
                <a:latin typeface="+mj-lt"/>
              </a:rPr>
              <a:t>numerical column</a:t>
            </a:r>
            <a:r>
              <a:rPr lang="en-US" dirty="0">
                <a:solidFill>
                  <a:srgbClr val="040C28"/>
                </a:solidFill>
                <a:latin typeface="+mj-lt"/>
              </a:rPr>
              <a:t>.</a:t>
            </a:r>
          </a:p>
          <a:p>
            <a:r>
              <a:rPr lang="en-US" dirty="0">
                <a:latin typeface="+mj-lt"/>
              </a:rPr>
              <a:t>Univariate analysis involves examining the distribution and characteristics of a single variable. It can help in understanding the underlying patterns, tendencies, and behavior of that variable. Here are some common techniques and visualizations used in univariate analysis:</a:t>
            </a:r>
          </a:p>
          <a:p>
            <a:r>
              <a:rPr lang="en-US" b="1" dirty="0">
                <a:latin typeface="+mj-lt"/>
              </a:rPr>
              <a:t>Descriptive Statistics</a:t>
            </a:r>
          </a:p>
          <a:p>
            <a:pPr>
              <a:buFont typeface="Arial" panose="020B0604020202020204" pitchFamily="34" charset="0"/>
              <a:buChar char="•"/>
            </a:pPr>
            <a:r>
              <a:rPr lang="en-US" b="1" dirty="0">
                <a:latin typeface="+mj-lt"/>
              </a:rPr>
              <a:t>Mean</a:t>
            </a:r>
            <a:r>
              <a:rPr lang="en-US" dirty="0">
                <a:latin typeface="+mj-lt"/>
              </a:rPr>
              <a:t>: The average value of the data points.</a:t>
            </a:r>
          </a:p>
          <a:p>
            <a:pPr>
              <a:buFont typeface="Arial" panose="020B0604020202020204" pitchFamily="34" charset="0"/>
              <a:buChar char="•"/>
            </a:pPr>
            <a:r>
              <a:rPr lang="en-US" b="1" dirty="0">
                <a:latin typeface="+mj-lt"/>
              </a:rPr>
              <a:t>Median</a:t>
            </a:r>
            <a:r>
              <a:rPr lang="en-US" dirty="0">
                <a:latin typeface="+mj-lt"/>
              </a:rPr>
              <a:t>: The middle value when the data points are ordered.</a:t>
            </a:r>
          </a:p>
          <a:p>
            <a:pPr>
              <a:buFont typeface="Arial" panose="020B0604020202020204" pitchFamily="34" charset="0"/>
              <a:buChar char="•"/>
            </a:pPr>
            <a:r>
              <a:rPr lang="en-US" b="1" dirty="0">
                <a:latin typeface="+mj-lt"/>
              </a:rPr>
              <a:t>Mode</a:t>
            </a:r>
            <a:r>
              <a:rPr lang="en-US" dirty="0">
                <a:latin typeface="+mj-lt"/>
              </a:rPr>
              <a:t>: The most frequently occurring value.</a:t>
            </a:r>
          </a:p>
          <a:p>
            <a:pPr>
              <a:buFont typeface="Arial" panose="020B0604020202020204" pitchFamily="34" charset="0"/>
              <a:buChar char="•"/>
            </a:pPr>
            <a:r>
              <a:rPr lang="en-US" b="1" dirty="0">
                <a:latin typeface="+mj-lt"/>
              </a:rPr>
              <a:t>Variance</a:t>
            </a:r>
            <a:r>
              <a:rPr lang="en-US" dirty="0">
                <a:latin typeface="+mj-lt"/>
              </a:rPr>
              <a:t>: The spread of the data points around the mean.</a:t>
            </a:r>
          </a:p>
          <a:p>
            <a:pPr>
              <a:buFont typeface="Arial" panose="020B0604020202020204" pitchFamily="34" charset="0"/>
              <a:buChar char="•"/>
            </a:pPr>
            <a:r>
              <a:rPr lang="en-US" b="1" dirty="0">
                <a:latin typeface="+mj-lt"/>
              </a:rPr>
              <a:t>Standard Deviation</a:t>
            </a:r>
            <a:r>
              <a:rPr lang="en-US" dirty="0">
                <a:latin typeface="+mj-lt"/>
              </a:rPr>
              <a:t>: The square root of the variance, indicating the dispersion of the data points.</a:t>
            </a:r>
          </a:p>
          <a:p>
            <a:pPr marL="0" indent="0">
              <a:buNone/>
            </a:pPr>
            <a:endParaRPr lang="en-US" dirty="0">
              <a:latin typeface="+mj-lt"/>
            </a:endParaRPr>
          </a:p>
        </p:txBody>
      </p:sp>
    </p:spTree>
    <p:extLst>
      <p:ext uri="{BB962C8B-B14F-4D97-AF65-F5344CB8AC3E}">
        <p14:creationId xmlns:p14="http://schemas.microsoft.com/office/powerpoint/2010/main" val="3976747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A5538D-BA7B-6709-3F3C-9022CE505E17}"/>
              </a:ext>
            </a:extLst>
          </p:cNvPr>
          <p:cNvSpPr>
            <a:spLocks noGrp="1"/>
          </p:cNvSpPr>
          <p:nvPr>
            <p:ph idx="1"/>
          </p:nvPr>
        </p:nvSpPr>
        <p:spPr>
          <a:xfrm>
            <a:off x="254833" y="194872"/>
            <a:ext cx="11752287" cy="6445771"/>
          </a:xfrm>
        </p:spPr>
        <p:txBody>
          <a:bodyPr/>
          <a:lstStyle/>
          <a:p>
            <a:r>
              <a:rPr lang="en-US" dirty="0">
                <a:latin typeface="+mj-lt"/>
              </a:rPr>
              <a:t>Multivariate analysis involves examining the relationships and interactions between multiple variables in a dataset. It's essential when trying to understand the complex dynamics within your data. Here are some common techniques and visualizations used in multivariate analysis:</a:t>
            </a:r>
          </a:p>
          <a:p>
            <a:r>
              <a:rPr lang="en-US" b="1" dirty="0">
                <a:latin typeface="+mj-lt"/>
              </a:rPr>
              <a:t>Techniques</a:t>
            </a:r>
          </a:p>
          <a:p>
            <a:pPr>
              <a:buFont typeface="Arial" panose="020B0604020202020204" pitchFamily="34" charset="0"/>
              <a:buChar char="•"/>
            </a:pPr>
            <a:r>
              <a:rPr lang="en-US" b="1" dirty="0">
                <a:latin typeface="+mj-lt"/>
              </a:rPr>
              <a:t>Correlation Matrix</a:t>
            </a:r>
            <a:r>
              <a:rPr lang="en-US" dirty="0">
                <a:latin typeface="+mj-lt"/>
              </a:rPr>
              <a:t>: Shows the correlation coefficients between pairs of variables.</a:t>
            </a:r>
          </a:p>
          <a:p>
            <a:pPr>
              <a:buFont typeface="Arial" panose="020B0604020202020204" pitchFamily="34" charset="0"/>
              <a:buChar char="•"/>
            </a:pPr>
            <a:r>
              <a:rPr lang="en-US" b="1" dirty="0">
                <a:latin typeface="+mj-lt"/>
              </a:rPr>
              <a:t>Principal Component Analysis (PCA)</a:t>
            </a:r>
            <a:r>
              <a:rPr lang="en-US" dirty="0">
                <a:latin typeface="+mj-lt"/>
              </a:rPr>
              <a:t>: Reduces the dimensionality of the data while preserving most of the variance.</a:t>
            </a:r>
          </a:p>
          <a:p>
            <a:pPr>
              <a:buFont typeface="Arial" panose="020B0604020202020204" pitchFamily="34" charset="0"/>
              <a:buChar char="•"/>
            </a:pPr>
            <a:r>
              <a:rPr lang="en-US" b="1" dirty="0">
                <a:latin typeface="+mj-lt"/>
              </a:rPr>
              <a:t>Multiple Regression</a:t>
            </a:r>
            <a:r>
              <a:rPr lang="en-US" dirty="0">
                <a:latin typeface="+mj-lt"/>
              </a:rPr>
              <a:t>: Models the relationship between a dependent variable and multiple independent variables.</a:t>
            </a:r>
          </a:p>
          <a:p>
            <a:pPr>
              <a:buFont typeface="Arial" panose="020B0604020202020204" pitchFamily="34" charset="0"/>
              <a:buChar char="•"/>
            </a:pPr>
            <a:r>
              <a:rPr lang="en-US" b="1" dirty="0">
                <a:latin typeface="+mj-lt"/>
              </a:rPr>
              <a:t>Cluster Analysis</a:t>
            </a:r>
            <a:r>
              <a:rPr lang="en-US" dirty="0">
                <a:latin typeface="+mj-lt"/>
              </a:rPr>
              <a:t>: Groups similar observations into clusters.</a:t>
            </a:r>
          </a:p>
          <a:p>
            <a:pPr>
              <a:buFont typeface="Arial" panose="020B0604020202020204" pitchFamily="34" charset="0"/>
              <a:buChar char="•"/>
            </a:pPr>
            <a:r>
              <a:rPr lang="en-US" b="1" dirty="0">
                <a:latin typeface="+mj-lt"/>
              </a:rPr>
              <a:t>Factor Analysis</a:t>
            </a:r>
            <a:r>
              <a:rPr lang="en-US" dirty="0">
                <a:latin typeface="+mj-lt"/>
              </a:rPr>
              <a:t>: Identifies underlying factors that explain the pattern of correlations within a set of observed variables.</a:t>
            </a:r>
          </a:p>
          <a:p>
            <a:pPr marL="0" indent="0">
              <a:buNone/>
            </a:pPr>
            <a:endParaRPr lang="en-US" dirty="0">
              <a:latin typeface="+mj-lt"/>
            </a:endParaRPr>
          </a:p>
        </p:txBody>
      </p:sp>
    </p:spTree>
    <p:extLst>
      <p:ext uri="{BB962C8B-B14F-4D97-AF65-F5344CB8AC3E}">
        <p14:creationId xmlns:p14="http://schemas.microsoft.com/office/powerpoint/2010/main" val="2953479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1813</Words>
  <Application>Microsoft Office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Algerian</vt:lpstr>
      <vt:lpstr>Arial</vt:lpstr>
      <vt:lpstr>Calibri</vt:lpstr>
      <vt:lpstr>Calibri Light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Gupta</dc:creator>
  <cp:lastModifiedBy>Shubham Gupta</cp:lastModifiedBy>
  <cp:revision>7</cp:revision>
  <dcterms:created xsi:type="dcterms:W3CDTF">2025-02-12T15:21:37Z</dcterms:created>
  <dcterms:modified xsi:type="dcterms:W3CDTF">2025-02-13T16:16:31Z</dcterms:modified>
</cp:coreProperties>
</file>