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1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Scraping/Data Cleaning/Data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05D6276-F5BB-41A9-B8AA-F004B6EAE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78"/>
          <a:stretch/>
        </p:blipFill>
        <p:spPr bwMode="auto">
          <a:xfrm>
            <a:off x="621675" y="601241"/>
            <a:ext cx="5474323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ight Triangle 512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228EA-A4E3-4851-AB30-7F6480D6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197" y="869320"/>
            <a:ext cx="4780209" cy="1597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000" b="1" dirty="0"/>
              <a:t>Sentiment about a particular topic: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B62FC4-4305-4FC1-BF93-6375816C0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673" y="2497690"/>
            <a:ext cx="4651733" cy="34909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/>
              <a:t>The bar chart here describes the sentiment of the reviews about a particular topic.</a:t>
            </a:r>
          </a:p>
          <a:p>
            <a:endParaRPr lang="en-US" sz="1800" dirty="0"/>
          </a:p>
          <a:p>
            <a:r>
              <a:rPr lang="en-US" sz="1800" b="1" dirty="0"/>
              <a:t>Key Findings:</a:t>
            </a:r>
          </a:p>
          <a:p>
            <a:pPr marL="0" indent="0">
              <a:buNone/>
            </a:pPr>
            <a:r>
              <a:rPr lang="en-US" sz="1800" dirty="0"/>
              <a:t>There’s a positive response from the customers about the business class facilities from the airline.</a:t>
            </a:r>
          </a:p>
          <a:p>
            <a:pPr marL="0" indent="0">
              <a:buNone/>
            </a:pPr>
            <a:r>
              <a:rPr lang="en-US" sz="1800" dirty="0"/>
              <a:t>The customers are not very satisfied with the customer care and after sales service.</a:t>
            </a:r>
          </a:p>
          <a:p>
            <a:pPr marL="0" indent="0">
              <a:buNone/>
            </a:pPr>
            <a:r>
              <a:rPr lang="en-US" sz="1800" dirty="0"/>
              <a:t>There’s a mixed review about the food and drinks the airline offers</a:t>
            </a:r>
          </a:p>
        </p:txBody>
      </p:sp>
    </p:spTree>
    <p:extLst>
      <p:ext uri="{BB962C8B-B14F-4D97-AF65-F5344CB8AC3E}">
        <p14:creationId xmlns:p14="http://schemas.microsoft.com/office/powerpoint/2010/main" val="283831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228EA-A4E3-4851-AB30-7F6480D6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/>
              <a:t>Sentiment related to </a:t>
            </a:r>
            <a:br>
              <a:rPr lang="en-US" sz="3600" b="1" dirty="0"/>
            </a:br>
            <a:r>
              <a:rPr lang="en-US" sz="3600" b="1" dirty="0"/>
              <a:t>Business Class:</a:t>
            </a:r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FDBEF3AD-0099-400C-9916-777745C0D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244" y="669750"/>
            <a:ext cx="5628018" cy="52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Rectangle 615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B62FC4-4305-4FC1-BF93-6375816C0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1" dirty="0"/>
              <a:t>The pie chart here describes the sentiment of the reviews about a the business class facilities and features that the airline offers.</a:t>
            </a:r>
          </a:p>
          <a:p>
            <a:endParaRPr lang="en-US" sz="1700" dirty="0"/>
          </a:p>
          <a:p>
            <a:r>
              <a:rPr lang="en-US" sz="1700" b="1" dirty="0"/>
              <a:t>Key Findings:</a:t>
            </a:r>
          </a:p>
          <a:p>
            <a:pPr marL="0" indent="0">
              <a:buNone/>
            </a:pPr>
            <a:r>
              <a:rPr lang="en-US" sz="1700" dirty="0"/>
              <a:t>“Good news”, the customer’s are a happy with the business class facilities of British Airways.</a:t>
            </a:r>
          </a:p>
          <a:p>
            <a:pPr marL="0" indent="0">
              <a:buNone/>
            </a:pPr>
            <a:r>
              <a:rPr lang="en-US" sz="1700" dirty="0"/>
              <a:t>There’s a slight neutral and negative feeling due to the airline seats.</a:t>
            </a:r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3" name="Rectangle 718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228EA-A4E3-4851-AB30-7F6480D6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dirty="0"/>
              <a:t>Sentiment related to </a:t>
            </a:r>
            <a:br>
              <a:rPr lang="en-US" sz="4600" b="1" dirty="0"/>
            </a:br>
            <a:r>
              <a:rPr lang="en-US" sz="4600" b="1" dirty="0"/>
              <a:t>Boarding services:</a:t>
            </a:r>
          </a:p>
        </p:txBody>
      </p:sp>
      <p:sp>
        <p:nvSpPr>
          <p:cNvPr id="719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B62FC4-4305-4FC1-BF93-6375816C0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/>
              <a:t>The pie chart here describes the sentiment of the reviews about the “Boarding Facilities and features” that the airline offers.</a:t>
            </a:r>
          </a:p>
          <a:p>
            <a:endParaRPr lang="en-US" sz="2200" dirty="0"/>
          </a:p>
          <a:p>
            <a:r>
              <a:rPr lang="en-US" sz="2200" b="1" dirty="0"/>
              <a:t>Key Findings:</a:t>
            </a:r>
          </a:p>
          <a:p>
            <a:pPr marL="0" indent="0">
              <a:buNone/>
            </a:pPr>
            <a:r>
              <a:rPr lang="en-US" sz="2200" b="1" dirty="0"/>
              <a:t> </a:t>
            </a:r>
            <a:r>
              <a:rPr lang="en-US" sz="2200" dirty="0"/>
              <a:t>the customers find the boarding process and the facilities to be more improved.</a:t>
            </a:r>
            <a:endParaRPr lang="en-US" sz="2200" b="1" dirty="0"/>
          </a:p>
        </p:txBody>
      </p:sp>
      <p:pic>
        <p:nvPicPr>
          <p:cNvPr id="7176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D0A21291-8547-4C47-8E66-ECAEB3D42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" r="135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78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3" name="Rectangle 820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228EA-A4E3-4851-AB30-7F6480D6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/>
              <a:t>Sentiment related to </a:t>
            </a:r>
            <a:br>
              <a:rPr lang="en-US" sz="4200" b="1" dirty="0"/>
            </a:br>
            <a:r>
              <a:rPr lang="en-US" sz="4200" b="1" dirty="0"/>
              <a:t>Customer Care:</a:t>
            </a:r>
          </a:p>
        </p:txBody>
      </p:sp>
      <p:sp>
        <p:nvSpPr>
          <p:cNvPr id="820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B62FC4-4305-4FC1-BF93-6375816C0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/>
              <a:t>The pie chart here describes the sentiment of the reviews about the “Customer care and </a:t>
            </a:r>
            <a:r>
              <a:rPr lang="en-US" sz="2200" b="1" dirty="0" err="1"/>
              <a:t>griviences</a:t>
            </a:r>
            <a:r>
              <a:rPr lang="en-US" sz="2200" b="1" dirty="0"/>
              <a:t>-settlement department” that the airline has.</a:t>
            </a:r>
          </a:p>
          <a:p>
            <a:endParaRPr lang="en-US" sz="2200" dirty="0"/>
          </a:p>
          <a:p>
            <a:r>
              <a:rPr lang="en-US" sz="2200" b="1" dirty="0"/>
              <a:t>Key Findings:</a:t>
            </a:r>
          </a:p>
          <a:p>
            <a:pPr marL="0" indent="0">
              <a:buNone/>
            </a:pPr>
            <a:r>
              <a:rPr lang="en-US" sz="2200" b="1" dirty="0"/>
              <a:t> </a:t>
            </a:r>
            <a:r>
              <a:rPr lang="en-US" sz="2200" dirty="0"/>
              <a:t>the customers find that the customer care and customer dispute settlement has a lot to be improved .</a:t>
            </a:r>
            <a:endParaRPr lang="en-US" sz="2200" b="1" dirty="0"/>
          </a:p>
        </p:txBody>
      </p:sp>
      <p:pic>
        <p:nvPicPr>
          <p:cNvPr id="8198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4BF722FB-C739-4E8F-8CB5-7758CF67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894479"/>
            <a:ext cx="5458968" cy="506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01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228EA-A4E3-4851-AB30-7F6480D6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7692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/>
              <a:t>Sentiment related to </a:t>
            </a:r>
            <a:br>
              <a:rPr lang="en-US" sz="4200" b="1" dirty="0"/>
            </a:br>
            <a:r>
              <a:rPr lang="en-US" sz="4200" b="1" dirty="0"/>
              <a:t>Food &amp; Hospitality:</a:t>
            </a:r>
          </a:p>
        </p:txBody>
      </p:sp>
      <p:sp>
        <p:nvSpPr>
          <p:cNvPr id="92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B62FC4-4305-4FC1-BF93-6375816C0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The pie chart here describes the sentiment of the reviews about the “food and the service staffs” that the airline has.</a:t>
            </a:r>
          </a:p>
          <a:p>
            <a:endParaRPr lang="en-US" sz="2000" dirty="0"/>
          </a:p>
          <a:p>
            <a:r>
              <a:rPr lang="en-US" sz="2000" b="1" dirty="0"/>
              <a:t>Key Findings: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/>
              <a:t>there is a scope for improvement in the </a:t>
            </a:r>
            <a:r>
              <a:rPr lang="en-US" sz="2000" dirty="0" err="1"/>
              <a:t>fooding</a:t>
            </a:r>
            <a:r>
              <a:rPr lang="en-US" sz="2000" dirty="0"/>
              <a:t> and menus that the airline offers to the customers.</a:t>
            </a:r>
            <a:endParaRPr lang="en-US" sz="2000" b="1" dirty="0"/>
          </a:p>
        </p:txBody>
      </p:sp>
      <p:pic>
        <p:nvPicPr>
          <p:cNvPr id="9218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A629ABB5-3339-4ADA-9545-AED8C0BB7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r="-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5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228EA-A4E3-4851-AB30-7F6480D6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dirty="0"/>
              <a:t>Sentiment related to </a:t>
            </a:r>
            <a:br>
              <a:rPr lang="en-US" sz="4600" b="1" dirty="0"/>
            </a:br>
            <a:r>
              <a:rPr lang="en-US" sz="4600" b="1" dirty="0"/>
              <a:t>Staffs and their </a:t>
            </a:r>
            <a:r>
              <a:rPr lang="en-US" sz="4600" b="1" dirty="0" err="1"/>
              <a:t>Behaviour</a:t>
            </a:r>
            <a:r>
              <a:rPr lang="en-US" sz="4600" b="1" dirty="0"/>
              <a:t>:</a:t>
            </a:r>
          </a:p>
        </p:txBody>
      </p:sp>
      <p:sp>
        <p:nvSpPr>
          <p:cNvPr id="1024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B62FC4-4305-4FC1-BF93-6375816C0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/>
              <a:t>The pie chart here describes the sentiment of the reviews about the “airport staffs and their </a:t>
            </a:r>
            <a:r>
              <a:rPr lang="en-US" sz="2200" b="1" dirty="0" err="1"/>
              <a:t>behaviour</a:t>
            </a:r>
            <a:r>
              <a:rPr lang="en-US" sz="2200" b="1" dirty="0"/>
              <a:t> ” towards the customers.</a:t>
            </a:r>
          </a:p>
          <a:p>
            <a:endParaRPr lang="en-US" sz="2200" dirty="0"/>
          </a:p>
          <a:p>
            <a:r>
              <a:rPr lang="en-US" sz="2200" b="1" dirty="0"/>
              <a:t>Key Findings:</a:t>
            </a:r>
          </a:p>
          <a:p>
            <a:pPr marL="0" indent="0">
              <a:buNone/>
            </a:pPr>
            <a:r>
              <a:rPr lang="en-US" sz="2200" b="1" dirty="0"/>
              <a:t> </a:t>
            </a:r>
            <a:r>
              <a:rPr lang="en-US" sz="2200" dirty="0"/>
              <a:t>there is much to improve in the staff and </a:t>
            </a:r>
            <a:r>
              <a:rPr lang="en-US" sz="2200" dirty="0" err="1"/>
              <a:t>behaviour</a:t>
            </a:r>
            <a:r>
              <a:rPr lang="en-US" sz="2200" dirty="0"/>
              <a:t> of the staff towards the customers.</a:t>
            </a:r>
            <a:endParaRPr lang="en-US" sz="2200" b="1" dirty="0"/>
          </a:p>
        </p:txBody>
      </p:sp>
      <p:pic>
        <p:nvPicPr>
          <p:cNvPr id="1024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27D242A1-BE67-4FDE-A31C-62CFA0438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r="3736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11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90FBFE-0A96-4A90-9AC7-7FDC4740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3ED59-D680-4C92-9E3E-A45BDCF3D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97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Cloud of review data</a:t>
            </a:r>
          </a:p>
          <a:p>
            <a:r>
              <a:rPr lang="en-GB" dirty="0"/>
              <a:t>Topic modelling </a:t>
            </a:r>
          </a:p>
          <a:p>
            <a:r>
              <a:rPr lang="en-GB" dirty="0"/>
              <a:t>Data Exploration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9F91-90D3-4D87-A3F9-7F36605B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Word Cloud</a:t>
            </a:r>
            <a:endParaRPr lang="en-IN" sz="4400" b="1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B6EE66E4-CA8E-4EB9-91EE-76952A8F9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71" y="1294303"/>
            <a:ext cx="6694895" cy="426939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D3F2CB-882D-4845-B1A0-F39A3CD5A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 of the topics most talked about the airline are:</a:t>
            </a:r>
          </a:p>
          <a:p>
            <a:r>
              <a:rPr lang="en-US" sz="2400" dirty="0"/>
              <a:t>1.Service</a:t>
            </a:r>
          </a:p>
          <a:p>
            <a:r>
              <a:rPr lang="en-US" sz="2400" dirty="0"/>
              <a:t>2.Business Class</a:t>
            </a:r>
          </a:p>
          <a:p>
            <a:r>
              <a:rPr lang="en-US" sz="2400" dirty="0"/>
              <a:t>3.Seating and comfort</a:t>
            </a:r>
          </a:p>
          <a:p>
            <a:r>
              <a:rPr lang="en-US" sz="2400" dirty="0"/>
              <a:t>4.Food and Drinks </a:t>
            </a:r>
          </a:p>
          <a:p>
            <a:r>
              <a:rPr lang="en-US" sz="2400" dirty="0"/>
              <a:t>5.Airport crew and staff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241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D035DE-A94F-4C7B-9CA9-56C3E21C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8D794-3500-4534-A4DB-BBC9D19F2154}"/>
              </a:ext>
            </a:extLst>
          </p:cNvPr>
          <p:cNvSpPr txBox="1"/>
          <p:nvPr/>
        </p:nvSpPr>
        <p:spPr>
          <a:xfrm>
            <a:off x="838200" y="1577643"/>
            <a:ext cx="1087273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following is the most talked about topic and words that are used for describing the particular topic.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['business seat call button person front class lounge choose seat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london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british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british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airway food offering month advance flew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british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row seat economy cabin food ok could see delay due’,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var(--colab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'everything went immediately behind long time good wine would recommend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british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airway call button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favourite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airline seat close service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british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row seat travel companion looking forward well managed think unacceptable’,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var(--colab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'good service charm food lounge access check business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qatar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airway boarding people could speak seat without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london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gatwick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good overall back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london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movie selection economy class friendly service outbound journey’,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var(--colab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'bread roll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madrid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london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seat tiny hour wait business seat food offering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london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british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call button coffee tea took almost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singapore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london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queue bag long time exit row film choice’,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var(--colab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british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airway crew attentive business seat travel companion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london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british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number given number called experience ever flew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british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choice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ife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care customer boarding well ask refund crew pretty crew good']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BFFB763-88D8-489F-A50F-BEDBE0A36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82617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DFD84E1-2CAB-4417-8A87-0D791478A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7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E19CD27-EB81-4795-A8C3-1B491C30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06" y="0"/>
            <a:ext cx="10515600" cy="1325563"/>
          </a:xfrm>
        </p:spPr>
        <p:txBody>
          <a:bodyPr/>
          <a:lstStyle/>
          <a:p>
            <a:r>
              <a:rPr lang="en-US" b="1" dirty="0"/>
              <a:t>Topic</a:t>
            </a:r>
            <a:r>
              <a:rPr lang="en-US" dirty="0"/>
              <a:t> </a:t>
            </a:r>
            <a:r>
              <a:rPr lang="en-US" b="1" dirty="0"/>
              <a:t>modelling</a:t>
            </a:r>
            <a:endParaRPr lang="en-IN" b="1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404EAEB-CB82-4509-8072-8801AFE17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24539"/>
              </p:ext>
            </p:extLst>
          </p:nvPr>
        </p:nvGraphicFramePr>
        <p:xfrm>
          <a:off x="330506" y="1083834"/>
          <a:ext cx="11501610" cy="5394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880">
                  <a:extLst>
                    <a:ext uri="{9D8B030D-6E8A-4147-A177-3AD203B41FA5}">
                      <a16:colId xmlns:a16="http://schemas.microsoft.com/office/drawing/2014/main" val="3564885088"/>
                    </a:ext>
                  </a:extLst>
                </a:gridCol>
                <a:gridCol w="3374730">
                  <a:extLst>
                    <a:ext uri="{9D8B030D-6E8A-4147-A177-3AD203B41FA5}">
                      <a16:colId xmlns:a16="http://schemas.microsoft.com/office/drawing/2014/main" val="1733691849"/>
                    </a:ext>
                  </a:extLst>
                </a:gridCol>
              </a:tblGrid>
              <a:tr h="822217">
                <a:tc>
                  <a:txBody>
                    <a:bodyPr/>
                    <a:lstStyle/>
                    <a:p>
                      <a:r>
                        <a:rPr lang="en-US" dirty="0"/>
                        <a:t>Words mostly </a:t>
                      </a:r>
                      <a:r>
                        <a:rPr lang="en-US" dirty="0" err="1"/>
                        <a:t>usesd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Probable topic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1951"/>
                  </a:ext>
                </a:extLst>
              </a:tr>
              <a:tr h="83363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'business seat call button person front class lounge choose seat London British airway food offering month advance flew row seat economy cabin food ok could see delay due'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Business Class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46171"/>
                  </a:ext>
                </a:extLst>
              </a:tr>
              <a:tr h="83363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everything went immediately behind long time good wine would recommend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british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airway call button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favourite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airline seat close service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british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row seat travel companion looking forward well managed think unacceptable'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Food and Comfort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15470"/>
                  </a:ext>
                </a:extLst>
              </a:tr>
              <a:tr h="83363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'good service charm food lounge access check business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qatar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airway boarding people could speak seat without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london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gatwick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good overall back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london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movie selection economy class friendly service outbound journey'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Hospitality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36856"/>
                  </a:ext>
                </a:extLst>
              </a:tr>
              <a:tr h="83363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'bread roll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madrid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london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seat tiny hour wait business seat food offering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london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british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call button coffee tea took almost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singapore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london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queue bag long time exit row film choice'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Boarding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29522"/>
                  </a:ext>
                </a:extLst>
              </a:tr>
              <a:tr h="83363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british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airway crew attentive business seat travel companion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london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british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number given number called experience ever flew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british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choice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care customer boarding well ask refund crew pretty crew good'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Customer care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870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1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811F-0BE7-4990-92A9-454FC294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Analysis: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B27FE-5520-43F3-8F5E-26D75571F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slides some of the findings that has been gathered by Exploratory data analysis and “Sentiment Analysis using Random Forest Classifier”.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92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1228EA-A4E3-4851-AB30-7F6480D6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Sentiment: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23CE9B-D5B0-4DF4-901A-AEE1D0DB73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45" y="1408267"/>
            <a:ext cx="4685380" cy="411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4D0BD-B19F-4783-A295-00BD9E49E2FE}"/>
              </a:ext>
            </a:extLst>
          </p:cNvPr>
          <p:cNvSpPr txBox="1"/>
          <p:nvPr/>
        </p:nvSpPr>
        <p:spPr>
          <a:xfrm>
            <a:off x="838200" y="2321004"/>
            <a:ext cx="46853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pie chart here describes the overall sentiment of the customers about the airline.</a:t>
            </a:r>
            <a:endParaRPr lang="en-US" b="1" dirty="0"/>
          </a:p>
          <a:p>
            <a:endParaRPr lang="en-US" dirty="0"/>
          </a:p>
          <a:p>
            <a:r>
              <a:rPr lang="en-US" sz="2000" b="1" dirty="0"/>
              <a:t>Findings:</a:t>
            </a:r>
          </a:p>
          <a:p>
            <a:r>
              <a:rPr lang="en-US" sz="2000" dirty="0"/>
              <a:t>1. A majority of reviews have a negative sentiment for the airline services.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336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1228EA-A4E3-4851-AB30-7F6480D6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Sentiment: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EE799A-38FB-432E-A0CD-50A44633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The bar chart here describes the count of </a:t>
            </a:r>
            <a:r>
              <a:rPr lang="en-US" sz="2000" b="1" dirty="0" err="1"/>
              <a:t>positive,neutral</a:t>
            </a:r>
            <a:r>
              <a:rPr lang="en-US" sz="2000" b="1" dirty="0"/>
              <a:t> and negative reviews in the overall data corpus.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ECD468-1558-4B36-BF39-A90BC19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384828"/>
            <a:ext cx="6019331" cy="40850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38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228EA-A4E3-4851-AB30-7F6480D6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992" y="751349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Most Discussed Topic:</a:t>
            </a:r>
          </a:p>
        </p:txBody>
      </p:sp>
      <p:pic>
        <p:nvPicPr>
          <p:cNvPr id="4098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B49EE4AD-198D-409D-92D1-A6264EF29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95"/>
          <a:stretch/>
        </p:blipFill>
        <p:spPr bwMode="auto">
          <a:xfrm>
            <a:off x="1082839" y="2161291"/>
            <a:ext cx="4618180" cy="356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B62FC4-4305-4FC1-BF93-6375816C0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233" y="2161291"/>
            <a:ext cx="4428236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The pie chart here describes the most frequently reviewed topic from the customers about the airline.</a:t>
            </a:r>
          </a:p>
          <a:p>
            <a:endParaRPr lang="en-US" sz="2000" dirty="0"/>
          </a:p>
          <a:p>
            <a:r>
              <a:rPr lang="en-US" sz="2000" b="1" dirty="0"/>
              <a:t>Findings:</a:t>
            </a:r>
          </a:p>
          <a:p>
            <a:pPr marL="0" indent="0">
              <a:buNone/>
            </a:pPr>
            <a:r>
              <a:rPr lang="en-US" sz="2000" dirty="0"/>
              <a:t>A majority of reviews deal with business class features and customer care that the airline offers.</a:t>
            </a:r>
          </a:p>
        </p:txBody>
      </p:sp>
    </p:spTree>
    <p:extLst>
      <p:ext uri="{BB962C8B-B14F-4D97-AF65-F5344CB8AC3E}">
        <p14:creationId xmlns:p14="http://schemas.microsoft.com/office/powerpoint/2010/main" val="256793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881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var(--colab-code-font-family)</vt:lpstr>
      <vt:lpstr>Office Theme</vt:lpstr>
      <vt:lpstr>British Airways</vt:lpstr>
      <vt:lpstr>Agenda:</vt:lpstr>
      <vt:lpstr>Word Cloud</vt:lpstr>
      <vt:lpstr>Topic Modelling</vt:lpstr>
      <vt:lpstr>Topic modelling</vt:lpstr>
      <vt:lpstr>Data Exploration &amp; Analysis:</vt:lpstr>
      <vt:lpstr>Overall Sentiment:</vt:lpstr>
      <vt:lpstr>Overall Sentiment:</vt:lpstr>
      <vt:lpstr>Most Discussed Topic:</vt:lpstr>
      <vt:lpstr>Sentiment about a particular topic:</vt:lpstr>
      <vt:lpstr>Sentiment related to  Business Class:</vt:lpstr>
      <vt:lpstr>Sentiment related to  Boarding services:</vt:lpstr>
      <vt:lpstr>Sentiment related to  Customer Care:</vt:lpstr>
      <vt:lpstr>Sentiment related to  Food &amp; Hospitality:</vt:lpstr>
      <vt:lpstr>Sentiment related to  Staffs and their Behaviour: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Gupta, Subham (Cognizant)</cp:lastModifiedBy>
  <cp:revision>2</cp:revision>
  <dcterms:created xsi:type="dcterms:W3CDTF">2022-12-06T11:13:27Z</dcterms:created>
  <dcterms:modified xsi:type="dcterms:W3CDTF">2022-12-28T14:09:33Z</dcterms:modified>
</cp:coreProperties>
</file>