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770a43cb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770a43cb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770a43cb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770a43cb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770a43cb7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770a43cb7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3770a43cb7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3770a43cb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770a43cb7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770a43cb7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770a43cb7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770a43cb7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770a43cb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770a43cb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770a43cb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770a43cb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770a43cb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3770a43cb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770a43cb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770a43cb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3770a43b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3770a43b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770a43cb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3770a43cb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770a43cb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3770a43cb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770a43cb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770a43cb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770a43cb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770a43cb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770a43cb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3770a43cb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770a43cb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770a43cb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770a43cb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3770a43cb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770a43cb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3770a43cb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3770a43cb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3770a43cb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3770a43cb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3770a43cb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770a43cb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770a43cb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770a43cb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770a43cb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770a43cb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770a43cb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770a43cb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770a43cb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770a43cb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770a43cb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770a43cb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770a43cb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770a43cb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770a43cb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G2M Case Study</a:t>
            </a:r>
            <a:endParaRPr/>
          </a:p>
          <a:p>
            <a:pPr indent="0" lvl="0" marL="0" rtl="0" algn="ctr">
              <a:spcBef>
                <a:spcPts val="0"/>
              </a:spcBef>
              <a:spcAft>
                <a:spcPts val="0"/>
              </a:spcAft>
              <a:buNone/>
            </a:pPr>
            <a:r>
              <a:rPr lang="en"/>
              <a:t>Virtual Internship</a:t>
            </a:r>
            <a:endParaRPr/>
          </a:p>
          <a:p>
            <a:pPr indent="0" lvl="0" marL="0" rtl="0" algn="ctr">
              <a:spcBef>
                <a:spcPts val="0"/>
              </a:spcBef>
              <a:spcAft>
                <a:spcPts val="0"/>
              </a:spcAft>
              <a:buNone/>
            </a:pPr>
            <a:r>
              <a:rPr lang="en"/>
              <a:t>30-May-2022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Heatmap for pink cab:</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2"/>
          <p:cNvPicPr preferRelativeResize="0"/>
          <p:nvPr/>
        </p:nvPicPr>
        <p:blipFill>
          <a:blip r:embed="rId3">
            <a:alphaModFix/>
          </a:blip>
          <a:stretch>
            <a:fillRect/>
          </a:stretch>
        </p:blipFill>
        <p:spPr>
          <a:xfrm>
            <a:off x="0" y="1225975"/>
            <a:ext cx="9144000" cy="38325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Pink &amp; Yellow cab count Vs Population /Users:</a:t>
            </a:r>
            <a:endParaRPr/>
          </a:p>
        </p:txBody>
      </p:sp>
      <p:sp>
        <p:nvSpPr>
          <p:cNvPr id="121" name="Google Shape;121;p23"/>
          <p:cNvSpPr txBox="1"/>
          <p:nvPr>
            <p:ph idx="1" type="body"/>
          </p:nvPr>
        </p:nvSpPr>
        <p:spPr>
          <a:xfrm>
            <a:off x="682100" y="1152475"/>
            <a:ext cx="7939800" cy="380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3"/>
          <p:cNvPicPr preferRelativeResize="0"/>
          <p:nvPr/>
        </p:nvPicPr>
        <p:blipFill>
          <a:blip r:embed="rId3">
            <a:alphaModFix/>
          </a:blip>
          <a:stretch>
            <a:fillRect/>
          </a:stretch>
        </p:blipFill>
        <p:spPr>
          <a:xfrm>
            <a:off x="391650" y="1231093"/>
            <a:ext cx="8520599" cy="38571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Box plot: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8" name="Google Shape;128;p24"/>
          <p:cNvSpPr txBox="1"/>
          <p:nvPr>
            <p:ph idx="1" type="body"/>
          </p:nvPr>
        </p:nvSpPr>
        <p:spPr>
          <a:xfrm>
            <a:off x="522650" y="1564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4"/>
          <p:cNvPicPr preferRelativeResize="0"/>
          <p:nvPr/>
        </p:nvPicPr>
        <p:blipFill>
          <a:blip r:embed="rId3">
            <a:alphaModFix/>
          </a:blip>
          <a:stretch>
            <a:fillRect/>
          </a:stretch>
        </p:blipFill>
        <p:spPr>
          <a:xfrm>
            <a:off x="70325" y="1017726"/>
            <a:ext cx="9144001" cy="36173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Pink &amp; Yellow cab vs users: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5"/>
          <p:cNvPicPr preferRelativeResize="0"/>
          <p:nvPr/>
        </p:nvPicPr>
        <p:blipFill>
          <a:blip r:embed="rId3">
            <a:alphaModFix/>
          </a:blip>
          <a:stretch>
            <a:fillRect/>
          </a:stretch>
        </p:blipFill>
        <p:spPr>
          <a:xfrm>
            <a:off x="139425" y="1408825"/>
            <a:ext cx="9004574" cy="3579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Heatmap for pink cab:</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6"/>
          <p:cNvPicPr preferRelativeResize="0"/>
          <p:nvPr/>
        </p:nvPicPr>
        <p:blipFill>
          <a:blip r:embed="rId3">
            <a:alphaModFix/>
          </a:blip>
          <a:stretch>
            <a:fillRect/>
          </a:stretch>
        </p:blipFill>
        <p:spPr>
          <a:xfrm>
            <a:off x="0" y="1225975"/>
            <a:ext cx="9144000" cy="38325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 travelled &amp; cost of trip</a:t>
            </a:r>
            <a:endParaRPr/>
          </a:p>
        </p:txBody>
      </p:sp>
      <p:sp>
        <p:nvSpPr>
          <p:cNvPr id="149" name="Google Shape;14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7"/>
          <p:cNvPicPr preferRelativeResize="0"/>
          <p:nvPr/>
        </p:nvPicPr>
        <p:blipFill>
          <a:blip r:embed="rId3">
            <a:alphaModFix/>
          </a:blip>
          <a:stretch>
            <a:fillRect/>
          </a:stretch>
        </p:blipFill>
        <p:spPr>
          <a:xfrm>
            <a:off x="199750" y="1152475"/>
            <a:ext cx="8632549" cy="379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 travelled &amp; cost of trip</a:t>
            </a:r>
            <a:endParaRPr/>
          </a:p>
        </p:txBody>
      </p:sp>
      <p:sp>
        <p:nvSpPr>
          <p:cNvPr id="156" name="Google Shape;15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28"/>
          <p:cNvPicPr preferRelativeResize="0"/>
          <p:nvPr/>
        </p:nvPicPr>
        <p:blipFill>
          <a:blip r:embed="rId3">
            <a:alphaModFix/>
          </a:blip>
          <a:stretch>
            <a:fillRect/>
          </a:stretch>
        </p:blipFill>
        <p:spPr>
          <a:xfrm>
            <a:off x="199750" y="1152475"/>
            <a:ext cx="8632549" cy="379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Price charged vs cost of trip</a:t>
            </a:r>
            <a:endParaRPr/>
          </a:p>
        </p:txBody>
      </p:sp>
      <p:sp>
        <p:nvSpPr>
          <p:cNvPr id="163" name="Google Shape;16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4" name="Google Shape;164;p29"/>
          <p:cNvPicPr preferRelativeResize="0"/>
          <p:nvPr/>
        </p:nvPicPr>
        <p:blipFill>
          <a:blip r:embed="rId3">
            <a:alphaModFix/>
          </a:blip>
          <a:stretch>
            <a:fillRect/>
          </a:stretch>
        </p:blipFill>
        <p:spPr>
          <a:xfrm>
            <a:off x="256500" y="1071700"/>
            <a:ext cx="8444625" cy="3897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Population vs users</a:t>
            </a:r>
            <a:endParaRPr/>
          </a:p>
        </p:txBody>
      </p:sp>
      <p:sp>
        <p:nvSpPr>
          <p:cNvPr id="170" name="Google Shape;17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30"/>
          <p:cNvPicPr preferRelativeResize="0"/>
          <p:nvPr/>
        </p:nvPicPr>
        <p:blipFill>
          <a:blip r:embed="rId3">
            <a:alphaModFix/>
          </a:blip>
          <a:stretch>
            <a:fillRect/>
          </a:stretch>
        </p:blipFill>
        <p:spPr>
          <a:xfrm>
            <a:off x="311700" y="1127025"/>
            <a:ext cx="8520599" cy="3860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Population vs price charged</a:t>
            </a:r>
            <a:endParaRPr/>
          </a:p>
        </p:txBody>
      </p:sp>
      <p:sp>
        <p:nvSpPr>
          <p:cNvPr id="177" name="Google Shape;17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31"/>
          <p:cNvPicPr preferRelativeResize="0"/>
          <p:nvPr/>
        </p:nvPicPr>
        <p:blipFill>
          <a:blip r:embed="rId3">
            <a:alphaModFix/>
          </a:blip>
          <a:stretch>
            <a:fillRect/>
          </a:stretch>
        </p:blipFill>
        <p:spPr>
          <a:xfrm>
            <a:off x="0" y="1305875"/>
            <a:ext cx="9144000" cy="3837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Background-G2M (Cab Industry) case study</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XYZ is a private equity firm in US ,due to remarkable growth in cab industry in last few years and multiple key players in the market ,it is planning for an investment in the cab industry.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Objective:Provide actionable insight to help 	XYZ firm in identifying the right company  for making investment.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Pink &amp; Yellow cab firms Total overview:</a:t>
            </a:r>
            <a:endParaRPr/>
          </a:p>
          <a:p>
            <a:pPr indent="0" lvl="0" marL="0" rtl="0" algn="l">
              <a:spcBef>
                <a:spcPts val="0"/>
              </a:spcBef>
              <a:spcAft>
                <a:spcPts val="0"/>
              </a:spcAft>
              <a:buNone/>
            </a:pPr>
            <a:r>
              <a:t/>
            </a:r>
            <a:endParaRPr/>
          </a:p>
        </p:txBody>
      </p:sp>
      <p:sp>
        <p:nvSpPr>
          <p:cNvPr id="184" name="Google Shape;18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32"/>
          <p:cNvPicPr preferRelativeResize="0"/>
          <p:nvPr/>
        </p:nvPicPr>
        <p:blipFill>
          <a:blip r:embed="rId3">
            <a:alphaModFix/>
          </a:blip>
          <a:stretch>
            <a:fillRect/>
          </a:stretch>
        </p:blipFill>
        <p:spPr>
          <a:xfrm>
            <a:off x="510900" y="1278475"/>
            <a:ext cx="8122199" cy="36226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89" name="Shape 189"/>
        <p:cNvGrpSpPr/>
        <p:nvPr/>
      </p:nvGrpSpPr>
      <p:grpSpPr>
        <a:xfrm>
          <a:off x="0" y="0"/>
          <a:ext cx="0" cy="0"/>
          <a:chOff x="0" y="0"/>
          <a:chExt cx="0" cy="0"/>
        </a:xfrm>
      </p:grpSpPr>
      <p:sp>
        <p:nvSpPr>
          <p:cNvPr id="190" name="Google Shape;19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Pink &amp; Yellow firm cab users distribution over city</a:t>
            </a:r>
            <a:endParaRPr/>
          </a:p>
        </p:txBody>
      </p:sp>
      <p:sp>
        <p:nvSpPr>
          <p:cNvPr id="191" name="Google Shape;19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33"/>
          <p:cNvPicPr preferRelativeResize="0"/>
          <p:nvPr/>
        </p:nvPicPr>
        <p:blipFill>
          <a:blip r:embed="rId3">
            <a:alphaModFix/>
          </a:blip>
          <a:stretch>
            <a:fillRect/>
          </a:stretch>
        </p:blipFill>
        <p:spPr>
          <a:xfrm>
            <a:off x="465038" y="1096450"/>
            <a:ext cx="8213924" cy="3888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users overview by city</a:t>
            </a:r>
            <a:endParaRPr/>
          </a:p>
          <a:p>
            <a:pPr indent="0" lvl="0" marL="0" rtl="0" algn="l">
              <a:spcBef>
                <a:spcPts val="0"/>
              </a:spcBef>
              <a:spcAft>
                <a:spcPts val="0"/>
              </a:spcAft>
              <a:buNone/>
            </a:pPr>
            <a:r>
              <a:t/>
            </a:r>
            <a:endParaRPr/>
          </a:p>
        </p:txBody>
      </p:sp>
      <p:sp>
        <p:nvSpPr>
          <p:cNvPr id="198" name="Google Shape;19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9" name="Google Shape;199;p34"/>
          <p:cNvPicPr preferRelativeResize="0"/>
          <p:nvPr/>
        </p:nvPicPr>
        <p:blipFill>
          <a:blip r:embed="rId3">
            <a:alphaModFix/>
          </a:blip>
          <a:stretch>
            <a:fillRect/>
          </a:stretch>
        </p:blipFill>
        <p:spPr>
          <a:xfrm>
            <a:off x="1130700" y="1103925"/>
            <a:ext cx="6880425" cy="38212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market profit share by city</a:t>
            </a:r>
            <a:endParaRPr/>
          </a:p>
        </p:txBody>
      </p:sp>
      <p:sp>
        <p:nvSpPr>
          <p:cNvPr id="205" name="Google Shape;20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6" name="Google Shape;206;p35"/>
          <p:cNvPicPr preferRelativeResize="0"/>
          <p:nvPr/>
        </p:nvPicPr>
        <p:blipFill>
          <a:blip r:embed="rId3">
            <a:alphaModFix/>
          </a:blip>
          <a:stretch>
            <a:fillRect/>
          </a:stretch>
        </p:blipFill>
        <p:spPr>
          <a:xfrm>
            <a:off x="973825" y="1152475"/>
            <a:ext cx="7261400" cy="3806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users overview by gender</a:t>
            </a:r>
            <a:endParaRPr/>
          </a:p>
        </p:txBody>
      </p:sp>
      <p:sp>
        <p:nvSpPr>
          <p:cNvPr id="212" name="Google Shape;21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3" name="Google Shape;213;p36"/>
          <p:cNvPicPr preferRelativeResize="0"/>
          <p:nvPr/>
        </p:nvPicPr>
        <p:blipFill>
          <a:blip r:embed="rId3">
            <a:alphaModFix/>
          </a:blip>
          <a:stretch>
            <a:fillRect/>
          </a:stretch>
        </p:blipFill>
        <p:spPr>
          <a:xfrm>
            <a:off x="660050" y="1204800"/>
            <a:ext cx="8172249" cy="39387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217" name="Shape 217"/>
        <p:cNvGrpSpPr/>
        <p:nvPr/>
      </p:nvGrpSpPr>
      <p:grpSpPr>
        <a:xfrm>
          <a:off x="0" y="0"/>
          <a:ext cx="0" cy="0"/>
          <a:chOff x="0" y="0"/>
          <a:chExt cx="0" cy="0"/>
        </a:xfrm>
      </p:grpSpPr>
      <p:sp>
        <p:nvSpPr>
          <p:cNvPr id="218" name="Google Shape;21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Pink &amp; Yellow cab users distribution over gender</a:t>
            </a:r>
            <a:endParaRPr/>
          </a:p>
        </p:txBody>
      </p:sp>
      <p:sp>
        <p:nvSpPr>
          <p:cNvPr id="219" name="Google Shape;21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0" name="Google Shape;220;p37"/>
          <p:cNvPicPr preferRelativeResize="0"/>
          <p:nvPr/>
        </p:nvPicPr>
        <p:blipFill>
          <a:blip r:embed="rId3">
            <a:alphaModFix/>
          </a:blip>
          <a:stretch>
            <a:fillRect/>
          </a:stretch>
        </p:blipFill>
        <p:spPr>
          <a:xfrm>
            <a:off x="378925" y="1227200"/>
            <a:ext cx="8453376" cy="39163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224" name="Shape 224"/>
        <p:cNvGrpSpPr/>
        <p:nvPr/>
      </p:nvGrpSpPr>
      <p:grpSpPr>
        <a:xfrm>
          <a:off x="0" y="0"/>
          <a:ext cx="0" cy="0"/>
          <a:chOff x="0" y="0"/>
          <a:chExt cx="0" cy="0"/>
        </a:xfrm>
      </p:grpSpPr>
      <p:sp>
        <p:nvSpPr>
          <p:cNvPr id="225" name="Google Shape;22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profit per year by cab firm</a:t>
            </a:r>
            <a:endParaRPr/>
          </a:p>
        </p:txBody>
      </p:sp>
      <p:sp>
        <p:nvSpPr>
          <p:cNvPr id="226" name="Google Shape;22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7" name="Google Shape;227;p38"/>
          <p:cNvPicPr preferRelativeResize="0"/>
          <p:nvPr/>
        </p:nvPicPr>
        <p:blipFill>
          <a:blip r:embed="rId3">
            <a:alphaModFix/>
          </a:blip>
          <a:stretch>
            <a:fillRect/>
          </a:stretch>
        </p:blipFill>
        <p:spPr>
          <a:xfrm>
            <a:off x="311700" y="1204800"/>
            <a:ext cx="8608200" cy="3916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233" name="Google Shape;23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total number of users of yellow cab is approximately 3 times of pink cab.</a:t>
            </a:r>
            <a:endParaRPr/>
          </a:p>
          <a:p>
            <a:pPr indent="-342900" lvl="0" marL="457200" rtl="0" algn="l">
              <a:spcBef>
                <a:spcPts val="0"/>
              </a:spcBef>
              <a:spcAft>
                <a:spcPts val="0"/>
              </a:spcAft>
              <a:buSzPts val="1800"/>
              <a:buChar char="●"/>
            </a:pPr>
            <a:r>
              <a:rPr lang="en"/>
              <a:t>For yellow cab company highest number of users on a city basis are in New york ,Washington ,Chicago.</a:t>
            </a:r>
            <a:endParaRPr/>
          </a:p>
          <a:p>
            <a:pPr indent="-342900" lvl="0" marL="457200" rtl="0" algn="l">
              <a:spcBef>
                <a:spcPts val="0"/>
              </a:spcBef>
              <a:spcAft>
                <a:spcPts val="0"/>
              </a:spcAft>
              <a:buSzPts val="1800"/>
              <a:buChar char="●"/>
            </a:pPr>
            <a:r>
              <a:rPr lang="en"/>
              <a:t>For pink cab company ,most are in Los Angeles,New york and San Diego.</a:t>
            </a:r>
            <a:endParaRPr/>
          </a:p>
          <a:p>
            <a:pPr indent="-342900" lvl="0" marL="457200" rtl="0" algn="l">
              <a:spcBef>
                <a:spcPts val="0"/>
              </a:spcBef>
              <a:spcAft>
                <a:spcPts val="0"/>
              </a:spcAft>
              <a:buSzPts val="1800"/>
              <a:buChar char="●"/>
            </a:pPr>
            <a:r>
              <a:rPr lang="en"/>
              <a:t>On the basis of cities ,highest number of total users are in New york, Chicago,Washington,Boston,Los angeles.</a:t>
            </a:r>
            <a:endParaRPr/>
          </a:p>
          <a:p>
            <a:pPr indent="-342900" lvl="0" marL="457200" rtl="0" algn="l">
              <a:spcBef>
                <a:spcPts val="0"/>
              </a:spcBef>
              <a:spcAft>
                <a:spcPts val="0"/>
              </a:spcAft>
              <a:buSzPts val="1800"/>
              <a:buChar char="●"/>
            </a:pPr>
            <a:r>
              <a:rPr lang="en"/>
              <a:t>More than half of total market share on the basis of cities belongs to Newyork</a:t>
            </a:r>
            <a:endParaRPr/>
          </a:p>
          <a:p>
            <a:pPr indent="-342900" lvl="0" marL="457200" rtl="0" algn="l">
              <a:spcBef>
                <a:spcPts val="0"/>
              </a:spcBef>
              <a:spcAft>
                <a:spcPts val="0"/>
              </a:spcAft>
              <a:buSzPts val="1800"/>
              <a:buChar char="●"/>
            </a:pPr>
            <a:r>
              <a:rPr lang="en"/>
              <a:t>The total market profit share of Yellow cab is approximately 9 times of a	pink cab.</a:t>
            </a:r>
            <a:endParaRPr/>
          </a:p>
          <a:p>
            <a:pPr indent="-342900" lvl="0" marL="457200" rtl="0" algn="l">
              <a:spcBef>
                <a:spcPts val="0"/>
              </a:spcBef>
              <a:spcAft>
                <a:spcPts val="0"/>
              </a:spcAft>
              <a:buSzPts val="1800"/>
              <a:buChar char="●"/>
            </a:pPr>
            <a:r>
              <a:rPr lang="en"/>
              <a:t>In the distribution of users by gender ratio of men to women is 3:2</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237" name="Shape 237"/>
        <p:cNvGrpSpPr/>
        <p:nvPr/>
      </p:nvGrpSpPr>
      <p:grpSpPr>
        <a:xfrm>
          <a:off x="0" y="0"/>
          <a:ext cx="0" cy="0"/>
          <a:chOff x="0" y="0"/>
          <a:chExt cx="0" cy="0"/>
        </a:xfrm>
      </p:grpSpPr>
      <p:sp>
        <p:nvSpPr>
          <p:cNvPr id="238" name="Google Shape;23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9" name="Google Shape;23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Distribution of users by gender on company basis male :female ratio is 57.6%:42.4% in yellow cab &amp; 55.9%:44.1% in pink cab</a:t>
            </a:r>
            <a:endParaRPr/>
          </a:p>
          <a:p>
            <a:pPr indent="-342900" lvl="0" marL="457200" rtl="0" algn="l">
              <a:spcBef>
                <a:spcPts val="0"/>
              </a:spcBef>
              <a:spcAft>
                <a:spcPts val="0"/>
              </a:spcAft>
              <a:buSzPts val="1800"/>
              <a:buChar char="●"/>
            </a:pPr>
            <a:r>
              <a:rPr lang="en"/>
              <a:t>Credit card :cash payment ratio is 3:2.</a:t>
            </a:r>
            <a:endParaRPr/>
          </a:p>
          <a:p>
            <a:pPr indent="-342900" lvl="0" marL="457200" rtl="0" algn="l">
              <a:spcBef>
                <a:spcPts val="0"/>
              </a:spcBef>
              <a:spcAft>
                <a:spcPts val="0"/>
              </a:spcAft>
              <a:buSzPts val="1800"/>
              <a:buChar char="●"/>
            </a:pPr>
            <a:r>
              <a:rPr lang="en"/>
              <a:t>Half of users are of age of 18-25</a:t>
            </a:r>
            <a:endParaRPr/>
          </a:p>
          <a:p>
            <a:pPr indent="-342900" lvl="0" marL="457200" rtl="0" algn="l">
              <a:spcBef>
                <a:spcPts val="0"/>
              </a:spcBef>
              <a:spcAft>
                <a:spcPts val="0"/>
              </a:spcAft>
              <a:buSzPts val="1800"/>
              <a:buChar char="●"/>
            </a:pPr>
            <a:r>
              <a:rPr lang="en"/>
              <a:t>Average income of all users by city is approximately equal</a:t>
            </a:r>
            <a:endParaRPr/>
          </a:p>
          <a:p>
            <a:pPr indent="-342900" lvl="0" marL="457200" rtl="0" algn="l">
              <a:spcBef>
                <a:spcPts val="0"/>
              </a:spcBef>
              <a:spcAft>
                <a:spcPts val="0"/>
              </a:spcAft>
              <a:buSzPts val="1800"/>
              <a:buChar char="●"/>
            </a:pPr>
            <a:r>
              <a:rPr lang="en"/>
              <a:t>Average income of all users by company is equal</a:t>
            </a:r>
            <a:endParaRPr/>
          </a:p>
          <a:p>
            <a:pPr indent="-342900" lvl="0" marL="457200" rtl="0" algn="l">
              <a:spcBef>
                <a:spcPts val="0"/>
              </a:spcBef>
              <a:spcAft>
                <a:spcPts val="0"/>
              </a:spcAft>
              <a:buSzPts val="1800"/>
              <a:buChar char="●"/>
            </a:pPr>
            <a:r>
              <a:rPr lang="en"/>
              <a:t>The total travelled in km in yellow cab is 3 times of pink cab</a:t>
            </a:r>
            <a:endParaRPr/>
          </a:p>
          <a:p>
            <a:pPr indent="-342900" lvl="0" marL="457200" rtl="0" algn="l">
              <a:spcBef>
                <a:spcPts val="0"/>
              </a:spcBef>
              <a:spcAft>
                <a:spcPts val="0"/>
              </a:spcAft>
              <a:buSzPts val="1800"/>
              <a:buChar char="●"/>
            </a:pPr>
            <a:r>
              <a:rPr lang="en"/>
              <a:t>The average profit per travelled in km by cities is equal</a:t>
            </a:r>
            <a:endParaRPr/>
          </a:p>
          <a:p>
            <a:pPr indent="0" lvl="0" marL="45720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243" name="Shape 243"/>
        <p:cNvGrpSpPr/>
        <p:nvPr/>
      </p:nvGrpSpPr>
      <p:grpSpPr>
        <a:xfrm>
          <a:off x="0" y="0"/>
          <a:ext cx="0" cy="0"/>
          <a:chOff x="0" y="0"/>
          <a:chExt cx="0" cy="0"/>
        </a:xfrm>
      </p:grpSpPr>
      <p:sp>
        <p:nvSpPr>
          <p:cNvPr id="244" name="Google Shape;24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conclusion: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we consider both cab firms in terms of total market profit share,total user share,yearly market profit share,total travelled in km by users,we recommended: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YELLOW CAB FIRM</a:t>
            </a:r>
            <a:endParaRPr/>
          </a:p>
        </p:txBody>
      </p:sp>
      <p:sp>
        <p:nvSpPr>
          <p:cNvPr id="245" name="Google Shape;245;p41"/>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Important points:</a:t>
            </a:r>
            <a:endParaRPr/>
          </a:p>
          <a:p>
            <a:pPr indent="-388620" lvl="0" marL="457200" rtl="0" algn="l">
              <a:spcBef>
                <a:spcPts val="0"/>
              </a:spcBef>
              <a:spcAft>
                <a:spcPts val="0"/>
              </a:spcAft>
              <a:buSzPct val="100000"/>
              <a:buChar char="●"/>
            </a:pPr>
            <a:r>
              <a:rPr lang="en"/>
              <a:t>Data understanding</a:t>
            </a:r>
            <a:endParaRPr/>
          </a:p>
          <a:p>
            <a:pPr indent="-388620" lvl="0" marL="457200" rtl="0" algn="l">
              <a:spcBef>
                <a:spcPts val="0"/>
              </a:spcBef>
              <a:spcAft>
                <a:spcPts val="0"/>
              </a:spcAft>
              <a:buSzPct val="100000"/>
              <a:buChar char="●"/>
            </a:pPr>
            <a:r>
              <a:rPr lang="en"/>
              <a:t>Identifying the relationship between them</a:t>
            </a:r>
            <a:endParaRPr/>
          </a:p>
          <a:p>
            <a:pPr indent="-388620" lvl="0" marL="457200" rtl="0" algn="l">
              <a:spcBef>
                <a:spcPts val="0"/>
              </a:spcBef>
              <a:spcAft>
                <a:spcPts val="0"/>
              </a:spcAft>
              <a:buSzPct val="100000"/>
              <a:buChar char="●"/>
            </a:pPr>
            <a:r>
              <a:rPr lang="en"/>
              <a:t>Identifying the primary key</a:t>
            </a:r>
            <a:endParaRPr/>
          </a:p>
          <a:p>
            <a:pPr indent="-388620" lvl="0" marL="457200" rtl="0" algn="l">
              <a:spcBef>
                <a:spcPts val="0"/>
              </a:spcBef>
              <a:spcAft>
                <a:spcPts val="0"/>
              </a:spcAft>
              <a:buSzPct val="100000"/>
              <a:buChar char="●"/>
            </a:pPr>
            <a:r>
              <a:rPr lang="en"/>
              <a:t>Merge all the tables into Masterdata</a:t>
            </a:r>
            <a:endParaRPr/>
          </a:p>
          <a:p>
            <a:pPr indent="-388620" lvl="0" marL="457200" rtl="0" algn="l">
              <a:spcBef>
                <a:spcPts val="0"/>
              </a:spcBef>
              <a:spcAft>
                <a:spcPts val="0"/>
              </a:spcAft>
              <a:buSzPct val="100000"/>
              <a:buChar char="●"/>
            </a:pPr>
            <a:r>
              <a:rPr lang="en"/>
              <a:t>Data cleaning</a:t>
            </a:r>
            <a:endParaRPr/>
          </a:p>
          <a:p>
            <a:pPr indent="-388620" lvl="0" marL="457200" rtl="0" algn="l">
              <a:spcBef>
                <a:spcPts val="0"/>
              </a:spcBef>
              <a:spcAft>
                <a:spcPts val="0"/>
              </a:spcAft>
              <a:buSzPct val="100000"/>
              <a:buChar char="●"/>
            </a:pPr>
            <a:r>
              <a:rPr lang="en"/>
              <a:t>Analyze it statically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Cab data:359392 rows &amp; 7 columns</a:t>
            </a:r>
            <a:endParaRPr/>
          </a:p>
          <a:p>
            <a:pPr indent="-342900" lvl="0" marL="457200" rtl="0" algn="l">
              <a:spcBef>
                <a:spcPts val="0"/>
              </a:spcBef>
              <a:spcAft>
                <a:spcPts val="0"/>
              </a:spcAft>
              <a:buSzPts val="1800"/>
              <a:buAutoNum type="arabicPeriod"/>
            </a:pPr>
            <a:r>
              <a:rPr lang="en"/>
              <a:t>City : 20 rows &amp; 3 columns</a:t>
            </a:r>
            <a:endParaRPr/>
          </a:p>
          <a:p>
            <a:pPr indent="-342900" lvl="0" marL="457200" rtl="0" algn="l">
              <a:spcBef>
                <a:spcPts val="0"/>
              </a:spcBef>
              <a:spcAft>
                <a:spcPts val="0"/>
              </a:spcAft>
              <a:buSzPts val="1800"/>
              <a:buAutoNum type="arabicPeriod"/>
            </a:pPr>
            <a:r>
              <a:rPr lang="en"/>
              <a:t>Transcation ID:440098 rows &amp; 3 columns</a:t>
            </a:r>
            <a:endParaRPr/>
          </a:p>
          <a:p>
            <a:pPr indent="-342900" lvl="0" marL="457200" rtl="0" algn="l">
              <a:spcBef>
                <a:spcPts val="0"/>
              </a:spcBef>
              <a:spcAft>
                <a:spcPts val="0"/>
              </a:spcAft>
              <a:buSzPts val="1800"/>
              <a:buAutoNum type="arabicPeriod"/>
            </a:pPr>
            <a:r>
              <a:rPr lang="en"/>
              <a:t>Customer ID:49171 rows &amp; 4 columns</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en"/>
              <a:t>After merging all 4 tables into Master data:</a:t>
            </a:r>
            <a:endParaRPr/>
          </a:p>
          <a:p>
            <a:pPr indent="-342900" lvl="0" marL="457200" rtl="0" algn="l">
              <a:spcBef>
                <a:spcPts val="1200"/>
              </a:spcBef>
              <a:spcAft>
                <a:spcPts val="0"/>
              </a:spcAft>
              <a:buSzPts val="1800"/>
              <a:buChar char="●"/>
            </a:pPr>
            <a:r>
              <a:rPr lang="en"/>
              <a:t>359392 rows &amp; 14 columns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Pink &amp; Yellow cabs count vs cost of trips,price charged,income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0" y="2186375"/>
            <a:ext cx="9144002" cy="3033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Pink &amp; Yellow cab count vs age / km travelled: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341950" y="1152475"/>
            <a:ext cx="8460075" cy="3991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Pink &amp; Y</a:t>
            </a:r>
            <a:r>
              <a:rPr lang="en"/>
              <a:t>ellow</a:t>
            </a:r>
            <a:r>
              <a:rPr lang="en"/>
              <a:t> cab count Vs Population /Users:</a:t>
            </a:r>
            <a:endParaRPr/>
          </a:p>
        </p:txBody>
      </p:sp>
      <p:sp>
        <p:nvSpPr>
          <p:cNvPr id="93" name="Google Shape;93;p19"/>
          <p:cNvSpPr txBox="1"/>
          <p:nvPr>
            <p:ph idx="1" type="body"/>
          </p:nvPr>
        </p:nvSpPr>
        <p:spPr>
          <a:xfrm>
            <a:off x="682100" y="1152475"/>
            <a:ext cx="7939800" cy="380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9"/>
          <p:cNvPicPr preferRelativeResize="0"/>
          <p:nvPr/>
        </p:nvPicPr>
        <p:blipFill>
          <a:blip r:embed="rId3">
            <a:alphaModFix/>
          </a:blip>
          <a:stretch>
            <a:fillRect/>
          </a:stretch>
        </p:blipFill>
        <p:spPr>
          <a:xfrm>
            <a:off x="391650" y="1231093"/>
            <a:ext cx="8520599" cy="38571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Box plot: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0" name="Google Shape;100;p20"/>
          <p:cNvSpPr txBox="1"/>
          <p:nvPr>
            <p:ph idx="1" type="body"/>
          </p:nvPr>
        </p:nvSpPr>
        <p:spPr>
          <a:xfrm>
            <a:off x="522650" y="1564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70325" y="1017726"/>
            <a:ext cx="9144001" cy="3617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A7D6"/>
        </a:solid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Pink &amp; Yellow cab vs users: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1"/>
          <p:cNvPicPr preferRelativeResize="0"/>
          <p:nvPr/>
        </p:nvPicPr>
        <p:blipFill>
          <a:blip r:embed="rId3">
            <a:alphaModFix/>
          </a:blip>
          <a:stretch>
            <a:fillRect/>
          </a:stretch>
        </p:blipFill>
        <p:spPr>
          <a:xfrm>
            <a:off x="139425" y="1408825"/>
            <a:ext cx="9004574" cy="357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