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6858000" cx="12192000"/>
  <p:notesSz cx="6858000" cy="9144000"/>
  <p:embeddedFontLst>
    <p:embeddedFont>
      <p:font typeface="Robo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Roboto-regular.fnt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45ab3ced22_0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45ab3ced2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45ab3ced22_1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45ab3ced22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45ab3ced22_1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45ab3ced22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45ab3ced22_1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45ab3ced22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45ab3ced22_1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45ab3ced22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45ab3ced22_1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45ab3ced22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45ab3ced22_1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45ab3ced22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45ab3ced22_1_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45ab3ced22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45ab3ced22_1_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45ab3ced22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fe21ae4f85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fe21ae4f85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fe21ae4f85_0_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fe21ae4f85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fe21ae4f85_0_9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fe21ae4f85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fe21ae4f85_0_10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fe21ae4f85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45ab3ced22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45ab3ced2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45ab3ced22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45ab3ced2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45ab3ced22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45ab3ced2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45ab3ced22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45ab3ced2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45ab3ced22_0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45ab3ced22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45ab3ced22_0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45ab3ced22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45ab3ced22_0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45ab3ced22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12.png"/><Relationship Id="rId5"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83" name="Shape 83"/>
        <p:cNvGrpSpPr/>
        <p:nvPr/>
      </p:nvGrpSpPr>
      <p:grpSpPr>
        <a:xfrm>
          <a:off x="0" y="0"/>
          <a:ext cx="0" cy="0"/>
          <a:chOff x="0" y="0"/>
          <a:chExt cx="0" cy="0"/>
        </a:xfrm>
      </p:grpSpPr>
      <p:pic>
        <p:nvPicPr>
          <p:cNvPr id="84" name="Google Shape;84;p13"/>
          <p:cNvPicPr preferRelativeResize="0"/>
          <p:nvPr/>
        </p:nvPicPr>
        <p:blipFill rotWithShape="1">
          <a:blip r:embed="rId3">
            <a:alphaModFix/>
          </a:blip>
          <a:srcRect b="0" l="0" r="0" t="0"/>
          <a:stretch/>
        </p:blipFill>
        <p:spPr>
          <a:xfrm>
            <a:off x="81401" y="55650"/>
            <a:ext cx="2017775" cy="2017775"/>
          </a:xfrm>
          <a:prstGeom prst="rect">
            <a:avLst/>
          </a:prstGeom>
          <a:noFill/>
          <a:ln>
            <a:noFill/>
          </a:ln>
        </p:spPr>
      </p:pic>
      <p:sp>
        <p:nvSpPr>
          <p:cNvPr id="85" name="Google Shape;85;p13"/>
          <p:cNvSpPr txBox="1"/>
          <p:nvPr/>
        </p:nvSpPr>
        <p:spPr>
          <a:xfrm>
            <a:off x="870857" y="2380343"/>
            <a:ext cx="8873700" cy="4249500"/>
          </a:xfrm>
          <a:prstGeom prst="rect">
            <a:avLst/>
          </a:prstGeom>
          <a:solidFill>
            <a:srgbClr val="3B3B3B"/>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6600" u="none" cap="none" strike="noStrike">
                <a:solidFill>
                  <a:srgbClr val="FF6600"/>
                </a:solidFill>
                <a:latin typeface="Calibri"/>
                <a:ea typeface="Calibri"/>
                <a:cs typeface="Calibri"/>
                <a:sym typeface="Calibri"/>
              </a:rPr>
              <a:t>Exploratory Data A</a:t>
            </a:r>
            <a:r>
              <a:rPr b="0" i="0" lang="en-US" sz="6600" u="none" cap="none" strike="noStrike">
                <a:solidFill>
                  <a:srgbClr val="FF6600"/>
                </a:solidFill>
                <a:latin typeface="Calibri"/>
                <a:ea typeface="Calibri"/>
                <a:cs typeface="Calibri"/>
                <a:sym typeface="Calibri"/>
              </a:rPr>
              <a:t>nalysis</a:t>
            </a:r>
            <a:endParaRPr/>
          </a:p>
          <a:p>
            <a:pPr indent="0" lvl="0" marL="0" marR="0" rtl="0" algn="l">
              <a:spcBef>
                <a:spcPts val="0"/>
              </a:spcBef>
              <a:spcAft>
                <a:spcPts val="0"/>
              </a:spcAft>
              <a:buNone/>
            </a:pPr>
            <a:r>
              <a:t/>
            </a:r>
            <a:endParaRPr sz="4000">
              <a:solidFill>
                <a:schemeClr val="dk1"/>
              </a:solidFill>
              <a:latin typeface="Calibri"/>
              <a:ea typeface="Calibri"/>
              <a:cs typeface="Calibri"/>
              <a:sym typeface="Calibri"/>
            </a:endParaRPr>
          </a:p>
          <a:p>
            <a:pPr indent="0" lvl="0" marL="0" rtl="0" algn="l">
              <a:lnSpc>
                <a:spcPct val="150000"/>
              </a:lnSpc>
              <a:spcBef>
                <a:spcPts val="1100"/>
              </a:spcBef>
              <a:spcAft>
                <a:spcPts val="0"/>
              </a:spcAft>
              <a:buClr>
                <a:schemeClr val="dk1"/>
              </a:buClr>
              <a:buSzPts val="1100"/>
              <a:buFont typeface="Arial"/>
              <a:buNone/>
            </a:pPr>
            <a:r>
              <a:rPr lang="en-US" sz="2450">
                <a:solidFill>
                  <a:srgbClr val="666666"/>
                </a:solidFill>
                <a:highlight>
                  <a:srgbClr val="FFFFFF"/>
                </a:highlight>
              </a:rPr>
              <a:t>Data Analyst:: Cross selling recommendation</a:t>
            </a:r>
            <a:endParaRPr sz="2450">
              <a:solidFill>
                <a:srgbClr val="666666"/>
              </a:solidFill>
              <a:highlight>
                <a:srgbClr val="FFFFFF"/>
              </a:highlight>
            </a:endParaRPr>
          </a:p>
          <a:p>
            <a:pPr indent="0" lvl="0" marL="0" marR="0" rtl="0" algn="l">
              <a:spcBef>
                <a:spcPts val="1100"/>
              </a:spcBef>
              <a:spcAft>
                <a:spcPts val="0"/>
              </a:spcAft>
              <a:buNone/>
            </a:pPr>
            <a:r>
              <a:t/>
            </a:r>
            <a:endParaRPr sz="29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4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40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txBox="1"/>
          <p:nvPr>
            <p:ph type="ctrTitle"/>
          </p:nvPr>
        </p:nvSpPr>
        <p:spPr>
          <a:xfrm>
            <a:off x="778275" y="-981662"/>
            <a:ext cx="9144000" cy="2387700"/>
          </a:xfrm>
          <a:prstGeom prst="rect">
            <a:avLst/>
          </a:prstGeom>
        </p:spPr>
        <p:txBody>
          <a:bodyPr anchorCtr="0" anchor="b" bIns="45700" lIns="91425" spcFirstLastPara="1" rIns="91425" wrap="square" tIns="45700">
            <a:normAutofit/>
          </a:bodyPr>
          <a:lstStyle/>
          <a:p>
            <a:pPr indent="0" lvl="0" marL="0" rtl="0" algn="just">
              <a:lnSpc>
                <a:spcPct val="115000"/>
              </a:lnSpc>
              <a:spcBef>
                <a:spcPts val="0"/>
              </a:spcBef>
              <a:spcAft>
                <a:spcPts val="0"/>
              </a:spcAft>
              <a:buClr>
                <a:schemeClr val="dk1"/>
              </a:buClr>
              <a:buSzPts val="1100"/>
              <a:buFont typeface="Arial"/>
              <a:buNone/>
            </a:pPr>
            <a:r>
              <a:rPr lang="en-US" sz="3300">
                <a:latin typeface="Arial"/>
                <a:ea typeface="Arial"/>
                <a:cs typeface="Arial"/>
                <a:sym typeface="Arial"/>
              </a:rPr>
              <a:t>Graphs after corrections:</a:t>
            </a:r>
            <a:endParaRPr sz="3300">
              <a:latin typeface="Arial"/>
              <a:ea typeface="Arial"/>
              <a:cs typeface="Arial"/>
              <a:sym typeface="Arial"/>
            </a:endParaRPr>
          </a:p>
          <a:p>
            <a:pPr indent="0" lvl="0" marL="0" rtl="0" algn="ctr">
              <a:spcBef>
                <a:spcPts val="0"/>
              </a:spcBef>
              <a:spcAft>
                <a:spcPts val="0"/>
              </a:spcAft>
              <a:buNone/>
            </a:pPr>
            <a:r>
              <a:t/>
            </a:r>
            <a:endParaRPr/>
          </a:p>
        </p:txBody>
      </p:sp>
      <p:sp>
        <p:nvSpPr>
          <p:cNvPr id="145" name="Google Shape;145;p22"/>
          <p:cNvSpPr txBox="1"/>
          <p:nvPr>
            <p:ph idx="1" type="subTitle"/>
          </p:nvPr>
        </p:nvSpPr>
        <p:spPr>
          <a:xfrm>
            <a:off x="924625" y="4272554"/>
            <a:ext cx="9144000" cy="2225700"/>
          </a:xfrm>
          <a:prstGeom prst="rect">
            <a:avLst/>
          </a:prstGeom>
        </p:spPr>
        <p:txBody>
          <a:bodyPr anchorCtr="0" anchor="t" bIns="45700" lIns="91425" spcFirstLastPara="1" rIns="91425" wrap="square" tIns="45700">
            <a:normAutofit/>
          </a:bodyPr>
          <a:lstStyle/>
          <a:p>
            <a:pPr indent="0" lvl="0" marL="0" rtl="0" algn="just">
              <a:lnSpc>
                <a:spcPct val="115000"/>
              </a:lnSpc>
              <a:spcBef>
                <a:spcPts val="0"/>
              </a:spcBef>
              <a:spcAft>
                <a:spcPts val="0"/>
              </a:spcAft>
              <a:buClr>
                <a:schemeClr val="dk1"/>
              </a:buClr>
              <a:buSzPts val="1100"/>
              <a:buFont typeface="Arial"/>
              <a:buNone/>
            </a:pPr>
            <a:r>
              <a:rPr lang="en-US" sz="1700">
                <a:latin typeface="Arial"/>
                <a:ea typeface="Arial"/>
                <a:cs typeface="Arial"/>
                <a:sym typeface="Arial"/>
              </a:rPr>
              <a:t>The feature </a:t>
            </a:r>
            <a:r>
              <a:rPr lang="en-US" sz="1650">
                <a:solidFill>
                  <a:srgbClr val="A31515"/>
                </a:solidFill>
                <a:latin typeface="Courier New"/>
                <a:ea typeface="Courier New"/>
                <a:cs typeface="Courier New"/>
                <a:sym typeface="Courier New"/>
              </a:rPr>
              <a:t>'antiguedad'</a:t>
            </a:r>
            <a:r>
              <a:rPr lang="en-US" sz="1700">
                <a:latin typeface="Arial"/>
                <a:ea typeface="Arial"/>
                <a:cs typeface="Arial"/>
                <a:sym typeface="Arial"/>
              </a:rPr>
              <a:t> (</a:t>
            </a:r>
            <a:r>
              <a:rPr lang="en-US" sz="1650">
                <a:highlight>
                  <a:srgbClr val="FFFFFF"/>
                </a:highlight>
                <a:latin typeface="Arial"/>
                <a:ea typeface="Arial"/>
                <a:cs typeface="Arial"/>
                <a:sym typeface="Arial"/>
              </a:rPr>
              <a:t>Customer seniority (in months)</a:t>
            </a:r>
            <a:r>
              <a:rPr lang="en-US" sz="1700">
                <a:latin typeface="Arial"/>
                <a:ea typeface="Arial"/>
                <a:cs typeface="Arial"/>
                <a:sym typeface="Arial"/>
              </a:rPr>
              <a:t>) contains</a:t>
            </a:r>
            <a:r>
              <a:rPr lang="en-US" sz="1650">
                <a:highlight>
                  <a:srgbClr val="FFFFFF"/>
                </a:highlight>
                <a:latin typeface="Arial"/>
                <a:ea typeface="Arial"/>
                <a:cs typeface="Arial"/>
                <a:sym typeface="Arial"/>
              </a:rPr>
              <a:t> 38 rows with value -99999. It makes the data very skewed. We should delete rows with this value, because it is an unknown value:</a:t>
            </a:r>
            <a:endParaRPr sz="1700">
              <a:latin typeface="Arial"/>
              <a:ea typeface="Arial"/>
              <a:cs typeface="Arial"/>
              <a:sym typeface="Arial"/>
            </a:endParaRPr>
          </a:p>
        </p:txBody>
      </p:sp>
      <p:pic>
        <p:nvPicPr>
          <p:cNvPr id="146" name="Google Shape;146;p22"/>
          <p:cNvPicPr preferRelativeResize="0"/>
          <p:nvPr/>
        </p:nvPicPr>
        <p:blipFill>
          <a:blip r:embed="rId3">
            <a:alphaModFix/>
          </a:blip>
          <a:stretch>
            <a:fillRect/>
          </a:stretch>
        </p:blipFill>
        <p:spPr>
          <a:xfrm>
            <a:off x="778275" y="932575"/>
            <a:ext cx="4187475" cy="3178675"/>
          </a:xfrm>
          <a:prstGeom prst="rect">
            <a:avLst/>
          </a:prstGeom>
          <a:noFill/>
          <a:ln>
            <a:noFill/>
          </a:ln>
        </p:spPr>
      </p:pic>
      <p:pic>
        <p:nvPicPr>
          <p:cNvPr id="147" name="Google Shape;147;p22"/>
          <p:cNvPicPr preferRelativeResize="0"/>
          <p:nvPr/>
        </p:nvPicPr>
        <p:blipFill>
          <a:blip r:embed="rId4">
            <a:alphaModFix/>
          </a:blip>
          <a:stretch>
            <a:fillRect/>
          </a:stretch>
        </p:blipFill>
        <p:spPr>
          <a:xfrm>
            <a:off x="5704050" y="1025775"/>
            <a:ext cx="3855875" cy="2832450"/>
          </a:xfrm>
          <a:prstGeom prst="rect">
            <a:avLst/>
          </a:prstGeom>
          <a:noFill/>
          <a:ln>
            <a:noFill/>
          </a:ln>
        </p:spPr>
      </p:pic>
      <p:pic>
        <p:nvPicPr>
          <p:cNvPr id="148" name="Google Shape;148;p22"/>
          <p:cNvPicPr preferRelativeResize="0"/>
          <p:nvPr/>
        </p:nvPicPr>
        <p:blipFill>
          <a:blip r:embed="rId5">
            <a:alphaModFix/>
          </a:blip>
          <a:stretch>
            <a:fillRect/>
          </a:stretch>
        </p:blipFill>
        <p:spPr>
          <a:xfrm>
            <a:off x="3651100" y="4955575"/>
            <a:ext cx="3695475" cy="1577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3"/>
          <p:cNvSpPr txBox="1"/>
          <p:nvPr>
            <p:ph type="ctrTitle"/>
          </p:nvPr>
        </p:nvSpPr>
        <p:spPr>
          <a:xfrm>
            <a:off x="1139325" y="229750"/>
            <a:ext cx="9528600" cy="472800"/>
          </a:xfrm>
          <a:prstGeom prst="rect">
            <a:avLst/>
          </a:prstGeom>
        </p:spPr>
        <p:txBody>
          <a:bodyPr anchorCtr="0" anchor="b" bIns="45700" lIns="91425" spcFirstLastPara="1" rIns="91425" wrap="square" tIns="45700">
            <a:normAutofit/>
          </a:bodyPr>
          <a:lstStyle/>
          <a:p>
            <a:pPr indent="0" lvl="0" marL="0" rtl="0" algn="just">
              <a:lnSpc>
                <a:spcPct val="115000"/>
              </a:lnSpc>
              <a:spcBef>
                <a:spcPts val="0"/>
              </a:spcBef>
              <a:spcAft>
                <a:spcPts val="0"/>
              </a:spcAft>
              <a:buClr>
                <a:schemeClr val="dk1"/>
              </a:buClr>
              <a:buSzPts val="1100"/>
              <a:buFont typeface="Arial"/>
              <a:buNone/>
            </a:pPr>
            <a:r>
              <a:rPr lang="en-US" sz="2300">
                <a:latin typeface="Arial"/>
                <a:ea typeface="Arial"/>
                <a:cs typeface="Arial"/>
                <a:sym typeface="Arial"/>
              </a:rPr>
              <a:t>The box plot feature’s </a:t>
            </a:r>
            <a:r>
              <a:rPr lang="en-US" sz="2250">
                <a:solidFill>
                  <a:srgbClr val="A31515"/>
                </a:solidFill>
                <a:latin typeface="Courier New"/>
                <a:ea typeface="Courier New"/>
                <a:cs typeface="Courier New"/>
                <a:sym typeface="Courier New"/>
              </a:rPr>
              <a:t>'antiguedad'</a:t>
            </a:r>
            <a:r>
              <a:rPr lang="en-US" sz="2300">
                <a:latin typeface="Arial"/>
                <a:ea typeface="Arial"/>
                <a:cs typeface="Arial"/>
                <a:sym typeface="Arial"/>
              </a:rPr>
              <a:t> after deleting</a:t>
            </a:r>
            <a:r>
              <a:rPr lang="en-US" sz="1100">
                <a:latin typeface="Arial"/>
                <a:ea typeface="Arial"/>
                <a:cs typeface="Arial"/>
                <a:sym typeface="Arial"/>
              </a:rPr>
              <a:t>:</a:t>
            </a:r>
            <a:endParaRPr/>
          </a:p>
        </p:txBody>
      </p:sp>
      <p:sp>
        <p:nvSpPr>
          <p:cNvPr id="154" name="Google Shape;154;p23"/>
          <p:cNvSpPr txBox="1"/>
          <p:nvPr>
            <p:ph idx="1" type="subTitle"/>
          </p:nvPr>
        </p:nvSpPr>
        <p:spPr>
          <a:xfrm>
            <a:off x="1273600" y="4820279"/>
            <a:ext cx="9144000" cy="1544100"/>
          </a:xfrm>
          <a:prstGeom prst="rect">
            <a:avLst/>
          </a:prstGeom>
        </p:spPr>
        <p:txBody>
          <a:bodyPr anchorCtr="0" anchor="t" bIns="45700" lIns="91425" spcFirstLastPara="1" rIns="91425" wrap="square" tIns="45700">
            <a:normAutofit lnSpcReduction="20000"/>
          </a:bodyPr>
          <a:lstStyle/>
          <a:p>
            <a:pPr indent="0" lvl="0" marL="0" rtl="0" algn="just">
              <a:lnSpc>
                <a:spcPct val="115000"/>
              </a:lnSpc>
              <a:spcBef>
                <a:spcPts val="0"/>
              </a:spcBef>
              <a:spcAft>
                <a:spcPts val="0"/>
              </a:spcAft>
              <a:buClr>
                <a:schemeClr val="dk1"/>
              </a:buClr>
              <a:buSzPts val="1100"/>
              <a:buFont typeface="Arial"/>
              <a:buNone/>
            </a:pPr>
            <a:r>
              <a:rPr lang="en-US" sz="2000">
                <a:latin typeface="Arial"/>
                <a:ea typeface="Arial"/>
                <a:cs typeface="Arial"/>
                <a:sym typeface="Arial"/>
              </a:rPr>
              <a:t>Almost 19% of data are the outliers. And 20% of data is null. Delete these rows will be incorrect. It is necessary to carry out work on the replacement of zero values and emissions. For NA values it can be for example mean/median/mode/segmented approach etc.</a:t>
            </a:r>
            <a:endParaRPr sz="2000">
              <a:latin typeface="Arial"/>
              <a:ea typeface="Arial"/>
              <a:cs typeface="Arial"/>
              <a:sym typeface="Arial"/>
            </a:endParaRPr>
          </a:p>
          <a:p>
            <a:pPr indent="0" lvl="0" marL="0" rtl="0" algn="just">
              <a:lnSpc>
                <a:spcPct val="115000"/>
              </a:lnSpc>
              <a:spcBef>
                <a:spcPts val="0"/>
              </a:spcBef>
              <a:spcAft>
                <a:spcPts val="0"/>
              </a:spcAft>
              <a:buClr>
                <a:schemeClr val="dk1"/>
              </a:buClr>
              <a:buSzPts val="1100"/>
              <a:buFont typeface="Arial"/>
              <a:buNone/>
            </a:pPr>
            <a:r>
              <a:rPr lang="en-US" sz="2000">
                <a:latin typeface="Arial"/>
                <a:ea typeface="Arial"/>
                <a:cs typeface="Arial"/>
                <a:sym typeface="Arial"/>
              </a:rPr>
              <a:t>For outliers it can be grouping</a:t>
            </a:r>
            <a:r>
              <a:rPr lang="en-US" sz="1100">
                <a:latin typeface="Arial"/>
                <a:ea typeface="Arial"/>
                <a:cs typeface="Arial"/>
                <a:sym typeface="Arial"/>
              </a:rPr>
              <a:t>.</a:t>
            </a:r>
            <a:endParaRPr/>
          </a:p>
        </p:txBody>
      </p:sp>
      <p:pic>
        <p:nvPicPr>
          <p:cNvPr id="155" name="Google Shape;155;p23"/>
          <p:cNvPicPr preferRelativeResize="0"/>
          <p:nvPr/>
        </p:nvPicPr>
        <p:blipFill>
          <a:blip r:embed="rId3">
            <a:alphaModFix/>
          </a:blip>
          <a:stretch>
            <a:fillRect/>
          </a:stretch>
        </p:blipFill>
        <p:spPr>
          <a:xfrm>
            <a:off x="987025" y="1028350"/>
            <a:ext cx="3643900" cy="2247900"/>
          </a:xfrm>
          <a:prstGeom prst="rect">
            <a:avLst/>
          </a:prstGeom>
          <a:noFill/>
          <a:ln>
            <a:noFill/>
          </a:ln>
        </p:spPr>
      </p:pic>
      <p:sp>
        <p:nvSpPr>
          <p:cNvPr id="156" name="Google Shape;156;p23"/>
          <p:cNvSpPr txBox="1"/>
          <p:nvPr/>
        </p:nvSpPr>
        <p:spPr>
          <a:xfrm>
            <a:off x="5007250" y="1376575"/>
            <a:ext cx="6620700" cy="1454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US" sz="2500">
                <a:solidFill>
                  <a:schemeClr val="dk1"/>
                </a:solidFill>
              </a:rPr>
              <a:t>The feature </a:t>
            </a:r>
            <a:r>
              <a:rPr lang="en-US" sz="2450">
                <a:solidFill>
                  <a:srgbClr val="A31515"/>
                </a:solidFill>
                <a:latin typeface="Courier New"/>
                <a:ea typeface="Courier New"/>
                <a:cs typeface="Courier New"/>
                <a:sym typeface="Courier New"/>
              </a:rPr>
              <a:t>Renta</a:t>
            </a:r>
            <a:r>
              <a:rPr lang="en-US" sz="2500">
                <a:solidFill>
                  <a:schemeClr val="dk1"/>
                </a:solidFill>
              </a:rPr>
              <a:t> is also very shifted, because there is </a:t>
            </a:r>
            <a:r>
              <a:rPr lang="en-US" sz="2450">
                <a:solidFill>
                  <a:srgbClr val="212121"/>
                </a:solidFill>
                <a:highlight>
                  <a:srgbClr val="FFFFFF"/>
                </a:highlight>
                <a:latin typeface="Courier New"/>
                <a:ea typeface="Courier New"/>
                <a:cs typeface="Courier New"/>
                <a:sym typeface="Courier New"/>
              </a:rPr>
              <a:t>18,9% </a:t>
            </a:r>
            <a:r>
              <a:rPr lang="en-US" sz="2500">
                <a:solidFill>
                  <a:schemeClr val="dk1"/>
                </a:solidFill>
              </a:rPr>
              <a:t>data much more than 75% quartile.</a:t>
            </a:r>
            <a:endParaRPr sz="2500">
              <a:solidFill>
                <a:schemeClr val="dk1"/>
              </a:solidFill>
            </a:endParaRPr>
          </a:p>
        </p:txBody>
      </p:sp>
      <p:pic>
        <p:nvPicPr>
          <p:cNvPr id="157" name="Google Shape;157;p23"/>
          <p:cNvPicPr preferRelativeResize="0"/>
          <p:nvPr/>
        </p:nvPicPr>
        <p:blipFill>
          <a:blip r:embed="rId4">
            <a:alphaModFix/>
          </a:blip>
          <a:stretch>
            <a:fillRect/>
          </a:stretch>
        </p:blipFill>
        <p:spPr>
          <a:xfrm>
            <a:off x="6398325" y="2831275"/>
            <a:ext cx="3643900" cy="1655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4"/>
          <p:cNvSpPr txBox="1"/>
          <p:nvPr>
            <p:ph type="ctrTitle"/>
          </p:nvPr>
        </p:nvSpPr>
        <p:spPr>
          <a:xfrm>
            <a:off x="1524000" y="1122364"/>
            <a:ext cx="9144000" cy="203700"/>
          </a:xfrm>
          <a:prstGeom prst="rect">
            <a:avLst/>
          </a:prstGeom>
        </p:spPr>
        <p:txBody>
          <a:bodyPr anchorCtr="0" anchor="b" bIns="45700" lIns="91425" spcFirstLastPara="1" rIns="91425" wrap="square" tIns="45700">
            <a:normAutofit fontScale="90000"/>
          </a:bodyPr>
          <a:lstStyle/>
          <a:p>
            <a:pPr indent="0" lvl="0" marL="0" rtl="0" algn="just">
              <a:lnSpc>
                <a:spcPct val="115000"/>
              </a:lnSpc>
              <a:spcBef>
                <a:spcPts val="0"/>
              </a:spcBef>
              <a:spcAft>
                <a:spcPts val="0"/>
              </a:spcAft>
              <a:buClr>
                <a:schemeClr val="dk1"/>
              </a:buClr>
              <a:buSzPct val="43231"/>
              <a:buFont typeface="Arial"/>
              <a:buNone/>
            </a:pPr>
            <a:r>
              <a:rPr lang="en-US" sz="2544">
                <a:latin typeface="Arial"/>
                <a:ea typeface="Arial"/>
                <a:cs typeface="Arial"/>
                <a:sym typeface="Arial"/>
              </a:rPr>
              <a:t>There is no correlation between numerical features:</a:t>
            </a:r>
            <a:endParaRPr sz="2544">
              <a:latin typeface="Arial"/>
              <a:ea typeface="Arial"/>
              <a:cs typeface="Arial"/>
              <a:sym typeface="Arial"/>
            </a:endParaRPr>
          </a:p>
          <a:p>
            <a:pPr indent="0" lvl="0" marL="0" rtl="0" algn="ctr">
              <a:spcBef>
                <a:spcPts val="0"/>
              </a:spcBef>
              <a:spcAft>
                <a:spcPts val="0"/>
              </a:spcAft>
              <a:buNone/>
            </a:pPr>
            <a:r>
              <a:t/>
            </a:r>
            <a:endParaRPr/>
          </a:p>
        </p:txBody>
      </p:sp>
      <p:sp>
        <p:nvSpPr>
          <p:cNvPr id="163" name="Google Shape;163;p24"/>
          <p:cNvSpPr txBox="1"/>
          <p:nvPr>
            <p:ph idx="1" type="subTitle"/>
          </p:nvPr>
        </p:nvSpPr>
        <p:spPr>
          <a:xfrm>
            <a:off x="1524000" y="3602038"/>
            <a:ext cx="9144000" cy="1655700"/>
          </a:xfrm>
          <a:prstGeom prst="rect">
            <a:avLst/>
          </a:prstGeom>
        </p:spPr>
        <p:txBody>
          <a:bodyPr anchorCtr="0" anchor="t" bIns="45700" lIns="91425" spcFirstLastPara="1" rIns="91425" wrap="square" tIns="45700">
            <a:normAutofit fontScale="25000" lnSpcReduction="20000"/>
          </a:bodyPr>
          <a:lstStyle/>
          <a:p>
            <a:pPr indent="-246062" lvl="0" marL="457200" rtl="0" algn="just">
              <a:lnSpc>
                <a:spcPct val="115000"/>
              </a:lnSpc>
              <a:spcBef>
                <a:spcPts val="0"/>
              </a:spcBef>
              <a:spcAft>
                <a:spcPts val="0"/>
              </a:spcAft>
              <a:buSzPct val="100000"/>
              <a:buChar char="●"/>
            </a:pPr>
            <a:r>
              <a:rPr b="1" lang="en-US" sz="1100">
                <a:latin typeface="Arial"/>
                <a:ea typeface="Arial"/>
                <a:cs typeface="Arial"/>
                <a:sym typeface="Arial"/>
              </a:rPr>
              <a:t>categori</a:t>
            </a:r>
            <a:r>
              <a:rPr b="1" lang="en-US" sz="8607">
                <a:latin typeface="Arial"/>
                <a:ea typeface="Arial"/>
                <a:cs typeface="Arial"/>
                <a:sym typeface="Arial"/>
              </a:rPr>
              <a:t>categorical:</a:t>
            </a:r>
            <a:endParaRPr b="1" sz="8607">
              <a:latin typeface="Arial"/>
              <a:ea typeface="Arial"/>
              <a:cs typeface="Arial"/>
              <a:sym typeface="Arial"/>
            </a:endParaRPr>
          </a:p>
          <a:p>
            <a:pPr indent="0" lvl="0" marL="457200" rtl="0" algn="just">
              <a:lnSpc>
                <a:spcPct val="115000"/>
              </a:lnSpc>
              <a:spcBef>
                <a:spcPts val="0"/>
              </a:spcBef>
              <a:spcAft>
                <a:spcPts val="0"/>
              </a:spcAft>
              <a:buClr>
                <a:schemeClr val="dk1"/>
              </a:buClr>
              <a:buSzPts val="275"/>
              <a:buFont typeface="Arial"/>
              <a:buNone/>
            </a:pPr>
            <a:r>
              <a:t/>
            </a:r>
            <a:endParaRPr sz="8557">
              <a:solidFill>
                <a:srgbClr val="A31515"/>
              </a:solidFill>
              <a:latin typeface="Courier New"/>
              <a:ea typeface="Courier New"/>
              <a:cs typeface="Courier New"/>
              <a:sym typeface="Courier New"/>
            </a:endParaRPr>
          </a:p>
          <a:p>
            <a:pPr indent="-246062" lvl="0" marL="457200" rtl="0" algn="just">
              <a:lnSpc>
                <a:spcPct val="115000"/>
              </a:lnSpc>
              <a:spcBef>
                <a:spcPts val="0"/>
              </a:spcBef>
              <a:spcAft>
                <a:spcPts val="0"/>
              </a:spcAft>
              <a:buSzPts val="275"/>
              <a:buAutoNum type="arabicPeriod"/>
            </a:pPr>
            <a:r>
              <a:rPr lang="en-US" sz="8557">
                <a:solidFill>
                  <a:srgbClr val="A31515"/>
                </a:solidFill>
                <a:latin typeface="Courier New"/>
                <a:ea typeface="Courier New"/>
                <a:cs typeface="Courier New"/>
                <a:sym typeface="Courier New"/>
              </a:rPr>
              <a:t>ind_empleado</a:t>
            </a:r>
            <a:r>
              <a:rPr lang="en-US" sz="8607">
                <a:latin typeface="Arial"/>
                <a:ea typeface="Arial"/>
                <a:cs typeface="Arial"/>
                <a:sym typeface="Arial"/>
              </a:rPr>
              <a:t> - Employee index. No NA values, 99 % rows have the value </a:t>
            </a:r>
            <a:r>
              <a:rPr lang="en-US" sz="8557">
                <a:highlight>
                  <a:srgbClr val="FFFFFF"/>
                </a:highlight>
                <a:latin typeface="Arial"/>
                <a:ea typeface="Arial"/>
                <a:cs typeface="Arial"/>
                <a:sym typeface="Arial"/>
              </a:rPr>
              <a:t>N not employee. </a:t>
            </a:r>
            <a:endParaRPr sz="8557">
              <a:highlight>
                <a:srgbClr val="FFFFFF"/>
              </a:highlight>
              <a:latin typeface="Arial"/>
              <a:ea typeface="Arial"/>
              <a:cs typeface="Arial"/>
              <a:sym typeface="Arial"/>
            </a:endParaRPr>
          </a:p>
          <a:p>
            <a:pPr indent="-245268" lvl="0" marL="457200" rtl="0" algn="just">
              <a:lnSpc>
                <a:spcPct val="115000"/>
              </a:lnSpc>
              <a:spcBef>
                <a:spcPts val="0"/>
              </a:spcBef>
              <a:spcAft>
                <a:spcPts val="0"/>
              </a:spcAft>
              <a:buSzPts val="263"/>
              <a:buAutoNum type="arabicPeriod"/>
            </a:pPr>
            <a:r>
              <a:rPr lang="en-US" sz="8557">
                <a:solidFill>
                  <a:srgbClr val="A31515"/>
                </a:solidFill>
                <a:latin typeface="Courier New"/>
                <a:ea typeface="Courier New"/>
                <a:cs typeface="Courier New"/>
                <a:sym typeface="Courier New"/>
              </a:rPr>
              <a:t>pais_residencia</a:t>
            </a:r>
            <a:r>
              <a:rPr lang="en-US" sz="8607">
                <a:latin typeface="Arial"/>
                <a:ea typeface="Arial"/>
                <a:cs typeface="Arial"/>
                <a:sym typeface="Arial"/>
              </a:rPr>
              <a:t> - Customer's Country residence. No NA values. </a:t>
            </a:r>
            <a:r>
              <a:rPr lang="en-US" sz="8557">
                <a:solidFill>
                  <a:srgbClr val="212121"/>
                </a:solidFill>
                <a:highlight>
                  <a:srgbClr val="FFFFFF"/>
                </a:highlight>
                <a:latin typeface="Roboto"/>
                <a:ea typeface="Roboto"/>
                <a:cs typeface="Roboto"/>
                <a:sym typeface="Roboto"/>
              </a:rPr>
              <a:t>118 unique values. </a:t>
            </a:r>
            <a:r>
              <a:rPr lang="en-US" sz="8607">
                <a:latin typeface="Arial"/>
                <a:ea typeface="Arial"/>
                <a:cs typeface="Arial"/>
                <a:sym typeface="Arial"/>
              </a:rPr>
              <a:t>99 % rows have the value </a:t>
            </a:r>
            <a:r>
              <a:rPr lang="en-US" sz="8557">
                <a:highlight>
                  <a:srgbClr val="FFFFFF"/>
                </a:highlight>
                <a:latin typeface="Arial"/>
                <a:ea typeface="Arial"/>
                <a:cs typeface="Arial"/>
                <a:sym typeface="Arial"/>
              </a:rPr>
              <a:t>ES</a:t>
            </a:r>
            <a:r>
              <a:rPr b="1" lang="en-US" sz="8557">
                <a:highlight>
                  <a:srgbClr val="FFFFFF"/>
                </a:highlight>
                <a:latin typeface="Arial"/>
                <a:ea typeface="Arial"/>
                <a:cs typeface="Arial"/>
                <a:sym typeface="Arial"/>
              </a:rPr>
              <a:t>.</a:t>
            </a:r>
            <a:endParaRPr sz="8557">
              <a:highlight>
                <a:srgbClr val="FFFFFF"/>
              </a:highlight>
              <a:latin typeface="Arial"/>
              <a:ea typeface="Arial"/>
              <a:cs typeface="Arial"/>
              <a:sym typeface="Arial"/>
            </a:endParaRPr>
          </a:p>
          <a:p>
            <a:pPr indent="-245268" lvl="0" marL="457200" rtl="0" algn="just">
              <a:lnSpc>
                <a:spcPct val="115000"/>
              </a:lnSpc>
              <a:spcBef>
                <a:spcPts val="0"/>
              </a:spcBef>
              <a:spcAft>
                <a:spcPts val="0"/>
              </a:spcAft>
              <a:buSzPts val="263"/>
              <a:buAutoNum type="arabicPeriod"/>
            </a:pPr>
            <a:r>
              <a:rPr lang="en-US" sz="8557">
                <a:solidFill>
                  <a:srgbClr val="A31515"/>
                </a:solidFill>
                <a:latin typeface="Courier New"/>
                <a:ea typeface="Courier New"/>
                <a:cs typeface="Courier New"/>
                <a:sym typeface="Courier New"/>
              </a:rPr>
              <a:t>sexo</a:t>
            </a:r>
            <a:r>
              <a:rPr lang="en-US" sz="8607">
                <a:latin typeface="Arial"/>
                <a:ea typeface="Arial"/>
                <a:cs typeface="Arial"/>
                <a:sym typeface="Arial"/>
              </a:rPr>
              <a:t> - Customer's sex. A small number NA values (0.0005% or 70 rows). It is necessary to carry out work on the replacement of NA values (the most popular values for example).</a:t>
            </a:r>
            <a:endParaRPr sz="8607">
              <a:latin typeface="Arial"/>
              <a:ea typeface="Arial"/>
              <a:cs typeface="Arial"/>
              <a:sym typeface="Arial"/>
            </a:endParaRPr>
          </a:p>
          <a:p>
            <a:pPr indent="0" lvl="0" marL="0" rtl="0" algn="ctr">
              <a:spcBef>
                <a:spcPts val="1000"/>
              </a:spcBef>
              <a:spcAft>
                <a:spcPts val="0"/>
              </a:spcAft>
              <a:buNone/>
            </a:pPr>
            <a:r>
              <a:t/>
            </a:r>
            <a:endParaRPr/>
          </a:p>
        </p:txBody>
      </p:sp>
      <p:pic>
        <p:nvPicPr>
          <p:cNvPr id="164" name="Google Shape;164;p24"/>
          <p:cNvPicPr preferRelativeResize="0"/>
          <p:nvPr/>
        </p:nvPicPr>
        <p:blipFill>
          <a:blip r:embed="rId3">
            <a:alphaModFix/>
          </a:blip>
          <a:stretch>
            <a:fillRect/>
          </a:stretch>
        </p:blipFill>
        <p:spPr>
          <a:xfrm>
            <a:off x="2358775" y="812100"/>
            <a:ext cx="6996850" cy="2789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5"/>
          <p:cNvSpPr txBox="1"/>
          <p:nvPr>
            <p:ph type="ctrTitle"/>
          </p:nvPr>
        </p:nvSpPr>
        <p:spPr>
          <a:xfrm>
            <a:off x="594600" y="1974475"/>
            <a:ext cx="10681800" cy="3820800"/>
          </a:xfrm>
          <a:prstGeom prst="rect">
            <a:avLst/>
          </a:prstGeom>
        </p:spPr>
        <p:txBody>
          <a:bodyPr anchorCtr="0" anchor="b" bIns="45700" lIns="91425" spcFirstLastPara="1" rIns="91425" wrap="square" tIns="45700">
            <a:noAutofit/>
          </a:bodyPr>
          <a:lstStyle/>
          <a:p>
            <a:pPr indent="-291465" lvl="0" marL="457200" rtl="0" algn="just">
              <a:lnSpc>
                <a:spcPct val="115000"/>
              </a:lnSpc>
              <a:spcBef>
                <a:spcPts val="0"/>
              </a:spcBef>
              <a:spcAft>
                <a:spcPts val="0"/>
              </a:spcAft>
              <a:buSzPts val="990"/>
              <a:buFont typeface="Arial"/>
              <a:buAutoNum type="arabicPeriod"/>
            </a:pPr>
            <a:r>
              <a:rPr lang="en-US" sz="1901">
                <a:solidFill>
                  <a:srgbClr val="A31515"/>
                </a:solidFill>
                <a:latin typeface="Courier New"/>
                <a:ea typeface="Courier New"/>
                <a:cs typeface="Courier New"/>
                <a:sym typeface="Courier New"/>
              </a:rPr>
              <a:t>fecha_alta</a:t>
            </a:r>
            <a:r>
              <a:rPr lang="en-US" sz="1901">
                <a:highlight>
                  <a:srgbClr val="FFFFFF"/>
                </a:highlight>
                <a:latin typeface="Arial"/>
                <a:ea typeface="Arial"/>
                <a:cs typeface="Arial"/>
                <a:sym typeface="Arial"/>
              </a:rPr>
              <a:t> - The date in which the customer became the first holder of a contract in the bank. </a:t>
            </a:r>
            <a:r>
              <a:rPr lang="en-US" sz="1946">
                <a:latin typeface="Arial"/>
                <a:ea typeface="Arial"/>
                <a:cs typeface="Arial"/>
                <a:sym typeface="Arial"/>
              </a:rPr>
              <a:t>No NA values.</a:t>
            </a:r>
            <a:endParaRPr sz="1946">
              <a:latin typeface="Arial"/>
              <a:ea typeface="Arial"/>
              <a:cs typeface="Arial"/>
              <a:sym typeface="Arial"/>
            </a:endParaRPr>
          </a:p>
          <a:p>
            <a:pPr indent="-291465" lvl="0" marL="457200" rtl="0" algn="just">
              <a:lnSpc>
                <a:spcPct val="115000"/>
              </a:lnSpc>
              <a:spcBef>
                <a:spcPts val="0"/>
              </a:spcBef>
              <a:spcAft>
                <a:spcPts val="0"/>
              </a:spcAft>
              <a:buSzPts val="990"/>
              <a:buFont typeface="Arial"/>
              <a:buAutoNum type="arabicPeriod"/>
            </a:pPr>
            <a:r>
              <a:rPr lang="en-US" sz="1901">
                <a:solidFill>
                  <a:srgbClr val="A31515"/>
                </a:solidFill>
                <a:latin typeface="Courier New"/>
                <a:ea typeface="Courier New"/>
                <a:cs typeface="Courier New"/>
                <a:sym typeface="Courier New"/>
              </a:rPr>
              <a:t>ind_nuevo</a:t>
            </a:r>
            <a:r>
              <a:rPr lang="en-US" sz="1901">
                <a:highlight>
                  <a:srgbClr val="FFFFFF"/>
                </a:highlight>
                <a:latin typeface="Arial"/>
                <a:ea typeface="Arial"/>
                <a:cs typeface="Arial"/>
                <a:sym typeface="Arial"/>
              </a:rPr>
              <a:t> - New customer Index. 1 if the customer registered in the last 6 months. Data type float, should be changed to categorical. </a:t>
            </a:r>
            <a:r>
              <a:rPr lang="en-US" sz="1946">
                <a:latin typeface="Arial"/>
                <a:ea typeface="Arial"/>
                <a:cs typeface="Arial"/>
                <a:sym typeface="Arial"/>
              </a:rPr>
              <a:t>No NA values.</a:t>
            </a:r>
            <a:endParaRPr sz="1946">
              <a:latin typeface="Arial"/>
              <a:ea typeface="Arial"/>
              <a:cs typeface="Arial"/>
              <a:sym typeface="Arial"/>
            </a:endParaRPr>
          </a:p>
          <a:p>
            <a:pPr indent="-291465" lvl="0" marL="457200" rtl="0" algn="just">
              <a:lnSpc>
                <a:spcPct val="115000"/>
              </a:lnSpc>
              <a:spcBef>
                <a:spcPts val="0"/>
              </a:spcBef>
              <a:spcAft>
                <a:spcPts val="0"/>
              </a:spcAft>
              <a:buSzPts val="990"/>
              <a:buFont typeface="Arial"/>
              <a:buAutoNum type="arabicPeriod"/>
            </a:pPr>
            <a:r>
              <a:rPr lang="en-US" sz="1901">
                <a:solidFill>
                  <a:srgbClr val="A31515"/>
                </a:solidFill>
                <a:latin typeface="Courier New"/>
                <a:ea typeface="Courier New"/>
                <a:cs typeface="Courier New"/>
                <a:sym typeface="Courier New"/>
              </a:rPr>
              <a:t>indrel</a:t>
            </a:r>
            <a:r>
              <a:rPr lang="en-US" sz="1901">
                <a:highlight>
                  <a:srgbClr val="FFFFFF"/>
                </a:highlight>
                <a:latin typeface="Arial"/>
                <a:ea typeface="Arial"/>
                <a:cs typeface="Arial"/>
                <a:sym typeface="Arial"/>
              </a:rPr>
              <a:t> - 1 (First/Primary), 99 (Primary customer during the month but not at the end of the month). </a:t>
            </a:r>
            <a:r>
              <a:rPr lang="en-US" sz="1946">
                <a:latin typeface="Arial"/>
                <a:ea typeface="Arial"/>
                <a:cs typeface="Arial"/>
                <a:sym typeface="Arial"/>
              </a:rPr>
              <a:t>No NA values.</a:t>
            </a:r>
            <a:r>
              <a:rPr lang="en-US" sz="1901">
                <a:highlight>
                  <a:srgbClr val="FFFFFF"/>
                </a:highlight>
                <a:latin typeface="Arial"/>
                <a:ea typeface="Arial"/>
                <a:cs typeface="Arial"/>
                <a:sym typeface="Arial"/>
              </a:rPr>
              <a:t> If you build an ML model, it could be better to change 99 on 0 because it is scaled for ML models.</a:t>
            </a:r>
            <a:endParaRPr sz="1901">
              <a:highlight>
                <a:srgbClr val="FFFFFF"/>
              </a:highlight>
              <a:latin typeface="Arial"/>
              <a:ea typeface="Arial"/>
              <a:cs typeface="Arial"/>
              <a:sym typeface="Arial"/>
            </a:endParaRPr>
          </a:p>
          <a:p>
            <a:pPr indent="-288607" lvl="0" marL="457200" rtl="0" algn="just">
              <a:lnSpc>
                <a:spcPct val="100000"/>
              </a:lnSpc>
              <a:spcBef>
                <a:spcPts val="500"/>
              </a:spcBef>
              <a:spcAft>
                <a:spcPts val="0"/>
              </a:spcAft>
              <a:buSzPts val="945"/>
              <a:buFont typeface="Arial"/>
              <a:buAutoNum type="arabicPeriod"/>
            </a:pPr>
            <a:r>
              <a:rPr lang="en-US" sz="1901">
                <a:solidFill>
                  <a:srgbClr val="A31515"/>
                </a:solidFill>
                <a:latin typeface="Courier New"/>
                <a:ea typeface="Courier New"/>
                <a:cs typeface="Courier New"/>
                <a:sym typeface="Courier New"/>
              </a:rPr>
              <a:t>ult_fec_cli_1t</a:t>
            </a:r>
            <a:r>
              <a:rPr i="1" lang="en-US" sz="1946">
                <a:latin typeface="Arial"/>
                <a:ea typeface="Arial"/>
                <a:cs typeface="Arial"/>
                <a:sym typeface="Arial"/>
              </a:rPr>
              <a:t> </a:t>
            </a:r>
            <a:r>
              <a:rPr lang="en-US" sz="1946">
                <a:latin typeface="Arial"/>
                <a:ea typeface="Arial"/>
                <a:cs typeface="Arial"/>
                <a:sym typeface="Arial"/>
              </a:rPr>
              <a:t>- </a:t>
            </a:r>
            <a:r>
              <a:rPr lang="en-US" sz="1901">
                <a:highlight>
                  <a:srgbClr val="FFFFFF"/>
                </a:highlight>
                <a:latin typeface="Arial"/>
                <a:ea typeface="Arial"/>
                <a:cs typeface="Arial"/>
                <a:sym typeface="Arial"/>
              </a:rPr>
              <a:t>Last date as primary customer (if he isn't at the end of the month) </a:t>
            </a:r>
            <a:r>
              <a:rPr lang="en-US" sz="1946">
                <a:latin typeface="Arial"/>
                <a:ea typeface="Arial"/>
                <a:cs typeface="Arial"/>
                <a:sym typeface="Arial"/>
              </a:rPr>
              <a:t>and </a:t>
            </a:r>
            <a:r>
              <a:rPr lang="en-US" sz="1901">
                <a:solidFill>
                  <a:srgbClr val="A31515"/>
                </a:solidFill>
                <a:latin typeface="Courier New"/>
                <a:ea typeface="Courier New"/>
                <a:cs typeface="Courier New"/>
                <a:sym typeface="Courier New"/>
              </a:rPr>
              <a:t>conyuemp</a:t>
            </a:r>
            <a:r>
              <a:rPr i="1" lang="en-US" sz="1946">
                <a:latin typeface="Arial"/>
                <a:ea typeface="Arial"/>
                <a:cs typeface="Arial"/>
                <a:sym typeface="Arial"/>
              </a:rPr>
              <a:t> </a:t>
            </a:r>
            <a:r>
              <a:rPr lang="en-US" sz="1946">
                <a:latin typeface="Arial"/>
                <a:ea typeface="Arial"/>
                <a:cs typeface="Arial"/>
                <a:sym typeface="Arial"/>
              </a:rPr>
              <a:t>- </a:t>
            </a:r>
            <a:r>
              <a:rPr lang="en-US" sz="1901">
                <a:highlight>
                  <a:srgbClr val="FFFFFF"/>
                </a:highlight>
                <a:latin typeface="Arial"/>
                <a:ea typeface="Arial"/>
                <a:cs typeface="Arial"/>
                <a:sym typeface="Arial"/>
              </a:rPr>
              <a:t>Spouse index. (1 if the customer is spouse of an employee</a:t>
            </a:r>
            <a:r>
              <a:rPr lang="en-US" sz="1946">
                <a:latin typeface="Arial"/>
                <a:ea typeface="Arial"/>
                <a:cs typeface="Arial"/>
                <a:sym typeface="Arial"/>
              </a:rPr>
              <a:t>). have 99% null values. According to the instructions  </a:t>
            </a:r>
            <a:r>
              <a:rPr lang="en-US" sz="1901">
                <a:solidFill>
                  <a:srgbClr val="A31515"/>
                </a:solidFill>
                <a:latin typeface="Courier New"/>
                <a:ea typeface="Courier New"/>
                <a:cs typeface="Courier New"/>
                <a:sym typeface="Courier New"/>
              </a:rPr>
              <a:t>conyuemp</a:t>
            </a:r>
            <a:r>
              <a:rPr lang="en-US" sz="1946">
                <a:latin typeface="Arial"/>
                <a:ea typeface="Arial"/>
                <a:cs typeface="Arial"/>
                <a:sym typeface="Arial"/>
              </a:rPr>
              <a:t> feature should contain number 1 if the customer is spouse of an employee. In dataset the feature </a:t>
            </a:r>
            <a:r>
              <a:rPr lang="en-US" sz="1901">
                <a:solidFill>
                  <a:srgbClr val="A31515"/>
                </a:solidFill>
                <a:latin typeface="Courier New"/>
                <a:ea typeface="Courier New"/>
                <a:cs typeface="Courier New"/>
                <a:sym typeface="Courier New"/>
              </a:rPr>
              <a:t>conyuemp</a:t>
            </a:r>
            <a:r>
              <a:rPr i="1" lang="en-US" sz="1946">
                <a:latin typeface="Arial"/>
                <a:ea typeface="Arial"/>
                <a:cs typeface="Arial"/>
                <a:sym typeface="Arial"/>
              </a:rPr>
              <a:t> </a:t>
            </a:r>
            <a:r>
              <a:rPr lang="en-US" sz="1946">
                <a:latin typeface="Arial"/>
                <a:ea typeface="Arial"/>
                <a:cs typeface="Arial"/>
                <a:sym typeface="Arial"/>
              </a:rPr>
              <a:t>contain (N, S, nan) values. I suppose that N=No, S = Si (Yes). The number of clients with value ‘S’ = 17. </a:t>
            </a:r>
            <a:r>
              <a:rPr i="1" lang="en-US" sz="1946">
                <a:latin typeface="Arial"/>
                <a:ea typeface="Arial"/>
                <a:cs typeface="Arial"/>
                <a:sym typeface="Arial"/>
              </a:rPr>
              <a:t>We can delete these features because they contain too small info for analysis.</a:t>
            </a:r>
            <a:endParaRPr i="1" sz="1946">
              <a:latin typeface="Arial"/>
              <a:ea typeface="Arial"/>
              <a:cs typeface="Arial"/>
              <a:sym typeface="Arial"/>
            </a:endParaRPr>
          </a:p>
          <a:p>
            <a:pPr indent="-288607" lvl="0" marL="457200" rtl="0" algn="just">
              <a:lnSpc>
                <a:spcPct val="115000"/>
              </a:lnSpc>
              <a:spcBef>
                <a:spcPts val="0"/>
              </a:spcBef>
              <a:spcAft>
                <a:spcPts val="0"/>
              </a:spcAft>
              <a:buSzPts val="945"/>
              <a:buFont typeface="Arial"/>
              <a:buAutoNum type="arabicPeriod"/>
            </a:pPr>
            <a:r>
              <a:rPr lang="en-US" sz="1901">
                <a:solidFill>
                  <a:srgbClr val="A31515"/>
                </a:solidFill>
                <a:latin typeface="Courier New"/>
                <a:ea typeface="Courier New"/>
                <a:cs typeface="Courier New"/>
                <a:sym typeface="Courier New"/>
              </a:rPr>
              <a:t>indrel_1mes</a:t>
            </a:r>
            <a:r>
              <a:rPr lang="en-US" sz="1901">
                <a:highlight>
                  <a:srgbClr val="FFFFFF"/>
                </a:highlight>
                <a:latin typeface="Arial"/>
                <a:ea typeface="Arial"/>
                <a:cs typeface="Arial"/>
                <a:sym typeface="Arial"/>
              </a:rPr>
              <a:t> - Customer type at the beginning of the month and </a:t>
            </a:r>
            <a:r>
              <a:rPr lang="en-US" sz="1901">
                <a:solidFill>
                  <a:srgbClr val="A31515"/>
                </a:solidFill>
                <a:latin typeface="Courier New"/>
                <a:ea typeface="Courier New"/>
                <a:cs typeface="Courier New"/>
                <a:sym typeface="Courier New"/>
              </a:rPr>
              <a:t>tiprel_1mes</a:t>
            </a:r>
            <a:r>
              <a:rPr lang="en-US" sz="1901">
                <a:highlight>
                  <a:srgbClr val="FFFFFF"/>
                </a:highlight>
                <a:latin typeface="Arial"/>
                <a:ea typeface="Arial"/>
                <a:cs typeface="Arial"/>
                <a:sym typeface="Arial"/>
              </a:rPr>
              <a:t>- Customer relation type at the beginning of the month. There are 0.89% NA values. </a:t>
            </a:r>
            <a:r>
              <a:rPr lang="en-US" sz="1946">
                <a:latin typeface="Arial"/>
                <a:ea typeface="Arial"/>
                <a:cs typeface="Arial"/>
                <a:sym typeface="Arial"/>
              </a:rPr>
              <a:t>It is necessary to carry out work on the replacement of NA values.</a:t>
            </a:r>
            <a:endParaRPr sz="1946">
              <a:latin typeface="Arial"/>
              <a:ea typeface="Arial"/>
              <a:cs typeface="Arial"/>
              <a:sym typeface="Arial"/>
            </a:endParaRPr>
          </a:p>
          <a:p>
            <a:pPr indent="0" lvl="0" marL="0" rtl="0" algn="ctr">
              <a:spcBef>
                <a:spcPts val="0"/>
              </a:spcBef>
              <a:spcAft>
                <a:spcPts val="0"/>
              </a:spcAft>
              <a:buSzPts val="990"/>
              <a:buNone/>
            </a:pPr>
            <a:r>
              <a:t/>
            </a:r>
            <a:endParaRPr sz="900"/>
          </a:p>
        </p:txBody>
      </p:sp>
      <p:sp>
        <p:nvSpPr>
          <p:cNvPr id="170" name="Google Shape;170;p25"/>
          <p:cNvSpPr txBox="1"/>
          <p:nvPr>
            <p:ph idx="1" type="subTitle"/>
          </p:nvPr>
        </p:nvSpPr>
        <p:spPr>
          <a:xfrm>
            <a:off x="1440875" y="4599588"/>
            <a:ext cx="9144000" cy="1655700"/>
          </a:xfrm>
          <a:prstGeom prst="rect">
            <a:avLst/>
          </a:prstGeom>
        </p:spPr>
        <p:txBody>
          <a:bodyPr anchorCtr="0" anchor="t" bIns="45700" lIns="91425" spcFirstLastPara="1" rIns="91425" wrap="square" tIns="45700">
            <a:normAutofit/>
          </a:bodyPr>
          <a:lstStyle/>
          <a:p>
            <a:pPr indent="0" lvl="0" marL="0" rtl="0" algn="ctr">
              <a:spcBef>
                <a:spcPts val="100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6"/>
          <p:cNvSpPr txBox="1"/>
          <p:nvPr>
            <p:ph type="ctrTitle"/>
          </p:nvPr>
        </p:nvSpPr>
        <p:spPr>
          <a:xfrm>
            <a:off x="480800" y="1122375"/>
            <a:ext cx="11099400" cy="4641300"/>
          </a:xfrm>
          <a:prstGeom prst="rect">
            <a:avLst/>
          </a:prstGeom>
        </p:spPr>
        <p:txBody>
          <a:bodyPr anchorCtr="0" anchor="b" bIns="45700" lIns="91425" spcFirstLastPara="1" rIns="91425" wrap="square" tIns="45700">
            <a:noAutofit/>
          </a:bodyPr>
          <a:lstStyle/>
          <a:p>
            <a:pPr indent="0" lvl="0" marL="0" rtl="0" algn="just">
              <a:lnSpc>
                <a:spcPct val="100000"/>
              </a:lnSpc>
              <a:spcBef>
                <a:spcPts val="500"/>
              </a:spcBef>
              <a:spcAft>
                <a:spcPts val="0"/>
              </a:spcAft>
              <a:buNone/>
            </a:pPr>
            <a:r>
              <a:rPr lang="en-US" sz="1561">
                <a:solidFill>
                  <a:srgbClr val="A31515"/>
                </a:solidFill>
                <a:latin typeface="Courier New"/>
                <a:ea typeface="Courier New"/>
                <a:cs typeface="Courier New"/>
                <a:sym typeface="Courier New"/>
              </a:rPr>
              <a:t>7</a:t>
            </a:r>
            <a:r>
              <a:rPr lang="en-US" sz="1761">
                <a:solidFill>
                  <a:srgbClr val="A31515"/>
                </a:solidFill>
                <a:latin typeface="Courier New"/>
                <a:ea typeface="Courier New"/>
                <a:cs typeface="Courier New"/>
                <a:sym typeface="Courier New"/>
              </a:rPr>
              <a:t>)</a:t>
            </a:r>
            <a:r>
              <a:rPr lang="en-US" sz="1761">
                <a:solidFill>
                  <a:srgbClr val="A31515"/>
                </a:solidFill>
                <a:latin typeface="Courier New"/>
                <a:ea typeface="Courier New"/>
                <a:cs typeface="Courier New"/>
                <a:sym typeface="Courier New"/>
              </a:rPr>
              <a:t>indresi</a:t>
            </a:r>
            <a:r>
              <a:rPr lang="en-US" sz="1761">
                <a:highlight>
                  <a:srgbClr val="FFFFFF"/>
                </a:highlight>
                <a:latin typeface="Arial"/>
                <a:ea typeface="Arial"/>
                <a:cs typeface="Arial"/>
                <a:sym typeface="Arial"/>
              </a:rPr>
              <a:t> - Residence index. No NA values. 99% of customers have the same residence country as  the bank country.</a:t>
            </a:r>
            <a:endParaRPr sz="1761">
              <a:highlight>
                <a:srgbClr val="FFFFFF"/>
              </a:highlight>
              <a:latin typeface="Arial"/>
              <a:ea typeface="Arial"/>
              <a:cs typeface="Arial"/>
              <a:sym typeface="Arial"/>
            </a:endParaRPr>
          </a:p>
          <a:p>
            <a:pPr indent="0" lvl="0" marL="0" rtl="0" algn="just">
              <a:lnSpc>
                <a:spcPct val="100000"/>
              </a:lnSpc>
              <a:spcBef>
                <a:spcPts val="500"/>
              </a:spcBef>
              <a:spcAft>
                <a:spcPts val="0"/>
              </a:spcAft>
              <a:buNone/>
            </a:pPr>
            <a:r>
              <a:rPr lang="en-US" sz="1761">
                <a:solidFill>
                  <a:srgbClr val="A31515"/>
                </a:solidFill>
                <a:latin typeface="Courier New"/>
                <a:ea typeface="Courier New"/>
                <a:cs typeface="Courier New"/>
                <a:sym typeface="Courier New"/>
              </a:rPr>
              <a:t>8) indext</a:t>
            </a:r>
            <a:r>
              <a:rPr lang="en-US" sz="1761">
                <a:highlight>
                  <a:srgbClr val="FFFFFF"/>
                </a:highlight>
                <a:latin typeface="Arial"/>
                <a:ea typeface="Arial"/>
                <a:cs typeface="Arial"/>
                <a:sym typeface="Arial"/>
              </a:rPr>
              <a:t> - Foreigner index. No NA values. (S (Yes) or N (No) if the customer's birth country is different than the bank           country) </a:t>
            </a:r>
            <a:r>
              <a:rPr lang="en-US" sz="1761">
                <a:solidFill>
                  <a:srgbClr val="212121"/>
                </a:solidFill>
                <a:highlight>
                  <a:srgbClr val="FFFFFF"/>
                </a:highlight>
                <a:latin typeface="Courier New"/>
                <a:ea typeface="Courier New"/>
                <a:cs typeface="Courier New"/>
                <a:sym typeface="Courier New"/>
              </a:rPr>
              <a:t>0.95 % </a:t>
            </a:r>
            <a:r>
              <a:rPr lang="en-US" sz="1761">
                <a:highlight>
                  <a:srgbClr val="FFFFFF"/>
                </a:highlight>
                <a:latin typeface="Arial"/>
                <a:ea typeface="Arial"/>
                <a:cs typeface="Arial"/>
                <a:sym typeface="Arial"/>
              </a:rPr>
              <a:t>of rows have value N.</a:t>
            </a:r>
            <a:endParaRPr sz="1761">
              <a:highlight>
                <a:srgbClr val="FFFFFF"/>
              </a:highlight>
              <a:latin typeface="Arial"/>
              <a:ea typeface="Arial"/>
              <a:cs typeface="Arial"/>
              <a:sym typeface="Arial"/>
            </a:endParaRPr>
          </a:p>
          <a:p>
            <a:pPr indent="0" lvl="0" marL="0" rtl="0" algn="just">
              <a:lnSpc>
                <a:spcPct val="115000"/>
              </a:lnSpc>
              <a:spcBef>
                <a:spcPts val="0"/>
              </a:spcBef>
              <a:spcAft>
                <a:spcPts val="0"/>
              </a:spcAft>
              <a:buNone/>
            </a:pPr>
            <a:r>
              <a:rPr lang="en-US" sz="1761">
                <a:solidFill>
                  <a:srgbClr val="A31515"/>
                </a:solidFill>
                <a:latin typeface="Courier New"/>
                <a:ea typeface="Courier New"/>
                <a:cs typeface="Courier New"/>
                <a:sym typeface="Courier New"/>
              </a:rPr>
              <a:t>9) canal_entrada</a:t>
            </a:r>
            <a:r>
              <a:rPr lang="en-US" sz="1761">
                <a:highlight>
                  <a:srgbClr val="FFFFFF"/>
                </a:highlight>
                <a:latin typeface="Arial"/>
                <a:ea typeface="Arial"/>
                <a:cs typeface="Arial"/>
                <a:sym typeface="Arial"/>
              </a:rPr>
              <a:t> - channel used by the customer to join. 162 unique values. The most popular is KHE. 1.16% are NA values. We can replace the missing values with the most popular values in general or by region or something else.</a:t>
            </a:r>
            <a:endParaRPr sz="1761">
              <a:highlight>
                <a:srgbClr val="FFFFFF"/>
              </a:highlight>
              <a:latin typeface="Arial"/>
              <a:ea typeface="Arial"/>
              <a:cs typeface="Arial"/>
              <a:sym typeface="Arial"/>
            </a:endParaRPr>
          </a:p>
          <a:p>
            <a:pPr indent="0" lvl="0" marL="0" rtl="0" algn="just">
              <a:lnSpc>
                <a:spcPct val="115000"/>
              </a:lnSpc>
              <a:spcBef>
                <a:spcPts val="0"/>
              </a:spcBef>
              <a:spcAft>
                <a:spcPts val="0"/>
              </a:spcAft>
              <a:buNone/>
            </a:pPr>
            <a:r>
              <a:rPr lang="en-US" sz="1491">
                <a:solidFill>
                  <a:srgbClr val="A31515"/>
                </a:solidFill>
                <a:latin typeface="Courier New"/>
                <a:ea typeface="Courier New"/>
                <a:cs typeface="Courier New"/>
                <a:sym typeface="Courier New"/>
              </a:rPr>
              <a:t>10) indfall</a:t>
            </a:r>
            <a:r>
              <a:rPr lang="en-US" sz="1491">
                <a:highlight>
                  <a:srgbClr val="FFFFFF"/>
                </a:highlight>
                <a:latin typeface="Arial"/>
                <a:ea typeface="Arial"/>
                <a:cs typeface="Arial"/>
                <a:sym typeface="Arial"/>
              </a:rPr>
              <a:t> - Deceased index - 0.99 of rows have value N (not). No NA values.</a:t>
            </a:r>
            <a:endParaRPr sz="1491">
              <a:highlight>
                <a:srgbClr val="FFFFFF"/>
              </a:highlight>
              <a:latin typeface="Arial"/>
              <a:ea typeface="Arial"/>
              <a:cs typeface="Arial"/>
              <a:sym typeface="Arial"/>
            </a:endParaRPr>
          </a:p>
          <a:p>
            <a:pPr indent="0" lvl="0" marL="0" rtl="0" algn="just">
              <a:lnSpc>
                <a:spcPct val="115000"/>
              </a:lnSpc>
              <a:spcBef>
                <a:spcPts val="0"/>
              </a:spcBef>
              <a:spcAft>
                <a:spcPts val="0"/>
              </a:spcAft>
              <a:buNone/>
            </a:pPr>
            <a:r>
              <a:rPr lang="en-US" sz="1491">
                <a:solidFill>
                  <a:srgbClr val="A31515"/>
                </a:solidFill>
                <a:latin typeface="Courier New"/>
                <a:ea typeface="Courier New"/>
                <a:cs typeface="Courier New"/>
                <a:sym typeface="Courier New"/>
              </a:rPr>
              <a:t>11) tipodom</a:t>
            </a:r>
            <a:r>
              <a:rPr lang="en-US" sz="1491">
                <a:highlight>
                  <a:srgbClr val="FFFFFF"/>
                </a:highlight>
                <a:latin typeface="Arial"/>
                <a:ea typeface="Arial"/>
                <a:cs typeface="Arial"/>
                <a:sym typeface="Arial"/>
              </a:rPr>
              <a:t> - Address type. 1, primary address.  No NA values.</a:t>
            </a:r>
            <a:endParaRPr sz="1491">
              <a:highlight>
                <a:srgbClr val="FFFFFF"/>
              </a:highlight>
              <a:latin typeface="Arial"/>
              <a:ea typeface="Arial"/>
              <a:cs typeface="Arial"/>
              <a:sym typeface="Arial"/>
            </a:endParaRPr>
          </a:p>
          <a:p>
            <a:pPr indent="0" lvl="0" marL="0" rtl="0" algn="just">
              <a:lnSpc>
                <a:spcPct val="115000"/>
              </a:lnSpc>
              <a:spcBef>
                <a:spcPts val="0"/>
              </a:spcBef>
              <a:spcAft>
                <a:spcPts val="0"/>
              </a:spcAft>
              <a:buNone/>
            </a:pPr>
            <a:r>
              <a:rPr lang="en-US" sz="1491">
                <a:solidFill>
                  <a:srgbClr val="A31515"/>
                </a:solidFill>
                <a:latin typeface="Courier New"/>
                <a:ea typeface="Courier New"/>
                <a:cs typeface="Courier New"/>
                <a:sym typeface="Courier New"/>
              </a:rPr>
              <a:t>12)cod_prov</a:t>
            </a:r>
            <a:r>
              <a:rPr i="1" lang="en-US" sz="1532">
                <a:latin typeface="Arial"/>
                <a:ea typeface="Arial"/>
                <a:cs typeface="Arial"/>
                <a:sym typeface="Arial"/>
              </a:rPr>
              <a:t> </a:t>
            </a:r>
            <a:r>
              <a:rPr lang="en-US" sz="1532">
                <a:latin typeface="Arial"/>
                <a:ea typeface="Arial"/>
                <a:cs typeface="Arial"/>
                <a:sym typeface="Arial"/>
              </a:rPr>
              <a:t>(Province code ) and </a:t>
            </a:r>
            <a:r>
              <a:rPr lang="en-US" sz="1491">
                <a:solidFill>
                  <a:srgbClr val="A31515"/>
                </a:solidFill>
                <a:latin typeface="Courier New"/>
                <a:ea typeface="Courier New"/>
                <a:cs typeface="Courier New"/>
                <a:sym typeface="Courier New"/>
              </a:rPr>
              <a:t>nomprov</a:t>
            </a:r>
            <a:r>
              <a:rPr i="1" lang="en-US" sz="1532">
                <a:latin typeface="Arial"/>
                <a:ea typeface="Arial"/>
                <a:cs typeface="Arial"/>
                <a:sym typeface="Arial"/>
              </a:rPr>
              <a:t> </a:t>
            </a:r>
            <a:r>
              <a:rPr lang="en-US" sz="1532">
                <a:latin typeface="Arial"/>
                <a:ea typeface="Arial"/>
                <a:cs typeface="Arial"/>
                <a:sym typeface="Arial"/>
              </a:rPr>
              <a:t>(Province name) explain the same thing. I suppose delete feature  </a:t>
            </a:r>
            <a:r>
              <a:rPr lang="en-US" sz="1491">
                <a:solidFill>
                  <a:srgbClr val="A31515"/>
                </a:solidFill>
                <a:latin typeface="Courier New"/>
                <a:ea typeface="Courier New"/>
                <a:cs typeface="Courier New"/>
                <a:sym typeface="Courier New"/>
              </a:rPr>
              <a:t>cod_prov</a:t>
            </a:r>
            <a:r>
              <a:rPr i="1" lang="en-US" sz="1532">
                <a:latin typeface="Arial"/>
                <a:ea typeface="Arial"/>
                <a:cs typeface="Arial"/>
                <a:sym typeface="Arial"/>
              </a:rPr>
              <a:t> </a:t>
            </a:r>
            <a:r>
              <a:rPr lang="en-US" sz="1532">
                <a:latin typeface="Arial"/>
                <a:ea typeface="Arial"/>
                <a:cs typeface="Arial"/>
                <a:sym typeface="Arial"/>
              </a:rPr>
              <a:t>and change on categorical values feature </a:t>
            </a:r>
            <a:r>
              <a:rPr lang="en-US" sz="1491">
                <a:solidFill>
                  <a:srgbClr val="A31515"/>
                </a:solidFill>
                <a:latin typeface="Courier New"/>
                <a:ea typeface="Courier New"/>
                <a:cs typeface="Courier New"/>
                <a:sym typeface="Courier New"/>
              </a:rPr>
              <a:t>nomprov</a:t>
            </a:r>
            <a:r>
              <a:rPr lang="en-US" sz="1532">
                <a:latin typeface="Arial"/>
                <a:ea typeface="Arial"/>
                <a:cs typeface="Arial"/>
                <a:sym typeface="Arial"/>
              </a:rPr>
              <a:t>. They have the same number of NA values - </a:t>
            </a:r>
            <a:r>
              <a:rPr lang="en-US" sz="1491">
                <a:solidFill>
                  <a:srgbClr val="212121"/>
                </a:solidFill>
                <a:highlight>
                  <a:srgbClr val="FFFFFF"/>
                </a:highlight>
                <a:latin typeface="Courier New"/>
                <a:ea typeface="Courier New"/>
                <a:cs typeface="Courier New"/>
                <a:sym typeface="Courier New"/>
              </a:rPr>
              <a:t>0.48%.</a:t>
            </a:r>
            <a:endParaRPr sz="1491">
              <a:highlight>
                <a:srgbClr val="FFFFFF"/>
              </a:highlight>
              <a:latin typeface="Arial"/>
              <a:ea typeface="Arial"/>
              <a:cs typeface="Arial"/>
              <a:sym typeface="Arial"/>
            </a:endParaRPr>
          </a:p>
          <a:p>
            <a:pPr indent="0" lvl="0" marL="0" rtl="0" algn="just">
              <a:lnSpc>
                <a:spcPct val="115000"/>
              </a:lnSpc>
              <a:spcBef>
                <a:spcPts val="0"/>
              </a:spcBef>
              <a:spcAft>
                <a:spcPts val="0"/>
              </a:spcAft>
              <a:buNone/>
            </a:pPr>
            <a:r>
              <a:rPr lang="en-US" sz="1491">
                <a:solidFill>
                  <a:srgbClr val="A31515"/>
                </a:solidFill>
                <a:latin typeface="Courier New"/>
                <a:ea typeface="Courier New"/>
                <a:cs typeface="Courier New"/>
                <a:sym typeface="Courier New"/>
              </a:rPr>
              <a:t>13) ind_actividad_cliente</a:t>
            </a:r>
            <a:r>
              <a:rPr lang="en-US" sz="1491">
                <a:highlight>
                  <a:srgbClr val="FFFFFF"/>
                </a:highlight>
                <a:latin typeface="Arial"/>
                <a:ea typeface="Arial"/>
                <a:cs typeface="Arial"/>
                <a:sym typeface="Arial"/>
              </a:rPr>
              <a:t> - Activity index (1, active customer; 0, inactive customer). No NA values. There are 54% inactive customers.</a:t>
            </a:r>
            <a:endParaRPr sz="1491">
              <a:highlight>
                <a:srgbClr val="FFFFFF"/>
              </a:highlight>
              <a:latin typeface="Arial"/>
              <a:ea typeface="Arial"/>
              <a:cs typeface="Arial"/>
              <a:sym typeface="Arial"/>
            </a:endParaRPr>
          </a:p>
          <a:p>
            <a:pPr indent="0" lvl="0" marL="0" rtl="0" algn="just">
              <a:lnSpc>
                <a:spcPct val="115000"/>
              </a:lnSpc>
              <a:spcBef>
                <a:spcPts val="0"/>
              </a:spcBef>
              <a:spcAft>
                <a:spcPts val="0"/>
              </a:spcAft>
              <a:buNone/>
            </a:pPr>
            <a:r>
              <a:rPr lang="en-US" sz="1491">
                <a:solidFill>
                  <a:srgbClr val="A31515"/>
                </a:solidFill>
                <a:latin typeface="Courier New"/>
                <a:ea typeface="Courier New"/>
                <a:cs typeface="Courier New"/>
                <a:sym typeface="Courier New"/>
              </a:rPr>
              <a:t>14) segmento</a:t>
            </a:r>
            <a:r>
              <a:rPr lang="en-US" sz="1491">
                <a:highlight>
                  <a:srgbClr val="FFFFFF"/>
                </a:highlight>
                <a:latin typeface="Arial"/>
                <a:ea typeface="Arial"/>
                <a:cs typeface="Arial"/>
                <a:sym typeface="Arial"/>
              </a:rPr>
              <a:t> - segmentation: 01 - VIP, 02 - Individuals 03 - college graduated. 1.18% NA values. PARTICULARES customers are 58%, UNIVERSITARIO customers are 36%, TOP customers are 4%</a:t>
            </a:r>
            <a:endParaRPr sz="1491">
              <a:highlight>
                <a:srgbClr val="FFFFFF"/>
              </a:highlight>
              <a:latin typeface="Arial"/>
              <a:ea typeface="Arial"/>
              <a:cs typeface="Arial"/>
              <a:sym typeface="Arial"/>
            </a:endParaRPr>
          </a:p>
          <a:p>
            <a:pPr indent="0" lvl="0" marL="0" rtl="0" algn="just">
              <a:lnSpc>
                <a:spcPct val="115000"/>
              </a:lnSpc>
              <a:spcBef>
                <a:spcPts val="0"/>
              </a:spcBef>
              <a:spcAft>
                <a:spcPts val="0"/>
              </a:spcAft>
              <a:buNone/>
            </a:pPr>
            <a:r>
              <a:rPr lang="en-US" sz="1491">
                <a:highlight>
                  <a:srgbClr val="FFFFFF"/>
                </a:highlight>
                <a:latin typeface="Arial"/>
                <a:ea typeface="Arial"/>
                <a:cs typeface="Arial"/>
                <a:sym typeface="Arial"/>
              </a:rPr>
              <a:t>15)  Other features describe the product and customer's product availability.</a:t>
            </a:r>
            <a:endParaRPr sz="1491">
              <a:highlight>
                <a:srgbClr val="FFFFFF"/>
              </a:highlight>
              <a:latin typeface="Arial"/>
              <a:ea typeface="Arial"/>
              <a:cs typeface="Arial"/>
              <a:sym typeface="Arial"/>
            </a:endParaRPr>
          </a:p>
          <a:p>
            <a:pPr indent="0" lvl="0" marL="0" rtl="0" algn="ctr">
              <a:spcBef>
                <a:spcPts val="0"/>
              </a:spcBef>
              <a:spcAft>
                <a:spcPts val="0"/>
              </a:spcAft>
              <a:buSzPts val="990"/>
              <a:buNone/>
            </a:pPr>
            <a:r>
              <a:t/>
            </a:r>
            <a:endParaRPr sz="5800"/>
          </a:p>
        </p:txBody>
      </p:sp>
      <p:sp>
        <p:nvSpPr>
          <p:cNvPr id="176" name="Google Shape;176;p26"/>
          <p:cNvSpPr txBox="1"/>
          <p:nvPr>
            <p:ph idx="1" type="subTitle"/>
          </p:nvPr>
        </p:nvSpPr>
        <p:spPr>
          <a:xfrm>
            <a:off x="1427600" y="3533188"/>
            <a:ext cx="9144000" cy="1655700"/>
          </a:xfrm>
          <a:prstGeom prst="rect">
            <a:avLst/>
          </a:prstGeom>
        </p:spPr>
        <p:txBody>
          <a:bodyPr anchorCtr="0" anchor="t" bIns="45700" lIns="91425" spcFirstLastPara="1" rIns="91425" wrap="square" tIns="45700">
            <a:normAutofit/>
          </a:bodyPr>
          <a:lstStyle/>
          <a:p>
            <a:pPr indent="0" lvl="0" marL="0" rtl="0" algn="ctr">
              <a:spcBef>
                <a:spcPts val="100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7"/>
          <p:cNvSpPr txBox="1"/>
          <p:nvPr>
            <p:ph type="ctrTitle"/>
          </p:nvPr>
        </p:nvSpPr>
        <p:spPr>
          <a:xfrm>
            <a:off x="740800" y="1122375"/>
            <a:ext cx="10967400" cy="5536500"/>
          </a:xfrm>
          <a:prstGeom prst="rect">
            <a:avLst/>
          </a:prstGeom>
        </p:spPr>
        <p:txBody>
          <a:bodyPr anchorCtr="0" anchor="b" bIns="45700" lIns="91425" spcFirstLastPara="1" rIns="91425" wrap="square" tIns="45700">
            <a:noAutofit/>
          </a:bodyPr>
          <a:lstStyle/>
          <a:p>
            <a:pPr indent="0" lvl="0" marL="0" rtl="0" algn="just">
              <a:lnSpc>
                <a:spcPct val="115000"/>
              </a:lnSpc>
              <a:spcBef>
                <a:spcPts val="0"/>
              </a:spcBef>
              <a:spcAft>
                <a:spcPts val="0"/>
              </a:spcAft>
              <a:buClr>
                <a:schemeClr val="dk1"/>
              </a:buClr>
              <a:buSzPts val="990"/>
              <a:buFont typeface="Arial"/>
              <a:buNone/>
            </a:pPr>
            <a:r>
              <a:rPr b="1" lang="en-US" sz="2405">
                <a:highlight>
                  <a:srgbClr val="FFFFFF"/>
                </a:highlight>
                <a:latin typeface="Arial"/>
                <a:ea typeface="Arial"/>
                <a:cs typeface="Arial"/>
                <a:sym typeface="Arial"/>
              </a:rPr>
              <a:t>Approaches to overcome problems like NA value, outlier etc:</a:t>
            </a:r>
            <a:endParaRPr b="1" sz="2405">
              <a:highlight>
                <a:srgbClr val="FFFFFF"/>
              </a:highlight>
              <a:latin typeface="Arial"/>
              <a:ea typeface="Arial"/>
              <a:cs typeface="Arial"/>
              <a:sym typeface="Arial"/>
            </a:endParaRPr>
          </a:p>
          <a:p>
            <a:pPr indent="0" lvl="0" marL="0" rtl="0" algn="just">
              <a:lnSpc>
                <a:spcPct val="115000"/>
              </a:lnSpc>
              <a:spcBef>
                <a:spcPts val="0"/>
              </a:spcBef>
              <a:spcAft>
                <a:spcPts val="0"/>
              </a:spcAft>
              <a:buClr>
                <a:schemeClr val="dk1"/>
              </a:buClr>
              <a:buSzPts val="990"/>
              <a:buFont typeface="Arial"/>
              <a:buNone/>
            </a:pPr>
            <a:r>
              <a:rPr b="1" lang="en-US" sz="2045">
                <a:highlight>
                  <a:srgbClr val="FFFFFF"/>
                </a:highlight>
                <a:latin typeface="Arial"/>
                <a:ea typeface="Arial"/>
                <a:cs typeface="Arial"/>
                <a:sym typeface="Arial"/>
              </a:rPr>
              <a:t>NA values: </a:t>
            </a:r>
            <a:endParaRPr b="1" sz="2045">
              <a:highlight>
                <a:srgbClr val="FFFFFF"/>
              </a:highlight>
              <a:latin typeface="Arial"/>
              <a:ea typeface="Arial"/>
              <a:cs typeface="Arial"/>
              <a:sym typeface="Arial"/>
            </a:endParaRPr>
          </a:p>
          <a:p>
            <a:pPr indent="-367030" lvl="0" marL="457200" rtl="0" algn="just">
              <a:lnSpc>
                <a:spcPct val="115000"/>
              </a:lnSpc>
              <a:spcBef>
                <a:spcPts val="0"/>
              </a:spcBef>
              <a:spcAft>
                <a:spcPts val="0"/>
              </a:spcAft>
              <a:buClr>
                <a:srgbClr val="2D3B45"/>
              </a:buClr>
              <a:buSzPts val="2180"/>
              <a:buFont typeface="Arial"/>
              <a:buChar char="●"/>
            </a:pPr>
            <a:r>
              <a:rPr lang="en-US" sz="2045">
                <a:highlight>
                  <a:srgbClr val="FFFFFF"/>
                </a:highlight>
                <a:latin typeface="Arial"/>
                <a:ea typeface="Arial"/>
                <a:cs typeface="Arial"/>
                <a:sym typeface="Arial"/>
              </a:rPr>
              <a:t>replacing with a mean value where there are not many missing values, this will not affect the result due to the small volume.</a:t>
            </a:r>
            <a:endParaRPr sz="2045">
              <a:highlight>
                <a:srgbClr val="FFFFFF"/>
              </a:highlight>
              <a:latin typeface="Arial"/>
              <a:ea typeface="Arial"/>
              <a:cs typeface="Arial"/>
              <a:sym typeface="Arial"/>
            </a:endParaRPr>
          </a:p>
          <a:p>
            <a:pPr indent="-367030" lvl="0" marL="457200" rtl="0" algn="just">
              <a:lnSpc>
                <a:spcPct val="115000"/>
              </a:lnSpc>
              <a:spcBef>
                <a:spcPts val="0"/>
              </a:spcBef>
              <a:spcAft>
                <a:spcPts val="0"/>
              </a:spcAft>
              <a:buClr>
                <a:srgbClr val="2D3B45"/>
              </a:buClr>
              <a:buSzPts val="2180"/>
              <a:buFont typeface="Arial"/>
              <a:buChar char="●"/>
            </a:pPr>
            <a:r>
              <a:rPr lang="en-US" sz="2045">
                <a:highlight>
                  <a:srgbClr val="FFFFFF"/>
                </a:highlight>
                <a:latin typeface="Arial"/>
                <a:ea typeface="Arial"/>
                <a:cs typeface="Arial"/>
                <a:sym typeface="Arial"/>
              </a:rPr>
              <a:t>replacing the average value based on the data of another feature (Segmento-Renta).</a:t>
            </a:r>
            <a:endParaRPr sz="2045">
              <a:highlight>
                <a:srgbClr val="FFFFFF"/>
              </a:highlight>
              <a:latin typeface="Arial"/>
              <a:ea typeface="Arial"/>
              <a:cs typeface="Arial"/>
              <a:sym typeface="Arial"/>
            </a:endParaRPr>
          </a:p>
          <a:p>
            <a:pPr indent="-355600" lvl="0" marL="457200" rtl="0" algn="just">
              <a:lnSpc>
                <a:spcPct val="115000"/>
              </a:lnSpc>
              <a:spcBef>
                <a:spcPts val="0"/>
              </a:spcBef>
              <a:spcAft>
                <a:spcPts val="0"/>
              </a:spcAft>
              <a:buSzPts val="2000"/>
              <a:buFont typeface="Arial"/>
              <a:buChar char="●"/>
            </a:pPr>
            <a:r>
              <a:rPr lang="en-US" sz="2000">
                <a:solidFill>
                  <a:srgbClr val="555555"/>
                </a:solidFill>
                <a:highlight>
                  <a:srgbClr val="FFFFFF"/>
                </a:highlight>
                <a:latin typeface="Arial"/>
                <a:ea typeface="Arial"/>
                <a:cs typeface="Arial"/>
                <a:sym typeface="Arial"/>
              </a:rPr>
              <a:t>Alternatively, you can set a constant value for NA-marked values. For example, you can put in a special string or numerical value</a:t>
            </a:r>
            <a:endParaRPr sz="2000">
              <a:solidFill>
                <a:srgbClr val="555555"/>
              </a:solidFill>
              <a:highlight>
                <a:srgbClr val="FFFFFF"/>
              </a:highlight>
              <a:latin typeface="Arial"/>
              <a:ea typeface="Arial"/>
              <a:cs typeface="Arial"/>
              <a:sym typeface="Arial"/>
            </a:endParaRPr>
          </a:p>
          <a:p>
            <a:pPr indent="0" lvl="0" marL="457200" rtl="0" algn="just">
              <a:lnSpc>
                <a:spcPct val="115000"/>
              </a:lnSpc>
              <a:spcBef>
                <a:spcPts val="0"/>
              </a:spcBef>
              <a:spcAft>
                <a:spcPts val="0"/>
              </a:spcAft>
              <a:buClr>
                <a:schemeClr val="dk1"/>
              </a:buClr>
              <a:buSzPts val="990"/>
              <a:buFont typeface="Arial"/>
              <a:buNone/>
            </a:pPr>
            <a:r>
              <a:t/>
            </a:r>
            <a:endParaRPr sz="2000">
              <a:solidFill>
                <a:srgbClr val="555555"/>
              </a:solidFill>
              <a:highlight>
                <a:srgbClr val="FFFFFF"/>
              </a:highlight>
              <a:latin typeface="Arial"/>
              <a:ea typeface="Arial"/>
              <a:cs typeface="Arial"/>
              <a:sym typeface="Arial"/>
            </a:endParaRPr>
          </a:p>
          <a:p>
            <a:pPr indent="0" lvl="0" marL="0" rtl="0" algn="just">
              <a:lnSpc>
                <a:spcPct val="115000"/>
              </a:lnSpc>
              <a:spcBef>
                <a:spcPts val="0"/>
              </a:spcBef>
              <a:spcAft>
                <a:spcPts val="0"/>
              </a:spcAft>
              <a:buClr>
                <a:schemeClr val="dk1"/>
              </a:buClr>
              <a:buSzPts val="990"/>
              <a:buFont typeface="Arial"/>
              <a:buNone/>
            </a:pPr>
            <a:r>
              <a:rPr b="1" lang="en-US" sz="2045">
                <a:highlight>
                  <a:srgbClr val="FFFFFF"/>
                </a:highlight>
                <a:latin typeface="Arial"/>
                <a:ea typeface="Arial"/>
                <a:cs typeface="Arial"/>
                <a:sym typeface="Arial"/>
              </a:rPr>
              <a:t>Outliers:</a:t>
            </a:r>
            <a:endParaRPr b="1" sz="2045">
              <a:highlight>
                <a:srgbClr val="FFFFFF"/>
              </a:highlight>
              <a:latin typeface="Arial"/>
              <a:ea typeface="Arial"/>
              <a:cs typeface="Arial"/>
              <a:sym typeface="Arial"/>
            </a:endParaRPr>
          </a:p>
          <a:p>
            <a:pPr indent="-367030" lvl="0" marL="457200" rtl="0" algn="just">
              <a:lnSpc>
                <a:spcPct val="115000"/>
              </a:lnSpc>
              <a:spcBef>
                <a:spcPts val="0"/>
              </a:spcBef>
              <a:spcAft>
                <a:spcPts val="0"/>
              </a:spcAft>
              <a:buClr>
                <a:srgbClr val="2D3B45"/>
              </a:buClr>
              <a:buSzPts val="2180"/>
              <a:buFont typeface="Arial"/>
              <a:buChar char="●"/>
            </a:pPr>
            <a:r>
              <a:rPr lang="en-US" sz="2045">
                <a:highlight>
                  <a:srgbClr val="FFFFFF"/>
                </a:highlight>
                <a:latin typeface="Arial"/>
                <a:ea typeface="Arial"/>
                <a:cs typeface="Arial"/>
                <a:sym typeface="Arial"/>
              </a:rPr>
              <a:t>Grouping data (all clients with an age of less than 20 years, set the age of 19 years to those from 90 - 91 years)</a:t>
            </a:r>
            <a:endParaRPr sz="2045">
              <a:highlight>
                <a:srgbClr val="FFFFFF"/>
              </a:highlight>
              <a:latin typeface="Arial"/>
              <a:ea typeface="Arial"/>
              <a:cs typeface="Arial"/>
              <a:sym typeface="Arial"/>
            </a:endParaRPr>
          </a:p>
          <a:p>
            <a:pPr indent="-367030" lvl="0" marL="457200" rtl="0" algn="just">
              <a:lnSpc>
                <a:spcPct val="115000"/>
              </a:lnSpc>
              <a:spcBef>
                <a:spcPts val="0"/>
              </a:spcBef>
              <a:spcAft>
                <a:spcPts val="0"/>
              </a:spcAft>
              <a:buClr>
                <a:srgbClr val="2D3B45"/>
              </a:buClr>
              <a:buSzPts val="2180"/>
              <a:buFont typeface="Arial"/>
              <a:buChar char="●"/>
            </a:pPr>
            <a:r>
              <a:rPr lang="en-US" sz="2045">
                <a:highlight>
                  <a:srgbClr val="FFFFFF"/>
                </a:highlight>
                <a:latin typeface="Arial"/>
                <a:ea typeface="Arial"/>
                <a:cs typeface="Arial"/>
                <a:sym typeface="Arial"/>
              </a:rPr>
              <a:t>Moving from numeric data to categorical data (renta)</a:t>
            </a:r>
            <a:endParaRPr b="1" sz="2180">
              <a:solidFill>
                <a:srgbClr val="2D3B45"/>
              </a:solidFill>
              <a:highlight>
                <a:srgbClr val="FFFFFF"/>
              </a:highlight>
              <a:latin typeface="Arial"/>
              <a:ea typeface="Arial"/>
              <a:cs typeface="Arial"/>
              <a:sym typeface="Arial"/>
            </a:endParaRPr>
          </a:p>
          <a:p>
            <a:pPr indent="0" lvl="0" marL="0" rtl="0" algn="ctr">
              <a:spcBef>
                <a:spcPts val="0"/>
              </a:spcBef>
              <a:spcAft>
                <a:spcPts val="0"/>
              </a:spcAft>
              <a:buSzPts val="990"/>
              <a:buNone/>
            </a:pPr>
            <a:r>
              <a:t/>
            </a:r>
            <a:endParaRPr sz="5400"/>
          </a:p>
        </p:txBody>
      </p:sp>
      <p:sp>
        <p:nvSpPr>
          <p:cNvPr id="182" name="Google Shape;182;p27"/>
          <p:cNvSpPr txBox="1"/>
          <p:nvPr>
            <p:ph idx="1" type="subTitle"/>
          </p:nvPr>
        </p:nvSpPr>
        <p:spPr>
          <a:xfrm>
            <a:off x="1524000" y="3602038"/>
            <a:ext cx="9144000" cy="1655700"/>
          </a:xfrm>
          <a:prstGeom prst="rect">
            <a:avLst/>
          </a:prstGeom>
        </p:spPr>
        <p:txBody>
          <a:bodyPr anchorCtr="0" anchor="t" bIns="45700" lIns="91425" spcFirstLastPara="1" rIns="91425" wrap="square" tIns="45700">
            <a:normAutofit/>
          </a:bodyPr>
          <a:lstStyle/>
          <a:p>
            <a:pPr indent="0" lvl="0" marL="0" rtl="0" algn="ctr">
              <a:spcBef>
                <a:spcPts val="100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8"/>
          <p:cNvSpPr txBox="1"/>
          <p:nvPr>
            <p:ph type="ctrTitle"/>
          </p:nvPr>
        </p:nvSpPr>
        <p:spPr>
          <a:xfrm>
            <a:off x="1524000" y="580805"/>
            <a:ext cx="9144000" cy="1352400"/>
          </a:xfrm>
          <a:prstGeom prst="rect">
            <a:avLst/>
          </a:prstGeom>
        </p:spPr>
        <p:txBody>
          <a:bodyPr anchorCtr="0" anchor="b" bIns="45700" lIns="91425" spcFirstLastPara="1" rIns="91425" wrap="square" tIns="45700">
            <a:noAutofit/>
          </a:bodyPr>
          <a:lstStyle/>
          <a:p>
            <a:pPr indent="0" lvl="0" marL="0" rtl="0" algn="l">
              <a:lnSpc>
                <a:spcPct val="115000"/>
              </a:lnSpc>
              <a:spcBef>
                <a:spcPts val="1800"/>
              </a:spcBef>
              <a:spcAft>
                <a:spcPts val="0"/>
              </a:spcAft>
              <a:buClr>
                <a:schemeClr val="dk1"/>
              </a:buClr>
              <a:buSzPts val="1100"/>
              <a:buFont typeface="Arial"/>
              <a:buNone/>
            </a:pPr>
            <a:r>
              <a:rPr lang="en-US" sz="3700">
                <a:highlight>
                  <a:srgbClr val="FFFFFF"/>
                </a:highlight>
                <a:latin typeface="Arial"/>
                <a:ea typeface="Arial"/>
                <a:cs typeface="Arial"/>
                <a:sym typeface="Arial"/>
              </a:rPr>
              <a:t>Data_Cleansing_&amp;_Transformation</a:t>
            </a:r>
            <a:endParaRPr sz="3700">
              <a:highlight>
                <a:srgbClr val="FFFFFF"/>
              </a:highlight>
              <a:latin typeface="Arial"/>
              <a:ea typeface="Arial"/>
              <a:cs typeface="Arial"/>
              <a:sym typeface="Arial"/>
            </a:endParaRPr>
          </a:p>
          <a:p>
            <a:pPr indent="0" lvl="0" marL="0" rtl="0" algn="ctr">
              <a:spcBef>
                <a:spcPts val="0"/>
              </a:spcBef>
              <a:spcAft>
                <a:spcPts val="0"/>
              </a:spcAft>
              <a:buNone/>
            </a:pPr>
            <a:r>
              <a:t/>
            </a:r>
            <a:endParaRPr/>
          </a:p>
        </p:txBody>
      </p:sp>
      <p:sp>
        <p:nvSpPr>
          <p:cNvPr id="188" name="Google Shape;188;p28"/>
          <p:cNvSpPr txBox="1"/>
          <p:nvPr>
            <p:ph idx="1" type="subTitle"/>
          </p:nvPr>
        </p:nvSpPr>
        <p:spPr>
          <a:xfrm>
            <a:off x="1524000" y="2179178"/>
            <a:ext cx="9144000" cy="2226900"/>
          </a:xfrm>
          <a:prstGeom prst="rect">
            <a:avLst/>
          </a:prstGeom>
        </p:spPr>
        <p:txBody>
          <a:bodyPr anchorCtr="0" anchor="t" bIns="45700" lIns="91425" spcFirstLastPara="1" rIns="91425" wrap="square" tIns="45700">
            <a:normAutofit/>
          </a:bodyPr>
          <a:lstStyle/>
          <a:p>
            <a:pPr indent="0" lvl="0" marL="0" rtl="0" algn="ctr">
              <a:spcBef>
                <a:spcPts val="1000"/>
              </a:spcBef>
              <a:spcAft>
                <a:spcPts val="0"/>
              </a:spcAft>
              <a:buNone/>
            </a:pPr>
            <a:r>
              <a:rPr lang="en-US"/>
              <a:t>link:</a:t>
            </a:r>
            <a:endParaRPr/>
          </a:p>
          <a:p>
            <a:pPr indent="0" lvl="0" marL="0" rtl="0" algn="ctr">
              <a:spcBef>
                <a:spcPts val="1000"/>
              </a:spcBef>
              <a:spcAft>
                <a:spcPts val="0"/>
              </a:spcAft>
              <a:buNone/>
            </a:pPr>
            <a:r>
              <a:rPr lang="en-US"/>
              <a:t>https://github.com/KseniyaLem/clean_data_group/blob/main/DATA_CLEANING_WEEK_9.ipynb</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9"/>
          <p:cNvSpPr txBox="1"/>
          <p:nvPr>
            <p:ph type="ctrTitle"/>
          </p:nvPr>
        </p:nvSpPr>
        <p:spPr>
          <a:xfrm>
            <a:off x="1428925" y="660642"/>
            <a:ext cx="9144000" cy="717900"/>
          </a:xfrm>
          <a:prstGeom prst="rect">
            <a:avLst/>
          </a:prstGeom>
        </p:spPr>
        <p:txBody>
          <a:bodyPr anchorCtr="0" anchor="b" bIns="45700" lIns="91425" spcFirstLastPara="1" rIns="91425" wrap="square" tIns="45700">
            <a:normAutofit/>
          </a:bodyPr>
          <a:lstStyle/>
          <a:p>
            <a:pPr indent="0" lvl="0" marL="0" rtl="0" algn="l">
              <a:lnSpc>
                <a:spcPct val="115000"/>
              </a:lnSpc>
              <a:spcBef>
                <a:spcPts val="900"/>
              </a:spcBef>
              <a:spcAft>
                <a:spcPts val="900"/>
              </a:spcAft>
              <a:buClr>
                <a:schemeClr val="dk1"/>
              </a:buClr>
              <a:buSzPts val="1100"/>
              <a:buFont typeface="Arial"/>
              <a:buNone/>
            </a:pPr>
            <a:r>
              <a:rPr b="1" lang="en-US" sz="3100">
                <a:solidFill>
                  <a:srgbClr val="2D3B45"/>
                </a:solidFill>
                <a:highlight>
                  <a:schemeClr val="lt1"/>
                </a:highlight>
                <a:latin typeface="Arial"/>
                <a:ea typeface="Arial"/>
                <a:cs typeface="Arial"/>
                <a:sym typeface="Arial"/>
              </a:rPr>
              <a:t>Exploratory data analysis</a:t>
            </a:r>
            <a:endParaRPr/>
          </a:p>
        </p:txBody>
      </p:sp>
      <p:sp>
        <p:nvSpPr>
          <p:cNvPr id="194" name="Google Shape;194;p29"/>
          <p:cNvSpPr txBox="1"/>
          <p:nvPr>
            <p:ph idx="1" type="subTitle"/>
          </p:nvPr>
        </p:nvSpPr>
        <p:spPr>
          <a:xfrm>
            <a:off x="1333875" y="2841538"/>
            <a:ext cx="9144000" cy="1655700"/>
          </a:xfrm>
          <a:prstGeom prst="rect">
            <a:avLst/>
          </a:prstGeom>
        </p:spPr>
        <p:txBody>
          <a:bodyPr anchorCtr="0" anchor="t" bIns="45700" lIns="91425" spcFirstLastPara="1" rIns="91425" wrap="square" tIns="45700">
            <a:normAutofit lnSpcReduction="10000"/>
          </a:bodyPr>
          <a:lstStyle/>
          <a:p>
            <a:pPr indent="0" lvl="0" marL="0" rtl="0" algn="ctr">
              <a:spcBef>
                <a:spcPts val="1000"/>
              </a:spcBef>
              <a:spcAft>
                <a:spcPts val="0"/>
              </a:spcAft>
              <a:buNone/>
            </a:pPr>
            <a:r>
              <a:rPr lang="en-US" sz="3600"/>
              <a:t>link:</a:t>
            </a:r>
            <a:endParaRPr sz="3600"/>
          </a:p>
          <a:p>
            <a:pPr indent="0" lvl="0" marL="0" rtl="0" algn="ctr">
              <a:spcBef>
                <a:spcPts val="1000"/>
              </a:spcBef>
              <a:spcAft>
                <a:spcPts val="0"/>
              </a:spcAft>
              <a:buNone/>
            </a:pPr>
            <a:r>
              <a:rPr lang="en-US"/>
              <a:t>https://github.com/pranav611/week-10-EDA-ON-CROSS-SELLING-RECOMMENSATIONS./blob/main/EDA_ON_CROSS_SELLING_RECOMMENSATIONS.ipynb</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0"/>
          <p:cNvSpPr txBox="1"/>
          <p:nvPr>
            <p:ph type="ctrTitle"/>
          </p:nvPr>
        </p:nvSpPr>
        <p:spPr>
          <a:xfrm>
            <a:off x="1524000" y="372910"/>
            <a:ext cx="9144000" cy="1422900"/>
          </a:xfrm>
          <a:prstGeom prst="rect">
            <a:avLst/>
          </a:prstGeom>
        </p:spPr>
        <p:txBody>
          <a:bodyPr anchorCtr="0" anchor="b" bIns="45700" lIns="91425" spcFirstLastPara="1" rIns="91425" wrap="square" tIns="45700">
            <a:normAutofit fontScale="90000"/>
          </a:bodyPr>
          <a:lstStyle/>
          <a:p>
            <a:pPr indent="0" lvl="0" marL="0" rtl="0" algn="ctr">
              <a:spcBef>
                <a:spcPts val="0"/>
              </a:spcBef>
              <a:spcAft>
                <a:spcPts val="0"/>
              </a:spcAft>
              <a:buNone/>
            </a:pPr>
            <a:r>
              <a:rPr lang="en-US"/>
              <a:t>EDA recommendations and proposed model technique</a:t>
            </a:r>
            <a:endParaRPr/>
          </a:p>
        </p:txBody>
      </p:sp>
      <p:sp>
        <p:nvSpPr>
          <p:cNvPr id="200" name="Google Shape;200;p30"/>
          <p:cNvSpPr txBox="1"/>
          <p:nvPr>
            <p:ph idx="1" type="subTitle"/>
          </p:nvPr>
        </p:nvSpPr>
        <p:spPr>
          <a:xfrm>
            <a:off x="430725" y="2153575"/>
            <a:ext cx="11556000" cy="4320000"/>
          </a:xfrm>
          <a:prstGeom prst="rect">
            <a:avLst/>
          </a:prstGeom>
        </p:spPr>
        <p:txBody>
          <a:bodyPr anchorCtr="0" anchor="t" bIns="45700" lIns="91425" spcFirstLastPara="1" rIns="91425" wrap="square" tIns="45700">
            <a:noAutofit/>
          </a:bodyPr>
          <a:lstStyle/>
          <a:p>
            <a:pPr indent="0" lvl="0" marL="0" rtl="0" algn="just">
              <a:lnSpc>
                <a:spcPct val="183333"/>
              </a:lnSpc>
              <a:spcBef>
                <a:spcPts val="0"/>
              </a:spcBef>
              <a:spcAft>
                <a:spcPts val="0"/>
              </a:spcAft>
              <a:buClr>
                <a:schemeClr val="dk1"/>
              </a:buClr>
              <a:buSzPts val="1100"/>
              <a:buFont typeface="Arial"/>
              <a:buNone/>
            </a:pPr>
            <a:r>
              <a:rPr lang="en-US" sz="1950">
                <a:solidFill>
                  <a:srgbClr val="222222"/>
                </a:solidFill>
                <a:highlight>
                  <a:srgbClr val="FFFFFF"/>
                </a:highlight>
                <a:latin typeface="Arial"/>
                <a:ea typeface="Arial"/>
                <a:cs typeface="Arial"/>
                <a:sym typeface="Arial"/>
              </a:rPr>
              <a:t>The models provide answers to the following questions</a:t>
            </a:r>
            <a:endParaRPr sz="1950">
              <a:solidFill>
                <a:srgbClr val="222222"/>
              </a:solidFill>
              <a:highlight>
                <a:srgbClr val="FFFFFF"/>
              </a:highlight>
              <a:latin typeface="Arial"/>
              <a:ea typeface="Arial"/>
              <a:cs typeface="Arial"/>
              <a:sym typeface="Arial"/>
            </a:endParaRPr>
          </a:p>
          <a:p>
            <a:pPr indent="-352425" lvl="0" marL="457200" rtl="0" algn="just">
              <a:lnSpc>
                <a:spcPct val="115000"/>
              </a:lnSpc>
              <a:spcBef>
                <a:spcPts val="1200"/>
              </a:spcBef>
              <a:spcAft>
                <a:spcPts val="0"/>
              </a:spcAft>
              <a:buClr>
                <a:srgbClr val="222222"/>
              </a:buClr>
              <a:buSzPts val="1950"/>
              <a:buAutoNum type="arabicPeriod"/>
            </a:pPr>
            <a:r>
              <a:rPr lang="en-US" sz="1950">
                <a:solidFill>
                  <a:srgbClr val="222222"/>
                </a:solidFill>
                <a:highlight>
                  <a:srgbClr val="FFFFFF"/>
                </a:highlight>
                <a:latin typeface="Arial"/>
                <a:ea typeface="Arial"/>
                <a:cs typeface="Arial"/>
                <a:sym typeface="Arial"/>
              </a:rPr>
              <a:t>What – choice of product</a:t>
            </a:r>
            <a:endParaRPr sz="1950">
              <a:solidFill>
                <a:srgbClr val="222222"/>
              </a:solidFill>
              <a:highlight>
                <a:srgbClr val="FFFFFF"/>
              </a:highlight>
              <a:latin typeface="Arial"/>
              <a:ea typeface="Arial"/>
              <a:cs typeface="Arial"/>
              <a:sym typeface="Arial"/>
            </a:endParaRPr>
          </a:p>
          <a:p>
            <a:pPr indent="-352425" lvl="0" marL="457200" rtl="0" algn="just">
              <a:lnSpc>
                <a:spcPct val="115000"/>
              </a:lnSpc>
              <a:spcBef>
                <a:spcPts val="0"/>
              </a:spcBef>
              <a:spcAft>
                <a:spcPts val="0"/>
              </a:spcAft>
              <a:buClr>
                <a:srgbClr val="222222"/>
              </a:buClr>
              <a:buSzPts val="1950"/>
              <a:buAutoNum type="arabicPeriod"/>
            </a:pPr>
            <a:r>
              <a:rPr lang="en-US" sz="1950">
                <a:solidFill>
                  <a:srgbClr val="222222"/>
                </a:solidFill>
                <a:highlight>
                  <a:srgbClr val="FFFFFF"/>
                </a:highlight>
                <a:latin typeface="Arial"/>
                <a:ea typeface="Arial"/>
                <a:cs typeface="Arial"/>
                <a:sym typeface="Arial"/>
              </a:rPr>
              <a:t>Whom – selection of customers</a:t>
            </a:r>
            <a:endParaRPr sz="1950">
              <a:solidFill>
                <a:srgbClr val="222222"/>
              </a:solidFill>
              <a:highlight>
                <a:srgbClr val="FFFFFF"/>
              </a:highlight>
              <a:latin typeface="Arial"/>
              <a:ea typeface="Arial"/>
              <a:cs typeface="Arial"/>
              <a:sym typeface="Arial"/>
            </a:endParaRPr>
          </a:p>
          <a:p>
            <a:pPr indent="-352425" lvl="0" marL="457200" rtl="0" algn="just">
              <a:lnSpc>
                <a:spcPct val="115000"/>
              </a:lnSpc>
              <a:spcBef>
                <a:spcPts val="0"/>
              </a:spcBef>
              <a:spcAft>
                <a:spcPts val="0"/>
              </a:spcAft>
              <a:buClr>
                <a:srgbClr val="222222"/>
              </a:buClr>
              <a:buSzPts val="1950"/>
              <a:buAutoNum type="arabicPeriod"/>
            </a:pPr>
            <a:r>
              <a:rPr lang="en-US" sz="1950">
                <a:solidFill>
                  <a:srgbClr val="222222"/>
                </a:solidFill>
                <a:highlight>
                  <a:srgbClr val="FFFFFF"/>
                </a:highlight>
                <a:latin typeface="Arial"/>
                <a:ea typeface="Arial"/>
                <a:cs typeface="Arial"/>
                <a:sym typeface="Arial"/>
              </a:rPr>
              <a:t>When – timing</a:t>
            </a:r>
            <a:endParaRPr sz="1950">
              <a:solidFill>
                <a:srgbClr val="222222"/>
              </a:solidFill>
              <a:highlight>
                <a:srgbClr val="FFFFFF"/>
              </a:highlight>
              <a:latin typeface="Arial"/>
              <a:ea typeface="Arial"/>
              <a:cs typeface="Arial"/>
              <a:sym typeface="Arial"/>
            </a:endParaRPr>
          </a:p>
          <a:p>
            <a:pPr indent="-352425" lvl="0" marL="457200" rtl="0" algn="just">
              <a:lnSpc>
                <a:spcPct val="115000"/>
              </a:lnSpc>
              <a:spcBef>
                <a:spcPts val="0"/>
              </a:spcBef>
              <a:spcAft>
                <a:spcPts val="0"/>
              </a:spcAft>
              <a:buClr>
                <a:srgbClr val="222222"/>
              </a:buClr>
              <a:buSzPts val="1950"/>
              <a:buAutoNum type="arabicPeriod"/>
            </a:pPr>
            <a:r>
              <a:rPr lang="en-US" sz="1950">
                <a:solidFill>
                  <a:srgbClr val="222222"/>
                </a:solidFill>
                <a:highlight>
                  <a:srgbClr val="FFFFFF"/>
                </a:highlight>
                <a:latin typeface="Arial"/>
                <a:ea typeface="Arial"/>
                <a:cs typeface="Arial"/>
                <a:sym typeface="Arial"/>
              </a:rPr>
              <a:t>How – contact strategy</a:t>
            </a:r>
            <a:endParaRPr sz="1950">
              <a:solidFill>
                <a:srgbClr val="222222"/>
              </a:solidFill>
              <a:highlight>
                <a:srgbClr val="FFFFFF"/>
              </a:highlight>
              <a:latin typeface="Arial"/>
              <a:ea typeface="Arial"/>
              <a:cs typeface="Arial"/>
              <a:sym typeface="Arial"/>
            </a:endParaRPr>
          </a:p>
          <a:p>
            <a:pPr indent="0" lvl="0" marL="0" rtl="0" algn="l">
              <a:lnSpc>
                <a:spcPct val="115000"/>
              </a:lnSpc>
              <a:spcBef>
                <a:spcPts val="1200"/>
              </a:spcBef>
              <a:spcAft>
                <a:spcPts val="0"/>
              </a:spcAft>
              <a:buNone/>
            </a:pPr>
            <a:r>
              <a:t/>
            </a:r>
            <a:endParaRPr sz="2750">
              <a:solidFill>
                <a:srgbClr val="212121"/>
              </a:solidFill>
              <a:highlight>
                <a:srgbClr val="FAFAFA"/>
              </a:highlight>
              <a:latin typeface="Roboto"/>
              <a:ea typeface="Roboto"/>
              <a:cs typeface="Roboto"/>
              <a:sym typeface="Roboto"/>
            </a:endParaRPr>
          </a:p>
          <a:p>
            <a:pPr indent="0" lvl="0" marL="0" rtl="0" algn="l">
              <a:lnSpc>
                <a:spcPct val="115000"/>
              </a:lnSpc>
              <a:spcBef>
                <a:spcPts val="3700"/>
              </a:spcBef>
              <a:spcAft>
                <a:spcPts val="0"/>
              </a:spcAft>
              <a:buNone/>
            </a:pPr>
            <a:r>
              <a:t/>
            </a:r>
            <a:endParaRPr sz="2150">
              <a:solidFill>
                <a:srgbClr val="212121"/>
              </a:solidFill>
              <a:highlight>
                <a:srgbClr val="FAFAFA"/>
              </a:highlight>
              <a:latin typeface="Roboto"/>
              <a:ea typeface="Roboto"/>
              <a:cs typeface="Roboto"/>
              <a:sym typeface="Roboto"/>
            </a:endParaRPr>
          </a:p>
          <a:p>
            <a:pPr indent="0" lvl="0" marL="0" rtl="0" algn="l">
              <a:spcBef>
                <a:spcPts val="3700"/>
              </a:spcBef>
              <a:spcAft>
                <a:spcPts val="0"/>
              </a:spcAft>
              <a:buNone/>
            </a:pPr>
            <a:r>
              <a:t/>
            </a:r>
            <a:endParaRPr/>
          </a:p>
        </p:txBody>
      </p:sp>
      <p:pic>
        <p:nvPicPr>
          <p:cNvPr id="201" name="Google Shape;201;p30"/>
          <p:cNvPicPr preferRelativeResize="0"/>
          <p:nvPr/>
        </p:nvPicPr>
        <p:blipFill>
          <a:blip r:embed="rId3">
            <a:alphaModFix/>
          </a:blip>
          <a:stretch>
            <a:fillRect/>
          </a:stretch>
        </p:blipFill>
        <p:spPr>
          <a:xfrm>
            <a:off x="4548225" y="2815325"/>
            <a:ext cx="7560000" cy="41433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1"/>
          <p:cNvSpPr txBox="1"/>
          <p:nvPr>
            <p:ph type="ctrTitle"/>
          </p:nvPr>
        </p:nvSpPr>
        <p:spPr>
          <a:xfrm>
            <a:off x="1524000" y="1122363"/>
            <a:ext cx="9144000" cy="2387700"/>
          </a:xfrm>
          <a:prstGeom prst="rect">
            <a:avLst/>
          </a:prstGeom>
        </p:spPr>
        <p:txBody>
          <a:bodyPr anchorCtr="0" anchor="b" bIns="45700" lIns="91425" spcFirstLastPara="1" rIns="91425" wrap="square" tIns="45700">
            <a:noAutofit/>
          </a:bodyPr>
          <a:lstStyle/>
          <a:p>
            <a:pPr indent="0" lvl="0" marL="0" rtl="0" algn="l">
              <a:lnSpc>
                <a:spcPct val="183333"/>
              </a:lnSpc>
              <a:spcBef>
                <a:spcPts val="0"/>
              </a:spcBef>
              <a:spcAft>
                <a:spcPts val="0"/>
              </a:spcAft>
              <a:buClr>
                <a:schemeClr val="dk1"/>
              </a:buClr>
              <a:buSzPts val="1100"/>
              <a:buFont typeface="Arial"/>
              <a:buNone/>
            </a:pPr>
            <a:r>
              <a:rPr i="1" lang="en-US" sz="1850">
                <a:solidFill>
                  <a:srgbClr val="222222"/>
                </a:solidFill>
                <a:highlight>
                  <a:srgbClr val="FFFFFF"/>
                </a:highlight>
                <a:latin typeface="Arial"/>
                <a:ea typeface="Arial"/>
                <a:cs typeface="Arial"/>
                <a:sym typeface="Arial"/>
              </a:rPr>
              <a:t>2. </a:t>
            </a:r>
            <a:r>
              <a:rPr lang="en-US" sz="1850">
                <a:solidFill>
                  <a:srgbClr val="222222"/>
                </a:solidFill>
                <a:highlight>
                  <a:srgbClr val="FFFFFF"/>
                </a:highlight>
                <a:latin typeface="Arial"/>
                <a:ea typeface="Arial"/>
                <a:cs typeface="Arial"/>
                <a:sym typeface="Arial"/>
              </a:rPr>
              <a:t>Segmentation:</a:t>
            </a:r>
            <a:r>
              <a:rPr i="1" lang="en-US" sz="1850">
                <a:solidFill>
                  <a:srgbClr val="222222"/>
                </a:solidFill>
                <a:highlight>
                  <a:srgbClr val="FFFFFF"/>
                </a:highlight>
                <a:latin typeface="Arial"/>
                <a:ea typeface="Arial"/>
                <a:cs typeface="Arial"/>
                <a:sym typeface="Arial"/>
              </a:rPr>
              <a:t> </a:t>
            </a:r>
            <a:r>
              <a:rPr lang="en-US" sz="1850">
                <a:solidFill>
                  <a:srgbClr val="222222"/>
                </a:solidFill>
                <a:highlight>
                  <a:srgbClr val="FFFFFF"/>
                </a:highlight>
                <a:latin typeface="Arial"/>
                <a:ea typeface="Arial"/>
                <a:cs typeface="Arial"/>
                <a:sym typeface="Arial"/>
              </a:rPr>
              <a:t>For customized one- to- one marketing programs as each segment may have different needs and preferences. The Response Model will be developed for the Segment “Affluent Income Low Risk”.</a:t>
            </a:r>
            <a:endParaRPr sz="1850">
              <a:solidFill>
                <a:srgbClr val="222222"/>
              </a:solidFill>
              <a:highlight>
                <a:srgbClr val="FFFFFF"/>
              </a:highlight>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t/>
            </a:r>
            <a:endParaRPr sz="1600">
              <a:latin typeface="Arial"/>
              <a:ea typeface="Arial"/>
              <a:cs typeface="Arial"/>
              <a:sym typeface="Arial"/>
            </a:endParaRPr>
          </a:p>
          <a:p>
            <a:pPr indent="0" lvl="0" marL="0" rtl="0" algn="ctr">
              <a:spcBef>
                <a:spcPts val="0"/>
              </a:spcBef>
              <a:spcAft>
                <a:spcPts val="0"/>
              </a:spcAft>
              <a:buNone/>
            </a:pPr>
            <a:r>
              <a:t/>
            </a:r>
            <a:endParaRPr sz="6500"/>
          </a:p>
        </p:txBody>
      </p:sp>
      <p:sp>
        <p:nvSpPr>
          <p:cNvPr id="207" name="Google Shape;207;p31"/>
          <p:cNvSpPr txBox="1"/>
          <p:nvPr>
            <p:ph idx="1" type="subTitle"/>
          </p:nvPr>
        </p:nvSpPr>
        <p:spPr>
          <a:xfrm>
            <a:off x="1524000" y="3602038"/>
            <a:ext cx="9144000" cy="1655700"/>
          </a:xfrm>
          <a:prstGeom prst="rect">
            <a:avLst/>
          </a:prstGeom>
        </p:spPr>
        <p:txBody>
          <a:bodyPr anchorCtr="0" anchor="t" bIns="45700" lIns="91425" spcFirstLastPara="1" rIns="91425" wrap="square" tIns="45700">
            <a:normAutofit/>
          </a:bodyPr>
          <a:lstStyle/>
          <a:p>
            <a:pPr indent="0" lvl="0" marL="0" rtl="0" algn="ctr">
              <a:spcBef>
                <a:spcPts val="1000"/>
              </a:spcBef>
              <a:spcAft>
                <a:spcPts val="0"/>
              </a:spcAft>
              <a:buNone/>
            </a:pPr>
            <a:r>
              <a:t/>
            </a:r>
            <a:endParaRPr/>
          </a:p>
        </p:txBody>
      </p:sp>
      <p:pic>
        <p:nvPicPr>
          <p:cNvPr id="208" name="Google Shape;208;p31"/>
          <p:cNvPicPr preferRelativeResize="0"/>
          <p:nvPr/>
        </p:nvPicPr>
        <p:blipFill>
          <a:blip r:embed="rId3">
            <a:alphaModFix/>
          </a:blip>
          <a:stretch>
            <a:fillRect/>
          </a:stretch>
        </p:blipFill>
        <p:spPr>
          <a:xfrm>
            <a:off x="1224925" y="2366125"/>
            <a:ext cx="10563200" cy="3986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ctrTitle"/>
          </p:nvPr>
        </p:nvSpPr>
        <p:spPr>
          <a:xfrm>
            <a:off x="-1" y="0"/>
            <a:ext cx="5733142" cy="6858002"/>
          </a:xfrm>
          <a:prstGeom prst="rect">
            <a:avLst/>
          </a:prstGeom>
          <a:solidFill>
            <a:srgbClr val="3B3B3B"/>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br>
              <a:rPr lang="en-US"/>
            </a:br>
            <a:br>
              <a:rPr lang="en-US"/>
            </a:br>
            <a:br>
              <a:rPr lang="en-US"/>
            </a:br>
            <a:r>
              <a:rPr b="1" lang="en-US">
                <a:solidFill>
                  <a:srgbClr val="FF6600"/>
                </a:solidFill>
              </a:rPr>
              <a:t>Agenda</a:t>
            </a:r>
            <a:endParaRPr/>
          </a:p>
        </p:txBody>
      </p:sp>
      <p:sp>
        <p:nvSpPr>
          <p:cNvPr id="91" name="Google Shape;91;p14"/>
          <p:cNvSpPr txBox="1"/>
          <p:nvPr>
            <p:ph idx="1" type="subTitle"/>
          </p:nvPr>
        </p:nvSpPr>
        <p:spPr>
          <a:xfrm>
            <a:off x="5733142" y="0"/>
            <a:ext cx="6458857" cy="6858004"/>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solidFill>
                <a:srgbClr val="FF6600"/>
              </a:solidFill>
            </a:endParaRPr>
          </a:p>
          <a:p>
            <a:pPr indent="0" lvl="0" marL="0" rtl="0" algn="just">
              <a:lnSpc>
                <a:spcPct val="90000"/>
              </a:lnSpc>
              <a:spcBef>
                <a:spcPts val="1000"/>
              </a:spcBef>
              <a:spcAft>
                <a:spcPts val="0"/>
              </a:spcAft>
              <a:buClr>
                <a:srgbClr val="FF6600"/>
              </a:buClr>
              <a:buSzPts val="2400"/>
              <a:buNone/>
            </a:pPr>
            <a:r>
              <a:rPr lang="en-US">
                <a:solidFill>
                  <a:srgbClr val="FF6600"/>
                </a:solidFill>
              </a:rPr>
              <a:t>   </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a:t>
            </a:r>
            <a:endParaRPr/>
          </a:p>
          <a:p>
            <a:pPr indent="0" lvl="0" marL="0" rtl="0" algn="just">
              <a:lnSpc>
                <a:spcPct val="90000"/>
              </a:lnSpc>
              <a:spcBef>
                <a:spcPts val="1000"/>
              </a:spcBef>
              <a:spcAft>
                <a:spcPts val="0"/>
              </a:spcAft>
              <a:buClr>
                <a:srgbClr val="FF6600"/>
              </a:buClr>
              <a:buSzPts val="2800"/>
              <a:buNone/>
            </a:pPr>
            <a:r>
              <a:rPr lang="en-US" sz="4000">
                <a:solidFill>
                  <a:srgbClr val="FF6600"/>
                </a:solidFill>
              </a:rPr>
              <a:t> </a:t>
            </a:r>
            <a:r>
              <a:rPr lang="en-US" sz="4700">
                <a:solidFill>
                  <a:srgbClr val="FF6600"/>
                </a:solidFill>
              </a:rPr>
              <a:t>        </a:t>
            </a:r>
            <a:r>
              <a:rPr b="1" lang="en-US" sz="3100">
                <a:solidFill>
                  <a:srgbClr val="2D3B45"/>
                </a:solidFill>
                <a:highlight>
                  <a:srgbClr val="FFFFFF"/>
                </a:highlight>
                <a:latin typeface="Arial"/>
                <a:ea typeface="Arial"/>
                <a:cs typeface="Arial"/>
                <a:sym typeface="Arial"/>
              </a:rPr>
              <a:t>Task:</a:t>
            </a:r>
            <a:endParaRPr b="1" sz="3100">
              <a:solidFill>
                <a:srgbClr val="2D3B45"/>
              </a:solidFill>
              <a:highlight>
                <a:srgbClr val="FFFFFF"/>
              </a:highlight>
              <a:latin typeface="Arial"/>
              <a:ea typeface="Arial"/>
              <a:cs typeface="Arial"/>
              <a:sym typeface="Arial"/>
            </a:endParaRPr>
          </a:p>
          <a:p>
            <a:pPr indent="0" lvl="0" marL="0" rtl="0" algn="l">
              <a:lnSpc>
                <a:spcPct val="115000"/>
              </a:lnSpc>
              <a:spcBef>
                <a:spcPts val="900"/>
              </a:spcBef>
              <a:spcAft>
                <a:spcPts val="0"/>
              </a:spcAft>
              <a:buClr>
                <a:schemeClr val="dk1"/>
              </a:buClr>
              <a:buSzPts val="1100"/>
              <a:buFont typeface="Arial"/>
              <a:buNone/>
            </a:pPr>
            <a:r>
              <a:rPr b="1" lang="en-US" sz="3100">
                <a:solidFill>
                  <a:srgbClr val="2D3B45"/>
                </a:solidFill>
                <a:highlight>
                  <a:srgbClr val="FFFFFF"/>
                </a:highlight>
                <a:latin typeface="Arial"/>
                <a:ea typeface="Arial"/>
                <a:cs typeface="Arial"/>
                <a:sym typeface="Arial"/>
              </a:rPr>
              <a:t>1. Business understanding</a:t>
            </a:r>
            <a:endParaRPr b="1" sz="3100">
              <a:solidFill>
                <a:srgbClr val="2D3B45"/>
              </a:solidFill>
              <a:highlight>
                <a:srgbClr val="FFFFFF"/>
              </a:highlight>
              <a:latin typeface="Arial"/>
              <a:ea typeface="Arial"/>
              <a:cs typeface="Arial"/>
              <a:sym typeface="Arial"/>
            </a:endParaRPr>
          </a:p>
          <a:p>
            <a:pPr indent="0" lvl="0" marL="0" rtl="0" algn="l">
              <a:lnSpc>
                <a:spcPct val="115000"/>
              </a:lnSpc>
              <a:spcBef>
                <a:spcPts val="900"/>
              </a:spcBef>
              <a:spcAft>
                <a:spcPts val="0"/>
              </a:spcAft>
              <a:buClr>
                <a:schemeClr val="dk1"/>
              </a:buClr>
              <a:buSzPts val="1100"/>
              <a:buFont typeface="Arial"/>
              <a:buNone/>
            </a:pPr>
            <a:r>
              <a:rPr b="1" lang="en-US" sz="3100">
                <a:solidFill>
                  <a:srgbClr val="2D3B45"/>
                </a:solidFill>
                <a:highlight>
                  <a:srgbClr val="FFFFFF"/>
                </a:highlight>
                <a:latin typeface="Arial"/>
                <a:ea typeface="Arial"/>
                <a:cs typeface="Arial"/>
                <a:sym typeface="Arial"/>
              </a:rPr>
              <a:t>2. Data Understanding</a:t>
            </a:r>
            <a:endParaRPr b="1" sz="3100">
              <a:solidFill>
                <a:srgbClr val="2D3B45"/>
              </a:solidFill>
              <a:highlight>
                <a:srgbClr val="FFFFFF"/>
              </a:highlight>
              <a:latin typeface="Arial"/>
              <a:ea typeface="Arial"/>
              <a:cs typeface="Arial"/>
              <a:sym typeface="Arial"/>
            </a:endParaRPr>
          </a:p>
          <a:p>
            <a:pPr indent="0" lvl="0" marL="0" rtl="0" algn="l">
              <a:lnSpc>
                <a:spcPct val="115000"/>
              </a:lnSpc>
              <a:spcBef>
                <a:spcPts val="900"/>
              </a:spcBef>
              <a:spcAft>
                <a:spcPts val="0"/>
              </a:spcAft>
              <a:buClr>
                <a:schemeClr val="dk1"/>
              </a:buClr>
              <a:buSzPts val="1100"/>
              <a:buFont typeface="Arial"/>
              <a:buNone/>
            </a:pPr>
            <a:r>
              <a:rPr b="1" lang="en-US" sz="3100">
                <a:solidFill>
                  <a:srgbClr val="2D3B45"/>
                </a:solidFill>
                <a:highlight>
                  <a:srgbClr val="FFFFFF"/>
                </a:highlight>
                <a:latin typeface="Arial"/>
                <a:ea typeface="Arial"/>
                <a:cs typeface="Arial"/>
                <a:sym typeface="Arial"/>
              </a:rPr>
              <a:t>3. Data Cleansing and Transformation</a:t>
            </a:r>
            <a:endParaRPr b="1" sz="3100">
              <a:solidFill>
                <a:srgbClr val="2D3B45"/>
              </a:solidFill>
              <a:highlight>
                <a:srgbClr val="FFFFFF"/>
              </a:highlight>
              <a:latin typeface="Arial"/>
              <a:ea typeface="Arial"/>
              <a:cs typeface="Arial"/>
              <a:sym typeface="Arial"/>
            </a:endParaRPr>
          </a:p>
          <a:p>
            <a:pPr indent="0" lvl="0" marL="0" rtl="0" algn="l">
              <a:lnSpc>
                <a:spcPct val="115000"/>
              </a:lnSpc>
              <a:spcBef>
                <a:spcPts val="900"/>
              </a:spcBef>
              <a:spcAft>
                <a:spcPts val="0"/>
              </a:spcAft>
              <a:buClr>
                <a:schemeClr val="dk1"/>
              </a:buClr>
              <a:buSzPts val="1100"/>
              <a:buFont typeface="Arial"/>
              <a:buNone/>
            </a:pPr>
            <a:r>
              <a:rPr b="1" lang="en-US" sz="3100">
                <a:solidFill>
                  <a:srgbClr val="2D3B45"/>
                </a:solidFill>
                <a:highlight>
                  <a:srgbClr val="FFFFFF"/>
                </a:highlight>
                <a:latin typeface="Arial"/>
                <a:ea typeface="Arial"/>
                <a:cs typeface="Arial"/>
                <a:sym typeface="Arial"/>
              </a:rPr>
              <a:t>4. Exploratory data analysis</a:t>
            </a:r>
            <a:endParaRPr b="1" sz="3100">
              <a:solidFill>
                <a:srgbClr val="2D3B45"/>
              </a:solidFill>
              <a:highlight>
                <a:srgbClr val="FFFFFF"/>
              </a:highlight>
              <a:latin typeface="Arial"/>
              <a:ea typeface="Arial"/>
              <a:cs typeface="Arial"/>
              <a:sym typeface="Arial"/>
            </a:endParaRPr>
          </a:p>
          <a:p>
            <a:pPr indent="0" lvl="0" marL="0" rtl="0" algn="l">
              <a:lnSpc>
                <a:spcPct val="115000"/>
              </a:lnSpc>
              <a:spcBef>
                <a:spcPts val="900"/>
              </a:spcBef>
              <a:spcAft>
                <a:spcPts val="0"/>
              </a:spcAft>
              <a:buClr>
                <a:schemeClr val="dk1"/>
              </a:buClr>
              <a:buSzPts val="1100"/>
              <a:buFont typeface="Arial"/>
              <a:buNone/>
            </a:pPr>
            <a:r>
              <a:rPr b="1" lang="en-US" sz="3100">
                <a:solidFill>
                  <a:srgbClr val="2D3B45"/>
                </a:solidFill>
                <a:highlight>
                  <a:srgbClr val="FFFFFF"/>
                </a:highlight>
                <a:latin typeface="Arial"/>
                <a:ea typeface="Arial"/>
                <a:cs typeface="Arial"/>
                <a:sym typeface="Arial"/>
              </a:rPr>
              <a:t>5. EDA Recommendation (ppt)</a:t>
            </a:r>
            <a:endParaRPr b="1" sz="3100">
              <a:solidFill>
                <a:srgbClr val="2D3B45"/>
              </a:solidFill>
              <a:highlight>
                <a:srgbClr val="FFFFFF"/>
              </a:highlight>
              <a:latin typeface="Arial"/>
              <a:ea typeface="Arial"/>
              <a:cs typeface="Arial"/>
              <a:sym typeface="Arial"/>
            </a:endParaRPr>
          </a:p>
          <a:p>
            <a:pPr indent="0" lvl="0" marL="0" rtl="0" algn="just">
              <a:lnSpc>
                <a:spcPct val="90000"/>
              </a:lnSpc>
              <a:spcBef>
                <a:spcPts val="1000"/>
              </a:spcBef>
              <a:spcAft>
                <a:spcPts val="0"/>
              </a:spcAft>
              <a:buClr>
                <a:srgbClr val="FF6600"/>
              </a:buClr>
              <a:buSzPts val="2800"/>
              <a:buNone/>
            </a:pPr>
            <a:r>
              <a:t/>
            </a:r>
            <a:endParaRPr sz="4000">
              <a:solidFill>
                <a:srgbClr val="FF6600"/>
              </a:solidFill>
            </a:endParaRPr>
          </a:p>
        </p:txBody>
      </p:sp>
      <p:pic>
        <p:nvPicPr>
          <p:cNvPr id="92" name="Google Shape;92;p14"/>
          <p:cNvPicPr preferRelativeResize="0"/>
          <p:nvPr/>
        </p:nvPicPr>
        <p:blipFill rotWithShape="1">
          <a:blip r:embed="rId3">
            <a:alphaModFix/>
          </a:blip>
          <a:srcRect b="0" l="0" r="0" t="0"/>
          <a:stretch/>
        </p:blipFill>
        <p:spPr>
          <a:xfrm>
            <a:off x="0" y="5863771"/>
            <a:ext cx="1654627" cy="99423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2"/>
          <p:cNvSpPr txBox="1"/>
          <p:nvPr>
            <p:ph type="ctrTitle"/>
          </p:nvPr>
        </p:nvSpPr>
        <p:spPr>
          <a:xfrm>
            <a:off x="1524000" y="1122363"/>
            <a:ext cx="9144000" cy="2387700"/>
          </a:xfrm>
          <a:prstGeom prst="rect">
            <a:avLst/>
          </a:prstGeom>
        </p:spPr>
        <p:txBody>
          <a:bodyPr anchorCtr="0" anchor="b" bIns="45700" lIns="91425" spcFirstLastPara="1" rIns="91425" wrap="square" tIns="45700">
            <a:normAutofit/>
          </a:bodyPr>
          <a:lstStyle/>
          <a:p>
            <a:pPr indent="0" lvl="0" marL="0" rtl="0" algn="ctr">
              <a:spcBef>
                <a:spcPts val="0"/>
              </a:spcBef>
              <a:spcAft>
                <a:spcPts val="0"/>
              </a:spcAft>
              <a:buNone/>
            </a:pPr>
            <a:r>
              <a:rPr lang="en-US"/>
              <a:t>3.</a:t>
            </a:r>
            <a:endParaRPr/>
          </a:p>
        </p:txBody>
      </p:sp>
      <p:sp>
        <p:nvSpPr>
          <p:cNvPr id="214" name="Google Shape;214;p32"/>
          <p:cNvSpPr txBox="1"/>
          <p:nvPr>
            <p:ph idx="1" type="subTitle"/>
          </p:nvPr>
        </p:nvSpPr>
        <p:spPr>
          <a:xfrm>
            <a:off x="1524000" y="3602038"/>
            <a:ext cx="9144000" cy="1655700"/>
          </a:xfrm>
          <a:prstGeom prst="rect">
            <a:avLst/>
          </a:prstGeom>
        </p:spPr>
        <p:txBody>
          <a:bodyPr anchorCtr="0" anchor="t" bIns="45700" lIns="91425" spcFirstLastPara="1" rIns="91425" wrap="square" tIns="45700">
            <a:normAutofit/>
          </a:bodyPr>
          <a:lstStyle/>
          <a:p>
            <a:pPr indent="0" lvl="0" marL="0" rtl="0" algn="ctr">
              <a:spcBef>
                <a:spcPts val="1000"/>
              </a:spcBef>
              <a:spcAft>
                <a:spcPts val="0"/>
              </a:spcAft>
              <a:buNone/>
            </a:pPr>
            <a:r>
              <a:t/>
            </a:r>
            <a:endParaRPr/>
          </a:p>
        </p:txBody>
      </p:sp>
      <p:pic>
        <p:nvPicPr>
          <p:cNvPr id="215" name="Google Shape;215;p32"/>
          <p:cNvPicPr preferRelativeResize="0"/>
          <p:nvPr/>
        </p:nvPicPr>
        <p:blipFill>
          <a:blip r:embed="rId3">
            <a:alphaModFix/>
          </a:blip>
          <a:stretch>
            <a:fillRect/>
          </a:stretch>
        </p:blipFill>
        <p:spPr>
          <a:xfrm>
            <a:off x="1255375" y="872425"/>
            <a:ext cx="9546301" cy="54280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3"/>
          <p:cNvSpPr txBox="1"/>
          <p:nvPr>
            <p:ph type="ctrTitle"/>
          </p:nvPr>
        </p:nvSpPr>
        <p:spPr>
          <a:xfrm>
            <a:off x="1524000" y="259351"/>
            <a:ext cx="9144000" cy="1435500"/>
          </a:xfrm>
          <a:prstGeom prst="rect">
            <a:avLst/>
          </a:prstGeom>
        </p:spPr>
        <p:txBody>
          <a:bodyPr anchorCtr="0" anchor="b" bIns="45700" lIns="91425" spcFirstLastPara="1" rIns="91425" wrap="square" tIns="45700">
            <a:normAutofit fontScale="90000"/>
          </a:bodyPr>
          <a:lstStyle/>
          <a:p>
            <a:pPr indent="0" lvl="0" marL="0" rtl="0" algn="ctr">
              <a:spcBef>
                <a:spcPts val="0"/>
              </a:spcBef>
              <a:spcAft>
                <a:spcPts val="0"/>
              </a:spcAft>
              <a:buNone/>
            </a:pPr>
            <a:r>
              <a:rPr lang="en-US" sz="2550">
                <a:solidFill>
                  <a:srgbClr val="222222"/>
                </a:solidFill>
                <a:highlight>
                  <a:srgbClr val="FFFFFF"/>
                </a:highlight>
                <a:latin typeface="Arial"/>
                <a:ea typeface="Arial"/>
                <a:cs typeface="Arial"/>
                <a:sym typeface="Arial"/>
              </a:rPr>
              <a:t>Response Model: The following table shows the variables description and relationship to cross-sell response / propensity in descending order of importance using Logistic Regression</a:t>
            </a:r>
            <a:endParaRPr sz="7200"/>
          </a:p>
        </p:txBody>
      </p:sp>
      <p:sp>
        <p:nvSpPr>
          <p:cNvPr id="221" name="Google Shape;221;p33"/>
          <p:cNvSpPr txBox="1"/>
          <p:nvPr>
            <p:ph idx="1" type="subTitle"/>
          </p:nvPr>
        </p:nvSpPr>
        <p:spPr>
          <a:xfrm>
            <a:off x="1524000" y="3602038"/>
            <a:ext cx="9144000" cy="1655700"/>
          </a:xfrm>
          <a:prstGeom prst="rect">
            <a:avLst/>
          </a:prstGeom>
        </p:spPr>
        <p:txBody>
          <a:bodyPr anchorCtr="0" anchor="t" bIns="45700" lIns="91425" spcFirstLastPara="1" rIns="91425" wrap="square" tIns="45700">
            <a:normAutofit/>
          </a:bodyPr>
          <a:lstStyle/>
          <a:p>
            <a:pPr indent="0" lvl="0" marL="0" rtl="0" algn="ctr">
              <a:spcBef>
                <a:spcPts val="1000"/>
              </a:spcBef>
              <a:spcAft>
                <a:spcPts val="0"/>
              </a:spcAft>
              <a:buNone/>
            </a:pPr>
            <a:r>
              <a:t/>
            </a:r>
            <a:endParaRPr/>
          </a:p>
        </p:txBody>
      </p:sp>
      <p:pic>
        <p:nvPicPr>
          <p:cNvPr id="222" name="Google Shape;222;p33"/>
          <p:cNvPicPr preferRelativeResize="0"/>
          <p:nvPr/>
        </p:nvPicPr>
        <p:blipFill>
          <a:blip r:embed="rId3">
            <a:alphaModFix/>
          </a:blip>
          <a:stretch>
            <a:fillRect/>
          </a:stretch>
        </p:blipFill>
        <p:spPr>
          <a:xfrm>
            <a:off x="1699925" y="1854225"/>
            <a:ext cx="8306675" cy="47580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4"/>
          <p:cNvSpPr txBox="1"/>
          <p:nvPr>
            <p:ph type="ctrTitle"/>
          </p:nvPr>
        </p:nvSpPr>
        <p:spPr>
          <a:xfrm>
            <a:off x="1524000" y="1122363"/>
            <a:ext cx="9144000" cy="2387700"/>
          </a:xfrm>
          <a:prstGeom prst="rect">
            <a:avLst/>
          </a:prstGeom>
        </p:spPr>
        <p:txBody>
          <a:bodyPr anchorCtr="0" anchor="b" bIns="45700" lIns="91425" spcFirstLastPara="1" rIns="91425" wrap="square" tIns="45700">
            <a:normAutofit/>
          </a:bodyPr>
          <a:lstStyle/>
          <a:p>
            <a:pPr indent="0" lvl="0" marL="0" rtl="0" algn="ctr">
              <a:spcBef>
                <a:spcPts val="0"/>
              </a:spcBef>
              <a:spcAft>
                <a:spcPts val="0"/>
              </a:spcAft>
              <a:buNone/>
            </a:pPr>
            <a:r>
              <a:t/>
            </a:r>
            <a:endParaRPr/>
          </a:p>
        </p:txBody>
      </p:sp>
      <p:sp>
        <p:nvSpPr>
          <p:cNvPr id="228" name="Google Shape;228;p34"/>
          <p:cNvSpPr txBox="1"/>
          <p:nvPr>
            <p:ph idx="1" type="subTitle"/>
          </p:nvPr>
        </p:nvSpPr>
        <p:spPr>
          <a:xfrm>
            <a:off x="1524000" y="3602038"/>
            <a:ext cx="9144000" cy="1655700"/>
          </a:xfrm>
          <a:prstGeom prst="rect">
            <a:avLst/>
          </a:prstGeom>
        </p:spPr>
        <p:txBody>
          <a:bodyPr anchorCtr="0" anchor="t" bIns="45700" lIns="91425" spcFirstLastPara="1" rIns="91425" wrap="square" tIns="45700">
            <a:normAutofit/>
          </a:bodyPr>
          <a:lstStyle/>
          <a:p>
            <a:pPr indent="0" lvl="0" marL="0" rtl="0" algn="ctr">
              <a:spcBef>
                <a:spcPts val="1000"/>
              </a:spcBef>
              <a:spcAft>
                <a:spcPts val="0"/>
              </a:spcAft>
              <a:buNone/>
            </a:pPr>
            <a:r>
              <a:t/>
            </a:r>
            <a:endParaRPr/>
          </a:p>
        </p:txBody>
      </p:sp>
      <p:pic>
        <p:nvPicPr>
          <p:cNvPr id="229" name="Google Shape;229;p34"/>
          <p:cNvPicPr preferRelativeResize="0"/>
          <p:nvPr/>
        </p:nvPicPr>
        <p:blipFill>
          <a:blip r:embed="rId3">
            <a:alphaModFix/>
          </a:blip>
          <a:stretch>
            <a:fillRect/>
          </a:stretch>
        </p:blipFill>
        <p:spPr>
          <a:xfrm>
            <a:off x="1365100" y="617050"/>
            <a:ext cx="9749775" cy="58100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5"/>
          <p:cNvSpPr txBox="1"/>
          <p:nvPr>
            <p:ph type="ctrTitle"/>
          </p:nvPr>
        </p:nvSpPr>
        <p:spPr>
          <a:xfrm>
            <a:off x="-1" y="0"/>
            <a:ext cx="5733142" cy="6858002"/>
          </a:xfrm>
          <a:prstGeom prst="rect">
            <a:avLst/>
          </a:prstGeom>
          <a:solidFill>
            <a:srgbClr val="3B3B3B"/>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t/>
            </a:r>
            <a:endParaRPr b="1">
              <a:solidFill>
                <a:srgbClr val="FF6600"/>
              </a:solidFill>
            </a:endParaRPr>
          </a:p>
        </p:txBody>
      </p:sp>
      <p:pic>
        <p:nvPicPr>
          <p:cNvPr id="235" name="Google Shape;235;p35"/>
          <p:cNvPicPr preferRelativeResize="0"/>
          <p:nvPr/>
        </p:nvPicPr>
        <p:blipFill rotWithShape="1">
          <a:blip r:embed="rId3">
            <a:alphaModFix/>
          </a:blip>
          <a:srcRect b="0" l="0" r="0" t="0"/>
          <a:stretch/>
        </p:blipFill>
        <p:spPr>
          <a:xfrm>
            <a:off x="0" y="5863771"/>
            <a:ext cx="1654627" cy="994232"/>
          </a:xfrm>
          <a:prstGeom prst="rect">
            <a:avLst/>
          </a:prstGeom>
          <a:noFill/>
          <a:ln>
            <a:noFill/>
          </a:ln>
        </p:spPr>
      </p:pic>
      <p:sp>
        <p:nvSpPr>
          <p:cNvPr id="236" name="Google Shape;236;p35"/>
          <p:cNvSpPr txBox="1"/>
          <p:nvPr>
            <p:ph idx="1" type="subTitle"/>
          </p:nvPr>
        </p:nvSpPr>
        <p:spPr>
          <a:xfrm>
            <a:off x="5152570" y="2481943"/>
            <a:ext cx="5558973"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FF6600"/>
              </a:buClr>
              <a:buSzPts val="6600"/>
              <a:buNone/>
            </a:pPr>
            <a:r>
              <a:rPr lang="en-US" sz="6600">
                <a:solidFill>
                  <a:srgbClr val="FF6600"/>
                </a:solidFill>
              </a:rPr>
              <a:t>Thank You</a:t>
            </a:r>
            <a:endParaRPr/>
          </a:p>
          <a:p>
            <a:pPr indent="0" lvl="0" marL="0" rtl="0" algn="ctr">
              <a:lnSpc>
                <a:spcPct val="90000"/>
              </a:lnSpc>
              <a:spcBef>
                <a:spcPts val="1000"/>
              </a:spcBef>
              <a:spcAft>
                <a:spcPts val="0"/>
              </a:spcAft>
              <a:buClr>
                <a:schemeClr val="dk1"/>
              </a:buClr>
              <a:buSzPts val="6600"/>
              <a:buNone/>
            </a:pPr>
            <a:r>
              <a:t/>
            </a:r>
            <a:endParaRPr sz="6600">
              <a:solidFill>
                <a:srgbClr val="FF66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ctrTitle"/>
          </p:nvPr>
        </p:nvSpPr>
        <p:spPr>
          <a:xfrm>
            <a:off x="1274600" y="194113"/>
            <a:ext cx="9144000" cy="2387700"/>
          </a:xfrm>
          <a:prstGeom prst="rect">
            <a:avLst/>
          </a:prstGeom>
          <a:solidFill>
            <a:schemeClr val="dk1"/>
          </a:solidFill>
          <a:ln cap="flat" cmpd="sng" w="9525">
            <a:solidFill>
              <a:schemeClr val="accent2"/>
            </a:solidFill>
            <a:prstDash val="solid"/>
            <a:round/>
            <a:headEnd len="sm" w="sm" type="none"/>
            <a:tailEnd len="sm" w="sm" type="none"/>
          </a:ln>
        </p:spPr>
        <p:txBody>
          <a:bodyPr anchorCtr="0" anchor="b" bIns="45700" lIns="91425" spcFirstLastPara="1" rIns="91425" wrap="square" tIns="45700">
            <a:noAutofit/>
          </a:bodyPr>
          <a:lstStyle/>
          <a:p>
            <a:pPr indent="0" lvl="0" marL="0" rtl="0" algn="ctr">
              <a:spcBef>
                <a:spcPts val="0"/>
              </a:spcBef>
              <a:spcAft>
                <a:spcPts val="0"/>
              </a:spcAft>
              <a:buNone/>
            </a:pPr>
            <a:r>
              <a:rPr b="1" lang="en-US" sz="2700">
                <a:solidFill>
                  <a:srgbClr val="2D3B45"/>
                </a:solidFill>
                <a:highlight>
                  <a:srgbClr val="FFFFFF"/>
                </a:highlight>
                <a:latin typeface="Arial"/>
                <a:ea typeface="Arial"/>
                <a:cs typeface="Arial"/>
                <a:sym typeface="Arial"/>
              </a:rPr>
              <a:t>Problem Statement: </a:t>
            </a:r>
            <a:endParaRPr b="1" sz="2700">
              <a:solidFill>
                <a:srgbClr val="2D3B45"/>
              </a:solidFill>
              <a:highlight>
                <a:srgbClr val="FFFFFF"/>
              </a:highlight>
              <a:latin typeface="Arial"/>
              <a:ea typeface="Arial"/>
              <a:cs typeface="Arial"/>
              <a:sym typeface="Arial"/>
            </a:endParaRPr>
          </a:p>
          <a:p>
            <a:pPr indent="0" lvl="0" marL="0" rtl="0" algn="l">
              <a:spcBef>
                <a:spcPts val="0"/>
              </a:spcBef>
              <a:spcAft>
                <a:spcPts val="0"/>
              </a:spcAft>
              <a:buNone/>
            </a:pPr>
            <a:r>
              <a:t/>
            </a:r>
            <a:endParaRPr sz="7500"/>
          </a:p>
        </p:txBody>
      </p:sp>
      <p:sp>
        <p:nvSpPr>
          <p:cNvPr id="98" name="Google Shape;98;p15"/>
          <p:cNvSpPr txBox="1"/>
          <p:nvPr>
            <p:ph idx="1" type="subTitle"/>
          </p:nvPr>
        </p:nvSpPr>
        <p:spPr>
          <a:xfrm>
            <a:off x="1274600" y="2902875"/>
            <a:ext cx="9974100" cy="3491400"/>
          </a:xfrm>
          <a:prstGeom prst="rect">
            <a:avLst/>
          </a:prstGeom>
        </p:spPr>
        <p:txBody>
          <a:bodyPr anchorCtr="0" anchor="t" bIns="45700" lIns="91425" spcFirstLastPara="1" rIns="91425" wrap="square" tIns="45700">
            <a:noAutofit/>
          </a:bodyPr>
          <a:lstStyle/>
          <a:p>
            <a:pPr indent="0" lvl="0" marL="0" rtl="0" algn="l">
              <a:lnSpc>
                <a:spcPct val="70000"/>
              </a:lnSpc>
              <a:spcBef>
                <a:spcPts val="0"/>
              </a:spcBef>
              <a:spcAft>
                <a:spcPts val="0"/>
              </a:spcAft>
              <a:buClr>
                <a:schemeClr val="dk1"/>
              </a:buClr>
              <a:buSzPts val="770"/>
              <a:buFont typeface="Arial"/>
              <a:buNone/>
            </a:pPr>
            <a:r>
              <a:rPr b="1" lang="en-US" sz="2990">
                <a:solidFill>
                  <a:srgbClr val="2D3B45"/>
                </a:solidFill>
                <a:highlight>
                  <a:srgbClr val="FFFFFF"/>
                </a:highlight>
                <a:latin typeface="Arial"/>
                <a:ea typeface="Arial"/>
                <a:cs typeface="Arial"/>
                <a:sym typeface="Arial"/>
              </a:rPr>
              <a:t> </a:t>
            </a:r>
            <a:r>
              <a:rPr lang="en-US" sz="2990">
                <a:solidFill>
                  <a:srgbClr val="2D3B45"/>
                </a:solidFill>
                <a:highlight>
                  <a:srgbClr val="FFFFFF"/>
                </a:highlight>
                <a:latin typeface="Arial"/>
                <a:ea typeface="Arial"/>
                <a:cs typeface="Arial"/>
                <a:sym typeface="Arial"/>
              </a:rPr>
              <a:t>XYZ credit union in Latin America is performing very well in selling the Banking products (eg: Credit card, deposit account, retirement account, safe deposit box etc) but their existing customer is not not buying more than 1 product which means bank is not performing good in cross selling (Bank is not able to sell their other offerings to existing customer). XYZ Credit Union decided to approach ABC analytics to solve their problem</a:t>
            </a:r>
            <a:endParaRPr sz="6350"/>
          </a:p>
          <a:p>
            <a:pPr indent="0" lvl="0" marL="0" rtl="0" algn="ctr">
              <a:lnSpc>
                <a:spcPct val="70000"/>
              </a:lnSpc>
              <a:spcBef>
                <a:spcPts val="1000"/>
              </a:spcBef>
              <a:spcAft>
                <a:spcPts val="0"/>
              </a:spcAft>
              <a:buSzPts val="770"/>
              <a:buNone/>
            </a:pPr>
            <a:r>
              <a:t/>
            </a:r>
            <a:endParaRPr sz="1679"/>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ctrTitle"/>
          </p:nvPr>
        </p:nvSpPr>
        <p:spPr>
          <a:xfrm>
            <a:off x="2271175" y="116550"/>
            <a:ext cx="8317500" cy="1478400"/>
          </a:xfrm>
          <a:prstGeom prst="rect">
            <a:avLst/>
          </a:prstGeom>
          <a:solidFill>
            <a:schemeClr val="dk1"/>
          </a:solidFill>
          <a:ln cap="flat" cmpd="sng" w="9525">
            <a:solidFill>
              <a:schemeClr val="dk1"/>
            </a:solidFill>
            <a:prstDash val="solid"/>
            <a:round/>
            <a:headEnd len="sm" w="sm" type="none"/>
            <a:tailEnd len="sm" w="sm" type="none"/>
          </a:ln>
        </p:spPr>
        <p:txBody>
          <a:bodyPr anchorCtr="0" anchor="b" bIns="45700" lIns="91425" spcFirstLastPara="1" rIns="91425" wrap="square" tIns="45700">
            <a:normAutofit fontScale="90000"/>
          </a:bodyPr>
          <a:lstStyle/>
          <a:p>
            <a:pPr indent="0" lvl="0" marL="0" rtl="0" algn="l">
              <a:lnSpc>
                <a:spcPct val="115000"/>
              </a:lnSpc>
              <a:spcBef>
                <a:spcPts val="900"/>
              </a:spcBef>
              <a:spcAft>
                <a:spcPts val="0"/>
              </a:spcAft>
              <a:buClr>
                <a:schemeClr val="dk1"/>
              </a:buClr>
              <a:buSzPct val="35483"/>
              <a:buFont typeface="Arial"/>
              <a:buNone/>
            </a:pPr>
            <a:r>
              <a:rPr b="1" lang="en-US" sz="3100">
                <a:solidFill>
                  <a:srgbClr val="2D3B45"/>
                </a:solidFill>
                <a:highlight>
                  <a:srgbClr val="FFFFFF"/>
                </a:highlight>
                <a:latin typeface="Arial"/>
                <a:ea typeface="Arial"/>
                <a:cs typeface="Arial"/>
                <a:sym typeface="Arial"/>
              </a:rPr>
              <a:t>                </a:t>
            </a:r>
            <a:endParaRPr b="1" sz="3100">
              <a:solidFill>
                <a:srgbClr val="2D3B45"/>
              </a:solidFill>
              <a:highlight>
                <a:srgbClr val="FFFFFF"/>
              </a:highlight>
              <a:latin typeface="Arial"/>
              <a:ea typeface="Arial"/>
              <a:cs typeface="Arial"/>
              <a:sym typeface="Arial"/>
            </a:endParaRPr>
          </a:p>
          <a:p>
            <a:pPr indent="0" lvl="0" marL="0" rtl="0" algn="l">
              <a:lnSpc>
                <a:spcPct val="115000"/>
              </a:lnSpc>
              <a:spcBef>
                <a:spcPts val="900"/>
              </a:spcBef>
              <a:spcAft>
                <a:spcPts val="0"/>
              </a:spcAft>
              <a:buClr>
                <a:schemeClr val="dk1"/>
              </a:buClr>
              <a:buSzPct val="35483"/>
              <a:buFont typeface="Arial"/>
              <a:buNone/>
            </a:pPr>
            <a:r>
              <a:rPr b="1" lang="en-US" sz="3100">
                <a:solidFill>
                  <a:srgbClr val="2D3B45"/>
                </a:solidFill>
                <a:highlight>
                  <a:srgbClr val="FFFFFF"/>
                </a:highlight>
                <a:latin typeface="Arial"/>
                <a:ea typeface="Arial"/>
                <a:cs typeface="Arial"/>
                <a:sym typeface="Arial"/>
              </a:rPr>
              <a:t>                  Business understanding</a:t>
            </a:r>
            <a:endParaRPr b="1" sz="3100">
              <a:solidFill>
                <a:srgbClr val="2D3B45"/>
              </a:solidFill>
              <a:highlight>
                <a:srgbClr val="FFFFFF"/>
              </a:highlight>
              <a:latin typeface="Arial"/>
              <a:ea typeface="Arial"/>
              <a:cs typeface="Arial"/>
              <a:sym typeface="Arial"/>
            </a:endParaRPr>
          </a:p>
          <a:p>
            <a:pPr indent="0" lvl="0" marL="0" rtl="0" algn="ctr">
              <a:spcBef>
                <a:spcPts val="900"/>
              </a:spcBef>
              <a:spcAft>
                <a:spcPts val="0"/>
              </a:spcAft>
              <a:buNone/>
            </a:pPr>
            <a:r>
              <a:t/>
            </a:r>
            <a:endParaRPr/>
          </a:p>
        </p:txBody>
      </p:sp>
      <p:sp>
        <p:nvSpPr>
          <p:cNvPr id="104" name="Google Shape;104;p16"/>
          <p:cNvSpPr txBox="1"/>
          <p:nvPr>
            <p:ph idx="1" type="subTitle"/>
          </p:nvPr>
        </p:nvSpPr>
        <p:spPr>
          <a:xfrm>
            <a:off x="1524000" y="2252097"/>
            <a:ext cx="9144000" cy="3810300"/>
          </a:xfrm>
          <a:prstGeom prst="rect">
            <a:avLst/>
          </a:prstGeom>
        </p:spPr>
        <p:txBody>
          <a:bodyPr anchorCtr="0" anchor="t" bIns="45700" lIns="91425" spcFirstLastPara="1" rIns="91425" wrap="square" tIns="45700">
            <a:normAutofit lnSpcReduction="20000"/>
          </a:bodyPr>
          <a:lstStyle/>
          <a:p>
            <a:pPr indent="0" lvl="0" marL="0" rtl="0" algn="ctr">
              <a:spcBef>
                <a:spcPts val="1000"/>
              </a:spcBef>
              <a:spcAft>
                <a:spcPts val="0"/>
              </a:spcAft>
              <a:buNone/>
            </a:pPr>
            <a:r>
              <a:t/>
            </a:r>
            <a:endParaRPr/>
          </a:p>
          <a:p>
            <a:pPr indent="0" lvl="0" marL="0" rtl="0" algn="l">
              <a:spcBef>
                <a:spcPts val="1000"/>
              </a:spcBef>
              <a:spcAft>
                <a:spcPts val="0"/>
              </a:spcAft>
              <a:buNone/>
            </a:pPr>
            <a:r>
              <a:rPr lang="en-US" sz="3000"/>
              <a:t>Cross selling  involves selling complementary products to existing customers.It is one of the highest effective techniques in the marketing industry.It identifies products that satisfy additional,complimentary  needs that are unfulfilled by the original item.Cross selling can alert users to  products they didnot previously know you offered,furthur earning their as their  confidence as the best retailer to satisfy a </a:t>
            </a:r>
            <a:r>
              <a:rPr lang="en-US" sz="3000"/>
              <a:t>particular</a:t>
            </a:r>
            <a:r>
              <a:rPr lang="en-US" sz="3000"/>
              <a:t> need.</a:t>
            </a:r>
            <a:endParaRPr sz="3000"/>
          </a:p>
          <a:p>
            <a:pPr indent="0" lvl="0" marL="0" rtl="0" algn="l">
              <a:spcBef>
                <a:spcPts val="10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ctrTitle"/>
          </p:nvPr>
        </p:nvSpPr>
        <p:spPr>
          <a:xfrm>
            <a:off x="1524000" y="1122372"/>
            <a:ext cx="9144000" cy="1719600"/>
          </a:xfrm>
          <a:prstGeom prst="rect">
            <a:avLst/>
          </a:prstGeom>
          <a:solidFill>
            <a:schemeClr val="dk1"/>
          </a:solidFill>
        </p:spPr>
        <p:txBody>
          <a:bodyPr anchorCtr="0" anchor="b" bIns="45700" lIns="91425" spcFirstLastPara="1" rIns="91425" wrap="square" tIns="45700">
            <a:normAutofit/>
          </a:bodyPr>
          <a:lstStyle/>
          <a:p>
            <a:pPr indent="0" lvl="0" marL="0" rtl="0" algn="l">
              <a:lnSpc>
                <a:spcPct val="115000"/>
              </a:lnSpc>
              <a:spcBef>
                <a:spcPts val="900"/>
              </a:spcBef>
              <a:spcAft>
                <a:spcPts val="0"/>
              </a:spcAft>
              <a:buClr>
                <a:schemeClr val="dk1"/>
              </a:buClr>
              <a:buSzPts val="1100"/>
              <a:buFont typeface="Arial"/>
              <a:buNone/>
            </a:pPr>
            <a:r>
              <a:rPr b="1" lang="en-US" sz="3100">
                <a:solidFill>
                  <a:srgbClr val="2D3B45"/>
                </a:solidFill>
                <a:highlight>
                  <a:srgbClr val="FFFFFF"/>
                </a:highlight>
                <a:latin typeface="Arial"/>
                <a:ea typeface="Arial"/>
                <a:cs typeface="Arial"/>
                <a:sym typeface="Arial"/>
              </a:rPr>
              <a:t>                       Data Understanding</a:t>
            </a:r>
            <a:endParaRPr b="1" sz="3100">
              <a:solidFill>
                <a:srgbClr val="2D3B45"/>
              </a:solidFill>
              <a:highlight>
                <a:srgbClr val="FFFFFF"/>
              </a:highlight>
              <a:latin typeface="Arial"/>
              <a:ea typeface="Arial"/>
              <a:cs typeface="Arial"/>
              <a:sym typeface="Arial"/>
            </a:endParaRPr>
          </a:p>
          <a:p>
            <a:pPr indent="0" lvl="0" marL="0" rtl="0" algn="ctr">
              <a:spcBef>
                <a:spcPts val="900"/>
              </a:spcBef>
              <a:spcAft>
                <a:spcPts val="0"/>
              </a:spcAft>
              <a:buNone/>
            </a:pPr>
            <a:r>
              <a:t/>
            </a:r>
            <a:endParaRPr/>
          </a:p>
        </p:txBody>
      </p:sp>
      <p:sp>
        <p:nvSpPr>
          <p:cNvPr id="110" name="Google Shape;110;p17"/>
          <p:cNvSpPr txBox="1"/>
          <p:nvPr>
            <p:ph idx="1" type="subTitle"/>
          </p:nvPr>
        </p:nvSpPr>
        <p:spPr>
          <a:xfrm>
            <a:off x="1524000" y="3602038"/>
            <a:ext cx="9144000" cy="16557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2000">
                <a:latin typeface="Arial"/>
                <a:ea typeface="Arial"/>
                <a:cs typeface="Arial"/>
                <a:sym typeface="Arial"/>
              </a:rPr>
              <a:t>There are 2 files: Test and Train. Test file hasn't any info about products and we can’t use this file for analysis. </a:t>
            </a:r>
            <a:endParaRPr sz="20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2000">
              <a:latin typeface="Arial"/>
              <a:ea typeface="Arial"/>
              <a:cs typeface="Arial"/>
              <a:sym typeface="Arial"/>
            </a:endParaRPr>
          </a:p>
          <a:p>
            <a:pPr indent="0" lvl="0" marL="0" rtl="0" algn="l">
              <a:lnSpc>
                <a:spcPct val="115000"/>
              </a:lnSpc>
              <a:spcBef>
                <a:spcPts val="0"/>
              </a:spcBef>
              <a:spcAft>
                <a:spcPts val="0"/>
              </a:spcAft>
              <a:buNone/>
            </a:pPr>
            <a:r>
              <a:rPr lang="en-US" sz="2000">
                <a:latin typeface="Arial"/>
                <a:ea typeface="Arial"/>
                <a:cs typeface="Arial"/>
                <a:sym typeface="Arial"/>
              </a:rPr>
              <a:t>Let’s check the number of rows in train datasets, what type of variables are there and whether values are null (info in %).</a:t>
            </a:r>
            <a:endParaRPr sz="2000">
              <a:latin typeface="Arial"/>
              <a:ea typeface="Arial"/>
              <a:cs typeface="Arial"/>
              <a:sym typeface="Arial"/>
            </a:endParaRPr>
          </a:p>
          <a:p>
            <a:pPr indent="0" lvl="0" marL="0" rtl="0" algn="l">
              <a:lnSpc>
                <a:spcPct val="115000"/>
              </a:lnSpc>
              <a:spcBef>
                <a:spcPts val="0"/>
              </a:spcBef>
              <a:spcAft>
                <a:spcPts val="0"/>
              </a:spcAft>
              <a:buNone/>
            </a:pPr>
            <a:r>
              <a:t/>
            </a:r>
            <a:endParaRPr sz="20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2000">
              <a:latin typeface="Arial"/>
              <a:ea typeface="Arial"/>
              <a:cs typeface="Arial"/>
              <a:sym typeface="Arial"/>
            </a:endParaRPr>
          </a:p>
          <a:p>
            <a:pPr indent="0" lvl="0" marL="0" rtl="0" algn="ctr">
              <a:spcBef>
                <a:spcPts val="1000"/>
              </a:spcBef>
              <a:spcAft>
                <a:spcPts val="0"/>
              </a:spcAft>
              <a:buNone/>
            </a:pPr>
            <a:r>
              <a:t/>
            </a:r>
            <a:endParaRPr sz="33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ctrTitle"/>
          </p:nvPr>
        </p:nvSpPr>
        <p:spPr>
          <a:xfrm>
            <a:off x="1524000" y="1122363"/>
            <a:ext cx="9144000" cy="2387700"/>
          </a:xfrm>
          <a:prstGeom prst="rect">
            <a:avLst/>
          </a:prstGeom>
        </p:spPr>
        <p:txBody>
          <a:bodyPr anchorCtr="0" anchor="b" bIns="45700" lIns="91425" spcFirstLastPara="1" rIns="91425" wrap="square" tIns="45700">
            <a:normAutofit/>
          </a:bodyPr>
          <a:lstStyle/>
          <a:p>
            <a:pPr indent="0" lvl="0" marL="0" rtl="0" algn="ctr">
              <a:spcBef>
                <a:spcPts val="0"/>
              </a:spcBef>
              <a:spcAft>
                <a:spcPts val="0"/>
              </a:spcAft>
              <a:buNone/>
            </a:pPr>
            <a:r>
              <a:t/>
            </a:r>
            <a:endParaRPr/>
          </a:p>
        </p:txBody>
      </p:sp>
      <p:sp>
        <p:nvSpPr>
          <p:cNvPr id="116" name="Google Shape;116;p18"/>
          <p:cNvSpPr txBox="1"/>
          <p:nvPr>
            <p:ph idx="1" type="subTitle"/>
          </p:nvPr>
        </p:nvSpPr>
        <p:spPr>
          <a:xfrm>
            <a:off x="1524000" y="3602038"/>
            <a:ext cx="9144000" cy="1655700"/>
          </a:xfrm>
          <a:prstGeom prst="rect">
            <a:avLst/>
          </a:prstGeom>
        </p:spPr>
        <p:txBody>
          <a:bodyPr anchorCtr="0" anchor="t" bIns="45700" lIns="91425" spcFirstLastPara="1" rIns="91425" wrap="square" tIns="45700">
            <a:normAutofit/>
          </a:bodyPr>
          <a:lstStyle/>
          <a:p>
            <a:pPr indent="0" lvl="0" marL="0" rtl="0" algn="ctr">
              <a:spcBef>
                <a:spcPts val="1000"/>
              </a:spcBef>
              <a:spcAft>
                <a:spcPts val="0"/>
              </a:spcAft>
              <a:buNone/>
            </a:pPr>
            <a:r>
              <a:t/>
            </a:r>
            <a:endParaRPr/>
          </a:p>
        </p:txBody>
      </p:sp>
      <p:pic>
        <p:nvPicPr>
          <p:cNvPr id="117" name="Google Shape;117;p18"/>
          <p:cNvPicPr preferRelativeResize="0"/>
          <p:nvPr/>
        </p:nvPicPr>
        <p:blipFill>
          <a:blip r:embed="rId3">
            <a:alphaModFix/>
          </a:blip>
          <a:stretch>
            <a:fillRect/>
          </a:stretch>
        </p:blipFill>
        <p:spPr>
          <a:xfrm>
            <a:off x="152400" y="152400"/>
            <a:ext cx="5316650" cy="6629400"/>
          </a:xfrm>
          <a:prstGeom prst="rect">
            <a:avLst/>
          </a:prstGeom>
          <a:noFill/>
          <a:ln>
            <a:noFill/>
          </a:ln>
        </p:spPr>
      </p:pic>
      <p:pic>
        <p:nvPicPr>
          <p:cNvPr id="118" name="Google Shape;118;p18"/>
          <p:cNvPicPr preferRelativeResize="0"/>
          <p:nvPr/>
        </p:nvPicPr>
        <p:blipFill>
          <a:blip r:embed="rId4">
            <a:alphaModFix/>
          </a:blip>
          <a:stretch>
            <a:fillRect/>
          </a:stretch>
        </p:blipFill>
        <p:spPr>
          <a:xfrm>
            <a:off x="5819375" y="323850"/>
            <a:ext cx="5631900" cy="6534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ctrTitle"/>
          </p:nvPr>
        </p:nvSpPr>
        <p:spPr>
          <a:xfrm>
            <a:off x="1591225" y="975111"/>
            <a:ext cx="9144000" cy="4525200"/>
          </a:xfrm>
          <a:prstGeom prst="rect">
            <a:avLst/>
          </a:prstGeom>
        </p:spPr>
        <p:txBody>
          <a:bodyPr anchorCtr="0" anchor="b" bIns="45700" lIns="91425" spcFirstLastPara="1" rIns="91425" wrap="square" tIns="45700">
            <a:noAutofit/>
          </a:bodyPr>
          <a:lstStyle/>
          <a:p>
            <a:pPr indent="0" lvl="0" marL="0" rtl="0" algn="l">
              <a:lnSpc>
                <a:spcPct val="115000"/>
              </a:lnSpc>
              <a:spcBef>
                <a:spcPts val="0"/>
              </a:spcBef>
              <a:spcAft>
                <a:spcPts val="0"/>
              </a:spcAft>
              <a:buClr>
                <a:schemeClr val="dk1"/>
              </a:buClr>
              <a:buSzPts val="990"/>
              <a:buFont typeface="Arial"/>
              <a:buNone/>
            </a:pPr>
            <a:r>
              <a:rPr lang="en-US" sz="1690">
                <a:latin typeface="Arial"/>
                <a:ea typeface="Arial"/>
                <a:cs typeface="Arial"/>
                <a:sym typeface="Arial"/>
              </a:rPr>
              <a:t>Train dataset contains info about customers and their products. </a:t>
            </a:r>
            <a:endParaRPr sz="1690">
              <a:latin typeface="Arial"/>
              <a:ea typeface="Arial"/>
              <a:cs typeface="Arial"/>
              <a:sym typeface="Arial"/>
            </a:endParaRPr>
          </a:p>
          <a:p>
            <a:pPr indent="0" lvl="0" marL="0" rtl="0" algn="l">
              <a:lnSpc>
                <a:spcPct val="115000"/>
              </a:lnSpc>
              <a:spcBef>
                <a:spcPts val="0"/>
              </a:spcBef>
              <a:spcAft>
                <a:spcPts val="0"/>
              </a:spcAft>
              <a:buClr>
                <a:schemeClr val="dk1"/>
              </a:buClr>
              <a:buSzPts val="990"/>
              <a:buFont typeface="Arial"/>
              <a:buNone/>
            </a:pPr>
            <a:r>
              <a:rPr lang="en-US" sz="1690">
                <a:latin typeface="Arial"/>
                <a:ea typeface="Arial"/>
                <a:cs typeface="Arial"/>
                <a:sym typeface="Arial"/>
              </a:rPr>
              <a:t>Train dataset contains 48 features and 13 647 309 rows. There are no duplicates.</a:t>
            </a:r>
            <a:endParaRPr sz="1690">
              <a:latin typeface="Arial"/>
              <a:ea typeface="Arial"/>
              <a:cs typeface="Arial"/>
              <a:sym typeface="Arial"/>
            </a:endParaRPr>
          </a:p>
          <a:p>
            <a:pPr indent="0" lvl="0" marL="0" rtl="0" algn="l">
              <a:lnSpc>
                <a:spcPct val="115000"/>
              </a:lnSpc>
              <a:spcBef>
                <a:spcPts val="0"/>
              </a:spcBef>
              <a:spcAft>
                <a:spcPts val="0"/>
              </a:spcAft>
              <a:buClr>
                <a:schemeClr val="dk1"/>
              </a:buClr>
              <a:buSzPts val="990"/>
              <a:buFont typeface="Arial"/>
              <a:buNone/>
            </a:pPr>
            <a:r>
              <a:rPr lang="en-US" sz="1690">
                <a:latin typeface="Arial"/>
                <a:ea typeface="Arial"/>
                <a:cs typeface="Arial"/>
                <a:sym typeface="Arial"/>
              </a:rPr>
              <a:t>Some of features was defined as object, but it is Numerical Variables</a:t>
            </a:r>
            <a:r>
              <a:rPr lang="en-US" sz="1690">
                <a:solidFill>
                  <a:srgbClr val="212492"/>
                </a:solidFill>
                <a:highlight>
                  <a:srgbClr val="FFFFFF"/>
                </a:highlight>
                <a:latin typeface="Roboto"/>
                <a:ea typeface="Roboto"/>
                <a:cs typeface="Roboto"/>
                <a:sym typeface="Roboto"/>
              </a:rPr>
              <a:t>: </a:t>
            </a:r>
            <a:r>
              <a:rPr lang="en-US" sz="1690">
                <a:latin typeface="Arial"/>
                <a:ea typeface="Arial"/>
                <a:cs typeface="Arial"/>
                <a:sym typeface="Arial"/>
              </a:rPr>
              <a:t> </a:t>
            </a:r>
            <a:r>
              <a:rPr lang="en-US" sz="1645">
                <a:solidFill>
                  <a:srgbClr val="A31515"/>
                </a:solidFill>
                <a:latin typeface="Courier New"/>
                <a:ea typeface="Courier New"/>
                <a:cs typeface="Courier New"/>
                <a:sym typeface="Courier New"/>
              </a:rPr>
              <a:t>age</a:t>
            </a:r>
            <a:r>
              <a:rPr lang="en-US" sz="1645">
                <a:latin typeface="Courier New"/>
                <a:ea typeface="Courier New"/>
                <a:cs typeface="Courier New"/>
                <a:sym typeface="Courier New"/>
              </a:rPr>
              <a:t>, </a:t>
            </a:r>
            <a:r>
              <a:rPr lang="en-US" sz="1645">
                <a:solidFill>
                  <a:srgbClr val="A31515"/>
                </a:solidFill>
                <a:latin typeface="Courier New"/>
                <a:ea typeface="Courier New"/>
                <a:cs typeface="Courier New"/>
                <a:sym typeface="Courier New"/>
              </a:rPr>
              <a:t>antiguedad.</a:t>
            </a:r>
            <a:endParaRPr sz="1645">
              <a:solidFill>
                <a:srgbClr val="A31515"/>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990"/>
              <a:buFont typeface="Arial"/>
              <a:buNone/>
            </a:pPr>
            <a:r>
              <a:rPr lang="en-US" sz="1690">
                <a:latin typeface="Arial"/>
                <a:ea typeface="Arial"/>
                <a:cs typeface="Arial"/>
                <a:sym typeface="Arial"/>
              </a:rPr>
              <a:t>Some features in opposite were defined as float64, but it is categorical features:</a:t>
            </a:r>
            <a:r>
              <a:rPr lang="en-US" sz="1645">
                <a:solidFill>
                  <a:srgbClr val="A31515"/>
                </a:solidFill>
                <a:latin typeface="Courier New"/>
                <a:ea typeface="Courier New"/>
                <a:cs typeface="Courier New"/>
                <a:sym typeface="Courier New"/>
              </a:rPr>
              <a:t> ind_nuevo, indrel, tipodom, cod_prov, ind_actividad_cliente</a:t>
            </a:r>
            <a:endParaRPr sz="1690">
              <a:latin typeface="Arial"/>
              <a:ea typeface="Arial"/>
              <a:cs typeface="Arial"/>
              <a:sym typeface="Arial"/>
            </a:endParaRPr>
          </a:p>
          <a:p>
            <a:pPr indent="0" lvl="0" marL="0" rtl="0" algn="l">
              <a:lnSpc>
                <a:spcPct val="115000"/>
              </a:lnSpc>
              <a:spcBef>
                <a:spcPts val="0"/>
              </a:spcBef>
              <a:spcAft>
                <a:spcPts val="0"/>
              </a:spcAft>
              <a:buClr>
                <a:schemeClr val="dk1"/>
              </a:buClr>
              <a:buSzPts val="990"/>
              <a:buFont typeface="Arial"/>
              <a:buNone/>
            </a:pPr>
            <a:r>
              <a:t/>
            </a:r>
            <a:endParaRPr sz="1690">
              <a:latin typeface="Arial"/>
              <a:ea typeface="Arial"/>
              <a:cs typeface="Arial"/>
              <a:sym typeface="Arial"/>
            </a:endParaRPr>
          </a:p>
          <a:p>
            <a:pPr indent="0" lvl="0" marL="0" rtl="0" algn="l">
              <a:lnSpc>
                <a:spcPct val="115000"/>
              </a:lnSpc>
              <a:spcBef>
                <a:spcPts val="0"/>
              </a:spcBef>
              <a:spcAft>
                <a:spcPts val="0"/>
              </a:spcAft>
              <a:buClr>
                <a:schemeClr val="dk1"/>
              </a:buClr>
              <a:buSzPts val="990"/>
              <a:buFont typeface="Arial"/>
              <a:buNone/>
            </a:pPr>
            <a:r>
              <a:rPr lang="en-US" sz="1690">
                <a:latin typeface="Arial"/>
                <a:ea typeface="Arial"/>
                <a:cs typeface="Arial"/>
                <a:sym typeface="Arial"/>
              </a:rPr>
              <a:t>In general:</a:t>
            </a:r>
            <a:endParaRPr sz="1645">
              <a:solidFill>
                <a:srgbClr val="A31515"/>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990"/>
              <a:buFont typeface="Arial"/>
              <a:buNone/>
            </a:pPr>
            <a:r>
              <a:rPr lang="en-US" sz="1690">
                <a:latin typeface="Arial"/>
                <a:ea typeface="Arial"/>
                <a:cs typeface="Arial"/>
                <a:sym typeface="Arial"/>
              </a:rPr>
              <a:t>Continuous Variables: </a:t>
            </a:r>
            <a:r>
              <a:rPr lang="en-US" sz="1645">
                <a:solidFill>
                  <a:srgbClr val="A31515"/>
                </a:solidFill>
                <a:latin typeface="Courier New"/>
                <a:ea typeface="Courier New"/>
                <a:cs typeface="Courier New"/>
                <a:sym typeface="Courier New"/>
              </a:rPr>
              <a:t>'age', 'antiguedad', 'renta'</a:t>
            </a:r>
            <a:endParaRPr sz="1690">
              <a:latin typeface="Arial"/>
              <a:ea typeface="Arial"/>
              <a:cs typeface="Arial"/>
              <a:sym typeface="Arial"/>
            </a:endParaRPr>
          </a:p>
          <a:p>
            <a:pPr indent="0" lvl="0" marL="0" rtl="0" algn="l">
              <a:lnSpc>
                <a:spcPct val="115000"/>
              </a:lnSpc>
              <a:spcBef>
                <a:spcPts val="0"/>
              </a:spcBef>
              <a:spcAft>
                <a:spcPts val="0"/>
              </a:spcAft>
              <a:buSzPts val="990"/>
              <a:buNone/>
            </a:pPr>
            <a:r>
              <a:rPr lang="en-US" sz="1690">
                <a:latin typeface="Arial"/>
                <a:ea typeface="Arial"/>
                <a:cs typeface="Arial"/>
                <a:sym typeface="Arial"/>
              </a:rPr>
              <a:t>Categorical Variables: others</a:t>
            </a:r>
            <a:endParaRPr sz="1690">
              <a:latin typeface="Arial"/>
              <a:ea typeface="Arial"/>
              <a:cs typeface="Arial"/>
              <a:sym typeface="Arial"/>
            </a:endParaRPr>
          </a:p>
          <a:p>
            <a:pPr indent="0" lvl="0" marL="0" rtl="0" algn="l">
              <a:lnSpc>
                <a:spcPct val="115000"/>
              </a:lnSpc>
              <a:spcBef>
                <a:spcPts val="0"/>
              </a:spcBef>
              <a:spcAft>
                <a:spcPts val="0"/>
              </a:spcAft>
              <a:buSzPts val="990"/>
              <a:buNone/>
            </a:pPr>
            <a:r>
              <a:t/>
            </a:r>
            <a:endParaRPr sz="1690">
              <a:latin typeface="Arial"/>
              <a:ea typeface="Arial"/>
              <a:cs typeface="Arial"/>
              <a:sym typeface="Arial"/>
            </a:endParaRPr>
          </a:p>
          <a:p>
            <a:pPr indent="0" lvl="0" marL="0" rtl="0" algn="just">
              <a:lnSpc>
                <a:spcPct val="115000"/>
              </a:lnSpc>
              <a:spcBef>
                <a:spcPts val="0"/>
              </a:spcBef>
              <a:spcAft>
                <a:spcPts val="0"/>
              </a:spcAft>
              <a:buSzPts val="990"/>
              <a:buNone/>
            </a:pPr>
            <a:r>
              <a:rPr lang="en-US" sz="1690">
                <a:latin typeface="Arial"/>
                <a:ea typeface="Arial"/>
                <a:cs typeface="Arial"/>
                <a:sym typeface="Arial"/>
              </a:rPr>
              <a:t>There are some features with the same number of missing values, I expect those relate to the same rows. We delete rows with a lot of missing values (0.2% of data).</a:t>
            </a:r>
            <a:endParaRPr sz="1690">
              <a:latin typeface="Arial"/>
              <a:ea typeface="Arial"/>
              <a:cs typeface="Arial"/>
              <a:sym typeface="Arial"/>
            </a:endParaRPr>
          </a:p>
          <a:p>
            <a:pPr indent="0" lvl="0" marL="0" rtl="0" algn="just">
              <a:lnSpc>
                <a:spcPct val="115000"/>
              </a:lnSpc>
              <a:spcBef>
                <a:spcPts val="0"/>
              </a:spcBef>
              <a:spcAft>
                <a:spcPts val="0"/>
              </a:spcAft>
              <a:buSzPts val="990"/>
              <a:buNone/>
            </a:pPr>
            <a:r>
              <a:t/>
            </a:r>
            <a:endParaRPr sz="1690">
              <a:latin typeface="Arial"/>
              <a:ea typeface="Arial"/>
              <a:cs typeface="Arial"/>
              <a:sym typeface="Arial"/>
            </a:endParaRPr>
          </a:p>
          <a:p>
            <a:pPr indent="0" lvl="0" marL="0" rtl="0" algn="l">
              <a:lnSpc>
                <a:spcPct val="115000"/>
              </a:lnSpc>
              <a:spcBef>
                <a:spcPts val="0"/>
              </a:spcBef>
              <a:spcAft>
                <a:spcPts val="0"/>
              </a:spcAft>
              <a:buClr>
                <a:schemeClr val="dk1"/>
              </a:buClr>
              <a:buSzPts val="990"/>
              <a:buFont typeface="Arial"/>
              <a:buNone/>
            </a:pPr>
            <a:r>
              <a:t/>
            </a:r>
            <a:endParaRPr sz="1690">
              <a:latin typeface="Arial"/>
              <a:ea typeface="Arial"/>
              <a:cs typeface="Arial"/>
              <a:sym typeface="Arial"/>
            </a:endParaRPr>
          </a:p>
          <a:p>
            <a:pPr indent="0" lvl="0" marL="0" rtl="0" algn="ctr">
              <a:spcBef>
                <a:spcPts val="0"/>
              </a:spcBef>
              <a:spcAft>
                <a:spcPts val="0"/>
              </a:spcAft>
              <a:buSzPts val="990"/>
              <a:buNone/>
            </a:pPr>
            <a:r>
              <a:t/>
            </a:r>
            <a:endParaRPr sz="5400"/>
          </a:p>
        </p:txBody>
      </p:sp>
      <p:sp>
        <p:nvSpPr>
          <p:cNvPr id="124" name="Google Shape;124;p19"/>
          <p:cNvSpPr txBox="1"/>
          <p:nvPr>
            <p:ph idx="1" type="subTitle"/>
          </p:nvPr>
        </p:nvSpPr>
        <p:spPr>
          <a:xfrm>
            <a:off x="1524000" y="3602038"/>
            <a:ext cx="9144000" cy="1655700"/>
          </a:xfrm>
          <a:prstGeom prst="rect">
            <a:avLst/>
          </a:prstGeom>
        </p:spPr>
        <p:txBody>
          <a:bodyPr anchorCtr="0" anchor="t" bIns="45700" lIns="91425" spcFirstLastPara="1" rIns="91425" wrap="square" tIns="45700">
            <a:normAutofit/>
          </a:bodyPr>
          <a:lstStyle/>
          <a:p>
            <a:pPr indent="0" lvl="0" marL="0" rtl="0" algn="ctr">
              <a:spcBef>
                <a:spcPts val="1000"/>
              </a:spcBef>
              <a:spcAft>
                <a:spcPts val="0"/>
              </a:spcAft>
              <a:buNone/>
            </a:pPr>
            <a:r>
              <a:t/>
            </a:r>
            <a:endParaRPr/>
          </a:p>
          <a:p>
            <a:pPr indent="0" lvl="0" marL="0" rtl="0" algn="ctr">
              <a:spcBef>
                <a:spcPts val="1000"/>
              </a:spcBef>
              <a:spcAft>
                <a:spcPts val="0"/>
              </a:spcAft>
              <a:buNone/>
            </a:pPr>
            <a:r>
              <a:t/>
            </a:r>
            <a:endParaRPr/>
          </a:p>
          <a:p>
            <a:pPr indent="0" lvl="0" marL="0" rtl="0" algn="ctr">
              <a:spcBef>
                <a:spcPts val="1000"/>
              </a:spcBef>
              <a:spcAft>
                <a:spcPts val="0"/>
              </a:spcAft>
              <a:buNone/>
            </a:pPr>
            <a:r>
              <a:rPr b="1" lang="en-US" u="sng"/>
              <a:t>DESCRIBE DATA</a:t>
            </a:r>
            <a:endParaRPr b="1" u="sng"/>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ctrTitle"/>
          </p:nvPr>
        </p:nvSpPr>
        <p:spPr>
          <a:xfrm>
            <a:off x="1524000" y="1778424"/>
            <a:ext cx="9144000" cy="4522800"/>
          </a:xfrm>
          <a:prstGeom prst="rect">
            <a:avLst/>
          </a:prstGeom>
        </p:spPr>
        <p:txBody>
          <a:bodyPr anchorCtr="0" anchor="b" bIns="45700" lIns="91425" spcFirstLastPara="1" rIns="91425" wrap="square" tIns="45700">
            <a:normAutofit/>
          </a:bodyPr>
          <a:lstStyle/>
          <a:p>
            <a:pPr indent="0" lvl="0" marL="0" rtl="0" algn="ctr">
              <a:spcBef>
                <a:spcPts val="0"/>
              </a:spcBef>
              <a:spcAft>
                <a:spcPts val="0"/>
              </a:spcAft>
              <a:buNone/>
            </a:pPr>
            <a:r>
              <a:t/>
            </a:r>
            <a:endParaRPr/>
          </a:p>
        </p:txBody>
      </p:sp>
      <p:sp>
        <p:nvSpPr>
          <p:cNvPr id="130" name="Google Shape;130;p20"/>
          <p:cNvSpPr txBox="1"/>
          <p:nvPr>
            <p:ph idx="1" type="subTitle"/>
          </p:nvPr>
        </p:nvSpPr>
        <p:spPr>
          <a:xfrm>
            <a:off x="1524000" y="3602038"/>
            <a:ext cx="9144000" cy="1655700"/>
          </a:xfrm>
          <a:prstGeom prst="rect">
            <a:avLst/>
          </a:prstGeom>
        </p:spPr>
        <p:txBody>
          <a:bodyPr anchorCtr="0" anchor="t" bIns="45700" lIns="91425" spcFirstLastPara="1" rIns="91425" wrap="square" tIns="45700">
            <a:normAutofit/>
          </a:bodyPr>
          <a:lstStyle/>
          <a:p>
            <a:pPr indent="0" lvl="0" marL="0" rtl="0" algn="ctr">
              <a:spcBef>
                <a:spcPts val="1000"/>
              </a:spcBef>
              <a:spcAft>
                <a:spcPts val="0"/>
              </a:spcAft>
              <a:buNone/>
            </a:pPr>
            <a:r>
              <a:t/>
            </a:r>
            <a:endParaRPr/>
          </a:p>
        </p:txBody>
      </p:sp>
      <p:pic>
        <p:nvPicPr>
          <p:cNvPr id="131" name="Google Shape;131;p20"/>
          <p:cNvPicPr preferRelativeResize="0"/>
          <p:nvPr/>
        </p:nvPicPr>
        <p:blipFill>
          <a:blip r:embed="rId3">
            <a:alphaModFix/>
          </a:blip>
          <a:stretch>
            <a:fillRect/>
          </a:stretch>
        </p:blipFill>
        <p:spPr>
          <a:xfrm>
            <a:off x="1233500" y="1201350"/>
            <a:ext cx="10092400" cy="4342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ctrTitle"/>
          </p:nvPr>
        </p:nvSpPr>
        <p:spPr>
          <a:xfrm>
            <a:off x="643400" y="281788"/>
            <a:ext cx="9144000" cy="2387700"/>
          </a:xfrm>
          <a:prstGeom prst="rect">
            <a:avLst/>
          </a:prstGeom>
        </p:spPr>
        <p:txBody>
          <a:bodyPr anchorCtr="0" anchor="b" bIns="45700" lIns="91425" spcFirstLastPara="1" rIns="91425" wrap="square" tIns="45700">
            <a:noAutofit/>
          </a:bodyPr>
          <a:lstStyle/>
          <a:p>
            <a:pPr indent="0" lvl="0" marL="0" rtl="0" algn="just">
              <a:lnSpc>
                <a:spcPct val="115000"/>
              </a:lnSpc>
              <a:spcBef>
                <a:spcPts val="0"/>
              </a:spcBef>
              <a:spcAft>
                <a:spcPts val="0"/>
              </a:spcAft>
              <a:buClr>
                <a:schemeClr val="dk1"/>
              </a:buClr>
              <a:buSzPts val="1100"/>
              <a:buFont typeface="Arial"/>
              <a:buNone/>
            </a:pPr>
            <a:r>
              <a:rPr b="1" lang="en-US" sz="1800">
                <a:latin typeface="Arial"/>
                <a:ea typeface="Arial"/>
                <a:cs typeface="Arial"/>
                <a:sym typeface="Arial"/>
              </a:rPr>
              <a:t>Outliers in numeric data:</a:t>
            </a:r>
            <a:endParaRPr b="1" sz="1800">
              <a:latin typeface="Arial"/>
              <a:ea typeface="Arial"/>
              <a:cs typeface="Arial"/>
              <a:sym typeface="Arial"/>
            </a:endParaRPr>
          </a:p>
          <a:p>
            <a:pPr indent="0" lvl="0" marL="0" rtl="0" algn="just">
              <a:lnSpc>
                <a:spcPct val="115000"/>
              </a:lnSpc>
              <a:spcBef>
                <a:spcPts val="0"/>
              </a:spcBef>
              <a:spcAft>
                <a:spcPts val="0"/>
              </a:spcAft>
              <a:buClr>
                <a:schemeClr val="dk1"/>
              </a:buClr>
              <a:buSzPts val="1100"/>
              <a:buFont typeface="Arial"/>
              <a:buNone/>
            </a:pPr>
            <a:r>
              <a:rPr lang="en-US" sz="1800">
                <a:latin typeface="Arial"/>
                <a:ea typeface="Arial"/>
                <a:cs typeface="Arial"/>
                <a:sym typeface="Arial"/>
              </a:rPr>
              <a:t>The feature </a:t>
            </a:r>
            <a:r>
              <a:rPr lang="en-US" sz="1750">
                <a:solidFill>
                  <a:srgbClr val="A31515"/>
                </a:solidFill>
                <a:latin typeface="Courier New"/>
                <a:ea typeface="Courier New"/>
                <a:cs typeface="Courier New"/>
                <a:sym typeface="Courier New"/>
              </a:rPr>
              <a:t>'age'</a:t>
            </a:r>
            <a:r>
              <a:rPr lang="en-US" sz="1800">
                <a:latin typeface="Arial"/>
                <a:ea typeface="Arial"/>
                <a:cs typeface="Arial"/>
                <a:sym typeface="Arial"/>
              </a:rPr>
              <a:t> has some rows with customers  who are older than 100 years and a few customers who are very young. We think there is a lot of incorrect data. We can see that customers who are older 20 and younger 90  are most. One of the ways to overcome outliers is to unite the youngest and most adult customers into groups.</a:t>
            </a:r>
            <a:endParaRPr sz="1800">
              <a:latin typeface="Arial"/>
              <a:ea typeface="Arial"/>
              <a:cs typeface="Arial"/>
              <a:sym typeface="Arial"/>
            </a:endParaRPr>
          </a:p>
          <a:p>
            <a:pPr indent="0" lvl="0" marL="0" rtl="0" algn="ctr">
              <a:spcBef>
                <a:spcPts val="0"/>
              </a:spcBef>
              <a:spcAft>
                <a:spcPts val="0"/>
              </a:spcAft>
              <a:buNone/>
            </a:pPr>
            <a:r>
              <a:t/>
            </a:r>
            <a:endParaRPr/>
          </a:p>
        </p:txBody>
      </p:sp>
      <p:sp>
        <p:nvSpPr>
          <p:cNvPr id="137" name="Google Shape;137;p21"/>
          <p:cNvSpPr txBox="1"/>
          <p:nvPr>
            <p:ph idx="1" type="subTitle"/>
          </p:nvPr>
        </p:nvSpPr>
        <p:spPr>
          <a:xfrm>
            <a:off x="1524000" y="3602038"/>
            <a:ext cx="9144000" cy="1655700"/>
          </a:xfrm>
          <a:prstGeom prst="rect">
            <a:avLst/>
          </a:prstGeom>
        </p:spPr>
        <p:txBody>
          <a:bodyPr anchorCtr="0" anchor="t" bIns="45700" lIns="91425" spcFirstLastPara="1" rIns="91425" wrap="square" tIns="45700">
            <a:normAutofit/>
          </a:bodyPr>
          <a:lstStyle/>
          <a:p>
            <a:pPr indent="0" lvl="0" marL="0" rtl="0" algn="ctr">
              <a:spcBef>
                <a:spcPts val="1000"/>
              </a:spcBef>
              <a:spcAft>
                <a:spcPts val="0"/>
              </a:spcAft>
              <a:buNone/>
            </a:pPr>
            <a:r>
              <a:t/>
            </a:r>
            <a:endParaRPr/>
          </a:p>
        </p:txBody>
      </p:sp>
      <p:pic>
        <p:nvPicPr>
          <p:cNvPr id="138" name="Google Shape;138;p21"/>
          <p:cNvPicPr preferRelativeResize="0"/>
          <p:nvPr/>
        </p:nvPicPr>
        <p:blipFill>
          <a:blip r:embed="rId3">
            <a:alphaModFix/>
          </a:blip>
          <a:stretch>
            <a:fillRect/>
          </a:stretch>
        </p:blipFill>
        <p:spPr>
          <a:xfrm>
            <a:off x="576700" y="1966975"/>
            <a:ext cx="4243266" cy="2856500"/>
          </a:xfrm>
          <a:prstGeom prst="rect">
            <a:avLst/>
          </a:prstGeom>
          <a:noFill/>
          <a:ln>
            <a:noFill/>
          </a:ln>
        </p:spPr>
      </p:pic>
      <p:pic>
        <p:nvPicPr>
          <p:cNvPr id="139" name="Google Shape;139;p21"/>
          <p:cNvPicPr preferRelativeResize="0"/>
          <p:nvPr/>
        </p:nvPicPr>
        <p:blipFill>
          <a:blip r:embed="rId4">
            <a:alphaModFix/>
          </a:blip>
          <a:stretch>
            <a:fillRect/>
          </a:stretch>
        </p:blipFill>
        <p:spPr>
          <a:xfrm>
            <a:off x="5108975" y="2159375"/>
            <a:ext cx="5336975" cy="2314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