
<file path=[Content_Types].xml><?xml version="1.0" encoding="utf-8"?>
<Types xmlns="http://schemas.openxmlformats.org/package/2006/content-types">
  <Default Extension="mp3" ContentType="audio/unknown"/>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56" r:id="rId2"/>
    <p:sldId id="258" r:id="rId3"/>
    <p:sldId id="257"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2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2858A0-9F65-4F50-B0BA-2E74B4694DD1}" type="datetimeFigureOut">
              <a:rPr lang="en-US" smtClean="0"/>
              <a:t>5/21/2019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DB6EBF-2B53-469E-ABB2-CFC335A63256}" type="slidenum">
              <a:rPr lang="en-US" smtClean="0"/>
              <a:t>‹#›</a:t>
            </a:fld>
            <a:endParaRPr lang="en-US"/>
          </a:p>
        </p:txBody>
      </p:sp>
    </p:spTree>
    <p:extLst>
      <p:ext uri="{BB962C8B-B14F-4D97-AF65-F5344CB8AC3E}">
        <p14:creationId xmlns:p14="http://schemas.microsoft.com/office/powerpoint/2010/main" val="715094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DB6EBF-2B53-469E-ABB2-CFC335A63256}" type="slidenum">
              <a:rPr lang="en-US" smtClean="0"/>
              <a:t>2</a:t>
            </a:fld>
            <a:endParaRPr lang="en-US"/>
          </a:p>
        </p:txBody>
      </p:sp>
    </p:spTree>
    <p:extLst>
      <p:ext uri="{BB962C8B-B14F-4D97-AF65-F5344CB8AC3E}">
        <p14:creationId xmlns:p14="http://schemas.microsoft.com/office/powerpoint/2010/main" val="1729904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5/21/2019</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5/21/2019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5/21/2019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5/21/2019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5/21/2019</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5/21/2019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5/21/2019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5/21/2019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5/21/2019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5/21/2019</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5/21/2019</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D8BD707-D9CF-40AE-B4C6-C98DA3205C09}" type="datetimeFigureOut">
              <a:rPr lang="en-US" smtClean="0"/>
              <a:pPr/>
              <a:t>5/21/2019</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F15528-21DE-4FAA-801E-634DDDAF4B2B}"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3.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p3"/><Relationship Id="rId1" Type="http://schemas.microsoft.com/office/2007/relationships/media" Target="../media/media2.mp3"/><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p3"/><Relationship Id="rId1" Type="http://schemas.microsoft.com/office/2007/relationships/media" Target="../media/media3.mp3"/><Relationship Id="rId5"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p3"/><Relationship Id="rId1" Type="http://schemas.microsoft.com/office/2007/relationships/media" Target="../media/media4.mp3"/><Relationship Id="rId5"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p3"/><Relationship Id="rId1" Type="http://schemas.microsoft.com/office/2007/relationships/media" Target="../media/media5.mp3"/><Relationship Id="rId5" Type="http://schemas.openxmlformats.org/officeDocument/2006/relationships/image" Target="../media/image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p3"/><Relationship Id="rId1" Type="http://schemas.microsoft.com/office/2007/relationships/media" Target="../media/media6.mp3"/><Relationship Id="rId5" Type="http://schemas.openxmlformats.org/officeDocument/2006/relationships/image" Target="../media/image3.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p3"/><Relationship Id="rId1" Type="http://schemas.microsoft.com/office/2007/relationships/media" Target="../media/media7.mp3"/><Relationship Id="rId5" Type="http://schemas.openxmlformats.org/officeDocument/2006/relationships/image" Target="../media/image3.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4724400"/>
            <a:ext cx="6400800" cy="1143000"/>
          </a:xfrm>
        </p:spPr>
        <p:txBody>
          <a:bodyPr/>
          <a:lstStyle/>
          <a:p>
            <a:r>
              <a:rPr lang="en-US" b="1" dirty="0" smtClean="0">
                <a:solidFill>
                  <a:schemeClr val="tx1"/>
                </a:solidFill>
              </a:rPr>
              <a:t>EDA ON IPL</a:t>
            </a:r>
            <a:endParaRPr lang="en-US" b="1" dirty="0">
              <a:solidFill>
                <a:schemeClr val="tx1"/>
              </a:solidFill>
            </a:endParaRPr>
          </a:p>
        </p:txBody>
      </p:sp>
      <p:pic>
        <p:nvPicPr>
          <p:cNvPr id="1026" name="Picture 2" descr="Image result for ipl pic"/>
          <p:cNvPicPr>
            <a:picLocks noChangeAspect="1" noChangeArrowheads="1"/>
          </p:cNvPicPr>
          <p:nvPr/>
        </p:nvPicPr>
        <p:blipFill>
          <a:blip r:embed="rId4" cstate="print"/>
          <a:srcRect/>
          <a:stretch>
            <a:fillRect/>
          </a:stretch>
        </p:blipFill>
        <p:spPr bwMode="auto">
          <a:xfrm>
            <a:off x="609600" y="228600"/>
            <a:ext cx="8001000" cy="4124326"/>
          </a:xfrm>
          <a:prstGeom prst="rect">
            <a:avLst/>
          </a:prstGeom>
          <a:noFill/>
        </p:spPr>
      </p:pic>
      <p:pic>
        <p:nvPicPr>
          <p:cNvPr id="2" name="11.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22918" y="6248400"/>
            <a:ext cx="609600" cy="609600"/>
          </a:xfrm>
          <a:prstGeom prst="rect">
            <a:avLst/>
          </a:prstGeom>
        </p:spPr>
      </p:pic>
    </p:spTree>
  </p:cSld>
  <p:clrMapOvr>
    <a:masterClrMapping/>
  </p:clrMapOvr>
  <p:transition advTm="3950"/>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5390" fill="hold"/>
                                        <p:tgtEl>
                                          <p:spTgt spid="2"/>
                                        </p:tgtEl>
                                      </p:cBhvr>
                                    </p:cmd>
                                  </p:childTnLst>
                                </p:cTn>
                              </p:par>
                            </p:childTnLst>
                          </p:cTn>
                        </p:par>
                      </p:childTnLst>
                    </p:cTn>
                  </p:par>
                </p:childTnLst>
              </p:cTn>
              <p:nextCondLst>
                <p:cond evt="onClick" delay="0">
                  <p:tgtEl>
                    <p:spTgt spid="2"/>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990600"/>
          </a:xfrm>
        </p:spPr>
        <p:txBody>
          <a:bodyPr>
            <a:normAutofit fontScale="90000"/>
          </a:bodyPr>
          <a:lstStyle/>
          <a:p>
            <a:pPr algn="ctr"/>
            <a:r>
              <a:rPr lang="en-US" b="1" dirty="0" smtClean="0"/>
              <a:t>Season had most  number of matches</a:t>
            </a:r>
            <a:endParaRPr lang="en-US" b="1" dirty="0"/>
          </a:p>
        </p:txBody>
      </p:sp>
      <p:pic>
        <p:nvPicPr>
          <p:cNvPr id="4" name="Content Placeholder 3" descr="1.png"/>
          <p:cNvPicPr>
            <a:picLocks noGrp="1" noChangeAspect="1"/>
          </p:cNvPicPr>
          <p:nvPr>
            <p:ph idx="1"/>
          </p:nvPr>
        </p:nvPicPr>
        <p:blipFill>
          <a:blip r:embed="rId5" cstate="print"/>
          <a:stretch>
            <a:fillRect/>
          </a:stretch>
        </p:blipFill>
        <p:spPr>
          <a:xfrm>
            <a:off x="1447801" y="1205891"/>
            <a:ext cx="6248400" cy="4445110"/>
          </a:xfrm>
        </p:spPr>
      </p:pic>
      <p:sp>
        <p:nvSpPr>
          <p:cNvPr id="5" name="Title 1"/>
          <p:cNvSpPr txBox="1">
            <a:spLocks/>
          </p:cNvSpPr>
          <p:nvPr/>
        </p:nvSpPr>
        <p:spPr>
          <a:xfrm>
            <a:off x="228600" y="5638800"/>
            <a:ext cx="8382000" cy="990600"/>
          </a:xfrm>
          <a:prstGeom prst="rect">
            <a:avLst/>
          </a:prstGeom>
        </p:spPr>
        <p:txBody>
          <a:bodyPr vert="horz" lIns="91440" tIns="45720" rIns="91440" bIns="45720" rtlCol="0" anchor="ctr">
            <a:normAutofit fontScale="37500" lnSpcReduction="20000"/>
          </a:bodyPr>
          <a:lstStyle/>
          <a:p>
            <a:pPr lvl="0" algn="just">
              <a:spcBef>
                <a:spcPct val="0"/>
              </a:spcBef>
              <a:defRPr/>
            </a:pPr>
            <a:r>
              <a:rPr lang="en-US" sz="4400" dirty="0" smtClean="0">
                <a:latin typeface="+mj-lt"/>
                <a:ea typeface="+mj-ea"/>
                <a:cs typeface="+mj-cs"/>
              </a:rPr>
              <a:t>As we can see, In 2013, highest number IPL matches were being played 70+ because  there were many teams in year 2013.  next highest matches were played in 2012 followed by 2011  and the least number of matches were played in 2009 since in  that year  it was IPL season 2 and was  emerging.</a:t>
            </a:r>
            <a:endParaRPr kumimoji="0" lang="en-US" sz="4400" i="0" u="none" strike="noStrike" kern="1200" cap="none" spc="0" normalizeH="0" noProof="0" dirty="0" smtClean="0">
              <a:ln>
                <a:noFill/>
              </a:ln>
              <a:solidFill>
                <a:schemeClr val="tx1"/>
              </a:solidFill>
              <a:effectLst/>
              <a:uLnTx/>
              <a:uFillTx/>
              <a:latin typeface="+mj-lt"/>
              <a:ea typeface="+mj-ea"/>
              <a:cs typeface="+mj-cs"/>
            </a:endParaRPr>
          </a:p>
        </p:txBody>
      </p:sp>
      <p:pic>
        <p:nvPicPr>
          <p:cNvPr id="3" name="22.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099121" y="1981200"/>
            <a:ext cx="609600" cy="609600"/>
          </a:xfrm>
          <a:prstGeom prst="rect">
            <a:avLst/>
          </a:prstGeom>
        </p:spPr>
      </p:pic>
    </p:spTree>
  </p:cSld>
  <p:clrMapOvr>
    <a:masterClrMapping/>
  </p:clrMapOvr>
  <p:transition advTm="6200"/>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8299" fill="hold"/>
                                        <p:tgtEl>
                                          <p:spTgt spid="3"/>
                                        </p:tgtEl>
                                      </p:cBhvr>
                                    </p:cmd>
                                  </p:childTnLst>
                                </p:cTn>
                              </p:par>
                            </p:childTnLst>
                          </p:cTn>
                        </p:par>
                      </p:childTnLst>
                    </p:cTn>
                  </p:par>
                </p:childTnLst>
              </p:cTn>
              <p:nextCondLst>
                <p:cond evt="onClick" delay="0">
                  <p:tgtEl>
                    <p:spTgt spid="3"/>
                  </p:tgtEl>
                </p:cond>
              </p:nextCondLst>
            </p:seq>
            <p:audio>
              <p:cMediaNode vol="90566">
                <p:cTn id="7" fill="hold" display="0">
                  <p:stCondLst>
                    <p:cond delay="indefinite"/>
                  </p:stCondLst>
                  <p:endCondLst>
                    <p:cond evt="onStopAudio" delay="0">
                      <p:tgtEl>
                        <p:sldTgt/>
                      </p:tgtEl>
                    </p:cond>
                  </p:endCondLst>
                </p:cTn>
                <p:tgtEl>
                  <p:spTgt spid="3"/>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001000" cy="868362"/>
          </a:xfrm>
        </p:spPr>
        <p:txBody>
          <a:bodyPr>
            <a:noAutofit/>
          </a:bodyPr>
          <a:lstStyle/>
          <a:p>
            <a:pPr algn="just"/>
            <a:r>
              <a:rPr lang="en-US" sz="2500" b="1" dirty="0" smtClean="0"/>
              <a:t>The most successful IPL Team of decade</a:t>
            </a:r>
            <a:br>
              <a:rPr lang="en-US" sz="2500" b="1" dirty="0" smtClean="0"/>
            </a:br>
            <a:endParaRPr lang="en-US" sz="2500" dirty="0"/>
          </a:p>
        </p:txBody>
      </p:sp>
      <p:pic>
        <p:nvPicPr>
          <p:cNvPr id="4" name="Content Placeholder 3" descr="2.png"/>
          <p:cNvPicPr>
            <a:picLocks noGrp="1" noChangeAspect="1"/>
          </p:cNvPicPr>
          <p:nvPr>
            <p:ph idx="1"/>
          </p:nvPr>
        </p:nvPicPr>
        <p:blipFill>
          <a:blip r:embed="rId4" cstate="print"/>
          <a:stretch>
            <a:fillRect/>
          </a:stretch>
        </p:blipFill>
        <p:spPr>
          <a:xfrm>
            <a:off x="2057400" y="990600"/>
            <a:ext cx="5257800" cy="4525963"/>
          </a:xfrm>
        </p:spPr>
      </p:pic>
      <p:sp>
        <p:nvSpPr>
          <p:cNvPr id="5" name="Title 1"/>
          <p:cNvSpPr txBox="1">
            <a:spLocks/>
          </p:cNvSpPr>
          <p:nvPr/>
        </p:nvSpPr>
        <p:spPr>
          <a:xfrm>
            <a:off x="228600" y="5410200"/>
            <a:ext cx="8534400" cy="1143000"/>
          </a:xfrm>
          <a:prstGeom prst="rect">
            <a:avLst/>
          </a:prstGeom>
        </p:spPr>
        <p:txBody>
          <a:bodyPr vert="horz" lIns="91440" tIns="45720" rIns="91440" bIns="45720" rtlCol="0" anchor="ctr">
            <a:noAutofit/>
          </a:bodyPr>
          <a:lstStyle/>
          <a:p>
            <a:pPr lvl="0" algn="just">
              <a:spcBef>
                <a:spcPct val="0"/>
              </a:spcBef>
            </a:pPr>
            <a:r>
              <a:rPr lang="en-US" sz="2000" dirty="0" smtClean="0">
                <a:latin typeface="+mj-lt"/>
                <a:ea typeface="+mj-ea"/>
                <a:cs typeface="+mj-cs"/>
              </a:rPr>
              <a:t>The most successful IPL team is the team that has won most number of times.  Mumbai Indians is the most successful IPL team since a decade and not much performing team is Rising </a:t>
            </a:r>
            <a:r>
              <a:rPr lang="en-US" sz="2000" dirty="0" err="1" smtClean="0">
                <a:latin typeface="+mj-lt"/>
                <a:ea typeface="+mj-ea"/>
                <a:cs typeface="+mj-cs"/>
              </a:rPr>
              <a:t>Pune</a:t>
            </a:r>
            <a:r>
              <a:rPr lang="en-US" sz="2000" dirty="0" smtClean="0">
                <a:latin typeface="+mj-lt"/>
                <a:ea typeface="+mj-ea"/>
                <a:cs typeface="+mj-cs"/>
              </a:rPr>
              <a:t> </a:t>
            </a:r>
            <a:r>
              <a:rPr lang="en-US" sz="2000" dirty="0" err="1" smtClean="0">
                <a:latin typeface="+mj-lt"/>
                <a:ea typeface="+mj-ea"/>
                <a:cs typeface="+mj-cs"/>
              </a:rPr>
              <a:t>supergiants</a:t>
            </a:r>
            <a:r>
              <a:rPr lang="en-US" sz="2000" dirty="0" smtClean="0">
                <a:latin typeface="+mj-lt"/>
                <a:ea typeface="+mj-ea"/>
                <a:cs typeface="+mj-cs"/>
              </a:rPr>
              <a:t>. </a:t>
            </a:r>
            <a:endParaRPr kumimoji="0" lang="en-US" sz="2000" b="0" i="0" u="none" strike="noStrike" kern="1200" cap="none" spc="0" normalizeH="0" baseline="0" noProof="0" dirty="0">
              <a:ln>
                <a:noFill/>
              </a:ln>
              <a:effectLst/>
              <a:uLnTx/>
              <a:uFillTx/>
              <a:latin typeface="+mj-lt"/>
              <a:ea typeface="+mj-ea"/>
              <a:cs typeface="+mj-cs"/>
            </a:endParaRPr>
          </a:p>
        </p:txBody>
      </p:sp>
      <p:pic>
        <p:nvPicPr>
          <p:cNvPr id="3" name="334.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53400" y="4343400"/>
            <a:ext cx="609600" cy="6096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8947" fill="hold"/>
                                        <p:tgtEl>
                                          <p:spTgt spid="3"/>
                                        </p:tgtEl>
                                      </p:cBhvr>
                                    </p:cmd>
                                  </p:childTnLst>
                                </p:cTn>
                              </p:par>
                            </p:childTnLst>
                          </p:cTn>
                        </p:par>
                      </p:childTnLst>
                    </p:cTn>
                  </p:par>
                </p:childTnLst>
              </p:cTn>
              <p:nextCondLst>
                <p:cond evt="onClick" delay="0">
                  <p:tgtEl>
                    <p:spTgt spid="3"/>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pPr algn="ctr"/>
            <a:r>
              <a:rPr lang="en-US" sz="3000" b="1" dirty="0" smtClean="0"/>
              <a:t>Match winners (player of match)</a:t>
            </a:r>
            <a:br>
              <a:rPr lang="en-US" sz="3000" b="1" dirty="0" smtClean="0"/>
            </a:br>
            <a:endParaRPr lang="en-US" sz="3000" dirty="0"/>
          </a:p>
        </p:txBody>
      </p:sp>
      <p:pic>
        <p:nvPicPr>
          <p:cNvPr id="4" name="Content Placeholder 3" descr="3.png"/>
          <p:cNvPicPr>
            <a:picLocks noGrp="1" noChangeAspect="1"/>
          </p:cNvPicPr>
          <p:nvPr>
            <p:ph idx="1"/>
          </p:nvPr>
        </p:nvPicPr>
        <p:blipFill>
          <a:blip r:embed="rId4" cstate="print"/>
          <a:stretch>
            <a:fillRect/>
          </a:stretch>
        </p:blipFill>
        <p:spPr>
          <a:xfrm>
            <a:off x="1295400" y="762000"/>
            <a:ext cx="6629400" cy="4525963"/>
          </a:xfrm>
        </p:spPr>
      </p:pic>
      <p:sp>
        <p:nvSpPr>
          <p:cNvPr id="5" name="Title 1"/>
          <p:cNvSpPr txBox="1">
            <a:spLocks/>
          </p:cNvSpPr>
          <p:nvPr/>
        </p:nvSpPr>
        <p:spPr>
          <a:xfrm>
            <a:off x="304800" y="5334000"/>
            <a:ext cx="8382000" cy="1295400"/>
          </a:xfrm>
          <a:prstGeom prst="rect">
            <a:avLst/>
          </a:prstGeom>
        </p:spPr>
        <p:txBody>
          <a:bodyPr vert="horz" lIns="91440" tIns="45720" rIns="91440" bIns="45720" rtlCol="0" anchor="ctr">
            <a:normAutofit fontScale="85000" lnSpcReduction="10000"/>
          </a:bodyPr>
          <a:lstStyle/>
          <a:p>
            <a:pPr lvl="0" algn="just">
              <a:spcBef>
                <a:spcPct val="0"/>
              </a:spcBef>
            </a:pPr>
            <a:r>
              <a:rPr lang="en-US" sz="3200" dirty="0" smtClean="0"/>
              <a:t>For those who follow IPL, you might have been wondering the irony now. Chris Gayle, is the most successful IPL player, wasn’t sold in the first round.</a:t>
            </a:r>
            <a:endParaRPr kumimoji="0" lang="en-US" sz="3000" b="0" i="0" u="none" strike="noStrike" kern="1200" cap="none" spc="0" normalizeH="0" baseline="0" noProof="0" dirty="0">
              <a:ln>
                <a:noFill/>
              </a:ln>
              <a:solidFill>
                <a:schemeClr val="tx1"/>
              </a:solidFill>
              <a:effectLst/>
              <a:uLnTx/>
              <a:uFillTx/>
              <a:latin typeface="+mj-lt"/>
              <a:ea typeface="+mj-ea"/>
              <a:cs typeface="+mj-cs"/>
            </a:endParaRPr>
          </a:p>
        </p:txBody>
      </p:sp>
      <p:pic>
        <p:nvPicPr>
          <p:cNvPr id="3" name="44.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229600" y="4648200"/>
            <a:ext cx="609600" cy="6096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4506" fill="hold"/>
                                        <p:tgtEl>
                                          <p:spTgt spid="3"/>
                                        </p:tgtEl>
                                      </p:cBhvr>
                                    </p:cmd>
                                  </p:childTnLst>
                                </p:cTn>
                              </p:par>
                            </p:childTnLst>
                          </p:cTn>
                        </p:par>
                      </p:childTnLst>
                    </p:cTn>
                  </p:par>
                </p:childTnLst>
              </p:cTn>
              <p:nextCondLst>
                <p:cond evt="onClick" delay="0">
                  <p:tgtEl>
                    <p:spTgt spid="3"/>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pPr algn="ctr"/>
            <a:r>
              <a:rPr lang="en-US" sz="3000" b="1" dirty="0" smtClean="0"/>
              <a:t>How many Toss winning teams have won the matches</a:t>
            </a:r>
            <a:endParaRPr lang="en-US" sz="3000" b="1" dirty="0"/>
          </a:p>
        </p:txBody>
      </p:sp>
      <p:pic>
        <p:nvPicPr>
          <p:cNvPr id="4" name="Content Placeholder 3" descr="4.png"/>
          <p:cNvPicPr>
            <a:picLocks noGrp="1" noChangeAspect="1"/>
          </p:cNvPicPr>
          <p:nvPr>
            <p:ph idx="1"/>
          </p:nvPr>
        </p:nvPicPr>
        <p:blipFill>
          <a:blip r:embed="rId4" cstate="print"/>
          <a:stretch>
            <a:fillRect/>
          </a:stretch>
        </p:blipFill>
        <p:spPr>
          <a:xfrm>
            <a:off x="1219200" y="1066800"/>
            <a:ext cx="6400813" cy="4325121"/>
          </a:xfrm>
        </p:spPr>
      </p:pic>
      <p:sp>
        <p:nvSpPr>
          <p:cNvPr id="5" name="Title 1"/>
          <p:cNvSpPr txBox="1">
            <a:spLocks/>
          </p:cNvSpPr>
          <p:nvPr/>
        </p:nvSpPr>
        <p:spPr>
          <a:xfrm>
            <a:off x="381000" y="5410200"/>
            <a:ext cx="8229600" cy="1143000"/>
          </a:xfrm>
          <a:prstGeom prst="rect">
            <a:avLst/>
          </a:prstGeom>
        </p:spPr>
        <p:txBody>
          <a:bodyPr vert="horz" lIns="91440" tIns="45720" rIns="91440" bIns="45720" rtlCol="0" anchor="ctr">
            <a:normAutofit fontScale="62500" lnSpcReduction="20000"/>
          </a:bodyPr>
          <a:lstStyle/>
          <a:p>
            <a:pPr lvl="0" algn="just">
              <a:spcBef>
                <a:spcPct val="0"/>
              </a:spcBef>
            </a:pPr>
            <a:r>
              <a:rPr lang="en-US" sz="3200" dirty="0" smtClean="0"/>
              <a:t>Toss winning actually helps in Match winning — or to be statistically right, we could say there’s a correlation between Toss Winning and Match Winning and so we can assume that it helps.</a:t>
            </a:r>
            <a:endParaRPr kumimoji="0" lang="en-US" sz="3000" b="1" i="0" u="none" strike="noStrike" kern="1200" cap="none" spc="0" normalizeH="0" baseline="0" noProof="0" dirty="0">
              <a:ln>
                <a:noFill/>
              </a:ln>
              <a:solidFill>
                <a:schemeClr val="tx1"/>
              </a:solidFill>
              <a:effectLst/>
              <a:uLnTx/>
              <a:uFillTx/>
              <a:latin typeface="+mj-lt"/>
              <a:ea typeface="+mj-ea"/>
              <a:cs typeface="+mj-cs"/>
            </a:endParaRPr>
          </a:p>
        </p:txBody>
      </p:sp>
      <p:pic>
        <p:nvPicPr>
          <p:cNvPr id="3" name="55.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53400" y="4572000"/>
            <a:ext cx="609600" cy="6096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5238" fill="hold"/>
                                        <p:tgtEl>
                                          <p:spTgt spid="3"/>
                                        </p:tgtEl>
                                      </p:cBhvr>
                                    </p:cmd>
                                  </p:childTnLst>
                                </p:cTn>
                              </p:par>
                            </p:childTnLst>
                          </p:cTn>
                        </p:par>
                      </p:childTnLst>
                    </p:cTn>
                  </p:par>
                </p:childTnLst>
              </p:cTn>
              <p:nextCondLst>
                <p:cond evt="onClick" delay="0">
                  <p:tgtEl>
                    <p:spTgt spid="3"/>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85800"/>
          </a:xfrm>
        </p:spPr>
        <p:txBody>
          <a:bodyPr>
            <a:normAutofit/>
          </a:bodyPr>
          <a:lstStyle/>
          <a:p>
            <a:pPr algn="ctr"/>
            <a:r>
              <a:rPr lang="en-US" sz="3000" b="1" dirty="0" smtClean="0">
                <a:effectLst>
                  <a:outerShdw blurRad="38100" dist="38100" dir="2700000" algn="tl">
                    <a:srgbClr val="000000">
                      <a:alpha val="43137"/>
                    </a:srgbClr>
                  </a:outerShdw>
                </a:effectLst>
              </a:rPr>
              <a:t>Teams won by the runs as a bar plot</a:t>
            </a:r>
            <a:endParaRPr lang="en-US" sz="3000" b="1" dirty="0">
              <a:effectLst>
                <a:outerShdw blurRad="38100" dist="38100" dir="2700000" algn="tl">
                  <a:srgbClr val="000000">
                    <a:alpha val="43137"/>
                  </a:srgbClr>
                </a:outerShdw>
              </a:effectLst>
            </a:endParaRPr>
          </a:p>
        </p:txBody>
      </p:sp>
      <p:pic>
        <p:nvPicPr>
          <p:cNvPr id="4" name="Content Placeholder 3" descr="5.png"/>
          <p:cNvPicPr>
            <a:picLocks noGrp="1" noChangeAspect="1"/>
          </p:cNvPicPr>
          <p:nvPr>
            <p:ph idx="1"/>
          </p:nvPr>
        </p:nvPicPr>
        <p:blipFill>
          <a:blip r:embed="rId4" cstate="print"/>
          <a:stretch>
            <a:fillRect/>
          </a:stretch>
        </p:blipFill>
        <p:spPr>
          <a:xfrm>
            <a:off x="609600" y="914400"/>
            <a:ext cx="7623141" cy="4525963"/>
          </a:xfrm>
        </p:spPr>
      </p:pic>
      <p:sp>
        <p:nvSpPr>
          <p:cNvPr id="5" name="Title 1"/>
          <p:cNvSpPr txBox="1">
            <a:spLocks/>
          </p:cNvSpPr>
          <p:nvPr/>
        </p:nvSpPr>
        <p:spPr>
          <a:xfrm>
            <a:off x="304800" y="5486400"/>
            <a:ext cx="8229600" cy="1143000"/>
          </a:xfrm>
          <a:prstGeom prst="rect">
            <a:avLst/>
          </a:prstGeom>
        </p:spPr>
        <p:txBody>
          <a:bodyPr vert="horz" lIns="91440" tIns="45720" rIns="91440" bIns="45720" rtlCol="0" anchor="ctr">
            <a:normAutofit fontScale="45000" lnSpcReduction="20000"/>
          </a:bodyPr>
          <a:lstStyle/>
          <a:p>
            <a:pPr lvl="0" algn="just">
              <a:spcBef>
                <a:spcPct val="0"/>
              </a:spcBef>
            </a:pPr>
            <a:r>
              <a:rPr lang="en-US" sz="4400" dirty="0" smtClean="0">
                <a:latin typeface="+mj-lt"/>
                <a:ea typeface="+mj-ea"/>
                <a:cs typeface="+mj-cs"/>
              </a:rPr>
              <a:t>RCB and Mumbai Indians have won most of matches by scoring huge runs. Gujarat lions were the least scorer in the IPL matches. There were some matches by most of teams with nail biting finishes by just 1to 5 runs range.</a:t>
            </a:r>
            <a:endParaRPr kumimoji="0" lang="en-US" sz="4400" i="0" u="none" strike="noStrike" kern="1200" cap="none" spc="0" normalizeH="0" baseline="0" noProof="0" dirty="0">
              <a:ln>
                <a:noFill/>
              </a:ln>
              <a:solidFill>
                <a:schemeClr val="tx1"/>
              </a:solidFill>
              <a:effectLst/>
              <a:uLnTx/>
              <a:uFillTx/>
              <a:latin typeface="+mj-lt"/>
              <a:ea typeface="+mj-ea"/>
              <a:cs typeface="+mj-cs"/>
            </a:endParaRPr>
          </a:p>
        </p:txBody>
      </p:sp>
      <p:pic>
        <p:nvPicPr>
          <p:cNvPr id="3" name="666.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82000" y="4876800"/>
            <a:ext cx="609600" cy="6096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1220" fill="hold"/>
                                        <p:tgtEl>
                                          <p:spTgt spid="3"/>
                                        </p:tgtEl>
                                      </p:cBhvr>
                                    </p:cmd>
                                  </p:childTnLst>
                                </p:cTn>
                              </p:par>
                            </p:childTnLst>
                          </p:cTn>
                        </p:par>
                      </p:childTnLst>
                    </p:cTn>
                  </p:par>
                </p:childTnLst>
              </p:cTn>
              <p:nextCondLst>
                <p:cond evt="onClick" delay="0">
                  <p:tgtEl>
                    <p:spTgt spid="3"/>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839200" cy="762000"/>
          </a:xfrm>
        </p:spPr>
        <p:txBody>
          <a:bodyPr>
            <a:normAutofit/>
          </a:bodyPr>
          <a:lstStyle/>
          <a:p>
            <a:pPr algn="ctr"/>
            <a:r>
              <a:rPr lang="en-US" sz="3000" b="1" dirty="0" smtClean="0"/>
              <a:t>Teams won by the wickets as a bar plot</a:t>
            </a:r>
            <a:endParaRPr lang="en-US" sz="3000" b="1" dirty="0"/>
          </a:p>
        </p:txBody>
      </p:sp>
      <p:pic>
        <p:nvPicPr>
          <p:cNvPr id="4" name="Content Placeholder 3" descr="6.png"/>
          <p:cNvPicPr>
            <a:picLocks noGrp="1" noChangeAspect="1"/>
          </p:cNvPicPr>
          <p:nvPr>
            <p:ph idx="1"/>
          </p:nvPr>
        </p:nvPicPr>
        <p:blipFill>
          <a:blip r:embed="rId4" cstate="print"/>
          <a:stretch>
            <a:fillRect/>
          </a:stretch>
        </p:blipFill>
        <p:spPr>
          <a:xfrm>
            <a:off x="838200" y="990600"/>
            <a:ext cx="7623141" cy="4525963"/>
          </a:xfrm>
        </p:spPr>
      </p:pic>
      <p:sp>
        <p:nvSpPr>
          <p:cNvPr id="5" name="Title 1"/>
          <p:cNvSpPr txBox="1">
            <a:spLocks/>
          </p:cNvSpPr>
          <p:nvPr/>
        </p:nvSpPr>
        <p:spPr>
          <a:xfrm>
            <a:off x="0" y="5410200"/>
            <a:ext cx="8839200" cy="990600"/>
          </a:xfrm>
          <a:prstGeom prst="rect">
            <a:avLst/>
          </a:prstGeom>
        </p:spPr>
        <p:txBody>
          <a:bodyPr vert="horz" lIns="91440" tIns="45720" rIns="91440" bIns="45720" rtlCol="0" anchor="ctr">
            <a:normAutofit/>
          </a:bodyPr>
          <a:lstStyle/>
          <a:p>
            <a:pPr lvl="0" algn="ctr">
              <a:spcBef>
                <a:spcPct val="0"/>
              </a:spcBef>
            </a:pPr>
            <a:endParaRPr kumimoji="0" lang="en-US" sz="4400" b="1" i="0" u="none" strike="noStrike" kern="1200" cap="none" spc="0" normalizeH="0" baseline="0" noProof="0" dirty="0">
              <a:ln>
                <a:noFill/>
              </a:ln>
              <a:solidFill>
                <a:schemeClr val="tx1"/>
              </a:solidFill>
              <a:effectLst/>
              <a:uLnTx/>
              <a:uFillTx/>
              <a:latin typeface="+mj-lt"/>
              <a:ea typeface="+mj-ea"/>
              <a:cs typeface="+mj-cs"/>
            </a:endParaRPr>
          </a:p>
        </p:txBody>
      </p:sp>
      <p:sp>
        <p:nvSpPr>
          <p:cNvPr id="6" name="Title 1"/>
          <p:cNvSpPr txBox="1">
            <a:spLocks/>
          </p:cNvSpPr>
          <p:nvPr/>
        </p:nvSpPr>
        <p:spPr>
          <a:xfrm>
            <a:off x="304800" y="5562600"/>
            <a:ext cx="8839200" cy="1066800"/>
          </a:xfrm>
          <a:prstGeom prst="rect">
            <a:avLst/>
          </a:prstGeom>
        </p:spPr>
        <p:txBody>
          <a:bodyPr vert="horz" lIns="91440" tIns="45720" rIns="91440" bIns="45720" rtlCol="0" anchor="ctr">
            <a:normAutofit fontScale="37500" lnSpcReduction="20000"/>
          </a:bodyPr>
          <a:lstStyle/>
          <a:p>
            <a:pPr lvl="0" algn="just">
              <a:spcBef>
                <a:spcPct val="0"/>
              </a:spcBef>
            </a:pPr>
            <a:r>
              <a:rPr lang="en-US" sz="4400" dirty="0" smtClean="0">
                <a:latin typeface="+mj-lt"/>
                <a:ea typeface="+mj-ea"/>
                <a:cs typeface="+mj-cs"/>
              </a:rPr>
              <a:t>most of the teams have won matches by batting second. The matches won by KKR, SRH, MI, DD,RCB,CSK, RR have won matches without any loss of wickets.</a:t>
            </a:r>
          </a:p>
          <a:p>
            <a:pPr lvl="0" algn="just">
              <a:spcBef>
                <a:spcPct val="0"/>
              </a:spcBef>
            </a:pPr>
            <a:r>
              <a:rPr lang="en-US" sz="4400" dirty="0" smtClean="0">
                <a:latin typeface="+mj-lt"/>
                <a:ea typeface="+mj-ea"/>
                <a:cs typeface="+mj-cs"/>
              </a:rPr>
              <a:t>there were some matches with nail biting finishes (won by just 1 wicket) by KKR, SRH, CSK. </a:t>
            </a:r>
            <a:endParaRPr kumimoji="0" lang="en-US" sz="4400" i="0" u="none" strike="noStrike" kern="1200" cap="none" spc="0" normalizeH="0" baseline="0" noProof="0" dirty="0">
              <a:ln>
                <a:noFill/>
              </a:ln>
              <a:solidFill>
                <a:schemeClr val="tx1"/>
              </a:solidFill>
              <a:effectLst/>
              <a:uLnTx/>
              <a:uFillTx/>
              <a:latin typeface="+mj-lt"/>
              <a:ea typeface="+mj-ea"/>
              <a:cs typeface="+mj-cs"/>
            </a:endParaRPr>
          </a:p>
        </p:txBody>
      </p:sp>
      <p:pic>
        <p:nvPicPr>
          <p:cNvPr id="3" name="7.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458200" y="4953000"/>
            <a:ext cx="609600" cy="6096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7594" fill="hold"/>
                                        <p:tgtEl>
                                          <p:spTgt spid="3"/>
                                        </p:tgtEl>
                                      </p:cBhvr>
                                    </p:cmd>
                                  </p:childTnLst>
                                </p:cTn>
                              </p:par>
                            </p:childTnLst>
                          </p:cTn>
                        </p:par>
                      </p:childTnLst>
                    </p:cTn>
                  </p:par>
                </p:childTnLst>
              </p:cTn>
              <p:nextCondLst>
                <p:cond evt="onClick" delay="0">
                  <p:tgtEl>
                    <p:spTgt spid="3"/>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65</TotalTime>
  <Words>285</Words>
  <Application>Microsoft Office PowerPoint</Application>
  <PresentationFormat>On-screen Show (4:3)</PresentationFormat>
  <Paragraphs>15</Paragraphs>
  <Slides>7</Slides>
  <Notes>1</Notes>
  <HiddenSlides>0</HiddenSlides>
  <MMClips>7</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Foundry</vt:lpstr>
      <vt:lpstr>PowerPoint Presentation</vt:lpstr>
      <vt:lpstr>Season had most  number of matches</vt:lpstr>
      <vt:lpstr>The most successful IPL Team of decade </vt:lpstr>
      <vt:lpstr>Match winners (player of match) </vt:lpstr>
      <vt:lpstr>How many Toss winning teams have won the matches</vt:lpstr>
      <vt:lpstr>Teams won by the runs as a bar plot</vt:lpstr>
      <vt:lpstr>Teams won by the wickets as a bar plot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mahesh</dc:creator>
  <cp:lastModifiedBy>mahesh</cp:lastModifiedBy>
  <cp:revision>25</cp:revision>
  <dcterms:created xsi:type="dcterms:W3CDTF">2006-08-16T00:00:00Z</dcterms:created>
  <dcterms:modified xsi:type="dcterms:W3CDTF">2019-05-21T14:04:13Z</dcterms:modified>
</cp:coreProperties>
</file>