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256" r:id="rId5"/>
    <p:sldId id="257" r:id="rId6"/>
    <p:sldId id="276" r:id="rId7"/>
    <p:sldId id="277" r:id="rId8"/>
    <p:sldId id="278" r:id="rId9"/>
    <p:sldId id="281" r:id="rId10"/>
    <p:sldId id="280" r:id="rId11"/>
    <p:sldId id="279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8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E93741EC-0B0B-4884-AE52-54D259397801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Judo Club Login System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08C103EB-4F04-41DA-8394-98889F395A57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Judo Club Login System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3F805302-7A61-41BE-829E-6E2FB67235A2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Judo Club Login System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261BD34-7481-4DF4-B343-724720BA397C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Judo Club Login System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6356D6A0-8CBB-4420-ABF3-F44F8942D7CD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Judo Club Login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EF343D53-5635-49CA-8505-660E14958AB5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Judo Club Login System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E3A386E9-4E29-48E6-BB59-A2CFE7FC7E84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Judo Club Login System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74D277CE-E9AB-4170-A15E-229F12E64DBD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Judo Club Login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A5571918-8839-44AC-83BC-2F550EC57409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Judo Club Login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DD33EDE1-486C-423E-A106-A85F1A99F269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Judo Club Login System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5FE27C3A-4AB5-4DB3-9662-21DFE52A7B47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Judo Club Login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393" y="403270"/>
            <a:ext cx="8265111" cy="2739423"/>
          </a:xfrm>
        </p:spPr>
        <p:txBody>
          <a:bodyPr/>
          <a:lstStyle/>
          <a:p>
            <a:r>
              <a:rPr lang="en-US" sz="5400" dirty="0"/>
              <a:t>Judo Club Login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393" y="3258105"/>
            <a:ext cx="10188607" cy="1150608"/>
          </a:xfrm>
        </p:spPr>
        <p:txBody>
          <a:bodyPr/>
          <a:lstStyle/>
          <a:p>
            <a:r>
              <a:rPr lang="en-US" sz="2000" dirty="0"/>
              <a:t>Presented By -</a:t>
            </a:r>
          </a:p>
          <a:p>
            <a:r>
              <a:rPr lang="en-US" sz="2000" dirty="0"/>
              <a:t>Vishakha Gupta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Problem Statement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ER Diagram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Normalization of tables used (up to 3NF)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1D20609C-4079-4EF2-A334-DBA57DDB49F3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Judo Club Login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8441F-7B1E-410F-8BB8-0266361F1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A53C2-70C5-4E50-B638-4FD7DEBD3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Judo Club website with the purpose to provide a place where newcomers can gain information about the Club and also provides the facility of login system to the users.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2A2A2-999A-4324-B2A0-0FD380C1F3A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2CAB09A-86C2-4F47-A31F-826651A4F6F2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7B9B3-D473-45AE-956A-6B4C0887C1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Judo Club Login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CD529-9B54-448F-9E63-639324B32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084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8441F-7B1E-410F-8BB8-0266361F1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2A2A2-999A-4324-B2A0-0FD380C1F3A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146DCA6-C8A5-4CFC-B48A-417ED3D69E40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7B9B3-D473-45AE-956A-6B4C0887C1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Judo Club Login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CD529-9B54-448F-9E63-639324B32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B3C6023B-CF4D-4982-B01F-A19CEA752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664" y="2214943"/>
            <a:ext cx="902970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761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8441F-7B1E-410F-8BB8-0266361F1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2223"/>
            <a:ext cx="9779183" cy="1331167"/>
          </a:xfrm>
        </p:spPr>
        <p:txBody>
          <a:bodyPr/>
          <a:lstStyle/>
          <a:p>
            <a:r>
              <a:rPr lang="en-US" dirty="0"/>
              <a:t>Normalization of table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2A2A2-999A-4324-B2A0-0FD380C1F3A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146DCA6-C8A5-4CFC-B48A-417ED3D69E40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7B9B3-D473-45AE-956A-6B4C0887C1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Judo Club Login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CD529-9B54-448F-9E63-639324B32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7D153C5-3D68-462F-BB80-3F83C8DC2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606599"/>
              </p:ext>
            </p:extLst>
          </p:nvPr>
        </p:nvGraphicFramePr>
        <p:xfrm>
          <a:off x="1611933" y="4048966"/>
          <a:ext cx="6235929" cy="1784164"/>
        </p:xfrm>
        <a:graphic>
          <a:graphicData uri="http://schemas.openxmlformats.org/drawingml/2006/table">
            <a:tbl>
              <a:tblPr firstRow="1" firstCol="1" bandRow="1"/>
              <a:tblGrid>
                <a:gridCol w="564229">
                  <a:extLst>
                    <a:ext uri="{9D8B030D-6E8A-4147-A177-3AD203B41FA5}">
                      <a16:colId xmlns:a16="http://schemas.microsoft.com/office/drawing/2014/main" val="200553112"/>
                    </a:ext>
                  </a:extLst>
                </a:gridCol>
                <a:gridCol w="1808269">
                  <a:extLst>
                    <a:ext uri="{9D8B030D-6E8A-4147-A177-3AD203B41FA5}">
                      <a16:colId xmlns:a16="http://schemas.microsoft.com/office/drawing/2014/main" val="982330967"/>
                    </a:ext>
                  </a:extLst>
                </a:gridCol>
                <a:gridCol w="1870505">
                  <a:extLst>
                    <a:ext uri="{9D8B030D-6E8A-4147-A177-3AD203B41FA5}">
                      <a16:colId xmlns:a16="http://schemas.microsoft.com/office/drawing/2014/main" val="3088395603"/>
                    </a:ext>
                  </a:extLst>
                </a:gridCol>
                <a:gridCol w="1992926">
                  <a:extLst>
                    <a:ext uri="{9D8B030D-6E8A-4147-A177-3AD203B41FA5}">
                      <a16:colId xmlns:a16="http://schemas.microsoft.com/office/drawing/2014/main" val="453686709"/>
                    </a:ext>
                  </a:extLst>
                </a:gridCol>
              </a:tblGrid>
              <a:tr h="44604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75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Id</a:t>
                      </a:r>
                      <a:endParaRPr lang="en-IN" sz="16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75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Username</a:t>
                      </a:r>
                      <a:endParaRPr lang="en-IN" sz="16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75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Password</a:t>
                      </a:r>
                      <a:endParaRPr lang="en-IN" sz="16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75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Created_at</a:t>
                      </a:r>
                      <a:endParaRPr lang="en-IN" sz="16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797579"/>
                  </a:ext>
                </a:extLst>
              </a:tr>
              <a:tr h="44604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75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IN" sz="16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75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priya123</a:t>
                      </a:r>
                      <a:endParaRPr lang="en-IN" sz="16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75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Piyu@4907</a:t>
                      </a:r>
                      <a:endParaRPr lang="en-IN" sz="16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75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2022-01-14 15:08:49</a:t>
                      </a:r>
                      <a:endParaRPr lang="en-IN" sz="16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6042205"/>
                  </a:ext>
                </a:extLst>
              </a:tr>
              <a:tr h="44604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75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IN" sz="16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75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vishu7070</a:t>
                      </a:r>
                      <a:endParaRPr lang="en-IN" sz="16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75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Homie@8869</a:t>
                      </a:r>
                      <a:endParaRPr lang="en-IN" sz="16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75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2022-01-12 12:06:06</a:t>
                      </a:r>
                      <a:endParaRPr lang="en-IN" sz="16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4022855"/>
                  </a:ext>
                </a:extLst>
              </a:tr>
              <a:tr h="44604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75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IN" sz="16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75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manoj1964</a:t>
                      </a:r>
                      <a:endParaRPr lang="en-IN" sz="16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75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Manu@9045u</a:t>
                      </a:r>
                      <a:endParaRPr lang="en-IN" sz="16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75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2021-12-29 17:01:12</a:t>
                      </a:r>
                      <a:endParaRPr lang="en-IN" sz="16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61901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FEED295-EE8B-414D-9A51-6631168BC014}"/>
              </a:ext>
            </a:extLst>
          </p:cNvPr>
          <p:cNvSpPr txBox="1"/>
          <p:nvPr/>
        </p:nvSpPr>
        <p:spPr>
          <a:xfrm>
            <a:off x="1167492" y="1713390"/>
            <a:ext cx="537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1NF :-</a:t>
            </a:r>
            <a:endParaRPr lang="en-IN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FFD2AA-05BA-4675-BB71-B8B57502CCB9}"/>
              </a:ext>
            </a:extLst>
          </p:cNvPr>
          <p:cNvSpPr txBox="1"/>
          <p:nvPr/>
        </p:nvSpPr>
        <p:spPr>
          <a:xfrm>
            <a:off x="1167492" y="2236610"/>
            <a:ext cx="921938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relation will be 1NF if it contains an atomic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states that an attribute of a table cannot hold multiple values. It must hold only single-valued attribute.</a:t>
            </a:r>
          </a:p>
          <a:p>
            <a:endParaRPr lang="en-US" sz="2000" dirty="0"/>
          </a:p>
          <a:p>
            <a:r>
              <a:rPr lang="en-US" sz="2000" dirty="0"/>
              <a:t>    “Users” table following 1NF: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9183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2A2A2-999A-4324-B2A0-0FD380C1F3A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146DCA6-C8A5-4CFC-B48A-417ED3D69E40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7B9B3-D473-45AE-956A-6B4C0887C1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Judo Club Login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CD529-9B54-448F-9E63-639324B32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7D153C5-3D68-462F-BB80-3F83C8DC2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154123"/>
              </p:ext>
            </p:extLst>
          </p:nvPr>
        </p:nvGraphicFramePr>
        <p:xfrm>
          <a:off x="1647442" y="3494995"/>
          <a:ext cx="6235929" cy="1784164"/>
        </p:xfrm>
        <a:graphic>
          <a:graphicData uri="http://schemas.openxmlformats.org/drawingml/2006/table">
            <a:tbl>
              <a:tblPr firstRow="1" firstCol="1" bandRow="1"/>
              <a:tblGrid>
                <a:gridCol w="564229">
                  <a:extLst>
                    <a:ext uri="{9D8B030D-6E8A-4147-A177-3AD203B41FA5}">
                      <a16:colId xmlns:a16="http://schemas.microsoft.com/office/drawing/2014/main" val="200553112"/>
                    </a:ext>
                  </a:extLst>
                </a:gridCol>
                <a:gridCol w="1808269">
                  <a:extLst>
                    <a:ext uri="{9D8B030D-6E8A-4147-A177-3AD203B41FA5}">
                      <a16:colId xmlns:a16="http://schemas.microsoft.com/office/drawing/2014/main" val="982330967"/>
                    </a:ext>
                  </a:extLst>
                </a:gridCol>
                <a:gridCol w="1870505">
                  <a:extLst>
                    <a:ext uri="{9D8B030D-6E8A-4147-A177-3AD203B41FA5}">
                      <a16:colId xmlns:a16="http://schemas.microsoft.com/office/drawing/2014/main" val="3088395603"/>
                    </a:ext>
                  </a:extLst>
                </a:gridCol>
                <a:gridCol w="1992926">
                  <a:extLst>
                    <a:ext uri="{9D8B030D-6E8A-4147-A177-3AD203B41FA5}">
                      <a16:colId xmlns:a16="http://schemas.microsoft.com/office/drawing/2014/main" val="453686709"/>
                    </a:ext>
                  </a:extLst>
                </a:gridCol>
              </a:tblGrid>
              <a:tr h="44604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75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Id</a:t>
                      </a:r>
                      <a:endParaRPr lang="en-IN" sz="16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75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Username</a:t>
                      </a:r>
                      <a:endParaRPr lang="en-IN" sz="16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75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Password</a:t>
                      </a:r>
                      <a:endParaRPr lang="en-IN" sz="16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75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Created_at</a:t>
                      </a:r>
                      <a:endParaRPr lang="en-IN" sz="16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797579"/>
                  </a:ext>
                </a:extLst>
              </a:tr>
              <a:tr h="44604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75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IN" sz="16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75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priya123</a:t>
                      </a:r>
                      <a:endParaRPr lang="en-IN" sz="16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75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Piyu@4907</a:t>
                      </a:r>
                      <a:endParaRPr lang="en-IN" sz="16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75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2022-01-14 15:08:49</a:t>
                      </a:r>
                      <a:endParaRPr lang="en-IN" sz="16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6042205"/>
                  </a:ext>
                </a:extLst>
              </a:tr>
              <a:tr h="44604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75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IN" sz="16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75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vishu7070</a:t>
                      </a:r>
                      <a:endParaRPr lang="en-IN" sz="16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75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Homie@8869</a:t>
                      </a:r>
                      <a:endParaRPr lang="en-IN" sz="16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75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2022-01-12 12:06:06</a:t>
                      </a:r>
                      <a:endParaRPr lang="en-IN" sz="16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4022855"/>
                  </a:ext>
                </a:extLst>
              </a:tr>
              <a:tr h="44604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75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IN" sz="16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75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manoj1964</a:t>
                      </a:r>
                      <a:endParaRPr lang="en-IN" sz="16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75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Manu@9045u</a:t>
                      </a:r>
                      <a:endParaRPr lang="en-IN" sz="16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75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2021-12-29 17:01:12</a:t>
                      </a:r>
                      <a:endParaRPr lang="en-IN" sz="16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61901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FEED295-EE8B-414D-9A51-6631168BC014}"/>
              </a:ext>
            </a:extLst>
          </p:cNvPr>
          <p:cNvSpPr txBox="1"/>
          <p:nvPr/>
        </p:nvSpPr>
        <p:spPr>
          <a:xfrm>
            <a:off x="1167492" y="1079660"/>
            <a:ext cx="537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2NF :-</a:t>
            </a:r>
            <a:endParaRPr lang="en-IN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FFD2AA-05BA-4675-BB71-B8B57502CCB9}"/>
              </a:ext>
            </a:extLst>
          </p:cNvPr>
          <p:cNvSpPr txBox="1"/>
          <p:nvPr/>
        </p:nvSpPr>
        <p:spPr>
          <a:xfrm>
            <a:off x="1167492" y="1663938"/>
            <a:ext cx="921938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 the 2NF, relational must be in 1NF.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 the second normal form, all non-key attributes are fully functional dependent on the primary key.</a:t>
            </a:r>
          </a:p>
          <a:p>
            <a:endParaRPr lang="en-US" sz="2000" dirty="0"/>
          </a:p>
          <a:p>
            <a:r>
              <a:rPr lang="en-US" sz="2000" dirty="0"/>
              <a:t>    “Users” table: Following table is in 1NF but violates 2NF.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2461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2A2A2-999A-4324-B2A0-0FD380C1F3A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146DCA6-C8A5-4CFC-B48A-417ED3D69E40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7B9B3-D473-45AE-956A-6B4C0887C1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Judo Club Login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CD529-9B54-448F-9E63-639324B32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FFD2AA-05BA-4675-BB71-B8B57502CCB9}"/>
              </a:ext>
            </a:extLst>
          </p:cNvPr>
          <p:cNvSpPr txBox="1"/>
          <p:nvPr/>
        </p:nvSpPr>
        <p:spPr>
          <a:xfrm>
            <a:off x="1212800" y="1171561"/>
            <a:ext cx="933387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Id is the Primary Key then the Functional Dependencies:</a:t>
            </a:r>
          </a:p>
          <a:p>
            <a:r>
              <a:rPr lang="en-US" sz="2000" dirty="0"/>
              <a:t>	 Id -&gt; Username</a:t>
            </a:r>
          </a:p>
          <a:p>
            <a:r>
              <a:rPr lang="en-US" sz="2000" dirty="0"/>
              <a:t>	 Id -&gt; Password</a:t>
            </a:r>
          </a:p>
          <a:p>
            <a:r>
              <a:rPr lang="en-US" sz="2000" dirty="0"/>
              <a:t>	 Id -&gt; Created_at</a:t>
            </a:r>
          </a:p>
          <a:p>
            <a:r>
              <a:rPr lang="en-US" sz="2000" dirty="0"/>
              <a:t>must exists in 2NF.</a:t>
            </a:r>
          </a:p>
          <a:p>
            <a:endParaRPr lang="en-US" sz="2000" dirty="0"/>
          </a:p>
          <a:p>
            <a:r>
              <a:rPr lang="en-US" sz="2000" dirty="0"/>
              <a:t>To convert the given table into 2NF, we decompose it into three tables: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13AAB1B-C9DE-40EE-A081-BA344A3E8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574447"/>
              </p:ext>
            </p:extLst>
          </p:nvPr>
        </p:nvGraphicFramePr>
        <p:xfrm>
          <a:off x="1448597" y="3591017"/>
          <a:ext cx="2743200" cy="1686420"/>
        </p:xfrm>
        <a:graphic>
          <a:graphicData uri="http://schemas.openxmlformats.org/drawingml/2006/table">
            <a:tbl>
              <a:tblPr firstRow="1" firstCol="1" bandRow="1"/>
              <a:tblGrid>
                <a:gridCol w="651890">
                  <a:extLst>
                    <a:ext uri="{9D8B030D-6E8A-4147-A177-3AD203B41FA5}">
                      <a16:colId xmlns:a16="http://schemas.microsoft.com/office/drawing/2014/main" val="3044582572"/>
                    </a:ext>
                  </a:extLst>
                </a:gridCol>
                <a:gridCol w="2091310">
                  <a:extLst>
                    <a:ext uri="{9D8B030D-6E8A-4147-A177-3AD203B41FA5}">
                      <a16:colId xmlns:a16="http://schemas.microsoft.com/office/drawing/2014/main" val="2267490948"/>
                    </a:ext>
                  </a:extLst>
                </a:gridCol>
              </a:tblGrid>
              <a:tr h="42160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75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Id</a:t>
                      </a:r>
                      <a:endParaRPr lang="en-IN" sz="16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75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Username</a:t>
                      </a:r>
                      <a:endParaRPr lang="en-IN" sz="16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971850"/>
                  </a:ext>
                </a:extLst>
              </a:tr>
              <a:tr h="42160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75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IN" sz="16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75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priya123</a:t>
                      </a:r>
                      <a:endParaRPr lang="en-IN" sz="16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2784788"/>
                  </a:ext>
                </a:extLst>
              </a:tr>
              <a:tr h="42160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75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IN" sz="16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75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vishu7070</a:t>
                      </a:r>
                      <a:endParaRPr lang="en-IN" sz="16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0975992"/>
                  </a:ext>
                </a:extLst>
              </a:tr>
              <a:tr h="42160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75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IN" sz="16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75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manoj1964</a:t>
                      </a:r>
                      <a:endParaRPr lang="en-IN" sz="16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31542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A1590A4-F21B-44E4-A6F8-5F9847C48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852482"/>
              </p:ext>
            </p:extLst>
          </p:nvPr>
        </p:nvGraphicFramePr>
        <p:xfrm>
          <a:off x="4790440" y="3597675"/>
          <a:ext cx="2795058" cy="1699120"/>
        </p:xfrm>
        <a:graphic>
          <a:graphicData uri="http://schemas.openxmlformats.org/drawingml/2006/table">
            <a:tbl>
              <a:tblPr firstRow="1" firstCol="1" bandRow="1"/>
              <a:tblGrid>
                <a:gridCol w="664098">
                  <a:extLst>
                    <a:ext uri="{9D8B030D-6E8A-4147-A177-3AD203B41FA5}">
                      <a16:colId xmlns:a16="http://schemas.microsoft.com/office/drawing/2014/main" val="2111414505"/>
                    </a:ext>
                  </a:extLst>
                </a:gridCol>
                <a:gridCol w="2130960">
                  <a:extLst>
                    <a:ext uri="{9D8B030D-6E8A-4147-A177-3AD203B41FA5}">
                      <a16:colId xmlns:a16="http://schemas.microsoft.com/office/drawing/2014/main" val="4287792630"/>
                    </a:ext>
                  </a:extLst>
                </a:gridCol>
              </a:tblGrid>
              <a:tr h="424780">
                <a:tc>
                  <a:txBody>
                    <a:bodyPr/>
                    <a:lstStyle/>
                    <a:p>
                      <a:pPr marL="96520" marR="0" algn="ctr">
                        <a:lnSpc>
                          <a:spcPts val="1875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Id</a:t>
                      </a:r>
                      <a:endParaRPr lang="en-IN" sz="16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75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Password</a:t>
                      </a:r>
                      <a:endParaRPr lang="en-IN" sz="16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125807"/>
                  </a:ext>
                </a:extLst>
              </a:tr>
              <a:tr h="42478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75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IN" sz="16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75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Piyu@4907</a:t>
                      </a:r>
                      <a:endParaRPr lang="en-IN" sz="16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1151212"/>
                  </a:ext>
                </a:extLst>
              </a:tr>
              <a:tr h="42478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75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IN" sz="16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75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Homie@8869</a:t>
                      </a:r>
                      <a:endParaRPr lang="en-IN" sz="16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2223394"/>
                  </a:ext>
                </a:extLst>
              </a:tr>
              <a:tr h="42478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75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IN" sz="16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75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Manu@9045u</a:t>
                      </a:r>
                      <a:endParaRPr lang="en-IN" sz="16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6352515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29154B7-3EAF-427C-93E1-A66E1EB7C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562748"/>
              </p:ext>
            </p:extLst>
          </p:nvPr>
        </p:nvGraphicFramePr>
        <p:xfrm>
          <a:off x="8184141" y="3597675"/>
          <a:ext cx="2795059" cy="1686420"/>
        </p:xfrm>
        <a:graphic>
          <a:graphicData uri="http://schemas.openxmlformats.org/drawingml/2006/table">
            <a:tbl>
              <a:tblPr firstRow="1" firstCol="1" bandRow="1"/>
              <a:tblGrid>
                <a:gridCol w="664079">
                  <a:extLst>
                    <a:ext uri="{9D8B030D-6E8A-4147-A177-3AD203B41FA5}">
                      <a16:colId xmlns:a16="http://schemas.microsoft.com/office/drawing/2014/main" val="3952820664"/>
                    </a:ext>
                  </a:extLst>
                </a:gridCol>
                <a:gridCol w="2130980">
                  <a:extLst>
                    <a:ext uri="{9D8B030D-6E8A-4147-A177-3AD203B41FA5}">
                      <a16:colId xmlns:a16="http://schemas.microsoft.com/office/drawing/2014/main" val="1471518551"/>
                    </a:ext>
                  </a:extLst>
                </a:gridCol>
              </a:tblGrid>
              <a:tr h="42160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75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Id</a:t>
                      </a:r>
                      <a:endParaRPr lang="en-IN" sz="16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75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Created_at</a:t>
                      </a:r>
                      <a:endParaRPr lang="en-IN" sz="16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347640"/>
                  </a:ext>
                </a:extLst>
              </a:tr>
              <a:tr h="42160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75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IN" sz="16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75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2022-01-14 15:08:49</a:t>
                      </a:r>
                      <a:endParaRPr lang="en-IN" sz="16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725113"/>
                  </a:ext>
                </a:extLst>
              </a:tr>
              <a:tr h="42160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75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IN" sz="16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75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2022-01-12 12:06:06</a:t>
                      </a:r>
                      <a:endParaRPr lang="en-IN" sz="16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6493015"/>
                  </a:ext>
                </a:extLst>
              </a:tr>
              <a:tr h="42160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75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IN" sz="16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75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2021-12-29 17:01:12</a:t>
                      </a:r>
                      <a:endParaRPr lang="en-IN" sz="16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5242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9435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2A2A2-999A-4324-B2A0-0FD380C1F3A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146DCA6-C8A5-4CFC-B48A-417ED3D69E40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7B9B3-D473-45AE-956A-6B4C0887C1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Judo Club Login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CD529-9B54-448F-9E63-639324B32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EED295-EE8B-414D-9A51-6631168BC014}"/>
              </a:ext>
            </a:extLst>
          </p:cNvPr>
          <p:cNvSpPr txBox="1"/>
          <p:nvPr/>
        </p:nvSpPr>
        <p:spPr>
          <a:xfrm>
            <a:off x="1167492" y="957495"/>
            <a:ext cx="537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3NF :-</a:t>
            </a:r>
            <a:endParaRPr lang="en-IN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FFD2AA-05BA-4675-BB71-B8B57502CCB9}"/>
              </a:ext>
            </a:extLst>
          </p:cNvPr>
          <p:cNvSpPr txBox="1"/>
          <p:nvPr/>
        </p:nvSpPr>
        <p:spPr>
          <a:xfrm>
            <a:off x="1167492" y="1480715"/>
            <a:ext cx="9219382" cy="4101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relation will be in 3NF if it is in 2NF and not contain any transitive partial dependency.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relation is in third normal form if it holds atleast one of the following conditions for every non-trivial function dependency X → Y.</a:t>
            </a:r>
          </a:p>
          <a:p>
            <a:pPr lvl="1"/>
            <a:r>
              <a:rPr lang="en-US" sz="2000" dirty="0"/>
              <a:t>1. X is a super key.</a:t>
            </a:r>
          </a:p>
          <a:p>
            <a:pPr lvl="1"/>
            <a:r>
              <a:rPr lang="en-US" sz="2000" dirty="0"/>
              <a:t>2. Y is a prime attribute, i.e., each element of Y is part of some candidate key.</a:t>
            </a:r>
          </a:p>
          <a:p>
            <a:pPr lvl="1"/>
            <a:endParaRPr lang="en-US" sz="2000" dirty="0"/>
          </a:p>
          <a:p>
            <a:r>
              <a:rPr lang="en-US" sz="2000" dirty="0"/>
              <a:t>“Users” Table example:</a:t>
            </a:r>
          </a:p>
          <a:p>
            <a:pPr marL="342900" indent="-342900">
              <a:spcBef>
                <a:spcPts val="120"/>
              </a:spcBef>
              <a:buFont typeface="Symbol" panose="05050102010706020507" pitchFamily="18" charset="2"/>
              <a:buChar char="-"/>
            </a:pPr>
            <a:r>
              <a:rPr lang="en-US" sz="2000" dirty="0"/>
              <a:t>The entity is considered already in 2NF, and no column entry is dependent on any other entry (value) other than the key for the table.</a:t>
            </a:r>
          </a:p>
          <a:p>
            <a:pPr marL="342900" indent="-342900">
              <a:spcBef>
                <a:spcPts val="120"/>
              </a:spcBef>
              <a:buFont typeface="Symbol" panose="05050102010706020507" pitchFamily="18" charset="2"/>
              <a:buChar char="-"/>
            </a:pPr>
            <a:r>
              <a:rPr lang="en-US" sz="2000" dirty="0"/>
              <a:t>If such an entity exists, move it outside into a new table.</a:t>
            </a:r>
          </a:p>
          <a:p>
            <a:pPr marL="342900" indent="-342900">
              <a:spcBef>
                <a:spcPts val="120"/>
              </a:spcBef>
              <a:buFont typeface="Symbol" panose="05050102010706020507" pitchFamily="18" charset="2"/>
              <a:buChar char="-"/>
            </a:pPr>
            <a:r>
              <a:rPr lang="en-US" sz="2000" dirty="0"/>
              <a:t>3NF is achieved, considered as the database is normalized.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5127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sz="6600" dirty="0"/>
              <a:t>Thank you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557121E-B9C9-452C-AD75-E19B267D1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674" y="3613211"/>
            <a:ext cx="3136312" cy="252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134</TotalTime>
  <Words>466</Words>
  <Application>Microsoft Office PowerPoint</Application>
  <PresentationFormat>Widescreen</PresentationFormat>
  <Paragraphs>116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Symbol</vt:lpstr>
      <vt:lpstr>Tenorite</vt:lpstr>
      <vt:lpstr>Wingdings</vt:lpstr>
      <vt:lpstr>Office Theme</vt:lpstr>
      <vt:lpstr>Judo Club Login System</vt:lpstr>
      <vt:lpstr>Contents</vt:lpstr>
      <vt:lpstr>Problem Statement</vt:lpstr>
      <vt:lpstr>ER Diagram</vt:lpstr>
      <vt:lpstr>Normalization of table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Vishakha Gupta</dc:creator>
  <cp:lastModifiedBy>Vishakha Gupta</cp:lastModifiedBy>
  <cp:revision>11</cp:revision>
  <dcterms:created xsi:type="dcterms:W3CDTF">2022-01-20T15:22:35Z</dcterms:created>
  <dcterms:modified xsi:type="dcterms:W3CDTF">2022-03-06T08:39:05Z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