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3" r:id="rId3"/>
    <p:sldId id="258" r:id="rId4"/>
    <p:sldId id="4318" r:id="rId5"/>
    <p:sldId id="4654" r:id="rId6"/>
    <p:sldId id="4668" r:id="rId7"/>
    <p:sldId id="4674" r:id="rId8"/>
    <p:sldId id="337" r:id="rId9"/>
    <p:sldId id="4689" r:id="rId10"/>
    <p:sldId id="4561" r:id="rId11"/>
    <p:sldId id="4688" r:id="rId12"/>
    <p:sldId id="320" r:id="rId13"/>
    <p:sldId id="4676" r:id="rId14"/>
    <p:sldId id="4564" r:id="rId15"/>
    <p:sldId id="4677" r:id="rId16"/>
    <p:sldId id="4555" r:id="rId17"/>
    <p:sldId id="4528" r:id="rId18"/>
    <p:sldId id="4679" r:id="rId19"/>
    <p:sldId id="4635" r:id="rId20"/>
    <p:sldId id="4567" r:id="rId21"/>
    <p:sldId id="4681" r:id="rId22"/>
    <p:sldId id="4526" r:id="rId23"/>
    <p:sldId id="4527" r:id="rId24"/>
    <p:sldId id="4566" r:id="rId25"/>
    <p:sldId id="4428" r:id="rId26"/>
    <p:sldId id="4680" r:id="rId27"/>
    <p:sldId id="4429" r:id="rId28"/>
    <p:sldId id="4602" r:id="rId29"/>
    <p:sldId id="4606" r:id="rId30"/>
    <p:sldId id="4560" r:id="rId31"/>
    <p:sldId id="4660" r:id="rId32"/>
    <p:sldId id="4684" r:id="rId33"/>
    <p:sldId id="4687" r:id="rId34"/>
    <p:sldId id="4683" r:id="rId35"/>
    <p:sldId id="4686" r:id="rId36"/>
    <p:sldId id="4682" r:id="rId37"/>
    <p:sldId id="4396" r:id="rId38"/>
    <p:sldId id="4320" r:id="rId39"/>
  </p:sldIdLst>
  <p:sldSz cx="12192000" cy="6858000"/>
  <p:notesSz cx="6858000" cy="9144000"/>
  <p:embeddedFontLst>
    <p:embeddedFont>
      <p:font typeface="Lucida Console" panose="020B0609040504020204" pitchFamily="49" charset="0"/>
      <p:regular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Raleway" pitchFamily="2" charset="77"/>
      <p:regular r:id="rId47"/>
      <p:bold r:id="rId48"/>
      <p:italic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12" userDrawn="1">
          <p15:clr>
            <a:srgbClr val="A4A3A4"/>
          </p15:clr>
        </p15:guide>
        <p15:guide id="4" pos="7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da Medrano" initials="LM" lastIdx="1" clrIdx="0">
    <p:extLst>
      <p:ext uri="{19B8F6BF-5375-455C-9EA6-DF929625EA0E}">
        <p15:presenceInfo xmlns:p15="http://schemas.microsoft.com/office/powerpoint/2012/main" userId="Leda Medr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9AB"/>
    <a:srgbClr val="193479"/>
    <a:srgbClr val="2956C5"/>
    <a:srgbClr val="02D9E4"/>
    <a:srgbClr val="1E7286"/>
    <a:srgbClr val="27B098"/>
    <a:srgbClr val="2C9DA0"/>
    <a:srgbClr val="44C9CC"/>
    <a:srgbClr val="29F2FD"/>
    <a:srgbClr val="244D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89" autoAdjust="0"/>
    <p:restoredTop sz="86438" autoAdjust="0"/>
  </p:normalViewPr>
  <p:slideViewPr>
    <p:cSldViewPr snapToGrid="0">
      <p:cViewPr varScale="1">
        <p:scale>
          <a:sx n="71" d="100"/>
          <a:sy n="71" d="100"/>
        </p:scale>
        <p:origin x="176" y="384"/>
      </p:cViewPr>
      <p:guideLst>
        <p:guide pos="3840"/>
        <p:guide orient="horz" pos="2160"/>
        <p:guide pos="312"/>
        <p:guide pos="7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8C6E4-571C-4F34-9C76-6B72841C7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2C3F8-F87D-42CA-B5A0-4185E27728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1D85C-61F6-4CA4-8B89-DA9E2E46D1C2}" type="datetimeFigureOut">
              <a:rPr lang="en-CA" smtClean="0"/>
              <a:t>2024-03-19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36DCD-315C-43AF-A2BB-359F6736F6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B696C-FBC1-4CB5-99FE-1D0D8A86FF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1F6D-2A49-427D-B62D-641EEB94A0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84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B2987-C2D2-497E-BA25-492A4E705869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10C1B-7CF6-4694-A8B2-ECDD1EA243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9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45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2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  and   recovery…… understand the patterns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5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Benefits….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03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01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148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58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04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42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49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link them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6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37948-5A5D-4099-9FB7-2A40B5945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5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93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8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03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10C1B-7CF6-4694-A8B2-ECDD1EA243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39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8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36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6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97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6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10C1B-7CF6-4694-A8B2-ECDD1EA243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55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13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37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10C1B-7CF6-4694-A8B2-ECDD1EA243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9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10C1B-7CF6-4694-A8B2-ECDD1EA243E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800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47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06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7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9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57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3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94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0C1B-7CF6-4694-A8B2-ECDD1EA243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1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B0682-DA3D-49D2-ABEE-847ED5F2B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9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FCC0DC-073B-4DD9-BC1D-319CA2F346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34" r="2844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787536-F31A-4C52-9332-A634BE8DAA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64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0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92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7CFAB-1FD5-6153-3B5D-7B5BC5AA2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902389-32DA-4684-A10B-7C9546DBDB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01679" y="1653818"/>
            <a:ext cx="3409874" cy="3409874"/>
          </a:xfrm>
          <a:custGeom>
            <a:avLst/>
            <a:gdLst>
              <a:gd name="connsiteX0" fmla="*/ 1704937 w 3409874"/>
              <a:gd name="connsiteY0" fmla="*/ 0 h 3409874"/>
              <a:gd name="connsiteX1" fmla="*/ 3409874 w 3409874"/>
              <a:gd name="connsiteY1" fmla="*/ 1704937 h 3409874"/>
              <a:gd name="connsiteX2" fmla="*/ 1704937 w 3409874"/>
              <a:gd name="connsiteY2" fmla="*/ 3409874 h 3409874"/>
              <a:gd name="connsiteX3" fmla="*/ 0 w 3409874"/>
              <a:gd name="connsiteY3" fmla="*/ 1704937 h 3409874"/>
              <a:gd name="connsiteX4" fmla="*/ 1704937 w 3409874"/>
              <a:gd name="connsiteY4" fmla="*/ 0 h 340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9874" h="3409874">
                <a:moveTo>
                  <a:pt x="1704937" y="0"/>
                </a:moveTo>
                <a:cubicBezTo>
                  <a:pt x="2646548" y="0"/>
                  <a:pt x="3409874" y="763326"/>
                  <a:pt x="3409874" y="1704937"/>
                </a:cubicBezTo>
                <a:cubicBezTo>
                  <a:pt x="3409874" y="2646548"/>
                  <a:pt x="2646548" y="3409874"/>
                  <a:pt x="1704937" y="3409874"/>
                </a:cubicBezTo>
                <a:cubicBezTo>
                  <a:pt x="763326" y="3409874"/>
                  <a:pt x="0" y="2646548"/>
                  <a:pt x="0" y="1704937"/>
                </a:cubicBezTo>
                <a:cubicBezTo>
                  <a:pt x="0" y="763326"/>
                  <a:pt x="763326" y="0"/>
                  <a:pt x="17049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CA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5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382D74-A303-421E-9D5C-E8DDA31F0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34" r="2844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00356F-B385-4059-BEC2-52D33F1867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24915C87-5002-4630-AB08-992F710DAB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4010" y="236118"/>
            <a:ext cx="1127000" cy="37448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9C9630-F7FC-4036-A7FD-362E30C33E3B}"/>
              </a:ext>
            </a:extLst>
          </p:cNvPr>
          <p:cNvGrpSpPr/>
          <p:nvPr userDrawn="1"/>
        </p:nvGrpSpPr>
        <p:grpSpPr>
          <a:xfrm>
            <a:off x="11206044" y="5923217"/>
            <a:ext cx="684288" cy="684288"/>
            <a:chOff x="11206044" y="5923217"/>
            <a:chExt cx="684288" cy="6842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4FF117-3A82-4D9F-A982-8DF8EC42B4CA}"/>
                </a:ext>
              </a:extLst>
            </p:cNvPr>
            <p:cNvSpPr/>
            <p:nvPr/>
          </p:nvSpPr>
          <p:spPr>
            <a:xfrm rot="18900000">
              <a:off x="11206044" y="5923217"/>
              <a:ext cx="684288" cy="68428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>
                  <a:lumMod val="6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494AF4-68B8-4241-A602-4D9C1CEC8A11}"/>
                </a:ext>
              </a:extLst>
            </p:cNvPr>
            <p:cNvSpPr/>
            <p:nvPr/>
          </p:nvSpPr>
          <p:spPr>
            <a:xfrm rot="18900000">
              <a:off x="11250724" y="5967897"/>
              <a:ext cx="594929" cy="594929"/>
            </a:xfrm>
            <a:prstGeom prst="ellipse">
              <a:avLst/>
            </a:prstGeom>
            <a:gradFill>
              <a:gsLst>
                <a:gs pos="0">
                  <a:schemeClr val="accent1">
                    <a:alpha val="56000"/>
                  </a:schemeClr>
                </a:gs>
                <a:gs pos="100000">
                  <a:schemeClr val="accent2">
                    <a:alpha val="5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7CF4D-530B-4694-B937-5A7B9C7FD94F}"/>
                </a:ext>
              </a:extLst>
            </p:cNvPr>
            <p:cNvSpPr/>
            <p:nvPr/>
          </p:nvSpPr>
          <p:spPr>
            <a:xfrm rot="18900000">
              <a:off x="11312003" y="6029176"/>
              <a:ext cx="472370" cy="47237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outerShdw blurRad="1651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24C8E75-69EB-49C3-95CD-AF31077AE97A}"/>
                </a:ext>
              </a:extLst>
            </p:cNvPr>
            <p:cNvSpPr/>
            <p:nvPr/>
          </p:nvSpPr>
          <p:spPr>
            <a:xfrm rot="18900000">
              <a:off x="11206044" y="5923217"/>
              <a:ext cx="684288" cy="684288"/>
            </a:xfrm>
            <a:prstGeom prst="arc">
              <a:avLst>
                <a:gd name="adj1" fmla="val 12587033"/>
                <a:gd name="adj2" fmla="val 14037505"/>
              </a:avLst>
            </a:prstGeom>
            <a:noFill/>
            <a:ln w="3175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F7E0406-6E94-4C5B-934D-95C96AD0E3A1}"/>
                </a:ext>
              </a:extLst>
            </p:cNvPr>
            <p:cNvSpPr/>
            <p:nvPr/>
          </p:nvSpPr>
          <p:spPr>
            <a:xfrm rot="18900000">
              <a:off x="11206044" y="5923217"/>
              <a:ext cx="684288" cy="684288"/>
            </a:xfrm>
            <a:prstGeom prst="arc">
              <a:avLst>
                <a:gd name="adj1" fmla="val 20593454"/>
                <a:gd name="adj2" fmla="val 5617855"/>
              </a:avLst>
            </a:prstGeom>
            <a:noFill/>
            <a:ln w="3175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03834-496B-4A20-9839-DDCC719BBDF8}"/>
              </a:ext>
            </a:extLst>
          </p:cNvPr>
          <p:cNvSpPr/>
          <p:nvPr userDrawn="1"/>
        </p:nvSpPr>
        <p:spPr>
          <a:xfrm>
            <a:off x="285303" y="6397698"/>
            <a:ext cx="65005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i="1" spc="0" dirty="0">
                <a:solidFill>
                  <a:schemeClr val="bg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Dasceq Inc’s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proprietary </a:t>
            </a:r>
            <a:r>
              <a:rPr lang="es-MX" sz="1000" i="1" spc="0" dirty="0">
                <a:solidFill>
                  <a:schemeClr val="bg2">
                    <a:lumMod val="7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and confidential information.: Not to be shared without wirtten consent</a:t>
            </a:r>
            <a:endParaRPr lang="en-CA" sz="1000" i="1" spc="0" dirty="0">
              <a:solidFill>
                <a:schemeClr val="bg2">
                  <a:lumMod val="75000"/>
                </a:schemeClr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56AF6E-FF14-4CF1-8B20-70F765ED37DE}"/>
              </a:ext>
            </a:extLst>
          </p:cNvPr>
          <p:cNvSpPr txBox="1"/>
          <p:nvPr userDrawn="1"/>
        </p:nvSpPr>
        <p:spPr>
          <a:xfrm>
            <a:off x="11280570" y="6096084"/>
            <a:ext cx="46839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fld id="{95A781D3-6199-430B-9F3A-F842518D8FBB}" type="slidenum">
              <a:rPr lang="en-CA" sz="16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CA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3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72" r:id="rId3"/>
    <p:sldLayoutId id="2147483673" r:id="rId4"/>
    <p:sldLayoutId id="2147483674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613E581C-7B12-60C2-63D2-69A6389DCE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7736" y="1981990"/>
            <a:ext cx="3860800" cy="1282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69646-64AB-D57E-9635-70643290B0FE}"/>
              </a:ext>
            </a:extLst>
          </p:cNvPr>
          <p:cNvSpPr txBox="1"/>
          <p:nvPr/>
        </p:nvSpPr>
        <p:spPr>
          <a:xfrm>
            <a:off x="7324342" y="2952749"/>
            <a:ext cx="386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Dasceq Collection AI Engine</a:t>
            </a:r>
            <a:endParaRPr lang="en-US" sz="40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+mj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C90FD7-D3AF-6225-7DAA-A4A01AEBB818}"/>
              </a:ext>
            </a:extLst>
          </p:cNvPr>
          <p:cNvGrpSpPr/>
          <p:nvPr/>
        </p:nvGrpSpPr>
        <p:grpSpPr>
          <a:xfrm>
            <a:off x="8498815" y="4269488"/>
            <a:ext cx="4655775" cy="3161034"/>
            <a:chOff x="8498815" y="4269488"/>
            <a:chExt cx="4655775" cy="31610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74A0D51-6E39-7A9C-4F22-FB4EFB3CB0A8}"/>
                </a:ext>
              </a:extLst>
            </p:cNvPr>
            <p:cNvCxnSpPr/>
            <p:nvPr/>
          </p:nvCxnSpPr>
          <p:spPr>
            <a:xfrm rot="759359" flipV="1">
              <a:off x="8579211" y="5876862"/>
              <a:ext cx="972330" cy="146954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71964C5-5EDC-9F0B-8B3B-033C9DBFADE5}"/>
                </a:ext>
              </a:extLst>
            </p:cNvPr>
            <p:cNvCxnSpPr/>
            <p:nvPr/>
          </p:nvCxnSpPr>
          <p:spPr>
            <a:xfrm rot="759359">
              <a:off x="9621117" y="6100254"/>
              <a:ext cx="872888" cy="60770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EE3610-87D5-5806-CF4F-F516E907516F}"/>
                </a:ext>
              </a:extLst>
            </p:cNvPr>
            <p:cNvCxnSpPr/>
            <p:nvPr/>
          </p:nvCxnSpPr>
          <p:spPr>
            <a:xfrm rot="759359" flipH="1">
              <a:off x="8498815" y="6604375"/>
              <a:ext cx="1834169" cy="82614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9657C37-5644-0C56-5D90-6788FCF41CF9}"/>
                </a:ext>
              </a:extLst>
            </p:cNvPr>
            <p:cNvCxnSpPr/>
            <p:nvPr/>
          </p:nvCxnSpPr>
          <p:spPr>
            <a:xfrm rot="759359">
              <a:off x="8562364" y="5971794"/>
              <a:ext cx="1944661" cy="62980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5858C44-8733-6309-BB6C-EFA41218E918}"/>
                </a:ext>
              </a:extLst>
            </p:cNvPr>
            <p:cNvCxnSpPr/>
            <p:nvPr/>
          </p:nvCxnSpPr>
          <p:spPr>
            <a:xfrm rot="759359" flipV="1">
              <a:off x="8678807" y="5352302"/>
              <a:ext cx="2640759" cy="70714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152DA2-92B7-A611-186D-8191484FFF59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10315552" y="5095272"/>
              <a:ext cx="1147788" cy="447118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3ABFE-61E5-A2D9-CC33-950C593FCAC1}"/>
                </a:ext>
              </a:extLst>
            </p:cNvPr>
            <p:cNvCxnSpPr/>
            <p:nvPr/>
          </p:nvCxnSpPr>
          <p:spPr>
            <a:xfrm rot="759359" flipH="1">
              <a:off x="9824233" y="4878895"/>
              <a:ext cx="436444" cy="119294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F2D673-EA08-6F73-EC7D-797AA278357C}"/>
                </a:ext>
              </a:extLst>
            </p:cNvPr>
            <p:cNvCxnSpPr/>
            <p:nvPr/>
          </p:nvCxnSpPr>
          <p:spPr>
            <a:xfrm rot="759359">
              <a:off x="9607354" y="6298925"/>
              <a:ext cx="2443633" cy="70885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C904C3-4FD0-EA40-794F-6C800E4388C9}"/>
                </a:ext>
              </a:extLst>
            </p:cNvPr>
            <p:cNvCxnSpPr>
              <a:cxnSpLocks/>
            </p:cNvCxnSpPr>
            <p:nvPr/>
          </p:nvCxnSpPr>
          <p:spPr>
            <a:xfrm rot="759359">
              <a:off x="10380372" y="6979848"/>
              <a:ext cx="1669538" cy="14253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763B18-3692-F66C-B09D-959BE43E0ED6}"/>
                </a:ext>
              </a:extLst>
            </p:cNvPr>
            <p:cNvCxnSpPr>
              <a:cxnSpLocks/>
            </p:cNvCxnSpPr>
            <p:nvPr/>
          </p:nvCxnSpPr>
          <p:spPr>
            <a:xfrm rot="759359" flipV="1">
              <a:off x="12206497" y="5629343"/>
              <a:ext cx="763047" cy="173470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CE26C1-E173-C29D-990B-FC41F8BEDE38}"/>
                </a:ext>
              </a:extLst>
            </p:cNvPr>
            <p:cNvCxnSpPr/>
            <p:nvPr/>
          </p:nvCxnSpPr>
          <p:spPr>
            <a:xfrm rot="759359" flipH="1">
              <a:off x="10553082" y="5445793"/>
              <a:ext cx="2443633" cy="1657382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2CF3AE9-0D7E-C877-EFD2-CF4CE25C94B7}"/>
                </a:ext>
              </a:extLst>
            </p:cNvPr>
            <p:cNvCxnSpPr/>
            <p:nvPr/>
          </p:nvCxnSpPr>
          <p:spPr>
            <a:xfrm rot="759359" flipH="1" flipV="1">
              <a:off x="11176835" y="5737150"/>
              <a:ext cx="988904" cy="1459933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81B50A-60F0-1316-4DDB-BA990CA88F21}"/>
                </a:ext>
              </a:extLst>
            </p:cNvPr>
            <p:cNvCxnSpPr/>
            <p:nvPr/>
          </p:nvCxnSpPr>
          <p:spPr>
            <a:xfrm rot="759359" flipV="1">
              <a:off x="11397766" y="5541572"/>
              <a:ext cx="1756824" cy="30937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026897-3A3B-4B11-6DA5-5C0606AA4843}"/>
                </a:ext>
              </a:extLst>
            </p:cNvPr>
            <p:cNvCxnSpPr/>
            <p:nvPr/>
          </p:nvCxnSpPr>
          <p:spPr>
            <a:xfrm rot="759359" flipV="1">
              <a:off x="10460549" y="4269488"/>
              <a:ext cx="853030" cy="77457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9CF1E2-0AF5-804E-6BA0-B84E7A84CFCF}"/>
                </a:ext>
              </a:extLst>
            </p:cNvPr>
            <p:cNvCxnSpPr>
              <a:cxnSpLocks/>
            </p:cNvCxnSpPr>
            <p:nvPr/>
          </p:nvCxnSpPr>
          <p:spPr>
            <a:xfrm rot="759359">
              <a:off x="11238212" y="4385499"/>
              <a:ext cx="274899" cy="1280146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87F16E-D4F1-50F4-98C9-ABB2B6364645}"/>
                </a:ext>
              </a:extLst>
            </p:cNvPr>
            <p:cNvCxnSpPr/>
            <p:nvPr/>
          </p:nvCxnSpPr>
          <p:spPr>
            <a:xfrm rot="759359" flipH="1">
              <a:off x="10512610" y="5616527"/>
              <a:ext cx="685727" cy="130789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26B8DB-56B3-D768-EC2B-45086531CC11}"/>
                </a:ext>
              </a:extLst>
            </p:cNvPr>
            <p:cNvCxnSpPr/>
            <p:nvPr/>
          </p:nvCxnSpPr>
          <p:spPr>
            <a:xfrm rot="759359">
              <a:off x="10163353" y="4986278"/>
              <a:ext cx="427818" cy="183998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CF5FE15-D899-323B-63A3-6125A22B6D21}"/>
                </a:ext>
              </a:extLst>
            </p:cNvPr>
            <p:cNvSpPr/>
            <p:nvPr/>
          </p:nvSpPr>
          <p:spPr>
            <a:xfrm rot="759359">
              <a:off x="11308977" y="4351478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B1E4E1-C3C6-7997-5D67-EF257668823A}"/>
                </a:ext>
              </a:extLst>
            </p:cNvPr>
            <p:cNvSpPr/>
            <p:nvPr/>
          </p:nvSpPr>
          <p:spPr>
            <a:xfrm rot="759359">
              <a:off x="11281984" y="5626488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61497-38DA-63E7-EBFA-445883ED1D2D}"/>
                </a:ext>
              </a:extLst>
            </p:cNvPr>
            <p:cNvSpPr/>
            <p:nvPr/>
          </p:nvSpPr>
          <p:spPr>
            <a:xfrm rot="759359">
              <a:off x="13003855" y="5682565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620CAD-36B8-66AA-6EF7-6D7B4E63BCBF}"/>
                </a:ext>
              </a:extLst>
            </p:cNvPr>
            <p:cNvSpPr/>
            <p:nvPr/>
          </p:nvSpPr>
          <p:spPr>
            <a:xfrm rot="759359">
              <a:off x="11897641" y="7189581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21B9E7-E785-3C10-69F9-2224DB016100}"/>
                </a:ext>
              </a:extLst>
            </p:cNvPr>
            <p:cNvSpPr/>
            <p:nvPr/>
          </p:nvSpPr>
          <p:spPr>
            <a:xfrm rot="759359">
              <a:off x="10357720" y="6744391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A960D0-7E39-03ED-4DC2-60EED3CC3A2F}"/>
                </a:ext>
              </a:extLst>
            </p:cNvPr>
            <p:cNvSpPr/>
            <p:nvPr/>
          </p:nvSpPr>
          <p:spPr>
            <a:xfrm rot="759359">
              <a:off x="9664507" y="5966514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6B1BD9-D0CA-878B-F5AF-496CBFA9D04C}"/>
                </a:ext>
              </a:extLst>
            </p:cNvPr>
            <p:cNvSpPr/>
            <p:nvPr/>
          </p:nvSpPr>
          <p:spPr>
            <a:xfrm rot="759359">
              <a:off x="8637350" y="5712472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4F47F1-C3F9-FC37-76FC-D4A837A9D125}"/>
                </a:ext>
              </a:extLst>
            </p:cNvPr>
            <p:cNvSpPr/>
            <p:nvPr/>
          </p:nvSpPr>
          <p:spPr>
            <a:xfrm rot="759359">
              <a:off x="10297923" y="4920205"/>
              <a:ext cx="138880" cy="13888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903878-B4B0-167E-A2B3-6C96C65AE7D6}"/>
              </a:ext>
            </a:extLst>
          </p:cNvPr>
          <p:cNvGrpSpPr/>
          <p:nvPr/>
        </p:nvGrpSpPr>
        <p:grpSpPr>
          <a:xfrm>
            <a:off x="-956593" y="-577072"/>
            <a:ext cx="4655775" cy="3161034"/>
            <a:chOff x="-956593" y="-577072"/>
            <a:chExt cx="4655775" cy="316103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A520ED-AE03-FD21-0FF4-785A75075A4A}"/>
                </a:ext>
              </a:extLst>
            </p:cNvPr>
            <p:cNvCxnSpPr/>
            <p:nvPr/>
          </p:nvCxnSpPr>
          <p:spPr>
            <a:xfrm rot="759359" flipH="1">
              <a:off x="2646456" y="-492957"/>
              <a:ext cx="972330" cy="146954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448842-FE0E-7DD8-A604-FD2FFD426C5E}"/>
                </a:ext>
              </a:extLst>
            </p:cNvPr>
            <p:cNvCxnSpPr/>
            <p:nvPr/>
          </p:nvCxnSpPr>
          <p:spPr>
            <a:xfrm rot="759359" flipH="1" flipV="1">
              <a:off x="1703992" y="145489"/>
              <a:ext cx="872888" cy="60770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CD7C818-2E7D-DB99-09CD-0100FECAB8B6}"/>
                </a:ext>
              </a:extLst>
            </p:cNvPr>
            <p:cNvCxnSpPr/>
            <p:nvPr/>
          </p:nvCxnSpPr>
          <p:spPr>
            <a:xfrm rot="759359" flipV="1">
              <a:off x="1865013" y="-577072"/>
              <a:ext cx="1834169" cy="82614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359C660-4AFC-09C2-D71D-6DD6461DBA14}"/>
                </a:ext>
              </a:extLst>
            </p:cNvPr>
            <p:cNvCxnSpPr/>
            <p:nvPr/>
          </p:nvCxnSpPr>
          <p:spPr>
            <a:xfrm rot="759359" flipH="1" flipV="1">
              <a:off x="1690972" y="251851"/>
              <a:ext cx="1944661" cy="62980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374253-984C-F317-A146-5F4974BE27A6}"/>
                </a:ext>
              </a:extLst>
            </p:cNvPr>
            <p:cNvCxnSpPr/>
            <p:nvPr/>
          </p:nvCxnSpPr>
          <p:spPr>
            <a:xfrm rot="759359" flipH="1">
              <a:off x="878431" y="793999"/>
              <a:ext cx="2640759" cy="70714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2B6404-A1AD-E485-603D-F54192CF9CED}"/>
                </a:ext>
              </a:extLst>
            </p:cNvPr>
            <p:cNvCxnSpPr>
              <a:cxnSpLocks/>
            </p:cNvCxnSpPr>
            <p:nvPr/>
          </p:nvCxnSpPr>
          <p:spPr>
            <a:xfrm rot="759359">
              <a:off x="734657" y="1311060"/>
              <a:ext cx="1147788" cy="447118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B2F4D0-D7C7-F8C0-C61C-8294C946AF7D}"/>
                </a:ext>
              </a:extLst>
            </p:cNvPr>
            <p:cNvCxnSpPr/>
            <p:nvPr/>
          </p:nvCxnSpPr>
          <p:spPr>
            <a:xfrm rot="759359" flipV="1">
              <a:off x="1937320" y="781615"/>
              <a:ext cx="436444" cy="119294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AFFC93-4799-BB47-4F9A-59D1F42BF272}"/>
                </a:ext>
              </a:extLst>
            </p:cNvPr>
            <p:cNvCxnSpPr/>
            <p:nvPr/>
          </p:nvCxnSpPr>
          <p:spPr>
            <a:xfrm rot="759359" flipH="1" flipV="1">
              <a:off x="147010" y="-154334"/>
              <a:ext cx="2443633" cy="70885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3E8D17C-2200-A641-C204-86F33349DD9B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148087" y="-268932"/>
              <a:ext cx="1669538" cy="14253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3967FF-CB54-C13C-8281-1F7160EC2666}"/>
                </a:ext>
              </a:extLst>
            </p:cNvPr>
            <p:cNvCxnSpPr>
              <a:cxnSpLocks/>
            </p:cNvCxnSpPr>
            <p:nvPr/>
          </p:nvCxnSpPr>
          <p:spPr>
            <a:xfrm rot="759359" flipH="1">
              <a:off x="-771547" y="-510597"/>
              <a:ext cx="763047" cy="173470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96B08ED-D26C-90D9-9C03-B06879841A41}"/>
                </a:ext>
              </a:extLst>
            </p:cNvPr>
            <p:cNvCxnSpPr/>
            <p:nvPr/>
          </p:nvCxnSpPr>
          <p:spPr>
            <a:xfrm rot="759359" flipV="1">
              <a:off x="-798718" y="-249725"/>
              <a:ext cx="2443633" cy="1657382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6E378F-4B80-B291-4600-DCD851B5F609}"/>
                </a:ext>
              </a:extLst>
            </p:cNvPr>
            <p:cNvCxnSpPr/>
            <p:nvPr/>
          </p:nvCxnSpPr>
          <p:spPr>
            <a:xfrm rot="759359">
              <a:off x="32258" y="-343633"/>
              <a:ext cx="988904" cy="1459933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1BBC778-F5F7-6C9E-3CAF-B55FC157ABBC}"/>
                </a:ext>
              </a:extLst>
            </p:cNvPr>
            <p:cNvCxnSpPr/>
            <p:nvPr/>
          </p:nvCxnSpPr>
          <p:spPr>
            <a:xfrm rot="759359" flipH="1">
              <a:off x="-956593" y="1002499"/>
              <a:ext cx="1756824" cy="30937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5B13A3-7E60-0BC5-C911-33654C174820}"/>
                </a:ext>
              </a:extLst>
            </p:cNvPr>
            <p:cNvCxnSpPr/>
            <p:nvPr/>
          </p:nvCxnSpPr>
          <p:spPr>
            <a:xfrm rot="759359" flipH="1">
              <a:off x="884418" y="1809392"/>
              <a:ext cx="853030" cy="77457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8078ACB-A9E9-080D-1AF1-EB23F3E42DC9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684886" y="1187805"/>
              <a:ext cx="274899" cy="1280146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F0D2FF-24C8-2753-C4A0-524E5FBD61D9}"/>
                </a:ext>
              </a:extLst>
            </p:cNvPr>
            <p:cNvCxnSpPr/>
            <p:nvPr/>
          </p:nvCxnSpPr>
          <p:spPr>
            <a:xfrm rot="759359" flipV="1">
              <a:off x="999660" y="-70971"/>
              <a:ext cx="685727" cy="130789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429689-2F70-029E-7360-4B42B1A59293}"/>
                </a:ext>
              </a:extLst>
            </p:cNvPr>
            <p:cNvCxnSpPr/>
            <p:nvPr/>
          </p:nvCxnSpPr>
          <p:spPr>
            <a:xfrm rot="759359" flipH="1" flipV="1">
              <a:off x="1606826" y="27185"/>
              <a:ext cx="427818" cy="183998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9F8947C-F600-8F30-06A2-C2ADECAAB9CC}"/>
                </a:ext>
              </a:extLst>
            </p:cNvPr>
            <p:cNvSpPr/>
            <p:nvPr/>
          </p:nvSpPr>
          <p:spPr>
            <a:xfrm rot="759359" flipH="1" flipV="1">
              <a:off x="750140" y="2363092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060CBCD-FE01-64E0-7247-F26AD7A24309}"/>
                </a:ext>
              </a:extLst>
            </p:cNvPr>
            <p:cNvSpPr/>
            <p:nvPr/>
          </p:nvSpPr>
          <p:spPr>
            <a:xfrm rot="759359" flipH="1" flipV="1">
              <a:off x="777133" y="1088082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F7A7DDF-947C-ECD4-1F83-20E4A68D3FE3}"/>
                </a:ext>
              </a:extLst>
            </p:cNvPr>
            <p:cNvSpPr/>
            <p:nvPr/>
          </p:nvSpPr>
          <p:spPr>
            <a:xfrm rot="759359" flipH="1" flipV="1">
              <a:off x="-944738" y="1032005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B57895-34C0-0259-BA70-C72A064C3EE7}"/>
                </a:ext>
              </a:extLst>
            </p:cNvPr>
            <p:cNvSpPr/>
            <p:nvPr/>
          </p:nvSpPr>
          <p:spPr>
            <a:xfrm rot="759359" flipH="1" flipV="1">
              <a:off x="161476" y="-475011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55F7C7-4B80-D320-77D7-BA2D3217A34D}"/>
                </a:ext>
              </a:extLst>
            </p:cNvPr>
            <p:cNvSpPr/>
            <p:nvPr/>
          </p:nvSpPr>
          <p:spPr>
            <a:xfrm rot="759359" flipH="1" flipV="1">
              <a:off x="1701397" y="-29821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7F9F86-AF88-89B3-02F1-CB3F92238F6B}"/>
                </a:ext>
              </a:extLst>
            </p:cNvPr>
            <p:cNvSpPr/>
            <p:nvPr/>
          </p:nvSpPr>
          <p:spPr>
            <a:xfrm rot="759359" flipH="1" flipV="1">
              <a:off x="2394610" y="748056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D8CB047-B314-B5BA-745C-3581F65AF675}"/>
                </a:ext>
              </a:extLst>
            </p:cNvPr>
            <p:cNvSpPr/>
            <p:nvPr/>
          </p:nvSpPr>
          <p:spPr>
            <a:xfrm rot="759359" flipH="1" flipV="1">
              <a:off x="3421767" y="1002098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85ACDBB-3511-0639-1420-82DC94E1205E}"/>
                </a:ext>
              </a:extLst>
            </p:cNvPr>
            <p:cNvSpPr/>
            <p:nvPr/>
          </p:nvSpPr>
          <p:spPr>
            <a:xfrm rot="759359" flipH="1" flipV="1">
              <a:off x="1761194" y="1794365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" name="Picture 2" descr="Fintech - Dasceq">
            <a:extLst>
              <a:ext uri="{FF2B5EF4-FFF2-40B4-BE49-F238E27FC236}">
                <a16:creationId xmlns:a16="http://schemas.microsoft.com/office/drawing/2014/main" id="{E65226D5-A9F7-F9DF-E7F7-BEABA6719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703" y="1217372"/>
            <a:ext cx="5478293" cy="44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BF64F6-0863-489C-B60F-984688F4781F}"/>
              </a:ext>
            </a:extLst>
          </p:cNvPr>
          <p:cNvSpPr/>
          <p:nvPr/>
        </p:nvSpPr>
        <p:spPr>
          <a:xfrm>
            <a:off x="9851541" y="2049032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FE5DBED-2975-4064-9AAB-3FFE6E01F641}"/>
              </a:ext>
            </a:extLst>
          </p:cNvPr>
          <p:cNvSpPr/>
          <p:nvPr/>
        </p:nvSpPr>
        <p:spPr>
          <a:xfrm>
            <a:off x="701309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DAA785-4AD2-47D2-998D-B9F00EDD2F60}"/>
              </a:ext>
            </a:extLst>
          </p:cNvPr>
          <p:cNvSpPr/>
          <p:nvPr/>
        </p:nvSpPr>
        <p:spPr>
          <a:xfrm>
            <a:off x="406034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72C007-C978-4AD0-B0A1-68CE2A506672}"/>
              </a:ext>
            </a:extLst>
          </p:cNvPr>
          <p:cNvSpPr/>
          <p:nvPr/>
        </p:nvSpPr>
        <p:spPr>
          <a:xfrm>
            <a:off x="110759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212798" y="788573"/>
            <a:ext cx="1020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Dasceq</a:t>
            </a:r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 Products Overview</a:t>
            </a:r>
          </a:p>
        </p:txBody>
      </p:sp>
      <p:pic>
        <p:nvPicPr>
          <p:cNvPr id="5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167C9C0-75F3-4C3B-9BE9-35E3A4F7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0" y="3259668"/>
            <a:ext cx="3600450" cy="2577038"/>
          </a:xfrm>
          <a:prstGeom prst="rect">
            <a:avLst/>
          </a:prstGeom>
        </p:spPr>
      </p:pic>
      <p:pic>
        <p:nvPicPr>
          <p:cNvPr id="55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D3A9DDA0-7141-43DD-9C60-CBE99A98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259668"/>
            <a:ext cx="3600450" cy="2577038"/>
          </a:xfrm>
          <a:prstGeom prst="rect">
            <a:avLst/>
          </a:prstGeom>
        </p:spPr>
      </p:pic>
      <p:pic>
        <p:nvPicPr>
          <p:cNvPr id="56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8095B89D-58CF-4C86-B37E-0A6E0774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59668"/>
            <a:ext cx="3600450" cy="2577038"/>
          </a:xfrm>
          <a:prstGeom prst="rect">
            <a:avLst/>
          </a:prstGeom>
        </p:spPr>
      </p:pic>
      <p:pic>
        <p:nvPicPr>
          <p:cNvPr id="57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9E654D5A-3CFF-488A-9906-C3FDAF0D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3259668"/>
            <a:ext cx="3600450" cy="257703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C86D089-41C1-4A39-B4C6-94ACFE03152A}"/>
              </a:ext>
            </a:extLst>
          </p:cNvPr>
          <p:cNvSpPr/>
          <p:nvPr/>
        </p:nvSpPr>
        <p:spPr>
          <a:xfrm>
            <a:off x="-167792" y="3677077"/>
            <a:ext cx="380268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Dasceq Collection Scores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2D951C-5577-4133-9837-AC7C5932DB53}"/>
              </a:ext>
            </a:extLst>
          </p:cNvPr>
          <p:cNvSpPr/>
          <p:nvPr/>
        </p:nvSpPr>
        <p:spPr>
          <a:xfrm>
            <a:off x="3124200" y="3426998"/>
            <a:ext cx="35487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ML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Recommendation Engine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307E4C-F111-4D10-91AF-83E86E3735B6}"/>
              </a:ext>
            </a:extLst>
          </p:cNvPr>
          <p:cNvSpPr/>
          <p:nvPr/>
        </p:nvSpPr>
        <p:spPr>
          <a:xfrm>
            <a:off x="5756348" y="3579398"/>
            <a:ext cx="380268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DigiCollct</a:t>
            </a:r>
            <a:r>
              <a:rPr lang="en-US" sz="2000" b="1" baseline="3000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TM</a:t>
            </a:r>
            <a:endParaRPr lang="en-US" sz="2000" b="1" baseline="30000" err="1">
              <a:solidFill>
                <a:srgbClr val="3E4099"/>
              </a:solidFill>
              <a:latin typeface="Raleway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E7ECDE-A34D-413F-A33F-AA080F1A24D2}"/>
              </a:ext>
            </a:extLst>
          </p:cNvPr>
          <p:cNvSpPr/>
          <p:nvPr/>
        </p:nvSpPr>
        <p:spPr>
          <a:xfrm>
            <a:off x="8709098" y="3474623"/>
            <a:ext cx="380268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Advisory a</a:t>
            </a: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and Offshoring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31F5-016C-4037-A143-BD7623B754FA}"/>
              </a:ext>
            </a:extLst>
          </p:cNvPr>
          <p:cNvSpPr txBox="1"/>
          <p:nvPr/>
        </p:nvSpPr>
        <p:spPr>
          <a:xfrm>
            <a:off x="-42863" y="4404309"/>
            <a:ext cx="34861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Understand Delinquent Account Behavior Patters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  <a:p>
            <a:pPr algn="l"/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26DA74-2C79-4F16-BB6F-D2C5A8384873}"/>
              </a:ext>
            </a:extLst>
          </p:cNvPr>
          <p:cNvSpPr txBox="1"/>
          <p:nvPr/>
        </p:nvSpPr>
        <p:spPr>
          <a:xfrm>
            <a:off x="3419475" y="4131908"/>
            <a:ext cx="29908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Collect more with Machine Learning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personalized collection 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Strategy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(Daily/Weekly Strategy)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24A57AE2-ACB7-45F1-845A-F760C4FFADA2}"/>
              </a:ext>
            </a:extLst>
          </p:cNvPr>
          <p:cNvSpPr txBox="1"/>
          <p:nvPr/>
        </p:nvSpPr>
        <p:spPr>
          <a:xfrm>
            <a:off x="6426091" y="4438591"/>
            <a:ext cx="29908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Enhance Collection with Digital Collection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24A57AE2-ACB7-45F1-845A-F760C4FFADA2}"/>
              </a:ext>
            </a:extLst>
          </p:cNvPr>
          <p:cNvSpPr txBox="1"/>
          <p:nvPr/>
        </p:nvSpPr>
        <p:spPr>
          <a:xfrm>
            <a:off x="9258300" y="4362450"/>
            <a:ext cx="279082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Advisory Services and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cs typeface="Calibri"/>
              </a:rPr>
              <a:t>Hire Offshore Resources</a:t>
            </a: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DD2B4F1-2704-4B92-92F0-60724561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849549"/>
            <a:ext cx="1038225" cy="1539652"/>
          </a:xfrm>
          <a:prstGeom prst="rect">
            <a:avLst/>
          </a:prstGeom>
        </p:spPr>
      </p:pic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467B88AB-8F25-4570-AAEA-F23BC83180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2333625"/>
            <a:ext cx="662361" cy="662361"/>
          </a:xfrm>
          <a:prstGeom prst="rect">
            <a:avLst/>
          </a:prstGeom>
        </p:spPr>
      </p:pic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4084F587-D7A5-408B-88F7-6E0A7B599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875" y="2271150"/>
            <a:ext cx="752475" cy="69645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EEB10E1-93B3-43BA-92B0-4F74433B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61" y="2264381"/>
            <a:ext cx="719511" cy="7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65"/>
    </mc:Choice>
    <mc:Fallback xmlns="">
      <p:transition spd="slow" advTm="548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BF64F6-0863-489C-B60F-984688F4781F}"/>
              </a:ext>
            </a:extLst>
          </p:cNvPr>
          <p:cNvSpPr/>
          <p:nvPr/>
        </p:nvSpPr>
        <p:spPr>
          <a:xfrm>
            <a:off x="9851541" y="2049032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FE5DBED-2975-4064-9AAB-3FFE6E01F641}"/>
              </a:ext>
            </a:extLst>
          </p:cNvPr>
          <p:cNvSpPr/>
          <p:nvPr/>
        </p:nvSpPr>
        <p:spPr>
          <a:xfrm>
            <a:off x="701309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DAA785-4AD2-47D2-998D-B9F00EDD2F60}"/>
              </a:ext>
            </a:extLst>
          </p:cNvPr>
          <p:cNvSpPr/>
          <p:nvPr/>
        </p:nvSpPr>
        <p:spPr>
          <a:xfrm>
            <a:off x="406034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72C007-C978-4AD0-B0A1-68CE2A506672}"/>
              </a:ext>
            </a:extLst>
          </p:cNvPr>
          <p:cNvSpPr/>
          <p:nvPr/>
        </p:nvSpPr>
        <p:spPr>
          <a:xfrm>
            <a:off x="110759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212798" y="788573"/>
            <a:ext cx="1020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Dasceq</a:t>
            </a:r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 Products Overview</a:t>
            </a:r>
          </a:p>
        </p:txBody>
      </p:sp>
      <p:pic>
        <p:nvPicPr>
          <p:cNvPr id="5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167C9C0-75F3-4C3B-9BE9-35E3A4F7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0" y="3259668"/>
            <a:ext cx="3600450" cy="2577038"/>
          </a:xfrm>
          <a:prstGeom prst="rect">
            <a:avLst/>
          </a:prstGeom>
        </p:spPr>
      </p:pic>
      <p:pic>
        <p:nvPicPr>
          <p:cNvPr id="55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D3A9DDA0-7141-43DD-9C60-CBE99A98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259668"/>
            <a:ext cx="3600450" cy="2577038"/>
          </a:xfrm>
          <a:prstGeom prst="rect">
            <a:avLst/>
          </a:prstGeom>
        </p:spPr>
      </p:pic>
      <p:pic>
        <p:nvPicPr>
          <p:cNvPr id="56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8095B89D-58CF-4C86-B37E-0A6E0774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59668"/>
            <a:ext cx="3600450" cy="2577038"/>
          </a:xfrm>
          <a:prstGeom prst="rect">
            <a:avLst/>
          </a:prstGeom>
        </p:spPr>
      </p:pic>
      <p:pic>
        <p:nvPicPr>
          <p:cNvPr id="57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9E654D5A-3CFF-488A-9906-C3FDAF0D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3259668"/>
            <a:ext cx="3600450" cy="257703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C86D089-41C1-4A39-B4C6-94ACFE03152A}"/>
              </a:ext>
            </a:extLst>
          </p:cNvPr>
          <p:cNvSpPr/>
          <p:nvPr/>
        </p:nvSpPr>
        <p:spPr>
          <a:xfrm>
            <a:off x="-167792" y="3677077"/>
            <a:ext cx="380268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Dasceq Collection Scores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2D951C-5577-4133-9837-AC7C5932DB53}"/>
              </a:ext>
            </a:extLst>
          </p:cNvPr>
          <p:cNvSpPr/>
          <p:nvPr/>
        </p:nvSpPr>
        <p:spPr>
          <a:xfrm>
            <a:off x="3124200" y="3426998"/>
            <a:ext cx="35487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ML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Recommendation Engine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307E4C-F111-4D10-91AF-83E86E3735B6}"/>
              </a:ext>
            </a:extLst>
          </p:cNvPr>
          <p:cNvSpPr/>
          <p:nvPr/>
        </p:nvSpPr>
        <p:spPr>
          <a:xfrm>
            <a:off x="5756348" y="3579398"/>
            <a:ext cx="380268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DigiCollct</a:t>
            </a:r>
            <a:r>
              <a:rPr lang="en-US" sz="2000" b="1" baseline="3000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TM</a:t>
            </a:r>
            <a:endParaRPr lang="en-US" sz="2000" b="1" baseline="30000" err="1">
              <a:solidFill>
                <a:srgbClr val="3E4099"/>
              </a:solidFill>
              <a:latin typeface="Raleway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E7ECDE-A34D-413F-A33F-AA080F1A24D2}"/>
              </a:ext>
            </a:extLst>
          </p:cNvPr>
          <p:cNvSpPr/>
          <p:nvPr/>
        </p:nvSpPr>
        <p:spPr>
          <a:xfrm>
            <a:off x="8709098" y="3474623"/>
            <a:ext cx="380268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Advisory a</a:t>
            </a: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and Offshoring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31F5-016C-4037-A143-BD7623B754FA}"/>
              </a:ext>
            </a:extLst>
          </p:cNvPr>
          <p:cNvSpPr txBox="1"/>
          <p:nvPr/>
        </p:nvSpPr>
        <p:spPr>
          <a:xfrm>
            <a:off x="-42863" y="4404309"/>
            <a:ext cx="34861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Understand Delinquent Account Behavior Patters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  <a:p>
            <a:pPr algn="l"/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26DA74-2C79-4F16-BB6F-D2C5A8384873}"/>
              </a:ext>
            </a:extLst>
          </p:cNvPr>
          <p:cNvSpPr txBox="1"/>
          <p:nvPr/>
        </p:nvSpPr>
        <p:spPr>
          <a:xfrm>
            <a:off x="3419475" y="4131908"/>
            <a:ext cx="29908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Collect more with Machine Learning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personalized collection 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Strategy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(Daily/Weekly Strategy)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24A57AE2-ACB7-45F1-845A-F760C4FFADA2}"/>
              </a:ext>
            </a:extLst>
          </p:cNvPr>
          <p:cNvSpPr txBox="1"/>
          <p:nvPr/>
        </p:nvSpPr>
        <p:spPr>
          <a:xfrm>
            <a:off x="6426091" y="4438591"/>
            <a:ext cx="29908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Enhance Collection with Digital Collection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24A57AE2-ACB7-45F1-845A-F760C4FFADA2}"/>
              </a:ext>
            </a:extLst>
          </p:cNvPr>
          <p:cNvSpPr txBox="1"/>
          <p:nvPr/>
        </p:nvSpPr>
        <p:spPr>
          <a:xfrm>
            <a:off x="9258300" y="4362450"/>
            <a:ext cx="279082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Advisory Services and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cs typeface="Calibri"/>
              </a:rPr>
              <a:t>Hire Offshore Resources</a:t>
            </a: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DD2B4F1-2704-4B92-92F0-60724561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849549"/>
            <a:ext cx="1038225" cy="1539652"/>
          </a:xfrm>
          <a:prstGeom prst="rect">
            <a:avLst/>
          </a:prstGeom>
        </p:spPr>
      </p:pic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467B88AB-8F25-4570-AAEA-F23BC83180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2333625"/>
            <a:ext cx="662361" cy="662361"/>
          </a:xfrm>
          <a:prstGeom prst="rect">
            <a:avLst/>
          </a:prstGeom>
        </p:spPr>
      </p:pic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4084F587-D7A5-408B-88F7-6E0A7B599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875" y="2271150"/>
            <a:ext cx="752475" cy="69645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EEB10E1-93B3-43BA-92B0-4F74433B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61" y="2264381"/>
            <a:ext cx="719511" cy="7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65"/>
    </mc:Choice>
    <mc:Fallback xmlns="">
      <p:transition spd="slow" advTm="548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3469B9-5485-F3CF-084B-EB99E7DB7DA1}"/>
              </a:ext>
            </a:extLst>
          </p:cNvPr>
          <p:cNvSpPr txBox="1"/>
          <p:nvPr/>
        </p:nvSpPr>
        <p:spPr>
          <a:xfrm>
            <a:off x="584226" y="635120"/>
            <a:ext cx="10050643" cy="5365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Partner with VALTEP - Benefits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A537B4-08C8-514B-DC34-1968E9C8D6F5}"/>
              </a:ext>
            </a:extLst>
          </p:cNvPr>
          <p:cNvSpPr/>
          <p:nvPr/>
        </p:nvSpPr>
        <p:spPr>
          <a:xfrm>
            <a:off x="612494" y="1470466"/>
            <a:ext cx="3425372" cy="1958534"/>
          </a:xfrm>
          <a:prstGeom prst="roundRect">
            <a:avLst>
              <a:gd name="adj" fmla="val 2587"/>
            </a:avLst>
          </a:prstGeom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6BA37D-2218-4B2F-AE22-E9ABFAA4D9FE}"/>
              </a:ext>
            </a:extLst>
          </p:cNvPr>
          <p:cNvSpPr/>
          <p:nvPr/>
        </p:nvSpPr>
        <p:spPr>
          <a:xfrm>
            <a:off x="4183008" y="1470466"/>
            <a:ext cx="3425372" cy="1958534"/>
          </a:xfrm>
          <a:prstGeom prst="roundRect">
            <a:avLst>
              <a:gd name="adj" fmla="val 2587"/>
            </a:avLst>
          </a:prstGeom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4C1C72-E91C-CAE5-34DC-BF11BE7E4030}"/>
              </a:ext>
            </a:extLst>
          </p:cNvPr>
          <p:cNvSpPr/>
          <p:nvPr/>
        </p:nvSpPr>
        <p:spPr>
          <a:xfrm>
            <a:off x="7753522" y="1470466"/>
            <a:ext cx="3425372" cy="1958534"/>
          </a:xfrm>
          <a:prstGeom prst="roundRect">
            <a:avLst>
              <a:gd name="adj" fmla="val 2587"/>
            </a:avLst>
          </a:prstGeom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0041F6-14E8-63D1-B975-BCCAF62D08BB}"/>
              </a:ext>
            </a:extLst>
          </p:cNvPr>
          <p:cNvSpPr/>
          <p:nvPr/>
        </p:nvSpPr>
        <p:spPr>
          <a:xfrm>
            <a:off x="584226" y="3628050"/>
            <a:ext cx="3425372" cy="1958534"/>
          </a:xfrm>
          <a:prstGeom prst="roundRect">
            <a:avLst>
              <a:gd name="adj" fmla="val 2587"/>
            </a:avLst>
          </a:prstGeom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EAD395-118C-4328-53C0-A39C6682A778}"/>
              </a:ext>
            </a:extLst>
          </p:cNvPr>
          <p:cNvSpPr/>
          <p:nvPr/>
        </p:nvSpPr>
        <p:spPr>
          <a:xfrm>
            <a:off x="4151086" y="3628050"/>
            <a:ext cx="3425372" cy="1958534"/>
          </a:xfrm>
          <a:prstGeom prst="roundRect">
            <a:avLst>
              <a:gd name="adj" fmla="val 2587"/>
            </a:avLst>
          </a:prstGeom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450A4-C1B8-21D1-0945-60150BDC5B51}"/>
              </a:ext>
            </a:extLst>
          </p:cNvPr>
          <p:cNvSpPr txBox="1"/>
          <p:nvPr/>
        </p:nvSpPr>
        <p:spPr>
          <a:xfrm>
            <a:off x="819732" y="2129402"/>
            <a:ext cx="3010895" cy="1103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dirty="0"/>
              <a:t>Proven Collection AI Models </a:t>
            </a:r>
            <a:endParaRPr lang="en-US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200" dirty="0"/>
              <a:t>Version 5 Model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200" dirty="0"/>
              <a:t>Processed 38.2MM Delinquency Accounts</a:t>
            </a:r>
            <a:br>
              <a:rPr lang="en-US" sz="1200" dirty="0"/>
            </a:br>
            <a:r>
              <a:rPr lang="en-US" sz="1200" dirty="0"/>
              <a:t>Collected $23.9 Billion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A75D6-3A4F-8EED-0A69-127E879C6D8C}"/>
              </a:ext>
            </a:extLst>
          </p:cNvPr>
          <p:cNvSpPr txBox="1"/>
          <p:nvPr/>
        </p:nvSpPr>
        <p:spPr>
          <a:xfrm>
            <a:off x="4245104" y="2144416"/>
            <a:ext cx="3470524" cy="64344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500+ Tested Variables + Collection Program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solidFill>
                  <a:schemeClr val="bg1"/>
                </a:solidFill>
              </a:rPr>
              <a:t>Unique 5bn+ proprietary data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0CC99-701D-09DB-83E2-F9A46BD9A292}"/>
              </a:ext>
            </a:extLst>
          </p:cNvPr>
          <p:cNvSpPr txBox="1"/>
          <p:nvPr/>
        </p:nvSpPr>
        <p:spPr>
          <a:xfrm>
            <a:off x="7911232" y="2157113"/>
            <a:ext cx="3229768" cy="830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dirty="0"/>
              <a:t>Innovate and Engage Consumers</a:t>
            </a:r>
            <a:endParaRPr lang="en-US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200" dirty="0"/>
              <a:t>Dasceq customer friendly consumer strategy is key to successful collection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9515A-AFE7-473A-9DD3-CAEB5C91B340}"/>
              </a:ext>
            </a:extLst>
          </p:cNvPr>
          <p:cNvSpPr txBox="1"/>
          <p:nvPr/>
        </p:nvSpPr>
        <p:spPr>
          <a:xfrm>
            <a:off x="862207" y="4313845"/>
            <a:ext cx="3010895" cy="5917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Sign Up for Pilot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100" dirty="0">
                <a:solidFill>
                  <a:schemeClr val="bg1"/>
                </a:solidFill>
              </a:rPr>
              <a:t>Try risk free demo of the product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2ADE1C-3F24-BD27-BC14-762AC2B887CC}"/>
              </a:ext>
            </a:extLst>
          </p:cNvPr>
          <p:cNvSpPr txBox="1"/>
          <p:nvPr/>
        </p:nvSpPr>
        <p:spPr>
          <a:xfrm>
            <a:off x="4358324" y="4313845"/>
            <a:ext cx="3010895" cy="830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dirty="0"/>
              <a:t>Early Mover Advantage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200" dirty="0"/>
              <a:t>Impress your consumers and collect more by reaching out earlier than others</a:t>
            </a:r>
          </a:p>
        </p:txBody>
      </p:sp>
      <p:pic>
        <p:nvPicPr>
          <p:cNvPr id="20" name="Graphic 12">
            <a:extLst>
              <a:ext uri="{FF2B5EF4-FFF2-40B4-BE49-F238E27FC236}">
                <a16:creationId xmlns:a16="http://schemas.microsoft.com/office/drawing/2014/main" id="{59CF7F1F-C5E4-7B17-7F8C-D18D97C38F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5933" y="1671869"/>
            <a:ext cx="389662" cy="390727"/>
          </a:xfrm>
          <a:prstGeom prst="rect">
            <a:avLst/>
          </a:prstGeom>
        </p:spPr>
      </p:pic>
      <p:pic>
        <p:nvPicPr>
          <p:cNvPr id="21" name="Graphic 14">
            <a:extLst>
              <a:ext uri="{FF2B5EF4-FFF2-40B4-BE49-F238E27FC236}">
                <a16:creationId xmlns:a16="http://schemas.microsoft.com/office/drawing/2014/main" id="{A8202847-BE82-9B97-D341-DE7A24A880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60300" y="1654493"/>
            <a:ext cx="430400" cy="425478"/>
          </a:xfrm>
          <a:prstGeom prst="rect">
            <a:avLst/>
          </a:prstGeom>
        </p:spPr>
      </p:pic>
      <p:pic>
        <p:nvPicPr>
          <p:cNvPr id="22" name="Graphic 16">
            <a:extLst>
              <a:ext uri="{FF2B5EF4-FFF2-40B4-BE49-F238E27FC236}">
                <a16:creationId xmlns:a16="http://schemas.microsoft.com/office/drawing/2014/main" id="{D4200FD2-1580-C8DE-7441-F56B269DF90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36960" y="1675992"/>
            <a:ext cx="381198" cy="382481"/>
          </a:xfrm>
          <a:prstGeom prst="rect">
            <a:avLst/>
          </a:prstGeom>
        </p:spPr>
      </p:pic>
      <p:pic>
        <p:nvPicPr>
          <p:cNvPr id="23" name="Graphic 18">
            <a:extLst>
              <a:ext uri="{FF2B5EF4-FFF2-40B4-BE49-F238E27FC236}">
                <a16:creationId xmlns:a16="http://schemas.microsoft.com/office/drawing/2014/main" id="{C37C26E9-ACD8-F37A-7ABA-9F2FA8BF9E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718" y="3868649"/>
            <a:ext cx="346323" cy="346556"/>
          </a:xfrm>
          <a:prstGeom prst="rect">
            <a:avLst/>
          </a:prstGeom>
        </p:spPr>
      </p:pic>
      <p:pic>
        <p:nvPicPr>
          <p:cNvPr id="24" name="Graphic 20">
            <a:extLst>
              <a:ext uri="{FF2B5EF4-FFF2-40B4-BE49-F238E27FC236}">
                <a16:creationId xmlns:a16="http://schemas.microsoft.com/office/drawing/2014/main" id="{09D0D751-CE0D-ADC0-7DF7-FF0B4C85915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378090" y="3861647"/>
            <a:ext cx="377337" cy="3605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D1A1D6-5F0A-F7A0-A1B2-4E57D39E846B}"/>
              </a:ext>
            </a:extLst>
          </p:cNvPr>
          <p:cNvSpPr/>
          <p:nvPr/>
        </p:nvSpPr>
        <p:spPr>
          <a:xfrm>
            <a:off x="7789608" y="3616844"/>
            <a:ext cx="3425372" cy="1958534"/>
          </a:xfrm>
          <a:prstGeom prst="roundRect">
            <a:avLst>
              <a:gd name="adj" fmla="val 2587"/>
            </a:avLst>
          </a:prstGeom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0534-E245-329E-8845-1B0C9D22CA35}"/>
              </a:ext>
            </a:extLst>
          </p:cNvPr>
          <p:cNvSpPr txBox="1"/>
          <p:nvPr/>
        </p:nvSpPr>
        <p:spPr>
          <a:xfrm>
            <a:off x="8067589" y="4302639"/>
            <a:ext cx="3010895" cy="9019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3X More ROI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400" dirty="0">
                <a:solidFill>
                  <a:schemeClr val="bg1"/>
                </a:solidFill>
              </a:rPr>
              <a:t>Get 3x more ROI compared to internal and external collection models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8" name="Graphic 18">
            <a:extLst>
              <a:ext uri="{FF2B5EF4-FFF2-40B4-BE49-F238E27FC236}">
                <a16:creationId xmlns:a16="http://schemas.microsoft.com/office/drawing/2014/main" id="{EEF90848-7169-8C3E-84EF-604B4A4B144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58100" y="3857443"/>
            <a:ext cx="346323" cy="3465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7EAE1C2-0087-BC4F-A431-D5C6F45AF9B4}"/>
              </a:ext>
            </a:extLst>
          </p:cNvPr>
          <p:cNvSpPr/>
          <p:nvPr/>
        </p:nvSpPr>
        <p:spPr>
          <a:xfrm>
            <a:off x="205138" y="524989"/>
            <a:ext cx="91238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Partner with Dasceq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-331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A146A8-B9C8-EA41-94BA-008CA716D634}"/>
              </a:ext>
            </a:extLst>
          </p:cNvPr>
          <p:cNvSpPr/>
          <p:nvPr/>
        </p:nvSpPr>
        <p:spPr>
          <a:xfrm>
            <a:off x="1781666" y="5343298"/>
            <a:ext cx="3988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DigiConnct</a:t>
            </a:r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™ 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F2BCD-0179-F641-8EC4-45BA078220BC}"/>
              </a:ext>
            </a:extLst>
          </p:cNvPr>
          <p:cNvSpPr/>
          <p:nvPr/>
        </p:nvSpPr>
        <p:spPr>
          <a:xfrm>
            <a:off x="1813857" y="3429000"/>
            <a:ext cx="33714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2956C5"/>
                </a:solidFill>
                <a:latin typeface="Raleway" panose="020B0003030101060003" pitchFamily="34" charset="0"/>
              </a:rPr>
              <a:t>Dasceq CB2AI™ </a:t>
            </a:r>
          </a:p>
        </p:txBody>
      </p:sp>
    </p:spTree>
    <p:extLst>
      <p:ext uri="{BB962C8B-B14F-4D97-AF65-F5344CB8AC3E}">
        <p14:creationId xmlns:p14="http://schemas.microsoft.com/office/powerpoint/2010/main" val="104940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3CE47-DAC2-4FED-B621-FD02FF547418}"/>
              </a:ext>
            </a:extLst>
          </p:cNvPr>
          <p:cNvSpPr/>
          <p:nvPr/>
        </p:nvSpPr>
        <p:spPr>
          <a:xfrm>
            <a:off x="449640" y="614891"/>
            <a:ext cx="12511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Digitalize with CB2AI™… First Party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0DE36-7E28-4FCA-995E-B55FEB7678A2}"/>
              </a:ext>
            </a:extLst>
          </p:cNvPr>
          <p:cNvSpPr/>
          <p:nvPr/>
        </p:nvSpPr>
        <p:spPr>
          <a:xfrm>
            <a:off x="5551277" y="1344009"/>
            <a:ext cx="2308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Prediction Accuracy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8AA49-2FC8-4CA2-9826-B90B623AFC31}"/>
              </a:ext>
            </a:extLst>
          </p:cNvPr>
          <p:cNvSpPr/>
          <p:nvPr/>
        </p:nvSpPr>
        <p:spPr>
          <a:xfrm>
            <a:off x="2678674" y="1345116"/>
            <a:ext cx="2284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Predicted Payment Behavior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E8FA0-2973-4B9C-AB22-D3EA58E91510}"/>
              </a:ext>
            </a:extLst>
          </p:cNvPr>
          <p:cNvSpPr/>
          <p:nvPr/>
        </p:nvSpPr>
        <p:spPr>
          <a:xfrm>
            <a:off x="8487895" y="1349300"/>
            <a:ext cx="2730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Treatment for Early Cycle**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977140-C99E-4613-98F5-83FF8E75844B}"/>
              </a:ext>
            </a:extLst>
          </p:cNvPr>
          <p:cNvGrpSpPr/>
          <p:nvPr/>
        </p:nvGrpSpPr>
        <p:grpSpPr>
          <a:xfrm>
            <a:off x="5259735" y="4794048"/>
            <a:ext cx="2893786" cy="581550"/>
            <a:chOff x="4650146" y="5198691"/>
            <a:chExt cx="2893786" cy="581550"/>
          </a:xfrm>
        </p:grpSpPr>
        <p:sp>
          <p:nvSpPr>
            <p:cNvPr id="54" name="Arrow: Chevron 53">
              <a:extLst>
                <a:ext uri="{FF2B5EF4-FFF2-40B4-BE49-F238E27FC236}">
                  <a16:creationId xmlns:a16="http://schemas.microsoft.com/office/drawing/2014/main" id="{B56D7987-0DBC-4F51-9DEA-2B1A76A80167}"/>
                </a:ext>
              </a:extLst>
            </p:cNvPr>
            <p:cNvSpPr/>
            <p:nvPr/>
          </p:nvSpPr>
          <p:spPr>
            <a:xfrm rot="10800000">
              <a:off x="4650146" y="5280066"/>
              <a:ext cx="479461" cy="500175"/>
            </a:xfrm>
            <a:prstGeom prst="chevron">
              <a:avLst>
                <a:gd name="adj" fmla="val 1872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F22106E9-83F9-4908-9649-025C9FE8DB00}"/>
                </a:ext>
              </a:extLst>
            </p:cNvPr>
            <p:cNvSpPr/>
            <p:nvPr/>
          </p:nvSpPr>
          <p:spPr>
            <a:xfrm>
              <a:off x="7058586" y="5260692"/>
              <a:ext cx="485346" cy="500175"/>
            </a:xfrm>
            <a:prstGeom prst="chevron">
              <a:avLst>
                <a:gd name="adj" fmla="val 25677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791C5B4B-6439-4D37-9431-E731EA850006}"/>
                </a:ext>
              </a:extLst>
            </p:cNvPr>
            <p:cNvSpPr/>
            <p:nvPr/>
          </p:nvSpPr>
          <p:spPr>
            <a:xfrm>
              <a:off x="5010179" y="5198691"/>
              <a:ext cx="2171642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27B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22% Pays 31-129 days</a:t>
              </a:r>
            </a:p>
          </p:txBody>
        </p:sp>
        <p:sp>
          <p:nvSpPr>
            <p:cNvPr id="56" name="Right Triangle 55">
              <a:extLst>
                <a:ext uri="{FF2B5EF4-FFF2-40B4-BE49-F238E27FC236}">
                  <a16:creationId xmlns:a16="http://schemas.microsoft.com/office/drawing/2014/main" id="{5B8BDD13-1C66-4112-A386-6DD389BD95CA}"/>
                </a:ext>
              </a:extLst>
            </p:cNvPr>
            <p:cNvSpPr/>
            <p:nvPr/>
          </p:nvSpPr>
          <p:spPr>
            <a:xfrm flipH="1" flipV="1">
              <a:off x="5008273" y="5680671"/>
              <a:ext cx="121335" cy="84266"/>
            </a:xfrm>
            <a:prstGeom prst="rtTriangle">
              <a:avLst/>
            </a:prstGeom>
            <a:solidFill>
              <a:srgbClr val="27B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Triangle 56">
              <a:extLst>
                <a:ext uri="{FF2B5EF4-FFF2-40B4-BE49-F238E27FC236}">
                  <a16:creationId xmlns:a16="http://schemas.microsoft.com/office/drawing/2014/main" id="{73B0D328-301A-48C7-BFD4-D203B1AE45EE}"/>
                </a:ext>
              </a:extLst>
            </p:cNvPr>
            <p:cNvSpPr/>
            <p:nvPr/>
          </p:nvSpPr>
          <p:spPr>
            <a:xfrm flipV="1">
              <a:off x="7058586" y="5680670"/>
              <a:ext cx="123230" cy="84266"/>
            </a:xfrm>
            <a:prstGeom prst="rtTriangle">
              <a:avLst/>
            </a:prstGeom>
            <a:solidFill>
              <a:srgbClr val="27B0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451C6BA-23AD-4B95-BDA4-44189526D36F}"/>
              </a:ext>
            </a:extLst>
          </p:cNvPr>
          <p:cNvSpPr/>
          <p:nvPr/>
        </p:nvSpPr>
        <p:spPr>
          <a:xfrm>
            <a:off x="2927151" y="4965562"/>
            <a:ext cx="1468019" cy="25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Payer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81294A-CFAC-4FF2-BD80-9A5AD37B92F0}"/>
              </a:ext>
            </a:extLst>
          </p:cNvPr>
          <p:cNvSpPr/>
          <p:nvPr/>
        </p:nvSpPr>
        <p:spPr>
          <a:xfrm>
            <a:off x="8821901" y="4911231"/>
            <a:ext cx="2062220" cy="431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Settlement/Repo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Hustler Agent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6DD1893-FA64-4B48-BE0D-C487DCABB94B}"/>
              </a:ext>
            </a:extLst>
          </p:cNvPr>
          <p:cNvSpPr/>
          <p:nvPr/>
        </p:nvSpPr>
        <p:spPr>
          <a:xfrm>
            <a:off x="1494784" y="5435759"/>
            <a:ext cx="1056174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93479"/>
                </a:solidFill>
                <a:latin typeface="Raleway" panose="020B0003030101060003" pitchFamily="34" charset="0"/>
              </a:rPr>
              <a:t>Predict Consumer Behavior Consistently and Prioritize  Treatment</a:t>
            </a:r>
            <a:endParaRPr lang="en-CA" sz="2400" b="1" dirty="0">
              <a:solidFill>
                <a:srgbClr val="193479"/>
              </a:solidFill>
              <a:latin typeface="Raleway" panose="020B00030301010600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9734EF-49E7-42F1-A3EA-FA54FD601815}"/>
              </a:ext>
            </a:extLst>
          </p:cNvPr>
          <p:cNvGrpSpPr/>
          <p:nvPr/>
        </p:nvGrpSpPr>
        <p:grpSpPr>
          <a:xfrm>
            <a:off x="5140270" y="1852554"/>
            <a:ext cx="3130641" cy="574241"/>
            <a:chOff x="4530681" y="2257197"/>
            <a:chExt cx="3130641" cy="574241"/>
          </a:xfrm>
        </p:grpSpPr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37A7C3A3-149F-4EBD-A35B-AAE20AD084BB}"/>
                </a:ext>
              </a:extLst>
            </p:cNvPr>
            <p:cNvSpPr/>
            <p:nvPr/>
          </p:nvSpPr>
          <p:spPr>
            <a:xfrm>
              <a:off x="7175976" y="2262650"/>
              <a:ext cx="485346" cy="560138"/>
            </a:xfrm>
            <a:prstGeom prst="chevron">
              <a:avLst>
                <a:gd name="adj" fmla="val 242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26C23C78-0FD1-4635-A9C2-EC04B26CD342}"/>
                </a:ext>
              </a:extLst>
            </p:cNvPr>
            <p:cNvSpPr/>
            <p:nvPr/>
          </p:nvSpPr>
          <p:spPr>
            <a:xfrm rot="10800000">
              <a:off x="4530681" y="2271300"/>
              <a:ext cx="487340" cy="560138"/>
            </a:xfrm>
            <a:prstGeom prst="chevron">
              <a:avLst>
                <a:gd name="adj" fmla="val 278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BCB81-7CA7-4C89-9B94-AC2401A1DEA0}"/>
                </a:ext>
              </a:extLst>
            </p:cNvPr>
            <p:cNvSpPr/>
            <p:nvPr/>
          </p:nvSpPr>
          <p:spPr>
            <a:xfrm>
              <a:off x="4880014" y="2257197"/>
              <a:ext cx="2431975" cy="486516"/>
            </a:xfrm>
            <a:prstGeom prst="round2SameRect">
              <a:avLst>
                <a:gd name="adj1" fmla="val 1439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92% Pays in next 10 days</a:t>
              </a:r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D911E00-A326-4325-8382-7940BE72F27E}"/>
                </a:ext>
              </a:extLst>
            </p:cNvPr>
            <p:cNvSpPr/>
            <p:nvPr/>
          </p:nvSpPr>
          <p:spPr>
            <a:xfrm flipH="1" flipV="1">
              <a:off x="4877880" y="2739177"/>
              <a:ext cx="135881" cy="8426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7CFEEACB-7A5F-4741-AD41-4E12320C1AA5}"/>
                </a:ext>
              </a:extLst>
            </p:cNvPr>
            <p:cNvSpPr/>
            <p:nvPr/>
          </p:nvSpPr>
          <p:spPr>
            <a:xfrm flipV="1">
              <a:off x="7173980" y="2739176"/>
              <a:ext cx="138003" cy="8426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3D053-101D-4837-AE53-D7082AB57941}"/>
              </a:ext>
            </a:extLst>
          </p:cNvPr>
          <p:cNvSpPr/>
          <p:nvPr/>
        </p:nvSpPr>
        <p:spPr>
          <a:xfrm>
            <a:off x="2618782" y="2043283"/>
            <a:ext cx="2119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Payer- Low Risk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96580-32B0-46A8-82E4-4D09C65A554A}"/>
              </a:ext>
            </a:extLst>
          </p:cNvPr>
          <p:cNvSpPr/>
          <p:nvPr/>
        </p:nvSpPr>
        <p:spPr>
          <a:xfrm>
            <a:off x="8910612" y="1890693"/>
            <a:ext cx="19005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Digital/Letter Touchpoint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E38F30-EE24-498D-9A2D-F05C202896A0}"/>
              </a:ext>
            </a:extLst>
          </p:cNvPr>
          <p:cNvGrpSpPr/>
          <p:nvPr/>
        </p:nvGrpSpPr>
        <p:grpSpPr>
          <a:xfrm>
            <a:off x="859475" y="2418145"/>
            <a:ext cx="10435034" cy="0"/>
            <a:chOff x="859475" y="2418145"/>
            <a:chExt cx="10435034" cy="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DBFD53-75BC-4688-ACBF-BBA43064D6A5}"/>
                </a:ext>
              </a:extLst>
            </p:cNvPr>
            <p:cNvCxnSpPr>
              <a:cxnSpLocks/>
            </p:cNvCxnSpPr>
            <p:nvPr/>
          </p:nvCxnSpPr>
          <p:spPr>
            <a:xfrm>
              <a:off x="859475" y="2418145"/>
              <a:ext cx="4114226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AD887D4-0CE1-4DC6-8FEE-E101D10702D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397" y="2418145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DFA5F3-27EC-4DF0-B503-1CC3C2DED317}"/>
              </a:ext>
            </a:extLst>
          </p:cNvPr>
          <p:cNvGrpSpPr/>
          <p:nvPr/>
        </p:nvGrpSpPr>
        <p:grpSpPr>
          <a:xfrm>
            <a:off x="5183647" y="2568796"/>
            <a:ext cx="3031489" cy="566246"/>
            <a:chOff x="4574058" y="2973439"/>
            <a:chExt cx="3031489" cy="566246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BD960FFC-B73A-44E2-98C0-F75493C75C71}"/>
                </a:ext>
              </a:extLst>
            </p:cNvPr>
            <p:cNvSpPr/>
            <p:nvPr/>
          </p:nvSpPr>
          <p:spPr>
            <a:xfrm rot="10800000">
              <a:off x="4574058" y="3001430"/>
              <a:ext cx="487340" cy="534460"/>
            </a:xfrm>
            <a:prstGeom prst="chevron">
              <a:avLst>
                <a:gd name="adj" fmla="val 2263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92A1A26D-A03E-4E6A-8DE4-77305D93A4F6}"/>
                </a:ext>
              </a:extLst>
            </p:cNvPr>
            <p:cNvSpPr/>
            <p:nvPr/>
          </p:nvSpPr>
          <p:spPr>
            <a:xfrm>
              <a:off x="7120201" y="3004697"/>
              <a:ext cx="485346" cy="534460"/>
            </a:xfrm>
            <a:prstGeom prst="chevron">
              <a:avLst>
                <a:gd name="adj" fmla="val 2150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4506BDC1-1F8B-49C2-8EFB-2E1A069DBE12}"/>
                </a:ext>
              </a:extLst>
            </p:cNvPr>
            <p:cNvSpPr/>
            <p:nvPr/>
          </p:nvSpPr>
          <p:spPr>
            <a:xfrm>
              <a:off x="4935755" y="2973439"/>
              <a:ext cx="2320489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234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85% Pays in 10-30 days</a:t>
              </a:r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46944919-B56C-451F-84ED-B1F045990DCB}"/>
                </a:ext>
              </a:extLst>
            </p:cNvPr>
            <p:cNvSpPr/>
            <p:nvPr/>
          </p:nvSpPr>
          <p:spPr>
            <a:xfrm flipH="1" flipV="1">
              <a:off x="4933719" y="3455419"/>
              <a:ext cx="129652" cy="84266"/>
            </a:xfrm>
            <a:prstGeom prst="rtTriangle">
              <a:avLst/>
            </a:prstGeom>
            <a:solidFill>
              <a:srgbClr val="234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F7D6336B-3D09-421B-9073-DCB783748348}"/>
                </a:ext>
              </a:extLst>
            </p:cNvPr>
            <p:cNvSpPr/>
            <p:nvPr/>
          </p:nvSpPr>
          <p:spPr>
            <a:xfrm flipV="1">
              <a:off x="7124562" y="3455418"/>
              <a:ext cx="131677" cy="84266"/>
            </a:xfrm>
            <a:prstGeom prst="rtTriangle">
              <a:avLst/>
            </a:prstGeom>
            <a:solidFill>
              <a:srgbClr val="234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65C6E-3BDA-4689-B616-B198666E9E79}"/>
              </a:ext>
            </a:extLst>
          </p:cNvPr>
          <p:cNvSpPr/>
          <p:nvPr/>
        </p:nvSpPr>
        <p:spPr>
          <a:xfrm>
            <a:off x="2974148" y="2662288"/>
            <a:ext cx="15686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Forgetful Payer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D76953-F6DF-44F0-90B3-EF641D3E3AEA}"/>
              </a:ext>
            </a:extLst>
          </p:cNvPr>
          <p:cNvSpPr/>
          <p:nvPr/>
        </p:nvSpPr>
        <p:spPr>
          <a:xfrm>
            <a:off x="8954175" y="2640913"/>
            <a:ext cx="1813409" cy="25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Phone Touch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4208E-CBCD-4CC4-8D47-94317259B63B}"/>
              </a:ext>
            </a:extLst>
          </p:cNvPr>
          <p:cNvGrpSpPr/>
          <p:nvPr/>
        </p:nvGrpSpPr>
        <p:grpSpPr>
          <a:xfrm>
            <a:off x="896107" y="3135041"/>
            <a:ext cx="10406022" cy="0"/>
            <a:chOff x="896107" y="3135041"/>
            <a:chExt cx="10406022" cy="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C33C2D-6057-4F19-8EB5-133DE2375654}"/>
                </a:ext>
              </a:extLst>
            </p:cNvPr>
            <p:cNvCxnSpPr>
              <a:cxnSpLocks/>
            </p:cNvCxnSpPr>
            <p:nvPr/>
          </p:nvCxnSpPr>
          <p:spPr>
            <a:xfrm>
              <a:off x="896107" y="3135041"/>
              <a:ext cx="4085214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5BECA6-C9F6-43E5-8E63-10A959E29E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17" y="3135041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72446D-6626-4324-B83F-6827072021DA}"/>
              </a:ext>
            </a:extLst>
          </p:cNvPr>
          <p:cNvGrpSpPr/>
          <p:nvPr/>
        </p:nvGrpSpPr>
        <p:grpSpPr>
          <a:xfrm>
            <a:off x="5203121" y="3341102"/>
            <a:ext cx="2998044" cy="568530"/>
            <a:chOff x="4593532" y="3745745"/>
            <a:chExt cx="2998044" cy="568530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1BD7D049-6645-44D7-A610-D942F417DED4}"/>
                </a:ext>
              </a:extLst>
            </p:cNvPr>
            <p:cNvSpPr/>
            <p:nvPr/>
          </p:nvSpPr>
          <p:spPr>
            <a:xfrm rot="10800000">
              <a:off x="4593532" y="3789343"/>
              <a:ext cx="487340" cy="524932"/>
            </a:xfrm>
            <a:prstGeom prst="chevron">
              <a:avLst>
                <a:gd name="adj" fmla="val 20031"/>
              </a:avLst>
            </a:prstGeom>
            <a:solidFill>
              <a:srgbClr val="244D90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9055D445-D6F4-4F26-B32C-5CE4F7061074}"/>
                </a:ext>
              </a:extLst>
            </p:cNvPr>
            <p:cNvSpPr/>
            <p:nvPr/>
          </p:nvSpPr>
          <p:spPr>
            <a:xfrm>
              <a:off x="7106230" y="3787912"/>
              <a:ext cx="485346" cy="524932"/>
            </a:xfrm>
            <a:prstGeom prst="chevron">
              <a:avLst>
                <a:gd name="adj" fmla="val 26371"/>
              </a:avLst>
            </a:prstGeom>
            <a:solidFill>
              <a:srgbClr val="244D90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E1FB1BA4-5F38-4A2F-A89A-3F4F3101F5F9}"/>
                </a:ext>
              </a:extLst>
            </p:cNvPr>
            <p:cNvSpPr/>
            <p:nvPr/>
          </p:nvSpPr>
          <p:spPr>
            <a:xfrm>
              <a:off x="4956437" y="3745745"/>
              <a:ext cx="2279128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306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81% Pays in 30-60 days</a:t>
              </a:r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4B5C291A-CA17-45AD-AE7E-F32E1FAA94E8}"/>
                </a:ext>
              </a:extLst>
            </p:cNvPr>
            <p:cNvSpPr/>
            <p:nvPr/>
          </p:nvSpPr>
          <p:spPr>
            <a:xfrm flipH="1" flipV="1">
              <a:off x="4954437" y="4227725"/>
              <a:ext cx="127341" cy="84266"/>
            </a:xfrm>
            <a:prstGeom prst="rtTriangle">
              <a:avLst/>
            </a:prstGeom>
            <a:solidFill>
              <a:srgbClr val="306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AE5CBBE1-92C6-4B8A-A655-686A33C60997}"/>
                </a:ext>
              </a:extLst>
            </p:cNvPr>
            <p:cNvSpPr/>
            <p:nvPr/>
          </p:nvSpPr>
          <p:spPr>
            <a:xfrm flipV="1">
              <a:off x="7106230" y="4227724"/>
              <a:ext cx="129330" cy="84266"/>
            </a:xfrm>
            <a:prstGeom prst="rtTriangle">
              <a:avLst/>
            </a:prstGeom>
            <a:solidFill>
              <a:srgbClr val="306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7E9AF04-F97A-4FAB-BEAE-64AAF478B171}"/>
              </a:ext>
            </a:extLst>
          </p:cNvPr>
          <p:cNvSpPr/>
          <p:nvPr/>
        </p:nvSpPr>
        <p:spPr>
          <a:xfrm>
            <a:off x="3004859" y="3427316"/>
            <a:ext cx="1540679" cy="25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Moderate Payer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4860E-B2AA-4B4C-9A58-2F8D08AECF0C}"/>
              </a:ext>
            </a:extLst>
          </p:cNvPr>
          <p:cNvSpPr/>
          <p:nvPr/>
        </p:nvSpPr>
        <p:spPr>
          <a:xfrm>
            <a:off x="8852975" y="3405941"/>
            <a:ext cx="2164290" cy="25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Medium Phone Touch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D87221-9D20-47BD-B43F-D23A47FA3A64}"/>
              </a:ext>
            </a:extLst>
          </p:cNvPr>
          <p:cNvGrpSpPr/>
          <p:nvPr/>
        </p:nvGrpSpPr>
        <p:grpSpPr>
          <a:xfrm>
            <a:off x="896107" y="3949451"/>
            <a:ext cx="10406022" cy="0"/>
            <a:chOff x="896107" y="3949451"/>
            <a:chExt cx="10406022" cy="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EB1570-B4EA-4785-ADFE-8E1459FAF614}"/>
                </a:ext>
              </a:extLst>
            </p:cNvPr>
            <p:cNvCxnSpPr>
              <a:cxnSpLocks/>
            </p:cNvCxnSpPr>
            <p:nvPr/>
          </p:nvCxnSpPr>
          <p:spPr>
            <a:xfrm>
              <a:off x="896107" y="3949451"/>
              <a:ext cx="4085214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E78F84-D67C-4673-93A8-72A6BD8E0F8D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17" y="3949451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71D8D-618D-43AF-9C38-E226648FE2D9}"/>
              </a:ext>
            </a:extLst>
          </p:cNvPr>
          <p:cNvGrpSpPr/>
          <p:nvPr/>
        </p:nvGrpSpPr>
        <p:grpSpPr>
          <a:xfrm>
            <a:off x="5226289" y="4086779"/>
            <a:ext cx="2954376" cy="569118"/>
            <a:chOff x="4616700" y="4491422"/>
            <a:chExt cx="2954376" cy="569118"/>
          </a:xfrm>
        </p:grpSpPr>
        <p:sp>
          <p:nvSpPr>
            <p:cNvPr id="46" name="Arrow: Chevron 45">
              <a:extLst>
                <a:ext uri="{FF2B5EF4-FFF2-40B4-BE49-F238E27FC236}">
                  <a16:creationId xmlns:a16="http://schemas.microsoft.com/office/drawing/2014/main" id="{C9C482EA-4C0C-424C-BA0A-77C1B22E0803}"/>
                </a:ext>
              </a:extLst>
            </p:cNvPr>
            <p:cNvSpPr/>
            <p:nvPr/>
          </p:nvSpPr>
          <p:spPr>
            <a:xfrm rot="10800000">
              <a:off x="4616700" y="4547131"/>
              <a:ext cx="487340" cy="513409"/>
            </a:xfrm>
            <a:prstGeom prst="chevron">
              <a:avLst>
                <a:gd name="adj" fmla="val 23940"/>
              </a:avLst>
            </a:prstGeom>
            <a:solidFill>
              <a:srgbClr val="1E7286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B4FD668-0478-4C1A-A084-3A719F25F21A}"/>
                </a:ext>
              </a:extLst>
            </p:cNvPr>
            <p:cNvSpPr/>
            <p:nvPr/>
          </p:nvSpPr>
          <p:spPr>
            <a:xfrm>
              <a:off x="7085730" y="4540956"/>
              <a:ext cx="485346" cy="513409"/>
            </a:xfrm>
            <a:prstGeom prst="chevron">
              <a:avLst>
                <a:gd name="adj" fmla="val 24287"/>
              </a:avLst>
            </a:prstGeom>
            <a:solidFill>
              <a:srgbClr val="1E7286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0E9E1876-93E0-4C3D-80CF-13BA10DF4B98}"/>
                </a:ext>
              </a:extLst>
            </p:cNvPr>
            <p:cNvSpPr/>
            <p:nvPr/>
          </p:nvSpPr>
          <p:spPr>
            <a:xfrm>
              <a:off x="4981452" y="4491422"/>
              <a:ext cx="2229095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2A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75% Pays in 31-90 days</a:t>
              </a:r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B26A4C6E-00D4-4846-BC01-BB831ABDCB18}"/>
                </a:ext>
              </a:extLst>
            </p:cNvPr>
            <p:cNvSpPr/>
            <p:nvPr/>
          </p:nvSpPr>
          <p:spPr>
            <a:xfrm flipH="1" flipV="1">
              <a:off x="4979496" y="4973402"/>
              <a:ext cx="124545" cy="84266"/>
            </a:xfrm>
            <a:prstGeom prst="rtTriangle">
              <a:avLst/>
            </a:prstGeom>
            <a:solidFill>
              <a:srgbClr val="2A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77D9D04A-4A50-469D-A601-948BDC4C6DF5}"/>
                </a:ext>
              </a:extLst>
            </p:cNvPr>
            <p:cNvSpPr/>
            <p:nvPr/>
          </p:nvSpPr>
          <p:spPr>
            <a:xfrm flipV="1">
              <a:off x="7087227" y="4973401"/>
              <a:ext cx="126490" cy="84266"/>
            </a:xfrm>
            <a:prstGeom prst="rtTriangle">
              <a:avLst/>
            </a:prstGeom>
            <a:solidFill>
              <a:srgbClr val="2A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C3BE02B-33FA-4462-A7A1-D146EDD89B1D}"/>
              </a:ext>
            </a:extLst>
          </p:cNvPr>
          <p:cNvSpPr/>
          <p:nvPr/>
        </p:nvSpPr>
        <p:spPr>
          <a:xfrm>
            <a:off x="3005038" y="4217557"/>
            <a:ext cx="1506857" cy="254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Crisis Payer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83CDD3-14B7-4434-BA50-DE18B331E662}"/>
              </a:ext>
            </a:extLst>
          </p:cNvPr>
          <p:cNvSpPr/>
          <p:nvPr/>
        </p:nvSpPr>
        <p:spPr>
          <a:xfrm>
            <a:off x="8794622" y="4123286"/>
            <a:ext cx="2116778" cy="431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Promise To Pay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Allocate Hustler Agent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8769A7-7E4A-4CFD-9F1E-9E7EEE5607C1}"/>
              </a:ext>
            </a:extLst>
          </p:cNvPr>
          <p:cNvGrpSpPr/>
          <p:nvPr/>
        </p:nvGrpSpPr>
        <p:grpSpPr>
          <a:xfrm>
            <a:off x="883806" y="4768101"/>
            <a:ext cx="10487993" cy="0"/>
            <a:chOff x="883806" y="4768101"/>
            <a:chExt cx="10487993" cy="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DBEBA0A-C483-410B-A0EA-C958D31CCE59}"/>
                </a:ext>
              </a:extLst>
            </p:cNvPr>
            <p:cNvCxnSpPr>
              <a:cxnSpLocks/>
            </p:cNvCxnSpPr>
            <p:nvPr/>
          </p:nvCxnSpPr>
          <p:spPr>
            <a:xfrm>
              <a:off x="883806" y="4768101"/>
              <a:ext cx="4167185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1C3B650-30D5-4FC7-9A85-D42B3471F531}"/>
                </a:ext>
              </a:extLst>
            </p:cNvPr>
            <p:cNvCxnSpPr>
              <a:cxnSpLocks/>
            </p:cNvCxnSpPr>
            <p:nvPr/>
          </p:nvCxnSpPr>
          <p:spPr>
            <a:xfrm>
              <a:off x="8531687" y="4768101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0516845-785B-5042-A7C5-BB667F2FEBF3}"/>
              </a:ext>
            </a:extLst>
          </p:cNvPr>
          <p:cNvSpPr/>
          <p:nvPr/>
        </p:nvSpPr>
        <p:spPr>
          <a:xfrm>
            <a:off x="1904885" y="5863775"/>
            <a:ext cx="892745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7030A0"/>
                </a:solidFill>
                <a:latin typeface="Raleway" panose="020B0003030101060003" pitchFamily="34" charset="0"/>
              </a:rPr>
              <a:t>Increase 2x Agent Output and Collect 15%+  Dollars</a:t>
            </a:r>
            <a:endParaRPr lang="en-CA" sz="2400" b="1" dirty="0">
              <a:solidFill>
                <a:srgbClr val="7030A0"/>
              </a:solidFill>
              <a:latin typeface="Raleway" panose="020B00030301010600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B6A44D-F49F-0C47-BD27-A428CCD9FFD0}"/>
              </a:ext>
            </a:extLst>
          </p:cNvPr>
          <p:cNvSpPr/>
          <p:nvPr/>
        </p:nvSpPr>
        <p:spPr>
          <a:xfrm>
            <a:off x="883807" y="1349300"/>
            <a:ext cx="1566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CB2AI™ Score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528063-598A-734B-A1B7-A080130BE920}"/>
              </a:ext>
            </a:extLst>
          </p:cNvPr>
          <p:cNvSpPr/>
          <p:nvPr/>
        </p:nvSpPr>
        <p:spPr>
          <a:xfrm>
            <a:off x="912381" y="4967615"/>
            <a:ext cx="1058934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&lt;30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266F4E-5553-0F45-811E-A6A73A35EFDB}"/>
              </a:ext>
            </a:extLst>
          </p:cNvPr>
          <p:cNvSpPr/>
          <p:nvPr/>
        </p:nvSpPr>
        <p:spPr>
          <a:xfrm>
            <a:off x="859475" y="2030087"/>
            <a:ext cx="1204778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&gt;90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4A2EC3-793D-CD46-B9CB-1BEDE493609C}"/>
              </a:ext>
            </a:extLst>
          </p:cNvPr>
          <p:cNvSpPr/>
          <p:nvPr/>
        </p:nvSpPr>
        <p:spPr>
          <a:xfrm>
            <a:off x="896107" y="2655553"/>
            <a:ext cx="1131514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70-90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885DB5-6E44-594F-8F95-67AFB2D9A72C}"/>
              </a:ext>
            </a:extLst>
          </p:cNvPr>
          <p:cNvSpPr/>
          <p:nvPr/>
        </p:nvSpPr>
        <p:spPr>
          <a:xfrm>
            <a:off x="906191" y="3416390"/>
            <a:ext cx="1111346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50-70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F13EDA-3AA7-E74D-91BB-95E521E703AC}"/>
              </a:ext>
            </a:extLst>
          </p:cNvPr>
          <p:cNvSpPr/>
          <p:nvPr/>
        </p:nvSpPr>
        <p:spPr>
          <a:xfrm>
            <a:off x="906191" y="4217753"/>
            <a:ext cx="1086949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30-50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747E8E-168D-954C-AAF5-F9CA5A8F32F0}"/>
              </a:ext>
            </a:extLst>
          </p:cNvPr>
          <p:cNvSpPr/>
          <p:nvPr/>
        </p:nvSpPr>
        <p:spPr>
          <a:xfrm>
            <a:off x="5670202" y="6372160"/>
            <a:ext cx="5020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** Similar treatment for Late Cycle Available too**</a:t>
            </a:r>
          </a:p>
        </p:txBody>
      </p:sp>
    </p:spTree>
    <p:extLst>
      <p:ext uri="{BB962C8B-B14F-4D97-AF65-F5344CB8AC3E}">
        <p14:creationId xmlns:p14="http://schemas.microsoft.com/office/powerpoint/2010/main" val="173189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/>
      <p:bldP spid="23" grpId="0"/>
      <p:bldP spid="24" grpId="0"/>
      <p:bldP spid="34" grpId="0"/>
      <p:bldP spid="35" grpId="0"/>
      <p:bldP spid="42" grpId="0"/>
      <p:bldP spid="43" grpId="0"/>
      <p:bldP spid="50" grpId="0"/>
      <p:bldP spid="51" grpId="0"/>
      <p:bldP spid="60" grpId="0"/>
      <p:bldP spid="69" grpId="0"/>
      <p:bldP spid="70" grpId="0"/>
      <p:bldP spid="71" grpId="0"/>
      <p:bldP spid="79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854B22-C7A0-1A42-A8DD-EBC5FC4F50B9}"/>
              </a:ext>
            </a:extLst>
          </p:cNvPr>
          <p:cNvSpPr/>
          <p:nvPr/>
        </p:nvSpPr>
        <p:spPr>
          <a:xfrm>
            <a:off x="1556337" y="265909"/>
            <a:ext cx="9647273" cy="44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Sample Accounts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0946FA-E4A1-4848-AAFD-D1E1841EE5B4}"/>
              </a:ext>
            </a:extLst>
          </p:cNvPr>
          <p:cNvGraphicFramePr>
            <a:graphicFrameLocks noGrp="1"/>
          </p:cNvGraphicFramePr>
          <p:nvPr/>
        </p:nvGraphicFramePr>
        <p:xfrm>
          <a:off x="1072606" y="1141796"/>
          <a:ext cx="5307367" cy="3412444"/>
        </p:xfrm>
        <a:graphic>
          <a:graphicData uri="http://schemas.openxmlformats.org/drawingml/2006/table">
            <a:tbl>
              <a:tblPr/>
              <a:tblGrid>
                <a:gridCol w="648678">
                  <a:extLst>
                    <a:ext uri="{9D8B030D-6E8A-4147-A177-3AD203B41FA5}">
                      <a16:colId xmlns:a16="http://schemas.microsoft.com/office/drawing/2014/main" val="3172388660"/>
                    </a:ext>
                  </a:extLst>
                </a:gridCol>
                <a:gridCol w="1975520">
                  <a:extLst>
                    <a:ext uri="{9D8B030D-6E8A-4147-A177-3AD203B41FA5}">
                      <a16:colId xmlns:a16="http://schemas.microsoft.com/office/drawing/2014/main" val="3254332900"/>
                    </a:ext>
                  </a:extLst>
                </a:gridCol>
                <a:gridCol w="825590">
                  <a:extLst>
                    <a:ext uri="{9D8B030D-6E8A-4147-A177-3AD203B41FA5}">
                      <a16:colId xmlns:a16="http://schemas.microsoft.com/office/drawing/2014/main" val="593781687"/>
                    </a:ext>
                  </a:extLst>
                </a:gridCol>
                <a:gridCol w="663421">
                  <a:extLst>
                    <a:ext uri="{9D8B030D-6E8A-4147-A177-3AD203B41FA5}">
                      <a16:colId xmlns:a16="http://schemas.microsoft.com/office/drawing/2014/main" val="1565155736"/>
                    </a:ext>
                  </a:extLst>
                </a:gridCol>
                <a:gridCol w="1194158">
                  <a:extLst>
                    <a:ext uri="{9D8B030D-6E8A-4147-A177-3AD203B41FA5}">
                      <a16:colId xmlns:a16="http://schemas.microsoft.com/office/drawing/2014/main" val="1924685498"/>
                    </a:ext>
                  </a:extLst>
                </a:gridCol>
              </a:tblGrid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LoanNum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RunDate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Past-Due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Dasceq Segment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50464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6879450129069720000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585633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6879450204015520000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247411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6879450204002450000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150599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6879450129060020000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710557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6879450205000410000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451545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6879450204004430000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974440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6879450204016010000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253630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6879450122000920000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347015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6879450129071680000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36043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6879450117006190000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560326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6879450119055120000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76153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6879450129075620000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15078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6879450117006330000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47502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6879450204016880000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04086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6879450129077490000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16664"/>
                  </a:ext>
                </a:extLst>
              </a:tr>
              <a:tr h="2007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6879450129076080000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82343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C233B093-A412-4C57-9254-4C9A4B793C7B}"/>
              </a:ext>
            </a:extLst>
          </p:cNvPr>
          <p:cNvSpPr/>
          <p:nvPr/>
        </p:nvSpPr>
        <p:spPr>
          <a:xfrm>
            <a:off x="7168642" y="2552364"/>
            <a:ext cx="2998583" cy="772287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400" dirty="0"/>
              <a:t>Dasceq CB2I Segments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0A9F32D-C36F-40F5-B596-A1EEAA9581D1}"/>
              </a:ext>
            </a:extLst>
          </p:cNvPr>
          <p:cNvSpPr/>
          <p:nvPr/>
        </p:nvSpPr>
        <p:spPr>
          <a:xfrm>
            <a:off x="6379973" y="1402671"/>
            <a:ext cx="553487" cy="30716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3986A3-407F-4BDA-9730-55893536C159}"/>
              </a:ext>
            </a:extLst>
          </p:cNvPr>
          <p:cNvSpPr txBox="1"/>
          <p:nvPr/>
        </p:nvSpPr>
        <p:spPr>
          <a:xfrm>
            <a:off x="1072606" y="686361"/>
            <a:ext cx="292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Sample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984859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-331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336149D0-BBF4-4A41-87E7-D7D75B87C1B4}"/>
              </a:ext>
            </a:extLst>
          </p:cNvPr>
          <p:cNvSpPr txBox="1"/>
          <p:nvPr/>
        </p:nvSpPr>
        <p:spPr>
          <a:xfrm>
            <a:off x="595012" y="1720840"/>
            <a:ext cx="6132359" cy="3416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algn="ctr"/>
            <a:r>
              <a:rPr lang="en-US" sz="5400" dirty="0"/>
              <a:t>Dasceq Personalized Recommendation</a:t>
            </a:r>
          </a:p>
          <a:p>
            <a:pPr algn="ctr"/>
            <a:r>
              <a:rPr lang="en-US" sz="5400" dirty="0"/>
              <a:t>Engine (RE)™   </a:t>
            </a:r>
          </a:p>
        </p:txBody>
      </p:sp>
    </p:spTree>
    <p:extLst>
      <p:ext uri="{BB962C8B-B14F-4D97-AF65-F5344CB8AC3E}">
        <p14:creationId xmlns:p14="http://schemas.microsoft.com/office/powerpoint/2010/main" val="4180026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35BD26-4B65-F84F-AF55-A9902EEA5A13}"/>
              </a:ext>
            </a:extLst>
          </p:cNvPr>
          <p:cNvSpPr/>
          <p:nvPr/>
        </p:nvSpPr>
        <p:spPr>
          <a:xfrm>
            <a:off x="495300" y="780302"/>
            <a:ext cx="10555877" cy="378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From AI Powered Algorithms to Individualized Collection Treatment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BF130C-005C-464E-B851-B8662F1EF184}"/>
              </a:ext>
            </a:extLst>
          </p:cNvPr>
          <p:cNvGrpSpPr/>
          <p:nvPr/>
        </p:nvGrpSpPr>
        <p:grpSpPr>
          <a:xfrm>
            <a:off x="1825550" y="2018324"/>
            <a:ext cx="857593" cy="857449"/>
            <a:chOff x="1226793" y="2007879"/>
            <a:chExt cx="1759475" cy="17591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D50D9C-4646-484F-9124-683A1EFE3A5E}"/>
                </a:ext>
              </a:extLst>
            </p:cNvPr>
            <p:cNvSpPr/>
            <p:nvPr/>
          </p:nvSpPr>
          <p:spPr>
            <a:xfrm>
              <a:off x="1447726" y="2237230"/>
              <a:ext cx="1311315" cy="1311315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lt1"/>
                  </a:solidFill>
                  <a:latin typeface="Raleway" pitchFamily="2" charset="0"/>
                </a:rPr>
                <a:t>DPD 1 or Due-5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66BF0F-5039-4B28-9BA4-DECB2500DAF4}"/>
                </a:ext>
              </a:extLst>
            </p:cNvPr>
            <p:cNvSpPr/>
            <p:nvPr/>
          </p:nvSpPr>
          <p:spPr>
            <a:xfrm>
              <a:off x="1226793" y="2007879"/>
              <a:ext cx="1174357" cy="1496968"/>
            </a:xfrm>
            <a:custGeom>
              <a:avLst/>
              <a:gdLst>
                <a:gd name="connsiteX0" fmla="*/ 81725 w 379666"/>
                <a:gd name="connsiteY0" fmla="*/ 483965 h 483965"/>
                <a:gd name="connsiteX1" fmla="*/ 0 w 379666"/>
                <a:gd name="connsiteY1" fmla="*/ 284417 h 483965"/>
                <a:gd name="connsiteX2" fmla="*/ 284417 w 379666"/>
                <a:gd name="connsiteY2" fmla="*/ 0 h 483965"/>
                <a:gd name="connsiteX3" fmla="*/ 379667 w 379666"/>
                <a:gd name="connsiteY3" fmla="*/ 16288 h 48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66" h="483965">
                  <a:moveTo>
                    <a:pt x="81725" y="483965"/>
                  </a:moveTo>
                  <a:cubicBezTo>
                    <a:pt x="31147" y="432626"/>
                    <a:pt x="0" y="362141"/>
                    <a:pt x="0" y="284417"/>
                  </a:cubicBezTo>
                  <a:cubicBezTo>
                    <a:pt x="0" y="127349"/>
                    <a:pt x="127349" y="0"/>
                    <a:pt x="284417" y="0"/>
                  </a:cubicBezTo>
                  <a:cubicBezTo>
                    <a:pt x="317849" y="0"/>
                    <a:pt x="349853" y="5715"/>
                    <a:pt x="379667" y="16288"/>
                  </a:cubicBezTo>
                </a:path>
              </a:pathLst>
            </a:custGeom>
            <a:noFill/>
            <a:ln w="7288" cap="flat">
              <a:solidFill>
                <a:srgbClr val="C7D6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DC1667-DC92-476A-9AC2-18D66E5226E5}"/>
                </a:ext>
              </a:extLst>
            </p:cNvPr>
            <p:cNvSpPr/>
            <p:nvPr/>
          </p:nvSpPr>
          <p:spPr>
            <a:xfrm>
              <a:off x="2106532" y="2245639"/>
              <a:ext cx="879736" cy="1521419"/>
            </a:xfrm>
            <a:custGeom>
              <a:avLst/>
              <a:gdLst>
                <a:gd name="connsiteX0" fmla="*/ 194596 w 284416"/>
                <a:gd name="connsiteY0" fmla="*/ 0 h 491870"/>
                <a:gd name="connsiteX1" fmla="*/ 284417 w 284416"/>
                <a:gd name="connsiteY1" fmla="*/ 207455 h 491870"/>
                <a:gd name="connsiteX2" fmla="*/ 0 w 284416"/>
                <a:gd name="connsiteY2" fmla="*/ 491871 h 49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416" h="491870">
                  <a:moveTo>
                    <a:pt x="194596" y="0"/>
                  </a:moveTo>
                  <a:cubicBezTo>
                    <a:pt x="249936" y="51911"/>
                    <a:pt x="284417" y="125635"/>
                    <a:pt x="284417" y="207455"/>
                  </a:cubicBezTo>
                  <a:cubicBezTo>
                    <a:pt x="284417" y="364522"/>
                    <a:pt x="157067" y="491871"/>
                    <a:pt x="0" y="491871"/>
                  </a:cubicBezTo>
                </a:path>
              </a:pathLst>
            </a:custGeom>
            <a:noFill/>
            <a:ln w="7288" cap="flat">
              <a:solidFill>
                <a:srgbClr val="C7D6E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B140FE-A0D7-4861-9370-571AA73D5C71}"/>
              </a:ext>
            </a:extLst>
          </p:cNvPr>
          <p:cNvSpPr/>
          <p:nvPr/>
        </p:nvSpPr>
        <p:spPr>
          <a:xfrm>
            <a:off x="1801319" y="2959413"/>
            <a:ext cx="872817" cy="276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Start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C712B7-07FA-4BAD-AC19-6A3B256DA61D}"/>
              </a:ext>
            </a:extLst>
          </p:cNvPr>
          <p:cNvSpPr/>
          <p:nvPr/>
        </p:nvSpPr>
        <p:spPr>
          <a:xfrm>
            <a:off x="3057391" y="2093033"/>
            <a:ext cx="1379029" cy="715476"/>
          </a:xfrm>
          <a:prstGeom prst="roundRect">
            <a:avLst>
              <a:gd name="adj" fmla="val 1188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Email</a:t>
            </a:r>
          </a:p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Read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4319E7-CC3E-4A3D-8FC3-6BB4D04F64A5}"/>
              </a:ext>
            </a:extLst>
          </p:cNvPr>
          <p:cNvSpPr/>
          <p:nvPr/>
        </p:nvSpPr>
        <p:spPr>
          <a:xfrm>
            <a:off x="3526205" y="3101574"/>
            <a:ext cx="443724" cy="445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Raleway" pitchFamily="2" charset="0"/>
              </a:rPr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71AA69-E43E-43B5-A042-313D7BD4691E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3746906" y="2808509"/>
            <a:ext cx="1162" cy="2930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27C7EC0E-51D1-4AD2-AE22-CD373343EAD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2528" y="2317981"/>
            <a:ext cx="263677" cy="263677"/>
          </a:xfrm>
          <a:prstGeom prst="rect">
            <a:avLst/>
          </a:prstGeom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A0ECD79E-FCC3-4818-9FC0-6C4440BD0F1F}"/>
              </a:ext>
            </a:extLst>
          </p:cNvPr>
          <p:cNvSpPr/>
          <p:nvPr/>
        </p:nvSpPr>
        <p:spPr>
          <a:xfrm>
            <a:off x="4865773" y="2222688"/>
            <a:ext cx="443724" cy="445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Raleway" pitchFamily="2" charset="0"/>
              </a:rPr>
              <a:t>Paid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BA0B58-AF48-4403-99C9-BAB17F954D19}"/>
              </a:ext>
            </a:extLst>
          </p:cNvPr>
          <p:cNvCxnSpPr>
            <a:cxnSpLocks/>
            <a:stCxn id="29" idx="3"/>
            <a:endCxn id="48" idx="2"/>
          </p:cNvCxnSpPr>
          <p:nvPr/>
        </p:nvCxnSpPr>
        <p:spPr>
          <a:xfrm flipV="1">
            <a:off x="4436420" y="2445272"/>
            <a:ext cx="429353" cy="54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2F5630-49F3-4349-B1FE-63D25F82EF18}"/>
              </a:ext>
            </a:extLst>
          </p:cNvPr>
          <p:cNvSpPr/>
          <p:nvPr/>
        </p:nvSpPr>
        <p:spPr>
          <a:xfrm>
            <a:off x="4436420" y="2965206"/>
            <a:ext cx="1379029" cy="715476"/>
          </a:xfrm>
          <a:prstGeom prst="roundRect">
            <a:avLst>
              <a:gd name="adj" fmla="val 1188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Text</a:t>
            </a:r>
          </a:p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Read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7D85F8-19BA-4E74-9CEE-7B45ACC1E66D}"/>
              </a:ext>
            </a:extLst>
          </p:cNvPr>
          <p:cNvSpPr/>
          <p:nvPr/>
        </p:nvSpPr>
        <p:spPr>
          <a:xfrm>
            <a:off x="4905234" y="3973747"/>
            <a:ext cx="443724" cy="445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Raleway" pitchFamily="2" charset="0"/>
              </a:rPr>
              <a:t>No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99B4CC-FF62-4245-B9DE-EA6E2869F5E5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5125934" y="3680682"/>
            <a:ext cx="1162" cy="2930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DB49EA-AFEC-48E1-BC3B-3EE98C48EC5A}"/>
              </a:ext>
            </a:extLst>
          </p:cNvPr>
          <p:cNvCxnSpPr>
            <a:cxnSpLocks/>
            <a:stCxn id="30" idx="6"/>
            <a:endCxn id="56" idx="1"/>
          </p:cNvCxnSpPr>
          <p:nvPr/>
        </p:nvCxnSpPr>
        <p:spPr>
          <a:xfrm flipV="1">
            <a:off x="3969929" y="3322945"/>
            <a:ext cx="466490" cy="12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DD99A0A4-8EB4-40F2-A9F2-90986A748D7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179" y="3173126"/>
            <a:ext cx="299636" cy="299636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95412E5D-DC22-46C2-B248-CA8C839C59A9}"/>
              </a:ext>
            </a:extLst>
          </p:cNvPr>
          <p:cNvSpPr/>
          <p:nvPr/>
        </p:nvSpPr>
        <p:spPr>
          <a:xfrm>
            <a:off x="6239654" y="3101574"/>
            <a:ext cx="443724" cy="445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Raleway" pitchFamily="2" charset="0"/>
              </a:rPr>
              <a:t>Yes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36AC8E-28EF-4D1D-B615-DA0F54FB1E07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5810301" y="3324158"/>
            <a:ext cx="429353" cy="54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0A9B42B-5960-428D-8868-AEC2D37B3E31}"/>
              </a:ext>
            </a:extLst>
          </p:cNvPr>
          <p:cNvSpPr/>
          <p:nvPr/>
        </p:nvSpPr>
        <p:spPr>
          <a:xfrm>
            <a:off x="5816611" y="3801139"/>
            <a:ext cx="1379029" cy="715476"/>
          </a:xfrm>
          <a:prstGeom prst="roundRect">
            <a:avLst>
              <a:gd name="adj" fmla="val 1188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Email + Text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2DAD01-0AA4-4FA5-A711-E5C214A6FAFF}"/>
              </a:ext>
            </a:extLst>
          </p:cNvPr>
          <p:cNvSpPr/>
          <p:nvPr/>
        </p:nvSpPr>
        <p:spPr>
          <a:xfrm>
            <a:off x="6285425" y="4809680"/>
            <a:ext cx="443724" cy="445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Raleway" pitchFamily="2" charset="0"/>
              </a:rPr>
              <a:t>No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A1E0F0-52CC-4DE1-B3FF-BF29547D97D8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6506126" y="4516616"/>
            <a:ext cx="1162" cy="2930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B00906-B2F1-45EE-8F1E-EAA935465E2F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350120" y="4158878"/>
            <a:ext cx="466490" cy="12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AEF98B5-2476-49C4-8B63-9F6E0329998C}"/>
              </a:ext>
            </a:extLst>
          </p:cNvPr>
          <p:cNvSpPr/>
          <p:nvPr/>
        </p:nvSpPr>
        <p:spPr>
          <a:xfrm>
            <a:off x="7619846" y="3937507"/>
            <a:ext cx="443724" cy="44516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latin typeface="Raleway" pitchFamily="2" charset="0"/>
              </a:rPr>
              <a:t>Yes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3DD772-3D8F-4C1D-A524-22EC3B849718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190493" y="4160091"/>
            <a:ext cx="429353" cy="54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076401-C662-4685-AF81-B74B865F20FB}"/>
              </a:ext>
            </a:extLst>
          </p:cNvPr>
          <p:cNvCxnSpPr>
            <a:cxnSpLocks/>
          </p:cNvCxnSpPr>
          <p:nvPr/>
        </p:nvCxnSpPr>
        <p:spPr>
          <a:xfrm>
            <a:off x="2680076" y="2445271"/>
            <a:ext cx="3719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11DB7A8-327A-4C5C-8399-11635101004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3278" y="4018224"/>
            <a:ext cx="292753" cy="292753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A7318AF-FDF6-4291-AFFE-B9D841619234}"/>
              </a:ext>
            </a:extLst>
          </p:cNvPr>
          <p:cNvSpPr/>
          <p:nvPr/>
        </p:nvSpPr>
        <p:spPr>
          <a:xfrm>
            <a:off x="7194479" y="4743627"/>
            <a:ext cx="1635019" cy="564335"/>
          </a:xfrm>
          <a:prstGeom prst="roundRect">
            <a:avLst>
              <a:gd name="adj" fmla="val 1188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Initiate call &amp;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C47090-7361-4910-88C2-746B1859ABF3}"/>
              </a:ext>
            </a:extLst>
          </p:cNvPr>
          <p:cNvCxnSpPr>
            <a:cxnSpLocks/>
            <a:stCxn id="75" idx="6"/>
            <a:endCxn id="90" idx="1"/>
          </p:cNvCxnSpPr>
          <p:nvPr/>
        </p:nvCxnSpPr>
        <p:spPr>
          <a:xfrm flipV="1">
            <a:off x="6729149" y="5025795"/>
            <a:ext cx="465330" cy="64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F1F334E-F39E-4BA7-BEAE-D61472BBE99B}"/>
              </a:ext>
            </a:extLst>
          </p:cNvPr>
          <p:cNvSpPr/>
          <p:nvPr/>
        </p:nvSpPr>
        <p:spPr>
          <a:xfrm>
            <a:off x="7190493" y="5453600"/>
            <a:ext cx="1635019" cy="564335"/>
          </a:xfrm>
          <a:prstGeom prst="roundRect">
            <a:avLst>
              <a:gd name="adj" fmla="val 1188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Text/</a:t>
            </a:r>
          </a:p>
          <a:p>
            <a:pPr marL="640080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Email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21F7F20-20CC-48E1-B024-93E8963C610D}"/>
              </a:ext>
            </a:extLst>
          </p:cNvPr>
          <p:cNvCxnSpPr>
            <a:stCxn id="75" idx="6"/>
            <a:endCxn id="97" idx="1"/>
          </p:cNvCxnSpPr>
          <p:nvPr/>
        </p:nvCxnSpPr>
        <p:spPr>
          <a:xfrm>
            <a:off x="6729149" y="5032264"/>
            <a:ext cx="461344" cy="70350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36D802A-44DC-4D03-9F83-8A72B120A125}"/>
              </a:ext>
            </a:extLst>
          </p:cNvPr>
          <p:cNvGrpSpPr/>
          <p:nvPr/>
        </p:nvGrpSpPr>
        <p:grpSpPr>
          <a:xfrm>
            <a:off x="7405169" y="4895466"/>
            <a:ext cx="273240" cy="273593"/>
            <a:chOff x="3907442" y="3059668"/>
            <a:chExt cx="456762" cy="457353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7174265-0003-4DA7-8E72-FC9C850112EA}"/>
                </a:ext>
              </a:extLst>
            </p:cNvPr>
            <p:cNvSpPr/>
            <p:nvPr/>
          </p:nvSpPr>
          <p:spPr>
            <a:xfrm>
              <a:off x="3964545" y="3117362"/>
              <a:ext cx="399659" cy="39965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60FA26B-8540-42A4-8E9F-40414801C7BD}"/>
                </a:ext>
              </a:extLst>
            </p:cNvPr>
            <p:cNvGrpSpPr/>
            <p:nvPr/>
          </p:nvGrpSpPr>
          <p:grpSpPr>
            <a:xfrm>
              <a:off x="3907442" y="3059668"/>
              <a:ext cx="367638" cy="369332"/>
              <a:chOff x="2678113" y="6364288"/>
              <a:chExt cx="344488" cy="346075"/>
            </a:xfrm>
          </p:grpSpPr>
          <p:sp>
            <p:nvSpPr>
              <p:cNvPr id="103" name="Freeform 304">
                <a:extLst>
                  <a:ext uri="{FF2B5EF4-FFF2-40B4-BE49-F238E27FC236}">
                    <a16:creationId xmlns:a16="http://schemas.microsoft.com/office/drawing/2014/main" id="{028FEA54-CA6B-46A7-AFA5-2E4502D21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050" y="6424613"/>
                <a:ext cx="134938" cy="225425"/>
              </a:xfrm>
              <a:custGeom>
                <a:avLst/>
                <a:gdLst>
                  <a:gd name="T0" fmla="*/ 0 w 85"/>
                  <a:gd name="T1" fmla="*/ 104 h 142"/>
                  <a:gd name="T2" fmla="*/ 42 w 85"/>
                  <a:gd name="T3" fmla="*/ 71 h 142"/>
                  <a:gd name="T4" fmla="*/ 0 w 85"/>
                  <a:gd name="T5" fmla="*/ 38 h 142"/>
                  <a:gd name="T6" fmla="*/ 0 w 85"/>
                  <a:gd name="T7" fmla="*/ 0 h 142"/>
                  <a:gd name="T8" fmla="*/ 85 w 85"/>
                  <a:gd name="T9" fmla="*/ 71 h 142"/>
                  <a:gd name="T10" fmla="*/ 0 w 85"/>
                  <a:gd name="T11" fmla="*/ 142 h 142"/>
                  <a:gd name="T12" fmla="*/ 0 w 85"/>
                  <a:gd name="T13" fmla="*/ 10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42">
                    <a:moveTo>
                      <a:pt x="0" y="104"/>
                    </a:moveTo>
                    <a:lnTo>
                      <a:pt x="42" y="71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85" y="71"/>
                    </a:lnTo>
                    <a:lnTo>
                      <a:pt x="0" y="142"/>
                    </a:lnTo>
                    <a:lnTo>
                      <a:pt x="0" y="10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104" name="Oval 305">
                <a:extLst>
                  <a:ext uri="{FF2B5EF4-FFF2-40B4-BE49-F238E27FC236}">
                    <a16:creationId xmlns:a16="http://schemas.microsoft.com/office/drawing/2014/main" id="{A38FA67F-5CC0-4E44-99E1-C2DBB0E88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113" y="6364288"/>
                <a:ext cx="344488" cy="346075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99E143D-6576-4D09-A9C2-2AACD9BF87C5}"/>
              </a:ext>
            </a:extLst>
          </p:cNvPr>
          <p:cNvGrpSpPr/>
          <p:nvPr/>
        </p:nvGrpSpPr>
        <p:grpSpPr>
          <a:xfrm>
            <a:off x="7407578" y="5603222"/>
            <a:ext cx="273240" cy="273593"/>
            <a:chOff x="3907442" y="3059668"/>
            <a:chExt cx="456762" cy="457353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E6DEDEB-107A-4A3F-A5DA-BFF5D0210EC9}"/>
                </a:ext>
              </a:extLst>
            </p:cNvPr>
            <p:cNvSpPr/>
            <p:nvPr/>
          </p:nvSpPr>
          <p:spPr>
            <a:xfrm>
              <a:off x="3964545" y="3117362"/>
              <a:ext cx="399659" cy="39965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F9DFB00-54D6-4DAC-A2EE-0DB32668C804}"/>
                </a:ext>
              </a:extLst>
            </p:cNvPr>
            <p:cNvGrpSpPr/>
            <p:nvPr/>
          </p:nvGrpSpPr>
          <p:grpSpPr>
            <a:xfrm>
              <a:off x="3907442" y="3059668"/>
              <a:ext cx="367638" cy="369332"/>
              <a:chOff x="2678113" y="6364288"/>
              <a:chExt cx="344488" cy="346075"/>
            </a:xfrm>
          </p:grpSpPr>
          <p:sp>
            <p:nvSpPr>
              <p:cNvPr id="108" name="Freeform 304">
                <a:extLst>
                  <a:ext uri="{FF2B5EF4-FFF2-40B4-BE49-F238E27FC236}">
                    <a16:creationId xmlns:a16="http://schemas.microsoft.com/office/drawing/2014/main" id="{90AC02D8-EAAB-4785-91C3-459D1C812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050" y="6424613"/>
                <a:ext cx="134938" cy="225425"/>
              </a:xfrm>
              <a:custGeom>
                <a:avLst/>
                <a:gdLst>
                  <a:gd name="T0" fmla="*/ 0 w 85"/>
                  <a:gd name="T1" fmla="*/ 104 h 142"/>
                  <a:gd name="T2" fmla="*/ 42 w 85"/>
                  <a:gd name="T3" fmla="*/ 71 h 142"/>
                  <a:gd name="T4" fmla="*/ 0 w 85"/>
                  <a:gd name="T5" fmla="*/ 38 h 142"/>
                  <a:gd name="T6" fmla="*/ 0 w 85"/>
                  <a:gd name="T7" fmla="*/ 0 h 142"/>
                  <a:gd name="T8" fmla="*/ 85 w 85"/>
                  <a:gd name="T9" fmla="*/ 71 h 142"/>
                  <a:gd name="T10" fmla="*/ 0 w 85"/>
                  <a:gd name="T11" fmla="*/ 142 h 142"/>
                  <a:gd name="T12" fmla="*/ 0 w 85"/>
                  <a:gd name="T13" fmla="*/ 10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42">
                    <a:moveTo>
                      <a:pt x="0" y="104"/>
                    </a:moveTo>
                    <a:lnTo>
                      <a:pt x="42" y="71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85" y="71"/>
                    </a:lnTo>
                    <a:lnTo>
                      <a:pt x="0" y="142"/>
                    </a:lnTo>
                    <a:lnTo>
                      <a:pt x="0" y="10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109" name="Oval 305">
                <a:extLst>
                  <a:ext uri="{FF2B5EF4-FFF2-40B4-BE49-F238E27FC236}">
                    <a16:creationId xmlns:a16="http://schemas.microsoft.com/office/drawing/2014/main" id="{FAD85B31-3AE8-4374-BC58-C700B2138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113" y="6364288"/>
                <a:ext cx="344488" cy="346075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</p:grp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394CF75-D347-4442-9B52-02BF95A14ADA}"/>
              </a:ext>
            </a:extLst>
          </p:cNvPr>
          <p:cNvCxnSpPr>
            <a:cxnSpLocks/>
            <a:stCxn id="90" idx="3"/>
            <a:endCxn id="117" idx="1"/>
          </p:cNvCxnSpPr>
          <p:nvPr/>
        </p:nvCxnSpPr>
        <p:spPr>
          <a:xfrm>
            <a:off x="8829497" y="5025795"/>
            <a:ext cx="695080" cy="364207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BF8570E-4B59-4D65-9E43-F61FE3DD6FFC}"/>
              </a:ext>
            </a:extLst>
          </p:cNvPr>
          <p:cNvCxnSpPr>
            <a:cxnSpLocks/>
            <a:stCxn id="97" idx="3"/>
            <a:endCxn id="117" idx="1"/>
          </p:cNvCxnSpPr>
          <p:nvPr/>
        </p:nvCxnSpPr>
        <p:spPr>
          <a:xfrm flipV="1">
            <a:off x="8825511" y="5390002"/>
            <a:ext cx="699066" cy="34576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85EA9F2-C100-4DCA-ABAC-7AE383254100}"/>
              </a:ext>
            </a:extLst>
          </p:cNvPr>
          <p:cNvSpPr/>
          <p:nvPr/>
        </p:nvSpPr>
        <p:spPr>
          <a:xfrm>
            <a:off x="9524577" y="5032263"/>
            <a:ext cx="1379029" cy="715476"/>
          </a:xfrm>
          <a:prstGeom prst="roundRect">
            <a:avLst>
              <a:gd name="adj" fmla="val 1188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No Increase Call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E441097-5223-4461-9511-2CE6AA6DAC64}"/>
              </a:ext>
            </a:extLst>
          </p:cNvPr>
          <p:cNvSpPr/>
          <p:nvPr/>
        </p:nvSpPr>
        <p:spPr>
          <a:xfrm>
            <a:off x="1134156" y="1900228"/>
            <a:ext cx="361395" cy="4219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EB46C2-500B-44CD-940A-015293D39C36}"/>
              </a:ext>
            </a:extLst>
          </p:cNvPr>
          <p:cNvSpPr/>
          <p:nvPr/>
        </p:nvSpPr>
        <p:spPr>
          <a:xfrm rot="16200000">
            <a:off x="-499657" y="3910771"/>
            <a:ext cx="3639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Sample Waterfall for Early stage DPD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903FCCB-69AE-4F4E-81AF-C3D943ADB48E}"/>
              </a:ext>
            </a:extLst>
          </p:cNvPr>
          <p:cNvSpPr/>
          <p:nvPr/>
        </p:nvSpPr>
        <p:spPr>
          <a:xfrm>
            <a:off x="404370" y="1200370"/>
            <a:ext cx="11787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Dasceq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RE™  delivers next best action to engage delinquent customers based on risk, consumer behavior to reduce collection cost and improve $$ collected</a:t>
            </a:r>
          </a:p>
        </p:txBody>
      </p:sp>
    </p:spTree>
    <p:extLst>
      <p:ext uri="{BB962C8B-B14F-4D97-AF65-F5344CB8AC3E}">
        <p14:creationId xmlns:p14="http://schemas.microsoft.com/office/powerpoint/2010/main" val="177729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  <p:bldP spid="30" grpId="0" animBg="1"/>
      <p:bldP spid="48" grpId="0" animBg="1"/>
      <p:bldP spid="56" grpId="0" animBg="1"/>
      <p:bldP spid="57" grpId="0" animBg="1"/>
      <p:bldP spid="66" grpId="0" animBg="1"/>
      <p:bldP spid="74" grpId="0" animBg="1"/>
      <p:bldP spid="75" grpId="0" animBg="1"/>
      <p:bldP spid="79" grpId="0" animBg="1"/>
      <p:bldP spid="90" grpId="0" animBg="1"/>
      <p:bldP spid="97" grpId="0" animBg="1"/>
      <p:bldP spid="1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-331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336149D0-BBF4-4A41-87E7-D7D75B87C1B4}"/>
              </a:ext>
            </a:extLst>
          </p:cNvPr>
          <p:cNvSpPr txBox="1"/>
          <p:nvPr/>
        </p:nvSpPr>
        <p:spPr>
          <a:xfrm>
            <a:off x="610003" y="3024984"/>
            <a:ext cx="6132359" cy="175432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algn="ctr"/>
            <a:r>
              <a:rPr lang="en-US" sz="5400" dirty="0" err="1"/>
              <a:t>Dasceq</a:t>
            </a:r>
            <a:r>
              <a:rPr lang="en-US" sz="5400" dirty="0"/>
              <a:t> </a:t>
            </a:r>
            <a:r>
              <a:rPr lang="en-US" sz="5400" dirty="0" err="1"/>
              <a:t>DigiConnct</a:t>
            </a:r>
            <a:r>
              <a:rPr lang="en-US" sz="5400" dirty="0"/>
              <a:t>™   </a:t>
            </a:r>
          </a:p>
        </p:txBody>
      </p:sp>
    </p:spTree>
    <p:extLst>
      <p:ext uri="{BB962C8B-B14F-4D97-AF65-F5344CB8AC3E}">
        <p14:creationId xmlns:p14="http://schemas.microsoft.com/office/powerpoint/2010/main" val="366344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Arrow: Chevron 610">
            <a:extLst>
              <a:ext uri="{FF2B5EF4-FFF2-40B4-BE49-F238E27FC236}">
                <a16:creationId xmlns:a16="http://schemas.microsoft.com/office/drawing/2014/main" id="{FB1A883C-E79F-4DD0-B23E-4F33FE9D3878}"/>
              </a:ext>
            </a:extLst>
          </p:cNvPr>
          <p:cNvSpPr/>
          <p:nvPr/>
        </p:nvSpPr>
        <p:spPr>
          <a:xfrm>
            <a:off x="8676209" y="2528496"/>
            <a:ext cx="3051567" cy="641054"/>
          </a:xfrm>
          <a:prstGeom prst="chevron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3AAFEAB4-9838-4C84-AAD4-1BC593C7DC56}"/>
              </a:ext>
            </a:extLst>
          </p:cNvPr>
          <p:cNvSpPr/>
          <p:nvPr/>
        </p:nvSpPr>
        <p:spPr>
          <a:xfrm>
            <a:off x="3303815" y="2609812"/>
            <a:ext cx="5584370" cy="457561"/>
          </a:xfrm>
          <a:prstGeom prst="chevron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aleway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Continuous Optimization &amp; Management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3E581-47B4-4451-8EE9-FD82A6AE0D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875" y="3225818"/>
            <a:ext cx="3470157" cy="3470157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82F072E-F42C-4155-96CE-A3E784301972}"/>
              </a:ext>
            </a:extLst>
          </p:cNvPr>
          <p:cNvSpPr/>
          <p:nvPr/>
        </p:nvSpPr>
        <p:spPr>
          <a:xfrm>
            <a:off x="585669" y="760858"/>
            <a:ext cx="109251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DigiConnct</a:t>
            </a: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™ Next Generation Digital </a:t>
            </a:r>
            <a:r>
              <a:rPr lang="en-US" sz="28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CollectTech</a:t>
            </a: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 !!</a:t>
            </a:r>
          </a:p>
        </p:txBody>
      </p: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897000B0-9C71-45D8-BA3F-55EE331092F3}"/>
              </a:ext>
            </a:extLst>
          </p:cNvPr>
          <p:cNvGrpSpPr/>
          <p:nvPr/>
        </p:nvGrpSpPr>
        <p:grpSpPr>
          <a:xfrm>
            <a:off x="3697074" y="3261520"/>
            <a:ext cx="4702531" cy="3109141"/>
            <a:chOff x="3695894" y="3261520"/>
            <a:chExt cx="4702531" cy="3109141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2099353-04A8-4BE2-B6F3-24102973BFF4}"/>
                </a:ext>
              </a:extLst>
            </p:cNvPr>
            <p:cNvSpPr/>
            <p:nvPr/>
          </p:nvSpPr>
          <p:spPr>
            <a:xfrm>
              <a:off x="5312554" y="3786195"/>
              <a:ext cx="1608540" cy="1557249"/>
            </a:xfrm>
            <a:prstGeom prst="arc">
              <a:avLst>
                <a:gd name="adj1" fmla="val 17579414"/>
                <a:gd name="adj2" fmla="val 0"/>
              </a:avLst>
            </a:prstGeom>
            <a:ln w="12700">
              <a:solidFill>
                <a:srgbClr val="ABABA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748C8AB-E786-41C8-A7CD-FC57FC42556D}"/>
                </a:ext>
              </a:extLst>
            </p:cNvPr>
            <p:cNvSpPr/>
            <p:nvPr/>
          </p:nvSpPr>
          <p:spPr>
            <a:xfrm>
              <a:off x="6861272" y="4642890"/>
              <a:ext cx="1096727" cy="536339"/>
            </a:xfrm>
            <a:prstGeom prst="roundRect">
              <a:avLst>
                <a:gd name="adj" fmla="val 13231"/>
              </a:avLst>
            </a:prstGeom>
            <a:solidFill>
              <a:schemeClr val="tx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Analyze  Results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24DD27B-69D1-477C-A232-4C23AF8C81DB}"/>
                </a:ext>
              </a:extLst>
            </p:cNvPr>
            <p:cNvSpPr/>
            <p:nvPr/>
          </p:nvSpPr>
          <p:spPr>
            <a:xfrm>
              <a:off x="4308350" y="4631542"/>
              <a:ext cx="1096727" cy="536339"/>
            </a:xfrm>
            <a:prstGeom prst="roundRect">
              <a:avLst>
                <a:gd name="adj" fmla="val 13231"/>
              </a:avLst>
            </a:prstGeom>
            <a:solidFill>
              <a:schemeClr val="tx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Quantitative Experiments</a:t>
              </a: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51DDAD5-7DDE-4542-8F2E-7632C26FCA3D}"/>
                </a:ext>
              </a:extLst>
            </p:cNvPr>
            <p:cNvSpPr/>
            <p:nvPr/>
          </p:nvSpPr>
          <p:spPr>
            <a:xfrm>
              <a:off x="5307009" y="4045268"/>
              <a:ext cx="1608540" cy="1557249"/>
            </a:xfrm>
            <a:prstGeom prst="arc">
              <a:avLst>
                <a:gd name="adj1" fmla="val 2193415"/>
                <a:gd name="adj2" fmla="val 8488277"/>
              </a:avLst>
            </a:prstGeom>
            <a:ln w="12700">
              <a:solidFill>
                <a:srgbClr val="ABABA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DD86CC4-F2B1-4725-BF69-2382329C1D55}"/>
                </a:ext>
              </a:extLst>
            </p:cNvPr>
            <p:cNvSpPr/>
            <p:nvPr/>
          </p:nvSpPr>
          <p:spPr>
            <a:xfrm>
              <a:off x="5608714" y="3261520"/>
              <a:ext cx="1096727" cy="536339"/>
            </a:xfrm>
            <a:prstGeom prst="roundRect">
              <a:avLst>
                <a:gd name="adj" fmla="val 13231"/>
              </a:avLst>
            </a:prstGeom>
            <a:solidFill>
              <a:schemeClr val="tx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Behavioral Science + AI/ML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5A6DAC1-572F-4979-9B6A-4461F49F3936}"/>
                </a:ext>
              </a:extLst>
            </p:cNvPr>
            <p:cNvSpPr/>
            <p:nvPr/>
          </p:nvSpPr>
          <p:spPr>
            <a:xfrm>
              <a:off x="5295949" y="3852753"/>
              <a:ext cx="1608540" cy="1557249"/>
            </a:xfrm>
            <a:prstGeom prst="arc">
              <a:avLst>
                <a:gd name="adj1" fmla="val 11036972"/>
                <a:gd name="adj2" fmla="val 15182231"/>
              </a:avLst>
            </a:prstGeom>
            <a:ln w="12700">
              <a:solidFill>
                <a:srgbClr val="ABABA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ED160D-E52D-472E-8609-D2155AC98E10}"/>
                </a:ext>
              </a:extLst>
            </p:cNvPr>
            <p:cNvSpPr txBox="1"/>
            <p:nvPr/>
          </p:nvSpPr>
          <p:spPr>
            <a:xfrm>
              <a:off x="5210115" y="4511785"/>
              <a:ext cx="1846265" cy="128385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Quantify Results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999ED9-7D9D-4803-9FB3-C2CE1426FC2D}"/>
                </a:ext>
              </a:extLst>
            </p:cNvPr>
            <p:cNvSpPr txBox="1"/>
            <p:nvPr/>
          </p:nvSpPr>
          <p:spPr>
            <a:xfrm rot="18568337">
              <a:off x="5022350" y="3784118"/>
              <a:ext cx="1787393" cy="148210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Hypothesis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CE1B94-5ACE-4D67-8E5E-B04E1D7BE2F4}"/>
                </a:ext>
              </a:extLst>
            </p:cNvPr>
            <p:cNvSpPr txBox="1"/>
            <p:nvPr/>
          </p:nvSpPr>
          <p:spPr>
            <a:xfrm rot="4096625">
              <a:off x="5423410" y="3722150"/>
              <a:ext cx="1787393" cy="1482107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Optimize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EE45E47-0447-4FC8-9B71-4D09F17A6625}"/>
                </a:ext>
              </a:extLst>
            </p:cNvPr>
            <p:cNvSpPr/>
            <p:nvPr/>
          </p:nvSpPr>
          <p:spPr>
            <a:xfrm>
              <a:off x="3695895" y="3261521"/>
              <a:ext cx="1335503" cy="536340"/>
            </a:xfrm>
            <a:prstGeom prst="roundRect">
              <a:avLst>
                <a:gd name="adj" fmla="val 13231"/>
              </a:avLst>
            </a:prstGeom>
            <a:solidFill>
              <a:schemeClr val="tx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Qualitative Research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ED3EEFA-7265-446E-973D-715B959B5CDB}"/>
                </a:ext>
              </a:extLst>
            </p:cNvPr>
            <p:cNvSpPr/>
            <p:nvPr/>
          </p:nvSpPr>
          <p:spPr>
            <a:xfrm>
              <a:off x="3695894" y="3894912"/>
              <a:ext cx="1335503" cy="720964"/>
            </a:xfrm>
            <a:prstGeom prst="roundRect">
              <a:avLst>
                <a:gd name="adj" fmla="val 13231"/>
              </a:avLst>
            </a:prstGeom>
            <a:solidFill>
              <a:schemeClr val="tx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Empathy + AI/ML Strategic Compliant Testing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3D272EC-F49B-4B0F-BBBA-7FC6B0271091}"/>
                </a:ext>
              </a:extLst>
            </p:cNvPr>
            <p:cNvCxnSpPr/>
            <p:nvPr/>
          </p:nvCxnSpPr>
          <p:spPr>
            <a:xfrm>
              <a:off x="5031397" y="3543285"/>
              <a:ext cx="493735" cy="0"/>
            </a:xfrm>
            <a:prstGeom prst="straightConnector1">
              <a:avLst/>
            </a:prstGeom>
            <a:ln w="12700">
              <a:solidFill>
                <a:srgbClr val="ABABA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FE7DB0D-E2FE-466F-BF6B-3122F8CD1D7C}"/>
                </a:ext>
              </a:extLst>
            </p:cNvPr>
            <p:cNvCxnSpPr>
              <a:cxnSpLocks/>
            </p:cNvCxnSpPr>
            <p:nvPr/>
          </p:nvCxnSpPr>
          <p:spPr>
            <a:xfrm>
              <a:off x="8037562" y="4340715"/>
              <a:ext cx="360863" cy="0"/>
            </a:xfrm>
            <a:prstGeom prst="straightConnector1">
              <a:avLst/>
            </a:prstGeom>
            <a:ln w="12700">
              <a:solidFill>
                <a:srgbClr val="ABABA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A6CB5B-8A87-4645-8573-1D9C973D3F0D}"/>
                </a:ext>
              </a:extLst>
            </p:cNvPr>
            <p:cNvCxnSpPr>
              <a:cxnSpLocks/>
            </p:cNvCxnSpPr>
            <p:nvPr/>
          </p:nvCxnSpPr>
          <p:spPr>
            <a:xfrm>
              <a:off x="6755483" y="3543285"/>
              <a:ext cx="1216629" cy="0"/>
            </a:xfrm>
            <a:prstGeom prst="straightConnector1">
              <a:avLst/>
            </a:prstGeom>
            <a:ln w="12700">
              <a:solidFill>
                <a:srgbClr val="ABABA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ABF221C-8344-4FEA-8F69-1392B1EE3A28}"/>
                </a:ext>
              </a:extLst>
            </p:cNvPr>
            <p:cNvCxnSpPr>
              <a:cxnSpLocks/>
            </p:cNvCxnSpPr>
            <p:nvPr/>
          </p:nvCxnSpPr>
          <p:spPr>
            <a:xfrm>
              <a:off x="8037562" y="3617380"/>
              <a:ext cx="0" cy="1332257"/>
            </a:xfrm>
            <a:prstGeom prst="line">
              <a:avLst/>
            </a:prstGeom>
            <a:ln w="12700">
              <a:solidFill>
                <a:srgbClr val="ABABA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386DF19-D9B0-4757-A5BD-E3B753CD82B9}"/>
                </a:ext>
              </a:extLst>
            </p:cNvPr>
            <p:cNvSpPr/>
            <p:nvPr/>
          </p:nvSpPr>
          <p:spPr>
            <a:xfrm>
              <a:off x="7883657" y="3543285"/>
              <a:ext cx="153072" cy="148191"/>
            </a:xfrm>
            <a:prstGeom prst="arc">
              <a:avLst/>
            </a:prstGeom>
            <a:ln w="12700">
              <a:solidFill>
                <a:srgbClr val="ABAB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87A43361-104A-4CC5-83F3-DC42A58ADA41}"/>
                </a:ext>
              </a:extLst>
            </p:cNvPr>
            <p:cNvSpPr/>
            <p:nvPr/>
          </p:nvSpPr>
          <p:spPr>
            <a:xfrm rot="5400000">
              <a:off x="7888003" y="4871112"/>
              <a:ext cx="148191" cy="153072"/>
            </a:xfrm>
            <a:prstGeom prst="arc">
              <a:avLst/>
            </a:prstGeom>
            <a:ln w="12700">
              <a:solidFill>
                <a:srgbClr val="ABAB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AFAD45-17D6-47BA-A85F-C7EE2C4C0040}"/>
                </a:ext>
              </a:extLst>
            </p:cNvPr>
            <p:cNvSpPr txBox="1"/>
            <p:nvPr/>
          </p:nvSpPr>
          <p:spPr>
            <a:xfrm>
              <a:off x="4955668" y="5939774"/>
              <a:ext cx="22806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itchFamily="2" charset="0"/>
                </a:rPr>
                <a:t>300+ Variables Proprietary KYDCB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6D6B1BB-8A09-478B-B8C2-5236C227EA8B}"/>
                </a:ext>
              </a:extLst>
            </p:cNvPr>
            <p:cNvSpPr/>
            <p:nvPr/>
          </p:nvSpPr>
          <p:spPr>
            <a:xfrm>
              <a:off x="5514745" y="4090916"/>
              <a:ext cx="1215013" cy="12150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Imagen 4">
              <a:extLst>
                <a:ext uri="{FF2B5EF4-FFF2-40B4-BE49-F238E27FC236}">
                  <a16:creationId xmlns:a16="http://schemas.microsoft.com/office/drawing/2014/main" id="{E9949745-7FD4-4C3B-857B-A8FE5403AC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44737" y="4575391"/>
              <a:ext cx="740519" cy="24606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4BF981-CB9B-4CEB-8372-8BB70062AFB7}"/>
              </a:ext>
            </a:extLst>
          </p:cNvPr>
          <p:cNvGrpSpPr/>
          <p:nvPr/>
        </p:nvGrpSpPr>
        <p:grpSpPr>
          <a:xfrm>
            <a:off x="585669" y="1439822"/>
            <a:ext cx="3539110" cy="851203"/>
            <a:chOff x="495301" y="1364721"/>
            <a:chExt cx="3539110" cy="982688"/>
          </a:xfrm>
          <a:solidFill>
            <a:srgbClr val="44546A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D4CB0E2-3106-4D6B-B9E1-0290E9D08611}"/>
                </a:ext>
              </a:extLst>
            </p:cNvPr>
            <p:cNvSpPr/>
            <p:nvPr/>
          </p:nvSpPr>
          <p:spPr>
            <a:xfrm>
              <a:off x="495301" y="1364721"/>
              <a:ext cx="3539110" cy="982688"/>
            </a:xfrm>
            <a:prstGeom prst="roundRect">
              <a:avLst>
                <a:gd name="adj" fmla="val 9385"/>
              </a:avLst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0B8230-A82F-4A27-ABD8-8DFC8EB94EDA}"/>
                </a:ext>
              </a:extLst>
            </p:cNvPr>
            <p:cNvSpPr/>
            <p:nvPr/>
          </p:nvSpPr>
          <p:spPr>
            <a:xfrm>
              <a:off x="745897" y="1546428"/>
              <a:ext cx="3087608" cy="5685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Harness the Power of Connected Digital Automation systems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3CE211-D37B-4E78-8D1B-5163A08FA016}"/>
              </a:ext>
            </a:extLst>
          </p:cNvPr>
          <p:cNvGrpSpPr/>
          <p:nvPr/>
        </p:nvGrpSpPr>
        <p:grpSpPr>
          <a:xfrm>
            <a:off x="4353671" y="1449932"/>
            <a:ext cx="3539110" cy="841093"/>
            <a:chOff x="4326446" y="1369319"/>
            <a:chExt cx="3539110" cy="982688"/>
          </a:xfrm>
          <a:solidFill>
            <a:srgbClr val="44546A"/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F206EBB-08EB-4660-8622-6A32510F795C}"/>
                </a:ext>
              </a:extLst>
            </p:cNvPr>
            <p:cNvSpPr/>
            <p:nvPr/>
          </p:nvSpPr>
          <p:spPr>
            <a:xfrm>
              <a:off x="4326446" y="1369319"/>
              <a:ext cx="3539110" cy="982688"/>
            </a:xfrm>
            <a:prstGeom prst="roundRect">
              <a:avLst>
                <a:gd name="adj" fmla="val 9385"/>
              </a:avLst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822E9A-FD6B-49E7-BF74-BBBDAA7AC333}"/>
                </a:ext>
              </a:extLst>
            </p:cNvPr>
            <p:cNvSpPr/>
            <p:nvPr/>
          </p:nvSpPr>
          <p:spPr>
            <a:xfrm>
              <a:off x="4544810" y="1499947"/>
              <a:ext cx="3124374" cy="57534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Enhance Impact by Message Testing, Collection Website</a:t>
              </a:r>
              <a:endPara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DE02F-BE9B-40F4-8CB1-59C51D77D367}"/>
              </a:ext>
            </a:extLst>
          </p:cNvPr>
          <p:cNvGrpSpPr/>
          <p:nvPr/>
        </p:nvGrpSpPr>
        <p:grpSpPr>
          <a:xfrm>
            <a:off x="8159588" y="1440323"/>
            <a:ext cx="3539110" cy="836342"/>
            <a:chOff x="8157591" y="1373917"/>
            <a:chExt cx="3539110" cy="982688"/>
          </a:xfrm>
          <a:solidFill>
            <a:srgbClr val="44546A"/>
          </a:solidFill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4595629-0A3B-4C83-88B0-56968AFFB868}"/>
                </a:ext>
              </a:extLst>
            </p:cNvPr>
            <p:cNvSpPr/>
            <p:nvPr/>
          </p:nvSpPr>
          <p:spPr>
            <a:xfrm>
              <a:off x="8157591" y="1373917"/>
              <a:ext cx="3539110" cy="982688"/>
            </a:xfrm>
            <a:prstGeom prst="roundRect">
              <a:avLst>
                <a:gd name="adj" fmla="val 9385"/>
              </a:avLst>
            </a:prstGeom>
            <a:grp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3480CA-7EC7-4110-9434-6BC0951BBE8F}"/>
                </a:ext>
              </a:extLst>
            </p:cNvPr>
            <p:cNvSpPr/>
            <p:nvPr/>
          </p:nvSpPr>
          <p:spPr>
            <a:xfrm>
              <a:off x="8386483" y="1517818"/>
              <a:ext cx="312437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endParaRPr lang="en-US" sz="1400" b="1" dirty="0">
                <a:solidFill>
                  <a:schemeClr val="accent4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51C4DA8-222C-4D13-ABDD-05F01B74E498}"/>
              </a:ext>
            </a:extLst>
          </p:cNvPr>
          <p:cNvSpPr/>
          <p:nvPr/>
        </p:nvSpPr>
        <p:spPr>
          <a:xfrm>
            <a:off x="393567" y="2484606"/>
            <a:ext cx="3231670" cy="708834"/>
          </a:xfrm>
          <a:prstGeom prst="homePlate">
            <a:avLst/>
          </a:prstGeom>
          <a:noFill/>
          <a:ln w="7472" cap="flat">
            <a:noFill/>
            <a:prstDash val="solid"/>
            <a:miter/>
          </a:ln>
        </p:spPr>
        <p:txBody>
          <a:bodyPr rtlCol="0" anchor="ctr"/>
          <a:lstStyle/>
          <a:p>
            <a:pPr lvl="0">
              <a:defRPr/>
            </a:pPr>
            <a:endParaRPr lang="en-US" sz="13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9791A80D-EB8B-4460-BDC0-EDD2E31678D1}"/>
              </a:ext>
            </a:extLst>
          </p:cNvPr>
          <p:cNvSpPr/>
          <p:nvPr/>
        </p:nvSpPr>
        <p:spPr>
          <a:xfrm>
            <a:off x="8674463" y="2517185"/>
            <a:ext cx="3053313" cy="675319"/>
          </a:xfrm>
          <a:prstGeom prst="chevron">
            <a:avLst/>
          </a:prstGeom>
          <a:noFill/>
          <a:ln w="7472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Raleway" panose="020B0003030101060003" pitchFamily="34" charset="0"/>
              </a:rPr>
              <a:t>Higher Outcomes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802326-3F55-4FDE-B655-94D1097A13DC}"/>
              </a:ext>
            </a:extLst>
          </p:cNvPr>
          <p:cNvSpPr/>
          <p:nvPr/>
        </p:nvSpPr>
        <p:spPr>
          <a:xfrm>
            <a:off x="8414219" y="3286420"/>
            <a:ext cx="134973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rgbClr val="44546A"/>
                </a:solidFill>
                <a:latin typeface="Raleway" panose="020B0003030101060003" pitchFamily="34" charset="0"/>
              </a:rPr>
              <a:t>Collect 18% +More $$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1804B-3A73-479A-BE76-7D824922ECAF}"/>
              </a:ext>
            </a:extLst>
          </p:cNvPr>
          <p:cNvSpPr/>
          <p:nvPr/>
        </p:nvSpPr>
        <p:spPr>
          <a:xfrm>
            <a:off x="10528776" y="3679975"/>
            <a:ext cx="1286003" cy="7393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rgbClr val="44546A"/>
                </a:solidFill>
                <a:latin typeface="Raleway" panose="020B0003030101060003" pitchFamily="34" charset="0"/>
              </a:rPr>
              <a:t>Reduce 30%+ Collection Cost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FC59A0-FA9A-4242-BDD5-B2C65983036B}"/>
              </a:ext>
            </a:extLst>
          </p:cNvPr>
          <p:cNvSpPr/>
          <p:nvPr/>
        </p:nvSpPr>
        <p:spPr>
          <a:xfrm>
            <a:off x="9463957" y="5772873"/>
            <a:ext cx="1279509" cy="246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rgbClr val="44546A"/>
                </a:solidFill>
                <a:latin typeface="Raleway" panose="020B0003030101060003" pitchFamily="34" charset="0"/>
              </a:rPr>
              <a:t>Super CX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7C906C5-E633-4B53-BF74-20ABB6A08C94}"/>
              </a:ext>
            </a:extLst>
          </p:cNvPr>
          <p:cNvGrpSpPr/>
          <p:nvPr/>
        </p:nvGrpSpPr>
        <p:grpSpPr>
          <a:xfrm>
            <a:off x="9170350" y="3290054"/>
            <a:ext cx="1901785" cy="2312463"/>
            <a:chOff x="903257" y="2990771"/>
            <a:chExt cx="1846918" cy="2245748"/>
          </a:xfrm>
        </p:grpSpPr>
        <p:grpSp>
          <p:nvGrpSpPr>
            <p:cNvPr id="30" name="Graphic 18">
              <a:extLst>
                <a:ext uri="{FF2B5EF4-FFF2-40B4-BE49-F238E27FC236}">
                  <a16:creationId xmlns:a16="http://schemas.microsoft.com/office/drawing/2014/main" id="{01F5E874-0B08-46B1-A7D0-1A2B27B8049B}"/>
                </a:ext>
              </a:extLst>
            </p:cNvPr>
            <p:cNvGrpSpPr/>
            <p:nvPr/>
          </p:nvGrpSpPr>
          <p:grpSpPr>
            <a:xfrm>
              <a:off x="1149073" y="5138804"/>
              <a:ext cx="1092083" cy="97629"/>
              <a:chOff x="2148397" y="5138804"/>
              <a:chExt cx="1092083" cy="97629"/>
            </a:xfrm>
          </p:grpSpPr>
          <p:sp>
            <p:nvSpPr>
              <p:cNvPr id="31" name="Graphic 18">
                <a:extLst>
                  <a:ext uri="{FF2B5EF4-FFF2-40B4-BE49-F238E27FC236}">
                    <a16:creationId xmlns:a16="http://schemas.microsoft.com/office/drawing/2014/main" id="{4F518559-6001-4E5E-8C55-0FFFDCF3F952}"/>
                  </a:ext>
                </a:extLst>
              </p:cNvPr>
              <p:cNvSpPr/>
              <p:nvPr/>
            </p:nvSpPr>
            <p:spPr>
              <a:xfrm>
                <a:off x="2148397" y="5139400"/>
                <a:ext cx="1092083" cy="97034"/>
              </a:xfrm>
              <a:custGeom>
                <a:avLst/>
                <a:gdLst>
                  <a:gd name="connsiteX0" fmla="*/ 1092084 w 1092083"/>
                  <a:gd name="connsiteY0" fmla="*/ 20836 h 97034"/>
                  <a:gd name="connsiteX1" fmla="*/ 1092084 w 1092083"/>
                  <a:gd name="connsiteY1" fmla="*/ 75604 h 97034"/>
                  <a:gd name="connsiteX2" fmla="*/ 1087619 w 1092083"/>
                  <a:gd name="connsiteY2" fmla="*/ 87510 h 97034"/>
                  <a:gd name="connsiteX3" fmla="*/ 1075713 w 1092083"/>
                  <a:gd name="connsiteY3" fmla="*/ 95546 h 97034"/>
                  <a:gd name="connsiteX4" fmla="*/ 1071248 w 1092083"/>
                  <a:gd name="connsiteY4" fmla="*/ 96737 h 97034"/>
                  <a:gd name="connsiteX5" fmla="*/ 1066783 w 1092083"/>
                  <a:gd name="connsiteY5" fmla="*/ 97034 h 97034"/>
                  <a:gd name="connsiteX6" fmla="*/ 25300 w 1092083"/>
                  <a:gd name="connsiteY6" fmla="*/ 97034 h 97034"/>
                  <a:gd name="connsiteX7" fmla="*/ 0 w 1092083"/>
                  <a:gd name="connsiteY7" fmla="*/ 77092 h 97034"/>
                  <a:gd name="connsiteX8" fmla="*/ 0 w 1092083"/>
                  <a:gd name="connsiteY8" fmla="*/ 75901 h 97034"/>
                  <a:gd name="connsiteX9" fmla="*/ 0 w 1092083"/>
                  <a:gd name="connsiteY9" fmla="*/ 21133 h 97034"/>
                  <a:gd name="connsiteX10" fmla="*/ 0 w 1092083"/>
                  <a:gd name="connsiteY10" fmla="*/ 19943 h 97034"/>
                  <a:gd name="connsiteX11" fmla="*/ 25300 w 1092083"/>
                  <a:gd name="connsiteY11" fmla="*/ 0 h 97034"/>
                  <a:gd name="connsiteX12" fmla="*/ 1066783 w 1092083"/>
                  <a:gd name="connsiteY12" fmla="*/ 0 h 97034"/>
                  <a:gd name="connsiteX13" fmla="*/ 1071248 w 1092083"/>
                  <a:gd name="connsiteY13" fmla="*/ 298 h 97034"/>
                  <a:gd name="connsiteX14" fmla="*/ 1075713 w 1092083"/>
                  <a:gd name="connsiteY14" fmla="*/ 1488 h 97034"/>
                  <a:gd name="connsiteX15" fmla="*/ 1087619 w 1092083"/>
                  <a:gd name="connsiteY15" fmla="*/ 9525 h 97034"/>
                  <a:gd name="connsiteX16" fmla="*/ 1092084 w 1092083"/>
                  <a:gd name="connsiteY16" fmla="*/ 20836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92083" h="97034">
                    <a:moveTo>
                      <a:pt x="1092084" y="20836"/>
                    </a:moveTo>
                    <a:lnTo>
                      <a:pt x="1092084" y="75604"/>
                    </a:lnTo>
                    <a:cubicBezTo>
                      <a:pt x="1092084" y="80068"/>
                      <a:pt x="1090595" y="83938"/>
                      <a:pt x="1087619" y="87510"/>
                    </a:cubicBezTo>
                    <a:cubicBezTo>
                      <a:pt x="1084642" y="91081"/>
                      <a:pt x="1080773" y="93760"/>
                      <a:pt x="1075713" y="95546"/>
                    </a:cubicBezTo>
                    <a:cubicBezTo>
                      <a:pt x="1074224" y="96141"/>
                      <a:pt x="1072736" y="96439"/>
                      <a:pt x="1071248" y="96737"/>
                    </a:cubicBezTo>
                    <a:cubicBezTo>
                      <a:pt x="1069760" y="97034"/>
                      <a:pt x="1068271" y="97034"/>
                      <a:pt x="1066783" y="97034"/>
                    </a:cubicBezTo>
                    <a:lnTo>
                      <a:pt x="25300" y="97034"/>
                    </a:lnTo>
                    <a:cubicBezTo>
                      <a:pt x="11906" y="97034"/>
                      <a:pt x="893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595" y="12204"/>
                      <a:pt x="1092084" y="16371"/>
                      <a:pt x="1092084" y="20836"/>
                    </a:cubicBezTo>
                    <a:close/>
                  </a:path>
                </a:pathLst>
              </a:custGeom>
              <a:solidFill>
                <a:srgbClr val="002060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Graphic 18">
                <a:extLst>
                  <a:ext uri="{FF2B5EF4-FFF2-40B4-BE49-F238E27FC236}">
                    <a16:creationId xmlns:a16="http://schemas.microsoft.com/office/drawing/2014/main" id="{61E2076C-FE32-47EF-8FB8-37CC5CC886B9}"/>
                  </a:ext>
                </a:extLst>
              </p:cNvPr>
              <p:cNvSpPr/>
              <p:nvPr/>
            </p:nvSpPr>
            <p:spPr>
              <a:xfrm>
                <a:off x="2148694" y="5139102"/>
                <a:ext cx="580420" cy="97034"/>
              </a:xfrm>
              <a:custGeom>
                <a:avLst/>
                <a:gdLst>
                  <a:gd name="connsiteX0" fmla="*/ 580421 w 580420"/>
                  <a:gd name="connsiteY0" fmla="*/ 97034 h 97034"/>
                  <a:gd name="connsiteX1" fmla="*/ 22324 w 580420"/>
                  <a:gd name="connsiteY1" fmla="*/ 97034 h 97034"/>
                  <a:gd name="connsiteX2" fmla="*/ 0 w 580420"/>
                  <a:gd name="connsiteY2" fmla="*/ 77092 h 97034"/>
                  <a:gd name="connsiteX3" fmla="*/ 0 w 580420"/>
                  <a:gd name="connsiteY3" fmla="*/ 75901 h 97034"/>
                  <a:gd name="connsiteX4" fmla="*/ 0 w 580420"/>
                  <a:gd name="connsiteY4" fmla="*/ 21133 h 97034"/>
                  <a:gd name="connsiteX5" fmla="*/ 0 w 580420"/>
                  <a:gd name="connsiteY5" fmla="*/ 19943 h 97034"/>
                  <a:gd name="connsiteX6" fmla="*/ 22324 w 580420"/>
                  <a:gd name="connsiteY6" fmla="*/ 0 h 97034"/>
                  <a:gd name="connsiteX7" fmla="*/ 511663 w 580420"/>
                  <a:gd name="connsiteY7" fmla="*/ 0 h 97034"/>
                  <a:gd name="connsiteX8" fmla="*/ 580421 w 580420"/>
                  <a:gd name="connsiteY8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0420" h="97034">
                    <a:moveTo>
                      <a:pt x="580421" y="97034"/>
                    </a:moveTo>
                    <a:lnTo>
                      <a:pt x="22324" y="97034"/>
                    </a:lnTo>
                    <a:cubicBezTo>
                      <a:pt x="10418" y="97034"/>
                      <a:pt x="595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9700" y="28574"/>
                      <a:pt x="537856" y="68162"/>
                      <a:pt x="580421" y="97034"/>
                    </a:cubicBezTo>
                    <a:close/>
                  </a:path>
                </a:pathLst>
              </a:custGeom>
              <a:solidFill>
                <a:srgbClr val="B7C0EB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18">
                <a:extLst>
                  <a:ext uri="{FF2B5EF4-FFF2-40B4-BE49-F238E27FC236}">
                    <a16:creationId xmlns:a16="http://schemas.microsoft.com/office/drawing/2014/main" id="{AEDD0648-C9E0-4A06-8DBC-A5E32FE62800}"/>
                  </a:ext>
                </a:extLst>
              </p:cNvPr>
              <p:cNvGrpSpPr/>
              <p:nvPr/>
            </p:nvGrpSpPr>
            <p:grpSpPr>
              <a:xfrm>
                <a:off x="2531177" y="5138804"/>
                <a:ext cx="704838" cy="97332"/>
                <a:chOff x="2531177" y="5138804"/>
                <a:chExt cx="704838" cy="97332"/>
              </a:xfrm>
              <a:solidFill>
                <a:srgbClr val="FFA412"/>
              </a:solidFill>
            </p:grpSpPr>
            <p:sp>
              <p:nvSpPr>
                <p:cNvPr id="36" name="Graphic 18">
                  <a:extLst>
                    <a:ext uri="{FF2B5EF4-FFF2-40B4-BE49-F238E27FC236}">
                      <a16:creationId xmlns:a16="http://schemas.microsoft.com/office/drawing/2014/main" id="{21BF2F60-D98D-44C4-AE91-5026B1B63D70}"/>
                    </a:ext>
                  </a:extLst>
                </p:cNvPr>
                <p:cNvSpPr/>
                <p:nvPr/>
              </p:nvSpPr>
              <p:spPr>
                <a:xfrm>
                  <a:off x="3101775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Graphic 18">
                  <a:extLst>
                    <a:ext uri="{FF2B5EF4-FFF2-40B4-BE49-F238E27FC236}">
                      <a16:creationId xmlns:a16="http://schemas.microsoft.com/office/drawing/2014/main" id="{767FFEB2-7C31-4DF3-80AD-B655B0516F88}"/>
                    </a:ext>
                  </a:extLst>
                </p:cNvPr>
                <p:cNvSpPr/>
                <p:nvPr/>
              </p:nvSpPr>
              <p:spPr>
                <a:xfrm>
                  <a:off x="3061889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Graphic 18">
                  <a:extLst>
                    <a:ext uri="{FF2B5EF4-FFF2-40B4-BE49-F238E27FC236}">
                      <a16:creationId xmlns:a16="http://schemas.microsoft.com/office/drawing/2014/main" id="{DF8702F9-6829-4941-8FD1-F1301C08CE30}"/>
                    </a:ext>
                  </a:extLst>
                </p:cNvPr>
                <p:cNvSpPr/>
                <p:nvPr/>
              </p:nvSpPr>
              <p:spPr>
                <a:xfrm>
                  <a:off x="3013670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Graphic 18">
                  <a:extLst>
                    <a:ext uri="{FF2B5EF4-FFF2-40B4-BE49-F238E27FC236}">
                      <a16:creationId xmlns:a16="http://schemas.microsoft.com/office/drawing/2014/main" id="{11EC98B6-EDC4-4061-92A9-613805DECF16}"/>
                    </a:ext>
                  </a:extLst>
                </p:cNvPr>
                <p:cNvSpPr/>
                <p:nvPr/>
              </p:nvSpPr>
              <p:spPr>
                <a:xfrm>
                  <a:off x="2940150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Graphic 18">
                  <a:extLst>
                    <a:ext uri="{FF2B5EF4-FFF2-40B4-BE49-F238E27FC236}">
                      <a16:creationId xmlns:a16="http://schemas.microsoft.com/office/drawing/2014/main" id="{5488DD0D-9C1A-4896-845C-41DB792D665D}"/>
                    </a:ext>
                  </a:extLst>
                </p:cNvPr>
                <p:cNvSpPr/>
                <p:nvPr/>
              </p:nvSpPr>
              <p:spPr>
                <a:xfrm>
                  <a:off x="2862165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Graphic 18">
                  <a:extLst>
                    <a:ext uri="{FF2B5EF4-FFF2-40B4-BE49-F238E27FC236}">
                      <a16:creationId xmlns:a16="http://schemas.microsoft.com/office/drawing/2014/main" id="{CCD28DEB-2952-404D-BF01-C7639B505545}"/>
                    </a:ext>
                  </a:extLst>
                </p:cNvPr>
                <p:cNvSpPr/>
                <p:nvPr/>
              </p:nvSpPr>
              <p:spPr>
                <a:xfrm>
                  <a:off x="2742807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Graphic 18">
                  <a:extLst>
                    <a:ext uri="{FF2B5EF4-FFF2-40B4-BE49-F238E27FC236}">
                      <a16:creationId xmlns:a16="http://schemas.microsoft.com/office/drawing/2014/main" id="{11744834-714C-491C-902E-ACC060225790}"/>
                    </a:ext>
                  </a:extLst>
                </p:cNvPr>
                <p:cNvSpPr/>
                <p:nvPr/>
              </p:nvSpPr>
              <p:spPr>
                <a:xfrm>
                  <a:off x="2631188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Graphic 18">
                  <a:extLst>
                    <a:ext uri="{FF2B5EF4-FFF2-40B4-BE49-F238E27FC236}">
                      <a16:creationId xmlns:a16="http://schemas.microsoft.com/office/drawing/2014/main" id="{1760AA7D-7997-4D40-8DD8-B9FC447A7B23}"/>
                    </a:ext>
                  </a:extLst>
                </p:cNvPr>
                <p:cNvSpPr/>
                <p:nvPr/>
              </p:nvSpPr>
              <p:spPr>
                <a:xfrm>
                  <a:off x="2531177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Graphic 18">
                  <a:extLst>
                    <a:ext uri="{FF2B5EF4-FFF2-40B4-BE49-F238E27FC236}">
                      <a16:creationId xmlns:a16="http://schemas.microsoft.com/office/drawing/2014/main" id="{C905F8F1-D693-4110-B75F-276A9ABDC79A}"/>
                    </a:ext>
                  </a:extLst>
                </p:cNvPr>
                <p:cNvSpPr/>
                <p:nvPr/>
              </p:nvSpPr>
              <p:spPr>
                <a:xfrm>
                  <a:off x="3139874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Graphic 18">
                  <a:extLst>
                    <a:ext uri="{FF2B5EF4-FFF2-40B4-BE49-F238E27FC236}">
                      <a16:creationId xmlns:a16="http://schemas.microsoft.com/office/drawing/2014/main" id="{BD6DE7D6-24C9-413B-8F1B-499ABBFEBE2F}"/>
                    </a:ext>
                  </a:extLst>
                </p:cNvPr>
                <p:cNvSpPr/>
                <p:nvPr/>
              </p:nvSpPr>
              <p:spPr>
                <a:xfrm>
                  <a:off x="3165174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Graphic 18">
                  <a:extLst>
                    <a:ext uri="{FF2B5EF4-FFF2-40B4-BE49-F238E27FC236}">
                      <a16:creationId xmlns:a16="http://schemas.microsoft.com/office/drawing/2014/main" id="{7A293ED3-6BB2-4BBE-9EE4-1E773ADF7753}"/>
                    </a:ext>
                  </a:extLst>
                </p:cNvPr>
                <p:cNvSpPr/>
                <p:nvPr/>
              </p:nvSpPr>
              <p:spPr>
                <a:xfrm>
                  <a:off x="3189582" y="513880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Graphic 18">
                  <a:extLst>
                    <a:ext uri="{FF2B5EF4-FFF2-40B4-BE49-F238E27FC236}">
                      <a16:creationId xmlns:a16="http://schemas.microsoft.com/office/drawing/2014/main" id="{1686A9F6-AAEB-4C28-95A8-194C8EE628FE}"/>
                    </a:ext>
                  </a:extLst>
                </p:cNvPr>
                <p:cNvSpPr/>
                <p:nvPr/>
              </p:nvSpPr>
              <p:spPr>
                <a:xfrm>
                  <a:off x="3207739" y="5138804"/>
                  <a:ext cx="11906" cy="97332"/>
                </a:xfrm>
                <a:custGeom>
                  <a:avLst/>
                  <a:gdLst>
                    <a:gd name="connsiteX0" fmla="*/ 11906 w 11906"/>
                    <a:gd name="connsiteY0" fmla="*/ 595 h 97332"/>
                    <a:gd name="connsiteX1" fmla="*/ 11906 w 11906"/>
                    <a:gd name="connsiteY1" fmla="*/ 97034 h 97332"/>
                    <a:gd name="connsiteX2" fmla="*/ 7441 w 11906"/>
                    <a:gd name="connsiteY2" fmla="*/ 97332 h 97332"/>
                    <a:gd name="connsiteX3" fmla="*/ 0 w 11906"/>
                    <a:gd name="connsiteY3" fmla="*/ 97332 h 97332"/>
                    <a:gd name="connsiteX4" fmla="*/ 0 w 11906"/>
                    <a:gd name="connsiteY4" fmla="*/ 0 h 97332"/>
                    <a:gd name="connsiteX5" fmla="*/ 7441 w 11906"/>
                    <a:gd name="connsiteY5" fmla="*/ 0 h 97332"/>
                    <a:gd name="connsiteX6" fmla="*/ 11906 w 11906"/>
                    <a:gd name="connsiteY6" fmla="*/ 595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2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0"/>
                        <a:pt x="10418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Graphic 18">
                  <a:extLst>
                    <a:ext uri="{FF2B5EF4-FFF2-40B4-BE49-F238E27FC236}">
                      <a16:creationId xmlns:a16="http://schemas.microsoft.com/office/drawing/2014/main" id="{538E0E50-F439-4AF1-9479-EF9FF879477D}"/>
                    </a:ext>
                  </a:extLst>
                </p:cNvPr>
                <p:cNvSpPr/>
                <p:nvPr/>
              </p:nvSpPr>
              <p:spPr>
                <a:xfrm>
                  <a:off x="3224109" y="5140590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5060" y="1190"/>
                        <a:pt x="9227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aphic 18">
              <a:extLst>
                <a:ext uri="{FF2B5EF4-FFF2-40B4-BE49-F238E27FC236}">
                  <a16:creationId xmlns:a16="http://schemas.microsoft.com/office/drawing/2014/main" id="{ECDA140D-1A0D-41D1-B4D4-8041BD48F6B3}"/>
                </a:ext>
              </a:extLst>
            </p:cNvPr>
            <p:cNvGrpSpPr/>
            <p:nvPr/>
          </p:nvGrpSpPr>
          <p:grpSpPr>
            <a:xfrm>
              <a:off x="1037751" y="5041770"/>
              <a:ext cx="1092083" cy="97332"/>
              <a:chOff x="2037075" y="5041770"/>
              <a:chExt cx="1092083" cy="97332"/>
            </a:xfrm>
          </p:grpSpPr>
          <p:sp>
            <p:nvSpPr>
              <p:cNvPr id="89" name="Graphic 18">
                <a:extLst>
                  <a:ext uri="{FF2B5EF4-FFF2-40B4-BE49-F238E27FC236}">
                    <a16:creationId xmlns:a16="http://schemas.microsoft.com/office/drawing/2014/main" id="{E3698714-3BF8-47F0-899C-81A9168B0A8A}"/>
                  </a:ext>
                </a:extLst>
              </p:cNvPr>
              <p:cNvSpPr/>
              <p:nvPr/>
            </p:nvSpPr>
            <p:spPr>
              <a:xfrm>
                <a:off x="2037075" y="5042068"/>
                <a:ext cx="1092083" cy="97034"/>
              </a:xfrm>
              <a:custGeom>
                <a:avLst/>
                <a:gdLst>
                  <a:gd name="connsiteX0" fmla="*/ 1092083 w 1092083"/>
                  <a:gd name="connsiteY0" fmla="*/ 20836 h 97034"/>
                  <a:gd name="connsiteX1" fmla="*/ 1092083 w 1092083"/>
                  <a:gd name="connsiteY1" fmla="*/ 75604 h 97034"/>
                  <a:gd name="connsiteX2" fmla="*/ 1087619 w 1092083"/>
                  <a:gd name="connsiteY2" fmla="*/ 87510 h 97034"/>
                  <a:gd name="connsiteX3" fmla="*/ 1075713 w 1092083"/>
                  <a:gd name="connsiteY3" fmla="*/ 95546 h 97034"/>
                  <a:gd name="connsiteX4" fmla="*/ 1071248 w 1092083"/>
                  <a:gd name="connsiteY4" fmla="*/ 96737 h 97034"/>
                  <a:gd name="connsiteX5" fmla="*/ 1066783 w 1092083"/>
                  <a:gd name="connsiteY5" fmla="*/ 97034 h 97034"/>
                  <a:gd name="connsiteX6" fmla="*/ 25300 w 1092083"/>
                  <a:gd name="connsiteY6" fmla="*/ 97034 h 97034"/>
                  <a:gd name="connsiteX7" fmla="*/ 0 w 1092083"/>
                  <a:gd name="connsiteY7" fmla="*/ 77092 h 97034"/>
                  <a:gd name="connsiteX8" fmla="*/ 0 w 1092083"/>
                  <a:gd name="connsiteY8" fmla="*/ 75901 h 97034"/>
                  <a:gd name="connsiteX9" fmla="*/ 0 w 1092083"/>
                  <a:gd name="connsiteY9" fmla="*/ 21133 h 97034"/>
                  <a:gd name="connsiteX10" fmla="*/ 0 w 1092083"/>
                  <a:gd name="connsiteY10" fmla="*/ 19943 h 97034"/>
                  <a:gd name="connsiteX11" fmla="*/ 25300 w 1092083"/>
                  <a:gd name="connsiteY11" fmla="*/ 0 h 97034"/>
                  <a:gd name="connsiteX12" fmla="*/ 1066783 w 1092083"/>
                  <a:gd name="connsiteY12" fmla="*/ 0 h 97034"/>
                  <a:gd name="connsiteX13" fmla="*/ 1068867 w 1092083"/>
                  <a:gd name="connsiteY13" fmla="*/ 0 h 97034"/>
                  <a:gd name="connsiteX14" fmla="*/ 1069760 w 1092083"/>
                  <a:gd name="connsiteY14" fmla="*/ 0 h 97034"/>
                  <a:gd name="connsiteX15" fmla="*/ 1070652 w 1092083"/>
                  <a:gd name="connsiteY15" fmla="*/ 0 h 97034"/>
                  <a:gd name="connsiteX16" fmla="*/ 1071248 w 1092083"/>
                  <a:gd name="connsiteY16" fmla="*/ 0 h 97034"/>
                  <a:gd name="connsiteX17" fmla="*/ 1075713 w 1092083"/>
                  <a:gd name="connsiteY17" fmla="*/ 1191 h 97034"/>
                  <a:gd name="connsiteX18" fmla="*/ 1076308 w 1092083"/>
                  <a:gd name="connsiteY18" fmla="*/ 1488 h 97034"/>
                  <a:gd name="connsiteX19" fmla="*/ 1076903 w 1092083"/>
                  <a:gd name="connsiteY19" fmla="*/ 1786 h 97034"/>
                  <a:gd name="connsiteX20" fmla="*/ 1078094 w 1092083"/>
                  <a:gd name="connsiteY20" fmla="*/ 2381 h 97034"/>
                  <a:gd name="connsiteX21" fmla="*/ 1078689 w 1092083"/>
                  <a:gd name="connsiteY21" fmla="*/ 2679 h 97034"/>
                  <a:gd name="connsiteX22" fmla="*/ 1079284 w 1092083"/>
                  <a:gd name="connsiteY22" fmla="*/ 2977 h 97034"/>
                  <a:gd name="connsiteX23" fmla="*/ 1080475 w 1092083"/>
                  <a:gd name="connsiteY23" fmla="*/ 3572 h 97034"/>
                  <a:gd name="connsiteX24" fmla="*/ 1081666 w 1092083"/>
                  <a:gd name="connsiteY24" fmla="*/ 4465 h 97034"/>
                  <a:gd name="connsiteX25" fmla="*/ 1082559 w 1092083"/>
                  <a:gd name="connsiteY25" fmla="*/ 5060 h 97034"/>
                  <a:gd name="connsiteX26" fmla="*/ 1082559 w 1092083"/>
                  <a:gd name="connsiteY26" fmla="*/ 5060 h 97034"/>
                  <a:gd name="connsiteX27" fmla="*/ 1083154 w 1092083"/>
                  <a:gd name="connsiteY27" fmla="*/ 5655 h 97034"/>
                  <a:gd name="connsiteX28" fmla="*/ 1084940 w 1092083"/>
                  <a:gd name="connsiteY28" fmla="*/ 7144 h 97034"/>
                  <a:gd name="connsiteX29" fmla="*/ 1085535 w 1092083"/>
                  <a:gd name="connsiteY29" fmla="*/ 7739 h 97034"/>
                  <a:gd name="connsiteX30" fmla="*/ 1086130 w 1092083"/>
                  <a:gd name="connsiteY30" fmla="*/ 8334 h 97034"/>
                  <a:gd name="connsiteX31" fmla="*/ 1087023 w 1092083"/>
                  <a:gd name="connsiteY31" fmla="*/ 9525 h 97034"/>
                  <a:gd name="connsiteX32" fmla="*/ 1092083 w 1092083"/>
                  <a:gd name="connsiteY32" fmla="*/ 20836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92083" h="97034">
                    <a:moveTo>
                      <a:pt x="1092083" y="20836"/>
                    </a:moveTo>
                    <a:lnTo>
                      <a:pt x="1092083" y="75604"/>
                    </a:lnTo>
                    <a:cubicBezTo>
                      <a:pt x="1092083" y="80068"/>
                      <a:pt x="1090595" y="83938"/>
                      <a:pt x="1087619" y="87510"/>
                    </a:cubicBezTo>
                    <a:cubicBezTo>
                      <a:pt x="1084642" y="91081"/>
                      <a:pt x="1080773" y="93760"/>
                      <a:pt x="1075713" y="95546"/>
                    </a:cubicBezTo>
                    <a:cubicBezTo>
                      <a:pt x="1074224" y="96142"/>
                      <a:pt x="1072736" y="96439"/>
                      <a:pt x="1071248" y="96737"/>
                    </a:cubicBezTo>
                    <a:cubicBezTo>
                      <a:pt x="1069760" y="97034"/>
                      <a:pt x="1068271" y="97034"/>
                      <a:pt x="1066783" y="97034"/>
                    </a:cubicBezTo>
                    <a:lnTo>
                      <a:pt x="25300" y="97034"/>
                    </a:lnTo>
                    <a:cubicBezTo>
                      <a:pt x="11906" y="97034"/>
                      <a:pt x="893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783" y="0"/>
                    </a:lnTo>
                    <a:cubicBezTo>
                      <a:pt x="1067378" y="0"/>
                      <a:pt x="1067974" y="0"/>
                      <a:pt x="1068867" y="0"/>
                    </a:cubicBezTo>
                    <a:cubicBezTo>
                      <a:pt x="1069164" y="0"/>
                      <a:pt x="1069462" y="0"/>
                      <a:pt x="1069760" y="0"/>
                    </a:cubicBezTo>
                    <a:cubicBezTo>
                      <a:pt x="1070057" y="0"/>
                      <a:pt x="1070355" y="0"/>
                      <a:pt x="1070652" y="0"/>
                    </a:cubicBezTo>
                    <a:cubicBezTo>
                      <a:pt x="1070950" y="0"/>
                      <a:pt x="1071248" y="0"/>
                      <a:pt x="1071248" y="0"/>
                    </a:cubicBezTo>
                    <a:cubicBezTo>
                      <a:pt x="1072736" y="298"/>
                      <a:pt x="1074522" y="595"/>
                      <a:pt x="1075713" y="1191"/>
                    </a:cubicBezTo>
                    <a:cubicBezTo>
                      <a:pt x="1076010" y="1191"/>
                      <a:pt x="1076010" y="1191"/>
                      <a:pt x="1076308" y="1488"/>
                    </a:cubicBezTo>
                    <a:cubicBezTo>
                      <a:pt x="1076606" y="1488"/>
                      <a:pt x="1076606" y="1786"/>
                      <a:pt x="1076903" y="1786"/>
                    </a:cubicBezTo>
                    <a:cubicBezTo>
                      <a:pt x="1077201" y="2084"/>
                      <a:pt x="1077796" y="2084"/>
                      <a:pt x="1078094" y="2381"/>
                    </a:cubicBezTo>
                    <a:cubicBezTo>
                      <a:pt x="1078392" y="2381"/>
                      <a:pt x="1078689" y="2679"/>
                      <a:pt x="1078689" y="2679"/>
                    </a:cubicBezTo>
                    <a:cubicBezTo>
                      <a:pt x="1078987" y="2679"/>
                      <a:pt x="1078987" y="2977"/>
                      <a:pt x="1079284" y="2977"/>
                    </a:cubicBezTo>
                    <a:cubicBezTo>
                      <a:pt x="1079582" y="3274"/>
                      <a:pt x="1080177" y="3274"/>
                      <a:pt x="1080475" y="3572"/>
                    </a:cubicBezTo>
                    <a:cubicBezTo>
                      <a:pt x="1080773" y="3870"/>
                      <a:pt x="1081368" y="4167"/>
                      <a:pt x="1081666" y="4465"/>
                    </a:cubicBezTo>
                    <a:cubicBezTo>
                      <a:pt x="1081963" y="4763"/>
                      <a:pt x="1082261" y="4763"/>
                      <a:pt x="1082559" y="5060"/>
                    </a:cubicBezTo>
                    <a:cubicBezTo>
                      <a:pt x="1082559" y="5060"/>
                      <a:pt x="1082559" y="5060"/>
                      <a:pt x="1082559" y="5060"/>
                    </a:cubicBezTo>
                    <a:cubicBezTo>
                      <a:pt x="1082856" y="5358"/>
                      <a:pt x="1082856" y="5358"/>
                      <a:pt x="1083154" y="5655"/>
                    </a:cubicBezTo>
                    <a:cubicBezTo>
                      <a:pt x="1083749" y="6251"/>
                      <a:pt x="1084345" y="6548"/>
                      <a:pt x="1084940" y="7144"/>
                    </a:cubicBezTo>
                    <a:cubicBezTo>
                      <a:pt x="1085237" y="7441"/>
                      <a:pt x="1085237" y="7441"/>
                      <a:pt x="1085535" y="7739"/>
                    </a:cubicBezTo>
                    <a:cubicBezTo>
                      <a:pt x="1085833" y="8037"/>
                      <a:pt x="1085833" y="8037"/>
                      <a:pt x="1086130" y="8334"/>
                    </a:cubicBezTo>
                    <a:cubicBezTo>
                      <a:pt x="1086428" y="8632"/>
                      <a:pt x="1086726" y="8930"/>
                      <a:pt x="1087023" y="9525"/>
                    </a:cubicBezTo>
                    <a:cubicBezTo>
                      <a:pt x="1090298" y="12501"/>
                      <a:pt x="1092083" y="16371"/>
                      <a:pt x="1092083" y="20836"/>
                    </a:cubicBezTo>
                    <a:close/>
                  </a:path>
                </a:pathLst>
              </a:custGeom>
              <a:solidFill>
                <a:srgbClr val="E5E8FB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Graphic 18">
                <a:extLst>
                  <a:ext uri="{FF2B5EF4-FFF2-40B4-BE49-F238E27FC236}">
                    <a16:creationId xmlns:a16="http://schemas.microsoft.com/office/drawing/2014/main" id="{59A56240-4899-4BD2-BF7A-83C02797E504}"/>
                  </a:ext>
                </a:extLst>
              </p:cNvPr>
              <p:cNvSpPr/>
              <p:nvPr/>
            </p:nvSpPr>
            <p:spPr>
              <a:xfrm>
                <a:off x="2037373" y="5041770"/>
                <a:ext cx="580420" cy="97034"/>
              </a:xfrm>
              <a:custGeom>
                <a:avLst/>
                <a:gdLst>
                  <a:gd name="connsiteX0" fmla="*/ 580420 w 580420"/>
                  <a:gd name="connsiteY0" fmla="*/ 97034 h 97034"/>
                  <a:gd name="connsiteX1" fmla="*/ 22324 w 580420"/>
                  <a:gd name="connsiteY1" fmla="*/ 97034 h 97034"/>
                  <a:gd name="connsiteX2" fmla="*/ 0 w 580420"/>
                  <a:gd name="connsiteY2" fmla="*/ 77092 h 97034"/>
                  <a:gd name="connsiteX3" fmla="*/ 0 w 580420"/>
                  <a:gd name="connsiteY3" fmla="*/ 75901 h 97034"/>
                  <a:gd name="connsiteX4" fmla="*/ 0 w 580420"/>
                  <a:gd name="connsiteY4" fmla="*/ 21133 h 97034"/>
                  <a:gd name="connsiteX5" fmla="*/ 0 w 580420"/>
                  <a:gd name="connsiteY5" fmla="*/ 19943 h 97034"/>
                  <a:gd name="connsiteX6" fmla="*/ 22324 w 580420"/>
                  <a:gd name="connsiteY6" fmla="*/ 0 h 97034"/>
                  <a:gd name="connsiteX7" fmla="*/ 511663 w 580420"/>
                  <a:gd name="connsiteY7" fmla="*/ 0 h 97034"/>
                  <a:gd name="connsiteX8" fmla="*/ 512258 w 580420"/>
                  <a:gd name="connsiteY8" fmla="*/ 2381 h 97034"/>
                  <a:gd name="connsiteX9" fmla="*/ 580420 w 580420"/>
                  <a:gd name="connsiteY9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0420" h="97034">
                    <a:moveTo>
                      <a:pt x="580420" y="97034"/>
                    </a:moveTo>
                    <a:lnTo>
                      <a:pt x="22324" y="97034"/>
                    </a:lnTo>
                    <a:cubicBezTo>
                      <a:pt x="10418" y="97034"/>
                      <a:pt x="595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1961" y="893"/>
                      <a:pt x="512258" y="1488"/>
                      <a:pt x="512258" y="2381"/>
                    </a:cubicBezTo>
                    <a:cubicBezTo>
                      <a:pt x="520593" y="30658"/>
                      <a:pt x="539047" y="69055"/>
                      <a:pt x="580420" y="97034"/>
                    </a:cubicBezTo>
                    <a:close/>
                  </a:path>
                </a:pathLst>
              </a:custGeom>
              <a:solidFill>
                <a:srgbClr val="25838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" name="Graphic 18">
                <a:extLst>
                  <a:ext uri="{FF2B5EF4-FFF2-40B4-BE49-F238E27FC236}">
                    <a16:creationId xmlns:a16="http://schemas.microsoft.com/office/drawing/2014/main" id="{07C2E8DF-57B6-4BC4-8DFA-76878542925D}"/>
                  </a:ext>
                </a:extLst>
              </p:cNvPr>
              <p:cNvGrpSpPr/>
              <p:nvPr/>
            </p:nvGrpSpPr>
            <p:grpSpPr>
              <a:xfrm>
                <a:off x="2419855" y="5041770"/>
                <a:ext cx="704838" cy="97332"/>
                <a:chOff x="2419855" y="5041770"/>
                <a:chExt cx="704838" cy="97332"/>
              </a:xfrm>
              <a:solidFill>
                <a:srgbClr val="FFA412"/>
              </a:solidFill>
            </p:grpSpPr>
            <p:sp>
              <p:nvSpPr>
                <p:cNvPr id="92" name="Graphic 18">
                  <a:extLst>
                    <a:ext uri="{FF2B5EF4-FFF2-40B4-BE49-F238E27FC236}">
                      <a16:creationId xmlns:a16="http://schemas.microsoft.com/office/drawing/2014/main" id="{7B5150F2-955B-40AC-9356-4E3445850215}"/>
                    </a:ext>
                  </a:extLst>
                </p:cNvPr>
                <p:cNvSpPr/>
                <p:nvPr/>
              </p:nvSpPr>
              <p:spPr>
                <a:xfrm>
                  <a:off x="2990453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Graphic 18">
                  <a:extLst>
                    <a:ext uri="{FF2B5EF4-FFF2-40B4-BE49-F238E27FC236}">
                      <a16:creationId xmlns:a16="http://schemas.microsoft.com/office/drawing/2014/main" id="{064259F9-3EA3-4CD7-846C-7F7BC8B69E6A}"/>
                    </a:ext>
                  </a:extLst>
                </p:cNvPr>
                <p:cNvSpPr/>
                <p:nvPr/>
              </p:nvSpPr>
              <p:spPr>
                <a:xfrm>
                  <a:off x="2950568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Graphic 18">
                  <a:extLst>
                    <a:ext uri="{FF2B5EF4-FFF2-40B4-BE49-F238E27FC236}">
                      <a16:creationId xmlns:a16="http://schemas.microsoft.com/office/drawing/2014/main" id="{75F3CA45-9F7D-4685-BAFD-09063B9DFE80}"/>
                    </a:ext>
                  </a:extLst>
                </p:cNvPr>
                <p:cNvSpPr/>
                <p:nvPr/>
              </p:nvSpPr>
              <p:spPr>
                <a:xfrm>
                  <a:off x="2902348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Graphic 18">
                  <a:extLst>
                    <a:ext uri="{FF2B5EF4-FFF2-40B4-BE49-F238E27FC236}">
                      <a16:creationId xmlns:a16="http://schemas.microsoft.com/office/drawing/2014/main" id="{0B250E58-C09F-4AB7-9E38-5110E2509CE7}"/>
                    </a:ext>
                  </a:extLst>
                </p:cNvPr>
                <p:cNvSpPr/>
                <p:nvPr/>
              </p:nvSpPr>
              <p:spPr>
                <a:xfrm>
                  <a:off x="2828828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Graphic 18">
                  <a:extLst>
                    <a:ext uri="{FF2B5EF4-FFF2-40B4-BE49-F238E27FC236}">
                      <a16:creationId xmlns:a16="http://schemas.microsoft.com/office/drawing/2014/main" id="{933B47C4-7A26-49B9-A69C-A8D31FB35087}"/>
                    </a:ext>
                  </a:extLst>
                </p:cNvPr>
                <p:cNvSpPr/>
                <p:nvPr/>
              </p:nvSpPr>
              <p:spPr>
                <a:xfrm>
                  <a:off x="2750843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Graphic 18">
                  <a:extLst>
                    <a:ext uri="{FF2B5EF4-FFF2-40B4-BE49-F238E27FC236}">
                      <a16:creationId xmlns:a16="http://schemas.microsoft.com/office/drawing/2014/main" id="{77A9B86E-4D94-46E8-9703-A560548EF8B8}"/>
                    </a:ext>
                  </a:extLst>
                </p:cNvPr>
                <p:cNvSpPr/>
                <p:nvPr/>
              </p:nvSpPr>
              <p:spPr>
                <a:xfrm>
                  <a:off x="2631485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Graphic 18">
                  <a:extLst>
                    <a:ext uri="{FF2B5EF4-FFF2-40B4-BE49-F238E27FC236}">
                      <a16:creationId xmlns:a16="http://schemas.microsoft.com/office/drawing/2014/main" id="{5214F662-056E-4DBC-9CD1-93FFCAD312EC}"/>
                    </a:ext>
                  </a:extLst>
                </p:cNvPr>
                <p:cNvSpPr/>
                <p:nvPr/>
              </p:nvSpPr>
              <p:spPr>
                <a:xfrm>
                  <a:off x="2519568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Graphic 18">
                  <a:extLst>
                    <a:ext uri="{FF2B5EF4-FFF2-40B4-BE49-F238E27FC236}">
                      <a16:creationId xmlns:a16="http://schemas.microsoft.com/office/drawing/2014/main" id="{56548DBD-5BE5-4575-9EE9-2B3160368B9B}"/>
                    </a:ext>
                  </a:extLst>
                </p:cNvPr>
                <p:cNvSpPr/>
                <p:nvPr/>
              </p:nvSpPr>
              <p:spPr>
                <a:xfrm>
                  <a:off x="2419855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Graphic 18">
                  <a:extLst>
                    <a:ext uri="{FF2B5EF4-FFF2-40B4-BE49-F238E27FC236}">
                      <a16:creationId xmlns:a16="http://schemas.microsoft.com/office/drawing/2014/main" id="{897FD88D-99DD-4DD6-94F4-2FB017DB082B}"/>
                    </a:ext>
                  </a:extLst>
                </p:cNvPr>
                <p:cNvSpPr/>
                <p:nvPr/>
              </p:nvSpPr>
              <p:spPr>
                <a:xfrm>
                  <a:off x="3028552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Graphic 18">
                  <a:extLst>
                    <a:ext uri="{FF2B5EF4-FFF2-40B4-BE49-F238E27FC236}">
                      <a16:creationId xmlns:a16="http://schemas.microsoft.com/office/drawing/2014/main" id="{E57A3570-5E2E-4624-BF09-6330A52FD79A}"/>
                    </a:ext>
                  </a:extLst>
                </p:cNvPr>
                <p:cNvSpPr/>
                <p:nvPr/>
              </p:nvSpPr>
              <p:spPr>
                <a:xfrm>
                  <a:off x="3053853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Graphic 18">
                  <a:extLst>
                    <a:ext uri="{FF2B5EF4-FFF2-40B4-BE49-F238E27FC236}">
                      <a16:creationId xmlns:a16="http://schemas.microsoft.com/office/drawing/2014/main" id="{F355FB83-AB4E-4E07-9E24-9E0A3D4EE30E}"/>
                    </a:ext>
                  </a:extLst>
                </p:cNvPr>
                <p:cNvSpPr/>
                <p:nvPr/>
              </p:nvSpPr>
              <p:spPr>
                <a:xfrm>
                  <a:off x="3078260" y="5041770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Graphic 18">
                  <a:extLst>
                    <a:ext uri="{FF2B5EF4-FFF2-40B4-BE49-F238E27FC236}">
                      <a16:creationId xmlns:a16="http://schemas.microsoft.com/office/drawing/2014/main" id="{B78C2AFF-6EB1-4B0B-8600-BF53CE30457E}"/>
                    </a:ext>
                  </a:extLst>
                </p:cNvPr>
                <p:cNvSpPr/>
                <p:nvPr/>
              </p:nvSpPr>
              <p:spPr>
                <a:xfrm>
                  <a:off x="3096417" y="5041770"/>
                  <a:ext cx="11906" cy="97034"/>
                </a:xfrm>
                <a:custGeom>
                  <a:avLst/>
                  <a:gdLst>
                    <a:gd name="connsiteX0" fmla="*/ 11906 w 11906"/>
                    <a:gd name="connsiteY0" fmla="*/ 298 h 97034"/>
                    <a:gd name="connsiteX1" fmla="*/ 11906 w 11906"/>
                    <a:gd name="connsiteY1" fmla="*/ 96737 h 97034"/>
                    <a:gd name="connsiteX2" fmla="*/ 7441 w 11906"/>
                    <a:gd name="connsiteY2" fmla="*/ 97034 h 97034"/>
                    <a:gd name="connsiteX3" fmla="*/ 0 w 11906"/>
                    <a:gd name="connsiteY3" fmla="*/ 97034 h 97034"/>
                    <a:gd name="connsiteX4" fmla="*/ 0 w 11906"/>
                    <a:gd name="connsiteY4" fmla="*/ 0 h 97034"/>
                    <a:gd name="connsiteX5" fmla="*/ 7441 w 11906"/>
                    <a:gd name="connsiteY5" fmla="*/ 0 h 97034"/>
                    <a:gd name="connsiteX6" fmla="*/ 11906 w 11906"/>
                    <a:gd name="connsiteY6" fmla="*/ 298 h 97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034">
                      <a:moveTo>
                        <a:pt x="11906" y="298"/>
                      </a:moveTo>
                      <a:lnTo>
                        <a:pt x="11906" y="96737"/>
                      </a:lnTo>
                      <a:cubicBezTo>
                        <a:pt x="10418" y="97034"/>
                        <a:pt x="8930" y="97034"/>
                        <a:pt x="7441" y="97034"/>
                      </a:cubicBezTo>
                      <a:lnTo>
                        <a:pt x="0" y="97034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0"/>
                        <a:pt x="10418" y="0"/>
                        <a:pt x="11906" y="298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Graphic 18">
                  <a:extLst>
                    <a:ext uri="{FF2B5EF4-FFF2-40B4-BE49-F238E27FC236}">
                      <a16:creationId xmlns:a16="http://schemas.microsoft.com/office/drawing/2014/main" id="{2FB58663-3925-4C97-9A50-030FF2B6ED55}"/>
                    </a:ext>
                  </a:extLst>
                </p:cNvPr>
                <p:cNvSpPr/>
                <p:nvPr/>
              </p:nvSpPr>
              <p:spPr>
                <a:xfrm>
                  <a:off x="3112788" y="5043258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5060" y="1488"/>
                        <a:pt x="9227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5" name="Graphic 18">
              <a:extLst>
                <a:ext uri="{FF2B5EF4-FFF2-40B4-BE49-F238E27FC236}">
                  <a16:creationId xmlns:a16="http://schemas.microsoft.com/office/drawing/2014/main" id="{34CC0A17-51F7-493B-91F2-C67038A47E52}"/>
                </a:ext>
              </a:extLst>
            </p:cNvPr>
            <p:cNvGrpSpPr/>
            <p:nvPr/>
          </p:nvGrpSpPr>
          <p:grpSpPr>
            <a:xfrm>
              <a:off x="1091924" y="4945628"/>
              <a:ext cx="1091785" cy="98523"/>
              <a:chOff x="2091248" y="4945628"/>
              <a:chExt cx="1091785" cy="98523"/>
            </a:xfrm>
          </p:grpSpPr>
          <p:sp>
            <p:nvSpPr>
              <p:cNvPr id="106" name="Graphic 18">
                <a:extLst>
                  <a:ext uri="{FF2B5EF4-FFF2-40B4-BE49-F238E27FC236}">
                    <a16:creationId xmlns:a16="http://schemas.microsoft.com/office/drawing/2014/main" id="{48C8027B-32FD-41D7-8088-B8ACFE72B325}"/>
                  </a:ext>
                </a:extLst>
              </p:cNvPr>
              <p:cNvSpPr/>
              <p:nvPr/>
            </p:nvSpPr>
            <p:spPr>
              <a:xfrm>
                <a:off x="2091248" y="4947117"/>
                <a:ext cx="1091785" cy="97034"/>
              </a:xfrm>
              <a:custGeom>
                <a:avLst/>
                <a:gdLst>
                  <a:gd name="connsiteX0" fmla="*/ 1091786 w 1091785"/>
                  <a:gd name="connsiteY0" fmla="*/ 20836 h 97034"/>
                  <a:gd name="connsiteX1" fmla="*/ 1091786 w 1091785"/>
                  <a:gd name="connsiteY1" fmla="*/ 75603 h 97034"/>
                  <a:gd name="connsiteX2" fmla="*/ 1087321 w 1091785"/>
                  <a:gd name="connsiteY2" fmla="*/ 87509 h 97034"/>
                  <a:gd name="connsiteX3" fmla="*/ 1075415 w 1091785"/>
                  <a:gd name="connsiteY3" fmla="*/ 95546 h 97034"/>
                  <a:gd name="connsiteX4" fmla="*/ 1070950 w 1091785"/>
                  <a:gd name="connsiteY4" fmla="*/ 96737 h 97034"/>
                  <a:gd name="connsiteX5" fmla="*/ 1066485 w 1091785"/>
                  <a:gd name="connsiteY5" fmla="*/ 97034 h 97034"/>
                  <a:gd name="connsiteX6" fmla="*/ 25003 w 1091785"/>
                  <a:gd name="connsiteY6" fmla="*/ 97034 h 97034"/>
                  <a:gd name="connsiteX7" fmla="*/ 13394 w 1091785"/>
                  <a:gd name="connsiteY7" fmla="*/ 94653 h 97034"/>
                  <a:gd name="connsiteX8" fmla="*/ 0 w 1091785"/>
                  <a:gd name="connsiteY8" fmla="*/ 77985 h 97034"/>
                  <a:gd name="connsiteX9" fmla="*/ 0 w 1091785"/>
                  <a:gd name="connsiteY9" fmla="*/ 77092 h 97034"/>
                  <a:gd name="connsiteX10" fmla="*/ 0 w 1091785"/>
                  <a:gd name="connsiteY10" fmla="*/ 75901 h 97034"/>
                  <a:gd name="connsiteX11" fmla="*/ 0 w 1091785"/>
                  <a:gd name="connsiteY11" fmla="*/ 21133 h 97034"/>
                  <a:gd name="connsiteX12" fmla="*/ 0 w 1091785"/>
                  <a:gd name="connsiteY12" fmla="*/ 19943 h 97034"/>
                  <a:gd name="connsiteX13" fmla="*/ 25300 w 1091785"/>
                  <a:gd name="connsiteY13" fmla="*/ 0 h 97034"/>
                  <a:gd name="connsiteX14" fmla="*/ 1066783 w 1091785"/>
                  <a:gd name="connsiteY14" fmla="*/ 0 h 97034"/>
                  <a:gd name="connsiteX15" fmla="*/ 1071248 w 1091785"/>
                  <a:gd name="connsiteY15" fmla="*/ 298 h 97034"/>
                  <a:gd name="connsiteX16" fmla="*/ 1075713 w 1091785"/>
                  <a:gd name="connsiteY16" fmla="*/ 1488 h 97034"/>
                  <a:gd name="connsiteX17" fmla="*/ 1087619 w 1091785"/>
                  <a:gd name="connsiteY17" fmla="*/ 9525 h 97034"/>
                  <a:gd name="connsiteX18" fmla="*/ 1091786 w 1091785"/>
                  <a:gd name="connsiteY18" fmla="*/ 20836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91785" h="97034">
                    <a:moveTo>
                      <a:pt x="1091786" y="20836"/>
                    </a:moveTo>
                    <a:lnTo>
                      <a:pt x="1091786" y="75603"/>
                    </a:lnTo>
                    <a:cubicBezTo>
                      <a:pt x="1091786" y="80068"/>
                      <a:pt x="1090298" y="83938"/>
                      <a:pt x="1087321" y="87509"/>
                    </a:cubicBezTo>
                    <a:cubicBezTo>
                      <a:pt x="1084345" y="91081"/>
                      <a:pt x="1080475" y="93760"/>
                      <a:pt x="1075415" y="95546"/>
                    </a:cubicBezTo>
                    <a:cubicBezTo>
                      <a:pt x="1073927" y="96141"/>
                      <a:pt x="1072439" y="96439"/>
                      <a:pt x="1070950" y="96737"/>
                    </a:cubicBezTo>
                    <a:cubicBezTo>
                      <a:pt x="1069462" y="97034"/>
                      <a:pt x="1067974" y="97034"/>
                      <a:pt x="1066485" y="97034"/>
                    </a:cubicBezTo>
                    <a:lnTo>
                      <a:pt x="25003" y="97034"/>
                    </a:lnTo>
                    <a:cubicBezTo>
                      <a:pt x="20836" y="97034"/>
                      <a:pt x="16966" y="96141"/>
                      <a:pt x="13394" y="94653"/>
                    </a:cubicBezTo>
                    <a:cubicBezTo>
                      <a:pt x="5953" y="91379"/>
                      <a:pt x="893" y="85128"/>
                      <a:pt x="0" y="77985"/>
                    </a:cubicBezTo>
                    <a:cubicBezTo>
                      <a:pt x="0" y="77687"/>
                      <a:pt x="0" y="77389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000" y="12501"/>
                      <a:pt x="1091786" y="16668"/>
                      <a:pt x="1091786" y="20836"/>
                    </a:cubicBezTo>
                    <a:close/>
                  </a:path>
                </a:pathLst>
              </a:custGeom>
              <a:solidFill>
                <a:srgbClr val="EFF1FE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Graphic 18">
                <a:extLst>
                  <a:ext uri="{FF2B5EF4-FFF2-40B4-BE49-F238E27FC236}">
                    <a16:creationId xmlns:a16="http://schemas.microsoft.com/office/drawing/2014/main" id="{3573E473-8F17-47BD-BEDE-FB4E575F0DE9}"/>
                  </a:ext>
                </a:extLst>
              </p:cNvPr>
              <p:cNvSpPr/>
              <p:nvPr/>
            </p:nvSpPr>
            <p:spPr>
              <a:xfrm>
                <a:off x="2091248" y="4945628"/>
                <a:ext cx="580122" cy="97034"/>
              </a:xfrm>
              <a:custGeom>
                <a:avLst/>
                <a:gdLst>
                  <a:gd name="connsiteX0" fmla="*/ 580123 w 580122"/>
                  <a:gd name="connsiteY0" fmla="*/ 97034 h 97034"/>
                  <a:gd name="connsiteX1" fmla="*/ 22324 w 580122"/>
                  <a:gd name="connsiteY1" fmla="*/ 97034 h 97034"/>
                  <a:gd name="connsiteX2" fmla="*/ 11906 w 580122"/>
                  <a:gd name="connsiteY2" fmla="*/ 94653 h 97034"/>
                  <a:gd name="connsiteX3" fmla="*/ 0 w 580122"/>
                  <a:gd name="connsiteY3" fmla="*/ 77985 h 97034"/>
                  <a:gd name="connsiteX4" fmla="*/ 0 w 580122"/>
                  <a:gd name="connsiteY4" fmla="*/ 77092 h 97034"/>
                  <a:gd name="connsiteX5" fmla="*/ 0 w 580122"/>
                  <a:gd name="connsiteY5" fmla="*/ 75901 h 97034"/>
                  <a:gd name="connsiteX6" fmla="*/ 0 w 580122"/>
                  <a:gd name="connsiteY6" fmla="*/ 21133 h 97034"/>
                  <a:gd name="connsiteX7" fmla="*/ 0 w 580122"/>
                  <a:gd name="connsiteY7" fmla="*/ 19943 h 97034"/>
                  <a:gd name="connsiteX8" fmla="*/ 22324 w 580122"/>
                  <a:gd name="connsiteY8" fmla="*/ 0 h 97034"/>
                  <a:gd name="connsiteX9" fmla="*/ 511663 w 580122"/>
                  <a:gd name="connsiteY9" fmla="*/ 0 h 97034"/>
                  <a:gd name="connsiteX10" fmla="*/ 576849 w 580122"/>
                  <a:gd name="connsiteY10" fmla="*/ 94951 h 97034"/>
                  <a:gd name="connsiteX11" fmla="*/ 580123 w 580122"/>
                  <a:gd name="connsiteY11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0122" h="97034">
                    <a:moveTo>
                      <a:pt x="580123" y="97034"/>
                    </a:moveTo>
                    <a:lnTo>
                      <a:pt x="22324" y="97034"/>
                    </a:lnTo>
                    <a:cubicBezTo>
                      <a:pt x="18454" y="97034"/>
                      <a:pt x="15180" y="96141"/>
                      <a:pt x="11906" y="94653"/>
                    </a:cubicBezTo>
                    <a:cubicBezTo>
                      <a:pt x="5358" y="91379"/>
                      <a:pt x="595" y="85128"/>
                      <a:pt x="0" y="77985"/>
                    </a:cubicBezTo>
                    <a:cubicBezTo>
                      <a:pt x="0" y="77687"/>
                      <a:pt x="0" y="77389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9402" y="27979"/>
                      <a:pt x="536666" y="66079"/>
                      <a:pt x="576849" y="94951"/>
                    </a:cubicBezTo>
                    <a:cubicBezTo>
                      <a:pt x="578039" y="95546"/>
                      <a:pt x="579230" y="96141"/>
                      <a:pt x="580123" y="97034"/>
                    </a:cubicBezTo>
                    <a:close/>
                  </a:path>
                </a:pathLst>
              </a:custGeom>
              <a:solidFill>
                <a:srgbClr val="B7C0EB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" name="Graphic 18">
                <a:extLst>
                  <a:ext uri="{FF2B5EF4-FFF2-40B4-BE49-F238E27FC236}">
                    <a16:creationId xmlns:a16="http://schemas.microsoft.com/office/drawing/2014/main" id="{17A7BE76-D8CF-4061-81D9-62D79073A0AC}"/>
                  </a:ext>
                </a:extLst>
              </p:cNvPr>
              <p:cNvGrpSpPr/>
              <p:nvPr/>
            </p:nvGrpSpPr>
            <p:grpSpPr>
              <a:xfrm>
                <a:off x="2473730" y="4946522"/>
                <a:ext cx="704838" cy="97629"/>
                <a:chOff x="2473730" y="4946522"/>
                <a:chExt cx="704838" cy="97629"/>
              </a:xfrm>
              <a:solidFill>
                <a:srgbClr val="FFA412"/>
              </a:solidFill>
            </p:grpSpPr>
            <p:sp>
              <p:nvSpPr>
                <p:cNvPr id="109" name="Graphic 18">
                  <a:extLst>
                    <a:ext uri="{FF2B5EF4-FFF2-40B4-BE49-F238E27FC236}">
                      <a16:creationId xmlns:a16="http://schemas.microsoft.com/office/drawing/2014/main" id="{AE548BE2-09CB-4780-9F67-6A788D4E4272}"/>
                    </a:ext>
                  </a:extLst>
                </p:cNvPr>
                <p:cNvSpPr/>
                <p:nvPr/>
              </p:nvSpPr>
              <p:spPr>
                <a:xfrm>
                  <a:off x="3044328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Graphic 18">
                  <a:extLst>
                    <a:ext uri="{FF2B5EF4-FFF2-40B4-BE49-F238E27FC236}">
                      <a16:creationId xmlns:a16="http://schemas.microsoft.com/office/drawing/2014/main" id="{072CD87D-4A74-4915-A2C8-13274A91786A}"/>
                    </a:ext>
                  </a:extLst>
                </p:cNvPr>
                <p:cNvSpPr/>
                <p:nvPr/>
              </p:nvSpPr>
              <p:spPr>
                <a:xfrm>
                  <a:off x="3004145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Graphic 18">
                  <a:extLst>
                    <a:ext uri="{FF2B5EF4-FFF2-40B4-BE49-F238E27FC236}">
                      <a16:creationId xmlns:a16="http://schemas.microsoft.com/office/drawing/2014/main" id="{B2E40A93-B55E-4A39-8E3F-E1824913A229}"/>
                    </a:ext>
                  </a:extLst>
                </p:cNvPr>
                <p:cNvSpPr/>
                <p:nvPr/>
              </p:nvSpPr>
              <p:spPr>
                <a:xfrm>
                  <a:off x="2956223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Graphic 18">
                  <a:extLst>
                    <a:ext uri="{FF2B5EF4-FFF2-40B4-BE49-F238E27FC236}">
                      <a16:creationId xmlns:a16="http://schemas.microsoft.com/office/drawing/2014/main" id="{BF92ED31-A92F-461B-B924-81406DD0F459}"/>
                    </a:ext>
                  </a:extLst>
                </p:cNvPr>
                <p:cNvSpPr/>
                <p:nvPr/>
              </p:nvSpPr>
              <p:spPr>
                <a:xfrm>
                  <a:off x="2882703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Graphic 18">
                  <a:extLst>
                    <a:ext uri="{FF2B5EF4-FFF2-40B4-BE49-F238E27FC236}">
                      <a16:creationId xmlns:a16="http://schemas.microsoft.com/office/drawing/2014/main" id="{29D2DDC5-0966-4DBB-82E5-468861AE786B}"/>
                    </a:ext>
                  </a:extLst>
                </p:cNvPr>
                <p:cNvSpPr/>
                <p:nvPr/>
              </p:nvSpPr>
              <p:spPr>
                <a:xfrm>
                  <a:off x="2804718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Graphic 18">
                  <a:extLst>
                    <a:ext uri="{FF2B5EF4-FFF2-40B4-BE49-F238E27FC236}">
                      <a16:creationId xmlns:a16="http://schemas.microsoft.com/office/drawing/2014/main" id="{84050707-A3B1-4C98-AAD3-B4D09F6FCE35}"/>
                    </a:ext>
                  </a:extLst>
                </p:cNvPr>
                <p:cNvSpPr/>
                <p:nvPr/>
              </p:nvSpPr>
              <p:spPr>
                <a:xfrm>
                  <a:off x="2685360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Graphic 18">
                  <a:extLst>
                    <a:ext uri="{FF2B5EF4-FFF2-40B4-BE49-F238E27FC236}">
                      <a16:creationId xmlns:a16="http://schemas.microsoft.com/office/drawing/2014/main" id="{4734318C-08D0-4FEC-AB66-7AB462146248}"/>
                    </a:ext>
                  </a:extLst>
                </p:cNvPr>
                <p:cNvSpPr/>
                <p:nvPr/>
              </p:nvSpPr>
              <p:spPr>
                <a:xfrm>
                  <a:off x="2573443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Graphic 18">
                  <a:extLst>
                    <a:ext uri="{FF2B5EF4-FFF2-40B4-BE49-F238E27FC236}">
                      <a16:creationId xmlns:a16="http://schemas.microsoft.com/office/drawing/2014/main" id="{2D5E3E5C-4921-47A3-9CFB-C5968EAA534A}"/>
                    </a:ext>
                  </a:extLst>
                </p:cNvPr>
                <p:cNvSpPr/>
                <p:nvPr/>
              </p:nvSpPr>
              <p:spPr>
                <a:xfrm>
                  <a:off x="2473730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Graphic 18">
                  <a:extLst>
                    <a:ext uri="{FF2B5EF4-FFF2-40B4-BE49-F238E27FC236}">
                      <a16:creationId xmlns:a16="http://schemas.microsoft.com/office/drawing/2014/main" id="{EA5E21CC-85CE-4856-A19B-97AEE254851C}"/>
                    </a:ext>
                  </a:extLst>
                </p:cNvPr>
                <p:cNvSpPr/>
                <p:nvPr/>
              </p:nvSpPr>
              <p:spPr>
                <a:xfrm>
                  <a:off x="3082427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Graphic 18">
                  <a:extLst>
                    <a:ext uri="{FF2B5EF4-FFF2-40B4-BE49-F238E27FC236}">
                      <a16:creationId xmlns:a16="http://schemas.microsoft.com/office/drawing/2014/main" id="{3E5CB45A-9306-4A2A-84E3-56D4CEC10A17}"/>
                    </a:ext>
                  </a:extLst>
                </p:cNvPr>
                <p:cNvSpPr/>
                <p:nvPr/>
              </p:nvSpPr>
              <p:spPr>
                <a:xfrm>
                  <a:off x="3107728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Graphic 18">
                  <a:extLst>
                    <a:ext uri="{FF2B5EF4-FFF2-40B4-BE49-F238E27FC236}">
                      <a16:creationId xmlns:a16="http://schemas.microsoft.com/office/drawing/2014/main" id="{848DEC04-E672-4267-B356-07A6930CEAF7}"/>
                    </a:ext>
                  </a:extLst>
                </p:cNvPr>
                <p:cNvSpPr/>
                <p:nvPr/>
              </p:nvSpPr>
              <p:spPr>
                <a:xfrm>
                  <a:off x="3132135" y="494681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Graphic 18">
                  <a:extLst>
                    <a:ext uri="{FF2B5EF4-FFF2-40B4-BE49-F238E27FC236}">
                      <a16:creationId xmlns:a16="http://schemas.microsoft.com/office/drawing/2014/main" id="{74E8D2DA-F785-4BFE-9582-B6BBC1B29B0C}"/>
                    </a:ext>
                  </a:extLst>
                </p:cNvPr>
                <p:cNvSpPr/>
                <p:nvPr/>
              </p:nvSpPr>
              <p:spPr>
                <a:xfrm>
                  <a:off x="3150292" y="4946522"/>
                  <a:ext cx="11906" cy="97332"/>
                </a:xfrm>
                <a:custGeom>
                  <a:avLst/>
                  <a:gdLst>
                    <a:gd name="connsiteX0" fmla="*/ 11906 w 11906"/>
                    <a:gd name="connsiteY0" fmla="*/ 595 h 97332"/>
                    <a:gd name="connsiteX1" fmla="*/ 11906 w 11906"/>
                    <a:gd name="connsiteY1" fmla="*/ 97034 h 97332"/>
                    <a:gd name="connsiteX2" fmla="*/ 7441 w 11906"/>
                    <a:gd name="connsiteY2" fmla="*/ 97332 h 97332"/>
                    <a:gd name="connsiteX3" fmla="*/ 0 w 11906"/>
                    <a:gd name="connsiteY3" fmla="*/ 97332 h 97332"/>
                    <a:gd name="connsiteX4" fmla="*/ 0 w 11906"/>
                    <a:gd name="connsiteY4" fmla="*/ 0 h 97332"/>
                    <a:gd name="connsiteX5" fmla="*/ 7441 w 11906"/>
                    <a:gd name="connsiteY5" fmla="*/ 0 h 97332"/>
                    <a:gd name="connsiteX6" fmla="*/ 11906 w 11906"/>
                    <a:gd name="connsiteY6" fmla="*/ 595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2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298"/>
                        <a:pt x="10418" y="595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Graphic 18">
                  <a:extLst>
                    <a:ext uri="{FF2B5EF4-FFF2-40B4-BE49-F238E27FC236}">
                      <a16:creationId xmlns:a16="http://schemas.microsoft.com/office/drawing/2014/main" id="{8F7A5361-769C-40EE-BCC4-F4655A1B4B59}"/>
                    </a:ext>
                  </a:extLst>
                </p:cNvPr>
                <p:cNvSpPr/>
                <p:nvPr/>
              </p:nvSpPr>
              <p:spPr>
                <a:xfrm>
                  <a:off x="3166663" y="4948605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5060" y="1190"/>
                        <a:pt x="8930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18">
              <a:extLst>
                <a:ext uri="{FF2B5EF4-FFF2-40B4-BE49-F238E27FC236}">
                  <a16:creationId xmlns:a16="http://schemas.microsoft.com/office/drawing/2014/main" id="{FC915D8E-1EB9-4986-9FA5-21EDD81D1040}"/>
                </a:ext>
              </a:extLst>
            </p:cNvPr>
            <p:cNvGrpSpPr/>
            <p:nvPr/>
          </p:nvGrpSpPr>
          <p:grpSpPr>
            <a:xfrm>
              <a:off x="1116629" y="4848295"/>
              <a:ext cx="1091785" cy="98822"/>
              <a:chOff x="2115953" y="4848295"/>
              <a:chExt cx="1091785" cy="98822"/>
            </a:xfrm>
          </p:grpSpPr>
          <p:sp>
            <p:nvSpPr>
              <p:cNvPr id="123" name="Graphic 18">
                <a:extLst>
                  <a:ext uri="{FF2B5EF4-FFF2-40B4-BE49-F238E27FC236}">
                    <a16:creationId xmlns:a16="http://schemas.microsoft.com/office/drawing/2014/main" id="{0F8E26F3-E110-4A1C-910F-8E4F843356C9}"/>
                  </a:ext>
                </a:extLst>
              </p:cNvPr>
              <p:cNvSpPr/>
              <p:nvPr/>
            </p:nvSpPr>
            <p:spPr>
              <a:xfrm>
                <a:off x="2115953" y="4849785"/>
                <a:ext cx="1091785" cy="97332"/>
              </a:xfrm>
              <a:custGeom>
                <a:avLst/>
                <a:gdLst>
                  <a:gd name="connsiteX0" fmla="*/ 1091786 w 1091785"/>
                  <a:gd name="connsiteY0" fmla="*/ 21133 h 97332"/>
                  <a:gd name="connsiteX1" fmla="*/ 1091786 w 1091785"/>
                  <a:gd name="connsiteY1" fmla="*/ 75901 h 97332"/>
                  <a:gd name="connsiteX2" fmla="*/ 1087321 w 1091785"/>
                  <a:gd name="connsiteY2" fmla="*/ 87807 h 97332"/>
                  <a:gd name="connsiteX3" fmla="*/ 1075415 w 1091785"/>
                  <a:gd name="connsiteY3" fmla="*/ 95844 h 97332"/>
                  <a:gd name="connsiteX4" fmla="*/ 1070950 w 1091785"/>
                  <a:gd name="connsiteY4" fmla="*/ 97034 h 97332"/>
                  <a:gd name="connsiteX5" fmla="*/ 1066485 w 1091785"/>
                  <a:gd name="connsiteY5" fmla="*/ 97332 h 97332"/>
                  <a:gd name="connsiteX6" fmla="*/ 25300 w 1091785"/>
                  <a:gd name="connsiteY6" fmla="*/ 97332 h 97332"/>
                  <a:gd name="connsiteX7" fmla="*/ 0 w 1091785"/>
                  <a:gd name="connsiteY7" fmla="*/ 77389 h 97332"/>
                  <a:gd name="connsiteX8" fmla="*/ 0 w 1091785"/>
                  <a:gd name="connsiteY8" fmla="*/ 76199 h 97332"/>
                  <a:gd name="connsiteX9" fmla="*/ 0 w 1091785"/>
                  <a:gd name="connsiteY9" fmla="*/ 21431 h 97332"/>
                  <a:gd name="connsiteX10" fmla="*/ 0 w 1091785"/>
                  <a:gd name="connsiteY10" fmla="*/ 20240 h 97332"/>
                  <a:gd name="connsiteX11" fmla="*/ 22324 w 1091785"/>
                  <a:gd name="connsiteY11" fmla="*/ 298 h 97332"/>
                  <a:gd name="connsiteX12" fmla="*/ 25300 w 1091785"/>
                  <a:gd name="connsiteY12" fmla="*/ 0 h 97332"/>
                  <a:gd name="connsiteX13" fmla="*/ 1066783 w 1091785"/>
                  <a:gd name="connsiteY13" fmla="*/ 0 h 97332"/>
                  <a:gd name="connsiteX14" fmla="*/ 1071248 w 1091785"/>
                  <a:gd name="connsiteY14" fmla="*/ 298 h 97332"/>
                  <a:gd name="connsiteX15" fmla="*/ 1075713 w 1091785"/>
                  <a:gd name="connsiteY15" fmla="*/ 1488 h 97332"/>
                  <a:gd name="connsiteX16" fmla="*/ 1087619 w 1091785"/>
                  <a:gd name="connsiteY16" fmla="*/ 9525 h 97332"/>
                  <a:gd name="connsiteX17" fmla="*/ 1091786 w 1091785"/>
                  <a:gd name="connsiteY17" fmla="*/ 21133 h 97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91785" h="97332">
                    <a:moveTo>
                      <a:pt x="1091786" y="21133"/>
                    </a:moveTo>
                    <a:lnTo>
                      <a:pt x="1091786" y="75901"/>
                    </a:lnTo>
                    <a:cubicBezTo>
                      <a:pt x="1091786" y="80366"/>
                      <a:pt x="1090298" y="84235"/>
                      <a:pt x="1087321" y="87807"/>
                    </a:cubicBezTo>
                    <a:cubicBezTo>
                      <a:pt x="1084345" y="91379"/>
                      <a:pt x="1080475" y="94058"/>
                      <a:pt x="1075415" y="95844"/>
                    </a:cubicBezTo>
                    <a:cubicBezTo>
                      <a:pt x="1073927" y="96439"/>
                      <a:pt x="1072439" y="96737"/>
                      <a:pt x="1070950" y="97034"/>
                    </a:cubicBezTo>
                    <a:cubicBezTo>
                      <a:pt x="1069462" y="97332"/>
                      <a:pt x="1067974" y="97332"/>
                      <a:pt x="1066485" y="97332"/>
                    </a:cubicBezTo>
                    <a:lnTo>
                      <a:pt x="25300" y="97332"/>
                    </a:lnTo>
                    <a:cubicBezTo>
                      <a:pt x="11906" y="97332"/>
                      <a:pt x="893" y="88403"/>
                      <a:pt x="0" y="77389"/>
                    </a:cubicBezTo>
                    <a:cubicBezTo>
                      <a:pt x="0" y="77092"/>
                      <a:pt x="0" y="76794"/>
                      <a:pt x="0" y="76199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595" y="9822"/>
                      <a:pt x="10120" y="1488"/>
                      <a:pt x="22324" y="298"/>
                    </a:cubicBezTo>
                    <a:cubicBezTo>
                      <a:pt x="23217" y="298"/>
                      <a:pt x="24407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298" y="12501"/>
                      <a:pt x="1091786" y="16668"/>
                      <a:pt x="1091786" y="21133"/>
                    </a:cubicBezTo>
                    <a:close/>
                  </a:path>
                </a:pathLst>
              </a:custGeom>
              <a:solidFill>
                <a:srgbClr val="44546A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Graphic 18">
                <a:extLst>
                  <a:ext uri="{FF2B5EF4-FFF2-40B4-BE49-F238E27FC236}">
                    <a16:creationId xmlns:a16="http://schemas.microsoft.com/office/drawing/2014/main" id="{6AAA9BE6-37CA-48C9-B6D8-9FFAAD968B7B}"/>
                  </a:ext>
                </a:extLst>
              </p:cNvPr>
              <p:cNvSpPr/>
              <p:nvPr/>
            </p:nvSpPr>
            <p:spPr>
              <a:xfrm>
                <a:off x="2116250" y="4849487"/>
                <a:ext cx="580122" cy="97331"/>
              </a:xfrm>
              <a:custGeom>
                <a:avLst/>
                <a:gdLst>
                  <a:gd name="connsiteX0" fmla="*/ 580123 w 580122"/>
                  <a:gd name="connsiteY0" fmla="*/ 97332 h 97331"/>
                  <a:gd name="connsiteX1" fmla="*/ 22324 w 580122"/>
                  <a:gd name="connsiteY1" fmla="*/ 97332 h 97331"/>
                  <a:gd name="connsiteX2" fmla="*/ 0 w 580122"/>
                  <a:gd name="connsiteY2" fmla="*/ 77389 h 97331"/>
                  <a:gd name="connsiteX3" fmla="*/ 0 w 580122"/>
                  <a:gd name="connsiteY3" fmla="*/ 76199 h 97331"/>
                  <a:gd name="connsiteX4" fmla="*/ 0 w 580122"/>
                  <a:gd name="connsiteY4" fmla="*/ 21431 h 97331"/>
                  <a:gd name="connsiteX5" fmla="*/ 0 w 580122"/>
                  <a:gd name="connsiteY5" fmla="*/ 20240 h 97331"/>
                  <a:gd name="connsiteX6" fmla="*/ 19943 w 580122"/>
                  <a:gd name="connsiteY6" fmla="*/ 298 h 97331"/>
                  <a:gd name="connsiteX7" fmla="*/ 22622 w 580122"/>
                  <a:gd name="connsiteY7" fmla="*/ 0 h 97331"/>
                  <a:gd name="connsiteX8" fmla="*/ 511961 w 580122"/>
                  <a:gd name="connsiteY8" fmla="*/ 0 h 97331"/>
                  <a:gd name="connsiteX9" fmla="*/ 511961 w 580122"/>
                  <a:gd name="connsiteY9" fmla="*/ 298 h 97331"/>
                  <a:gd name="connsiteX10" fmla="*/ 580123 w 580122"/>
                  <a:gd name="connsiteY10" fmla="*/ 97332 h 9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122" h="97331">
                    <a:moveTo>
                      <a:pt x="580123" y="97332"/>
                    </a:moveTo>
                    <a:lnTo>
                      <a:pt x="22324" y="97332"/>
                    </a:lnTo>
                    <a:cubicBezTo>
                      <a:pt x="10418" y="97332"/>
                      <a:pt x="595" y="88402"/>
                      <a:pt x="0" y="77389"/>
                    </a:cubicBezTo>
                    <a:cubicBezTo>
                      <a:pt x="0" y="77092"/>
                      <a:pt x="0" y="76794"/>
                      <a:pt x="0" y="76199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595" y="9822"/>
                      <a:pt x="8930" y="1488"/>
                      <a:pt x="19943" y="298"/>
                    </a:cubicBezTo>
                    <a:cubicBezTo>
                      <a:pt x="20836" y="298"/>
                      <a:pt x="21729" y="0"/>
                      <a:pt x="22622" y="0"/>
                    </a:cubicBezTo>
                    <a:lnTo>
                      <a:pt x="511961" y="0"/>
                    </a:lnTo>
                    <a:cubicBezTo>
                      <a:pt x="511961" y="0"/>
                      <a:pt x="511961" y="0"/>
                      <a:pt x="511961" y="298"/>
                    </a:cubicBezTo>
                    <a:cubicBezTo>
                      <a:pt x="519699" y="28872"/>
                      <a:pt x="537856" y="68460"/>
                      <a:pt x="580123" y="97332"/>
                    </a:cubicBezTo>
                    <a:close/>
                  </a:path>
                </a:pathLst>
              </a:custGeom>
              <a:solidFill>
                <a:srgbClr val="193479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18">
                <a:extLst>
                  <a:ext uri="{FF2B5EF4-FFF2-40B4-BE49-F238E27FC236}">
                    <a16:creationId xmlns:a16="http://schemas.microsoft.com/office/drawing/2014/main" id="{226D743F-D389-4C60-923D-6E40B71BABEF}"/>
                  </a:ext>
                </a:extLst>
              </p:cNvPr>
              <p:cNvGrpSpPr/>
              <p:nvPr/>
            </p:nvGrpSpPr>
            <p:grpSpPr>
              <a:xfrm>
                <a:off x="2498733" y="4848295"/>
                <a:ext cx="704838" cy="98822"/>
                <a:chOff x="2498733" y="4848295"/>
                <a:chExt cx="704838" cy="98822"/>
              </a:xfrm>
              <a:solidFill>
                <a:srgbClr val="FFA412"/>
              </a:solidFill>
            </p:grpSpPr>
            <p:sp>
              <p:nvSpPr>
                <p:cNvPr id="126" name="Graphic 18">
                  <a:extLst>
                    <a:ext uri="{FF2B5EF4-FFF2-40B4-BE49-F238E27FC236}">
                      <a16:creationId xmlns:a16="http://schemas.microsoft.com/office/drawing/2014/main" id="{A1FC266F-BDE5-4EEA-954E-3FA15A04876E}"/>
                    </a:ext>
                  </a:extLst>
                </p:cNvPr>
                <p:cNvSpPr/>
                <p:nvPr/>
              </p:nvSpPr>
              <p:spPr>
                <a:xfrm>
                  <a:off x="3069331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Graphic 18">
                  <a:extLst>
                    <a:ext uri="{FF2B5EF4-FFF2-40B4-BE49-F238E27FC236}">
                      <a16:creationId xmlns:a16="http://schemas.microsoft.com/office/drawing/2014/main" id="{9D72BE61-DA4F-4E61-BDCB-272C9B8CF609}"/>
                    </a:ext>
                  </a:extLst>
                </p:cNvPr>
                <p:cNvSpPr/>
                <p:nvPr/>
              </p:nvSpPr>
              <p:spPr>
                <a:xfrm>
                  <a:off x="3029148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Graphic 18">
                  <a:extLst>
                    <a:ext uri="{FF2B5EF4-FFF2-40B4-BE49-F238E27FC236}">
                      <a16:creationId xmlns:a16="http://schemas.microsoft.com/office/drawing/2014/main" id="{E3DE5F98-AD5B-41B6-9D81-68C02FB76EDF}"/>
                    </a:ext>
                  </a:extLst>
                </p:cNvPr>
                <p:cNvSpPr/>
                <p:nvPr/>
              </p:nvSpPr>
              <p:spPr>
                <a:xfrm>
                  <a:off x="2981226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Graphic 18">
                  <a:extLst>
                    <a:ext uri="{FF2B5EF4-FFF2-40B4-BE49-F238E27FC236}">
                      <a16:creationId xmlns:a16="http://schemas.microsoft.com/office/drawing/2014/main" id="{3259FDFC-9DB7-4858-947E-447DBAB61DCA}"/>
                    </a:ext>
                  </a:extLst>
                </p:cNvPr>
                <p:cNvSpPr/>
                <p:nvPr/>
              </p:nvSpPr>
              <p:spPr>
                <a:xfrm>
                  <a:off x="2907408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Graphic 18">
                  <a:extLst>
                    <a:ext uri="{FF2B5EF4-FFF2-40B4-BE49-F238E27FC236}">
                      <a16:creationId xmlns:a16="http://schemas.microsoft.com/office/drawing/2014/main" id="{4A7C872C-A70D-46BD-96D1-21E04F2DD3D5}"/>
                    </a:ext>
                  </a:extLst>
                </p:cNvPr>
                <p:cNvSpPr/>
                <p:nvPr/>
              </p:nvSpPr>
              <p:spPr>
                <a:xfrm>
                  <a:off x="2829721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Graphic 18">
                  <a:extLst>
                    <a:ext uri="{FF2B5EF4-FFF2-40B4-BE49-F238E27FC236}">
                      <a16:creationId xmlns:a16="http://schemas.microsoft.com/office/drawing/2014/main" id="{AF6BF08F-E8F0-4908-A556-6EE64994339B}"/>
                    </a:ext>
                  </a:extLst>
                </p:cNvPr>
                <p:cNvSpPr/>
                <p:nvPr/>
              </p:nvSpPr>
              <p:spPr>
                <a:xfrm>
                  <a:off x="2710363" y="484829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B7C0EB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Graphic 18">
                  <a:extLst>
                    <a:ext uri="{FF2B5EF4-FFF2-40B4-BE49-F238E27FC236}">
                      <a16:creationId xmlns:a16="http://schemas.microsoft.com/office/drawing/2014/main" id="{DDA05674-126D-4832-A411-9C45339437B9}"/>
                    </a:ext>
                  </a:extLst>
                </p:cNvPr>
                <p:cNvSpPr/>
                <p:nvPr/>
              </p:nvSpPr>
              <p:spPr>
                <a:xfrm>
                  <a:off x="2598446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Graphic 18">
                  <a:extLst>
                    <a:ext uri="{FF2B5EF4-FFF2-40B4-BE49-F238E27FC236}">
                      <a16:creationId xmlns:a16="http://schemas.microsoft.com/office/drawing/2014/main" id="{88833842-E295-4A8D-96E9-48BF2399A7D3}"/>
                    </a:ext>
                  </a:extLst>
                </p:cNvPr>
                <p:cNvSpPr/>
                <p:nvPr/>
              </p:nvSpPr>
              <p:spPr>
                <a:xfrm>
                  <a:off x="2498733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Graphic 18">
                  <a:extLst>
                    <a:ext uri="{FF2B5EF4-FFF2-40B4-BE49-F238E27FC236}">
                      <a16:creationId xmlns:a16="http://schemas.microsoft.com/office/drawing/2014/main" id="{95F84BC3-0651-4D09-AD7C-FE3C15016E35}"/>
                    </a:ext>
                  </a:extLst>
                </p:cNvPr>
                <p:cNvSpPr/>
                <p:nvPr/>
              </p:nvSpPr>
              <p:spPr>
                <a:xfrm>
                  <a:off x="3107430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Graphic 18">
                  <a:extLst>
                    <a:ext uri="{FF2B5EF4-FFF2-40B4-BE49-F238E27FC236}">
                      <a16:creationId xmlns:a16="http://schemas.microsoft.com/office/drawing/2014/main" id="{F604CCBC-9A71-4EEA-987B-EFD7CA6306A8}"/>
                    </a:ext>
                  </a:extLst>
                </p:cNvPr>
                <p:cNvSpPr/>
                <p:nvPr/>
              </p:nvSpPr>
              <p:spPr>
                <a:xfrm>
                  <a:off x="3132730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Graphic 18">
                  <a:extLst>
                    <a:ext uri="{FF2B5EF4-FFF2-40B4-BE49-F238E27FC236}">
                      <a16:creationId xmlns:a16="http://schemas.microsoft.com/office/drawing/2014/main" id="{8C71FC0E-0B94-4ACC-B547-F78BB6614CDE}"/>
                    </a:ext>
                  </a:extLst>
                </p:cNvPr>
                <p:cNvSpPr/>
                <p:nvPr/>
              </p:nvSpPr>
              <p:spPr>
                <a:xfrm>
                  <a:off x="3156840" y="4849785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Graphic 18">
                  <a:extLst>
                    <a:ext uri="{FF2B5EF4-FFF2-40B4-BE49-F238E27FC236}">
                      <a16:creationId xmlns:a16="http://schemas.microsoft.com/office/drawing/2014/main" id="{E36FFB99-4A76-4F9F-A695-9BDABCF43D3D}"/>
                    </a:ext>
                  </a:extLst>
                </p:cNvPr>
                <p:cNvSpPr/>
                <p:nvPr/>
              </p:nvSpPr>
              <p:spPr>
                <a:xfrm>
                  <a:off x="3175294" y="4849487"/>
                  <a:ext cx="11906" cy="97331"/>
                </a:xfrm>
                <a:custGeom>
                  <a:avLst/>
                  <a:gdLst>
                    <a:gd name="connsiteX0" fmla="*/ 11906 w 11906"/>
                    <a:gd name="connsiteY0" fmla="*/ 595 h 97331"/>
                    <a:gd name="connsiteX1" fmla="*/ 11906 w 11906"/>
                    <a:gd name="connsiteY1" fmla="*/ 97034 h 97331"/>
                    <a:gd name="connsiteX2" fmla="*/ 7441 w 11906"/>
                    <a:gd name="connsiteY2" fmla="*/ 97332 h 97331"/>
                    <a:gd name="connsiteX3" fmla="*/ 0 w 11906"/>
                    <a:gd name="connsiteY3" fmla="*/ 97332 h 97331"/>
                    <a:gd name="connsiteX4" fmla="*/ 0 w 11906"/>
                    <a:gd name="connsiteY4" fmla="*/ 0 h 97331"/>
                    <a:gd name="connsiteX5" fmla="*/ 7441 w 11906"/>
                    <a:gd name="connsiteY5" fmla="*/ 0 h 97331"/>
                    <a:gd name="connsiteX6" fmla="*/ 11906 w 11906"/>
                    <a:gd name="connsiteY6" fmla="*/ 595 h 9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1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298"/>
                        <a:pt x="10418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Graphic 18">
                  <a:extLst>
                    <a:ext uri="{FF2B5EF4-FFF2-40B4-BE49-F238E27FC236}">
                      <a16:creationId xmlns:a16="http://schemas.microsoft.com/office/drawing/2014/main" id="{23EBB247-74A1-4844-B9D3-263B71F3C492}"/>
                    </a:ext>
                  </a:extLst>
                </p:cNvPr>
                <p:cNvSpPr/>
                <p:nvPr/>
              </p:nvSpPr>
              <p:spPr>
                <a:xfrm>
                  <a:off x="3191665" y="4851273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4763" y="1488"/>
                        <a:pt x="8930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9" name="Graphic 18">
              <a:extLst>
                <a:ext uri="{FF2B5EF4-FFF2-40B4-BE49-F238E27FC236}">
                  <a16:creationId xmlns:a16="http://schemas.microsoft.com/office/drawing/2014/main" id="{0A25FA95-41D8-4504-85A4-6DC765F3E9D4}"/>
                </a:ext>
              </a:extLst>
            </p:cNvPr>
            <p:cNvGrpSpPr/>
            <p:nvPr/>
          </p:nvGrpSpPr>
          <p:grpSpPr>
            <a:xfrm>
              <a:off x="1040132" y="4752453"/>
              <a:ext cx="1091785" cy="97629"/>
              <a:chOff x="2039456" y="4752453"/>
              <a:chExt cx="1091785" cy="97629"/>
            </a:xfrm>
          </p:grpSpPr>
          <p:sp>
            <p:nvSpPr>
              <p:cNvPr id="140" name="Graphic 18">
                <a:extLst>
                  <a:ext uri="{FF2B5EF4-FFF2-40B4-BE49-F238E27FC236}">
                    <a16:creationId xmlns:a16="http://schemas.microsoft.com/office/drawing/2014/main" id="{38BB9329-7350-49BE-8F40-9FAF00909240}"/>
                  </a:ext>
                </a:extLst>
              </p:cNvPr>
              <p:cNvSpPr/>
              <p:nvPr/>
            </p:nvSpPr>
            <p:spPr>
              <a:xfrm>
                <a:off x="2039456" y="4752453"/>
                <a:ext cx="1091785" cy="97629"/>
              </a:xfrm>
              <a:custGeom>
                <a:avLst/>
                <a:gdLst>
                  <a:gd name="connsiteX0" fmla="*/ 1091786 w 1091785"/>
                  <a:gd name="connsiteY0" fmla="*/ 21431 h 97629"/>
                  <a:gd name="connsiteX1" fmla="*/ 1091786 w 1091785"/>
                  <a:gd name="connsiteY1" fmla="*/ 76199 h 97629"/>
                  <a:gd name="connsiteX2" fmla="*/ 1087321 w 1091785"/>
                  <a:gd name="connsiteY2" fmla="*/ 88105 h 97629"/>
                  <a:gd name="connsiteX3" fmla="*/ 1075415 w 1091785"/>
                  <a:gd name="connsiteY3" fmla="*/ 96141 h 97629"/>
                  <a:gd name="connsiteX4" fmla="*/ 1070950 w 1091785"/>
                  <a:gd name="connsiteY4" fmla="*/ 97332 h 97629"/>
                  <a:gd name="connsiteX5" fmla="*/ 1069462 w 1091785"/>
                  <a:gd name="connsiteY5" fmla="*/ 97630 h 97629"/>
                  <a:gd name="connsiteX6" fmla="*/ 1068569 w 1091785"/>
                  <a:gd name="connsiteY6" fmla="*/ 97630 h 97629"/>
                  <a:gd name="connsiteX7" fmla="*/ 1067676 w 1091785"/>
                  <a:gd name="connsiteY7" fmla="*/ 97630 h 97629"/>
                  <a:gd name="connsiteX8" fmla="*/ 1066485 w 1091785"/>
                  <a:gd name="connsiteY8" fmla="*/ 97630 h 97629"/>
                  <a:gd name="connsiteX9" fmla="*/ 25300 w 1091785"/>
                  <a:gd name="connsiteY9" fmla="*/ 97630 h 97629"/>
                  <a:gd name="connsiteX10" fmla="*/ 0 w 1091785"/>
                  <a:gd name="connsiteY10" fmla="*/ 77687 h 97629"/>
                  <a:gd name="connsiteX11" fmla="*/ 0 w 1091785"/>
                  <a:gd name="connsiteY11" fmla="*/ 76496 h 97629"/>
                  <a:gd name="connsiteX12" fmla="*/ 0 w 1091785"/>
                  <a:gd name="connsiteY12" fmla="*/ 21431 h 97629"/>
                  <a:gd name="connsiteX13" fmla="*/ 0 w 1091785"/>
                  <a:gd name="connsiteY13" fmla="*/ 20240 h 97629"/>
                  <a:gd name="connsiteX14" fmla="*/ 0 w 1091785"/>
                  <a:gd name="connsiteY14" fmla="*/ 19347 h 97629"/>
                  <a:gd name="connsiteX15" fmla="*/ 18752 w 1091785"/>
                  <a:gd name="connsiteY15" fmla="*/ 893 h 97629"/>
                  <a:gd name="connsiteX16" fmla="*/ 19645 w 1091785"/>
                  <a:gd name="connsiteY16" fmla="*/ 595 h 97629"/>
                  <a:gd name="connsiteX17" fmla="*/ 25003 w 1091785"/>
                  <a:gd name="connsiteY17" fmla="*/ 0 h 97629"/>
                  <a:gd name="connsiteX18" fmla="*/ 1066485 w 1091785"/>
                  <a:gd name="connsiteY18" fmla="*/ 0 h 97629"/>
                  <a:gd name="connsiteX19" fmla="*/ 1068867 w 1091785"/>
                  <a:gd name="connsiteY19" fmla="*/ 0 h 97629"/>
                  <a:gd name="connsiteX20" fmla="*/ 1069759 w 1091785"/>
                  <a:gd name="connsiteY20" fmla="*/ 0 h 97629"/>
                  <a:gd name="connsiteX21" fmla="*/ 1069759 w 1091785"/>
                  <a:gd name="connsiteY21" fmla="*/ 0 h 97629"/>
                  <a:gd name="connsiteX22" fmla="*/ 1070950 w 1091785"/>
                  <a:gd name="connsiteY22" fmla="*/ 298 h 97629"/>
                  <a:gd name="connsiteX23" fmla="*/ 1075415 w 1091785"/>
                  <a:gd name="connsiteY23" fmla="*/ 1488 h 97629"/>
                  <a:gd name="connsiteX24" fmla="*/ 1087321 w 1091785"/>
                  <a:gd name="connsiteY24" fmla="*/ 9525 h 97629"/>
                  <a:gd name="connsiteX25" fmla="*/ 1091786 w 1091785"/>
                  <a:gd name="connsiteY25" fmla="*/ 21431 h 9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91785" h="97629">
                    <a:moveTo>
                      <a:pt x="1091786" y="21431"/>
                    </a:moveTo>
                    <a:lnTo>
                      <a:pt x="1091786" y="76199"/>
                    </a:lnTo>
                    <a:cubicBezTo>
                      <a:pt x="1091786" y="80664"/>
                      <a:pt x="1090298" y="84533"/>
                      <a:pt x="1087321" y="88105"/>
                    </a:cubicBezTo>
                    <a:cubicBezTo>
                      <a:pt x="1084344" y="91677"/>
                      <a:pt x="1080475" y="94356"/>
                      <a:pt x="1075415" y="96141"/>
                    </a:cubicBezTo>
                    <a:cubicBezTo>
                      <a:pt x="1073927" y="96737"/>
                      <a:pt x="1072438" y="97034"/>
                      <a:pt x="1070950" y="97332"/>
                    </a:cubicBezTo>
                    <a:cubicBezTo>
                      <a:pt x="1070355" y="97332"/>
                      <a:pt x="1070057" y="97332"/>
                      <a:pt x="1069462" y="97630"/>
                    </a:cubicBezTo>
                    <a:cubicBezTo>
                      <a:pt x="1069164" y="97630"/>
                      <a:pt x="1068867" y="97630"/>
                      <a:pt x="1068569" y="97630"/>
                    </a:cubicBezTo>
                    <a:cubicBezTo>
                      <a:pt x="1068271" y="97630"/>
                      <a:pt x="1067974" y="97630"/>
                      <a:pt x="1067676" y="97630"/>
                    </a:cubicBezTo>
                    <a:cubicBezTo>
                      <a:pt x="1067081" y="97630"/>
                      <a:pt x="1066783" y="97630"/>
                      <a:pt x="1066485" y="97630"/>
                    </a:cubicBezTo>
                    <a:lnTo>
                      <a:pt x="25300" y="97630"/>
                    </a:lnTo>
                    <a:cubicBezTo>
                      <a:pt x="11906" y="97630"/>
                      <a:pt x="893" y="88700"/>
                      <a:pt x="0" y="77687"/>
                    </a:cubicBezTo>
                    <a:cubicBezTo>
                      <a:pt x="0" y="77389"/>
                      <a:pt x="0" y="77092"/>
                      <a:pt x="0" y="76496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0" y="19943"/>
                      <a:pt x="0" y="19645"/>
                      <a:pt x="0" y="19347"/>
                    </a:cubicBezTo>
                    <a:cubicBezTo>
                      <a:pt x="893" y="10418"/>
                      <a:pt x="8632" y="2977"/>
                      <a:pt x="18752" y="893"/>
                    </a:cubicBezTo>
                    <a:cubicBezTo>
                      <a:pt x="19050" y="893"/>
                      <a:pt x="19347" y="893"/>
                      <a:pt x="19645" y="595"/>
                    </a:cubicBezTo>
                    <a:cubicBezTo>
                      <a:pt x="21431" y="298"/>
                      <a:pt x="23217" y="0"/>
                      <a:pt x="25003" y="0"/>
                    </a:cubicBezTo>
                    <a:lnTo>
                      <a:pt x="1066485" y="0"/>
                    </a:lnTo>
                    <a:cubicBezTo>
                      <a:pt x="1067378" y="0"/>
                      <a:pt x="1067974" y="0"/>
                      <a:pt x="1068867" y="0"/>
                    </a:cubicBezTo>
                    <a:cubicBezTo>
                      <a:pt x="1069164" y="0"/>
                      <a:pt x="1069462" y="0"/>
                      <a:pt x="1069759" y="0"/>
                    </a:cubicBezTo>
                    <a:lnTo>
                      <a:pt x="1069759" y="0"/>
                    </a:lnTo>
                    <a:cubicBezTo>
                      <a:pt x="1070057" y="0"/>
                      <a:pt x="1070653" y="0"/>
                      <a:pt x="1070950" y="298"/>
                    </a:cubicBezTo>
                    <a:cubicBezTo>
                      <a:pt x="1072438" y="595"/>
                      <a:pt x="1074224" y="893"/>
                      <a:pt x="1075415" y="1488"/>
                    </a:cubicBezTo>
                    <a:cubicBezTo>
                      <a:pt x="1080177" y="2977"/>
                      <a:pt x="1084344" y="5953"/>
                      <a:pt x="1087321" y="9525"/>
                    </a:cubicBezTo>
                    <a:cubicBezTo>
                      <a:pt x="1090298" y="12799"/>
                      <a:pt x="1091786" y="16966"/>
                      <a:pt x="1091786" y="21431"/>
                    </a:cubicBezTo>
                    <a:close/>
                  </a:path>
                </a:pathLst>
              </a:custGeom>
              <a:solidFill>
                <a:srgbClr val="193479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Graphic 18">
                <a:extLst>
                  <a:ext uri="{FF2B5EF4-FFF2-40B4-BE49-F238E27FC236}">
                    <a16:creationId xmlns:a16="http://schemas.microsoft.com/office/drawing/2014/main" id="{839B8384-6EE5-4BB9-AC53-E2FDC24BB76C}"/>
                  </a:ext>
                </a:extLst>
              </p:cNvPr>
              <p:cNvSpPr/>
              <p:nvPr/>
            </p:nvSpPr>
            <p:spPr>
              <a:xfrm>
                <a:off x="2039456" y="4752453"/>
                <a:ext cx="580420" cy="97332"/>
              </a:xfrm>
              <a:custGeom>
                <a:avLst/>
                <a:gdLst>
                  <a:gd name="connsiteX0" fmla="*/ 580420 w 580420"/>
                  <a:gd name="connsiteY0" fmla="*/ 97332 h 97332"/>
                  <a:gd name="connsiteX1" fmla="*/ 22324 w 580420"/>
                  <a:gd name="connsiteY1" fmla="*/ 97332 h 97332"/>
                  <a:gd name="connsiteX2" fmla="*/ 0 w 580420"/>
                  <a:gd name="connsiteY2" fmla="*/ 77389 h 97332"/>
                  <a:gd name="connsiteX3" fmla="*/ 0 w 580420"/>
                  <a:gd name="connsiteY3" fmla="*/ 76199 h 97332"/>
                  <a:gd name="connsiteX4" fmla="*/ 0 w 580420"/>
                  <a:gd name="connsiteY4" fmla="*/ 21431 h 97332"/>
                  <a:gd name="connsiteX5" fmla="*/ 0 w 580420"/>
                  <a:gd name="connsiteY5" fmla="*/ 20240 h 97332"/>
                  <a:gd name="connsiteX6" fmla="*/ 0 w 580420"/>
                  <a:gd name="connsiteY6" fmla="*/ 19347 h 97332"/>
                  <a:gd name="connsiteX7" fmla="*/ 17561 w 580420"/>
                  <a:gd name="connsiteY7" fmla="*/ 595 h 97332"/>
                  <a:gd name="connsiteX8" fmla="*/ 18454 w 580420"/>
                  <a:gd name="connsiteY8" fmla="*/ 298 h 97332"/>
                  <a:gd name="connsiteX9" fmla="*/ 22324 w 580420"/>
                  <a:gd name="connsiteY9" fmla="*/ 0 h 97332"/>
                  <a:gd name="connsiteX10" fmla="*/ 511663 w 580420"/>
                  <a:gd name="connsiteY10" fmla="*/ 0 h 97332"/>
                  <a:gd name="connsiteX11" fmla="*/ 511961 w 580420"/>
                  <a:gd name="connsiteY11" fmla="*/ 595 h 97332"/>
                  <a:gd name="connsiteX12" fmla="*/ 580420 w 580420"/>
                  <a:gd name="connsiteY12" fmla="*/ 97332 h 97332"/>
                  <a:gd name="connsiteX13" fmla="*/ 580420 w 580420"/>
                  <a:gd name="connsiteY13" fmla="*/ 97332 h 97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0420" h="97332">
                    <a:moveTo>
                      <a:pt x="580420" y="97332"/>
                    </a:moveTo>
                    <a:lnTo>
                      <a:pt x="22324" y="97332"/>
                    </a:lnTo>
                    <a:cubicBezTo>
                      <a:pt x="10418" y="97332"/>
                      <a:pt x="595" y="88403"/>
                      <a:pt x="0" y="77389"/>
                    </a:cubicBezTo>
                    <a:cubicBezTo>
                      <a:pt x="0" y="77092"/>
                      <a:pt x="0" y="76794"/>
                      <a:pt x="0" y="76199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0" y="19943"/>
                      <a:pt x="0" y="19645"/>
                      <a:pt x="0" y="19347"/>
                    </a:cubicBezTo>
                    <a:cubicBezTo>
                      <a:pt x="893" y="10120"/>
                      <a:pt x="8037" y="2679"/>
                      <a:pt x="17561" y="595"/>
                    </a:cubicBezTo>
                    <a:cubicBezTo>
                      <a:pt x="17859" y="595"/>
                      <a:pt x="18157" y="595"/>
                      <a:pt x="18454" y="298"/>
                    </a:cubicBezTo>
                    <a:cubicBezTo>
                      <a:pt x="19645" y="0"/>
                      <a:pt x="21133" y="0"/>
                      <a:pt x="22324" y="0"/>
                    </a:cubicBezTo>
                    <a:lnTo>
                      <a:pt x="511663" y="0"/>
                    </a:lnTo>
                    <a:cubicBezTo>
                      <a:pt x="511663" y="298"/>
                      <a:pt x="511663" y="595"/>
                      <a:pt x="511961" y="595"/>
                    </a:cubicBezTo>
                    <a:cubicBezTo>
                      <a:pt x="519997" y="29468"/>
                      <a:pt x="538154" y="68460"/>
                      <a:pt x="580420" y="97332"/>
                    </a:cubicBezTo>
                    <a:cubicBezTo>
                      <a:pt x="580123" y="97332"/>
                      <a:pt x="580420" y="97332"/>
                      <a:pt x="580420" y="97332"/>
                    </a:cubicBezTo>
                    <a:close/>
                  </a:path>
                </a:pathLst>
              </a:custGeom>
              <a:solidFill>
                <a:srgbClr val="25838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2" name="Graphic 18">
                <a:extLst>
                  <a:ext uri="{FF2B5EF4-FFF2-40B4-BE49-F238E27FC236}">
                    <a16:creationId xmlns:a16="http://schemas.microsoft.com/office/drawing/2014/main" id="{0176A879-F3A4-4E96-94D6-48FD72068170}"/>
                  </a:ext>
                </a:extLst>
              </p:cNvPr>
              <p:cNvGrpSpPr/>
              <p:nvPr/>
            </p:nvGrpSpPr>
            <p:grpSpPr>
              <a:xfrm>
                <a:off x="2421939" y="4752453"/>
                <a:ext cx="705136" cy="97332"/>
                <a:chOff x="2421939" y="4752453"/>
                <a:chExt cx="705136" cy="97332"/>
              </a:xfrm>
              <a:solidFill>
                <a:srgbClr val="FFA412"/>
              </a:solidFill>
            </p:grpSpPr>
            <p:sp>
              <p:nvSpPr>
                <p:cNvPr id="143" name="Graphic 18">
                  <a:extLst>
                    <a:ext uri="{FF2B5EF4-FFF2-40B4-BE49-F238E27FC236}">
                      <a16:creationId xmlns:a16="http://schemas.microsoft.com/office/drawing/2014/main" id="{7855F52E-1EF0-4199-AFF7-901723BA1F92}"/>
                    </a:ext>
                  </a:extLst>
                </p:cNvPr>
                <p:cNvSpPr/>
                <p:nvPr/>
              </p:nvSpPr>
              <p:spPr>
                <a:xfrm>
                  <a:off x="2992834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Graphic 18">
                  <a:extLst>
                    <a:ext uri="{FF2B5EF4-FFF2-40B4-BE49-F238E27FC236}">
                      <a16:creationId xmlns:a16="http://schemas.microsoft.com/office/drawing/2014/main" id="{27F30B06-182E-480D-8B90-687DB1023133}"/>
                    </a:ext>
                  </a:extLst>
                </p:cNvPr>
                <p:cNvSpPr/>
                <p:nvPr/>
              </p:nvSpPr>
              <p:spPr>
                <a:xfrm>
                  <a:off x="2952651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Graphic 18">
                  <a:extLst>
                    <a:ext uri="{FF2B5EF4-FFF2-40B4-BE49-F238E27FC236}">
                      <a16:creationId xmlns:a16="http://schemas.microsoft.com/office/drawing/2014/main" id="{A7092238-440E-4449-9168-C7B9528DAFDD}"/>
                    </a:ext>
                  </a:extLst>
                </p:cNvPr>
                <p:cNvSpPr/>
                <p:nvPr/>
              </p:nvSpPr>
              <p:spPr>
                <a:xfrm>
                  <a:off x="2904729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Graphic 18">
                  <a:extLst>
                    <a:ext uri="{FF2B5EF4-FFF2-40B4-BE49-F238E27FC236}">
                      <a16:creationId xmlns:a16="http://schemas.microsoft.com/office/drawing/2014/main" id="{33D10EA2-093E-4E78-BE02-858E1B7504EA}"/>
                    </a:ext>
                  </a:extLst>
                </p:cNvPr>
                <p:cNvSpPr/>
                <p:nvPr/>
              </p:nvSpPr>
              <p:spPr>
                <a:xfrm>
                  <a:off x="2830912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Graphic 18">
                  <a:extLst>
                    <a:ext uri="{FF2B5EF4-FFF2-40B4-BE49-F238E27FC236}">
                      <a16:creationId xmlns:a16="http://schemas.microsoft.com/office/drawing/2014/main" id="{1DC8AA4D-25E7-4559-B596-5A2857F1272E}"/>
                    </a:ext>
                  </a:extLst>
                </p:cNvPr>
                <p:cNvSpPr/>
                <p:nvPr/>
              </p:nvSpPr>
              <p:spPr>
                <a:xfrm>
                  <a:off x="2753225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Graphic 18">
                  <a:extLst>
                    <a:ext uri="{FF2B5EF4-FFF2-40B4-BE49-F238E27FC236}">
                      <a16:creationId xmlns:a16="http://schemas.microsoft.com/office/drawing/2014/main" id="{DA5552C1-1DBA-475F-BAC1-37F029231DC9}"/>
                    </a:ext>
                  </a:extLst>
                </p:cNvPr>
                <p:cNvSpPr/>
                <p:nvPr/>
              </p:nvSpPr>
              <p:spPr>
                <a:xfrm>
                  <a:off x="2633569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Graphic 18">
                  <a:extLst>
                    <a:ext uri="{FF2B5EF4-FFF2-40B4-BE49-F238E27FC236}">
                      <a16:creationId xmlns:a16="http://schemas.microsoft.com/office/drawing/2014/main" id="{3BBF65EF-11C7-4C87-A764-DF8D96CBC53C}"/>
                    </a:ext>
                  </a:extLst>
                </p:cNvPr>
                <p:cNvSpPr/>
                <p:nvPr/>
              </p:nvSpPr>
              <p:spPr>
                <a:xfrm>
                  <a:off x="2521949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Graphic 18">
                  <a:extLst>
                    <a:ext uri="{FF2B5EF4-FFF2-40B4-BE49-F238E27FC236}">
                      <a16:creationId xmlns:a16="http://schemas.microsoft.com/office/drawing/2014/main" id="{D28A7752-F937-4F36-922C-3342FDE694E3}"/>
                    </a:ext>
                  </a:extLst>
                </p:cNvPr>
                <p:cNvSpPr/>
                <p:nvPr/>
              </p:nvSpPr>
              <p:spPr>
                <a:xfrm>
                  <a:off x="2421939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Graphic 18">
                  <a:extLst>
                    <a:ext uri="{FF2B5EF4-FFF2-40B4-BE49-F238E27FC236}">
                      <a16:creationId xmlns:a16="http://schemas.microsoft.com/office/drawing/2014/main" id="{8356F7F4-A6A3-4E19-8910-3E7B9AE99BDE}"/>
                    </a:ext>
                  </a:extLst>
                </p:cNvPr>
                <p:cNvSpPr/>
                <p:nvPr/>
              </p:nvSpPr>
              <p:spPr>
                <a:xfrm>
                  <a:off x="3030934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Graphic 18">
                  <a:extLst>
                    <a:ext uri="{FF2B5EF4-FFF2-40B4-BE49-F238E27FC236}">
                      <a16:creationId xmlns:a16="http://schemas.microsoft.com/office/drawing/2014/main" id="{B8C142A1-CE6E-43C1-AF61-D4D6A8EDEF52}"/>
                    </a:ext>
                  </a:extLst>
                </p:cNvPr>
                <p:cNvSpPr/>
                <p:nvPr/>
              </p:nvSpPr>
              <p:spPr>
                <a:xfrm>
                  <a:off x="3055936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Graphic 18">
                  <a:extLst>
                    <a:ext uri="{FF2B5EF4-FFF2-40B4-BE49-F238E27FC236}">
                      <a16:creationId xmlns:a16="http://schemas.microsoft.com/office/drawing/2014/main" id="{757A0E0F-E13A-43B4-860C-C688DDDDF94B}"/>
                    </a:ext>
                  </a:extLst>
                </p:cNvPr>
                <p:cNvSpPr/>
                <p:nvPr/>
              </p:nvSpPr>
              <p:spPr>
                <a:xfrm>
                  <a:off x="3080344" y="475245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Graphic 18">
                  <a:extLst>
                    <a:ext uri="{FF2B5EF4-FFF2-40B4-BE49-F238E27FC236}">
                      <a16:creationId xmlns:a16="http://schemas.microsoft.com/office/drawing/2014/main" id="{1F7F94B1-6A8D-4433-B1CF-CE641BF62FA6}"/>
                    </a:ext>
                  </a:extLst>
                </p:cNvPr>
                <p:cNvSpPr/>
                <p:nvPr/>
              </p:nvSpPr>
              <p:spPr>
                <a:xfrm>
                  <a:off x="3098500" y="4752453"/>
                  <a:ext cx="11906" cy="97332"/>
                </a:xfrm>
                <a:custGeom>
                  <a:avLst/>
                  <a:gdLst>
                    <a:gd name="connsiteX0" fmla="*/ 11906 w 11906"/>
                    <a:gd name="connsiteY0" fmla="*/ 595 h 97332"/>
                    <a:gd name="connsiteX1" fmla="*/ 11906 w 11906"/>
                    <a:gd name="connsiteY1" fmla="*/ 97034 h 97332"/>
                    <a:gd name="connsiteX2" fmla="*/ 7441 w 11906"/>
                    <a:gd name="connsiteY2" fmla="*/ 97332 h 97332"/>
                    <a:gd name="connsiteX3" fmla="*/ 0 w 11906"/>
                    <a:gd name="connsiteY3" fmla="*/ 97332 h 97332"/>
                    <a:gd name="connsiteX4" fmla="*/ 0 w 11906"/>
                    <a:gd name="connsiteY4" fmla="*/ 0 h 97332"/>
                    <a:gd name="connsiteX5" fmla="*/ 7441 w 11906"/>
                    <a:gd name="connsiteY5" fmla="*/ 0 h 97332"/>
                    <a:gd name="connsiteX6" fmla="*/ 11906 w 11906"/>
                    <a:gd name="connsiteY6" fmla="*/ 595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2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9227" y="0"/>
                        <a:pt x="10715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Graphic 18">
                  <a:extLst>
                    <a:ext uri="{FF2B5EF4-FFF2-40B4-BE49-F238E27FC236}">
                      <a16:creationId xmlns:a16="http://schemas.microsoft.com/office/drawing/2014/main" id="{80D18096-EC9D-474A-9044-7B3C232ECAF2}"/>
                    </a:ext>
                  </a:extLst>
                </p:cNvPr>
                <p:cNvSpPr/>
                <p:nvPr/>
              </p:nvSpPr>
              <p:spPr>
                <a:xfrm>
                  <a:off x="3115169" y="4754239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5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5"/>
                      </a:cubicBezTo>
                      <a:lnTo>
                        <a:pt x="0" y="0"/>
                      </a:lnTo>
                      <a:cubicBezTo>
                        <a:pt x="4763" y="1190"/>
                        <a:pt x="8930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6" name="Graphic 18">
              <a:extLst>
                <a:ext uri="{FF2B5EF4-FFF2-40B4-BE49-F238E27FC236}">
                  <a16:creationId xmlns:a16="http://schemas.microsoft.com/office/drawing/2014/main" id="{0567C172-AEDC-4C9D-A9D1-511EFAB25882}"/>
                </a:ext>
              </a:extLst>
            </p:cNvPr>
            <p:cNvGrpSpPr/>
            <p:nvPr/>
          </p:nvGrpSpPr>
          <p:grpSpPr>
            <a:xfrm>
              <a:off x="1038049" y="4656014"/>
              <a:ext cx="1091785" cy="97629"/>
              <a:chOff x="2037373" y="4656014"/>
              <a:chExt cx="1091785" cy="97629"/>
            </a:xfrm>
          </p:grpSpPr>
          <p:sp>
            <p:nvSpPr>
              <p:cNvPr id="157" name="Graphic 18">
                <a:extLst>
                  <a:ext uri="{FF2B5EF4-FFF2-40B4-BE49-F238E27FC236}">
                    <a16:creationId xmlns:a16="http://schemas.microsoft.com/office/drawing/2014/main" id="{D2C72C3C-9956-4A4B-A6DE-7C2CAABD1FC4}"/>
                  </a:ext>
                </a:extLst>
              </p:cNvPr>
              <p:cNvSpPr/>
              <p:nvPr/>
            </p:nvSpPr>
            <p:spPr>
              <a:xfrm>
                <a:off x="2037373" y="4656311"/>
                <a:ext cx="1091785" cy="97332"/>
              </a:xfrm>
              <a:custGeom>
                <a:avLst/>
                <a:gdLst>
                  <a:gd name="connsiteX0" fmla="*/ 1091786 w 1091785"/>
                  <a:gd name="connsiteY0" fmla="*/ 20836 h 97332"/>
                  <a:gd name="connsiteX1" fmla="*/ 1091786 w 1091785"/>
                  <a:gd name="connsiteY1" fmla="*/ 75901 h 97332"/>
                  <a:gd name="connsiteX2" fmla="*/ 1087321 w 1091785"/>
                  <a:gd name="connsiteY2" fmla="*/ 87807 h 97332"/>
                  <a:gd name="connsiteX3" fmla="*/ 1075415 w 1091785"/>
                  <a:gd name="connsiteY3" fmla="*/ 95844 h 97332"/>
                  <a:gd name="connsiteX4" fmla="*/ 1071843 w 1091785"/>
                  <a:gd name="connsiteY4" fmla="*/ 96737 h 97332"/>
                  <a:gd name="connsiteX5" fmla="*/ 1071843 w 1091785"/>
                  <a:gd name="connsiteY5" fmla="*/ 96737 h 97332"/>
                  <a:gd name="connsiteX6" fmla="*/ 1070950 w 1091785"/>
                  <a:gd name="connsiteY6" fmla="*/ 97034 h 97332"/>
                  <a:gd name="connsiteX7" fmla="*/ 1066485 w 1091785"/>
                  <a:gd name="connsiteY7" fmla="*/ 97332 h 97332"/>
                  <a:gd name="connsiteX8" fmla="*/ 25003 w 1091785"/>
                  <a:gd name="connsiteY8" fmla="*/ 97332 h 97332"/>
                  <a:gd name="connsiteX9" fmla="*/ 21729 w 1091785"/>
                  <a:gd name="connsiteY9" fmla="*/ 97034 h 97332"/>
                  <a:gd name="connsiteX10" fmla="*/ 20538 w 1091785"/>
                  <a:gd name="connsiteY10" fmla="*/ 96737 h 97332"/>
                  <a:gd name="connsiteX11" fmla="*/ 0 w 1091785"/>
                  <a:gd name="connsiteY11" fmla="*/ 77092 h 97332"/>
                  <a:gd name="connsiteX12" fmla="*/ 0 w 1091785"/>
                  <a:gd name="connsiteY12" fmla="*/ 75901 h 97332"/>
                  <a:gd name="connsiteX13" fmla="*/ 0 w 1091785"/>
                  <a:gd name="connsiteY13" fmla="*/ 21133 h 97332"/>
                  <a:gd name="connsiteX14" fmla="*/ 0 w 1091785"/>
                  <a:gd name="connsiteY14" fmla="*/ 19943 h 97332"/>
                  <a:gd name="connsiteX15" fmla="*/ 25300 w 1091785"/>
                  <a:gd name="connsiteY15" fmla="*/ 0 h 97332"/>
                  <a:gd name="connsiteX16" fmla="*/ 1066783 w 1091785"/>
                  <a:gd name="connsiteY16" fmla="*/ 0 h 97332"/>
                  <a:gd name="connsiteX17" fmla="*/ 1068867 w 1091785"/>
                  <a:gd name="connsiteY17" fmla="*/ 0 h 97332"/>
                  <a:gd name="connsiteX18" fmla="*/ 1069760 w 1091785"/>
                  <a:gd name="connsiteY18" fmla="*/ 0 h 97332"/>
                  <a:gd name="connsiteX19" fmla="*/ 1070653 w 1091785"/>
                  <a:gd name="connsiteY19" fmla="*/ 0 h 97332"/>
                  <a:gd name="connsiteX20" fmla="*/ 1071248 w 1091785"/>
                  <a:gd name="connsiteY20" fmla="*/ 0 h 97332"/>
                  <a:gd name="connsiteX21" fmla="*/ 1075713 w 1091785"/>
                  <a:gd name="connsiteY21" fmla="*/ 1191 h 97332"/>
                  <a:gd name="connsiteX22" fmla="*/ 1076308 w 1091785"/>
                  <a:gd name="connsiteY22" fmla="*/ 1488 h 97332"/>
                  <a:gd name="connsiteX23" fmla="*/ 1076903 w 1091785"/>
                  <a:gd name="connsiteY23" fmla="*/ 1786 h 97332"/>
                  <a:gd name="connsiteX24" fmla="*/ 1078094 w 1091785"/>
                  <a:gd name="connsiteY24" fmla="*/ 2381 h 97332"/>
                  <a:gd name="connsiteX25" fmla="*/ 1079582 w 1091785"/>
                  <a:gd name="connsiteY25" fmla="*/ 2977 h 97332"/>
                  <a:gd name="connsiteX26" fmla="*/ 1080773 w 1091785"/>
                  <a:gd name="connsiteY26" fmla="*/ 3572 h 97332"/>
                  <a:gd name="connsiteX27" fmla="*/ 1081963 w 1091785"/>
                  <a:gd name="connsiteY27" fmla="*/ 4465 h 97332"/>
                  <a:gd name="connsiteX28" fmla="*/ 1082856 w 1091785"/>
                  <a:gd name="connsiteY28" fmla="*/ 5060 h 97332"/>
                  <a:gd name="connsiteX29" fmla="*/ 1082856 w 1091785"/>
                  <a:gd name="connsiteY29" fmla="*/ 5060 h 97332"/>
                  <a:gd name="connsiteX30" fmla="*/ 1083452 w 1091785"/>
                  <a:gd name="connsiteY30" fmla="*/ 5655 h 97332"/>
                  <a:gd name="connsiteX31" fmla="*/ 1085237 w 1091785"/>
                  <a:gd name="connsiteY31" fmla="*/ 7144 h 97332"/>
                  <a:gd name="connsiteX32" fmla="*/ 1085833 w 1091785"/>
                  <a:gd name="connsiteY32" fmla="*/ 7739 h 97332"/>
                  <a:gd name="connsiteX33" fmla="*/ 1086428 w 1091785"/>
                  <a:gd name="connsiteY33" fmla="*/ 8334 h 97332"/>
                  <a:gd name="connsiteX34" fmla="*/ 1087321 w 1091785"/>
                  <a:gd name="connsiteY34" fmla="*/ 9525 h 97332"/>
                  <a:gd name="connsiteX35" fmla="*/ 1091786 w 1091785"/>
                  <a:gd name="connsiteY35" fmla="*/ 20836 h 97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091785" h="97332">
                    <a:moveTo>
                      <a:pt x="1091786" y="20836"/>
                    </a:moveTo>
                    <a:lnTo>
                      <a:pt x="1091786" y="75901"/>
                    </a:lnTo>
                    <a:cubicBezTo>
                      <a:pt x="1091786" y="80366"/>
                      <a:pt x="1090298" y="84235"/>
                      <a:pt x="1087321" y="87807"/>
                    </a:cubicBezTo>
                    <a:cubicBezTo>
                      <a:pt x="1084344" y="91379"/>
                      <a:pt x="1080475" y="94058"/>
                      <a:pt x="1075415" y="95844"/>
                    </a:cubicBezTo>
                    <a:cubicBezTo>
                      <a:pt x="1074224" y="96141"/>
                      <a:pt x="1073034" y="96439"/>
                      <a:pt x="1071843" y="96737"/>
                    </a:cubicBezTo>
                    <a:lnTo>
                      <a:pt x="1071843" y="96737"/>
                    </a:lnTo>
                    <a:cubicBezTo>
                      <a:pt x="1071546" y="96737"/>
                      <a:pt x="1071248" y="96737"/>
                      <a:pt x="1070950" y="97034"/>
                    </a:cubicBezTo>
                    <a:cubicBezTo>
                      <a:pt x="1069462" y="97332"/>
                      <a:pt x="1067974" y="97332"/>
                      <a:pt x="1066485" y="97332"/>
                    </a:cubicBezTo>
                    <a:lnTo>
                      <a:pt x="25003" y="97332"/>
                    </a:lnTo>
                    <a:cubicBezTo>
                      <a:pt x="23812" y="97332"/>
                      <a:pt x="22919" y="97332"/>
                      <a:pt x="21729" y="97034"/>
                    </a:cubicBezTo>
                    <a:cubicBezTo>
                      <a:pt x="21431" y="97034"/>
                      <a:pt x="20836" y="97034"/>
                      <a:pt x="20538" y="96737"/>
                    </a:cubicBezTo>
                    <a:cubicBezTo>
                      <a:pt x="9227" y="94951"/>
                      <a:pt x="595" y="86914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783" y="0"/>
                    </a:lnTo>
                    <a:cubicBezTo>
                      <a:pt x="1067378" y="0"/>
                      <a:pt x="1067974" y="0"/>
                      <a:pt x="1068867" y="0"/>
                    </a:cubicBezTo>
                    <a:cubicBezTo>
                      <a:pt x="1069164" y="0"/>
                      <a:pt x="1069462" y="0"/>
                      <a:pt x="1069760" y="0"/>
                    </a:cubicBezTo>
                    <a:cubicBezTo>
                      <a:pt x="1070057" y="0"/>
                      <a:pt x="1070355" y="0"/>
                      <a:pt x="1070653" y="0"/>
                    </a:cubicBezTo>
                    <a:cubicBezTo>
                      <a:pt x="1070950" y="0"/>
                      <a:pt x="1071248" y="0"/>
                      <a:pt x="1071248" y="0"/>
                    </a:cubicBezTo>
                    <a:cubicBezTo>
                      <a:pt x="1072736" y="298"/>
                      <a:pt x="1074522" y="595"/>
                      <a:pt x="1075713" y="1191"/>
                    </a:cubicBezTo>
                    <a:cubicBezTo>
                      <a:pt x="1076010" y="1191"/>
                      <a:pt x="1076010" y="1191"/>
                      <a:pt x="1076308" y="1488"/>
                    </a:cubicBezTo>
                    <a:cubicBezTo>
                      <a:pt x="1076606" y="1488"/>
                      <a:pt x="1076606" y="1786"/>
                      <a:pt x="1076903" y="1786"/>
                    </a:cubicBezTo>
                    <a:cubicBezTo>
                      <a:pt x="1077201" y="2084"/>
                      <a:pt x="1077796" y="2084"/>
                      <a:pt x="1078094" y="2381"/>
                    </a:cubicBezTo>
                    <a:cubicBezTo>
                      <a:pt x="1078689" y="2679"/>
                      <a:pt x="1078987" y="2679"/>
                      <a:pt x="1079582" y="2977"/>
                    </a:cubicBezTo>
                    <a:cubicBezTo>
                      <a:pt x="1079880" y="3274"/>
                      <a:pt x="1080475" y="3274"/>
                      <a:pt x="1080773" y="3572"/>
                    </a:cubicBezTo>
                    <a:cubicBezTo>
                      <a:pt x="1081070" y="3869"/>
                      <a:pt x="1081666" y="4167"/>
                      <a:pt x="1081963" y="4465"/>
                    </a:cubicBezTo>
                    <a:cubicBezTo>
                      <a:pt x="1082261" y="4762"/>
                      <a:pt x="1082559" y="4762"/>
                      <a:pt x="1082856" y="5060"/>
                    </a:cubicBezTo>
                    <a:cubicBezTo>
                      <a:pt x="1082856" y="5060"/>
                      <a:pt x="1082856" y="5060"/>
                      <a:pt x="1082856" y="5060"/>
                    </a:cubicBezTo>
                    <a:cubicBezTo>
                      <a:pt x="1083154" y="5358"/>
                      <a:pt x="1083154" y="5358"/>
                      <a:pt x="1083452" y="5655"/>
                    </a:cubicBezTo>
                    <a:cubicBezTo>
                      <a:pt x="1084047" y="6251"/>
                      <a:pt x="1084642" y="6548"/>
                      <a:pt x="1085237" y="7144"/>
                    </a:cubicBezTo>
                    <a:cubicBezTo>
                      <a:pt x="1085535" y="7441"/>
                      <a:pt x="1085535" y="7441"/>
                      <a:pt x="1085833" y="7739"/>
                    </a:cubicBezTo>
                    <a:cubicBezTo>
                      <a:pt x="1086131" y="8037"/>
                      <a:pt x="1086131" y="8037"/>
                      <a:pt x="1086428" y="8334"/>
                    </a:cubicBezTo>
                    <a:cubicBezTo>
                      <a:pt x="1086726" y="8632"/>
                      <a:pt x="1087023" y="8930"/>
                      <a:pt x="1087321" y="9525"/>
                    </a:cubicBezTo>
                    <a:cubicBezTo>
                      <a:pt x="1090000" y="12501"/>
                      <a:pt x="1091786" y="16371"/>
                      <a:pt x="1091786" y="20836"/>
                    </a:cubicBezTo>
                    <a:close/>
                  </a:path>
                </a:pathLst>
              </a:custGeom>
              <a:solidFill>
                <a:srgbClr val="25838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Graphic 18">
                <a:extLst>
                  <a:ext uri="{FF2B5EF4-FFF2-40B4-BE49-F238E27FC236}">
                    <a16:creationId xmlns:a16="http://schemas.microsoft.com/office/drawing/2014/main" id="{BCA5CC2A-0F2C-474D-83AB-3FFD76D57078}"/>
                  </a:ext>
                </a:extLst>
              </p:cNvPr>
              <p:cNvSpPr/>
              <p:nvPr/>
            </p:nvSpPr>
            <p:spPr>
              <a:xfrm>
                <a:off x="2037373" y="4656311"/>
                <a:ext cx="580420" cy="97034"/>
              </a:xfrm>
              <a:custGeom>
                <a:avLst/>
                <a:gdLst>
                  <a:gd name="connsiteX0" fmla="*/ 580420 w 580420"/>
                  <a:gd name="connsiteY0" fmla="*/ 97034 h 97034"/>
                  <a:gd name="connsiteX1" fmla="*/ 22324 w 580420"/>
                  <a:gd name="connsiteY1" fmla="*/ 97034 h 97034"/>
                  <a:gd name="connsiteX2" fmla="*/ 21133 w 580420"/>
                  <a:gd name="connsiteY2" fmla="*/ 97034 h 97034"/>
                  <a:gd name="connsiteX3" fmla="*/ 19645 w 580420"/>
                  <a:gd name="connsiteY3" fmla="*/ 97034 h 97034"/>
                  <a:gd name="connsiteX4" fmla="*/ 0 w 580420"/>
                  <a:gd name="connsiteY4" fmla="*/ 77092 h 97034"/>
                  <a:gd name="connsiteX5" fmla="*/ 0 w 580420"/>
                  <a:gd name="connsiteY5" fmla="*/ 75901 h 97034"/>
                  <a:gd name="connsiteX6" fmla="*/ 0 w 580420"/>
                  <a:gd name="connsiteY6" fmla="*/ 21133 h 97034"/>
                  <a:gd name="connsiteX7" fmla="*/ 0 w 580420"/>
                  <a:gd name="connsiteY7" fmla="*/ 19943 h 97034"/>
                  <a:gd name="connsiteX8" fmla="*/ 22324 w 580420"/>
                  <a:gd name="connsiteY8" fmla="*/ 0 h 97034"/>
                  <a:gd name="connsiteX9" fmla="*/ 511663 w 580420"/>
                  <a:gd name="connsiteY9" fmla="*/ 0 h 97034"/>
                  <a:gd name="connsiteX10" fmla="*/ 512258 w 580420"/>
                  <a:gd name="connsiteY10" fmla="*/ 2381 h 97034"/>
                  <a:gd name="connsiteX11" fmla="*/ 579230 w 580420"/>
                  <a:gd name="connsiteY11" fmla="*/ 96439 h 97034"/>
                  <a:gd name="connsiteX12" fmla="*/ 580420 w 580420"/>
                  <a:gd name="connsiteY12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0420" h="97034">
                    <a:moveTo>
                      <a:pt x="580420" y="97034"/>
                    </a:moveTo>
                    <a:lnTo>
                      <a:pt x="22324" y="97034"/>
                    </a:lnTo>
                    <a:cubicBezTo>
                      <a:pt x="21729" y="97034"/>
                      <a:pt x="21431" y="97034"/>
                      <a:pt x="21133" y="97034"/>
                    </a:cubicBezTo>
                    <a:cubicBezTo>
                      <a:pt x="20538" y="97034"/>
                      <a:pt x="20240" y="97034"/>
                      <a:pt x="19645" y="97034"/>
                    </a:cubicBezTo>
                    <a:cubicBezTo>
                      <a:pt x="8930" y="95844"/>
                      <a:pt x="595" y="87510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1961" y="893"/>
                      <a:pt x="512258" y="1488"/>
                      <a:pt x="512258" y="2381"/>
                    </a:cubicBezTo>
                    <a:cubicBezTo>
                      <a:pt x="520295" y="30658"/>
                      <a:pt x="538452" y="68460"/>
                      <a:pt x="579230" y="96439"/>
                    </a:cubicBezTo>
                    <a:cubicBezTo>
                      <a:pt x="579528" y="96439"/>
                      <a:pt x="580123" y="96737"/>
                      <a:pt x="580420" y="97034"/>
                    </a:cubicBezTo>
                    <a:close/>
                  </a:path>
                </a:pathLst>
              </a:custGeom>
              <a:solidFill>
                <a:srgbClr val="B7C0EB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9" name="Graphic 18">
                <a:extLst>
                  <a:ext uri="{FF2B5EF4-FFF2-40B4-BE49-F238E27FC236}">
                    <a16:creationId xmlns:a16="http://schemas.microsoft.com/office/drawing/2014/main" id="{239A11D1-2A0C-4442-91B3-7D096868AE04}"/>
                  </a:ext>
                </a:extLst>
              </p:cNvPr>
              <p:cNvGrpSpPr/>
              <p:nvPr/>
            </p:nvGrpSpPr>
            <p:grpSpPr>
              <a:xfrm>
                <a:off x="2419855" y="4656014"/>
                <a:ext cx="704838" cy="97332"/>
                <a:chOff x="2419855" y="4656014"/>
                <a:chExt cx="704838" cy="97332"/>
              </a:xfrm>
              <a:solidFill>
                <a:srgbClr val="FFA412"/>
              </a:solidFill>
            </p:grpSpPr>
            <p:sp>
              <p:nvSpPr>
                <p:cNvPr id="160" name="Graphic 18">
                  <a:extLst>
                    <a:ext uri="{FF2B5EF4-FFF2-40B4-BE49-F238E27FC236}">
                      <a16:creationId xmlns:a16="http://schemas.microsoft.com/office/drawing/2014/main" id="{AB006F35-89FF-419D-9FCC-7957339B51AC}"/>
                    </a:ext>
                  </a:extLst>
                </p:cNvPr>
                <p:cNvSpPr/>
                <p:nvPr/>
              </p:nvSpPr>
              <p:spPr>
                <a:xfrm>
                  <a:off x="2990453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Graphic 18">
                  <a:extLst>
                    <a:ext uri="{FF2B5EF4-FFF2-40B4-BE49-F238E27FC236}">
                      <a16:creationId xmlns:a16="http://schemas.microsoft.com/office/drawing/2014/main" id="{C0ABEF2D-AD2C-4514-BFC8-4648747CA63A}"/>
                    </a:ext>
                  </a:extLst>
                </p:cNvPr>
                <p:cNvSpPr/>
                <p:nvPr/>
              </p:nvSpPr>
              <p:spPr>
                <a:xfrm>
                  <a:off x="2950568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Graphic 18">
                  <a:extLst>
                    <a:ext uri="{FF2B5EF4-FFF2-40B4-BE49-F238E27FC236}">
                      <a16:creationId xmlns:a16="http://schemas.microsoft.com/office/drawing/2014/main" id="{B6085170-3E91-4440-83DD-9917EAF5B3E9}"/>
                    </a:ext>
                  </a:extLst>
                </p:cNvPr>
                <p:cNvSpPr/>
                <p:nvPr/>
              </p:nvSpPr>
              <p:spPr>
                <a:xfrm>
                  <a:off x="2902348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Graphic 18">
                  <a:extLst>
                    <a:ext uri="{FF2B5EF4-FFF2-40B4-BE49-F238E27FC236}">
                      <a16:creationId xmlns:a16="http://schemas.microsoft.com/office/drawing/2014/main" id="{D8219FF0-B04C-49D7-AB9D-7A8DD90730F6}"/>
                    </a:ext>
                  </a:extLst>
                </p:cNvPr>
                <p:cNvSpPr/>
                <p:nvPr/>
              </p:nvSpPr>
              <p:spPr>
                <a:xfrm>
                  <a:off x="2828828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Graphic 18">
                  <a:extLst>
                    <a:ext uri="{FF2B5EF4-FFF2-40B4-BE49-F238E27FC236}">
                      <a16:creationId xmlns:a16="http://schemas.microsoft.com/office/drawing/2014/main" id="{2FC6DC28-E21B-41EA-934F-53A8607996F9}"/>
                    </a:ext>
                  </a:extLst>
                </p:cNvPr>
                <p:cNvSpPr/>
                <p:nvPr/>
              </p:nvSpPr>
              <p:spPr>
                <a:xfrm>
                  <a:off x="2750843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Graphic 18">
                  <a:extLst>
                    <a:ext uri="{FF2B5EF4-FFF2-40B4-BE49-F238E27FC236}">
                      <a16:creationId xmlns:a16="http://schemas.microsoft.com/office/drawing/2014/main" id="{E55282B3-79FC-43F6-814C-18E93C777E74}"/>
                    </a:ext>
                  </a:extLst>
                </p:cNvPr>
                <p:cNvSpPr/>
                <p:nvPr/>
              </p:nvSpPr>
              <p:spPr>
                <a:xfrm>
                  <a:off x="2631485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Graphic 18">
                  <a:extLst>
                    <a:ext uri="{FF2B5EF4-FFF2-40B4-BE49-F238E27FC236}">
                      <a16:creationId xmlns:a16="http://schemas.microsoft.com/office/drawing/2014/main" id="{7C8CDF6A-3176-4018-BA5E-BECEBADD8A1A}"/>
                    </a:ext>
                  </a:extLst>
                </p:cNvPr>
                <p:cNvSpPr/>
                <p:nvPr/>
              </p:nvSpPr>
              <p:spPr>
                <a:xfrm>
                  <a:off x="2519568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Graphic 18">
                  <a:extLst>
                    <a:ext uri="{FF2B5EF4-FFF2-40B4-BE49-F238E27FC236}">
                      <a16:creationId xmlns:a16="http://schemas.microsoft.com/office/drawing/2014/main" id="{B5B70707-F49E-491C-9F97-B012E917E3C6}"/>
                    </a:ext>
                  </a:extLst>
                </p:cNvPr>
                <p:cNvSpPr/>
                <p:nvPr/>
              </p:nvSpPr>
              <p:spPr>
                <a:xfrm>
                  <a:off x="2419855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Graphic 18">
                  <a:extLst>
                    <a:ext uri="{FF2B5EF4-FFF2-40B4-BE49-F238E27FC236}">
                      <a16:creationId xmlns:a16="http://schemas.microsoft.com/office/drawing/2014/main" id="{9A54ECFE-B638-4864-9A78-EEEDF79FEAF2}"/>
                    </a:ext>
                  </a:extLst>
                </p:cNvPr>
                <p:cNvSpPr/>
                <p:nvPr/>
              </p:nvSpPr>
              <p:spPr>
                <a:xfrm>
                  <a:off x="3028552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Graphic 18">
                  <a:extLst>
                    <a:ext uri="{FF2B5EF4-FFF2-40B4-BE49-F238E27FC236}">
                      <a16:creationId xmlns:a16="http://schemas.microsoft.com/office/drawing/2014/main" id="{F12D9635-6399-478C-B466-914F10FECFFF}"/>
                    </a:ext>
                  </a:extLst>
                </p:cNvPr>
                <p:cNvSpPr/>
                <p:nvPr/>
              </p:nvSpPr>
              <p:spPr>
                <a:xfrm>
                  <a:off x="3053853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Graphic 18">
                  <a:extLst>
                    <a:ext uri="{FF2B5EF4-FFF2-40B4-BE49-F238E27FC236}">
                      <a16:creationId xmlns:a16="http://schemas.microsoft.com/office/drawing/2014/main" id="{51E616FE-E878-4CAD-AD57-410CF6A00D1B}"/>
                    </a:ext>
                  </a:extLst>
                </p:cNvPr>
                <p:cNvSpPr/>
                <p:nvPr/>
              </p:nvSpPr>
              <p:spPr>
                <a:xfrm>
                  <a:off x="3078260" y="465601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Graphic 18">
                  <a:extLst>
                    <a:ext uri="{FF2B5EF4-FFF2-40B4-BE49-F238E27FC236}">
                      <a16:creationId xmlns:a16="http://schemas.microsoft.com/office/drawing/2014/main" id="{FDF58FFE-E50C-4EE8-97F7-E44C279B5396}"/>
                    </a:ext>
                  </a:extLst>
                </p:cNvPr>
                <p:cNvSpPr/>
                <p:nvPr/>
              </p:nvSpPr>
              <p:spPr>
                <a:xfrm>
                  <a:off x="3096417" y="4656014"/>
                  <a:ext cx="11906" cy="97331"/>
                </a:xfrm>
                <a:custGeom>
                  <a:avLst/>
                  <a:gdLst>
                    <a:gd name="connsiteX0" fmla="*/ 11906 w 11906"/>
                    <a:gd name="connsiteY0" fmla="*/ 298 h 97331"/>
                    <a:gd name="connsiteX1" fmla="*/ 11906 w 11906"/>
                    <a:gd name="connsiteY1" fmla="*/ 97034 h 97331"/>
                    <a:gd name="connsiteX2" fmla="*/ 7441 w 11906"/>
                    <a:gd name="connsiteY2" fmla="*/ 97332 h 97331"/>
                    <a:gd name="connsiteX3" fmla="*/ 0 w 11906"/>
                    <a:gd name="connsiteY3" fmla="*/ 97332 h 97331"/>
                    <a:gd name="connsiteX4" fmla="*/ 0 w 11906"/>
                    <a:gd name="connsiteY4" fmla="*/ 0 h 97331"/>
                    <a:gd name="connsiteX5" fmla="*/ 7441 w 11906"/>
                    <a:gd name="connsiteY5" fmla="*/ 0 h 97331"/>
                    <a:gd name="connsiteX6" fmla="*/ 11906 w 11906"/>
                    <a:gd name="connsiteY6" fmla="*/ 298 h 9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1">
                      <a:moveTo>
                        <a:pt x="11906" y="298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0"/>
                        <a:pt x="10418" y="0"/>
                        <a:pt x="11906" y="298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Graphic 18">
                  <a:extLst>
                    <a:ext uri="{FF2B5EF4-FFF2-40B4-BE49-F238E27FC236}">
                      <a16:creationId xmlns:a16="http://schemas.microsoft.com/office/drawing/2014/main" id="{1B4DEE21-56CE-47A2-B632-346F9588EC84}"/>
                    </a:ext>
                  </a:extLst>
                </p:cNvPr>
                <p:cNvSpPr/>
                <p:nvPr/>
              </p:nvSpPr>
              <p:spPr>
                <a:xfrm>
                  <a:off x="3112788" y="4657800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5060" y="1191"/>
                        <a:pt x="9227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18">
              <a:extLst>
                <a:ext uri="{FF2B5EF4-FFF2-40B4-BE49-F238E27FC236}">
                  <a16:creationId xmlns:a16="http://schemas.microsoft.com/office/drawing/2014/main" id="{B530FFAF-4DCE-47EE-A80C-53AAB9F4B97A}"/>
                </a:ext>
              </a:extLst>
            </p:cNvPr>
            <p:cNvGrpSpPr/>
            <p:nvPr/>
          </p:nvGrpSpPr>
          <p:grpSpPr>
            <a:xfrm>
              <a:off x="1091924" y="4561063"/>
              <a:ext cx="1091785" cy="97629"/>
              <a:chOff x="2091248" y="4561063"/>
              <a:chExt cx="1091785" cy="97629"/>
            </a:xfrm>
          </p:grpSpPr>
          <p:sp>
            <p:nvSpPr>
              <p:cNvPr id="174" name="Graphic 18">
                <a:extLst>
                  <a:ext uri="{FF2B5EF4-FFF2-40B4-BE49-F238E27FC236}">
                    <a16:creationId xmlns:a16="http://schemas.microsoft.com/office/drawing/2014/main" id="{4DDC1CC3-DC3B-4007-A435-CB2FB9405705}"/>
                  </a:ext>
                </a:extLst>
              </p:cNvPr>
              <p:cNvSpPr/>
              <p:nvPr/>
            </p:nvSpPr>
            <p:spPr>
              <a:xfrm>
                <a:off x="2091248" y="4561658"/>
                <a:ext cx="1091785" cy="97034"/>
              </a:xfrm>
              <a:custGeom>
                <a:avLst/>
                <a:gdLst>
                  <a:gd name="connsiteX0" fmla="*/ 1091786 w 1091785"/>
                  <a:gd name="connsiteY0" fmla="*/ 20836 h 97034"/>
                  <a:gd name="connsiteX1" fmla="*/ 1091786 w 1091785"/>
                  <a:gd name="connsiteY1" fmla="*/ 75603 h 97034"/>
                  <a:gd name="connsiteX2" fmla="*/ 1087321 w 1091785"/>
                  <a:gd name="connsiteY2" fmla="*/ 87509 h 97034"/>
                  <a:gd name="connsiteX3" fmla="*/ 1075415 w 1091785"/>
                  <a:gd name="connsiteY3" fmla="*/ 95546 h 97034"/>
                  <a:gd name="connsiteX4" fmla="*/ 1070950 w 1091785"/>
                  <a:gd name="connsiteY4" fmla="*/ 96737 h 97034"/>
                  <a:gd name="connsiteX5" fmla="*/ 1066485 w 1091785"/>
                  <a:gd name="connsiteY5" fmla="*/ 97034 h 97034"/>
                  <a:gd name="connsiteX6" fmla="*/ 25003 w 1091785"/>
                  <a:gd name="connsiteY6" fmla="*/ 97034 h 97034"/>
                  <a:gd name="connsiteX7" fmla="*/ 13394 w 1091785"/>
                  <a:gd name="connsiteY7" fmla="*/ 94653 h 97034"/>
                  <a:gd name="connsiteX8" fmla="*/ 0 w 1091785"/>
                  <a:gd name="connsiteY8" fmla="*/ 77985 h 97034"/>
                  <a:gd name="connsiteX9" fmla="*/ 0 w 1091785"/>
                  <a:gd name="connsiteY9" fmla="*/ 77092 h 97034"/>
                  <a:gd name="connsiteX10" fmla="*/ 0 w 1091785"/>
                  <a:gd name="connsiteY10" fmla="*/ 75901 h 97034"/>
                  <a:gd name="connsiteX11" fmla="*/ 0 w 1091785"/>
                  <a:gd name="connsiteY11" fmla="*/ 21133 h 97034"/>
                  <a:gd name="connsiteX12" fmla="*/ 0 w 1091785"/>
                  <a:gd name="connsiteY12" fmla="*/ 19943 h 97034"/>
                  <a:gd name="connsiteX13" fmla="*/ 25300 w 1091785"/>
                  <a:gd name="connsiteY13" fmla="*/ 0 h 97034"/>
                  <a:gd name="connsiteX14" fmla="*/ 1066783 w 1091785"/>
                  <a:gd name="connsiteY14" fmla="*/ 0 h 97034"/>
                  <a:gd name="connsiteX15" fmla="*/ 1071248 w 1091785"/>
                  <a:gd name="connsiteY15" fmla="*/ 298 h 97034"/>
                  <a:gd name="connsiteX16" fmla="*/ 1075713 w 1091785"/>
                  <a:gd name="connsiteY16" fmla="*/ 1488 h 97034"/>
                  <a:gd name="connsiteX17" fmla="*/ 1087619 w 1091785"/>
                  <a:gd name="connsiteY17" fmla="*/ 9525 h 97034"/>
                  <a:gd name="connsiteX18" fmla="*/ 1091786 w 1091785"/>
                  <a:gd name="connsiteY18" fmla="*/ 20836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91785" h="97034">
                    <a:moveTo>
                      <a:pt x="1091786" y="20836"/>
                    </a:moveTo>
                    <a:lnTo>
                      <a:pt x="1091786" y="75603"/>
                    </a:lnTo>
                    <a:cubicBezTo>
                      <a:pt x="1091786" y="80068"/>
                      <a:pt x="1090298" y="83938"/>
                      <a:pt x="1087321" y="87509"/>
                    </a:cubicBezTo>
                    <a:cubicBezTo>
                      <a:pt x="1084345" y="91081"/>
                      <a:pt x="1080475" y="93760"/>
                      <a:pt x="1075415" y="95546"/>
                    </a:cubicBezTo>
                    <a:cubicBezTo>
                      <a:pt x="1073927" y="96141"/>
                      <a:pt x="1072439" y="96439"/>
                      <a:pt x="1070950" y="96737"/>
                    </a:cubicBezTo>
                    <a:cubicBezTo>
                      <a:pt x="1069462" y="97034"/>
                      <a:pt x="1067974" y="97034"/>
                      <a:pt x="1066485" y="97034"/>
                    </a:cubicBezTo>
                    <a:lnTo>
                      <a:pt x="25003" y="97034"/>
                    </a:lnTo>
                    <a:cubicBezTo>
                      <a:pt x="20836" y="97034"/>
                      <a:pt x="16966" y="96141"/>
                      <a:pt x="13394" y="94653"/>
                    </a:cubicBezTo>
                    <a:cubicBezTo>
                      <a:pt x="5953" y="91379"/>
                      <a:pt x="893" y="85128"/>
                      <a:pt x="0" y="77985"/>
                    </a:cubicBezTo>
                    <a:cubicBezTo>
                      <a:pt x="0" y="77687"/>
                      <a:pt x="0" y="77389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000" y="12204"/>
                      <a:pt x="1091786" y="16371"/>
                      <a:pt x="1091786" y="20836"/>
                    </a:cubicBezTo>
                    <a:close/>
                  </a:path>
                </a:pathLst>
              </a:custGeom>
              <a:solidFill>
                <a:srgbClr val="0070C0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Graphic 18">
                <a:extLst>
                  <a:ext uri="{FF2B5EF4-FFF2-40B4-BE49-F238E27FC236}">
                    <a16:creationId xmlns:a16="http://schemas.microsoft.com/office/drawing/2014/main" id="{0BD1E05C-AE2F-4E33-89B6-E6D7F5423341}"/>
                  </a:ext>
                </a:extLst>
              </p:cNvPr>
              <p:cNvSpPr/>
              <p:nvPr/>
            </p:nvSpPr>
            <p:spPr>
              <a:xfrm>
                <a:off x="2091248" y="4561361"/>
                <a:ext cx="580122" cy="97034"/>
              </a:xfrm>
              <a:custGeom>
                <a:avLst/>
                <a:gdLst>
                  <a:gd name="connsiteX0" fmla="*/ 580123 w 580122"/>
                  <a:gd name="connsiteY0" fmla="*/ 97034 h 97034"/>
                  <a:gd name="connsiteX1" fmla="*/ 22324 w 580122"/>
                  <a:gd name="connsiteY1" fmla="*/ 97034 h 97034"/>
                  <a:gd name="connsiteX2" fmla="*/ 11906 w 580122"/>
                  <a:gd name="connsiteY2" fmla="*/ 94653 h 97034"/>
                  <a:gd name="connsiteX3" fmla="*/ 0 w 580122"/>
                  <a:gd name="connsiteY3" fmla="*/ 77985 h 97034"/>
                  <a:gd name="connsiteX4" fmla="*/ 0 w 580122"/>
                  <a:gd name="connsiteY4" fmla="*/ 77092 h 97034"/>
                  <a:gd name="connsiteX5" fmla="*/ 0 w 580122"/>
                  <a:gd name="connsiteY5" fmla="*/ 75901 h 97034"/>
                  <a:gd name="connsiteX6" fmla="*/ 0 w 580122"/>
                  <a:gd name="connsiteY6" fmla="*/ 21133 h 97034"/>
                  <a:gd name="connsiteX7" fmla="*/ 0 w 580122"/>
                  <a:gd name="connsiteY7" fmla="*/ 19943 h 97034"/>
                  <a:gd name="connsiteX8" fmla="*/ 22324 w 580122"/>
                  <a:gd name="connsiteY8" fmla="*/ 0 h 97034"/>
                  <a:gd name="connsiteX9" fmla="*/ 511663 w 580122"/>
                  <a:gd name="connsiteY9" fmla="*/ 0 h 97034"/>
                  <a:gd name="connsiteX10" fmla="*/ 576849 w 580122"/>
                  <a:gd name="connsiteY10" fmla="*/ 94951 h 97034"/>
                  <a:gd name="connsiteX11" fmla="*/ 580123 w 580122"/>
                  <a:gd name="connsiteY11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0122" h="97034">
                    <a:moveTo>
                      <a:pt x="580123" y="97034"/>
                    </a:moveTo>
                    <a:lnTo>
                      <a:pt x="22324" y="97034"/>
                    </a:lnTo>
                    <a:cubicBezTo>
                      <a:pt x="18454" y="97034"/>
                      <a:pt x="15180" y="96142"/>
                      <a:pt x="11906" y="94653"/>
                    </a:cubicBezTo>
                    <a:cubicBezTo>
                      <a:pt x="5358" y="91379"/>
                      <a:pt x="595" y="85128"/>
                      <a:pt x="0" y="77985"/>
                    </a:cubicBezTo>
                    <a:cubicBezTo>
                      <a:pt x="0" y="77687"/>
                      <a:pt x="0" y="77389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9402" y="27979"/>
                      <a:pt x="536666" y="66079"/>
                      <a:pt x="576849" y="94951"/>
                    </a:cubicBezTo>
                    <a:cubicBezTo>
                      <a:pt x="578039" y="95546"/>
                      <a:pt x="579230" y="96142"/>
                      <a:pt x="580123" y="97034"/>
                    </a:cubicBezTo>
                    <a:close/>
                  </a:path>
                </a:pathLst>
              </a:custGeom>
              <a:solidFill>
                <a:srgbClr val="002060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6" name="Graphic 18">
                <a:extLst>
                  <a:ext uri="{FF2B5EF4-FFF2-40B4-BE49-F238E27FC236}">
                    <a16:creationId xmlns:a16="http://schemas.microsoft.com/office/drawing/2014/main" id="{85716C12-5D6F-4D8C-8B2D-C2D2ACF30CFD}"/>
                  </a:ext>
                </a:extLst>
              </p:cNvPr>
              <p:cNvGrpSpPr/>
              <p:nvPr/>
            </p:nvGrpSpPr>
            <p:grpSpPr>
              <a:xfrm>
                <a:off x="2473730" y="4561063"/>
                <a:ext cx="704838" cy="97629"/>
                <a:chOff x="2473730" y="4561063"/>
                <a:chExt cx="704838" cy="97629"/>
              </a:xfrm>
              <a:solidFill>
                <a:srgbClr val="FFA412"/>
              </a:solidFill>
            </p:grpSpPr>
            <p:sp>
              <p:nvSpPr>
                <p:cNvPr id="177" name="Graphic 18">
                  <a:extLst>
                    <a:ext uri="{FF2B5EF4-FFF2-40B4-BE49-F238E27FC236}">
                      <a16:creationId xmlns:a16="http://schemas.microsoft.com/office/drawing/2014/main" id="{60C588FD-B6DB-4036-BB19-833EB220099E}"/>
                    </a:ext>
                  </a:extLst>
                </p:cNvPr>
                <p:cNvSpPr/>
                <p:nvPr/>
              </p:nvSpPr>
              <p:spPr>
                <a:xfrm>
                  <a:off x="3044328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Graphic 18">
                  <a:extLst>
                    <a:ext uri="{FF2B5EF4-FFF2-40B4-BE49-F238E27FC236}">
                      <a16:creationId xmlns:a16="http://schemas.microsoft.com/office/drawing/2014/main" id="{9A901433-F873-4165-8DB1-09AC54F0B173}"/>
                    </a:ext>
                  </a:extLst>
                </p:cNvPr>
                <p:cNvSpPr/>
                <p:nvPr/>
              </p:nvSpPr>
              <p:spPr>
                <a:xfrm>
                  <a:off x="3004145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Graphic 18">
                  <a:extLst>
                    <a:ext uri="{FF2B5EF4-FFF2-40B4-BE49-F238E27FC236}">
                      <a16:creationId xmlns:a16="http://schemas.microsoft.com/office/drawing/2014/main" id="{05C3158C-A8AD-439C-B89B-87465821E2AF}"/>
                    </a:ext>
                  </a:extLst>
                </p:cNvPr>
                <p:cNvSpPr/>
                <p:nvPr/>
              </p:nvSpPr>
              <p:spPr>
                <a:xfrm>
                  <a:off x="2956223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Graphic 18">
                  <a:extLst>
                    <a:ext uri="{FF2B5EF4-FFF2-40B4-BE49-F238E27FC236}">
                      <a16:creationId xmlns:a16="http://schemas.microsoft.com/office/drawing/2014/main" id="{85C7F46F-FE64-4B4C-9987-9C44398036B7}"/>
                    </a:ext>
                  </a:extLst>
                </p:cNvPr>
                <p:cNvSpPr/>
                <p:nvPr/>
              </p:nvSpPr>
              <p:spPr>
                <a:xfrm>
                  <a:off x="2882703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Graphic 18">
                  <a:extLst>
                    <a:ext uri="{FF2B5EF4-FFF2-40B4-BE49-F238E27FC236}">
                      <a16:creationId xmlns:a16="http://schemas.microsoft.com/office/drawing/2014/main" id="{7A325AE2-5ED1-4B54-9A4E-183300726C2A}"/>
                    </a:ext>
                  </a:extLst>
                </p:cNvPr>
                <p:cNvSpPr/>
                <p:nvPr/>
              </p:nvSpPr>
              <p:spPr>
                <a:xfrm>
                  <a:off x="2804718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Graphic 18">
                  <a:extLst>
                    <a:ext uri="{FF2B5EF4-FFF2-40B4-BE49-F238E27FC236}">
                      <a16:creationId xmlns:a16="http://schemas.microsoft.com/office/drawing/2014/main" id="{15D53DC1-AC75-4826-B84A-D11160B35240}"/>
                    </a:ext>
                  </a:extLst>
                </p:cNvPr>
                <p:cNvSpPr/>
                <p:nvPr/>
              </p:nvSpPr>
              <p:spPr>
                <a:xfrm>
                  <a:off x="2685360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Graphic 18">
                  <a:extLst>
                    <a:ext uri="{FF2B5EF4-FFF2-40B4-BE49-F238E27FC236}">
                      <a16:creationId xmlns:a16="http://schemas.microsoft.com/office/drawing/2014/main" id="{33902995-4D47-498A-A7C3-DE74CB9A7F43}"/>
                    </a:ext>
                  </a:extLst>
                </p:cNvPr>
                <p:cNvSpPr/>
                <p:nvPr/>
              </p:nvSpPr>
              <p:spPr>
                <a:xfrm>
                  <a:off x="2573443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Graphic 18">
                  <a:extLst>
                    <a:ext uri="{FF2B5EF4-FFF2-40B4-BE49-F238E27FC236}">
                      <a16:creationId xmlns:a16="http://schemas.microsoft.com/office/drawing/2014/main" id="{326A8681-FD40-4EEB-8CD4-ADFEC858F4E4}"/>
                    </a:ext>
                  </a:extLst>
                </p:cNvPr>
                <p:cNvSpPr/>
                <p:nvPr/>
              </p:nvSpPr>
              <p:spPr>
                <a:xfrm>
                  <a:off x="2473730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Graphic 18">
                  <a:extLst>
                    <a:ext uri="{FF2B5EF4-FFF2-40B4-BE49-F238E27FC236}">
                      <a16:creationId xmlns:a16="http://schemas.microsoft.com/office/drawing/2014/main" id="{72D95B58-A762-43FB-9DC3-C60699DF02FC}"/>
                    </a:ext>
                  </a:extLst>
                </p:cNvPr>
                <p:cNvSpPr/>
                <p:nvPr/>
              </p:nvSpPr>
              <p:spPr>
                <a:xfrm>
                  <a:off x="3082427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Graphic 18">
                  <a:extLst>
                    <a:ext uri="{FF2B5EF4-FFF2-40B4-BE49-F238E27FC236}">
                      <a16:creationId xmlns:a16="http://schemas.microsoft.com/office/drawing/2014/main" id="{6E0069F2-DE96-42CC-BEC9-543B930CF77E}"/>
                    </a:ext>
                  </a:extLst>
                </p:cNvPr>
                <p:cNvSpPr/>
                <p:nvPr/>
              </p:nvSpPr>
              <p:spPr>
                <a:xfrm>
                  <a:off x="3107728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Graphic 18">
                  <a:extLst>
                    <a:ext uri="{FF2B5EF4-FFF2-40B4-BE49-F238E27FC236}">
                      <a16:creationId xmlns:a16="http://schemas.microsoft.com/office/drawing/2014/main" id="{E287839E-589F-48E9-B327-E8E1A67E281F}"/>
                    </a:ext>
                  </a:extLst>
                </p:cNvPr>
                <p:cNvSpPr/>
                <p:nvPr/>
              </p:nvSpPr>
              <p:spPr>
                <a:xfrm>
                  <a:off x="3132135" y="456136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Graphic 18">
                  <a:extLst>
                    <a:ext uri="{FF2B5EF4-FFF2-40B4-BE49-F238E27FC236}">
                      <a16:creationId xmlns:a16="http://schemas.microsoft.com/office/drawing/2014/main" id="{1C863A00-F2DE-47A1-B2F3-F8B3C769614C}"/>
                    </a:ext>
                  </a:extLst>
                </p:cNvPr>
                <p:cNvSpPr/>
                <p:nvPr/>
              </p:nvSpPr>
              <p:spPr>
                <a:xfrm>
                  <a:off x="3150292" y="4561063"/>
                  <a:ext cx="11906" cy="97332"/>
                </a:xfrm>
                <a:custGeom>
                  <a:avLst/>
                  <a:gdLst>
                    <a:gd name="connsiteX0" fmla="*/ 11906 w 11906"/>
                    <a:gd name="connsiteY0" fmla="*/ 595 h 97332"/>
                    <a:gd name="connsiteX1" fmla="*/ 11906 w 11906"/>
                    <a:gd name="connsiteY1" fmla="*/ 97034 h 97332"/>
                    <a:gd name="connsiteX2" fmla="*/ 7441 w 11906"/>
                    <a:gd name="connsiteY2" fmla="*/ 97332 h 97332"/>
                    <a:gd name="connsiteX3" fmla="*/ 0 w 11906"/>
                    <a:gd name="connsiteY3" fmla="*/ 97332 h 97332"/>
                    <a:gd name="connsiteX4" fmla="*/ 0 w 11906"/>
                    <a:gd name="connsiteY4" fmla="*/ 0 h 97332"/>
                    <a:gd name="connsiteX5" fmla="*/ 7441 w 11906"/>
                    <a:gd name="connsiteY5" fmla="*/ 0 h 97332"/>
                    <a:gd name="connsiteX6" fmla="*/ 11906 w 11906"/>
                    <a:gd name="connsiteY6" fmla="*/ 595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2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298"/>
                        <a:pt x="10418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Graphic 18">
                  <a:extLst>
                    <a:ext uri="{FF2B5EF4-FFF2-40B4-BE49-F238E27FC236}">
                      <a16:creationId xmlns:a16="http://schemas.microsoft.com/office/drawing/2014/main" id="{3083E780-AC36-44E1-BE7A-E22D8C8B2D56}"/>
                    </a:ext>
                  </a:extLst>
                </p:cNvPr>
                <p:cNvSpPr/>
                <p:nvPr/>
              </p:nvSpPr>
              <p:spPr>
                <a:xfrm>
                  <a:off x="3166663" y="4562551"/>
                  <a:ext cx="11906" cy="94653"/>
                </a:xfrm>
                <a:custGeom>
                  <a:avLst/>
                  <a:gdLst>
                    <a:gd name="connsiteX0" fmla="*/ 11906 w 11906"/>
                    <a:gd name="connsiteY0" fmla="*/ 8037 h 94653"/>
                    <a:gd name="connsiteX1" fmla="*/ 11906 w 11906"/>
                    <a:gd name="connsiteY1" fmla="*/ 86617 h 94653"/>
                    <a:gd name="connsiteX2" fmla="*/ 0 w 11906"/>
                    <a:gd name="connsiteY2" fmla="*/ 94653 h 94653"/>
                    <a:gd name="connsiteX3" fmla="*/ 0 w 11906"/>
                    <a:gd name="connsiteY3" fmla="*/ 0 h 94653"/>
                    <a:gd name="connsiteX4" fmla="*/ 11906 w 11906"/>
                    <a:gd name="connsiteY4" fmla="*/ 8037 h 94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653">
                      <a:moveTo>
                        <a:pt x="11906" y="8037"/>
                      </a:moveTo>
                      <a:lnTo>
                        <a:pt x="11906" y="86617"/>
                      </a:lnTo>
                      <a:cubicBezTo>
                        <a:pt x="8930" y="90188"/>
                        <a:pt x="5060" y="92867"/>
                        <a:pt x="0" y="94653"/>
                      </a:cubicBezTo>
                      <a:lnTo>
                        <a:pt x="0" y="0"/>
                      </a:lnTo>
                      <a:cubicBezTo>
                        <a:pt x="5060" y="1786"/>
                        <a:pt x="8930" y="4465"/>
                        <a:pt x="11906" y="8037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0" name="Graphic 18">
              <a:extLst>
                <a:ext uri="{FF2B5EF4-FFF2-40B4-BE49-F238E27FC236}">
                  <a16:creationId xmlns:a16="http://schemas.microsoft.com/office/drawing/2014/main" id="{95FBD7D9-7984-4C3B-B96E-EA0792499D86}"/>
                </a:ext>
              </a:extLst>
            </p:cNvPr>
            <p:cNvGrpSpPr/>
            <p:nvPr/>
          </p:nvGrpSpPr>
          <p:grpSpPr>
            <a:xfrm>
              <a:off x="1176754" y="4463731"/>
              <a:ext cx="1091785" cy="97629"/>
              <a:chOff x="2176078" y="4463731"/>
              <a:chExt cx="1091785" cy="97629"/>
            </a:xfrm>
          </p:grpSpPr>
          <p:sp>
            <p:nvSpPr>
              <p:cNvPr id="191" name="Graphic 18">
                <a:extLst>
                  <a:ext uri="{FF2B5EF4-FFF2-40B4-BE49-F238E27FC236}">
                    <a16:creationId xmlns:a16="http://schemas.microsoft.com/office/drawing/2014/main" id="{84598B58-4BDB-450B-B867-A21170054560}"/>
                  </a:ext>
                </a:extLst>
              </p:cNvPr>
              <p:cNvSpPr/>
              <p:nvPr/>
            </p:nvSpPr>
            <p:spPr>
              <a:xfrm>
                <a:off x="2176078" y="4463731"/>
                <a:ext cx="1091785" cy="97629"/>
              </a:xfrm>
              <a:custGeom>
                <a:avLst/>
                <a:gdLst>
                  <a:gd name="connsiteX0" fmla="*/ 1091786 w 1091785"/>
                  <a:gd name="connsiteY0" fmla="*/ 21431 h 97629"/>
                  <a:gd name="connsiteX1" fmla="*/ 1091786 w 1091785"/>
                  <a:gd name="connsiteY1" fmla="*/ 76199 h 97629"/>
                  <a:gd name="connsiteX2" fmla="*/ 1087321 w 1091785"/>
                  <a:gd name="connsiteY2" fmla="*/ 88105 h 97629"/>
                  <a:gd name="connsiteX3" fmla="*/ 1075415 w 1091785"/>
                  <a:gd name="connsiteY3" fmla="*/ 96141 h 97629"/>
                  <a:gd name="connsiteX4" fmla="*/ 1070950 w 1091785"/>
                  <a:gd name="connsiteY4" fmla="*/ 97332 h 97629"/>
                  <a:gd name="connsiteX5" fmla="*/ 1066485 w 1091785"/>
                  <a:gd name="connsiteY5" fmla="*/ 97630 h 97629"/>
                  <a:gd name="connsiteX6" fmla="*/ 25300 w 1091785"/>
                  <a:gd name="connsiteY6" fmla="*/ 97630 h 97629"/>
                  <a:gd name="connsiteX7" fmla="*/ 0 w 1091785"/>
                  <a:gd name="connsiteY7" fmla="*/ 77687 h 97629"/>
                  <a:gd name="connsiteX8" fmla="*/ 0 w 1091785"/>
                  <a:gd name="connsiteY8" fmla="*/ 76496 h 97629"/>
                  <a:gd name="connsiteX9" fmla="*/ 0 w 1091785"/>
                  <a:gd name="connsiteY9" fmla="*/ 21431 h 97629"/>
                  <a:gd name="connsiteX10" fmla="*/ 0 w 1091785"/>
                  <a:gd name="connsiteY10" fmla="*/ 20240 h 97629"/>
                  <a:gd name="connsiteX11" fmla="*/ 22324 w 1091785"/>
                  <a:gd name="connsiteY11" fmla="*/ 298 h 97629"/>
                  <a:gd name="connsiteX12" fmla="*/ 25300 w 1091785"/>
                  <a:gd name="connsiteY12" fmla="*/ 0 h 97629"/>
                  <a:gd name="connsiteX13" fmla="*/ 1066783 w 1091785"/>
                  <a:gd name="connsiteY13" fmla="*/ 0 h 97629"/>
                  <a:gd name="connsiteX14" fmla="*/ 1071248 w 1091785"/>
                  <a:gd name="connsiteY14" fmla="*/ 298 h 97629"/>
                  <a:gd name="connsiteX15" fmla="*/ 1075713 w 1091785"/>
                  <a:gd name="connsiteY15" fmla="*/ 1488 h 97629"/>
                  <a:gd name="connsiteX16" fmla="*/ 1087619 w 1091785"/>
                  <a:gd name="connsiteY16" fmla="*/ 9525 h 97629"/>
                  <a:gd name="connsiteX17" fmla="*/ 1091786 w 1091785"/>
                  <a:gd name="connsiteY17" fmla="*/ 21431 h 9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91785" h="97629">
                    <a:moveTo>
                      <a:pt x="1091786" y="21431"/>
                    </a:moveTo>
                    <a:lnTo>
                      <a:pt x="1091786" y="76199"/>
                    </a:lnTo>
                    <a:cubicBezTo>
                      <a:pt x="1091786" y="80664"/>
                      <a:pt x="1090298" y="84533"/>
                      <a:pt x="1087321" y="88105"/>
                    </a:cubicBezTo>
                    <a:cubicBezTo>
                      <a:pt x="1084345" y="91677"/>
                      <a:pt x="1080475" y="94356"/>
                      <a:pt x="1075415" y="96141"/>
                    </a:cubicBezTo>
                    <a:cubicBezTo>
                      <a:pt x="1073927" y="96737"/>
                      <a:pt x="1072439" y="97034"/>
                      <a:pt x="1070950" y="97332"/>
                    </a:cubicBezTo>
                    <a:cubicBezTo>
                      <a:pt x="1069462" y="97630"/>
                      <a:pt x="1067974" y="97630"/>
                      <a:pt x="1066485" y="97630"/>
                    </a:cubicBezTo>
                    <a:lnTo>
                      <a:pt x="25300" y="97630"/>
                    </a:lnTo>
                    <a:cubicBezTo>
                      <a:pt x="11906" y="97630"/>
                      <a:pt x="893" y="88700"/>
                      <a:pt x="0" y="77687"/>
                    </a:cubicBezTo>
                    <a:cubicBezTo>
                      <a:pt x="0" y="77389"/>
                      <a:pt x="0" y="77092"/>
                      <a:pt x="0" y="76496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595" y="9823"/>
                      <a:pt x="10120" y="1488"/>
                      <a:pt x="22324" y="298"/>
                    </a:cubicBezTo>
                    <a:cubicBezTo>
                      <a:pt x="23217" y="298"/>
                      <a:pt x="24407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298" y="13097"/>
                      <a:pt x="1091786" y="16966"/>
                      <a:pt x="1091786" y="21431"/>
                    </a:cubicBezTo>
                    <a:close/>
                  </a:path>
                </a:pathLst>
              </a:custGeom>
              <a:solidFill>
                <a:srgbClr val="FFB93E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Graphic 18">
                <a:extLst>
                  <a:ext uri="{FF2B5EF4-FFF2-40B4-BE49-F238E27FC236}">
                    <a16:creationId xmlns:a16="http://schemas.microsoft.com/office/drawing/2014/main" id="{0DBCC252-1312-443B-89D7-442A54BEAA30}"/>
                  </a:ext>
                </a:extLst>
              </p:cNvPr>
              <p:cNvSpPr/>
              <p:nvPr/>
            </p:nvSpPr>
            <p:spPr>
              <a:xfrm>
                <a:off x="2176376" y="4463731"/>
                <a:ext cx="580122" cy="97629"/>
              </a:xfrm>
              <a:custGeom>
                <a:avLst/>
                <a:gdLst>
                  <a:gd name="connsiteX0" fmla="*/ 580123 w 580122"/>
                  <a:gd name="connsiteY0" fmla="*/ 97630 h 97629"/>
                  <a:gd name="connsiteX1" fmla="*/ 22324 w 580122"/>
                  <a:gd name="connsiteY1" fmla="*/ 97630 h 97629"/>
                  <a:gd name="connsiteX2" fmla="*/ 0 w 580122"/>
                  <a:gd name="connsiteY2" fmla="*/ 77687 h 97629"/>
                  <a:gd name="connsiteX3" fmla="*/ 0 w 580122"/>
                  <a:gd name="connsiteY3" fmla="*/ 76496 h 97629"/>
                  <a:gd name="connsiteX4" fmla="*/ 0 w 580122"/>
                  <a:gd name="connsiteY4" fmla="*/ 21431 h 97629"/>
                  <a:gd name="connsiteX5" fmla="*/ 0 w 580122"/>
                  <a:gd name="connsiteY5" fmla="*/ 20240 h 97629"/>
                  <a:gd name="connsiteX6" fmla="*/ 19943 w 580122"/>
                  <a:gd name="connsiteY6" fmla="*/ 298 h 97629"/>
                  <a:gd name="connsiteX7" fmla="*/ 22621 w 580122"/>
                  <a:gd name="connsiteY7" fmla="*/ 0 h 97629"/>
                  <a:gd name="connsiteX8" fmla="*/ 511961 w 580122"/>
                  <a:gd name="connsiteY8" fmla="*/ 0 h 97629"/>
                  <a:gd name="connsiteX9" fmla="*/ 511961 w 580122"/>
                  <a:gd name="connsiteY9" fmla="*/ 298 h 97629"/>
                  <a:gd name="connsiteX10" fmla="*/ 580123 w 580122"/>
                  <a:gd name="connsiteY10" fmla="*/ 97630 h 9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122" h="97629">
                    <a:moveTo>
                      <a:pt x="580123" y="97630"/>
                    </a:moveTo>
                    <a:lnTo>
                      <a:pt x="22324" y="97630"/>
                    </a:lnTo>
                    <a:cubicBezTo>
                      <a:pt x="10418" y="97630"/>
                      <a:pt x="595" y="88700"/>
                      <a:pt x="0" y="77687"/>
                    </a:cubicBezTo>
                    <a:cubicBezTo>
                      <a:pt x="0" y="77389"/>
                      <a:pt x="0" y="77092"/>
                      <a:pt x="0" y="76496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595" y="9823"/>
                      <a:pt x="8930" y="1488"/>
                      <a:pt x="19943" y="298"/>
                    </a:cubicBezTo>
                    <a:cubicBezTo>
                      <a:pt x="20836" y="298"/>
                      <a:pt x="21729" y="0"/>
                      <a:pt x="22621" y="0"/>
                    </a:cubicBezTo>
                    <a:lnTo>
                      <a:pt x="511961" y="0"/>
                    </a:lnTo>
                    <a:cubicBezTo>
                      <a:pt x="511961" y="0"/>
                      <a:pt x="511961" y="0"/>
                      <a:pt x="511961" y="298"/>
                    </a:cubicBezTo>
                    <a:cubicBezTo>
                      <a:pt x="519699" y="29170"/>
                      <a:pt x="537856" y="68460"/>
                      <a:pt x="580123" y="97630"/>
                    </a:cubicBezTo>
                    <a:close/>
                  </a:path>
                </a:pathLst>
              </a:custGeom>
              <a:solidFill>
                <a:srgbClr val="25838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3" name="Graphic 18">
                <a:extLst>
                  <a:ext uri="{FF2B5EF4-FFF2-40B4-BE49-F238E27FC236}">
                    <a16:creationId xmlns:a16="http://schemas.microsoft.com/office/drawing/2014/main" id="{79FD5C46-C486-4F21-8C7C-256351291E50}"/>
                  </a:ext>
                </a:extLst>
              </p:cNvPr>
              <p:cNvGrpSpPr/>
              <p:nvPr/>
            </p:nvGrpSpPr>
            <p:grpSpPr>
              <a:xfrm>
                <a:off x="2558858" y="4463731"/>
                <a:ext cx="704838" cy="97629"/>
                <a:chOff x="2558858" y="4463731"/>
                <a:chExt cx="704838" cy="97629"/>
              </a:xfrm>
              <a:solidFill>
                <a:srgbClr val="FFA412"/>
              </a:solidFill>
            </p:grpSpPr>
            <p:sp>
              <p:nvSpPr>
                <p:cNvPr id="194" name="Graphic 18">
                  <a:extLst>
                    <a:ext uri="{FF2B5EF4-FFF2-40B4-BE49-F238E27FC236}">
                      <a16:creationId xmlns:a16="http://schemas.microsoft.com/office/drawing/2014/main" id="{80D28E84-EFFA-4F97-B0AC-36357790A5E6}"/>
                    </a:ext>
                  </a:extLst>
                </p:cNvPr>
                <p:cNvSpPr/>
                <p:nvPr/>
              </p:nvSpPr>
              <p:spPr>
                <a:xfrm>
                  <a:off x="3129456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Graphic 18">
                  <a:extLst>
                    <a:ext uri="{FF2B5EF4-FFF2-40B4-BE49-F238E27FC236}">
                      <a16:creationId xmlns:a16="http://schemas.microsoft.com/office/drawing/2014/main" id="{5083B1B9-4758-4C11-A8F6-EABCE808CA10}"/>
                    </a:ext>
                  </a:extLst>
                </p:cNvPr>
                <p:cNvSpPr/>
                <p:nvPr/>
              </p:nvSpPr>
              <p:spPr>
                <a:xfrm>
                  <a:off x="3089273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Graphic 18">
                  <a:extLst>
                    <a:ext uri="{FF2B5EF4-FFF2-40B4-BE49-F238E27FC236}">
                      <a16:creationId xmlns:a16="http://schemas.microsoft.com/office/drawing/2014/main" id="{AC91DD5D-BBCD-4810-96D7-03E71E5459E2}"/>
                    </a:ext>
                  </a:extLst>
                </p:cNvPr>
                <p:cNvSpPr/>
                <p:nvPr/>
              </p:nvSpPr>
              <p:spPr>
                <a:xfrm>
                  <a:off x="3041351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Graphic 18">
                  <a:extLst>
                    <a:ext uri="{FF2B5EF4-FFF2-40B4-BE49-F238E27FC236}">
                      <a16:creationId xmlns:a16="http://schemas.microsoft.com/office/drawing/2014/main" id="{97D4008E-CABE-4D91-9040-814129145E70}"/>
                    </a:ext>
                  </a:extLst>
                </p:cNvPr>
                <p:cNvSpPr/>
                <p:nvPr/>
              </p:nvSpPr>
              <p:spPr>
                <a:xfrm>
                  <a:off x="2967831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Graphic 18">
                  <a:extLst>
                    <a:ext uri="{FF2B5EF4-FFF2-40B4-BE49-F238E27FC236}">
                      <a16:creationId xmlns:a16="http://schemas.microsoft.com/office/drawing/2014/main" id="{332A4166-9251-417C-922F-D0DF4DC86304}"/>
                    </a:ext>
                  </a:extLst>
                </p:cNvPr>
                <p:cNvSpPr/>
                <p:nvPr/>
              </p:nvSpPr>
              <p:spPr>
                <a:xfrm>
                  <a:off x="2889847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Graphic 18">
                  <a:extLst>
                    <a:ext uri="{FF2B5EF4-FFF2-40B4-BE49-F238E27FC236}">
                      <a16:creationId xmlns:a16="http://schemas.microsoft.com/office/drawing/2014/main" id="{46E5014A-E830-498A-952F-321966FA6F91}"/>
                    </a:ext>
                  </a:extLst>
                </p:cNvPr>
                <p:cNvSpPr/>
                <p:nvPr/>
              </p:nvSpPr>
              <p:spPr>
                <a:xfrm>
                  <a:off x="2770488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Graphic 18">
                  <a:extLst>
                    <a:ext uri="{FF2B5EF4-FFF2-40B4-BE49-F238E27FC236}">
                      <a16:creationId xmlns:a16="http://schemas.microsoft.com/office/drawing/2014/main" id="{91B03DB6-AD47-4992-BF3B-E16666665152}"/>
                    </a:ext>
                  </a:extLst>
                </p:cNvPr>
                <p:cNvSpPr/>
                <p:nvPr/>
              </p:nvSpPr>
              <p:spPr>
                <a:xfrm>
                  <a:off x="2658571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Graphic 18">
                  <a:extLst>
                    <a:ext uri="{FF2B5EF4-FFF2-40B4-BE49-F238E27FC236}">
                      <a16:creationId xmlns:a16="http://schemas.microsoft.com/office/drawing/2014/main" id="{BE70EC3D-BEB7-4D89-A5E1-1E485D38AABC}"/>
                    </a:ext>
                  </a:extLst>
                </p:cNvPr>
                <p:cNvSpPr/>
                <p:nvPr/>
              </p:nvSpPr>
              <p:spPr>
                <a:xfrm>
                  <a:off x="2558858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Graphic 18">
                  <a:extLst>
                    <a:ext uri="{FF2B5EF4-FFF2-40B4-BE49-F238E27FC236}">
                      <a16:creationId xmlns:a16="http://schemas.microsoft.com/office/drawing/2014/main" id="{28019645-C36E-48D9-9511-8696D5DF3943}"/>
                    </a:ext>
                  </a:extLst>
                </p:cNvPr>
                <p:cNvSpPr/>
                <p:nvPr/>
              </p:nvSpPr>
              <p:spPr>
                <a:xfrm>
                  <a:off x="3167556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Graphic 18">
                  <a:extLst>
                    <a:ext uri="{FF2B5EF4-FFF2-40B4-BE49-F238E27FC236}">
                      <a16:creationId xmlns:a16="http://schemas.microsoft.com/office/drawing/2014/main" id="{1EBF9011-D4EE-4188-BEF7-5805EEB8830A}"/>
                    </a:ext>
                  </a:extLst>
                </p:cNvPr>
                <p:cNvSpPr/>
                <p:nvPr/>
              </p:nvSpPr>
              <p:spPr>
                <a:xfrm>
                  <a:off x="3192856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Graphic 18">
                  <a:extLst>
                    <a:ext uri="{FF2B5EF4-FFF2-40B4-BE49-F238E27FC236}">
                      <a16:creationId xmlns:a16="http://schemas.microsoft.com/office/drawing/2014/main" id="{E3EFB01F-E076-4A29-8D2A-189D7F018DD0}"/>
                    </a:ext>
                  </a:extLst>
                </p:cNvPr>
                <p:cNvSpPr/>
                <p:nvPr/>
              </p:nvSpPr>
              <p:spPr>
                <a:xfrm>
                  <a:off x="3217263" y="446402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Graphic 18">
                  <a:extLst>
                    <a:ext uri="{FF2B5EF4-FFF2-40B4-BE49-F238E27FC236}">
                      <a16:creationId xmlns:a16="http://schemas.microsoft.com/office/drawing/2014/main" id="{75EE24A0-93B4-4005-8A82-7377189D69CC}"/>
                    </a:ext>
                  </a:extLst>
                </p:cNvPr>
                <p:cNvSpPr/>
                <p:nvPr/>
              </p:nvSpPr>
              <p:spPr>
                <a:xfrm>
                  <a:off x="3235420" y="4463731"/>
                  <a:ext cx="11906" cy="97332"/>
                </a:xfrm>
                <a:custGeom>
                  <a:avLst/>
                  <a:gdLst>
                    <a:gd name="connsiteX0" fmla="*/ 11906 w 11906"/>
                    <a:gd name="connsiteY0" fmla="*/ 595 h 97332"/>
                    <a:gd name="connsiteX1" fmla="*/ 11906 w 11906"/>
                    <a:gd name="connsiteY1" fmla="*/ 97034 h 97332"/>
                    <a:gd name="connsiteX2" fmla="*/ 7441 w 11906"/>
                    <a:gd name="connsiteY2" fmla="*/ 97332 h 97332"/>
                    <a:gd name="connsiteX3" fmla="*/ 0 w 11906"/>
                    <a:gd name="connsiteY3" fmla="*/ 97332 h 97332"/>
                    <a:gd name="connsiteX4" fmla="*/ 0 w 11906"/>
                    <a:gd name="connsiteY4" fmla="*/ 0 h 97332"/>
                    <a:gd name="connsiteX5" fmla="*/ 7441 w 11906"/>
                    <a:gd name="connsiteY5" fmla="*/ 0 h 97332"/>
                    <a:gd name="connsiteX6" fmla="*/ 11906 w 11906"/>
                    <a:gd name="connsiteY6" fmla="*/ 595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2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298"/>
                        <a:pt x="10418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Graphic 18">
                  <a:extLst>
                    <a:ext uri="{FF2B5EF4-FFF2-40B4-BE49-F238E27FC236}">
                      <a16:creationId xmlns:a16="http://schemas.microsoft.com/office/drawing/2014/main" id="{9027B9CC-432A-4BB2-9653-E08691C9BDC0}"/>
                    </a:ext>
                  </a:extLst>
                </p:cNvPr>
                <p:cNvSpPr/>
                <p:nvPr/>
              </p:nvSpPr>
              <p:spPr>
                <a:xfrm>
                  <a:off x="3251791" y="4465517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5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5"/>
                      </a:cubicBezTo>
                      <a:lnTo>
                        <a:pt x="0" y="0"/>
                      </a:lnTo>
                      <a:cubicBezTo>
                        <a:pt x="5060" y="1488"/>
                        <a:pt x="8930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7" name="Graphic 18">
              <a:extLst>
                <a:ext uri="{FF2B5EF4-FFF2-40B4-BE49-F238E27FC236}">
                  <a16:creationId xmlns:a16="http://schemas.microsoft.com/office/drawing/2014/main" id="{C7712890-D517-4DD9-A3F5-D8B497A53B88}"/>
                </a:ext>
              </a:extLst>
            </p:cNvPr>
            <p:cNvGrpSpPr/>
            <p:nvPr/>
          </p:nvGrpSpPr>
          <p:grpSpPr>
            <a:xfrm>
              <a:off x="1040132" y="4366697"/>
              <a:ext cx="1091785" cy="179996"/>
              <a:chOff x="2039456" y="4366697"/>
              <a:chExt cx="1091785" cy="179996"/>
            </a:xfrm>
          </p:grpSpPr>
          <p:sp>
            <p:nvSpPr>
              <p:cNvPr id="208" name="Graphic 18">
                <a:extLst>
                  <a:ext uri="{FF2B5EF4-FFF2-40B4-BE49-F238E27FC236}">
                    <a16:creationId xmlns:a16="http://schemas.microsoft.com/office/drawing/2014/main" id="{B61F12C4-3ED8-427B-86BD-C66204CA9763}"/>
                  </a:ext>
                </a:extLst>
              </p:cNvPr>
              <p:cNvSpPr/>
              <p:nvPr/>
            </p:nvSpPr>
            <p:spPr>
              <a:xfrm>
                <a:off x="2039456" y="4367292"/>
                <a:ext cx="1091785" cy="179401"/>
              </a:xfrm>
              <a:custGeom>
                <a:avLst/>
                <a:gdLst>
                  <a:gd name="connsiteX0" fmla="*/ 1091786 w 1091785"/>
                  <a:gd name="connsiteY0" fmla="*/ 20836 h 97034"/>
                  <a:gd name="connsiteX1" fmla="*/ 1091786 w 1091785"/>
                  <a:gd name="connsiteY1" fmla="*/ 75603 h 97034"/>
                  <a:gd name="connsiteX2" fmla="*/ 1087321 w 1091785"/>
                  <a:gd name="connsiteY2" fmla="*/ 87510 h 97034"/>
                  <a:gd name="connsiteX3" fmla="*/ 1075415 w 1091785"/>
                  <a:gd name="connsiteY3" fmla="*/ 95546 h 97034"/>
                  <a:gd name="connsiteX4" fmla="*/ 1070950 w 1091785"/>
                  <a:gd name="connsiteY4" fmla="*/ 96737 h 97034"/>
                  <a:gd name="connsiteX5" fmla="*/ 1069462 w 1091785"/>
                  <a:gd name="connsiteY5" fmla="*/ 97034 h 97034"/>
                  <a:gd name="connsiteX6" fmla="*/ 1068271 w 1091785"/>
                  <a:gd name="connsiteY6" fmla="*/ 97034 h 97034"/>
                  <a:gd name="connsiteX7" fmla="*/ 1067676 w 1091785"/>
                  <a:gd name="connsiteY7" fmla="*/ 97034 h 97034"/>
                  <a:gd name="connsiteX8" fmla="*/ 1066485 w 1091785"/>
                  <a:gd name="connsiteY8" fmla="*/ 97034 h 97034"/>
                  <a:gd name="connsiteX9" fmla="*/ 25300 w 1091785"/>
                  <a:gd name="connsiteY9" fmla="*/ 97034 h 97034"/>
                  <a:gd name="connsiteX10" fmla="*/ 0 w 1091785"/>
                  <a:gd name="connsiteY10" fmla="*/ 77092 h 97034"/>
                  <a:gd name="connsiteX11" fmla="*/ 0 w 1091785"/>
                  <a:gd name="connsiteY11" fmla="*/ 75901 h 97034"/>
                  <a:gd name="connsiteX12" fmla="*/ 0 w 1091785"/>
                  <a:gd name="connsiteY12" fmla="*/ 21133 h 97034"/>
                  <a:gd name="connsiteX13" fmla="*/ 0 w 1091785"/>
                  <a:gd name="connsiteY13" fmla="*/ 19943 h 97034"/>
                  <a:gd name="connsiteX14" fmla="*/ 25300 w 1091785"/>
                  <a:gd name="connsiteY14" fmla="*/ 0 h 97034"/>
                  <a:gd name="connsiteX15" fmla="*/ 1066485 w 1091785"/>
                  <a:gd name="connsiteY15" fmla="*/ 0 h 97034"/>
                  <a:gd name="connsiteX16" fmla="*/ 1067676 w 1091785"/>
                  <a:gd name="connsiteY16" fmla="*/ 0 h 97034"/>
                  <a:gd name="connsiteX17" fmla="*/ 1070653 w 1091785"/>
                  <a:gd name="connsiteY17" fmla="*/ 298 h 97034"/>
                  <a:gd name="connsiteX18" fmla="*/ 1075117 w 1091785"/>
                  <a:gd name="connsiteY18" fmla="*/ 1488 h 97034"/>
                  <a:gd name="connsiteX19" fmla="*/ 1077201 w 1091785"/>
                  <a:gd name="connsiteY19" fmla="*/ 2381 h 97034"/>
                  <a:gd name="connsiteX20" fmla="*/ 1078391 w 1091785"/>
                  <a:gd name="connsiteY20" fmla="*/ 2977 h 97034"/>
                  <a:gd name="connsiteX21" fmla="*/ 1078391 w 1091785"/>
                  <a:gd name="connsiteY21" fmla="*/ 2977 h 97034"/>
                  <a:gd name="connsiteX22" fmla="*/ 1079582 w 1091785"/>
                  <a:gd name="connsiteY22" fmla="*/ 3572 h 97034"/>
                  <a:gd name="connsiteX23" fmla="*/ 1079880 w 1091785"/>
                  <a:gd name="connsiteY23" fmla="*/ 3572 h 97034"/>
                  <a:gd name="connsiteX24" fmla="*/ 1081070 w 1091785"/>
                  <a:gd name="connsiteY24" fmla="*/ 4167 h 97034"/>
                  <a:gd name="connsiteX25" fmla="*/ 1083452 w 1091785"/>
                  <a:gd name="connsiteY25" fmla="*/ 5953 h 97034"/>
                  <a:gd name="connsiteX26" fmla="*/ 1084047 w 1091785"/>
                  <a:gd name="connsiteY26" fmla="*/ 6548 h 97034"/>
                  <a:gd name="connsiteX27" fmla="*/ 1084047 w 1091785"/>
                  <a:gd name="connsiteY27" fmla="*/ 6548 h 97034"/>
                  <a:gd name="connsiteX28" fmla="*/ 1084344 w 1091785"/>
                  <a:gd name="connsiteY28" fmla="*/ 6846 h 97034"/>
                  <a:gd name="connsiteX29" fmla="*/ 1084344 w 1091785"/>
                  <a:gd name="connsiteY29" fmla="*/ 6846 h 97034"/>
                  <a:gd name="connsiteX30" fmla="*/ 1084940 w 1091785"/>
                  <a:gd name="connsiteY30" fmla="*/ 7739 h 97034"/>
                  <a:gd name="connsiteX31" fmla="*/ 1085833 w 1091785"/>
                  <a:gd name="connsiteY31" fmla="*/ 8930 h 97034"/>
                  <a:gd name="connsiteX32" fmla="*/ 1091786 w 1091785"/>
                  <a:gd name="connsiteY32" fmla="*/ 20836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91785" h="97034">
                    <a:moveTo>
                      <a:pt x="1091786" y="20836"/>
                    </a:moveTo>
                    <a:lnTo>
                      <a:pt x="1091786" y="75603"/>
                    </a:lnTo>
                    <a:cubicBezTo>
                      <a:pt x="1091786" y="80068"/>
                      <a:pt x="1090298" y="83938"/>
                      <a:pt x="1087321" y="87510"/>
                    </a:cubicBezTo>
                    <a:cubicBezTo>
                      <a:pt x="1084344" y="91081"/>
                      <a:pt x="1080475" y="93760"/>
                      <a:pt x="1075415" y="95546"/>
                    </a:cubicBezTo>
                    <a:cubicBezTo>
                      <a:pt x="1073927" y="96141"/>
                      <a:pt x="1072438" y="96439"/>
                      <a:pt x="1070950" y="96737"/>
                    </a:cubicBezTo>
                    <a:cubicBezTo>
                      <a:pt x="1070355" y="96737"/>
                      <a:pt x="1070057" y="96737"/>
                      <a:pt x="1069462" y="97034"/>
                    </a:cubicBezTo>
                    <a:cubicBezTo>
                      <a:pt x="1069164" y="97034"/>
                      <a:pt x="1068569" y="97034"/>
                      <a:pt x="1068271" y="97034"/>
                    </a:cubicBezTo>
                    <a:cubicBezTo>
                      <a:pt x="1067974" y="97034"/>
                      <a:pt x="1067974" y="97034"/>
                      <a:pt x="1067676" y="97034"/>
                    </a:cubicBezTo>
                    <a:cubicBezTo>
                      <a:pt x="1067378" y="97034"/>
                      <a:pt x="1066783" y="97034"/>
                      <a:pt x="1066485" y="97034"/>
                    </a:cubicBezTo>
                    <a:lnTo>
                      <a:pt x="25300" y="97034"/>
                    </a:lnTo>
                    <a:cubicBezTo>
                      <a:pt x="11906" y="97034"/>
                      <a:pt x="893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485" y="0"/>
                    </a:lnTo>
                    <a:cubicBezTo>
                      <a:pt x="1066783" y="0"/>
                      <a:pt x="1067378" y="0"/>
                      <a:pt x="1067676" y="0"/>
                    </a:cubicBezTo>
                    <a:cubicBezTo>
                      <a:pt x="1068867" y="0"/>
                      <a:pt x="1069759" y="298"/>
                      <a:pt x="1070653" y="298"/>
                    </a:cubicBezTo>
                    <a:cubicBezTo>
                      <a:pt x="1072141" y="595"/>
                      <a:pt x="1073927" y="893"/>
                      <a:pt x="1075117" y="1488"/>
                    </a:cubicBezTo>
                    <a:cubicBezTo>
                      <a:pt x="1076010" y="1786"/>
                      <a:pt x="1076606" y="2084"/>
                      <a:pt x="1077201" y="2381"/>
                    </a:cubicBezTo>
                    <a:cubicBezTo>
                      <a:pt x="1077499" y="2679"/>
                      <a:pt x="1078094" y="2679"/>
                      <a:pt x="1078391" y="2977"/>
                    </a:cubicBezTo>
                    <a:cubicBezTo>
                      <a:pt x="1078391" y="2977"/>
                      <a:pt x="1078391" y="2977"/>
                      <a:pt x="1078391" y="2977"/>
                    </a:cubicBezTo>
                    <a:cubicBezTo>
                      <a:pt x="1078689" y="3274"/>
                      <a:pt x="1079284" y="3274"/>
                      <a:pt x="1079582" y="3572"/>
                    </a:cubicBezTo>
                    <a:cubicBezTo>
                      <a:pt x="1079582" y="3572"/>
                      <a:pt x="1079880" y="3572"/>
                      <a:pt x="1079880" y="3572"/>
                    </a:cubicBezTo>
                    <a:cubicBezTo>
                      <a:pt x="1080177" y="3870"/>
                      <a:pt x="1080773" y="4167"/>
                      <a:pt x="1081070" y="4167"/>
                    </a:cubicBezTo>
                    <a:cubicBezTo>
                      <a:pt x="1081963" y="4762"/>
                      <a:pt x="1082856" y="5358"/>
                      <a:pt x="1083452" y="5953"/>
                    </a:cubicBezTo>
                    <a:cubicBezTo>
                      <a:pt x="1083749" y="6251"/>
                      <a:pt x="1084047" y="6251"/>
                      <a:pt x="1084047" y="6548"/>
                    </a:cubicBezTo>
                    <a:cubicBezTo>
                      <a:pt x="1084047" y="6548"/>
                      <a:pt x="1084047" y="6548"/>
                      <a:pt x="1084047" y="6548"/>
                    </a:cubicBezTo>
                    <a:cubicBezTo>
                      <a:pt x="1084344" y="6548"/>
                      <a:pt x="1084344" y="6846"/>
                      <a:pt x="1084344" y="6846"/>
                    </a:cubicBezTo>
                    <a:cubicBezTo>
                      <a:pt x="1084344" y="6846"/>
                      <a:pt x="1084344" y="6846"/>
                      <a:pt x="1084344" y="6846"/>
                    </a:cubicBezTo>
                    <a:cubicBezTo>
                      <a:pt x="1084642" y="7144"/>
                      <a:pt x="1084940" y="7441"/>
                      <a:pt x="1084940" y="7739"/>
                    </a:cubicBezTo>
                    <a:cubicBezTo>
                      <a:pt x="1085237" y="8037"/>
                      <a:pt x="1085535" y="8632"/>
                      <a:pt x="1085833" y="8930"/>
                    </a:cubicBezTo>
                    <a:cubicBezTo>
                      <a:pt x="1090298" y="12204"/>
                      <a:pt x="1091786" y="16371"/>
                      <a:pt x="1091786" y="20836"/>
                    </a:cubicBezTo>
                    <a:close/>
                  </a:path>
                </a:pathLst>
              </a:custGeom>
              <a:solidFill>
                <a:srgbClr val="193479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Graphic 18">
                <a:extLst>
                  <a:ext uri="{FF2B5EF4-FFF2-40B4-BE49-F238E27FC236}">
                    <a16:creationId xmlns:a16="http://schemas.microsoft.com/office/drawing/2014/main" id="{520D0E4F-80D2-478D-A6EA-4C35AAD00BA3}"/>
                  </a:ext>
                </a:extLst>
              </p:cNvPr>
              <p:cNvSpPr/>
              <p:nvPr/>
            </p:nvSpPr>
            <p:spPr>
              <a:xfrm>
                <a:off x="2039456" y="4366994"/>
                <a:ext cx="580420" cy="97034"/>
              </a:xfrm>
              <a:custGeom>
                <a:avLst/>
                <a:gdLst>
                  <a:gd name="connsiteX0" fmla="*/ 580420 w 580420"/>
                  <a:gd name="connsiteY0" fmla="*/ 97034 h 97034"/>
                  <a:gd name="connsiteX1" fmla="*/ 22324 w 580420"/>
                  <a:gd name="connsiteY1" fmla="*/ 97034 h 97034"/>
                  <a:gd name="connsiteX2" fmla="*/ 0 w 580420"/>
                  <a:gd name="connsiteY2" fmla="*/ 77092 h 97034"/>
                  <a:gd name="connsiteX3" fmla="*/ 0 w 580420"/>
                  <a:gd name="connsiteY3" fmla="*/ 75901 h 97034"/>
                  <a:gd name="connsiteX4" fmla="*/ 0 w 580420"/>
                  <a:gd name="connsiteY4" fmla="*/ 21133 h 97034"/>
                  <a:gd name="connsiteX5" fmla="*/ 0 w 580420"/>
                  <a:gd name="connsiteY5" fmla="*/ 19943 h 97034"/>
                  <a:gd name="connsiteX6" fmla="*/ 22324 w 580420"/>
                  <a:gd name="connsiteY6" fmla="*/ 0 h 97034"/>
                  <a:gd name="connsiteX7" fmla="*/ 511663 w 580420"/>
                  <a:gd name="connsiteY7" fmla="*/ 0 h 97034"/>
                  <a:gd name="connsiteX8" fmla="*/ 512258 w 580420"/>
                  <a:gd name="connsiteY8" fmla="*/ 2381 h 97034"/>
                  <a:gd name="connsiteX9" fmla="*/ 580420 w 580420"/>
                  <a:gd name="connsiteY9" fmla="*/ 97034 h 97034"/>
                  <a:gd name="connsiteX10" fmla="*/ 580420 w 580420"/>
                  <a:gd name="connsiteY10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0420" h="97034">
                    <a:moveTo>
                      <a:pt x="580420" y="97034"/>
                    </a:moveTo>
                    <a:lnTo>
                      <a:pt x="22324" y="97034"/>
                    </a:lnTo>
                    <a:cubicBezTo>
                      <a:pt x="10418" y="97034"/>
                      <a:pt x="595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1961" y="595"/>
                      <a:pt x="511961" y="1488"/>
                      <a:pt x="512258" y="2381"/>
                    </a:cubicBezTo>
                    <a:cubicBezTo>
                      <a:pt x="520592" y="30658"/>
                      <a:pt x="539047" y="68758"/>
                      <a:pt x="580420" y="97034"/>
                    </a:cubicBezTo>
                    <a:cubicBezTo>
                      <a:pt x="580123" y="97034"/>
                      <a:pt x="580420" y="97034"/>
                      <a:pt x="580420" y="97034"/>
                    </a:cubicBezTo>
                    <a:close/>
                  </a:path>
                </a:pathLst>
              </a:custGeom>
              <a:solidFill>
                <a:srgbClr val="00B050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0" name="Graphic 18">
                <a:extLst>
                  <a:ext uri="{FF2B5EF4-FFF2-40B4-BE49-F238E27FC236}">
                    <a16:creationId xmlns:a16="http://schemas.microsoft.com/office/drawing/2014/main" id="{29D07D87-838D-44B3-9210-E41E603655F5}"/>
                  </a:ext>
                </a:extLst>
              </p:cNvPr>
              <p:cNvGrpSpPr/>
              <p:nvPr/>
            </p:nvGrpSpPr>
            <p:grpSpPr>
              <a:xfrm>
                <a:off x="2421939" y="4366697"/>
                <a:ext cx="705136" cy="97629"/>
                <a:chOff x="2421939" y="4366697"/>
                <a:chExt cx="705136" cy="97629"/>
              </a:xfrm>
              <a:solidFill>
                <a:srgbClr val="FFA412"/>
              </a:solidFill>
            </p:grpSpPr>
            <p:sp>
              <p:nvSpPr>
                <p:cNvPr id="211" name="Graphic 18">
                  <a:extLst>
                    <a:ext uri="{FF2B5EF4-FFF2-40B4-BE49-F238E27FC236}">
                      <a16:creationId xmlns:a16="http://schemas.microsoft.com/office/drawing/2014/main" id="{9F0235DF-CFFA-46D3-8643-1B7F7082B804}"/>
                    </a:ext>
                  </a:extLst>
                </p:cNvPr>
                <p:cNvSpPr/>
                <p:nvPr/>
              </p:nvSpPr>
              <p:spPr>
                <a:xfrm>
                  <a:off x="2992834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Graphic 18">
                  <a:extLst>
                    <a:ext uri="{FF2B5EF4-FFF2-40B4-BE49-F238E27FC236}">
                      <a16:creationId xmlns:a16="http://schemas.microsoft.com/office/drawing/2014/main" id="{C1D97356-F458-4115-9984-0209FEAE3DAE}"/>
                    </a:ext>
                  </a:extLst>
                </p:cNvPr>
                <p:cNvSpPr/>
                <p:nvPr/>
              </p:nvSpPr>
              <p:spPr>
                <a:xfrm>
                  <a:off x="2952651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Graphic 18">
                  <a:extLst>
                    <a:ext uri="{FF2B5EF4-FFF2-40B4-BE49-F238E27FC236}">
                      <a16:creationId xmlns:a16="http://schemas.microsoft.com/office/drawing/2014/main" id="{29BA062C-A161-4623-AE85-630249327070}"/>
                    </a:ext>
                  </a:extLst>
                </p:cNvPr>
                <p:cNvSpPr/>
                <p:nvPr/>
              </p:nvSpPr>
              <p:spPr>
                <a:xfrm>
                  <a:off x="2904729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Graphic 18">
                  <a:extLst>
                    <a:ext uri="{FF2B5EF4-FFF2-40B4-BE49-F238E27FC236}">
                      <a16:creationId xmlns:a16="http://schemas.microsoft.com/office/drawing/2014/main" id="{8D805386-878A-4460-803F-21EF445FE59B}"/>
                    </a:ext>
                  </a:extLst>
                </p:cNvPr>
                <p:cNvSpPr/>
                <p:nvPr/>
              </p:nvSpPr>
              <p:spPr>
                <a:xfrm>
                  <a:off x="2830912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Graphic 18">
                  <a:extLst>
                    <a:ext uri="{FF2B5EF4-FFF2-40B4-BE49-F238E27FC236}">
                      <a16:creationId xmlns:a16="http://schemas.microsoft.com/office/drawing/2014/main" id="{B2B09D07-2A43-4818-B73E-EA66E2A474D3}"/>
                    </a:ext>
                  </a:extLst>
                </p:cNvPr>
                <p:cNvSpPr/>
                <p:nvPr/>
              </p:nvSpPr>
              <p:spPr>
                <a:xfrm>
                  <a:off x="2753225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Graphic 18">
                  <a:extLst>
                    <a:ext uri="{FF2B5EF4-FFF2-40B4-BE49-F238E27FC236}">
                      <a16:creationId xmlns:a16="http://schemas.microsoft.com/office/drawing/2014/main" id="{CD8AFEC5-63A5-4160-8B71-4D47BC7818E4}"/>
                    </a:ext>
                  </a:extLst>
                </p:cNvPr>
                <p:cNvSpPr/>
                <p:nvPr/>
              </p:nvSpPr>
              <p:spPr>
                <a:xfrm>
                  <a:off x="2633569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Graphic 18">
                  <a:extLst>
                    <a:ext uri="{FF2B5EF4-FFF2-40B4-BE49-F238E27FC236}">
                      <a16:creationId xmlns:a16="http://schemas.microsoft.com/office/drawing/2014/main" id="{0E4A2255-94D8-48ED-9B5C-57731FC00B7D}"/>
                    </a:ext>
                  </a:extLst>
                </p:cNvPr>
                <p:cNvSpPr/>
                <p:nvPr/>
              </p:nvSpPr>
              <p:spPr>
                <a:xfrm>
                  <a:off x="2521949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Graphic 18">
                  <a:extLst>
                    <a:ext uri="{FF2B5EF4-FFF2-40B4-BE49-F238E27FC236}">
                      <a16:creationId xmlns:a16="http://schemas.microsoft.com/office/drawing/2014/main" id="{280253E4-B425-45A9-864B-3571E135AD6F}"/>
                    </a:ext>
                  </a:extLst>
                </p:cNvPr>
                <p:cNvSpPr/>
                <p:nvPr/>
              </p:nvSpPr>
              <p:spPr>
                <a:xfrm>
                  <a:off x="2421939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Graphic 18">
                  <a:extLst>
                    <a:ext uri="{FF2B5EF4-FFF2-40B4-BE49-F238E27FC236}">
                      <a16:creationId xmlns:a16="http://schemas.microsoft.com/office/drawing/2014/main" id="{8560CA5E-291A-4AEE-86DB-1AB629D5574A}"/>
                    </a:ext>
                  </a:extLst>
                </p:cNvPr>
                <p:cNvSpPr/>
                <p:nvPr/>
              </p:nvSpPr>
              <p:spPr>
                <a:xfrm>
                  <a:off x="3030934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Graphic 18">
                  <a:extLst>
                    <a:ext uri="{FF2B5EF4-FFF2-40B4-BE49-F238E27FC236}">
                      <a16:creationId xmlns:a16="http://schemas.microsoft.com/office/drawing/2014/main" id="{5065AC23-96CF-4C1C-AEC0-7242A8771618}"/>
                    </a:ext>
                  </a:extLst>
                </p:cNvPr>
                <p:cNvSpPr/>
                <p:nvPr/>
              </p:nvSpPr>
              <p:spPr>
                <a:xfrm>
                  <a:off x="3055936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Graphic 18">
                  <a:extLst>
                    <a:ext uri="{FF2B5EF4-FFF2-40B4-BE49-F238E27FC236}">
                      <a16:creationId xmlns:a16="http://schemas.microsoft.com/office/drawing/2014/main" id="{845B0668-642B-4372-A9FA-D8AB363CCF14}"/>
                    </a:ext>
                  </a:extLst>
                </p:cNvPr>
                <p:cNvSpPr/>
                <p:nvPr/>
              </p:nvSpPr>
              <p:spPr>
                <a:xfrm>
                  <a:off x="3080344" y="4366994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Graphic 18">
                  <a:extLst>
                    <a:ext uri="{FF2B5EF4-FFF2-40B4-BE49-F238E27FC236}">
                      <a16:creationId xmlns:a16="http://schemas.microsoft.com/office/drawing/2014/main" id="{A822C706-4469-4D65-8FDC-3BDBC0680D02}"/>
                    </a:ext>
                  </a:extLst>
                </p:cNvPr>
                <p:cNvSpPr/>
                <p:nvPr/>
              </p:nvSpPr>
              <p:spPr>
                <a:xfrm>
                  <a:off x="3098500" y="4366697"/>
                  <a:ext cx="11906" cy="97331"/>
                </a:xfrm>
                <a:custGeom>
                  <a:avLst/>
                  <a:gdLst>
                    <a:gd name="connsiteX0" fmla="*/ 11906 w 11906"/>
                    <a:gd name="connsiteY0" fmla="*/ 595 h 97331"/>
                    <a:gd name="connsiteX1" fmla="*/ 11906 w 11906"/>
                    <a:gd name="connsiteY1" fmla="*/ 97034 h 97331"/>
                    <a:gd name="connsiteX2" fmla="*/ 7441 w 11906"/>
                    <a:gd name="connsiteY2" fmla="*/ 97332 h 97331"/>
                    <a:gd name="connsiteX3" fmla="*/ 0 w 11906"/>
                    <a:gd name="connsiteY3" fmla="*/ 97332 h 97331"/>
                    <a:gd name="connsiteX4" fmla="*/ 0 w 11906"/>
                    <a:gd name="connsiteY4" fmla="*/ 0 h 97331"/>
                    <a:gd name="connsiteX5" fmla="*/ 7441 w 11906"/>
                    <a:gd name="connsiteY5" fmla="*/ 0 h 97331"/>
                    <a:gd name="connsiteX6" fmla="*/ 11906 w 11906"/>
                    <a:gd name="connsiteY6" fmla="*/ 595 h 9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1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9227" y="298"/>
                        <a:pt x="10715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Graphic 18">
                  <a:extLst>
                    <a:ext uri="{FF2B5EF4-FFF2-40B4-BE49-F238E27FC236}">
                      <a16:creationId xmlns:a16="http://schemas.microsoft.com/office/drawing/2014/main" id="{02A156B2-42D1-4DEA-871F-B398D8708DC2}"/>
                    </a:ext>
                  </a:extLst>
                </p:cNvPr>
                <p:cNvSpPr/>
                <p:nvPr/>
              </p:nvSpPr>
              <p:spPr>
                <a:xfrm>
                  <a:off x="3115169" y="4368482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4763" y="1488"/>
                        <a:pt x="8930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4" name="Graphic 18">
              <a:extLst>
                <a:ext uri="{FF2B5EF4-FFF2-40B4-BE49-F238E27FC236}">
                  <a16:creationId xmlns:a16="http://schemas.microsoft.com/office/drawing/2014/main" id="{CA9D3DC8-F43D-4EE5-9996-4A47D94C54EE}"/>
                </a:ext>
              </a:extLst>
            </p:cNvPr>
            <p:cNvGrpSpPr/>
            <p:nvPr/>
          </p:nvGrpSpPr>
          <p:grpSpPr>
            <a:xfrm>
              <a:off x="1116629" y="4270256"/>
              <a:ext cx="1091785" cy="99119"/>
              <a:chOff x="2115953" y="4270256"/>
              <a:chExt cx="1091785" cy="99119"/>
            </a:xfrm>
          </p:grpSpPr>
          <p:sp>
            <p:nvSpPr>
              <p:cNvPr id="225" name="Graphic 18">
                <a:extLst>
                  <a:ext uri="{FF2B5EF4-FFF2-40B4-BE49-F238E27FC236}">
                    <a16:creationId xmlns:a16="http://schemas.microsoft.com/office/drawing/2014/main" id="{CD785B34-D1A0-4828-ADFA-678D18EA5773}"/>
                  </a:ext>
                </a:extLst>
              </p:cNvPr>
              <p:cNvSpPr/>
              <p:nvPr/>
            </p:nvSpPr>
            <p:spPr>
              <a:xfrm>
                <a:off x="2115953" y="4270256"/>
                <a:ext cx="1091785" cy="97629"/>
              </a:xfrm>
              <a:custGeom>
                <a:avLst/>
                <a:gdLst>
                  <a:gd name="connsiteX0" fmla="*/ 1091786 w 1091785"/>
                  <a:gd name="connsiteY0" fmla="*/ 21431 h 97629"/>
                  <a:gd name="connsiteX1" fmla="*/ 1091786 w 1091785"/>
                  <a:gd name="connsiteY1" fmla="*/ 76199 h 97629"/>
                  <a:gd name="connsiteX2" fmla="*/ 1087321 w 1091785"/>
                  <a:gd name="connsiteY2" fmla="*/ 88105 h 97629"/>
                  <a:gd name="connsiteX3" fmla="*/ 1075415 w 1091785"/>
                  <a:gd name="connsiteY3" fmla="*/ 96141 h 97629"/>
                  <a:gd name="connsiteX4" fmla="*/ 1070950 w 1091785"/>
                  <a:gd name="connsiteY4" fmla="*/ 97332 h 97629"/>
                  <a:gd name="connsiteX5" fmla="*/ 1066485 w 1091785"/>
                  <a:gd name="connsiteY5" fmla="*/ 97630 h 97629"/>
                  <a:gd name="connsiteX6" fmla="*/ 25300 w 1091785"/>
                  <a:gd name="connsiteY6" fmla="*/ 97630 h 97629"/>
                  <a:gd name="connsiteX7" fmla="*/ 13990 w 1091785"/>
                  <a:gd name="connsiteY7" fmla="*/ 95248 h 97629"/>
                  <a:gd name="connsiteX8" fmla="*/ 0 w 1091785"/>
                  <a:gd name="connsiteY8" fmla="*/ 78282 h 97629"/>
                  <a:gd name="connsiteX9" fmla="*/ 0 w 1091785"/>
                  <a:gd name="connsiteY9" fmla="*/ 77389 h 97629"/>
                  <a:gd name="connsiteX10" fmla="*/ 0 w 1091785"/>
                  <a:gd name="connsiteY10" fmla="*/ 76199 h 97629"/>
                  <a:gd name="connsiteX11" fmla="*/ 0 w 1091785"/>
                  <a:gd name="connsiteY11" fmla="*/ 21431 h 97629"/>
                  <a:gd name="connsiteX12" fmla="*/ 0 w 1091785"/>
                  <a:gd name="connsiteY12" fmla="*/ 20240 h 97629"/>
                  <a:gd name="connsiteX13" fmla="*/ 22324 w 1091785"/>
                  <a:gd name="connsiteY13" fmla="*/ 298 h 97629"/>
                  <a:gd name="connsiteX14" fmla="*/ 25300 w 1091785"/>
                  <a:gd name="connsiteY14" fmla="*/ 0 h 97629"/>
                  <a:gd name="connsiteX15" fmla="*/ 1066783 w 1091785"/>
                  <a:gd name="connsiteY15" fmla="*/ 0 h 97629"/>
                  <a:gd name="connsiteX16" fmla="*/ 1071248 w 1091785"/>
                  <a:gd name="connsiteY16" fmla="*/ 298 h 97629"/>
                  <a:gd name="connsiteX17" fmla="*/ 1075713 w 1091785"/>
                  <a:gd name="connsiteY17" fmla="*/ 1488 h 97629"/>
                  <a:gd name="connsiteX18" fmla="*/ 1087619 w 1091785"/>
                  <a:gd name="connsiteY18" fmla="*/ 9525 h 97629"/>
                  <a:gd name="connsiteX19" fmla="*/ 1091786 w 1091785"/>
                  <a:gd name="connsiteY19" fmla="*/ 21431 h 9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1785" h="97629">
                    <a:moveTo>
                      <a:pt x="1091786" y="21431"/>
                    </a:moveTo>
                    <a:lnTo>
                      <a:pt x="1091786" y="76199"/>
                    </a:lnTo>
                    <a:cubicBezTo>
                      <a:pt x="1091786" y="80664"/>
                      <a:pt x="1090298" y="84533"/>
                      <a:pt x="1087321" y="88105"/>
                    </a:cubicBezTo>
                    <a:cubicBezTo>
                      <a:pt x="1084345" y="91677"/>
                      <a:pt x="1080475" y="94356"/>
                      <a:pt x="1075415" y="96141"/>
                    </a:cubicBezTo>
                    <a:cubicBezTo>
                      <a:pt x="1073927" y="96737"/>
                      <a:pt x="1072439" y="97034"/>
                      <a:pt x="1070950" y="97332"/>
                    </a:cubicBezTo>
                    <a:cubicBezTo>
                      <a:pt x="1069462" y="97630"/>
                      <a:pt x="1067974" y="97630"/>
                      <a:pt x="1066485" y="97630"/>
                    </a:cubicBezTo>
                    <a:lnTo>
                      <a:pt x="25300" y="97630"/>
                    </a:lnTo>
                    <a:cubicBezTo>
                      <a:pt x="21133" y="97630"/>
                      <a:pt x="17561" y="96737"/>
                      <a:pt x="13990" y="95248"/>
                    </a:cubicBezTo>
                    <a:cubicBezTo>
                      <a:pt x="6251" y="91974"/>
                      <a:pt x="893" y="85724"/>
                      <a:pt x="0" y="78282"/>
                    </a:cubicBezTo>
                    <a:cubicBezTo>
                      <a:pt x="0" y="77985"/>
                      <a:pt x="0" y="77687"/>
                      <a:pt x="0" y="77389"/>
                    </a:cubicBezTo>
                    <a:cubicBezTo>
                      <a:pt x="0" y="77092"/>
                      <a:pt x="0" y="76794"/>
                      <a:pt x="0" y="76199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595" y="9823"/>
                      <a:pt x="10120" y="1488"/>
                      <a:pt x="22324" y="298"/>
                    </a:cubicBezTo>
                    <a:cubicBezTo>
                      <a:pt x="23217" y="298"/>
                      <a:pt x="24407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298" y="12799"/>
                      <a:pt x="1091786" y="16966"/>
                      <a:pt x="1091786" y="21431"/>
                    </a:cubicBezTo>
                    <a:close/>
                  </a:path>
                </a:pathLst>
              </a:custGeom>
              <a:solidFill>
                <a:srgbClr val="B7C0EB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Graphic 18">
                <a:extLst>
                  <a:ext uri="{FF2B5EF4-FFF2-40B4-BE49-F238E27FC236}">
                    <a16:creationId xmlns:a16="http://schemas.microsoft.com/office/drawing/2014/main" id="{36F98735-D52A-4CDA-BB7D-6B9C74D68D89}"/>
                  </a:ext>
                </a:extLst>
              </p:cNvPr>
              <p:cNvSpPr/>
              <p:nvPr/>
            </p:nvSpPr>
            <p:spPr>
              <a:xfrm>
                <a:off x="2115953" y="4271448"/>
                <a:ext cx="580420" cy="97629"/>
              </a:xfrm>
              <a:custGeom>
                <a:avLst/>
                <a:gdLst>
                  <a:gd name="connsiteX0" fmla="*/ 580421 w 580420"/>
                  <a:gd name="connsiteY0" fmla="*/ 97630 h 97629"/>
                  <a:gd name="connsiteX1" fmla="*/ 22622 w 580420"/>
                  <a:gd name="connsiteY1" fmla="*/ 97630 h 97629"/>
                  <a:gd name="connsiteX2" fmla="*/ 12501 w 580420"/>
                  <a:gd name="connsiteY2" fmla="*/ 95248 h 97629"/>
                  <a:gd name="connsiteX3" fmla="*/ 0 w 580420"/>
                  <a:gd name="connsiteY3" fmla="*/ 78282 h 97629"/>
                  <a:gd name="connsiteX4" fmla="*/ 0 w 580420"/>
                  <a:gd name="connsiteY4" fmla="*/ 77389 h 97629"/>
                  <a:gd name="connsiteX5" fmla="*/ 0 w 580420"/>
                  <a:gd name="connsiteY5" fmla="*/ 76199 h 97629"/>
                  <a:gd name="connsiteX6" fmla="*/ 0 w 580420"/>
                  <a:gd name="connsiteY6" fmla="*/ 21431 h 97629"/>
                  <a:gd name="connsiteX7" fmla="*/ 0 w 580420"/>
                  <a:gd name="connsiteY7" fmla="*/ 20240 h 97629"/>
                  <a:gd name="connsiteX8" fmla="*/ 19943 w 580420"/>
                  <a:gd name="connsiteY8" fmla="*/ 298 h 97629"/>
                  <a:gd name="connsiteX9" fmla="*/ 22622 w 580420"/>
                  <a:gd name="connsiteY9" fmla="*/ 0 h 97629"/>
                  <a:gd name="connsiteX10" fmla="*/ 511961 w 580420"/>
                  <a:gd name="connsiteY10" fmla="*/ 0 h 97629"/>
                  <a:gd name="connsiteX11" fmla="*/ 511961 w 580420"/>
                  <a:gd name="connsiteY11" fmla="*/ 298 h 97629"/>
                  <a:gd name="connsiteX12" fmla="*/ 577146 w 580420"/>
                  <a:gd name="connsiteY12" fmla="*/ 95248 h 97629"/>
                  <a:gd name="connsiteX13" fmla="*/ 580421 w 580420"/>
                  <a:gd name="connsiteY13" fmla="*/ 97630 h 9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0420" h="97629">
                    <a:moveTo>
                      <a:pt x="580421" y="97630"/>
                    </a:moveTo>
                    <a:lnTo>
                      <a:pt x="22622" y="97630"/>
                    </a:lnTo>
                    <a:cubicBezTo>
                      <a:pt x="19050" y="97630"/>
                      <a:pt x="15478" y="96737"/>
                      <a:pt x="12501" y="95248"/>
                    </a:cubicBezTo>
                    <a:cubicBezTo>
                      <a:pt x="5655" y="91974"/>
                      <a:pt x="893" y="85724"/>
                      <a:pt x="0" y="78282"/>
                    </a:cubicBezTo>
                    <a:cubicBezTo>
                      <a:pt x="0" y="77985"/>
                      <a:pt x="0" y="77687"/>
                      <a:pt x="0" y="77389"/>
                    </a:cubicBezTo>
                    <a:cubicBezTo>
                      <a:pt x="0" y="77092"/>
                      <a:pt x="0" y="76794"/>
                      <a:pt x="0" y="76199"/>
                    </a:cubicBezTo>
                    <a:lnTo>
                      <a:pt x="0" y="21431"/>
                    </a:lnTo>
                    <a:cubicBezTo>
                      <a:pt x="0" y="21133"/>
                      <a:pt x="0" y="20836"/>
                      <a:pt x="0" y="20240"/>
                    </a:cubicBezTo>
                    <a:cubicBezTo>
                      <a:pt x="595" y="9822"/>
                      <a:pt x="8930" y="1488"/>
                      <a:pt x="19943" y="298"/>
                    </a:cubicBezTo>
                    <a:cubicBezTo>
                      <a:pt x="20836" y="298"/>
                      <a:pt x="21729" y="0"/>
                      <a:pt x="22622" y="0"/>
                    </a:cubicBezTo>
                    <a:lnTo>
                      <a:pt x="511961" y="0"/>
                    </a:lnTo>
                    <a:cubicBezTo>
                      <a:pt x="511961" y="0"/>
                      <a:pt x="511961" y="0"/>
                      <a:pt x="511961" y="298"/>
                    </a:cubicBezTo>
                    <a:cubicBezTo>
                      <a:pt x="519700" y="28277"/>
                      <a:pt x="536963" y="66376"/>
                      <a:pt x="577146" y="95248"/>
                    </a:cubicBezTo>
                    <a:cubicBezTo>
                      <a:pt x="578337" y="96141"/>
                      <a:pt x="579527" y="97034"/>
                      <a:pt x="580421" y="97630"/>
                    </a:cubicBezTo>
                    <a:close/>
                  </a:path>
                </a:pathLst>
              </a:custGeom>
              <a:solidFill>
                <a:srgbClr val="2956C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7" name="Graphic 18">
                <a:extLst>
                  <a:ext uri="{FF2B5EF4-FFF2-40B4-BE49-F238E27FC236}">
                    <a16:creationId xmlns:a16="http://schemas.microsoft.com/office/drawing/2014/main" id="{32CB3E39-DDE6-4BA3-A67E-3FC74E2702B5}"/>
                  </a:ext>
                </a:extLst>
              </p:cNvPr>
              <p:cNvGrpSpPr/>
              <p:nvPr/>
            </p:nvGrpSpPr>
            <p:grpSpPr>
              <a:xfrm>
                <a:off x="2498733" y="4271746"/>
                <a:ext cx="704838" cy="97629"/>
                <a:chOff x="2498733" y="4271746"/>
                <a:chExt cx="704838" cy="97629"/>
              </a:xfrm>
              <a:solidFill>
                <a:srgbClr val="FFA412"/>
              </a:solidFill>
            </p:grpSpPr>
            <p:sp>
              <p:nvSpPr>
                <p:cNvPr id="228" name="Graphic 18">
                  <a:extLst>
                    <a:ext uri="{FF2B5EF4-FFF2-40B4-BE49-F238E27FC236}">
                      <a16:creationId xmlns:a16="http://schemas.microsoft.com/office/drawing/2014/main" id="{162F17D4-4D14-481C-9A18-007D532A6BB3}"/>
                    </a:ext>
                  </a:extLst>
                </p:cNvPr>
                <p:cNvSpPr/>
                <p:nvPr/>
              </p:nvSpPr>
              <p:spPr>
                <a:xfrm>
                  <a:off x="3069331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Graphic 18">
                  <a:extLst>
                    <a:ext uri="{FF2B5EF4-FFF2-40B4-BE49-F238E27FC236}">
                      <a16:creationId xmlns:a16="http://schemas.microsoft.com/office/drawing/2014/main" id="{B6D62975-2A5B-4C58-8BE7-C8827CE1C0A8}"/>
                    </a:ext>
                  </a:extLst>
                </p:cNvPr>
                <p:cNvSpPr/>
                <p:nvPr/>
              </p:nvSpPr>
              <p:spPr>
                <a:xfrm>
                  <a:off x="3029148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Graphic 18">
                  <a:extLst>
                    <a:ext uri="{FF2B5EF4-FFF2-40B4-BE49-F238E27FC236}">
                      <a16:creationId xmlns:a16="http://schemas.microsoft.com/office/drawing/2014/main" id="{56B8EAE1-31D1-4E34-B46E-02895E803052}"/>
                    </a:ext>
                  </a:extLst>
                </p:cNvPr>
                <p:cNvSpPr/>
                <p:nvPr/>
              </p:nvSpPr>
              <p:spPr>
                <a:xfrm>
                  <a:off x="2981226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Graphic 18">
                  <a:extLst>
                    <a:ext uri="{FF2B5EF4-FFF2-40B4-BE49-F238E27FC236}">
                      <a16:creationId xmlns:a16="http://schemas.microsoft.com/office/drawing/2014/main" id="{05B81BF3-A387-4D96-B271-B7DBB6871F09}"/>
                    </a:ext>
                  </a:extLst>
                </p:cNvPr>
                <p:cNvSpPr/>
                <p:nvPr/>
              </p:nvSpPr>
              <p:spPr>
                <a:xfrm>
                  <a:off x="2907408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Graphic 18">
                  <a:extLst>
                    <a:ext uri="{FF2B5EF4-FFF2-40B4-BE49-F238E27FC236}">
                      <a16:creationId xmlns:a16="http://schemas.microsoft.com/office/drawing/2014/main" id="{1B6BBA44-F6E8-4BCC-81D9-F35FD834F483}"/>
                    </a:ext>
                  </a:extLst>
                </p:cNvPr>
                <p:cNvSpPr/>
                <p:nvPr/>
              </p:nvSpPr>
              <p:spPr>
                <a:xfrm>
                  <a:off x="2829721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Graphic 18">
                  <a:extLst>
                    <a:ext uri="{FF2B5EF4-FFF2-40B4-BE49-F238E27FC236}">
                      <a16:creationId xmlns:a16="http://schemas.microsoft.com/office/drawing/2014/main" id="{4EED11F6-023C-4DAD-A885-55A1B198C674}"/>
                    </a:ext>
                  </a:extLst>
                </p:cNvPr>
                <p:cNvSpPr/>
                <p:nvPr/>
              </p:nvSpPr>
              <p:spPr>
                <a:xfrm>
                  <a:off x="2710363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Graphic 18">
                  <a:extLst>
                    <a:ext uri="{FF2B5EF4-FFF2-40B4-BE49-F238E27FC236}">
                      <a16:creationId xmlns:a16="http://schemas.microsoft.com/office/drawing/2014/main" id="{DB2CE76E-D525-4E88-8386-679694E8DB4C}"/>
                    </a:ext>
                  </a:extLst>
                </p:cNvPr>
                <p:cNvSpPr/>
                <p:nvPr/>
              </p:nvSpPr>
              <p:spPr>
                <a:xfrm>
                  <a:off x="2598446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Graphic 18">
                  <a:extLst>
                    <a:ext uri="{FF2B5EF4-FFF2-40B4-BE49-F238E27FC236}">
                      <a16:creationId xmlns:a16="http://schemas.microsoft.com/office/drawing/2014/main" id="{11714732-1A92-4BC5-ADF3-B027679571DF}"/>
                    </a:ext>
                  </a:extLst>
                </p:cNvPr>
                <p:cNvSpPr/>
                <p:nvPr/>
              </p:nvSpPr>
              <p:spPr>
                <a:xfrm>
                  <a:off x="2498733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Graphic 18">
                  <a:extLst>
                    <a:ext uri="{FF2B5EF4-FFF2-40B4-BE49-F238E27FC236}">
                      <a16:creationId xmlns:a16="http://schemas.microsoft.com/office/drawing/2014/main" id="{A0FED28D-218F-4BF3-BC2C-6BBB3C052FDC}"/>
                    </a:ext>
                  </a:extLst>
                </p:cNvPr>
                <p:cNvSpPr/>
                <p:nvPr/>
              </p:nvSpPr>
              <p:spPr>
                <a:xfrm>
                  <a:off x="3107430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Graphic 18">
                  <a:extLst>
                    <a:ext uri="{FF2B5EF4-FFF2-40B4-BE49-F238E27FC236}">
                      <a16:creationId xmlns:a16="http://schemas.microsoft.com/office/drawing/2014/main" id="{36C50AF3-21D7-4346-9B51-1437040B7018}"/>
                    </a:ext>
                  </a:extLst>
                </p:cNvPr>
                <p:cNvSpPr/>
                <p:nvPr/>
              </p:nvSpPr>
              <p:spPr>
                <a:xfrm>
                  <a:off x="3132730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Graphic 18">
                  <a:extLst>
                    <a:ext uri="{FF2B5EF4-FFF2-40B4-BE49-F238E27FC236}">
                      <a16:creationId xmlns:a16="http://schemas.microsoft.com/office/drawing/2014/main" id="{5E980EA1-D750-4FFC-86B3-491A83F45794}"/>
                    </a:ext>
                  </a:extLst>
                </p:cNvPr>
                <p:cNvSpPr/>
                <p:nvPr/>
              </p:nvSpPr>
              <p:spPr>
                <a:xfrm>
                  <a:off x="3156840" y="4272043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Graphic 18">
                  <a:extLst>
                    <a:ext uri="{FF2B5EF4-FFF2-40B4-BE49-F238E27FC236}">
                      <a16:creationId xmlns:a16="http://schemas.microsoft.com/office/drawing/2014/main" id="{D324A81B-AFBD-4072-8476-1E53D76B1E31}"/>
                    </a:ext>
                  </a:extLst>
                </p:cNvPr>
                <p:cNvSpPr/>
                <p:nvPr/>
              </p:nvSpPr>
              <p:spPr>
                <a:xfrm>
                  <a:off x="3175294" y="4271746"/>
                  <a:ext cx="11906" cy="97332"/>
                </a:xfrm>
                <a:custGeom>
                  <a:avLst/>
                  <a:gdLst>
                    <a:gd name="connsiteX0" fmla="*/ 11906 w 11906"/>
                    <a:gd name="connsiteY0" fmla="*/ 595 h 97332"/>
                    <a:gd name="connsiteX1" fmla="*/ 11906 w 11906"/>
                    <a:gd name="connsiteY1" fmla="*/ 97034 h 97332"/>
                    <a:gd name="connsiteX2" fmla="*/ 7441 w 11906"/>
                    <a:gd name="connsiteY2" fmla="*/ 97332 h 97332"/>
                    <a:gd name="connsiteX3" fmla="*/ 0 w 11906"/>
                    <a:gd name="connsiteY3" fmla="*/ 97332 h 97332"/>
                    <a:gd name="connsiteX4" fmla="*/ 0 w 11906"/>
                    <a:gd name="connsiteY4" fmla="*/ 0 h 97332"/>
                    <a:gd name="connsiteX5" fmla="*/ 7441 w 11906"/>
                    <a:gd name="connsiteY5" fmla="*/ 0 h 97332"/>
                    <a:gd name="connsiteX6" fmla="*/ 11906 w 11906"/>
                    <a:gd name="connsiteY6" fmla="*/ 595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2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298"/>
                        <a:pt x="10418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Graphic 18">
                  <a:extLst>
                    <a:ext uri="{FF2B5EF4-FFF2-40B4-BE49-F238E27FC236}">
                      <a16:creationId xmlns:a16="http://schemas.microsoft.com/office/drawing/2014/main" id="{8E134769-C56B-483C-B680-F11CA9346835}"/>
                    </a:ext>
                  </a:extLst>
                </p:cNvPr>
                <p:cNvSpPr/>
                <p:nvPr/>
              </p:nvSpPr>
              <p:spPr>
                <a:xfrm>
                  <a:off x="3191665" y="4273532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4763" y="1488"/>
                        <a:pt x="8930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1" name="Graphic 18">
              <a:extLst>
                <a:ext uri="{FF2B5EF4-FFF2-40B4-BE49-F238E27FC236}">
                  <a16:creationId xmlns:a16="http://schemas.microsoft.com/office/drawing/2014/main" id="{A56AB5BA-BC46-4217-8146-46F54A57AB73}"/>
                </a:ext>
              </a:extLst>
            </p:cNvPr>
            <p:cNvGrpSpPr/>
            <p:nvPr/>
          </p:nvGrpSpPr>
          <p:grpSpPr>
            <a:xfrm>
              <a:off x="1149073" y="4174711"/>
              <a:ext cx="1092083" cy="97629"/>
              <a:chOff x="2148397" y="4174711"/>
              <a:chExt cx="1092083" cy="97629"/>
            </a:xfrm>
          </p:grpSpPr>
          <p:sp>
            <p:nvSpPr>
              <p:cNvPr id="242" name="Graphic 18">
                <a:extLst>
                  <a:ext uri="{FF2B5EF4-FFF2-40B4-BE49-F238E27FC236}">
                    <a16:creationId xmlns:a16="http://schemas.microsoft.com/office/drawing/2014/main" id="{1B37B896-B70B-42FA-9D13-8F904E7F6742}"/>
                  </a:ext>
                </a:extLst>
              </p:cNvPr>
              <p:cNvSpPr/>
              <p:nvPr/>
            </p:nvSpPr>
            <p:spPr>
              <a:xfrm>
                <a:off x="2148397" y="4175307"/>
                <a:ext cx="1092083" cy="97034"/>
              </a:xfrm>
              <a:custGeom>
                <a:avLst/>
                <a:gdLst>
                  <a:gd name="connsiteX0" fmla="*/ 1092084 w 1092083"/>
                  <a:gd name="connsiteY0" fmla="*/ 20836 h 97034"/>
                  <a:gd name="connsiteX1" fmla="*/ 1092084 w 1092083"/>
                  <a:gd name="connsiteY1" fmla="*/ 75603 h 97034"/>
                  <a:gd name="connsiteX2" fmla="*/ 1087619 w 1092083"/>
                  <a:gd name="connsiteY2" fmla="*/ 87510 h 97034"/>
                  <a:gd name="connsiteX3" fmla="*/ 1075713 w 1092083"/>
                  <a:gd name="connsiteY3" fmla="*/ 95546 h 97034"/>
                  <a:gd name="connsiteX4" fmla="*/ 1071248 w 1092083"/>
                  <a:gd name="connsiteY4" fmla="*/ 96737 h 97034"/>
                  <a:gd name="connsiteX5" fmla="*/ 1069760 w 1092083"/>
                  <a:gd name="connsiteY5" fmla="*/ 97034 h 97034"/>
                  <a:gd name="connsiteX6" fmla="*/ 1068867 w 1092083"/>
                  <a:gd name="connsiteY6" fmla="*/ 97034 h 97034"/>
                  <a:gd name="connsiteX7" fmla="*/ 1067974 w 1092083"/>
                  <a:gd name="connsiteY7" fmla="*/ 97034 h 97034"/>
                  <a:gd name="connsiteX8" fmla="*/ 1066783 w 1092083"/>
                  <a:gd name="connsiteY8" fmla="*/ 97034 h 97034"/>
                  <a:gd name="connsiteX9" fmla="*/ 25300 w 1092083"/>
                  <a:gd name="connsiteY9" fmla="*/ 97034 h 97034"/>
                  <a:gd name="connsiteX10" fmla="*/ 0 w 1092083"/>
                  <a:gd name="connsiteY10" fmla="*/ 77092 h 97034"/>
                  <a:gd name="connsiteX11" fmla="*/ 0 w 1092083"/>
                  <a:gd name="connsiteY11" fmla="*/ 75901 h 97034"/>
                  <a:gd name="connsiteX12" fmla="*/ 0 w 1092083"/>
                  <a:gd name="connsiteY12" fmla="*/ 21133 h 97034"/>
                  <a:gd name="connsiteX13" fmla="*/ 0 w 1092083"/>
                  <a:gd name="connsiteY13" fmla="*/ 19943 h 97034"/>
                  <a:gd name="connsiteX14" fmla="*/ 25300 w 1092083"/>
                  <a:gd name="connsiteY14" fmla="*/ 0 h 97034"/>
                  <a:gd name="connsiteX15" fmla="*/ 1066783 w 1092083"/>
                  <a:gd name="connsiteY15" fmla="*/ 0 h 97034"/>
                  <a:gd name="connsiteX16" fmla="*/ 1071248 w 1092083"/>
                  <a:gd name="connsiteY16" fmla="*/ 298 h 97034"/>
                  <a:gd name="connsiteX17" fmla="*/ 1075713 w 1092083"/>
                  <a:gd name="connsiteY17" fmla="*/ 1488 h 97034"/>
                  <a:gd name="connsiteX18" fmla="*/ 1087619 w 1092083"/>
                  <a:gd name="connsiteY18" fmla="*/ 9525 h 97034"/>
                  <a:gd name="connsiteX19" fmla="*/ 1092084 w 1092083"/>
                  <a:gd name="connsiteY19" fmla="*/ 20836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92083" h="97034">
                    <a:moveTo>
                      <a:pt x="1092084" y="20836"/>
                    </a:moveTo>
                    <a:lnTo>
                      <a:pt x="1092084" y="75603"/>
                    </a:lnTo>
                    <a:cubicBezTo>
                      <a:pt x="1092084" y="80068"/>
                      <a:pt x="1090595" y="83938"/>
                      <a:pt x="1087619" y="87510"/>
                    </a:cubicBezTo>
                    <a:cubicBezTo>
                      <a:pt x="1084642" y="91081"/>
                      <a:pt x="1080773" y="93760"/>
                      <a:pt x="1075713" y="95546"/>
                    </a:cubicBezTo>
                    <a:cubicBezTo>
                      <a:pt x="1074224" y="96141"/>
                      <a:pt x="1072736" y="96439"/>
                      <a:pt x="1071248" y="96737"/>
                    </a:cubicBezTo>
                    <a:cubicBezTo>
                      <a:pt x="1070653" y="96737"/>
                      <a:pt x="1070355" y="96737"/>
                      <a:pt x="1069760" y="97034"/>
                    </a:cubicBezTo>
                    <a:cubicBezTo>
                      <a:pt x="1069462" y="97034"/>
                      <a:pt x="1069164" y="97034"/>
                      <a:pt x="1068867" y="97034"/>
                    </a:cubicBezTo>
                    <a:cubicBezTo>
                      <a:pt x="1068569" y="97034"/>
                      <a:pt x="1068271" y="97034"/>
                      <a:pt x="1067974" y="97034"/>
                    </a:cubicBezTo>
                    <a:cubicBezTo>
                      <a:pt x="1067676" y="97034"/>
                      <a:pt x="1067081" y="97034"/>
                      <a:pt x="1066783" y="97034"/>
                    </a:cubicBezTo>
                    <a:lnTo>
                      <a:pt x="25300" y="97034"/>
                    </a:lnTo>
                    <a:cubicBezTo>
                      <a:pt x="11906" y="97034"/>
                      <a:pt x="893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1608" y="0"/>
                      <a:pt x="25300" y="0"/>
                    </a:cubicBezTo>
                    <a:lnTo>
                      <a:pt x="1066783" y="0"/>
                    </a:lnTo>
                    <a:cubicBezTo>
                      <a:pt x="1068271" y="0"/>
                      <a:pt x="1069760" y="0"/>
                      <a:pt x="1071248" y="298"/>
                    </a:cubicBezTo>
                    <a:cubicBezTo>
                      <a:pt x="1072736" y="595"/>
                      <a:pt x="1074522" y="893"/>
                      <a:pt x="1075713" y="1488"/>
                    </a:cubicBezTo>
                    <a:cubicBezTo>
                      <a:pt x="1080475" y="2977"/>
                      <a:pt x="1084642" y="5953"/>
                      <a:pt x="1087619" y="9525"/>
                    </a:cubicBezTo>
                    <a:cubicBezTo>
                      <a:pt x="1090595" y="12204"/>
                      <a:pt x="1092084" y="16371"/>
                      <a:pt x="1092084" y="20836"/>
                    </a:cubicBezTo>
                    <a:close/>
                  </a:path>
                </a:pathLst>
              </a:custGeom>
              <a:solidFill>
                <a:srgbClr val="25838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Graphic 18">
                <a:extLst>
                  <a:ext uri="{FF2B5EF4-FFF2-40B4-BE49-F238E27FC236}">
                    <a16:creationId xmlns:a16="http://schemas.microsoft.com/office/drawing/2014/main" id="{DC6C1BA0-FF56-4000-8FAE-DDD3D1B25BE1}"/>
                  </a:ext>
                </a:extLst>
              </p:cNvPr>
              <p:cNvSpPr/>
              <p:nvPr/>
            </p:nvSpPr>
            <p:spPr>
              <a:xfrm>
                <a:off x="2148694" y="4175009"/>
                <a:ext cx="580420" cy="97034"/>
              </a:xfrm>
              <a:custGeom>
                <a:avLst/>
                <a:gdLst>
                  <a:gd name="connsiteX0" fmla="*/ 580421 w 580420"/>
                  <a:gd name="connsiteY0" fmla="*/ 97034 h 97034"/>
                  <a:gd name="connsiteX1" fmla="*/ 22324 w 580420"/>
                  <a:gd name="connsiteY1" fmla="*/ 97034 h 97034"/>
                  <a:gd name="connsiteX2" fmla="*/ 0 w 580420"/>
                  <a:gd name="connsiteY2" fmla="*/ 77092 h 97034"/>
                  <a:gd name="connsiteX3" fmla="*/ 0 w 580420"/>
                  <a:gd name="connsiteY3" fmla="*/ 75901 h 97034"/>
                  <a:gd name="connsiteX4" fmla="*/ 0 w 580420"/>
                  <a:gd name="connsiteY4" fmla="*/ 21133 h 97034"/>
                  <a:gd name="connsiteX5" fmla="*/ 0 w 580420"/>
                  <a:gd name="connsiteY5" fmla="*/ 19943 h 97034"/>
                  <a:gd name="connsiteX6" fmla="*/ 22324 w 580420"/>
                  <a:gd name="connsiteY6" fmla="*/ 0 h 97034"/>
                  <a:gd name="connsiteX7" fmla="*/ 511663 w 580420"/>
                  <a:gd name="connsiteY7" fmla="*/ 0 h 97034"/>
                  <a:gd name="connsiteX8" fmla="*/ 580421 w 580420"/>
                  <a:gd name="connsiteY8" fmla="*/ 97034 h 97034"/>
                  <a:gd name="connsiteX9" fmla="*/ 580421 w 580420"/>
                  <a:gd name="connsiteY9" fmla="*/ 97034 h 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0420" h="97034">
                    <a:moveTo>
                      <a:pt x="580421" y="97034"/>
                    </a:moveTo>
                    <a:lnTo>
                      <a:pt x="22324" y="97034"/>
                    </a:lnTo>
                    <a:cubicBezTo>
                      <a:pt x="10418" y="97034"/>
                      <a:pt x="595" y="88105"/>
                      <a:pt x="0" y="77092"/>
                    </a:cubicBezTo>
                    <a:cubicBezTo>
                      <a:pt x="0" y="76794"/>
                      <a:pt x="0" y="76496"/>
                      <a:pt x="0" y="75901"/>
                    </a:cubicBezTo>
                    <a:lnTo>
                      <a:pt x="0" y="21133"/>
                    </a:lnTo>
                    <a:cubicBezTo>
                      <a:pt x="0" y="20836"/>
                      <a:pt x="0" y="20538"/>
                      <a:pt x="0" y="19943"/>
                    </a:cubicBezTo>
                    <a:cubicBezTo>
                      <a:pt x="595" y="8930"/>
                      <a:pt x="10418" y="0"/>
                      <a:pt x="22324" y="0"/>
                    </a:cubicBezTo>
                    <a:lnTo>
                      <a:pt x="511663" y="0"/>
                    </a:lnTo>
                    <a:cubicBezTo>
                      <a:pt x="519700" y="28575"/>
                      <a:pt x="537856" y="67865"/>
                      <a:pt x="580421" y="97034"/>
                    </a:cubicBezTo>
                    <a:cubicBezTo>
                      <a:pt x="580123" y="97034"/>
                      <a:pt x="580421" y="97034"/>
                      <a:pt x="580421" y="97034"/>
                    </a:cubicBezTo>
                    <a:close/>
                  </a:path>
                </a:pathLst>
              </a:custGeom>
              <a:solidFill>
                <a:srgbClr val="44546A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4" name="Graphic 18">
                <a:extLst>
                  <a:ext uri="{FF2B5EF4-FFF2-40B4-BE49-F238E27FC236}">
                    <a16:creationId xmlns:a16="http://schemas.microsoft.com/office/drawing/2014/main" id="{7271F3E4-F933-4538-A0AC-2C583D95DA0D}"/>
                  </a:ext>
                </a:extLst>
              </p:cNvPr>
              <p:cNvGrpSpPr/>
              <p:nvPr/>
            </p:nvGrpSpPr>
            <p:grpSpPr>
              <a:xfrm>
                <a:off x="2531177" y="4174711"/>
                <a:ext cx="704838" cy="97629"/>
                <a:chOff x="2531177" y="4174711"/>
                <a:chExt cx="704838" cy="97629"/>
              </a:xfrm>
              <a:solidFill>
                <a:srgbClr val="FFA412"/>
              </a:solidFill>
            </p:grpSpPr>
            <p:sp>
              <p:nvSpPr>
                <p:cNvPr id="245" name="Graphic 18">
                  <a:extLst>
                    <a:ext uri="{FF2B5EF4-FFF2-40B4-BE49-F238E27FC236}">
                      <a16:creationId xmlns:a16="http://schemas.microsoft.com/office/drawing/2014/main" id="{FD0AACBE-7A65-4B69-96E2-0AAC0A358C35}"/>
                    </a:ext>
                  </a:extLst>
                </p:cNvPr>
                <p:cNvSpPr/>
                <p:nvPr/>
              </p:nvSpPr>
              <p:spPr>
                <a:xfrm>
                  <a:off x="3101775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Graphic 18">
                  <a:extLst>
                    <a:ext uri="{FF2B5EF4-FFF2-40B4-BE49-F238E27FC236}">
                      <a16:creationId xmlns:a16="http://schemas.microsoft.com/office/drawing/2014/main" id="{0E424530-7CC5-409E-8740-13999B6F9789}"/>
                    </a:ext>
                  </a:extLst>
                </p:cNvPr>
                <p:cNvSpPr/>
                <p:nvPr/>
              </p:nvSpPr>
              <p:spPr>
                <a:xfrm>
                  <a:off x="3061889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Graphic 18">
                  <a:extLst>
                    <a:ext uri="{FF2B5EF4-FFF2-40B4-BE49-F238E27FC236}">
                      <a16:creationId xmlns:a16="http://schemas.microsoft.com/office/drawing/2014/main" id="{4C480C32-D139-403B-B7F9-70D3BD9817DA}"/>
                    </a:ext>
                  </a:extLst>
                </p:cNvPr>
                <p:cNvSpPr/>
                <p:nvPr/>
              </p:nvSpPr>
              <p:spPr>
                <a:xfrm>
                  <a:off x="3013670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Graphic 18">
                  <a:extLst>
                    <a:ext uri="{FF2B5EF4-FFF2-40B4-BE49-F238E27FC236}">
                      <a16:creationId xmlns:a16="http://schemas.microsoft.com/office/drawing/2014/main" id="{89014917-B277-4EBF-8EAD-BDB19D70DFC7}"/>
                    </a:ext>
                  </a:extLst>
                </p:cNvPr>
                <p:cNvSpPr/>
                <p:nvPr/>
              </p:nvSpPr>
              <p:spPr>
                <a:xfrm>
                  <a:off x="2940150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Graphic 18">
                  <a:extLst>
                    <a:ext uri="{FF2B5EF4-FFF2-40B4-BE49-F238E27FC236}">
                      <a16:creationId xmlns:a16="http://schemas.microsoft.com/office/drawing/2014/main" id="{0DF340D9-4218-4865-A22C-0E9B55E86530}"/>
                    </a:ext>
                  </a:extLst>
                </p:cNvPr>
                <p:cNvSpPr/>
                <p:nvPr/>
              </p:nvSpPr>
              <p:spPr>
                <a:xfrm>
                  <a:off x="2862165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Graphic 18">
                  <a:extLst>
                    <a:ext uri="{FF2B5EF4-FFF2-40B4-BE49-F238E27FC236}">
                      <a16:creationId xmlns:a16="http://schemas.microsoft.com/office/drawing/2014/main" id="{DA8C8953-2C3E-426C-A814-E13580ABAA8B}"/>
                    </a:ext>
                  </a:extLst>
                </p:cNvPr>
                <p:cNvSpPr/>
                <p:nvPr/>
              </p:nvSpPr>
              <p:spPr>
                <a:xfrm>
                  <a:off x="2742807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Graphic 18">
                  <a:extLst>
                    <a:ext uri="{FF2B5EF4-FFF2-40B4-BE49-F238E27FC236}">
                      <a16:creationId xmlns:a16="http://schemas.microsoft.com/office/drawing/2014/main" id="{56CB5697-A8CC-465E-8F2D-26402F4062AB}"/>
                    </a:ext>
                  </a:extLst>
                </p:cNvPr>
                <p:cNvSpPr/>
                <p:nvPr/>
              </p:nvSpPr>
              <p:spPr>
                <a:xfrm>
                  <a:off x="2631188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Graphic 18">
                  <a:extLst>
                    <a:ext uri="{FF2B5EF4-FFF2-40B4-BE49-F238E27FC236}">
                      <a16:creationId xmlns:a16="http://schemas.microsoft.com/office/drawing/2014/main" id="{96FFE576-4CCF-4723-96FC-1C197E2424EE}"/>
                    </a:ext>
                  </a:extLst>
                </p:cNvPr>
                <p:cNvSpPr/>
                <p:nvPr/>
              </p:nvSpPr>
              <p:spPr>
                <a:xfrm>
                  <a:off x="2531177" y="4174711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Graphic 18">
                  <a:extLst>
                    <a:ext uri="{FF2B5EF4-FFF2-40B4-BE49-F238E27FC236}">
                      <a16:creationId xmlns:a16="http://schemas.microsoft.com/office/drawing/2014/main" id="{3377A884-B995-4A30-B54C-6E0C03A474A8}"/>
                    </a:ext>
                  </a:extLst>
                </p:cNvPr>
                <p:cNvSpPr/>
                <p:nvPr/>
              </p:nvSpPr>
              <p:spPr>
                <a:xfrm>
                  <a:off x="3139874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Graphic 18">
                  <a:extLst>
                    <a:ext uri="{FF2B5EF4-FFF2-40B4-BE49-F238E27FC236}">
                      <a16:creationId xmlns:a16="http://schemas.microsoft.com/office/drawing/2014/main" id="{38DCA525-9F64-467C-A378-082EA4E25445}"/>
                    </a:ext>
                  </a:extLst>
                </p:cNvPr>
                <p:cNvSpPr/>
                <p:nvPr/>
              </p:nvSpPr>
              <p:spPr>
                <a:xfrm>
                  <a:off x="3165174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Graphic 18">
                  <a:extLst>
                    <a:ext uri="{FF2B5EF4-FFF2-40B4-BE49-F238E27FC236}">
                      <a16:creationId xmlns:a16="http://schemas.microsoft.com/office/drawing/2014/main" id="{CE32F8EA-F62C-4EC2-80C6-2EFAECD861EF}"/>
                    </a:ext>
                  </a:extLst>
                </p:cNvPr>
                <p:cNvSpPr/>
                <p:nvPr/>
              </p:nvSpPr>
              <p:spPr>
                <a:xfrm>
                  <a:off x="3189582" y="4175009"/>
                  <a:ext cx="11906" cy="97332"/>
                </a:xfrm>
                <a:custGeom>
                  <a:avLst/>
                  <a:gdLst>
                    <a:gd name="connsiteX0" fmla="*/ 0 w 11906"/>
                    <a:gd name="connsiteY0" fmla="*/ 0 h 97332"/>
                    <a:gd name="connsiteX1" fmla="*/ 11906 w 11906"/>
                    <a:gd name="connsiteY1" fmla="*/ 0 h 97332"/>
                    <a:gd name="connsiteX2" fmla="*/ 11906 w 11906"/>
                    <a:gd name="connsiteY2" fmla="*/ 97332 h 97332"/>
                    <a:gd name="connsiteX3" fmla="*/ 0 w 11906"/>
                    <a:gd name="connsiteY3" fmla="*/ 97332 h 97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" h="97332">
                      <a:moveTo>
                        <a:pt x="0" y="0"/>
                      </a:moveTo>
                      <a:lnTo>
                        <a:pt x="11906" y="0"/>
                      </a:lnTo>
                      <a:lnTo>
                        <a:pt x="11906" y="97332"/>
                      </a:lnTo>
                      <a:lnTo>
                        <a:pt x="0" y="97332"/>
                      </a:ln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Graphic 18">
                  <a:extLst>
                    <a:ext uri="{FF2B5EF4-FFF2-40B4-BE49-F238E27FC236}">
                      <a16:creationId xmlns:a16="http://schemas.microsoft.com/office/drawing/2014/main" id="{088D20EB-FA28-4801-B5DD-EAD1772E14B1}"/>
                    </a:ext>
                  </a:extLst>
                </p:cNvPr>
                <p:cNvSpPr/>
                <p:nvPr/>
              </p:nvSpPr>
              <p:spPr>
                <a:xfrm>
                  <a:off x="3207739" y="4174711"/>
                  <a:ext cx="11906" cy="97331"/>
                </a:xfrm>
                <a:custGeom>
                  <a:avLst/>
                  <a:gdLst>
                    <a:gd name="connsiteX0" fmla="*/ 11906 w 11906"/>
                    <a:gd name="connsiteY0" fmla="*/ 595 h 97331"/>
                    <a:gd name="connsiteX1" fmla="*/ 11906 w 11906"/>
                    <a:gd name="connsiteY1" fmla="*/ 97034 h 97331"/>
                    <a:gd name="connsiteX2" fmla="*/ 7441 w 11906"/>
                    <a:gd name="connsiteY2" fmla="*/ 97332 h 97331"/>
                    <a:gd name="connsiteX3" fmla="*/ 0 w 11906"/>
                    <a:gd name="connsiteY3" fmla="*/ 97332 h 97331"/>
                    <a:gd name="connsiteX4" fmla="*/ 0 w 11906"/>
                    <a:gd name="connsiteY4" fmla="*/ 0 h 97331"/>
                    <a:gd name="connsiteX5" fmla="*/ 7441 w 11906"/>
                    <a:gd name="connsiteY5" fmla="*/ 0 h 97331"/>
                    <a:gd name="connsiteX6" fmla="*/ 11906 w 11906"/>
                    <a:gd name="connsiteY6" fmla="*/ 595 h 97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06" h="97331">
                      <a:moveTo>
                        <a:pt x="11906" y="595"/>
                      </a:moveTo>
                      <a:lnTo>
                        <a:pt x="11906" y="97034"/>
                      </a:lnTo>
                      <a:cubicBezTo>
                        <a:pt x="10418" y="97332"/>
                        <a:pt x="8930" y="97332"/>
                        <a:pt x="7441" y="97332"/>
                      </a:cubicBezTo>
                      <a:lnTo>
                        <a:pt x="0" y="97332"/>
                      </a:lnTo>
                      <a:lnTo>
                        <a:pt x="0" y="0"/>
                      </a:lnTo>
                      <a:lnTo>
                        <a:pt x="7441" y="0"/>
                      </a:lnTo>
                      <a:cubicBezTo>
                        <a:pt x="8930" y="0"/>
                        <a:pt x="10418" y="298"/>
                        <a:pt x="11906" y="595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Graphic 18">
                  <a:extLst>
                    <a:ext uri="{FF2B5EF4-FFF2-40B4-BE49-F238E27FC236}">
                      <a16:creationId xmlns:a16="http://schemas.microsoft.com/office/drawing/2014/main" id="{F9FDE7C2-FE23-469D-B66B-6270BFABC0DC}"/>
                    </a:ext>
                  </a:extLst>
                </p:cNvPr>
                <p:cNvSpPr/>
                <p:nvPr/>
              </p:nvSpPr>
              <p:spPr>
                <a:xfrm>
                  <a:off x="3224109" y="4176497"/>
                  <a:ext cx="11906" cy="94355"/>
                </a:xfrm>
                <a:custGeom>
                  <a:avLst/>
                  <a:gdLst>
                    <a:gd name="connsiteX0" fmla="*/ 11906 w 11906"/>
                    <a:gd name="connsiteY0" fmla="*/ 7739 h 94355"/>
                    <a:gd name="connsiteX1" fmla="*/ 11906 w 11906"/>
                    <a:gd name="connsiteY1" fmla="*/ 86319 h 94355"/>
                    <a:gd name="connsiteX2" fmla="*/ 0 w 11906"/>
                    <a:gd name="connsiteY2" fmla="*/ 94356 h 94355"/>
                    <a:gd name="connsiteX3" fmla="*/ 0 w 11906"/>
                    <a:gd name="connsiteY3" fmla="*/ 0 h 94355"/>
                    <a:gd name="connsiteX4" fmla="*/ 11906 w 11906"/>
                    <a:gd name="connsiteY4" fmla="*/ 7739 h 94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06" h="94355">
                      <a:moveTo>
                        <a:pt x="11906" y="7739"/>
                      </a:moveTo>
                      <a:lnTo>
                        <a:pt x="11906" y="86319"/>
                      </a:lnTo>
                      <a:cubicBezTo>
                        <a:pt x="8930" y="89891"/>
                        <a:pt x="5060" y="92570"/>
                        <a:pt x="0" y="94356"/>
                      </a:cubicBezTo>
                      <a:lnTo>
                        <a:pt x="0" y="0"/>
                      </a:lnTo>
                      <a:cubicBezTo>
                        <a:pt x="5060" y="1488"/>
                        <a:pt x="9227" y="4167"/>
                        <a:pt x="11906" y="7739"/>
                      </a:cubicBezTo>
                      <a:close/>
                    </a:path>
                  </a:pathLst>
                </a:custGeom>
                <a:solidFill>
                  <a:srgbClr val="FFA41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9" name="Graphic 18">
              <a:extLst>
                <a:ext uri="{FF2B5EF4-FFF2-40B4-BE49-F238E27FC236}">
                  <a16:creationId xmlns:a16="http://schemas.microsoft.com/office/drawing/2014/main" id="{5C54626A-3E22-430E-877B-B68CEB362CA3}"/>
                </a:ext>
              </a:extLst>
            </p:cNvPr>
            <p:cNvGrpSpPr/>
            <p:nvPr/>
          </p:nvGrpSpPr>
          <p:grpSpPr>
            <a:xfrm>
              <a:off x="903257" y="2990771"/>
              <a:ext cx="1187867" cy="1795363"/>
              <a:chOff x="903257" y="2990771"/>
              <a:chExt cx="1187867" cy="1795363"/>
            </a:xfrm>
          </p:grpSpPr>
          <p:sp>
            <p:nvSpPr>
              <p:cNvPr id="310" name="Graphic 18">
                <a:extLst>
                  <a:ext uri="{FF2B5EF4-FFF2-40B4-BE49-F238E27FC236}">
                    <a16:creationId xmlns:a16="http://schemas.microsoft.com/office/drawing/2014/main" id="{365DE179-C752-442C-82E1-1CBAD460E1CB}"/>
                  </a:ext>
                </a:extLst>
              </p:cNvPr>
              <p:cNvSpPr/>
              <p:nvPr/>
            </p:nvSpPr>
            <p:spPr>
              <a:xfrm>
                <a:off x="1521930" y="4066468"/>
                <a:ext cx="304110" cy="108838"/>
              </a:xfrm>
              <a:custGeom>
                <a:avLst/>
                <a:gdLst>
                  <a:gd name="connsiteX0" fmla="*/ 1994 w 304110"/>
                  <a:gd name="connsiteY0" fmla="*/ 11507 h 108838"/>
                  <a:gd name="connsiteX1" fmla="*/ 93075 w 304110"/>
                  <a:gd name="connsiteY1" fmla="*/ 108839 h 108838"/>
                  <a:gd name="connsiteX2" fmla="*/ 304110 w 304110"/>
                  <a:gd name="connsiteY2" fmla="*/ 108839 h 108838"/>
                  <a:gd name="connsiteX3" fmla="*/ 1994 w 304110"/>
                  <a:gd name="connsiteY3" fmla="*/ 11507 h 108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110" h="108838">
                    <a:moveTo>
                      <a:pt x="1994" y="11507"/>
                    </a:moveTo>
                    <a:cubicBezTo>
                      <a:pt x="42474" y="81752"/>
                      <a:pt x="93075" y="108839"/>
                      <a:pt x="93075" y="108839"/>
                    </a:cubicBezTo>
                    <a:lnTo>
                      <a:pt x="304110" y="108839"/>
                    </a:lnTo>
                    <a:cubicBezTo>
                      <a:pt x="304408" y="108839"/>
                      <a:pt x="-28664" y="-42071"/>
                      <a:pt x="1994" y="11507"/>
                    </a:cubicBezTo>
                    <a:close/>
                  </a:path>
                </a:pathLst>
              </a:custGeom>
              <a:solidFill>
                <a:srgbClr val="222A35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1" name="Graphic 18">
                <a:extLst>
                  <a:ext uri="{FF2B5EF4-FFF2-40B4-BE49-F238E27FC236}">
                    <a16:creationId xmlns:a16="http://schemas.microsoft.com/office/drawing/2014/main" id="{21A4DE45-D011-4ECB-B75D-46632C208108}"/>
                  </a:ext>
                </a:extLst>
              </p:cNvPr>
              <p:cNvGrpSpPr/>
              <p:nvPr/>
            </p:nvGrpSpPr>
            <p:grpSpPr>
              <a:xfrm>
                <a:off x="903257" y="2990771"/>
                <a:ext cx="1187867" cy="1795363"/>
                <a:chOff x="903257" y="2990771"/>
                <a:chExt cx="1187867" cy="1795363"/>
              </a:xfrm>
            </p:grpSpPr>
            <p:sp>
              <p:nvSpPr>
                <p:cNvPr id="312" name="Graphic 18">
                  <a:extLst>
                    <a:ext uri="{FF2B5EF4-FFF2-40B4-BE49-F238E27FC236}">
                      <a16:creationId xmlns:a16="http://schemas.microsoft.com/office/drawing/2014/main" id="{84AA9000-2DAF-4459-9396-4914EA72588C}"/>
                    </a:ext>
                  </a:extLst>
                </p:cNvPr>
                <p:cNvSpPr/>
                <p:nvPr/>
              </p:nvSpPr>
              <p:spPr>
                <a:xfrm>
                  <a:off x="1509637" y="4445872"/>
                  <a:ext cx="181617" cy="339965"/>
                </a:xfrm>
                <a:custGeom>
                  <a:avLst/>
                  <a:gdLst>
                    <a:gd name="connsiteX0" fmla="*/ 176507 w 181617"/>
                    <a:gd name="connsiteY0" fmla="*/ 175614 h 339965"/>
                    <a:gd name="connsiteX1" fmla="*/ 180079 w 181617"/>
                    <a:gd name="connsiteY1" fmla="*/ 196450 h 339965"/>
                    <a:gd name="connsiteX2" fmla="*/ 180079 w 181617"/>
                    <a:gd name="connsiteY2" fmla="*/ 196450 h 339965"/>
                    <a:gd name="connsiteX3" fmla="*/ 139003 w 181617"/>
                    <a:gd name="connsiteY3" fmla="*/ 241395 h 339965"/>
                    <a:gd name="connsiteX4" fmla="*/ 132455 w 181617"/>
                    <a:gd name="connsiteY4" fmla="*/ 246753 h 339965"/>
                    <a:gd name="connsiteX5" fmla="*/ 130967 w 181617"/>
                    <a:gd name="connsiteY5" fmla="*/ 247944 h 339965"/>
                    <a:gd name="connsiteX6" fmla="*/ 129776 w 181617"/>
                    <a:gd name="connsiteY6" fmla="*/ 248837 h 339965"/>
                    <a:gd name="connsiteX7" fmla="*/ 86021 w 181617"/>
                    <a:gd name="connsiteY7" fmla="*/ 303009 h 339965"/>
                    <a:gd name="connsiteX8" fmla="*/ 16371 w 181617"/>
                    <a:gd name="connsiteY8" fmla="*/ 338727 h 339965"/>
                    <a:gd name="connsiteX9" fmla="*/ 36313 w 181617"/>
                    <a:gd name="connsiteY9" fmla="*/ 292591 h 339965"/>
                    <a:gd name="connsiteX10" fmla="*/ 38397 w 181617"/>
                    <a:gd name="connsiteY10" fmla="*/ 289317 h 339965"/>
                    <a:gd name="connsiteX11" fmla="*/ 43755 w 181617"/>
                    <a:gd name="connsiteY11" fmla="*/ 280090 h 339965"/>
                    <a:gd name="connsiteX12" fmla="*/ 51791 w 181617"/>
                    <a:gd name="connsiteY12" fmla="*/ 198534 h 339965"/>
                    <a:gd name="connsiteX13" fmla="*/ 0 w 181617"/>
                    <a:gd name="connsiteY13" fmla="*/ 12204 h 339965"/>
                    <a:gd name="connsiteX14" fmla="*/ 70841 w 181617"/>
                    <a:gd name="connsiteY14" fmla="*/ 0 h 339965"/>
                    <a:gd name="connsiteX15" fmla="*/ 115489 w 181617"/>
                    <a:gd name="connsiteY15" fmla="*/ 140492 h 339965"/>
                    <a:gd name="connsiteX16" fmla="*/ 154183 w 181617"/>
                    <a:gd name="connsiteY16" fmla="*/ 158053 h 339965"/>
                    <a:gd name="connsiteX17" fmla="*/ 156565 w 181617"/>
                    <a:gd name="connsiteY17" fmla="*/ 159541 h 339965"/>
                    <a:gd name="connsiteX18" fmla="*/ 176507 w 181617"/>
                    <a:gd name="connsiteY18" fmla="*/ 175614 h 33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81617" h="339965">
                      <a:moveTo>
                        <a:pt x="176507" y="175614"/>
                      </a:moveTo>
                      <a:cubicBezTo>
                        <a:pt x="182163" y="181865"/>
                        <a:pt x="182758" y="189009"/>
                        <a:pt x="180079" y="196450"/>
                      </a:cubicBezTo>
                      <a:cubicBezTo>
                        <a:pt x="180079" y="196450"/>
                        <a:pt x="180079" y="196450"/>
                        <a:pt x="180079" y="196450"/>
                      </a:cubicBezTo>
                      <a:cubicBezTo>
                        <a:pt x="175019" y="210440"/>
                        <a:pt x="158351" y="225918"/>
                        <a:pt x="139003" y="241395"/>
                      </a:cubicBezTo>
                      <a:cubicBezTo>
                        <a:pt x="136622" y="243479"/>
                        <a:pt x="134241" y="245265"/>
                        <a:pt x="132455" y="246753"/>
                      </a:cubicBezTo>
                      <a:cubicBezTo>
                        <a:pt x="131860" y="247051"/>
                        <a:pt x="131562" y="247646"/>
                        <a:pt x="130967" y="247944"/>
                      </a:cubicBezTo>
                      <a:cubicBezTo>
                        <a:pt x="130669" y="248241"/>
                        <a:pt x="130074" y="248539"/>
                        <a:pt x="129776" y="248837"/>
                      </a:cubicBezTo>
                      <a:cubicBezTo>
                        <a:pt x="111619" y="265505"/>
                        <a:pt x="118465" y="269375"/>
                        <a:pt x="86021" y="303009"/>
                      </a:cubicBezTo>
                      <a:cubicBezTo>
                        <a:pt x="49113" y="341406"/>
                        <a:pt x="23812" y="342002"/>
                        <a:pt x="16371" y="338727"/>
                      </a:cubicBezTo>
                      <a:cubicBezTo>
                        <a:pt x="10120" y="335751"/>
                        <a:pt x="22622" y="315511"/>
                        <a:pt x="36313" y="292591"/>
                      </a:cubicBezTo>
                      <a:cubicBezTo>
                        <a:pt x="36909" y="291401"/>
                        <a:pt x="37504" y="290508"/>
                        <a:pt x="38397" y="289317"/>
                      </a:cubicBezTo>
                      <a:cubicBezTo>
                        <a:pt x="40183" y="286341"/>
                        <a:pt x="41969" y="283067"/>
                        <a:pt x="43755" y="280090"/>
                      </a:cubicBezTo>
                      <a:cubicBezTo>
                        <a:pt x="59828" y="252408"/>
                        <a:pt x="55661" y="239609"/>
                        <a:pt x="51791" y="198534"/>
                      </a:cubicBezTo>
                      <a:cubicBezTo>
                        <a:pt x="48815" y="165197"/>
                        <a:pt x="0" y="12204"/>
                        <a:pt x="0" y="12204"/>
                      </a:cubicBezTo>
                      <a:lnTo>
                        <a:pt x="70841" y="0"/>
                      </a:lnTo>
                      <a:cubicBezTo>
                        <a:pt x="70841" y="0"/>
                        <a:pt x="92272" y="121740"/>
                        <a:pt x="115489" y="140492"/>
                      </a:cubicBezTo>
                      <a:cubicBezTo>
                        <a:pt x="127990" y="150612"/>
                        <a:pt x="141980" y="150612"/>
                        <a:pt x="154183" y="158053"/>
                      </a:cubicBezTo>
                      <a:cubicBezTo>
                        <a:pt x="155076" y="158648"/>
                        <a:pt x="155969" y="158946"/>
                        <a:pt x="156565" y="159541"/>
                      </a:cubicBezTo>
                      <a:cubicBezTo>
                        <a:pt x="164006" y="164601"/>
                        <a:pt x="171150" y="169066"/>
                        <a:pt x="176507" y="175614"/>
                      </a:cubicBezTo>
                      <a:close/>
                    </a:path>
                  </a:pathLst>
                </a:custGeom>
                <a:solidFill>
                  <a:srgbClr val="25838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Graphic 18">
                  <a:extLst>
                    <a:ext uri="{FF2B5EF4-FFF2-40B4-BE49-F238E27FC236}">
                      <a16:creationId xmlns:a16="http://schemas.microsoft.com/office/drawing/2014/main" id="{F81A1BA6-228B-4C3B-803D-423DA5329F9E}"/>
                    </a:ext>
                  </a:extLst>
                </p:cNvPr>
                <p:cNvSpPr/>
                <p:nvPr/>
              </p:nvSpPr>
              <p:spPr>
                <a:xfrm>
                  <a:off x="1524352" y="4604222"/>
                  <a:ext cx="166902" cy="181912"/>
                </a:xfrm>
                <a:custGeom>
                  <a:avLst/>
                  <a:gdLst>
                    <a:gd name="connsiteX0" fmla="*/ 161792 w 166902"/>
                    <a:gd name="connsiteY0" fmla="*/ 17264 h 181912"/>
                    <a:gd name="connsiteX1" fmla="*/ 165364 w 166902"/>
                    <a:gd name="connsiteY1" fmla="*/ 38099 h 181912"/>
                    <a:gd name="connsiteX2" fmla="*/ 165364 w 166902"/>
                    <a:gd name="connsiteY2" fmla="*/ 38099 h 181912"/>
                    <a:gd name="connsiteX3" fmla="*/ 124288 w 166902"/>
                    <a:gd name="connsiteY3" fmla="*/ 83045 h 181912"/>
                    <a:gd name="connsiteX4" fmla="*/ 117739 w 166902"/>
                    <a:gd name="connsiteY4" fmla="*/ 88700 h 181912"/>
                    <a:gd name="connsiteX5" fmla="*/ 116251 w 166902"/>
                    <a:gd name="connsiteY5" fmla="*/ 89891 h 181912"/>
                    <a:gd name="connsiteX6" fmla="*/ 115061 w 166902"/>
                    <a:gd name="connsiteY6" fmla="*/ 90784 h 181912"/>
                    <a:gd name="connsiteX7" fmla="*/ 71306 w 166902"/>
                    <a:gd name="connsiteY7" fmla="*/ 144956 h 181912"/>
                    <a:gd name="connsiteX8" fmla="*/ 1655 w 166902"/>
                    <a:gd name="connsiteY8" fmla="*/ 180674 h 181912"/>
                    <a:gd name="connsiteX9" fmla="*/ 21598 w 166902"/>
                    <a:gd name="connsiteY9" fmla="*/ 134539 h 181912"/>
                    <a:gd name="connsiteX10" fmla="*/ 87379 w 166902"/>
                    <a:gd name="connsiteY10" fmla="*/ 86021 h 181912"/>
                    <a:gd name="connsiteX11" fmla="*/ 139468 w 166902"/>
                    <a:gd name="connsiteY11" fmla="*/ 0 h 181912"/>
                    <a:gd name="connsiteX12" fmla="*/ 141849 w 166902"/>
                    <a:gd name="connsiteY12" fmla="*/ 1488 h 181912"/>
                    <a:gd name="connsiteX13" fmla="*/ 161792 w 166902"/>
                    <a:gd name="connsiteY13" fmla="*/ 17264 h 181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902" h="181912">
                      <a:moveTo>
                        <a:pt x="161792" y="17264"/>
                      </a:moveTo>
                      <a:cubicBezTo>
                        <a:pt x="167447" y="23515"/>
                        <a:pt x="168043" y="30658"/>
                        <a:pt x="165364" y="38099"/>
                      </a:cubicBezTo>
                      <a:cubicBezTo>
                        <a:pt x="165364" y="38099"/>
                        <a:pt x="165364" y="38099"/>
                        <a:pt x="165364" y="38099"/>
                      </a:cubicBezTo>
                      <a:cubicBezTo>
                        <a:pt x="159113" y="52089"/>
                        <a:pt x="143040" y="67567"/>
                        <a:pt x="124288" y="83045"/>
                      </a:cubicBezTo>
                      <a:cubicBezTo>
                        <a:pt x="121907" y="85128"/>
                        <a:pt x="119823" y="86914"/>
                        <a:pt x="117739" y="88700"/>
                      </a:cubicBezTo>
                      <a:cubicBezTo>
                        <a:pt x="117144" y="88998"/>
                        <a:pt x="116846" y="89593"/>
                        <a:pt x="116251" y="89891"/>
                      </a:cubicBezTo>
                      <a:cubicBezTo>
                        <a:pt x="115954" y="90188"/>
                        <a:pt x="115358" y="90486"/>
                        <a:pt x="115061" y="90784"/>
                      </a:cubicBezTo>
                      <a:cubicBezTo>
                        <a:pt x="96904" y="107452"/>
                        <a:pt x="103750" y="111322"/>
                        <a:pt x="71306" y="144956"/>
                      </a:cubicBezTo>
                      <a:cubicBezTo>
                        <a:pt x="34397" y="183353"/>
                        <a:pt x="9097" y="183949"/>
                        <a:pt x="1655" y="180674"/>
                      </a:cubicBezTo>
                      <a:cubicBezTo>
                        <a:pt x="-4595" y="177698"/>
                        <a:pt x="7906" y="157458"/>
                        <a:pt x="21598" y="134539"/>
                      </a:cubicBezTo>
                      <a:cubicBezTo>
                        <a:pt x="28742" y="131860"/>
                        <a:pt x="62079" y="118465"/>
                        <a:pt x="87379" y="86021"/>
                      </a:cubicBezTo>
                      <a:cubicBezTo>
                        <a:pt x="109703" y="57744"/>
                        <a:pt x="124585" y="21133"/>
                        <a:pt x="139468" y="0"/>
                      </a:cubicBezTo>
                      <a:cubicBezTo>
                        <a:pt x="140361" y="595"/>
                        <a:pt x="141254" y="893"/>
                        <a:pt x="141849" y="1488"/>
                      </a:cubicBezTo>
                      <a:cubicBezTo>
                        <a:pt x="149290" y="6251"/>
                        <a:pt x="156434" y="10715"/>
                        <a:pt x="161792" y="17264"/>
                      </a:cubicBezTo>
                      <a:close/>
                    </a:path>
                  </a:pathLst>
                </a:custGeom>
                <a:solidFill>
                  <a:srgbClr val="23386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Graphic 18">
                  <a:extLst>
                    <a:ext uri="{FF2B5EF4-FFF2-40B4-BE49-F238E27FC236}">
                      <a16:creationId xmlns:a16="http://schemas.microsoft.com/office/drawing/2014/main" id="{76E9CEEB-6C89-434E-B143-AC3E8D75A45C}"/>
                    </a:ext>
                  </a:extLst>
                </p:cNvPr>
                <p:cNvSpPr/>
                <p:nvPr/>
              </p:nvSpPr>
              <p:spPr>
                <a:xfrm>
                  <a:off x="903257" y="4424739"/>
                  <a:ext cx="268843" cy="168707"/>
                </a:xfrm>
                <a:custGeom>
                  <a:avLst/>
                  <a:gdLst>
                    <a:gd name="connsiteX0" fmla="*/ 212290 w 268843"/>
                    <a:gd name="connsiteY0" fmla="*/ 152398 h 168707"/>
                    <a:gd name="connsiteX1" fmla="*/ 142044 w 268843"/>
                    <a:gd name="connsiteY1" fmla="*/ 162220 h 168707"/>
                    <a:gd name="connsiteX2" fmla="*/ 66143 w 268843"/>
                    <a:gd name="connsiteY2" fmla="*/ 158351 h 168707"/>
                    <a:gd name="connsiteX3" fmla="*/ 64 w 268843"/>
                    <a:gd name="connsiteY3" fmla="*/ 126799 h 168707"/>
                    <a:gd name="connsiteX4" fmla="*/ 49474 w 268843"/>
                    <a:gd name="connsiteY4" fmla="*/ 114893 h 168707"/>
                    <a:gd name="connsiteX5" fmla="*/ 59297 w 268843"/>
                    <a:gd name="connsiteY5" fmla="*/ 113703 h 168707"/>
                    <a:gd name="connsiteX6" fmla="*/ 137579 w 268843"/>
                    <a:gd name="connsiteY6" fmla="*/ 75306 h 168707"/>
                    <a:gd name="connsiteX7" fmla="*/ 200979 w 268843"/>
                    <a:gd name="connsiteY7" fmla="*/ 0 h 168707"/>
                    <a:gd name="connsiteX8" fmla="*/ 268843 w 268843"/>
                    <a:gd name="connsiteY8" fmla="*/ 5358 h 168707"/>
                    <a:gd name="connsiteX9" fmla="*/ 219433 w 268843"/>
                    <a:gd name="connsiteY9" fmla="*/ 83045 h 168707"/>
                    <a:gd name="connsiteX10" fmla="*/ 212885 w 268843"/>
                    <a:gd name="connsiteY10" fmla="*/ 129181 h 168707"/>
                    <a:gd name="connsiteX11" fmla="*/ 212290 w 268843"/>
                    <a:gd name="connsiteY11" fmla="*/ 152398 h 168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8843" h="168707">
                      <a:moveTo>
                        <a:pt x="212290" y="152398"/>
                      </a:moveTo>
                      <a:cubicBezTo>
                        <a:pt x="207825" y="174126"/>
                        <a:pt x="176869" y="170554"/>
                        <a:pt x="142044" y="162220"/>
                      </a:cubicBezTo>
                      <a:cubicBezTo>
                        <a:pt x="107219" y="153588"/>
                        <a:pt x="115553" y="163708"/>
                        <a:pt x="66143" y="158351"/>
                      </a:cubicBezTo>
                      <a:cubicBezTo>
                        <a:pt x="16732" y="152695"/>
                        <a:pt x="1552" y="134241"/>
                        <a:pt x="64" y="126799"/>
                      </a:cubicBezTo>
                      <a:cubicBezTo>
                        <a:pt x="-1424" y="120251"/>
                        <a:pt x="23281" y="117870"/>
                        <a:pt x="49474" y="114893"/>
                      </a:cubicBezTo>
                      <a:cubicBezTo>
                        <a:pt x="52748" y="114596"/>
                        <a:pt x="56022" y="114000"/>
                        <a:pt x="59297" y="113703"/>
                      </a:cubicBezTo>
                      <a:cubicBezTo>
                        <a:pt x="89062" y="110131"/>
                        <a:pt x="110493" y="90784"/>
                        <a:pt x="137579" y="75306"/>
                      </a:cubicBezTo>
                      <a:cubicBezTo>
                        <a:pt x="163177" y="60423"/>
                        <a:pt x="200979" y="0"/>
                        <a:pt x="200979" y="0"/>
                      </a:cubicBezTo>
                      <a:lnTo>
                        <a:pt x="268843" y="5358"/>
                      </a:lnTo>
                      <a:cubicBezTo>
                        <a:pt x="268843" y="5358"/>
                        <a:pt x="233125" y="59530"/>
                        <a:pt x="219433" y="83045"/>
                      </a:cubicBezTo>
                      <a:cubicBezTo>
                        <a:pt x="211397" y="96737"/>
                        <a:pt x="211694" y="115191"/>
                        <a:pt x="212885" y="129181"/>
                      </a:cubicBezTo>
                      <a:cubicBezTo>
                        <a:pt x="213480" y="136920"/>
                        <a:pt x="214075" y="144659"/>
                        <a:pt x="212290" y="152398"/>
                      </a:cubicBezTo>
                      <a:close/>
                    </a:path>
                  </a:pathLst>
                </a:custGeom>
                <a:solidFill>
                  <a:srgbClr val="FFB27D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Graphic 18">
                  <a:extLst>
                    <a:ext uri="{FF2B5EF4-FFF2-40B4-BE49-F238E27FC236}">
                      <a16:creationId xmlns:a16="http://schemas.microsoft.com/office/drawing/2014/main" id="{E92829C3-FB70-4999-8D2F-55F02898AB58}"/>
                    </a:ext>
                  </a:extLst>
                </p:cNvPr>
                <p:cNvSpPr/>
                <p:nvPr/>
              </p:nvSpPr>
              <p:spPr>
                <a:xfrm>
                  <a:off x="903257" y="4539632"/>
                  <a:ext cx="213372" cy="53813"/>
                </a:xfrm>
                <a:custGeom>
                  <a:avLst/>
                  <a:gdLst>
                    <a:gd name="connsiteX0" fmla="*/ 142044 w 213372"/>
                    <a:gd name="connsiteY0" fmla="*/ 47327 h 53813"/>
                    <a:gd name="connsiteX1" fmla="*/ 66143 w 213372"/>
                    <a:gd name="connsiteY1" fmla="*/ 43457 h 53813"/>
                    <a:gd name="connsiteX2" fmla="*/ 64 w 213372"/>
                    <a:gd name="connsiteY2" fmla="*/ 11906 h 53813"/>
                    <a:gd name="connsiteX3" fmla="*/ 49474 w 213372"/>
                    <a:gd name="connsiteY3" fmla="*/ 0 h 53813"/>
                    <a:gd name="connsiteX4" fmla="*/ 49772 w 213372"/>
                    <a:gd name="connsiteY4" fmla="*/ 595 h 53813"/>
                    <a:gd name="connsiteX5" fmla="*/ 120613 w 213372"/>
                    <a:gd name="connsiteY5" fmla="*/ 22622 h 53813"/>
                    <a:gd name="connsiteX6" fmla="*/ 212885 w 213372"/>
                    <a:gd name="connsiteY6" fmla="*/ 14287 h 53813"/>
                    <a:gd name="connsiteX7" fmla="*/ 212290 w 213372"/>
                    <a:gd name="connsiteY7" fmla="*/ 37504 h 53813"/>
                    <a:gd name="connsiteX8" fmla="*/ 142044 w 213372"/>
                    <a:gd name="connsiteY8" fmla="*/ 47327 h 5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372" h="53813">
                      <a:moveTo>
                        <a:pt x="142044" y="47327"/>
                      </a:moveTo>
                      <a:cubicBezTo>
                        <a:pt x="107219" y="38695"/>
                        <a:pt x="115553" y="48815"/>
                        <a:pt x="66143" y="43457"/>
                      </a:cubicBezTo>
                      <a:cubicBezTo>
                        <a:pt x="16732" y="37802"/>
                        <a:pt x="1552" y="19347"/>
                        <a:pt x="64" y="11906"/>
                      </a:cubicBezTo>
                      <a:cubicBezTo>
                        <a:pt x="-1424" y="5358"/>
                        <a:pt x="23281" y="2977"/>
                        <a:pt x="49474" y="0"/>
                      </a:cubicBezTo>
                      <a:lnTo>
                        <a:pt x="49772" y="595"/>
                      </a:lnTo>
                      <a:cubicBezTo>
                        <a:pt x="49772" y="595"/>
                        <a:pt x="79537" y="21729"/>
                        <a:pt x="120613" y="22622"/>
                      </a:cubicBezTo>
                      <a:cubicBezTo>
                        <a:pt x="154247" y="23515"/>
                        <a:pt x="189668" y="13692"/>
                        <a:pt x="212885" y="14287"/>
                      </a:cubicBezTo>
                      <a:cubicBezTo>
                        <a:pt x="213480" y="22026"/>
                        <a:pt x="213778" y="29765"/>
                        <a:pt x="212290" y="37504"/>
                      </a:cubicBezTo>
                      <a:cubicBezTo>
                        <a:pt x="208122" y="59233"/>
                        <a:pt x="176869" y="55661"/>
                        <a:pt x="142044" y="47327"/>
                      </a:cubicBezTo>
                      <a:close/>
                    </a:path>
                  </a:pathLst>
                </a:custGeom>
                <a:solidFill>
                  <a:srgbClr val="233862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Graphic 18">
                  <a:extLst>
                    <a:ext uri="{FF2B5EF4-FFF2-40B4-BE49-F238E27FC236}">
                      <a16:creationId xmlns:a16="http://schemas.microsoft.com/office/drawing/2014/main" id="{A14F5E08-C727-4779-B539-2E853490FFCB}"/>
                    </a:ext>
                  </a:extLst>
                </p:cNvPr>
                <p:cNvSpPr/>
                <p:nvPr/>
              </p:nvSpPr>
              <p:spPr>
                <a:xfrm>
                  <a:off x="1375991" y="4034270"/>
                  <a:ext cx="232763" cy="503016"/>
                </a:xfrm>
                <a:custGeom>
                  <a:avLst/>
                  <a:gdLst>
                    <a:gd name="connsiteX0" fmla="*/ 0 w 232763"/>
                    <a:gd name="connsiteY0" fmla="*/ 108890 h 503016"/>
                    <a:gd name="connsiteX1" fmla="*/ 63400 w 232763"/>
                    <a:gd name="connsiteY1" fmla="*/ 279742 h 503016"/>
                    <a:gd name="connsiteX2" fmla="*/ 146147 w 232763"/>
                    <a:gd name="connsiteY2" fmla="*/ 502683 h 503016"/>
                    <a:gd name="connsiteX3" fmla="*/ 190199 w 232763"/>
                    <a:gd name="connsiteY3" fmla="*/ 498516 h 503016"/>
                    <a:gd name="connsiteX4" fmla="*/ 232763 w 232763"/>
                    <a:gd name="connsiteY4" fmla="*/ 477680 h 503016"/>
                    <a:gd name="connsiteX5" fmla="*/ 166982 w 232763"/>
                    <a:gd name="connsiteY5" fmla="*/ 100853 h 503016"/>
                    <a:gd name="connsiteX6" fmla="*/ 130074 w 232763"/>
                    <a:gd name="connsiteY6" fmla="*/ 21083 h 503016"/>
                    <a:gd name="connsiteX7" fmla="*/ 0 w 232763"/>
                    <a:gd name="connsiteY7" fmla="*/ 108890 h 50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2763" h="503016">
                      <a:moveTo>
                        <a:pt x="0" y="108890"/>
                      </a:moveTo>
                      <a:lnTo>
                        <a:pt x="63400" y="279742"/>
                      </a:lnTo>
                      <a:lnTo>
                        <a:pt x="146147" y="502683"/>
                      </a:lnTo>
                      <a:cubicBezTo>
                        <a:pt x="146147" y="502683"/>
                        <a:pt x="168768" y="504766"/>
                        <a:pt x="190199" y="498516"/>
                      </a:cubicBezTo>
                      <a:cubicBezTo>
                        <a:pt x="210142" y="492860"/>
                        <a:pt x="232763" y="477680"/>
                        <a:pt x="232763" y="477680"/>
                      </a:cubicBezTo>
                      <a:cubicBezTo>
                        <a:pt x="232763" y="477680"/>
                        <a:pt x="209844" y="238368"/>
                        <a:pt x="166982" y="100853"/>
                      </a:cubicBezTo>
                      <a:cubicBezTo>
                        <a:pt x="155969" y="65433"/>
                        <a:pt x="143766" y="37156"/>
                        <a:pt x="130074" y="21083"/>
                      </a:cubicBezTo>
                      <a:cubicBezTo>
                        <a:pt x="63400" y="-57497"/>
                        <a:pt x="0" y="108890"/>
                        <a:pt x="0" y="108890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Graphic 18">
                  <a:extLst>
                    <a:ext uri="{FF2B5EF4-FFF2-40B4-BE49-F238E27FC236}">
                      <a16:creationId xmlns:a16="http://schemas.microsoft.com/office/drawing/2014/main" id="{EA3335BC-8221-4640-AB5F-210C16AAE9F8}"/>
                    </a:ext>
                  </a:extLst>
                </p:cNvPr>
                <p:cNvSpPr/>
                <p:nvPr/>
              </p:nvSpPr>
              <p:spPr>
                <a:xfrm>
                  <a:off x="1064945" y="3867453"/>
                  <a:ext cx="970823" cy="615330"/>
                </a:xfrm>
                <a:custGeom>
                  <a:avLst/>
                  <a:gdLst>
                    <a:gd name="connsiteX0" fmla="*/ 889680 w 970823"/>
                    <a:gd name="connsiteY0" fmla="*/ 116166 h 615330"/>
                    <a:gd name="connsiteX1" fmla="*/ 375339 w 970823"/>
                    <a:gd name="connsiteY1" fmla="*/ 4249 h 615330"/>
                    <a:gd name="connsiteX2" fmla="*/ 0 w 970823"/>
                    <a:gd name="connsiteY2" fmla="*/ 594790 h 615330"/>
                    <a:gd name="connsiteX3" fmla="*/ 23812 w 970823"/>
                    <a:gd name="connsiteY3" fmla="*/ 609672 h 615330"/>
                    <a:gd name="connsiteX4" fmla="*/ 78878 w 970823"/>
                    <a:gd name="connsiteY4" fmla="*/ 615328 h 615330"/>
                    <a:gd name="connsiteX5" fmla="*/ 363135 w 970823"/>
                    <a:gd name="connsiteY5" fmla="*/ 334047 h 615330"/>
                    <a:gd name="connsiteX6" fmla="*/ 435762 w 970823"/>
                    <a:gd name="connsiteY6" fmla="*/ 216177 h 615330"/>
                    <a:gd name="connsiteX7" fmla="*/ 725079 w 970823"/>
                    <a:gd name="connsiteY7" fmla="*/ 307854 h 615330"/>
                    <a:gd name="connsiteX8" fmla="*/ 910218 w 970823"/>
                    <a:gd name="connsiteY8" fmla="*/ 307854 h 615330"/>
                    <a:gd name="connsiteX9" fmla="*/ 967963 w 970823"/>
                    <a:gd name="connsiteY9" fmla="*/ 84913 h 615330"/>
                    <a:gd name="connsiteX10" fmla="*/ 889680 w 970823"/>
                    <a:gd name="connsiteY10" fmla="*/ 116166 h 61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70823" h="615330">
                      <a:moveTo>
                        <a:pt x="889680" y="116166"/>
                      </a:moveTo>
                      <a:cubicBezTo>
                        <a:pt x="889680" y="116166"/>
                        <a:pt x="469396" y="-26111"/>
                        <a:pt x="375339" y="4249"/>
                      </a:cubicBezTo>
                      <a:cubicBezTo>
                        <a:pt x="281578" y="34610"/>
                        <a:pt x="0" y="594790"/>
                        <a:pt x="0" y="594790"/>
                      </a:cubicBezTo>
                      <a:cubicBezTo>
                        <a:pt x="0" y="594790"/>
                        <a:pt x="6251" y="603124"/>
                        <a:pt x="23812" y="609672"/>
                      </a:cubicBezTo>
                      <a:cubicBezTo>
                        <a:pt x="39885" y="615626"/>
                        <a:pt x="78878" y="615328"/>
                        <a:pt x="78878" y="615328"/>
                      </a:cubicBezTo>
                      <a:cubicBezTo>
                        <a:pt x="78878" y="615328"/>
                        <a:pt x="333072" y="397447"/>
                        <a:pt x="363135" y="334047"/>
                      </a:cubicBezTo>
                      <a:cubicBezTo>
                        <a:pt x="393495" y="270647"/>
                        <a:pt x="405401" y="209927"/>
                        <a:pt x="435762" y="216177"/>
                      </a:cubicBezTo>
                      <a:cubicBezTo>
                        <a:pt x="454216" y="219749"/>
                        <a:pt x="597089" y="307854"/>
                        <a:pt x="725079" y="307854"/>
                      </a:cubicBezTo>
                      <a:cubicBezTo>
                        <a:pt x="774787" y="307854"/>
                        <a:pt x="910218" y="307854"/>
                        <a:pt x="910218" y="307854"/>
                      </a:cubicBezTo>
                      <a:cubicBezTo>
                        <a:pt x="990287" y="221535"/>
                        <a:pt x="967963" y="84913"/>
                        <a:pt x="967963" y="84913"/>
                      </a:cubicBezTo>
                      <a:lnTo>
                        <a:pt x="889680" y="116166"/>
                      </a:lnTo>
                      <a:close/>
                    </a:path>
                  </a:pathLst>
                </a:custGeom>
                <a:solidFill>
                  <a:srgbClr val="44546A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Graphic 18">
                  <a:extLst>
                    <a:ext uri="{FF2B5EF4-FFF2-40B4-BE49-F238E27FC236}">
                      <a16:creationId xmlns:a16="http://schemas.microsoft.com/office/drawing/2014/main" id="{09C1646E-EBF4-426D-93F8-E54ED64A835A}"/>
                    </a:ext>
                  </a:extLst>
                </p:cNvPr>
                <p:cNvSpPr/>
                <p:nvPr/>
              </p:nvSpPr>
              <p:spPr>
                <a:xfrm>
                  <a:off x="1620094" y="2990771"/>
                  <a:ext cx="423351" cy="639832"/>
                </a:xfrm>
                <a:custGeom>
                  <a:avLst/>
                  <a:gdLst>
                    <a:gd name="connsiteX0" fmla="*/ 51763 w 423351"/>
                    <a:gd name="connsiteY0" fmla="*/ 367184 h 639832"/>
                    <a:gd name="connsiteX1" fmla="*/ 27653 w 423351"/>
                    <a:gd name="connsiteY1" fmla="*/ 286521 h 639832"/>
                    <a:gd name="connsiteX2" fmla="*/ 63966 w 423351"/>
                    <a:gd name="connsiteY2" fmla="*/ 374923 h 639832"/>
                    <a:gd name="connsiteX3" fmla="*/ 336913 w 423351"/>
                    <a:gd name="connsiteY3" fmla="*/ 639833 h 639832"/>
                    <a:gd name="connsiteX4" fmla="*/ 389002 w 423351"/>
                    <a:gd name="connsiteY4" fmla="*/ 534762 h 639832"/>
                    <a:gd name="connsiteX5" fmla="*/ 352093 w 423351"/>
                    <a:gd name="connsiteY5" fmla="*/ 319262 h 639832"/>
                    <a:gd name="connsiteX6" fmla="*/ 279168 w 423351"/>
                    <a:gd name="connsiteY6" fmla="*/ 187403 h 639832"/>
                    <a:gd name="connsiteX7" fmla="*/ 115758 w 423351"/>
                    <a:gd name="connsiteY7" fmla="*/ 11788 h 639832"/>
                    <a:gd name="connsiteX8" fmla="*/ 84802 w 423351"/>
                    <a:gd name="connsiteY8" fmla="*/ 6133 h 639832"/>
                    <a:gd name="connsiteX9" fmla="*/ 96708 w 423351"/>
                    <a:gd name="connsiteY9" fmla="*/ 10598 h 639832"/>
                    <a:gd name="connsiteX10" fmla="*/ 42535 w 423351"/>
                    <a:gd name="connsiteY10" fmla="*/ 25480 h 639832"/>
                    <a:gd name="connsiteX11" fmla="*/ 51763 w 423351"/>
                    <a:gd name="connsiteY11" fmla="*/ 367184 h 639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23351" h="639832">
                      <a:moveTo>
                        <a:pt x="51763" y="367184"/>
                      </a:moveTo>
                      <a:cubicBezTo>
                        <a:pt x="44024" y="353790"/>
                        <a:pt x="34499" y="329978"/>
                        <a:pt x="27653" y="286521"/>
                      </a:cubicBezTo>
                      <a:cubicBezTo>
                        <a:pt x="28546" y="290688"/>
                        <a:pt x="40452" y="345456"/>
                        <a:pt x="63966" y="374923"/>
                      </a:cubicBezTo>
                      <a:cubicBezTo>
                        <a:pt x="155643" y="425226"/>
                        <a:pt x="337508" y="603520"/>
                        <a:pt x="336913" y="639833"/>
                      </a:cubicBezTo>
                      <a:cubicBezTo>
                        <a:pt x="336913" y="639833"/>
                        <a:pt x="388109" y="535357"/>
                        <a:pt x="389002" y="534762"/>
                      </a:cubicBezTo>
                      <a:cubicBezTo>
                        <a:pt x="389002" y="534762"/>
                        <a:pt x="486929" y="388318"/>
                        <a:pt x="352093" y="319262"/>
                      </a:cubicBezTo>
                      <a:cubicBezTo>
                        <a:pt x="283633" y="284140"/>
                        <a:pt x="279764" y="232646"/>
                        <a:pt x="279168" y="187403"/>
                      </a:cubicBezTo>
                      <a:cubicBezTo>
                        <a:pt x="278573" y="142457"/>
                        <a:pt x="242855" y="-48932"/>
                        <a:pt x="115758" y="11788"/>
                      </a:cubicBezTo>
                      <a:cubicBezTo>
                        <a:pt x="115758" y="11788"/>
                        <a:pt x="94029" y="4049"/>
                        <a:pt x="84802" y="6133"/>
                      </a:cubicBezTo>
                      <a:cubicBezTo>
                        <a:pt x="84802" y="6133"/>
                        <a:pt x="92541" y="7026"/>
                        <a:pt x="96708" y="10598"/>
                      </a:cubicBezTo>
                      <a:cubicBezTo>
                        <a:pt x="81528" y="10895"/>
                        <a:pt x="59799" y="13574"/>
                        <a:pt x="42535" y="25480"/>
                      </a:cubicBezTo>
                      <a:cubicBezTo>
                        <a:pt x="-3601" y="56734"/>
                        <a:pt x="-27413" y="304975"/>
                        <a:pt x="51763" y="367184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Graphic 18">
                  <a:extLst>
                    <a:ext uri="{FF2B5EF4-FFF2-40B4-BE49-F238E27FC236}">
                      <a16:creationId xmlns:a16="http://schemas.microsoft.com/office/drawing/2014/main" id="{DE12FA3A-7C5E-452C-8981-9A659100235C}"/>
                    </a:ext>
                  </a:extLst>
                </p:cNvPr>
                <p:cNvSpPr/>
                <p:nvPr/>
              </p:nvSpPr>
              <p:spPr>
                <a:xfrm>
                  <a:off x="1710551" y="3216274"/>
                  <a:ext cx="137220" cy="151893"/>
                </a:xfrm>
                <a:custGeom>
                  <a:avLst/>
                  <a:gdLst>
                    <a:gd name="connsiteX0" fmla="*/ 11608 w 137220"/>
                    <a:gd name="connsiteY0" fmla="*/ 144063 h 151893"/>
                    <a:gd name="connsiteX1" fmla="*/ 87212 w 137220"/>
                    <a:gd name="connsiteY1" fmla="*/ 146445 h 151893"/>
                    <a:gd name="connsiteX2" fmla="*/ 137217 w 137220"/>
                    <a:gd name="connsiteY2" fmla="*/ 86617 h 151893"/>
                    <a:gd name="connsiteX3" fmla="*/ 98820 w 137220"/>
                    <a:gd name="connsiteY3" fmla="*/ 0 h 151893"/>
                    <a:gd name="connsiteX4" fmla="*/ 93165 w 137220"/>
                    <a:gd name="connsiteY4" fmla="*/ 2084 h 151893"/>
                    <a:gd name="connsiteX5" fmla="*/ 0 w 137220"/>
                    <a:gd name="connsiteY5" fmla="*/ 35718 h 151893"/>
                    <a:gd name="connsiteX6" fmla="*/ 11013 w 137220"/>
                    <a:gd name="connsiteY6" fmla="*/ 94058 h 151893"/>
                    <a:gd name="connsiteX7" fmla="*/ 11608 w 137220"/>
                    <a:gd name="connsiteY7" fmla="*/ 144063 h 151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7220" h="151893">
                      <a:moveTo>
                        <a:pt x="11608" y="144063"/>
                      </a:moveTo>
                      <a:cubicBezTo>
                        <a:pt x="11311" y="144361"/>
                        <a:pt x="56554" y="159839"/>
                        <a:pt x="87212" y="146445"/>
                      </a:cubicBezTo>
                      <a:cubicBezTo>
                        <a:pt x="115786" y="133943"/>
                        <a:pt x="137515" y="86617"/>
                        <a:pt x="137217" y="86617"/>
                      </a:cubicBezTo>
                      <a:cubicBezTo>
                        <a:pt x="124121" y="86021"/>
                        <a:pt x="109833" y="74711"/>
                        <a:pt x="98820" y="0"/>
                      </a:cubicBezTo>
                      <a:lnTo>
                        <a:pt x="93165" y="2084"/>
                      </a:lnTo>
                      <a:lnTo>
                        <a:pt x="0" y="35718"/>
                      </a:lnTo>
                      <a:cubicBezTo>
                        <a:pt x="0" y="35718"/>
                        <a:pt x="6846" y="65483"/>
                        <a:pt x="11013" y="94058"/>
                      </a:cubicBezTo>
                      <a:cubicBezTo>
                        <a:pt x="14883" y="117870"/>
                        <a:pt x="16668" y="140789"/>
                        <a:pt x="11608" y="144063"/>
                      </a:cubicBezTo>
                      <a:close/>
                    </a:path>
                  </a:pathLst>
                </a:custGeom>
                <a:solidFill>
                  <a:srgbClr val="FFB27D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Graphic 18">
                  <a:extLst>
                    <a:ext uri="{FF2B5EF4-FFF2-40B4-BE49-F238E27FC236}">
                      <a16:creationId xmlns:a16="http://schemas.microsoft.com/office/drawing/2014/main" id="{FEFAEC41-620C-4CC4-9458-115F3F94C588}"/>
                    </a:ext>
                  </a:extLst>
                </p:cNvPr>
                <p:cNvSpPr/>
                <p:nvPr/>
              </p:nvSpPr>
              <p:spPr>
                <a:xfrm>
                  <a:off x="1710551" y="3218357"/>
                  <a:ext cx="93164" cy="91974"/>
                </a:xfrm>
                <a:custGeom>
                  <a:avLst/>
                  <a:gdLst>
                    <a:gd name="connsiteX0" fmla="*/ 0 w 93164"/>
                    <a:gd name="connsiteY0" fmla="*/ 33635 h 91974"/>
                    <a:gd name="connsiteX1" fmla="*/ 11013 w 93164"/>
                    <a:gd name="connsiteY1" fmla="*/ 91974 h 91974"/>
                    <a:gd name="connsiteX2" fmla="*/ 93165 w 93164"/>
                    <a:gd name="connsiteY2" fmla="*/ 0 h 91974"/>
                    <a:gd name="connsiteX3" fmla="*/ 0 w 93164"/>
                    <a:gd name="connsiteY3" fmla="*/ 33635 h 91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164" h="91974">
                      <a:moveTo>
                        <a:pt x="0" y="33635"/>
                      </a:moveTo>
                      <a:cubicBezTo>
                        <a:pt x="0" y="33635"/>
                        <a:pt x="6846" y="63400"/>
                        <a:pt x="11013" y="91974"/>
                      </a:cubicBezTo>
                      <a:cubicBezTo>
                        <a:pt x="64590" y="82449"/>
                        <a:pt x="85426" y="28872"/>
                        <a:pt x="93165" y="0"/>
                      </a:cubicBezTo>
                      <a:lnTo>
                        <a:pt x="0" y="33635"/>
                      </a:lnTo>
                      <a:close/>
                    </a:path>
                  </a:pathLst>
                </a:custGeom>
                <a:solidFill>
                  <a:srgbClr val="ED975D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Graphic 18">
                  <a:extLst>
                    <a:ext uri="{FF2B5EF4-FFF2-40B4-BE49-F238E27FC236}">
                      <a16:creationId xmlns:a16="http://schemas.microsoft.com/office/drawing/2014/main" id="{C521038E-A63E-46E5-A370-D7C4F8A07097}"/>
                    </a:ext>
                  </a:extLst>
                </p:cNvPr>
                <p:cNvSpPr/>
                <p:nvPr/>
              </p:nvSpPr>
              <p:spPr>
                <a:xfrm>
                  <a:off x="1657879" y="2995431"/>
                  <a:ext cx="204678" cy="199709"/>
                </a:xfrm>
                <a:custGeom>
                  <a:avLst/>
                  <a:gdLst>
                    <a:gd name="connsiteX0" fmla="*/ 168459 w 204678"/>
                    <a:gd name="connsiteY0" fmla="*/ 199710 h 199709"/>
                    <a:gd name="connsiteX1" fmla="*/ 203880 w 204678"/>
                    <a:gd name="connsiteY1" fmla="*/ 116070 h 199709"/>
                    <a:gd name="connsiteX2" fmla="*/ 92260 w 204678"/>
                    <a:gd name="connsiteY2" fmla="*/ 1474 h 199709"/>
                    <a:gd name="connsiteX3" fmla="*/ 34516 w 204678"/>
                    <a:gd name="connsiteY3" fmla="*/ 23202 h 199709"/>
                    <a:gd name="connsiteX4" fmla="*/ 16061 w 204678"/>
                    <a:gd name="connsiteY4" fmla="*/ 159527 h 199709"/>
                    <a:gd name="connsiteX5" fmla="*/ 25289 w 204678"/>
                    <a:gd name="connsiteY5" fmla="*/ 189589 h 199709"/>
                    <a:gd name="connsiteX6" fmla="*/ 168459 w 204678"/>
                    <a:gd name="connsiteY6" fmla="*/ 199710 h 199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678" h="199709">
                      <a:moveTo>
                        <a:pt x="168459" y="199710"/>
                      </a:moveTo>
                      <a:cubicBezTo>
                        <a:pt x="168459" y="199710"/>
                        <a:pt x="197034" y="154764"/>
                        <a:pt x="203880" y="116070"/>
                      </a:cubicBezTo>
                      <a:cubicBezTo>
                        <a:pt x="208642" y="88686"/>
                        <a:pt x="194652" y="-13409"/>
                        <a:pt x="92260" y="1474"/>
                      </a:cubicBezTo>
                      <a:cubicBezTo>
                        <a:pt x="92260" y="1474"/>
                        <a:pt x="62495" y="4450"/>
                        <a:pt x="34516" y="23202"/>
                      </a:cubicBezTo>
                      <a:cubicBezTo>
                        <a:pt x="12192" y="38085"/>
                        <a:pt x="-19657" y="70529"/>
                        <a:pt x="16061" y="159527"/>
                      </a:cubicBezTo>
                      <a:lnTo>
                        <a:pt x="25289" y="189589"/>
                      </a:lnTo>
                      <a:lnTo>
                        <a:pt x="168459" y="199710"/>
                      </a:lnTo>
                      <a:close/>
                    </a:path>
                  </a:pathLst>
                </a:custGeom>
                <a:solidFill>
                  <a:srgbClr val="222A3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Graphic 18">
                  <a:extLst>
                    <a:ext uri="{FF2B5EF4-FFF2-40B4-BE49-F238E27FC236}">
                      <a16:creationId xmlns:a16="http://schemas.microsoft.com/office/drawing/2014/main" id="{D5B99CE6-3BD8-47D3-A5C9-9A9307E64AD7}"/>
                    </a:ext>
                  </a:extLst>
                </p:cNvPr>
                <p:cNvSpPr/>
                <p:nvPr/>
              </p:nvSpPr>
              <p:spPr>
                <a:xfrm>
                  <a:off x="1630988" y="3057205"/>
                  <a:ext cx="181848" cy="224286"/>
                </a:xfrm>
                <a:custGeom>
                  <a:avLst/>
                  <a:gdLst>
                    <a:gd name="connsiteX0" fmla="*/ 65574 w 181848"/>
                    <a:gd name="connsiteY0" fmla="*/ 224254 h 224286"/>
                    <a:gd name="connsiteX1" fmla="*/ 181063 w 181848"/>
                    <a:gd name="connsiteY1" fmla="*/ 127815 h 224286"/>
                    <a:gd name="connsiteX2" fmla="*/ 95637 w 181848"/>
                    <a:gd name="connsiteY2" fmla="*/ 718 h 224286"/>
                    <a:gd name="connsiteX3" fmla="*/ 91 w 181848"/>
                    <a:gd name="connsiteY3" fmla="*/ 68285 h 224286"/>
                    <a:gd name="connsiteX4" fmla="*/ 65574 w 181848"/>
                    <a:gd name="connsiteY4" fmla="*/ 224254 h 224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48" h="224286">
                      <a:moveTo>
                        <a:pt x="65574" y="224254"/>
                      </a:moveTo>
                      <a:cubicBezTo>
                        <a:pt x="65574" y="224254"/>
                        <a:pt x="192969" y="207288"/>
                        <a:pt x="181063" y="127815"/>
                      </a:cubicBezTo>
                      <a:cubicBezTo>
                        <a:pt x="169157" y="48640"/>
                        <a:pt x="177491" y="-7021"/>
                        <a:pt x="95637" y="718"/>
                      </a:cubicBezTo>
                      <a:cubicBezTo>
                        <a:pt x="13783" y="8159"/>
                        <a:pt x="2472" y="40901"/>
                        <a:pt x="91" y="68285"/>
                      </a:cubicBezTo>
                      <a:cubicBezTo>
                        <a:pt x="-1993" y="95669"/>
                        <a:pt x="32237" y="226635"/>
                        <a:pt x="65574" y="224254"/>
                      </a:cubicBezTo>
                      <a:close/>
                    </a:path>
                  </a:pathLst>
                </a:custGeom>
                <a:solidFill>
                  <a:srgbClr val="FFB27D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Graphic 18">
                  <a:extLst>
                    <a:ext uri="{FF2B5EF4-FFF2-40B4-BE49-F238E27FC236}">
                      <a16:creationId xmlns:a16="http://schemas.microsoft.com/office/drawing/2014/main" id="{270712EA-AB22-4B36-B0F4-3F52E788D3B8}"/>
                    </a:ext>
                  </a:extLst>
                </p:cNvPr>
                <p:cNvSpPr/>
                <p:nvPr/>
              </p:nvSpPr>
              <p:spPr>
                <a:xfrm>
                  <a:off x="1668583" y="3043183"/>
                  <a:ext cx="180972" cy="116155"/>
                </a:xfrm>
                <a:custGeom>
                  <a:avLst/>
                  <a:gdLst>
                    <a:gd name="connsiteX0" fmla="*/ 0 w 180972"/>
                    <a:gd name="connsiteY0" fmla="*/ 21586 h 116155"/>
                    <a:gd name="connsiteX1" fmla="*/ 104476 w 180972"/>
                    <a:gd name="connsiteY1" fmla="*/ 115049 h 116155"/>
                    <a:gd name="connsiteX2" fmla="*/ 180972 w 180972"/>
                    <a:gd name="connsiteY2" fmla="*/ 102845 h 116155"/>
                    <a:gd name="connsiteX3" fmla="*/ 117870 w 180972"/>
                    <a:gd name="connsiteY3" fmla="*/ 20991 h 116155"/>
                    <a:gd name="connsiteX4" fmla="*/ 0 w 180972"/>
                    <a:gd name="connsiteY4" fmla="*/ 21586 h 116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972" h="116155">
                      <a:moveTo>
                        <a:pt x="0" y="21586"/>
                      </a:moveTo>
                      <a:cubicBezTo>
                        <a:pt x="0" y="21586"/>
                        <a:pt x="48815" y="109394"/>
                        <a:pt x="104476" y="115049"/>
                      </a:cubicBezTo>
                      <a:cubicBezTo>
                        <a:pt x="160136" y="120704"/>
                        <a:pt x="180972" y="102845"/>
                        <a:pt x="180972" y="102845"/>
                      </a:cubicBezTo>
                      <a:cubicBezTo>
                        <a:pt x="180972" y="102845"/>
                        <a:pt x="135134" y="76354"/>
                        <a:pt x="117870" y="20991"/>
                      </a:cubicBezTo>
                      <a:cubicBezTo>
                        <a:pt x="118168" y="20991"/>
                        <a:pt x="19645" y="-26633"/>
                        <a:pt x="0" y="21586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Graphic 18">
                  <a:extLst>
                    <a:ext uri="{FF2B5EF4-FFF2-40B4-BE49-F238E27FC236}">
                      <a16:creationId xmlns:a16="http://schemas.microsoft.com/office/drawing/2014/main" id="{3A89BF68-859A-47D4-8DEB-6DE034BC37DB}"/>
                    </a:ext>
                  </a:extLst>
                </p:cNvPr>
                <p:cNvSpPr/>
                <p:nvPr/>
              </p:nvSpPr>
              <p:spPr>
                <a:xfrm>
                  <a:off x="1620042" y="3058993"/>
                  <a:ext cx="58363" cy="121264"/>
                </a:xfrm>
                <a:custGeom>
                  <a:avLst/>
                  <a:gdLst>
                    <a:gd name="connsiteX0" fmla="*/ 58364 w 58363"/>
                    <a:gd name="connsiteY0" fmla="*/ 12026 h 121264"/>
                    <a:gd name="connsiteX1" fmla="*/ 32170 w 58363"/>
                    <a:gd name="connsiteY1" fmla="*/ 57865 h 121264"/>
                    <a:gd name="connsiteX2" fmla="*/ 19966 w 58363"/>
                    <a:gd name="connsiteY2" fmla="*/ 121264 h 121264"/>
                    <a:gd name="connsiteX3" fmla="*/ 8358 w 58363"/>
                    <a:gd name="connsiteY3" fmla="*/ 21849 h 121264"/>
                    <a:gd name="connsiteX4" fmla="*/ 58364 w 58363"/>
                    <a:gd name="connsiteY4" fmla="*/ 12026 h 121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63" h="121264">
                      <a:moveTo>
                        <a:pt x="58364" y="12026"/>
                      </a:moveTo>
                      <a:cubicBezTo>
                        <a:pt x="58364" y="12026"/>
                        <a:pt x="35444" y="36731"/>
                        <a:pt x="32170" y="57865"/>
                      </a:cubicBezTo>
                      <a:cubicBezTo>
                        <a:pt x="28896" y="78998"/>
                        <a:pt x="32170" y="120967"/>
                        <a:pt x="19966" y="121264"/>
                      </a:cubicBezTo>
                      <a:cubicBezTo>
                        <a:pt x="19966" y="121264"/>
                        <a:pt x="-15752" y="62032"/>
                        <a:pt x="8358" y="21849"/>
                      </a:cubicBezTo>
                      <a:cubicBezTo>
                        <a:pt x="33956" y="-20715"/>
                        <a:pt x="58364" y="12026"/>
                        <a:pt x="58364" y="12026"/>
                      </a:cubicBezTo>
                      <a:close/>
                    </a:path>
                  </a:pathLst>
                </a:custGeom>
                <a:solidFill>
                  <a:srgbClr val="222A3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Graphic 18">
                  <a:extLst>
                    <a:ext uri="{FF2B5EF4-FFF2-40B4-BE49-F238E27FC236}">
                      <a16:creationId xmlns:a16="http://schemas.microsoft.com/office/drawing/2014/main" id="{6C345FDE-EF5C-4369-8F57-EEFB296333F1}"/>
                    </a:ext>
                  </a:extLst>
                </p:cNvPr>
                <p:cNvSpPr/>
                <p:nvPr/>
              </p:nvSpPr>
              <p:spPr>
                <a:xfrm>
                  <a:off x="1623817" y="3300146"/>
                  <a:ext cx="432136" cy="707640"/>
                </a:xfrm>
                <a:custGeom>
                  <a:avLst/>
                  <a:gdLst>
                    <a:gd name="connsiteX0" fmla="*/ 429331 w 432136"/>
                    <a:gd name="connsiteY0" fmla="*/ 685854 h 707640"/>
                    <a:gd name="connsiteX1" fmla="*/ 372479 w 432136"/>
                    <a:gd name="connsiteY1" fmla="*/ 706690 h 707640"/>
                    <a:gd name="connsiteX2" fmla="*/ 179304 w 432136"/>
                    <a:gd name="connsiteY2" fmla="*/ 638528 h 707640"/>
                    <a:gd name="connsiteX3" fmla="*/ 22144 w 432136"/>
                    <a:gd name="connsiteY3" fmla="*/ 611739 h 707640"/>
                    <a:gd name="connsiteX4" fmla="*/ 1903 w 432136"/>
                    <a:gd name="connsiteY4" fmla="*/ 280155 h 707640"/>
                    <a:gd name="connsiteX5" fmla="*/ 97747 w 432136"/>
                    <a:gd name="connsiteY5" fmla="*/ 10185 h 707640"/>
                    <a:gd name="connsiteX6" fmla="*/ 214129 w 432136"/>
                    <a:gd name="connsiteY6" fmla="*/ 65 h 707640"/>
                    <a:gd name="connsiteX7" fmla="*/ 301341 w 432136"/>
                    <a:gd name="connsiteY7" fmla="*/ 138176 h 707640"/>
                    <a:gd name="connsiteX8" fmla="*/ 376944 w 432136"/>
                    <a:gd name="connsiteY8" fmla="*/ 380166 h 707640"/>
                    <a:gd name="connsiteX9" fmla="*/ 429331 w 432136"/>
                    <a:gd name="connsiteY9" fmla="*/ 685854 h 70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2136" h="707640">
                      <a:moveTo>
                        <a:pt x="429331" y="685854"/>
                      </a:moveTo>
                      <a:cubicBezTo>
                        <a:pt x="422485" y="705202"/>
                        <a:pt x="401054" y="709964"/>
                        <a:pt x="372479" y="706690"/>
                      </a:cubicBezTo>
                      <a:cubicBezTo>
                        <a:pt x="318009" y="700439"/>
                        <a:pt x="237346" y="663828"/>
                        <a:pt x="179304" y="638528"/>
                      </a:cubicBezTo>
                      <a:cubicBezTo>
                        <a:pt x="90603" y="600131"/>
                        <a:pt x="50123" y="636146"/>
                        <a:pt x="22144" y="611739"/>
                      </a:cubicBezTo>
                      <a:cubicBezTo>
                        <a:pt x="-6133" y="587332"/>
                        <a:pt x="54290" y="532861"/>
                        <a:pt x="1903" y="280155"/>
                      </a:cubicBezTo>
                      <a:cubicBezTo>
                        <a:pt x="-15956" y="194432"/>
                        <a:pt x="97747" y="10185"/>
                        <a:pt x="97747" y="10185"/>
                      </a:cubicBezTo>
                      <a:cubicBezTo>
                        <a:pt x="97747" y="10185"/>
                        <a:pt x="106379" y="64060"/>
                        <a:pt x="214129" y="65"/>
                      </a:cubicBezTo>
                      <a:cubicBezTo>
                        <a:pt x="217998" y="-2316"/>
                        <a:pt x="260265" y="60786"/>
                        <a:pt x="301341" y="138176"/>
                      </a:cubicBezTo>
                      <a:cubicBezTo>
                        <a:pt x="346286" y="223602"/>
                        <a:pt x="389446" y="326887"/>
                        <a:pt x="376944" y="380166"/>
                      </a:cubicBezTo>
                      <a:cubicBezTo>
                        <a:pt x="352834" y="481368"/>
                        <a:pt x="449571" y="629896"/>
                        <a:pt x="429331" y="685854"/>
                      </a:cubicBezTo>
                      <a:close/>
                    </a:path>
                  </a:pathLst>
                </a:custGeom>
                <a:solidFill>
                  <a:srgbClr val="2A4E96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Graphic 18">
                  <a:extLst>
                    <a:ext uri="{FF2B5EF4-FFF2-40B4-BE49-F238E27FC236}">
                      <a16:creationId xmlns:a16="http://schemas.microsoft.com/office/drawing/2014/main" id="{0EB96894-A1F6-4CC2-A6A1-9FC75E0AA269}"/>
                    </a:ext>
                  </a:extLst>
                </p:cNvPr>
                <p:cNvSpPr/>
                <p:nvPr/>
              </p:nvSpPr>
              <p:spPr>
                <a:xfrm>
                  <a:off x="1798041" y="3537142"/>
                  <a:ext cx="257912" cy="470644"/>
                </a:xfrm>
                <a:custGeom>
                  <a:avLst/>
                  <a:gdLst>
                    <a:gd name="connsiteX0" fmla="*/ 255107 w 257912"/>
                    <a:gd name="connsiteY0" fmla="*/ 448858 h 470644"/>
                    <a:gd name="connsiteX1" fmla="*/ 198256 w 257912"/>
                    <a:gd name="connsiteY1" fmla="*/ 469694 h 470644"/>
                    <a:gd name="connsiteX2" fmla="*/ 20 w 257912"/>
                    <a:gd name="connsiteY2" fmla="*/ 347657 h 470644"/>
                    <a:gd name="connsiteX3" fmla="*/ 11033 w 257912"/>
                    <a:gd name="connsiteY3" fmla="*/ 204487 h 470644"/>
                    <a:gd name="connsiteX4" fmla="*/ 169086 w 257912"/>
                    <a:gd name="connsiteY4" fmla="*/ 0 h 470644"/>
                    <a:gd name="connsiteX5" fmla="*/ 202721 w 257912"/>
                    <a:gd name="connsiteY5" fmla="*/ 142575 h 470644"/>
                    <a:gd name="connsiteX6" fmla="*/ 255107 w 257912"/>
                    <a:gd name="connsiteY6" fmla="*/ 448858 h 470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912" h="470644">
                      <a:moveTo>
                        <a:pt x="255107" y="448858"/>
                      </a:moveTo>
                      <a:cubicBezTo>
                        <a:pt x="248261" y="468206"/>
                        <a:pt x="226830" y="472968"/>
                        <a:pt x="198256" y="469694"/>
                      </a:cubicBezTo>
                      <a:cubicBezTo>
                        <a:pt x="160752" y="453323"/>
                        <a:pt x="-2064" y="390221"/>
                        <a:pt x="20" y="347657"/>
                      </a:cubicBezTo>
                      <a:cubicBezTo>
                        <a:pt x="2699" y="284555"/>
                        <a:pt x="31273" y="282471"/>
                        <a:pt x="11033" y="204487"/>
                      </a:cubicBezTo>
                      <a:cubicBezTo>
                        <a:pt x="-5040" y="141980"/>
                        <a:pt x="144976" y="25598"/>
                        <a:pt x="169086" y="0"/>
                      </a:cubicBezTo>
                      <a:cubicBezTo>
                        <a:pt x="214031" y="85426"/>
                        <a:pt x="215520" y="89593"/>
                        <a:pt x="202721" y="142575"/>
                      </a:cubicBezTo>
                      <a:cubicBezTo>
                        <a:pt x="178611" y="244372"/>
                        <a:pt x="275347" y="392900"/>
                        <a:pt x="255107" y="448858"/>
                      </a:cubicBezTo>
                      <a:close/>
                    </a:path>
                  </a:pathLst>
                </a:custGeom>
                <a:solidFill>
                  <a:srgbClr val="1E3D70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Graphic 18">
                  <a:extLst>
                    <a:ext uri="{FF2B5EF4-FFF2-40B4-BE49-F238E27FC236}">
                      <a16:creationId xmlns:a16="http://schemas.microsoft.com/office/drawing/2014/main" id="{F14F448F-F412-4287-AC52-5E7CFA1AD534}"/>
                    </a:ext>
                  </a:extLst>
                </p:cNvPr>
                <p:cNvSpPr/>
                <p:nvPr/>
              </p:nvSpPr>
              <p:spPr>
                <a:xfrm>
                  <a:off x="1439391" y="4134826"/>
                  <a:ext cx="169363" cy="402162"/>
                </a:xfrm>
                <a:custGeom>
                  <a:avLst/>
                  <a:gdLst>
                    <a:gd name="connsiteX0" fmla="*/ 0 w 169363"/>
                    <a:gd name="connsiteY0" fmla="*/ 178889 h 402162"/>
                    <a:gd name="connsiteX1" fmla="*/ 82747 w 169363"/>
                    <a:gd name="connsiteY1" fmla="*/ 401829 h 402162"/>
                    <a:gd name="connsiteX2" fmla="*/ 126800 w 169363"/>
                    <a:gd name="connsiteY2" fmla="*/ 397662 h 402162"/>
                    <a:gd name="connsiteX3" fmla="*/ 169364 w 169363"/>
                    <a:gd name="connsiteY3" fmla="*/ 376827 h 402162"/>
                    <a:gd name="connsiteX4" fmla="*/ 103583 w 169363"/>
                    <a:gd name="connsiteY4" fmla="*/ 0 h 402162"/>
                    <a:gd name="connsiteX5" fmla="*/ 0 w 169363"/>
                    <a:gd name="connsiteY5" fmla="*/ 178889 h 40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9363" h="402162">
                      <a:moveTo>
                        <a:pt x="0" y="178889"/>
                      </a:moveTo>
                      <a:lnTo>
                        <a:pt x="82747" y="401829"/>
                      </a:lnTo>
                      <a:cubicBezTo>
                        <a:pt x="82747" y="401829"/>
                        <a:pt x="105369" y="403913"/>
                        <a:pt x="126800" y="397662"/>
                      </a:cubicBezTo>
                      <a:cubicBezTo>
                        <a:pt x="146742" y="392007"/>
                        <a:pt x="169364" y="376827"/>
                        <a:pt x="169364" y="376827"/>
                      </a:cubicBezTo>
                      <a:cubicBezTo>
                        <a:pt x="169364" y="376827"/>
                        <a:pt x="146445" y="137515"/>
                        <a:pt x="103583" y="0"/>
                      </a:cubicBezTo>
                      <a:lnTo>
                        <a:pt x="0" y="178889"/>
                      </a:lnTo>
                      <a:close/>
                    </a:path>
                  </a:pathLst>
                </a:custGeom>
                <a:solidFill>
                  <a:srgbClr val="222A35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Graphic 18">
                  <a:extLst>
                    <a:ext uri="{FF2B5EF4-FFF2-40B4-BE49-F238E27FC236}">
                      <a16:creationId xmlns:a16="http://schemas.microsoft.com/office/drawing/2014/main" id="{9DE10A1D-4081-4A63-984B-38BA8D51417B}"/>
                    </a:ext>
                  </a:extLst>
                </p:cNvPr>
                <p:cNvSpPr/>
                <p:nvPr/>
              </p:nvSpPr>
              <p:spPr>
                <a:xfrm>
                  <a:off x="1508148" y="3310332"/>
                  <a:ext cx="213416" cy="396931"/>
                </a:xfrm>
                <a:custGeom>
                  <a:avLst/>
                  <a:gdLst>
                    <a:gd name="connsiteX0" fmla="*/ 213416 w 213416"/>
                    <a:gd name="connsiteY0" fmla="*/ 0 h 396931"/>
                    <a:gd name="connsiteX1" fmla="*/ 89593 w 213416"/>
                    <a:gd name="connsiteY1" fmla="*/ 66674 h 396931"/>
                    <a:gd name="connsiteX2" fmla="*/ 0 w 213416"/>
                    <a:gd name="connsiteY2" fmla="*/ 394983 h 396931"/>
                    <a:gd name="connsiteX3" fmla="*/ 82449 w 213416"/>
                    <a:gd name="connsiteY3" fmla="*/ 379208 h 396931"/>
                    <a:gd name="connsiteX4" fmla="*/ 172936 w 213416"/>
                    <a:gd name="connsiteY4" fmla="*/ 137515 h 396931"/>
                    <a:gd name="connsiteX5" fmla="*/ 213416 w 213416"/>
                    <a:gd name="connsiteY5" fmla="*/ 0 h 39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416" h="396931">
                      <a:moveTo>
                        <a:pt x="213416" y="0"/>
                      </a:moveTo>
                      <a:cubicBezTo>
                        <a:pt x="213416" y="0"/>
                        <a:pt x="102392" y="18752"/>
                        <a:pt x="89593" y="66674"/>
                      </a:cubicBezTo>
                      <a:cubicBezTo>
                        <a:pt x="76794" y="114596"/>
                        <a:pt x="0" y="394983"/>
                        <a:pt x="0" y="394983"/>
                      </a:cubicBezTo>
                      <a:cubicBezTo>
                        <a:pt x="0" y="394983"/>
                        <a:pt x="56256" y="405104"/>
                        <a:pt x="82449" y="379208"/>
                      </a:cubicBezTo>
                      <a:cubicBezTo>
                        <a:pt x="108643" y="353015"/>
                        <a:pt x="172936" y="137515"/>
                        <a:pt x="172936" y="137515"/>
                      </a:cubicBezTo>
                      <a:lnTo>
                        <a:pt x="213416" y="0"/>
                      </a:lnTo>
                      <a:close/>
                    </a:path>
                  </a:pathLst>
                </a:custGeom>
                <a:solidFill>
                  <a:srgbClr val="2A4E96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Graphic 18">
                  <a:extLst>
                    <a:ext uri="{FF2B5EF4-FFF2-40B4-BE49-F238E27FC236}">
                      <a16:creationId xmlns:a16="http://schemas.microsoft.com/office/drawing/2014/main" id="{D842EC7E-F3DF-43E5-9F83-99E0A63FDB77}"/>
                    </a:ext>
                  </a:extLst>
                </p:cNvPr>
                <p:cNvSpPr/>
                <p:nvPr/>
              </p:nvSpPr>
              <p:spPr>
                <a:xfrm>
                  <a:off x="1773333" y="3300211"/>
                  <a:ext cx="317791" cy="496536"/>
                </a:xfrm>
                <a:custGeom>
                  <a:avLst/>
                  <a:gdLst>
                    <a:gd name="connsiteX0" fmla="*/ 64911 w 317791"/>
                    <a:gd name="connsiteY0" fmla="*/ 0 h 496536"/>
                    <a:gd name="connsiteX1" fmla="*/ 205998 w 317791"/>
                    <a:gd name="connsiteY1" fmla="*/ 57149 h 496536"/>
                    <a:gd name="connsiteX2" fmla="*/ 300354 w 317791"/>
                    <a:gd name="connsiteY2" fmla="*/ 472671 h 496536"/>
                    <a:gd name="connsiteX3" fmla="*/ 2702 w 317791"/>
                    <a:gd name="connsiteY3" fmla="*/ 484577 h 496536"/>
                    <a:gd name="connsiteX4" fmla="*/ 5679 w 317791"/>
                    <a:gd name="connsiteY4" fmla="*/ 430999 h 496536"/>
                    <a:gd name="connsiteX5" fmla="*/ 199152 w 317791"/>
                    <a:gd name="connsiteY5" fmla="*/ 377124 h 496536"/>
                    <a:gd name="connsiteX6" fmla="*/ 98248 w 317791"/>
                    <a:gd name="connsiteY6" fmla="*/ 195557 h 496536"/>
                    <a:gd name="connsiteX7" fmla="*/ 64911 w 317791"/>
                    <a:gd name="connsiteY7" fmla="*/ 0 h 496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7791" h="496536">
                      <a:moveTo>
                        <a:pt x="64911" y="0"/>
                      </a:moveTo>
                      <a:cubicBezTo>
                        <a:pt x="64911" y="0"/>
                        <a:pt x="169685" y="6548"/>
                        <a:pt x="205998" y="57149"/>
                      </a:cubicBezTo>
                      <a:cubicBezTo>
                        <a:pt x="257194" y="128288"/>
                        <a:pt x="358396" y="432190"/>
                        <a:pt x="300354" y="472671"/>
                      </a:cubicBezTo>
                      <a:cubicBezTo>
                        <a:pt x="234870" y="518211"/>
                        <a:pt x="2702" y="484577"/>
                        <a:pt x="2702" y="484577"/>
                      </a:cubicBezTo>
                      <a:cubicBezTo>
                        <a:pt x="2702" y="484577"/>
                        <a:pt x="-5037" y="448561"/>
                        <a:pt x="5679" y="430999"/>
                      </a:cubicBezTo>
                      <a:cubicBezTo>
                        <a:pt x="16394" y="413438"/>
                        <a:pt x="191116" y="385161"/>
                        <a:pt x="199152" y="377124"/>
                      </a:cubicBezTo>
                      <a:cubicBezTo>
                        <a:pt x="207189" y="369088"/>
                        <a:pt x="98248" y="219964"/>
                        <a:pt x="98248" y="195557"/>
                      </a:cubicBezTo>
                      <a:cubicBezTo>
                        <a:pt x="98248" y="171150"/>
                        <a:pt x="64911" y="0"/>
                        <a:pt x="64911" y="0"/>
                      </a:cubicBezTo>
                      <a:close/>
                    </a:path>
                  </a:pathLst>
                </a:custGeom>
                <a:solidFill>
                  <a:srgbClr val="2A4E96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0" name="Graphic 18">
                <a:extLst>
                  <a:ext uri="{FF2B5EF4-FFF2-40B4-BE49-F238E27FC236}">
                    <a16:creationId xmlns:a16="http://schemas.microsoft.com/office/drawing/2014/main" id="{352E16C5-5E0C-4B0D-97E2-C92BCD34F904}"/>
                  </a:ext>
                </a:extLst>
              </p:cNvPr>
              <p:cNvGrpSpPr/>
              <p:nvPr/>
            </p:nvGrpSpPr>
            <p:grpSpPr>
              <a:xfrm>
                <a:off x="1305448" y="3592803"/>
                <a:ext cx="667334" cy="281578"/>
                <a:chOff x="1305448" y="3592803"/>
                <a:chExt cx="667334" cy="281578"/>
              </a:xfrm>
            </p:grpSpPr>
            <p:grpSp>
              <p:nvGrpSpPr>
                <p:cNvPr id="331" name="Graphic 18">
                  <a:extLst>
                    <a:ext uri="{FF2B5EF4-FFF2-40B4-BE49-F238E27FC236}">
                      <a16:creationId xmlns:a16="http://schemas.microsoft.com/office/drawing/2014/main" id="{18CD73FA-3212-46E3-B1E1-5BD7BD5F41E4}"/>
                    </a:ext>
                  </a:extLst>
                </p:cNvPr>
                <p:cNvGrpSpPr/>
                <p:nvPr/>
              </p:nvGrpSpPr>
              <p:grpSpPr>
                <a:xfrm>
                  <a:off x="1305448" y="3592803"/>
                  <a:ext cx="667334" cy="281578"/>
                  <a:chOff x="1305448" y="3592803"/>
                  <a:chExt cx="667334" cy="281578"/>
                </a:xfrm>
                <a:solidFill>
                  <a:srgbClr val="F9DDBF"/>
                </a:solidFill>
              </p:grpSpPr>
              <p:sp>
                <p:nvSpPr>
                  <p:cNvPr id="332" name="Graphic 18">
                    <a:extLst>
                      <a:ext uri="{FF2B5EF4-FFF2-40B4-BE49-F238E27FC236}">
                        <a16:creationId xmlns:a16="http://schemas.microsoft.com/office/drawing/2014/main" id="{A777FC36-9F3C-4E77-BEBC-7E076026C61D}"/>
                      </a:ext>
                    </a:extLst>
                  </p:cNvPr>
                  <p:cNvSpPr/>
                  <p:nvPr/>
                </p:nvSpPr>
                <p:spPr>
                  <a:xfrm>
                    <a:off x="1305448" y="3592803"/>
                    <a:ext cx="528331" cy="281578"/>
                  </a:xfrm>
                  <a:custGeom>
                    <a:avLst/>
                    <a:gdLst>
                      <a:gd name="connsiteX0" fmla="*/ 528331 w 528331"/>
                      <a:gd name="connsiteY0" fmla="*/ 281578 h 281578"/>
                      <a:gd name="connsiteX1" fmla="*/ 80664 w 528331"/>
                      <a:gd name="connsiteY1" fmla="*/ 281578 h 281578"/>
                      <a:gd name="connsiteX2" fmla="*/ 0 w 528331"/>
                      <a:gd name="connsiteY2" fmla="*/ 0 h 281578"/>
                      <a:gd name="connsiteX3" fmla="*/ 447073 w 528331"/>
                      <a:gd name="connsiteY3" fmla="*/ 0 h 281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28331" h="281578">
                        <a:moveTo>
                          <a:pt x="528331" y="281578"/>
                        </a:moveTo>
                        <a:lnTo>
                          <a:pt x="80664" y="281578"/>
                        </a:lnTo>
                        <a:lnTo>
                          <a:pt x="0" y="0"/>
                        </a:lnTo>
                        <a:lnTo>
                          <a:pt x="44707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29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3" name="Graphic 18">
                    <a:extLst>
                      <a:ext uri="{FF2B5EF4-FFF2-40B4-BE49-F238E27FC236}">
                        <a16:creationId xmlns:a16="http://schemas.microsoft.com/office/drawing/2014/main" id="{C6CC353B-A78D-4FD8-AD54-64096540D713}"/>
                      </a:ext>
                    </a:extLst>
                  </p:cNvPr>
                  <p:cNvSpPr/>
                  <p:nvPr/>
                </p:nvSpPr>
                <p:spPr>
                  <a:xfrm>
                    <a:off x="1387600" y="3863368"/>
                    <a:ext cx="585182" cy="11013"/>
                  </a:xfrm>
                  <a:custGeom>
                    <a:avLst/>
                    <a:gdLst>
                      <a:gd name="connsiteX0" fmla="*/ 0 w 585182"/>
                      <a:gd name="connsiteY0" fmla="*/ 0 h 11013"/>
                      <a:gd name="connsiteX1" fmla="*/ 585183 w 585182"/>
                      <a:gd name="connsiteY1" fmla="*/ 0 h 11013"/>
                      <a:gd name="connsiteX2" fmla="*/ 585183 w 585182"/>
                      <a:gd name="connsiteY2" fmla="*/ 11013 h 11013"/>
                      <a:gd name="connsiteX3" fmla="*/ 0 w 585182"/>
                      <a:gd name="connsiteY3" fmla="*/ 11013 h 110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5182" h="11013">
                        <a:moveTo>
                          <a:pt x="0" y="0"/>
                        </a:moveTo>
                        <a:lnTo>
                          <a:pt x="585183" y="0"/>
                        </a:lnTo>
                        <a:lnTo>
                          <a:pt x="585183" y="11013"/>
                        </a:lnTo>
                        <a:lnTo>
                          <a:pt x="0" y="11013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29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4" name="Graphic 18">
                  <a:extLst>
                    <a:ext uri="{FF2B5EF4-FFF2-40B4-BE49-F238E27FC236}">
                      <a16:creationId xmlns:a16="http://schemas.microsoft.com/office/drawing/2014/main" id="{794E14A5-C8E9-403B-9830-E7ABE2181821}"/>
                    </a:ext>
                  </a:extLst>
                </p:cNvPr>
                <p:cNvSpPr/>
                <p:nvPr/>
              </p:nvSpPr>
              <p:spPr>
                <a:xfrm>
                  <a:off x="1527619" y="3711268"/>
                  <a:ext cx="37256" cy="35718"/>
                </a:xfrm>
                <a:custGeom>
                  <a:avLst/>
                  <a:gdLst>
                    <a:gd name="connsiteX0" fmla="*/ 769 w 37256"/>
                    <a:gd name="connsiteY0" fmla="*/ 17859 h 35718"/>
                    <a:gd name="connsiteX1" fmla="*/ 13568 w 37256"/>
                    <a:gd name="connsiteY1" fmla="*/ 0 h 35718"/>
                    <a:gd name="connsiteX2" fmla="*/ 36488 w 37256"/>
                    <a:gd name="connsiteY2" fmla="*/ 17859 h 35718"/>
                    <a:gd name="connsiteX3" fmla="*/ 23689 w 37256"/>
                    <a:gd name="connsiteY3" fmla="*/ 35718 h 35718"/>
                    <a:gd name="connsiteX4" fmla="*/ 769 w 37256"/>
                    <a:gd name="connsiteY4" fmla="*/ 17859 h 35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256" h="35718">
                      <a:moveTo>
                        <a:pt x="769" y="17859"/>
                      </a:moveTo>
                      <a:cubicBezTo>
                        <a:pt x="-2207" y="8037"/>
                        <a:pt x="3746" y="0"/>
                        <a:pt x="13568" y="0"/>
                      </a:cubicBezTo>
                      <a:cubicBezTo>
                        <a:pt x="23391" y="0"/>
                        <a:pt x="33809" y="8037"/>
                        <a:pt x="36488" y="17859"/>
                      </a:cubicBezTo>
                      <a:cubicBezTo>
                        <a:pt x="39464" y="27682"/>
                        <a:pt x="33511" y="35718"/>
                        <a:pt x="23689" y="35718"/>
                      </a:cubicBezTo>
                      <a:cubicBezTo>
                        <a:pt x="13866" y="35718"/>
                        <a:pt x="3448" y="27682"/>
                        <a:pt x="769" y="178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9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5" name="Graphic 18">
              <a:extLst>
                <a:ext uri="{FF2B5EF4-FFF2-40B4-BE49-F238E27FC236}">
                  <a16:creationId xmlns:a16="http://schemas.microsoft.com/office/drawing/2014/main" id="{35BD30CC-9D7A-41A6-89B9-C2532317C2EB}"/>
                </a:ext>
              </a:extLst>
            </p:cNvPr>
            <p:cNvGrpSpPr/>
            <p:nvPr/>
          </p:nvGrpSpPr>
          <p:grpSpPr>
            <a:xfrm>
              <a:off x="1716821" y="4246345"/>
              <a:ext cx="1033354" cy="990174"/>
              <a:chOff x="1716821" y="4246345"/>
              <a:chExt cx="1033354" cy="990174"/>
            </a:xfrm>
          </p:grpSpPr>
          <p:sp>
            <p:nvSpPr>
              <p:cNvPr id="336" name="Graphic 18">
                <a:extLst>
                  <a:ext uri="{FF2B5EF4-FFF2-40B4-BE49-F238E27FC236}">
                    <a16:creationId xmlns:a16="http://schemas.microsoft.com/office/drawing/2014/main" id="{1A10B277-5FB1-43C9-BAE2-01521AEE3883}"/>
                  </a:ext>
                </a:extLst>
              </p:cNvPr>
              <p:cNvSpPr/>
              <p:nvPr/>
            </p:nvSpPr>
            <p:spPr>
              <a:xfrm rot="-2700000">
                <a:off x="1760196" y="4246345"/>
                <a:ext cx="989979" cy="989979"/>
              </a:xfrm>
              <a:custGeom>
                <a:avLst/>
                <a:gdLst>
                  <a:gd name="connsiteX0" fmla="*/ 989979 w 989979"/>
                  <a:gd name="connsiteY0" fmla="*/ 494990 h 989979"/>
                  <a:gd name="connsiteX1" fmla="*/ 494990 w 989979"/>
                  <a:gd name="connsiteY1" fmla="*/ 989979 h 989979"/>
                  <a:gd name="connsiteX2" fmla="*/ 0 w 989979"/>
                  <a:gd name="connsiteY2" fmla="*/ 494990 h 989979"/>
                  <a:gd name="connsiteX3" fmla="*/ 494990 w 989979"/>
                  <a:gd name="connsiteY3" fmla="*/ 0 h 989979"/>
                  <a:gd name="connsiteX4" fmla="*/ 989979 w 989979"/>
                  <a:gd name="connsiteY4" fmla="*/ 494990 h 98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979" h="989979">
                    <a:moveTo>
                      <a:pt x="989979" y="494990"/>
                    </a:moveTo>
                    <a:cubicBezTo>
                      <a:pt x="989979" y="768365"/>
                      <a:pt x="768365" y="989979"/>
                      <a:pt x="494990" y="989979"/>
                    </a:cubicBezTo>
                    <a:cubicBezTo>
                      <a:pt x="221615" y="989979"/>
                      <a:pt x="0" y="768365"/>
                      <a:pt x="0" y="494990"/>
                    </a:cubicBezTo>
                    <a:cubicBezTo>
                      <a:pt x="0" y="221614"/>
                      <a:pt x="221615" y="0"/>
                      <a:pt x="494990" y="0"/>
                    </a:cubicBezTo>
                    <a:cubicBezTo>
                      <a:pt x="768365" y="0"/>
                      <a:pt x="989979" y="221614"/>
                      <a:pt x="989979" y="494990"/>
                    </a:cubicBezTo>
                    <a:close/>
                  </a:path>
                </a:pathLst>
              </a:custGeom>
              <a:solidFill>
                <a:srgbClr val="1E9580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Graphic 18">
                <a:extLst>
                  <a:ext uri="{FF2B5EF4-FFF2-40B4-BE49-F238E27FC236}">
                    <a16:creationId xmlns:a16="http://schemas.microsoft.com/office/drawing/2014/main" id="{BC25C242-F881-4480-B7F5-8A5C53FE9CB2}"/>
                  </a:ext>
                </a:extLst>
              </p:cNvPr>
              <p:cNvSpPr/>
              <p:nvPr/>
            </p:nvSpPr>
            <p:spPr>
              <a:xfrm rot="-2700000">
                <a:off x="1716821" y="4246540"/>
                <a:ext cx="989979" cy="989979"/>
              </a:xfrm>
              <a:custGeom>
                <a:avLst/>
                <a:gdLst>
                  <a:gd name="connsiteX0" fmla="*/ 989980 w 989979"/>
                  <a:gd name="connsiteY0" fmla="*/ 494990 h 989979"/>
                  <a:gd name="connsiteX1" fmla="*/ 494990 w 989979"/>
                  <a:gd name="connsiteY1" fmla="*/ 989979 h 989979"/>
                  <a:gd name="connsiteX2" fmla="*/ 0 w 989979"/>
                  <a:gd name="connsiteY2" fmla="*/ 494990 h 989979"/>
                  <a:gd name="connsiteX3" fmla="*/ 494990 w 989979"/>
                  <a:gd name="connsiteY3" fmla="*/ 0 h 989979"/>
                  <a:gd name="connsiteX4" fmla="*/ 989980 w 989979"/>
                  <a:gd name="connsiteY4" fmla="*/ 494990 h 98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979" h="989979">
                    <a:moveTo>
                      <a:pt x="989980" y="494990"/>
                    </a:moveTo>
                    <a:cubicBezTo>
                      <a:pt x="989980" y="768365"/>
                      <a:pt x="768365" y="989979"/>
                      <a:pt x="494990" y="989979"/>
                    </a:cubicBezTo>
                    <a:cubicBezTo>
                      <a:pt x="221615" y="989979"/>
                      <a:pt x="0" y="768365"/>
                      <a:pt x="0" y="494990"/>
                    </a:cubicBezTo>
                    <a:cubicBezTo>
                      <a:pt x="0" y="221614"/>
                      <a:pt x="221615" y="0"/>
                      <a:pt x="494990" y="0"/>
                    </a:cubicBezTo>
                    <a:cubicBezTo>
                      <a:pt x="768365" y="0"/>
                      <a:pt x="989980" y="221614"/>
                      <a:pt x="989980" y="49499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Graphic 18">
                <a:extLst>
                  <a:ext uri="{FF2B5EF4-FFF2-40B4-BE49-F238E27FC236}">
                    <a16:creationId xmlns:a16="http://schemas.microsoft.com/office/drawing/2014/main" id="{16C9B935-92B1-4060-990B-5D697DEFC081}"/>
                  </a:ext>
                </a:extLst>
              </p:cNvPr>
              <p:cNvSpPr/>
              <p:nvPr/>
            </p:nvSpPr>
            <p:spPr>
              <a:xfrm>
                <a:off x="1760855" y="4296451"/>
                <a:ext cx="901883" cy="901883"/>
              </a:xfrm>
              <a:custGeom>
                <a:avLst/>
                <a:gdLst>
                  <a:gd name="connsiteX0" fmla="*/ 450942 w 901883"/>
                  <a:gd name="connsiteY0" fmla="*/ 901884 h 901883"/>
                  <a:gd name="connsiteX1" fmla="*/ 132157 w 901883"/>
                  <a:gd name="connsiteY1" fmla="*/ 769727 h 901883"/>
                  <a:gd name="connsiteX2" fmla="*/ 0 w 901883"/>
                  <a:gd name="connsiteY2" fmla="*/ 450942 h 901883"/>
                  <a:gd name="connsiteX3" fmla="*/ 132157 w 901883"/>
                  <a:gd name="connsiteY3" fmla="*/ 132157 h 901883"/>
                  <a:gd name="connsiteX4" fmla="*/ 450942 w 901883"/>
                  <a:gd name="connsiteY4" fmla="*/ 0 h 901883"/>
                  <a:gd name="connsiteX5" fmla="*/ 769727 w 901883"/>
                  <a:gd name="connsiteY5" fmla="*/ 132157 h 901883"/>
                  <a:gd name="connsiteX6" fmla="*/ 901884 w 901883"/>
                  <a:gd name="connsiteY6" fmla="*/ 450942 h 901883"/>
                  <a:gd name="connsiteX7" fmla="*/ 769727 w 901883"/>
                  <a:gd name="connsiteY7" fmla="*/ 769727 h 901883"/>
                  <a:gd name="connsiteX8" fmla="*/ 450942 w 901883"/>
                  <a:gd name="connsiteY8" fmla="*/ 901884 h 901883"/>
                  <a:gd name="connsiteX9" fmla="*/ 450942 w 901883"/>
                  <a:gd name="connsiteY9" fmla="*/ 26789 h 901883"/>
                  <a:gd name="connsiteX10" fmla="*/ 26789 w 901883"/>
                  <a:gd name="connsiteY10" fmla="*/ 450942 h 901883"/>
                  <a:gd name="connsiteX11" fmla="*/ 450942 w 901883"/>
                  <a:gd name="connsiteY11" fmla="*/ 875095 h 901883"/>
                  <a:gd name="connsiteX12" fmla="*/ 875095 w 901883"/>
                  <a:gd name="connsiteY12" fmla="*/ 450942 h 901883"/>
                  <a:gd name="connsiteX13" fmla="*/ 450942 w 901883"/>
                  <a:gd name="connsiteY13" fmla="*/ 26789 h 901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1883" h="901883">
                    <a:moveTo>
                      <a:pt x="450942" y="901884"/>
                    </a:moveTo>
                    <a:cubicBezTo>
                      <a:pt x="330393" y="901884"/>
                      <a:pt x="217286" y="854855"/>
                      <a:pt x="132157" y="769727"/>
                    </a:cubicBezTo>
                    <a:cubicBezTo>
                      <a:pt x="47029" y="684598"/>
                      <a:pt x="0" y="571193"/>
                      <a:pt x="0" y="450942"/>
                    </a:cubicBezTo>
                    <a:cubicBezTo>
                      <a:pt x="0" y="330393"/>
                      <a:pt x="47029" y="217286"/>
                      <a:pt x="132157" y="132157"/>
                    </a:cubicBezTo>
                    <a:cubicBezTo>
                      <a:pt x="217286" y="47029"/>
                      <a:pt x="330691" y="0"/>
                      <a:pt x="450942" y="0"/>
                    </a:cubicBezTo>
                    <a:cubicBezTo>
                      <a:pt x="571491" y="0"/>
                      <a:pt x="684598" y="47029"/>
                      <a:pt x="769727" y="132157"/>
                    </a:cubicBezTo>
                    <a:cubicBezTo>
                      <a:pt x="854855" y="217286"/>
                      <a:pt x="901884" y="330691"/>
                      <a:pt x="901884" y="450942"/>
                    </a:cubicBezTo>
                    <a:cubicBezTo>
                      <a:pt x="901884" y="571491"/>
                      <a:pt x="854855" y="684598"/>
                      <a:pt x="769727" y="769727"/>
                    </a:cubicBezTo>
                    <a:cubicBezTo>
                      <a:pt x="684896" y="854855"/>
                      <a:pt x="571491" y="901884"/>
                      <a:pt x="450942" y="901884"/>
                    </a:cubicBezTo>
                    <a:close/>
                    <a:moveTo>
                      <a:pt x="450942" y="26789"/>
                    </a:moveTo>
                    <a:cubicBezTo>
                      <a:pt x="216988" y="26789"/>
                      <a:pt x="26789" y="216988"/>
                      <a:pt x="26789" y="450942"/>
                    </a:cubicBezTo>
                    <a:cubicBezTo>
                      <a:pt x="26789" y="684896"/>
                      <a:pt x="216988" y="875095"/>
                      <a:pt x="450942" y="875095"/>
                    </a:cubicBezTo>
                    <a:cubicBezTo>
                      <a:pt x="684896" y="875095"/>
                      <a:pt x="875095" y="684896"/>
                      <a:pt x="875095" y="450942"/>
                    </a:cubicBezTo>
                    <a:cubicBezTo>
                      <a:pt x="875095" y="216988"/>
                      <a:pt x="684896" y="26789"/>
                      <a:pt x="450942" y="26789"/>
                    </a:cubicBezTo>
                    <a:close/>
                  </a:path>
                </a:pathLst>
              </a:custGeom>
              <a:solidFill>
                <a:srgbClr val="FFA412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Graphic 18">
                <a:extLst>
                  <a:ext uri="{FF2B5EF4-FFF2-40B4-BE49-F238E27FC236}">
                    <a16:creationId xmlns:a16="http://schemas.microsoft.com/office/drawing/2014/main" id="{8D607ADB-786C-47E5-A63B-7BB2B9A30F5C}"/>
                  </a:ext>
                </a:extLst>
              </p:cNvPr>
              <p:cNvSpPr/>
              <p:nvPr/>
            </p:nvSpPr>
            <p:spPr>
              <a:xfrm>
                <a:off x="2001661" y="4424622"/>
                <a:ext cx="395340" cy="666739"/>
              </a:xfrm>
              <a:custGeom>
                <a:avLst/>
                <a:gdLst>
                  <a:gd name="connsiteX0" fmla="*/ 259663 w 395340"/>
                  <a:gd name="connsiteY0" fmla="*/ 464336 h 666739"/>
                  <a:gd name="connsiteX1" fmla="*/ 258472 w 395340"/>
                  <a:gd name="connsiteY1" fmla="*/ 438143 h 666739"/>
                  <a:gd name="connsiteX2" fmla="*/ 247459 w 395340"/>
                  <a:gd name="connsiteY2" fmla="*/ 416414 h 666739"/>
                  <a:gd name="connsiteX3" fmla="*/ 225433 w 395340"/>
                  <a:gd name="connsiteY3" fmla="*/ 396769 h 666739"/>
                  <a:gd name="connsiteX4" fmla="*/ 191203 w 395340"/>
                  <a:gd name="connsiteY4" fmla="*/ 377422 h 666739"/>
                  <a:gd name="connsiteX5" fmla="*/ 127803 w 395340"/>
                  <a:gd name="connsiteY5" fmla="*/ 342597 h 666739"/>
                  <a:gd name="connsiteX6" fmla="*/ 80477 w 395340"/>
                  <a:gd name="connsiteY6" fmla="*/ 303902 h 666739"/>
                  <a:gd name="connsiteX7" fmla="*/ 52498 w 395340"/>
                  <a:gd name="connsiteY7" fmla="*/ 256873 h 666739"/>
                  <a:gd name="connsiteX8" fmla="*/ 47735 w 395340"/>
                  <a:gd name="connsiteY8" fmla="*/ 196748 h 666739"/>
                  <a:gd name="connsiteX9" fmla="*/ 64701 w 395340"/>
                  <a:gd name="connsiteY9" fmla="*/ 144063 h 666739"/>
                  <a:gd name="connsiteX10" fmla="*/ 99527 w 395340"/>
                  <a:gd name="connsiteY10" fmla="*/ 105369 h 666739"/>
                  <a:gd name="connsiteX11" fmla="*/ 149532 w 395340"/>
                  <a:gd name="connsiteY11" fmla="*/ 81556 h 666739"/>
                  <a:gd name="connsiteX12" fmla="*/ 212039 w 395340"/>
                  <a:gd name="connsiteY12" fmla="*/ 74413 h 666739"/>
                  <a:gd name="connsiteX13" fmla="*/ 220968 w 395340"/>
                  <a:gd name="connsiteY13" fmla="*/ 0 h 666739"/>
                  <a:gd name="connsiteX14" fmla="*/ 280796 w 395340"/>
                  <a:gd name="connsiteY14" fmla="*/ 7144 h 666739"/>
                  <a:gd name="connsiteX15" fmla="*/ 271867 w 395340"/>
                  <a:gd name="connsiteY15" fmla="*/ 82449 h 666739"/>
                  <a:gd name="connsiteX16" fmla="*/ 328123 w 395340"/>
                  <a:gd name="connsiteY16" fmla="*/ 106262 h 666739"/>
                  <a:gd name="connsiteX17" fmla="*/ 368604 w 395340"/>
                  <a:gd name="connsiteY17" fmla="*/ 144956 h 666739"/>
                  <a:gd name="connsiteX18" fmla="*/ 391225 w 395340"/>
                  <a:gd name="connsiteY18" fmla="*/ 196748 h 666739"/>
                  <a:gd name="connsiteX19" fmla="*/ 393606 w 395340"/>
                  <a:gd name="connsiteY19" fmla="*/ 260743 h 666739"/>
                  <a:gd name="connsiteX20" fmla="*/ 285559 w 395340"/>
                  <a:gd name="connsiteY20" fmla="*/ 247944 h 666739"/>
                  <a:gd name="connsiteX21" fmla="*/ 274546 w 395340"/>
                  <a:gd name="connsiteY21" fmla="*/ 183353 h 666739"/>
                  <a:gd name="connsiteX22" fmla="*/ 227517 w 395340"/>
                  <a:gd name="connsiteY22" fmla="*/ 156862 h 666739"/>
                  <a:gd name="connsiteX23" fmla="*/ 198049 w 395340"/>
                  <a:gd name="connsiteY23" fmla="*/ 158053 h 666739"/>
                  <a:gd name="connsiteX24" fmla="*/ 176618 w 395340"/>
                  <a:gd name="connsiteY24" fmla="*/ 168471 h 666739"/>
                  <a:gd name="connsiteX25" fmla="*/ 162629 w 395340"/>
                  <a:gd name="connsiteY25" fmla="*/ 186330 h 666739"/>
                  <a:gd name="connsiteX26" fmla="*/ 156080 w 395340"/>
                  <a:gd name="connsiteY26" fmla="*/ 209844 h 666739"/>
                  <a:gd name="connsiteX27" fmla="*/ 156973 w 395340"/>
                  <a:gd name="connsiteY27" fmla="*/ 233656 h 666739"/>
                  <a:gd name="connsiteX28" fmla="*/ 167689 w 395340"/>
                  <a:gd name="connsiteY28" fmla="*/ 254492 h 666739"/>
                  <a:gd name="connsiteX29" fmla="*/ 190013 w 395340"/>
                  <a:gd name="connsiteY29" fmla="*/ 274137 h 666739"/>
                  <a:gd name="connsiteX30" fmla="*/ 225731 w 395340"/>
                  <a:gd name="connsiteY30" fmla="*/ 294675 h 666739"/>
                  <a:gd name="connsiteX31" fmla="*/ 288535 w 395340"/>
                  <a:gd name="connsiteY31" fmla="*/ 330393 h 666739"/>
                  <a:gd name="connsiteX32" fmla="*/ 335564 w 395340"/>
                  <a:gd name="connsiteY32" fmla="*/ 369385 h 666739"/>
                  <a:gd name="connsiteX33" fmla="*/ 363543 w 395340"/>
                  <a:gd name="connsiteY33" fmla="*/ 416414 h 666739"/>
                  <a:gd name="connsiteX34" fmla="*/ 368306 w 395340"/>
                  <a:gd name="connsiteY34" fmla="*/ 476242 h 666739"/>
                  <a:gd name="connsiteX35" fmla="*/ 351042 w 395340"/>
                  <a:gd name="connsiteY35" fmla="*/ 529820 h 666739"/>
                  <a:gd name="connsiteX36" fmla="*/ 315919 w 395340"/>
                  <a:gd name="connsiteY36" fmla="*/ 568217 h 666739"/>
                  <a:gd name="connsiteX37" fmla="*/ 265616 w 395340"/>
                  <a:gd name="connsiteY37" fmla="*/ 591136 h 666739"/>
                  <a:gd name="connsiteX38" fmla="*/ 202812 w 395340"/>
                  <a:gd name="connsiteY38" fmla="*/ 597684 h 666739"/>
                  <a:gd name="connsiteX39" fmla="*/ 194477 w 395340"/>
                  <a:gd name="connsiteY39" fmla="*/ 666739 h 666739"/>
                  <a:gd name="connsiteX40" fmla="*/ 134947 w 395340"/>
                  <a:gd name="connsiteY40" fmla="*/ 659596 h 666739"/>
                  <a:gd name="connsiteX41" fmla="*/ 142984 w 395340"/>
                  <a:gd name="connsiteY41" fmla="*/ 590838 h 666739"/>
                  <a:gd name="connsiteX42" fmla="*/ 84644 w 395340"/>
                  <a:gd name="connsiteY42" fmla="*/ 570300 h 666739"/>
                  <a:gd name="connsiteX43" fmla="*/ 36722 w 395340"/>
                  <a:gd name="connsiteY43" fmla="*/ 534284 h 666739"/>
                  <a:gd name="connsiteX44" fmla="*/ 6659 w 395340"/>
                  <a:gd name="connsiteY44" fmla="*/ 480410 h 666739"/>
                  <a:gd name="connsiteX45" fmla="*/ 1599 w 395340"/>
                  <a:gd name="connsiteY45" fmla="*/ 407187 h 666739"/>
                  <a:gd name="connsiteX46" fmla="*/ 109647 w 395340"/>
                  <a:gd name="connsiteY46" fmla="*/ 419986 h 666739"/>
                  <a:gd name="connsiteX47" fmla="*/ 111730 w 395340"/>
                  <a:gd name="connsiteY47" fmla="*/ 461955 h 666739"/>
                  <a:gd name="connsiteX48" fmla="*/ 127208 w 395340"/>
                  <a:gd name="connsiteY48" fmla="*/ 490530 h 666739"/>
                  <a:gd name="connsiteX49" fmla="*/ 151913 w 395340"/>
                  <a:gd name="connsiteY49" fmla="*/ 507496 h 666739"/>
                  <a:gd name="connsiteX50" fmla="*/ 181678 w 395340"/>
                  <a:gd name="connsiteY50" fmla="*/ 514937 h 666739"/>
                  <a:gd name="connsiteX51" fmla="*/ 212932 w 395340"/>
                  <a:gd name="connsiteY51" fmla="*/ 514044 h 666739"/>
                  <a:gd name="connsiteX52" fmla="*/ 236744 w 395340"/>
                  <a:gd name="connsiteY52" fmla="*/ 504222 h 666739"/>
                  <a:gd name="connsiteX53" fmla="*/ 252519 w 395340"/>
                  <a:gd name="connsiteY53" fmla="*/ 486958 h 666739"/>
                  <a:gd name="connsiteX54" fmla="*/ 259663 w 395340"/>
                  <a:gd name="connsiteY54" fmla="*/ 464336 h 66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95340" h="666739">
                    <a:moveTo>
                      <a:pt x="259663" y="464336"/>
                    </a:moveTo>
                    <a:cubicBezTo>
                      <a:pt x="260854" y="454514"/>
                      <a:pt x="260556" y="445882"/>
                      <a:pt x="258472" y="438143"/>
                    </a:cubicBezTo>
                    <a:cubicBezTo>
                      <a:pt x="256687" y="430404"/>
                      <a:pt x="252817" y="423260"/>
                      <a:pt x="247459" y="416414"/>
                    </a:cubicBezTo>
                    <a:cubicBezTo>
                      <a:pt x="241804" y="409568"/>
                      <a:pt x="234660" y="403020"/>
                      <a:pt x="225433" y="396769"/>
                    </a:cubicBezTo>
                    <a:cubicBezTo>
                      <a:pt x="216206" y="390519"/>
                      <a:pt x="204895" y="383970"/>
                      <a:pt x="191203" y="377422"/>
                    </a:cubicBezTo>
                    <a:cubicBezTo>
                      <a:pt x="167689" y="365814"/>
                      <a:pt x="146555" y="354205"/>
                      <a:pt x="127803" y="342597"/>
                    </a:cubicBezTo>
                    <a:cubicBezTo>
                      <a:pt x="109051" y="330988"/>
                      <a:pt x="93276" y="317892"/>
                      <a:pt x="80477" y="303902"/>
                    </a:cubicBezTo>
                    <a:cubicBezTo>
                      <a:pt x="67678" y="289913"/>
                      <a:pt x="58451" y="274137"/>
                      <a:pt x="52498" y="256873"/>
                    </a:cubicBezTo>
                    <a:cubicBezTo>
                      <a:pt x="46545" y="239609"/>
                      <a:pt x="45056" y="219369"/>
                      <a:pt x="47735" y="196748"/>
                    </a:cubicBezTo>
                    <a:cubicBezTo>
                      <a:pt x="50116" y="177103"/>
                      <a:pt x="55772" y="159541"/>
                      <a:pt x="64701" y="144063"/>
                    </a:cubicBezTo>
                    <a:cubicBezTo>
                      <a:pt x="73631" y="128585"/>
                      <a:pt x="85239" y="115786"/>
                      <a:pt x="99527" y="105369"/>
                    </a:cubicBezTo>
                    <a:cubicBezTo>
                      <a:pt x="113814" y="94951"/>
                      <a:pt x="130482" y="86914"/>
                      <a:pt x="149532" y="81556"/>
                    </a:cubicBezTo>
                    <a:cubicBezTo>
                      <a:pt x="168582" y="76199"/>
                      <a:pt x="189417" y="73818"/>
                      <a:pt x="212039" y="74413"/>
                    </a:cubicBezTo>
                    <a:lnTo>
                      <a:pt x="220968" y="0"/>
                    </a:lnTo>
                    <a:lnTo>
                      <a:pt x="280796" y="7144"/>
                    </a:lnTo>
                    <a:lnTo>
                      <a:pt x="271867" y="82449"/>
                    </a:lnTo>
                    <a:cubicBezTo>
                      <a:pt x="293000" y="87807"/>
                      <a:pt x="311752" y="95844"/>
                      <a:pt x="328123" y="106262"/>
                    </a:cubicBezTo>
                    <a:cubicBezTo>
                      <a:pt x="344494" y="116977"/>
                      <a:pt x="358186" y="129776"/>
                      <a:pt x="368604" y="144956"/>
                    </a:cubicBezTo>
                    <a:cubicBezTo>
                      <a:pt x="379319" y="160136"/>
                      <a:pt x="386760" y="177400"/>
                      <a:pt x="391225" y="196748"/>
                    </a:cubicBezTo>
                    <a:cubicBezTo>
                      <a:pt x="395690" y="216095"/>
                      <a:pt x="396583" y="237526"/>
                      <a:pt x="393606" y="260743"/>
                    </a:cubicBezTo>
                    <a:lnTo>
                      <a:pt x="285559" y="247944"/>
                    </a:lnTo>
                    <a:cubicBezTo>
                      <a:pt x="288833" y="220262"/>
                      <a:pt x="285261" y="198534"/>
                      <a:pt x="274546" y="183353"/>
                    </a:cubicBezTo>
                    <a:cubicBezTo>
                      <a:pt x="263830" y="168173"/>
                      <a:pt x="248055" y="159244"/>
                      <a:pt x="227517" y="156862"/>
                    </a:cubicBezTo>
                    <a:cubicBezTo>
                      <a:pt x="216206" y="155672"/>
                      <a:pt x="206383" y="155969"/>
                      <a:pt x="198049" y="158053"/>
                    </a:cubicBezTo>
                    <a:cubicBezTo>
                      <a:pt x="189715" y="160136"/>
                      <a:pt x="182274" y="163708"/>
                      <a:pt x="176618" y="168471"/>
                    </a:cubicBezTo>
                    <a:cubicBezTo>
                      <a:pt x="170665" y="173233"/>
                      <a:pt x="166200" y="179186"/>
                      <a:pt x="162629" y="186330"/>
                    </a:cubicBezTo>
                    <a:cubicBezTo>
                      <a:pt x="159354" y="193473"/>
                      <a:pt x="156973" y="201212"/>
                      <a:pt x="156080" y="209844"/>
                    </a:cubicBezTo>
                    <a:cubicBezTo>
                      <a:pt x="155187" y="218476"/>
                      <a:pt x="155485" y="226215"/>
                      <a:pt x="156973" y="233656"/>
                    </a:cubicBezTo>
                    <a:cubicBezTo>
                      <a:pt x="158759" y="240800"/>
                      <a:pt x="162033" y="247944"/>
                      <a:pt x="167689" y="254492"/>
                    </a:cubicBezTo>
                    <a:cubicBezTo>
                      <a:pt x="173046" y="261040"/>
                      <a:pt x="180488" y="267589"/>
                      <a:pt x="190013" y="274137"/>
                    </a:cubicBezTo>
                    <a:cubicBezTo>
                      <a:pt x="199537" y="280685"/>
                      <a:pt x="211443" y="287531"/>
                      <a:pt x="225731" y="294675"/>
                    </a:cubicBezTo>
                    <a:cubicBezTo>
                      <a:pt x="248948" y="306581"/>
                      <a:pt x="269783" y="318487"/>
                      <a:pt x="288535" y="330393"/>
                    </a:cubicBezTo>
                    <a:cubicBezTo>
                      <a:pt x="307287" y="342299"/>
                      <a:pt x="323063" y="355098"/>
                      <a:pt x="335564" y="369385"/>
                    </a:cubicBezTo>
                    <a:cubicBezTo>
                      <a:pt x="348363" y="383375"/>
                      <a:pt x="357590" y="399151"/>
                      <a:pt x="363543" y="416414"/>
                    </a:cubicBezTo>
                    <a:cubicBezTo>
                      <a:pt x="369496" y="433678"/>
                      <a:pt x="370985" y="453621"/>
                      <a:pt x="368306" y="476242"/>
                    </a:cubicBezTo>
                    <a:cubicBezTo>
                      <a:pt x="365925" y="496483"/>
                      <a:pt x="360269" y="514639"/>
                      <a:pt x="351042" y="529820"/>
                    </a:cubicBezTo>
                    <a:cubicBezTo>
                      <a:pt x="342113" y="545298"/>
                      <a:pt x="330206" y="558097"/>
                      <a:pt x="315919" y="568217"/>
                    </a:cubicBezTo>
                    <a:cubicBezTo>
                      <a:pt x="301632" y="578635"/>
                      <a:pt x="284666" y="586076"/>
                      <a:pt x="265616" y="591136"/>
                    </a:cubicBezTo>
                    <a:cubicBezTo>
                      <a:pt x="246566" y="596196"/>
                      <a:pt x="225433" y="598279"/>
                      <a:pt x="202812" y="597684"/>
                    </a:cubicBezTo>
                    <a:lnTo>
                      <a:pt x="194477" y="666739"/>
                    </a:lnTo>
                    <a:lnTo>
                      <a:pt x="134947" y="659596"/>
                    </a:lnTo>
                    <a:lnTo>
                      <a:pt x="142984" y="590838"/>
                    </a:lnTo>
                    <a:cubicBezTo>
                      <a:pt x="122446" y="586373"/>
                      <a:pt x="103098" y="579527"/>
                      <a:pt x="84644" y="570300"/>
                    </a:cubicBezTo>
                    <a:cubicBezTo>
                      <a:pt x="66190" y="561073"/>
                      <a:pt x="50116" y="548869"/>
                      <a:pt x="36722" y="534284"/>
                    </a:cubicBezTo>
                    <a:cubicBezTo>
                      <a:pt x="23328" y="519402"/>
                      <a:pt x="13208" y="501543"/>
                      <a:pt x="6659" y="480410"/>
                    </a:cubicBezTo>
                    <a:cubicBezTo>
                      <a:pt x="111" y="459574"/>
                      <a:pt x="-1675" y="435166"/>
                      <a:pt x="1599" y="407187"/>
                    </a:cubicBezTo>
                    <a:lnTo>
                      <a:pt x="109647" y="419986"/>
                    </a:lnTo>
                    <a:cubicBezTo>
                      <a:pt x="107563" y="436357"/>
                      <a:pt x="108456" y="450347"/>
                      <a:pt x="111730" y="461955"/>
                    </a:cubicBezTo>
                    <a:cubicBezTo>
                      <a:pt x="115004" y="473563"/>
                      <a:pt x="120064" y="483088"/>
                      <a:pt x="127208" y="490530"/>
                    </a:cubicBezTo>
                    <a:cubicBezTo>
                      <a:pt x="134054" y="497971"/>
                      <a:pt x="142388" y="503626"/>
                      <a:pt x="151913" y="507496"/>
                    </a:cubicBezTo>
                    <a:cubicBezTo>
                      <a:pt x="161438" y="511365"/>
                      <a:pt x="171260" y="513746"/>
                      <a:pt x="181678" y="514937"/>
                    </a:cubicBezTo>
                    <a:cubicBezTo>
                      <a:pt x="193287" y="516425"/>
                      <a:pt x="203705" y="516128"/>
                      <a:pt x="212932" y="514044"/>
                    </a:cubicBezTo>
                    <a:cubicBezTo>
                      <a:pt x="222159" y="511961"/>
                      <a:pt x="230196" y="508686"/>
                      <a:pt x="236744" y="504222"/>
                    </a:cubicBezTo>
                    <a:cubicBezTo>
                      <a:pt x="243292" y="499757"/>
                      <a:pt x="248650" y="493804"/>
                      <a:pt x="252519" y="486958"/>
                    </a:cubicBezTo>
                    <a:cubicBezTo>
                      <a:pt x="256091" y="480707"/>
                      <a:pt x="258770" y="472968"/>
                      <a:pt x="259663" y="464336"/>
                    </a:cubicBezTo>
                    <a:close/>
                  </a:path>
                </a:pathLst>
              </a:custGeom>
              <a:solidFill>
                <a:srgbClr val="B7C0EB"/>
              </a:solidFill>
              <a:ln w="29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10" name="Rectangle 609">
            <a:extLst>
              <a:ext uri="{FF2B5EF4-FFF2-40B4-BE49-F238E27FC236}">
                <a16:creationId xmlns:a16="http://schemas.microsoft.com/office/drawing/2014/main" id="{76B31130-251C-443E-BE1B-A7DABAB37FA8}"/>
              </a:ext>
            </a:extLst>
          </p:cNvPr>
          <p:cNvSpPr/>
          <p:nvPr/>
        </p:nvSpPr>
        <p:spPr>
          <a:xfrm>
            <a:off x="863910" y="5939774"/>
            <a:ext cx="20015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Raleway" panose="020B0003030101060003" pitchFamily="34" charset="0"/>
                <a:ea typeface="+mn-ea"/>
                <a:cs typeface="+mn-cs"/>
              </a:rPr>
              <a:t>Content + Channels+ Funnel</a:t>
            </a:r>
          </a:p>
        </p:txBody>
      </p:sp>
      <p:sp>
        <p:nvSpPr>
          <p:cNvPr id="613" name="Arrow: Pentagon 612">
            <a:extLst>
              <a:ext uri="{FF2B5EF4-FFF2-40B4-BE49-F238E27FC236}">
                <a16:creationId xmlns:a16="http://schemas.microsoft.com/office/drawing/2014/main" id="{C0E08C5D-B2BB-4852-B9C1-381F4001D5E0}"/>
              </a:ext>
            </a:extLst>
          </p:cNvPr>
          <p:cNvSpPr/>
          <p:nvPr/>
        </p:nvSpPr>
        <p:spPr>
          <a:xfrm>
            <a:off x="326388" y="2481461"/>
            <a:ext cx="3137013" cy="693632"/>
          </a:xfrm>
          <a:prstGeom prst="homePlat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Raleway" pitchFamily="2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Raleway" pitchFamily="2" charset="0"/>
              </a:rPr>
              <a:t>Seamless Personalized Messaging Work Flow  Aligned with Risk and Compliance need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Raleway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097DCC4-C21A-5547-AEDD-755650F0CC7D}"/>
              </a:ext>
            </a:extLst>
          </p:cNvPr>
          <p:cNvSpPr txBox="1"/>
          <p:nvPr/>
        </p:nvSpPr>
        <p:spPr>
          <a:xfrm>
            <a:off x="7378108" y="1569751"/>
            <a:ext cx="5057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Results by AI Behavior 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ML Driven Algorithms 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004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" grpId="0" animBg="1"/>
      <p:bldP spid="73" grpId="0" animBg="1"/>
      <p:bldP spid="81" grpId="0"/>
      <p:bldP spid="26" grpId="0"/>
      <p:bldP spid="27" grpId="0"/>
      <p:bldP spid="28" grpId="0"/>
      <p:bldP spid="610" grpId="0"/>
      <p:bldP spid="6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C2A1057-9453-4438-97C3-E18031D968FB}"/>
              </a:ext>
            </a:extLst>
          </p:cNvPr>
          <p:cNvSpPr/>
          <p:nvPr/>
        </p:nvSpPr>
        <p:spPr>
          <a:xfrm>
            <a:off x="807779" y="562056"/>
            <a:ext cx="5355199" cy="6000969"/>
          </a:xfrm>
          <a:custGeom>
            <a:avLst/>
            <a:gdLst>
              <a:gd name="connsiteX0" fmla="*/ 2720077 w 4608806"/>
              <a:gd name="connsiteY0" fmla="*/ 68 h 5164571"/>
              <a:gd name="connsiteX1" fmla="*/ 3587154 w 4608806"/>
              <a:gd name="connsiteY1" fmla="*/ 120732 h 5164571"/>
              <a:gd name="connsiteX2" fmla="*/ 4391410 w 4608806"/>
              <a:gd name="connsiteY2" fmla="*/ 1541938 h 5164571"/>
              <a:gd name="connsiteX3" fmla="*/ 4246774 w 4608806"/>
              <a:gd name="connsiteY3" fmla="*/ 3279130 h 5164571"/>
              <a:gd name="connsiteX4" fmla="*/ 3342226 w 4608806"/>
              <a:gd name="connsiteY4" fmla="*/ 4831818 h 5164571"/>
              <a:gd name="connsiteX5" fmla="*/ 1967826 w 4608806"/>
              <a:gd name="connsiteY5" fmla="*/ 4924494 h 5164571"/>
              <a:gd name="connsiteX6" fmla="*/ 808401 w 4608806"/>
              <a:gd name="connsiteY6" fmla="*/ 4185696 h 5164571"/>
              <a:gd name="connsiteX7" fmla="*/ 52782 w 4608806"/>
              <a:gd name="connsiteY7" fmla="*/ 3472509 h 5164571"/>
              <a:gd name="connsiteX8" fmla="*/ 457899 w 4608806"/>
              <a:gd name="connsiteY8" fmla="*/ 2571311 h 5164571"/>
              <a:gd name="connsiteX9" fmla="*/ 1267907 w 4608806"/>
              <a:gd name="connsiteY9" fmla="*/ 1179451 h 5164571"/>
              <a:gd name="connsiteX10" fmla="*/ 2720077 w 4608806"/>
              <a:gd name="connsiteY10" fmla="*/ 68 h 516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8806" h="5164571">
                <a:moveTo>
                  <a:pt x="2720077" y="68"/>
                </a:moveTo>
                <a:cubicBezTo>
                  <a:pt x="3188421" y="-3310"/>
                  <a:pt x="3587154" y="120732"/>
                  <a:pt x="3587154" y="120732"/>
                </a:cubicBezTo>
                <a:cubicBezTo>
                  <a:pt x="5238938" y="696263"/>
                  <a:pt x="4391410" y="1541938"/>
                  <a:pt x="4391410" y="1541938"/>
                </a:cubicBezTo>
                <a:cubicBezTo>
                  <a:pt x="3705147" y="2429577"/>
                  <a:pt x="4246774" y="3279130"/>
                  <a:pt x="4246774" y="3279130"/>
                </a:cubicBezTo>
                <a:cubicBezTo>
                  <a:pt x="4551317" y="4047120"/>
                  <a:pt x="3342226" y="4831818"/>
                  <a:pt x="3342226" y="4831818"/>
                </a:cubicBezTo>
                <a:cubicBezTo>
                  <a:pt x="2329694" y="5521971"/>
                  <a:pt x="1967826" y="4924494"/>
                  <a:pt x="1967826" y="4924494"/>
                </a:cubicBezTo>
                <a:cubicBezTo>
                  <a:pt x="1443732" y="4211954"/>
                  <a:pt x="808401" y="4185696"/>
                  <a:pt x="808401" y="4185696"/>
                </a:cubicBezTo>
                <a:cubicBezTo>
                  <a:pt x="223547" y="4066615"/>
                  <a:pt x="52782" y="3472509"/>
                  <a:pt x="52782" y="3472509"/>
                </a:cubicBezTo>
                <a:cubicBezTo>
                  <a:pt x="-185037" y="2907313"/>
                  <a:pt x="457899" y="2571311"/>
                  <a:pt x="457899" y="2571311"/>
                </a:cubicBezTo>
                <a:cubicBezTo>
                  <a:pt x="1250982" y="2115442"/>
                  <a:pt x="1267907" y="1179451"/>
                  <a:pt x="1267907" y="1179451"/>
                </a:cubicBezTo>
                <a:cubicBezTo>
                  <a:pt x="1400696" y="219389"/>
                  <a:pt x="2117922" y="4412"/>
                  <a:pt x="2720077" y="68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 w="9525">
            <a:noFill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EB4FE3-BFB6-43AA-9C0E-B669D64E902E}"/>
              </a:ext>
            </a:extLst>
          </p:cNvPr>
          <p:cNvGrpSpPr/>
          <p:nvPr/>
        </p:nvGrpSpPr>
        <p:grpSpPr>
          <a:xfrm>
            <a:off x="398204" y="250343"/>
            <a:ext cx="6216825" cy="6216825"/>
            <a:chOff x="4368800" y="-180625"/>
            <a:chExt cx="7219250" cy="72192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D9AB66-FF9F-45A1-9533-825277B1642F}"/>
                </a:ext>
              </a:extLst>
            </p:cNvPr>
            <p:cNvSpPr/>
            <p:nvPr userDrawn="1"/>
          </p:nvSpPr>
          <p:spPr>
            <a:xfrm>
              <a:off x="4368800" y="-180625"/>
              <a:ext cx="7219250" cy="721925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1608C5-F9B2-4611-9525-96FFBE8D8E3B}"/>
                </a:ext>
              </a:extLst>
            </p:cNvPr>
            <p:cNvSpPr/>
            <p:nvPr/>
          </p:nvSpPr>
          <p:spPr>
            <a:xfrm>
              <a:off x="5110363" y="560938"/>
              <a:ext cx="5736124" cy="573612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>
                  <a:lumMod val="6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53B209-ED9B-42C4-AC40-406082EB9E37}"/>
                </a:ext>
              </a:extLst>
            </p:cNvPr>
            <p:cNvSpPr/>
            <p:nvPr/>
          </p:nvSpPr>
          <p:spPr>
            <a:xfrm>
              <a:off x="5484899" y="935474"/>
              <a:ext cx="4987058" cy="4987059"/>
            </a:xfrm>
            <a:prstGeom prst="ellipse">
              <a:avLst/>
            </a:prstGeom>
            <a:solidFill>
              <a:schemeClr val="accent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EA9188B8-C063-49C3-BE34-3D10F7137400}"/>
                </a:ext>
              </a:extLst>
            </p:cNvPr>
            <p:cNvSpPr/>
            <p:nvPr/>
          </p:nvSpPr>
          <p:spPr>
            <a:xfrm>
              <a:off x="5110363" y="560938"/>
              <a:ext cx="5736124" cy="5736124"/>
            </a:xfrm>
            <a:prstGeom prst="arc">
              <a:avLst>
                <a:gd name="adj1" fmla="val 12587033"/>
                <a:gd name="adj2" fmla="val 14037505"/>
              </a:avLst>
            </a:prstGeom>
            <a:noFill/>
            <a:ln w="889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BFBDA1D-FBC6-4B85-BB68-DCF5770FB388}"/>
                </a:ext>
              </a:extLst>
            </p:cNvPr>
            <p:cNvSpPr/>
            <p:nvPr/>
          </p:nvSpPr>
          <p:spPr>
            <a:xfrm>
              <a:off x="5110363" y="560938"/>
              <a:ext cx="5736124" cy="5736124"/>
            </a:xfrm>
            <a:prstGeom prst="arc">
              <a:avLst>
                <a:gd name="adj1" fmla="val 20593454"/>
                <a:gd name="adj2" fmla="val 5617855"/>
              </a:avLst>
            </a:prstGeom>
            <a:noFill/>
            <a:ln w="889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2789E51-D0AD-41BB-8646-972BABCC1161}"/>
              </a:ext>
            </a:extLst>
          </p:cNvPr>
          <p:cNvSpPr/>
          <p:nvPr/>
        </p:nvSpPr>
        <p:spPr>
          <a:xfrm>
            <a:off x="6530055" y="1056583"/>
            <a:ext cx="3018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Abhishek Goel</a:t>
            </a:r>
            <a:endParaRPr lang="en-CA" sz="3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Raleway" panose="020B00030301010600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86F48-B080-424F-B02C-75F98821397E}"/>
              </a:ext>
            </a:extLst>
          </p:cNvPr>
          <p:cNvSpPr/>
          <p:nvPr/>
        </p:nvSpPr>
        <p:spPr>
          <a:xfrm>
            <a:off x="6530055" y="1522438"/>
            <a:ext cx="2448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Founder, Chief Data Scientist</a:t>
            </a:r>
            <a:endParaRPr lang="en-CA" sz="1400" i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92E7-4339-48EA-80E1-77E57E8ECFAF}"/>
              </a:ext>
            </a:extLst>
          </p:cNvPr>
          <p:cNvSpPr/>
          <p:nvPr/>
        </p:nvSpPr>
        <p:spPr>
          <a:xfrm>
            <a:off x="7219451" y="1939363"/>
            <a:ext cx="4459966" cy="381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experience delivering Data Science products</a:t>
            </a:r>
          </a:p>
        </p:txBody>
      </p:sp>
      <p:grpSp>
        <p:nvGrpSpPr>
          <p:cNvPr id="30" name="Google Shape;7592;p56">
            <a:extLst>
              <a:ext uri="{FF2B5EF4-FFF2-40B4-BE49-F238E27FC236}">
                <a16:creationId xmlns:a16="http://schemas.microsoft.com/office/drawing/2014/main" id="{4CA9EBD9-A5A1-4858-B10B-D907316B3A61}"/>
              </a:ext>
            </a:extLst>
          </p:cNvPr>
          <p:cNvGrpSpPr/>
          <p:nvPr/>
        </p:nvGrpSpPr>
        <p:grpSpPr>
          <a:xfrm>
            <a:off x="6719470" y="5074940"/>
            <a:ext cx="278964" cy="278935"/>
            <a:chOff x="893650" y="1428000"/>
            <a:chExt cx="483200" cy="483150"/>
          </a:xfr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</p:grpSpPr>
        <p:sp>
          <p:nvSpPr>
            <p:cNvPr id="31" name="Google Shape;7593;p56">
              <a:extLst>
                <a:ext uri="{FF2B5EF4-FFF2-40B4-BE49-F238E27FC236}">
                  <a16:creationId xmlns:a16="http://schemas.microsoft.com/office/drawing/2014/main" id="{DD933511-D11D-4753-AF86-C9991C1D8240}"/>
                </a:ext>
              </a:extLst>
            </p:cNvPr>
            <p:cNvSpPr/>
            <p:nvPr/>
          </p:nvSpPr>
          <p:spPr>
            <a:xfrm>
              <a:off x="893650" y="1428000"/>
              <a:ext cx="483200" cy="483150"/>
            </a:xfrm>
            <a:custGeom>
              <a:avLst/>
              <a:gdLst/>
              <a:ahLst/>
              <a:cxnLst/>
              <a:rect l="l" t="t" r="r" b="b"/>
              <a:pathLst>
                <a:path w="19328" h="19326" extrusionOk="0">
                  <a:moveTo>
                    <a:pt x="3436" y="6012"/>
                  </a:moveTo>
                  <a:lnTo>
                    <a:pt x="3436" y="8869"/>
                  </a:lnTo>
                  <a:lnTo>
                    <a:pt x="1516" y="7435"/>
                  </a:lnTo>
                  <a:lnTo>
                    <a:pt x="3436" y="6012"/>
                  </a:lnTo>
                  <a:close/>
                  <a:moveTo>
                    <a:pt x="15892" y="6012"/>
                  </a:moveTo>
                  <a:lnTo>
                    <a:pt x="17812" y="7438"/>
                  </a:lnTo>
                  <a:lnTo>
                    <a:pt x="15892" y="8869"/>
                  </a:lnTo>
                  <a:lnTo>
                    <a:pt x="15892" y="6012"/>
                  </a:lnTo>
                  <a:close/>
                  <a:moveTo>
                    <a:pt x="14759" y="1133"/>
                  </a:moveTo>
                  <a:lnTo>
                    <a:pt x="14759" y="9717"/>
                  </a:lnTo>
                  <a:lnTo>
                    <a:pt x="9665" y="13522"/>
                  </a:lnTo>
                  <a:lnTo>
                    <a:pt x="4569" y="9717"/>
                  </a:lnTo>
                  <a:lnTo>
                    <a:pt x="4569" y="1133"/>
                  </a:lnTo>
                  <a:close/>
                  <a:moveTo>
                    <a:pt x="18195" y="8564"/>
                  </a:moveTo>
                  <a:lnTo>
                    <a:pt x="18195" y="17625"/>
                  </a:lnTo>
                  <a:cubicBezTo>
                    <a:pt x="18195" y="17939"/>
                    <a:pt x="17942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6" y="17939"/>
                    <a:pt x="1136" y="17625"/>
                  </a:cubicBezTo>
                  <a:lnTo>
                    <a:pt x="1136" y="8564"/>
                  </a:lnTo>
                  <a:lnTo>
                    <a:pt x="9324" y="14681"/>
                  </a:lnTo>
                  <a:cubicBezTo>
                    <a:pt x="9425" y="14757"/>
                    <a:pt x="9545" y="14794"/>
                    <a:pt x="9664" y="14794"/>
                  </a:cubicBezTo>
                  <a:cubicBezTo>
                    <a:pt x="9783" y="14794"/>
                    <a:pt x="9903" y="14757"/>
                    <a:pt x="10004" y="14681"/>
                  </a:cubicBezTo>
                  <a:lnTo>
                    <a:pt x="18195" y="8564"/>
                  </a:lnTo>
                  <a:close/>
                  <a:moveTo>
                    <a:pt x="4004" y="1"/>
                  </a:moveTo>
                  <a:cubicBezTo>
                    <a:pt x="3690" y="1"/>
                    <a:pt x="3436" y="251"/>
                    <a:pt x="3436" y="565"/>
                  </a:cubicBezTo>
                  <a:lnTo>
                    <a:pt x="3436" y="4605"/>
                  </a:lnTo>
                  <a:lnTo>
                    <a:pt x="230" y="6982"/>
                  </a:lnTo>
                  <a:lnTo>
                    <a:pt x="221" y="6991"/>
                  </a:lnTo>
                  <a:cubicBezTo>
                    <a:pt x="212" y="6997"/>
                    <a:pt x="200" y="7006"/>
                    <a:pt x="190" y="7015"/>
                  </a:cubicBezTo>
                  <a:lnTo>
                    <a:pt x="175" y="7030"/>
                  </a:lnTo>
                  <a:cubicBezTo>
                    <a:pt x="163" y="7042"/>
                    <a:pt x="151" y="7051"/>
                    <a:pt x="142" y="7063"/>
                  </a:cubicBezTo>
                  <a:cubicBezTo>
                    <a:pt x="139" y="7069"/>
                    <a:pt x="136" y="7072"/>
                    <a:pt x="133" y="7075"/>
                  </a:cubicBezTo>
                  <a:cubicBezTo>
                    <a:pt x="121" y="7090"/>
                    <a:pt x="106" y="7105"/>
                    <a:pt x="94" y="7124"/>
                  </a:cubicBezTo>
                  <a:cubicBezTo>
                    <a:pt x="94" y="7127"/>
                    <a:pt x="91" y="7130"/>
                    <a:pt x="88" y="7133"/>
                  </a:cubicBezTo>
                  <a:cubicBezTo>
                    <a:pt x="82" y="7148"/>
                    <a:pt x="73" y="7163"/>
                    <a:pt x="64" y="7178"/>
                  </a:cubicBezTo>
                  <a:cubicBezTo>
                    <a:pt x="61" y="7181"/>
                    <a:pt x="58" y="7187"/>
                    <a:pt x="58" y="7193"/>
                  </a:cubicBezTo>
                  <a:cubicBezTo>
                    <a:pt x="52" y="7205"/>
                    <a:pt x="46" y="7220"/>
                    <a:pt x="39" y="7232"/>
                  </a:cubicBezTo>
                  <a:lnTo>
                    <a:pt x="33" y="7250"/>
                  </a:lnTo>
                  <a:cubicBezTo>
                    <a:pt x="27" y="7265"/>
                    <a:pt x="24" y="7278"/>
                    <a:pt x="18" y="7293"/>
                  </a:cubicBezTo>
                  <a:cubicBezTo>
                    <a:pt x="18" y="7299"/>
                    <a:pt x="15" y="7305"/>
                    <a:pt x="15" y="7311"/>
                  </a:cubicBezTo>
                  <a:cubicBezTo>
                    <a:pt x="12" y="7326"/>
                    <a:pt x="9" y="7341"/>
                    <a:pt x="6" y="7356"/>
                  </a:cubicBezTo>
                  <a:cubicBezTo>
                    <a:pt x="6" y="7362"/>
                    <a:pt x="6" y="7368"/>
                    <a:pt x="3" y="7374"/>
                  </a:cubicBezTo>
                  <a:cubicBezTo>
                    <a:pt x="3" y="7392"/>
                    <a:pt x="0" y="7410"/>
                    <a:pt x="0" y="7432"/>
                  </a:cubicBezTo>
                  <a:lnTo>
                    <a:pt x="0" y="7435"/>
                  </a:lnTo>
                  <a:lnTo>
                    <a:pt x="3" y="7435"/>
                  </a:lnTo>
                  <a:lnTo>
                    <a:pt x="3" y="17625"/>
                  </a:lnTo>
                  <a:cubicBezTo>
                    <a:pt x="3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7" y="19325"/>
                    <a:pt x="19325" y="18564"/>
                    <a:pt x="19328" y="17625"/>
                  </a:cubicBezTo>
                  <a:lnTo>
                    <a:pt x="19328" y="7435"/>
                  </a:lnTo>
                  <a:lnTo>
                    <a:pt x="19328" y="7428"/>
                  </a:lnTo>
                  <a:cubicBezTo>
                    <a:pt x="19328" y="7410"/>
                    <a:pt x="19325" y="7389"/>
                    <a:pt x="19322" y="7371"/>
                  </a:cubicBezTo>
                  <a:cubicBezTo>
                    <a:pt x="19322" y="7365"/>
                    <a:pt x="19322" y="7359"/>
                    <a:pt x="19319" y="7353"/>
                  </a:cubicBezTo>
                  <a:cubicBezTo>
                    <a:pt x="19319" y="7338"/>
                    <a:pt x="19316" y="7323"/>
                    <a:pt x="19313" y="7308"/>
                  </a:cubicBezTo>
                  <a:cubicBezTo>
                    <a:pt x="19313" y="7302"/>
                    <a:pt x="19310" y="7296"/>
                    <a:pt x="19307" y="7290"/>
                  </a:cubicBezTo>
                  <a:cubicBezTo>
                    <a:pt x="19304" y="7278"/>
                    <a:pt x="19301" y="7262"/>
                    <a:pt x="19294" y="7247"/>
                  </a:cubicBezTo>
                  <a:lnTo>
                    <a:pt x="19288" y="7232"/>
                  </a:lnTo>
                  <a:cubicBezTo>
                    <a:pt x="19282" y="7217"/>
                    <a:pt x="19276" y="7205"/>
                    <a:pt x="19270" y="7190"/>
                  </a:cubicBezTo>
                  <a:cubicBezTo>
                    <a:pt x="19267" y="7184"/>
                    <a:pt x="19264" y="7181"/>
                    <a:pt x="19264" y="7175"/>
                  </a:cubicBezTo>
                  <a:cubicBezTo>
                    <a:pt x="19255" y="7160"/>
                    <a:pt x="19246" y="7145"/>
                    <a:pt x="19237" y="7133"/>
                  </a:cubicBezTo>
                  <a:cubicBezTo>
                    <a:pt x="19237" y="7130"/>
                    <a:pt x="19234" y="7124"/>
                    <a:pt x="19231" y="7120"/>
                  </a:cubicBezTo>
                  <a:cubicBezTo>
                    <a:pt x="19219" y="7105"/>
                    <a:pt x="19207" y="7087"/>
                    <a:pt x="19195" y="7072"/>
                  </a:cubicBezTo>
                  <a:cubicBezTo>
                    <a:pt x="19192" y="7069"/>
                    <a:pt x="19189" y="7066"/>
                    <a:pt x="19186" y="7063"/>
                  </a:cubicBezTo>
                  <a:cubicBezTo>
                    <a:pt x="19174" y="7051"/>
                    <a:pt x="19165" y="7039"/>
                    <a:pt x="19153" y="7027"/>
                  </a:cubicBezTo>
                  <a:lnTo>
                    <a:pt x="19137" y="7015"/>
                  </a:lnTo>
                  <a:cubicBezTo>
                    <a:pt x="19125" y="7006"/>
                    <a:pt x="19116" y="6997"/>
                    <a:pt x="19104" y="6988"/>
                  </a:cubicBezTo>
                  <a:lnTo>
                    <a:pt x="19095" y="6979"/>
                  </a:lnTo>
                  <a:lnTo>
                    <a:pt x="15892" y="4605"/>
                  </a:lnTo>
                  <a:lnTo>
                    <a:pt x="15892" y="565"/>
                  </a:lnTo>
                  <a:cubicBezTo>
                    <a:pt x="15892" y="251"/>
                    <a:pt x="15638" y="1"/>
                    <a:pt x="153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7594;p56">
              <a:extLst>
                <a:ext uri="{FF2B5EF4-FFF2-40B4-BE49-F238E27FC236}">
                  <a16:creationId xmlns:a16="http://schemas.microsoft.com/office/drawing/2014/main" id="{AF5094F8-4D4B-45BF-ACB8-0E08333B51DA}"/>
                </a:ext>
              </a:extLst>
            </p:cNvPr>
            <p:cNvSpPr/>
            <p:nvPr/>
          </p:nvSpPr>
          <p:spPr>
            <a:xfrm>
              <a:off x="1036150" y="15148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7362" y="1132"/>
                  </a:lnTo>
                  <a:cubicBezTo>
                    <a:pt x="7673" y="1132"/>
                    <a:pt x="7927" y="879"/>
                    <a:pt x="7927" y="565"/>
                  </a:cubicBezTo>
                  <a:cubicBezTo>
                    <a:pt x="7927" y="251"/>
                    <a:pt x="7673" y="0"/>
                    <a:pt x="7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7595;p56">
              <a:extLst>
                <a:ext uri="{FF2B5EF4-FFF2-40B4-BE49-F238E27FC236}">
                  <a16:creationId xmlns:a16="http://schemas.microsoft.com/office/drawing/2014/main" id="{E29658ED-3251-4B8D-AED5-3E9B6E578E03}"/>
                </a:ext>
              </a:extLst>
            </p:cNvPr>
            <p:cNvSpPr/>
            <p:nvPr/>
          </p:nvSpPr>
          <p:spPr>
            <a:xfrm>
              <a:off x="1036150" y="1571425"/>
              <a:ext cx="198175" cy="28325"/>
            </a:xfrm>
            <a:custGeom>
              <a:avLst/>
              <a:gdLst/>
              <a:ahLst/>
              <a:cxnLst/>
              <a:rect l="l" t="t" r="r" b="b"/>
              <a:pathLst>
                <a:path w="7927" h="1133" extrusionOk="0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7362" y="1133"/>
                  </a:lnTo>
                  <a:cubicBezTo>
                    <a:pt x="7673" y="1133"/>
                    <a:pt x="7927" y="879"/>
                    <a:pt x="7927" y="565"/>
                  </a:cubicBezTo>
                  <a:cubicBezTo>
                    <a:pt x="7927" y="251"/>
                    <a:pt x="7673" y="1"/>
                    <a:pt x="73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7596;p56">
              <a:extLst>
                <a:ext uri="{FF2B5EF4-FFF2-40B4-BE49-F238E27FC236}">
                  <a16:creationId xmlns:a16="http://schemas.microsoft.com/office/drawing/2014/main" id="{9DA15909-B406-49BE-BD62-3C8691613723}"/>
                </a:ext>
              </a:extLst>
            </p:cNvPr>
            <p:cNvSpPr/>
            <p:nvPr/>
          </p:nvSpPr>
          <p:spPr>
            <a:xfrm>
              <a:off x="1036150" y="1628050"/>
              <a:ext cx="113275" cy="28325"/>
            </a:xfrm>
            <a:custGeom>
              <a:avLst/>
              <a:gdLst/>
              <a:ahLst/>
              <a:cxnLst/>
              <a:rect l="l" t="t" r="r" b="b"/>
              <a:pathLst>
                <a:path w="4531" h="1133" extrusionOk="0">
                  <a:moveTo>
                    <a:pt x="569" y="0"/>
                  </a:moveTo>
                  <a:cubicBezTo>
                    <a:pt x="255" y="0"/>
                    <a:pt x="1" y="251"/>
                    <a:pt x="1" y="565"/>
                  </a:cubicBezTo>
                  <a:cubicBezTo>
                    <a:pt x="1" y="879"/>
                    <a:pt x="255" y="1132"/>
                    <a:pt x="569" y="1132"/>
                  </a:cubicBezTo>
                  <a:lnTo>
                    <a:pt x="3965" y="1132"/>
                  </a:lnTo>
                  <a:cubicBezTo>
                    <a:pt x="4276" y="1132"/>
                    <a:pt x="4530" y="879"/>
                    <a:pt x="4530" y="565"/>
                  </a:cubicBez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435D74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7598;p56">
            <a:extLst>
              <a:ext uri="{FF2B5EF4-FFF2-40B4-BE49-F238E27FC236}">
                <a16:creationId xmlns:a16="http://schemas.microsoft.com/office/drawing/2014/main" id="{91647EB2-40B7-4F84-B8C8-6EFED2405C7E}"/>
              </a:ext>
            </a:extLst>
          </p:cNvPr>
          <p:cNvSpPr/>
          <p:nvPr/>
        </p:nvSpPr>
        <p:spPr>
          <a:xfrm>
            <a:off x="6713979" y="5532746"/>
            <a:ext cx="289947" cy="278892"/>
          </a:xfrm>
          <a:custGeom>
            <a:avLst/>
            <a:gdLst/>
            <a:ahLst/>
            <a:cxnLst/>
            <a:rect l="l" t="t" r="r" b="b"/>
            <a:pathLst>
              <a:path w="20089" h="19323" extrusionOk="0">
                <a:moveTo>
                  <a:pt x="4477" y="1134"/>
                </a:moveTo>
                <a:cubicBezTo>
                  <a:pt x="4624" y="1134"/>
                  <a:pt x="4765" y="1194"/>
                  <a:pt x="4868" y="1300"/>
                </a:cubicBezTo>
                <a:lnTo>
                  <a:pt x="7268" y="3694"/>
                </a:lnTo>
                <a:cubicBezTo>
                  <a:pt x="7489" y="3915"/>
                  <a:pt x="7489" y="4271"/>
                  <a:pt x="7268" y="4494"/>
                </a:cubicBezTo>
                <a:lnTo>
                  <a:pt x="6870" y="4893"/>
                </a:lnTo>
                <a:lnTo>
                  <a:pt x="3669" y="1692"/>
                </a:lnTo>
                <a:lnTo>
                  <a:pt x="4068" y="1300"/>
                </a:lnTo>
                <a:cubicBezTo>
                  <a:pt x="4173" y="1191"/>
                  <a:pt x="4315" y="1134"/>
                  <a:pt x="4466" y="1134"/>
                </a:cubicBezTo>
                <a:cubicBezTo>
                  <a:pt x="4470" y="1134"/>
                  <a:pt x="4473" y="1134"/>
                  <a:pt x="4477" y="1134"/>
                </a:cubicBezTo>
                <a:close/>
                <a:moveTo>
                  <a:pt x="15822" y="12484"/>
                </a:moveTo>
                <a:cubicBezTo>
                  <a:pt x="15973" y="12484"/>
                  <a:pt x="16118" y="12544"/>
                  <a:pt x="16224" y="12650"/>
                </a:cubicBezTo>
                <a:lnTo>
                  <a:pt x="18624" y="15053"/>
                </a:lnTo>
                <a:cubicBezTo>
                  <a:pt x="18845" y="15274"/>
                  <a:pt x="18845" y="15633"/>
                  <a:pt x="18624" y="15854"/>
                </a:cubicBezTo>
                <a:lnTo>
                  <a:pt x="18226" y="16255"/>
                </a:lnTo>
                <a:lnTo>
                  <a:pt x="15022" y="13051"/>
                </a:lnTo>
                <a:lnTo>
                  <a:pt x="15421" y="12650"/>
                </a:lnTo>
                <a:cubicBezTo>
                  <a:pt x="15526" y="12544"/>
                  <a:pt x="15671" y="12484"/>
                  <a:pt x="15822" y="12484"/>
                </a:cubicBezTo>
                <a:close/>
                <a:moveTo>
                  <a:pt x="2881" y="2508"/>
                </a:moveTo>
                <a:lnTo>
                  <a:pt x="6073" y="5699"/>
                </a:lnTo>
                <a:cubicBezTo>
                  <a:pt x="5227" y="6656"/>
                  <a:pt x="5275" y="8103"/>
                  <a:pt x="6175" y="9005"/>
                </a:cubicBezTo>
                <a:lnTo>
                  <a:pt x="10910" y="13743"/>
                </a:lnTo>
                <a:cubicBezTo>
                  <a:pt x="11379" y="14214"/>
                  <a:pt x="11998" y="14451"/>
                  <a:pt x="12618" y="14451"/>
                </a:cubicBezTo>
                <a:cubicBezTo>
                  <a:pt x="13188" y="14451"/>
                  <a:pt x="13758" y="14252"/>
                  <a:pt x="14216" y="13849"/>
                </a:cubicBezTo>
                <a:lnTo>
                  <a:pt x="17408" y="17040"/>
                </a:lnTo>
                <a:cubicBezTo>
                  <a:pt x="16480" y="17810"/>
                  <a:pt x="15350" y="18190"/>
                  <a:pt x="14222" y="18190"/>
                </a:cubicBezTo>
                <a:cubicBezTo>
                  <a:pt x="12939" y="18190"/>
                  <a:pt x="11660" y="17697"/>
                  <a:pt x="10689" y="16726"/>
                </a:cubicBezTo>
                <a:lnTo>
                  <a:pt x="10692" y="16726"/>
                </a:lnTo>
                <a:lnTo>
                  <a:pt x="3192" y="9226"/>
                </a:lnTo>
                <a:cubicBezTo>
                  <a:pt x="1371" y="7402"/>
                  <a:pt x="1235" y="4491"/>
                  <a:pt x="2881" y="2508"/>
                </a:cubicBezTo>
                <a:close/>
                <a:moveTo>
                  <a:pt x="4468" y="1"/>
                </a:moveTo>
                <a:cubicBezTo>
                  <a:pt x="4034" y="1"/>
                  <a:pt x="3600" y="166"/>
                  <a:pt x="3267" y="497"/>
                </a:cubicBezTo>
                <a:lnTo>
                  <a:pt x="2473" y="1285"/>
                </a:lnTo>
                <a:lnTo>
                  <a:pt x="2464" y="1294"/>
                </a:lnTo>
                <a:lnTo>
                  <a:pt x="2458" y="1300"/>
                </a:lnTo>
                <a:lnTo>
                  <a:pt x="2392" y="1366"/>
                </a:lnTo>
                <a:cubicBezTo>
                  <a:pt x="0" y="3758"/>
                  <a:pt x="0" y="7635"/>
                  <a:pt x="2392" y="10026"/>
                </a:cubicBezTo>
                <a:lnTo>
                  <a:pt x="9889" y="17529"/>
                </a:lnTo>
                <a:cubicBezTo>
                  <a:pt x="11086" y="18725"/>
                  <a:pt x="12654" y="19323"/>
                  <a:pt x="14222" y="19323"/>
                </a:cubicBezTo>
                <a:cubicBezTo>
                  <a:pt x="15789" y="19323"/>
                  <a:pt x="17356" y="18725"/>
                  <a:pt x="18552" y="17529"/>
                </a:cubicBezTo>
                <a:lnTo>
                  <a:pt x="18624" y="17457"/>
                </a:lnTo>
                <a:lnTo>
                  <a:pt x="19425" y="16657"/>
                </a:lnTo>
                <a:cubicBezTo>
                  <a:pt x="20089" y="15992"/>
                  <a:pt x="20089" y="14917"/>
                  <a:pt x="19425" y="14253"/>
                </a:cubicBezTo>
                <a:lnTo>
                  <a:pt x="17024" y="11850"/>
                </a:lnTo>
                <a:cubicBezTo>
                  <a:pt x="16692" y="11518"/>
                  <a:pt x="16257" y="11352"/>
                  <a:pt x="15822" y="11352"/>
                </a:cubicBezTo>
                <a:cubicBezTo>
                  <a:pt x="15388" y="11352"/>
                  <a:pt x="14953" y="11518"/>
                  <a:pt x="14621" y="11850"/>
                </a:cubicBezTo>
                <a:lnTo>
                  <a:pt x="13820" y="12650"/>
                </a:lnTo>
                <a:lnTo>
                  <a:pt x="13531" y="12943"/>
                </a:lnTo>
                <a:cubicBezTo>
                  <a:pt x="13278" y="13193"/>
                  <a:pt x="12949" y="13319"/>
                  <a:pt x="12620" y="13319"/>
                </a:cubicBezTo>
                <a:cubicBezTo>
                  <a:pt x="12291" y="13319"/>
                  <a:pt x="11962" y="13193"/>
                  <a:pt x="11710" y="12943"/>
                </a:cubicBezTo>
                <a:lnTo>
                  <a:pt x="6978" y="8205"/>
                </a:lnTo>
                <a:cubicBezTo>
                  <a:pt x="6474" y="7704"/>
                  <a:pt x="6474" y="6889"/>
                  <a:pt x="6978" y="6385"/>
                </a:cubicBezTo>
                <a:lnTo>
                  <a:pt x="7268" y="6095"/>
                </a:lnTo>
                <a:lnTo>
                  <a:pt x="8068" y="5294"/>
                </a:lnTo>
                <a:cubicBezTo>
                  <a:pt x="8733" y="4630"/>
                  <a:pt x="8733" y="3555"/>
                  <a:pt x="8068" y="2891"/>
                </a:cubicBezTo>
                <a:lnTo>
                  <a:pt x="5668" y="497"/>
                </a:lnTo>
                <a:cubicBezTo>
                  <a:pt x="5336" y="166"/>
                  <a:pt x="4902" y="1"/>
                  <a:pt x="446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435D7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86A63-D831-4CFD-9444-358BB4519F84}"/>
              </a:ext>
            </a:extLst>
          </p:cNvPr>
          <p:cNvSpPr/>
          <p:nvPr/>
        </p:nvSpPr>
        <p:spPr>
          <a:xfrm>
            <a:off x="7219451" y="5086299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abhishek@dasceq.com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5EA7D1-9580-438D-9533-7CC978448BE9}"/>
              </a:ext>
            </a:extLst>
          </p:cNvPr>
          <p:cNvSpPr/>
          <p:nvPr/>
        </p:nvSpPr>
        <p:spPr>
          <a:xfrm>
            <a:off x="7219451" y="5541640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 ExtraLight"/>
              </a:rPr>
              <a:t>952.356.28585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0EBF87-B7B7-4D05-B0FB-3A66018A158E}"/>
              </a:ext>
            </a:extLst>
          </p:cNvPr>
          <p:cNvCxnSpPr>
            <a:cxnSpLocks/>
          </p:cNvCxnSpPr>
          <p:nvPr/>
        </p:nvCxnSpPr>
        <p:spPr>
          <a:xfrm>
            <a:off x="6530055" y="4936412"/>
            <a:ext cx="5009275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Placeholder 55">
            <a:extLst>
              <a:ext uri="{FF2B5EF4-FFF2-40B4-BE49-F238E27FC236}">
                <a16:creationId xmlns:a16="http://schemas.microsoft.com/office/drawing/2014/main" id="{DD66A59C-8B54-483D-A0CF-C547E28BAA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1679" y="1653818"/>
            <a:ext cx="3409874" cy="3409874"/>
          </a:xfrm>
        </p:spPr>
      </p:pic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1C4C476F-819D-4D76-AED5-F8C8DA794658}"/>
              </a:ext>
            </a:extLst>
          </p:cNvPr>
          <p:cNvSpPr/>
          <p:nvPr/>
        </p:nvSpPr>
        <p:spPr>
          <a:xfrm>
            <a:off x="6618388" y="1928959"/>
            <a:ext cx="483678" cy="483678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EC7E37ED-F459-4391-A8CA-D965640B6316}"/>
              </a:ext>
            </a:extLst>
          </p:cNvPr>
          <p:cNvSpPr/>
          <p:nvPr/>
        </p:nvSpPr>
        <p:spPr>
          <a:xfrm>
            <a:off x="6618388" y="2524105"/>
            <a:ext cx="483678" cy="483678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9E0EE266-F979-4188-9B0A-DE616F9626F4}"/>
              </a:ext>
            </a:extLst>
          </p:cNvPr>
          <p:cNvSpPr/>
          <p:nvPr/>
        </p:nvSpPr>
        <p:spPr>
          <a:xfrm>
            <a:off x="6618388" y="3125601"/>
            <a:ext cx="483678" cy="483678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2E15DBF7-FF9A-40DD-A2B4-70258D577530}"/>
              </a:ext>
            </a:extLst>
          </p:cNvPr>
          <p:cNvSpPr/>
          <p:nvPr/>
        </p:nvSpPr>
        <p:spPr>
          <a:xfrm>
            <a:off x="6618388" y="3733447"/>
            <a:ext cx="483678" cy="483678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D950807-B2D5-448F-9277-029781DE9700}"/>
              </a:ext>
            </a:extLst>
          </p:cNvPr>
          <p:cNvSpPr/>
          <p:nvPr/>
        </p:nvSpPr>
        <p:spPr>
          <a:xfrm>
            <a:off x="6618388" y="4328593"/>
            <a:ext cx="483678" cy="483678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02AB0-076A-41C2-B4F5-7FE2FF82A936}"/>
              </a:ext>
            </a:extLst>
          </p:cNvPr>
          <p:cNvSpPr txBox="1"/>
          <p:nvPr/>
        </p:nvSpPr>
        <p:spPr>
          <a:xfrm>
            <a:off x="7219451" y="4366556"/>
            <a:ext cx="4477249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Adjunct Prof &amp; MS Program Board UT Dallas &amp;SMU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68DCF0-6119-44BD-A1B4-3F1099868AC8}"/>
              </a:ext>
            </a:extLst>
          </p:cNvPr>
          <p:cNvSpPr txBox="1"/>
          <p:nvPr/>
        </p:nvSpPr>
        <p:spPr>
          <a:xfrm>
            <a:off x="7236734" y="3788952"/>
            <a:ext cx="4477249" cy="38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 Executive with Citi, US Bank, PwC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E074D5-27CC-4A4F-9F7B-4037B7B1F0EA}"/>
              </a:ext>
            </a:extLst>
          </p:cNvPr>
          <p:cNvSpPr txBox="1"/>
          <p:nvPr/>
        </p:nvSpPr>
        <p:spPr>
          <a:xfrm>
            <a:off x="7210809" y="3047402"/>
            <a:ext cx="4477249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 $3bn+ in revenue and savings focus on marketing,  collection, credit, compliance and fraud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446C52-CEEB-4465-B013-8D4BF2B01945}"/>
              </a:ext>
            </a:extLst>
          </p:cNvPr>
          <p:cNvSpPr txBox="1"/>
          <p:nvPr/>
        </p:nvSpPr>
        <p:spPr>
          <a:xfrm>
            <a:off x="7202168" y="2631398"/>
            <a:ext cx="4477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Delivered for 500+ Data Science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F6360-3208-4700-A6A3-F16E1381CD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9" y="3839051"/>
            <a:ext cx="280868" cy="280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62CD6-32CF-4D58-A31B-36E933F34C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21" y="4408696"/>
            <a:ext cx="280868" cy="2808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EE79C-AC73-460C-98CB-B793956537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9" y="3224502"/>
            <a:ext cx="280868" cy="2808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A2447A-4CB2-4D84-92B9-4C2562F93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979" y="2625510"/>
            <a:ext cx="280868" cy="2808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D96DDB-78B2-44D6-8742-A23209962D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62" y="2013582"/>
            <a:ext cx="280868" cy="2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38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-331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336149D0-BBF4-4A41-87E7-D7D75B87C1B4}"/>
              </a:ext>
            </a:extLst>
          </p:cNvPr>
          <p:cNvSpPr txBox="1"/>
          <p:nvPr/>
        </p:nvSpPr>
        <p:spPr>
          <a:xfrm>
            <a:off x="569041" y="2097180"/>
            <a:ext cx="5787513" cy="3416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algn="ctr"/>
            <a:r>
              <a:rPr lang="en-US" sz="5400" dirty="0"/>
              <a:t>Data Requirement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59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442837" y="788573"/>
            <a:ext cx="7806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3 Steps Data Exchange Process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6E9CA54-BB03-4EE8-BDEF-B6D502508D97}"/>
              </a:ext>
            </a:extLst>
          </p:cNvPr>
          <p:cNvGrpSpPr/>
          <p:nvPr/>
        </p:nvGrpSpPr>
        <p:grpSpPr>
          <a:xfrm>
            <a:off x="1079134" y="1622065"/>
            <a:ext cx="2933701" cy="1557037"/>
            <a:chOff x="1079134" y="1622065"/>
            <a:chExt cx="2933701" cy="1557037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781619C-ED56-4EC7-BDFF-1934993554DB}"/>
                </a:ext>
              </a:extLst>
            </p:cNvPr>
            <p:cNvGrpSpPr/>
            <p:nvPr/>
          </p:nvGrpSpPr>
          <p:grpSpPr>
            <a:xfrm>
              <a:off x="1079134" y="1622065"/>
              <a:ext cx="2933701" cy="1557037"/>
              <a:chOff x="1079134" y="1622065"/>
              <a:chExt cx="2933701" cy="1557037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BDDCED4-07BF-4AB0-B790-4F166E7889C9}"/>
                  </a:ext>
                </a:extLst>
              </p:cNvPr>
              <p:cNvSpPr/>
              <p:nvPr/>
            </p:nvSpPr>
            <p:spPr>
              <a:xfrm>
                <a:off x="1079134" y="1622065"/>
                <a:ext cx="2933701" cy="1508760"/>
              </a:xfrm>
              <a:prstGeom prst="roundRect">
                <a:avLst>
                  <a:gd name="adj" fmla="val 672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0920A24-9B91-490A-9936-3FCE45577ACD}"/>
                  </a:ext>
                </a:extLst>
              </p:cNvPr>
              <p:cNvSpPr/>
              <p:nvPr/>
            </p:nvSpPr>
            <p:spPr>
              <a:xfrm rot="10800000">
                <a:off x="1326933" y="3130824"/>
                <a:ext cx="2427142" cy="48278"/>
              </a:xfrm>
              <a:custGeom>
                <a:avLst/>
                <a:gdLst>
                  <a:gd name="connsiteX0" fmla="*/ 2427142 w 2427142"/>
                  <a:gd name="connsiteY0" fmla="*/ 48278 h 48278"/>
                  <a:gd name="connsiteX1" fmla="*/ 0 w 2427142"/>
                  <a:gd name="connsiteY1" fmla="*/ 48278 h 48278"/>
                  <a:gd name="connsiteX2" fmla="*/ 8641 w 2427142"/>
                  <a:gd name="connsiteY2" fmla="*/ 35463 h 48278"/>
                  <a:gd name="connsiteX3" fmla="*/ 94255 w 2427142"/>
                  <a:gd name="connsiteY3" fmla="*/ 0 h 48278"/>
                  <a:gd name="connsiteX4" fmla="*/ 2332887 w 2427142"/>
                  <a:gd name="connsiteY4" fmla="*/ 0 h 48278"/>
                  <a:gd name="connsiteX5" fmla="*/ 2418501 w 2427142"/>
                  <a:gd name="connsiteY5" fmla="*/ 35463 h 4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7142" h="48278">
                    <a:moveTo>
                      <a:pt x="2427142" y="48278"/>
                    </a:moveTo>
                    <a:lnTo>
                      <a:pt x="0" y="48278"/>
                    </a:lnTo>
                    <a:lnTo>
                      <a:pt x="8641" y="35463"/>
                    </a:lnTo>
                    <a:cubicBezTo>
                      <a:pt x="30551" y="13552"/>
                      <a:pt x="60821" y="0"/>
                      <a:pt x="94255" y="0"/>
                    </a:cubicBezTo>
                    <a:lnTo>
                      <a:pt x="2332887" y="0"/>
                    </a:lnTo>
                    <a:cubicBezTo>
                      <a:pt x="2366322" y="0"/>
                      <a:pt x="2396591" y="13552"/>
                      <a:pt x="2418501" y="354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F4DB94-DAD6-4F7A-9783-3BC96EE747DA}"/>
                </a:ext>
              </a:extLst>
            </p:cNvPr>
            <p:cNvSpPr txBox="1"/>
            <p:nvPr/>
          </p:nvSpPr>
          <p:spPr>
            <a:xfrm>
              <a:off x="2206377" y="1889672"/>
              <a:ext cx="15897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" panose="020B0003030101060003" pitchFamily="34" charset="0"/>
                </a:rPr>
                <a:t>Step 1</a:t>
              </a:r>
            </a:p>
          </p:txBody>
        </p:sp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92F60BA6-C9A2-4F36-BE8D-CC0078B7637A}"/>
                </a:ext>
              </a:extLst>
            </p:cNvPr>
            <p:cNvSpPr txBox="1"/>
            <p:nvPr/>
          </p:nvSpPr>
          <p:spPr>
            <a:xfrm>
              <a:off x="2236856" y="2259004"/>
              <a:ext cx="1681133" cy="53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0479" tIns="30479" rIns="30479" bIns="30479" numCol="1" spcCol="38100" rtlCol="0" anchor="t">
              <a:spAutoFit/>
            </a:bodyPr>
            <a:lstStyle/>
            <a:p>
              <a:pPr defTabSz="609630" hangingPunct="0">
                <a:lnSpc>
                  <a:spcPct val="110000"/>
                </a:lnSpc>
              </a:pP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Send Data to Dasceq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99C8F1-988E-4B4F-BA01-BC06141040D4}"/>
                </a:ext>
              </a:extLst>
            </p:cNvPr>
            <p:cNvCxnSpPr/>
            <p:nvPr/>
          </p:nvCxnSpPr>
          <p:spPr>
            <a:xfrm>
              <a:off x="2066399" y="1912532"/>
              <a:ext cx="0" cy="90486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8D2ACA-2CFF-4A3B-9F03-40311217B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465" y="2150306"/>
              <a:ext cx="441808" cy="441808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29CF541-3127-498D-A451-BAA5B246076B}"/>
              </a:ext>
            </a:extLst>
          </p:cNvPr>
          <p:cNvSpPr/>
          <p:nvPr/>
        </p:nvSpPr>
        <p:spPr>
          <a:xfrm>
            <a:off x="9807404" y="2717439"/>
            <a:ext cx="2039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DART PROPIETARY ENGINE</a:t>
            </a:r>
            <a:endParaRPr lang="en-CA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Raleway" panose="020B00030301010600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8B3743-7B67-4A97-A1AA-69BADB0E8644}"/>
              </a:ext>
            </a:extLst>
          </p:cNvPr>
          <p:cNvGrpSpPr/>
          <p:nvPr/>
        </p:nvGrpSpPr>
        <p:grpSpPr>
          <a:xfrm>
            <a:off x="4088445" y="2298091"/>
            <a:ext cx="456762" cy="457353"/>
            <a:chOff x="3907442" y="3059668"/>
            <a:chExt cx="456762" cy="45735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0E2AFE2-E8A9-4B5B-99FC-76F50B58C2A4}"/>
                </a:ext>
              </a:extLst>
            </p:cNvPr>
            <p:cNvSpPr/>
            <p:nvPr/>
          </p:nvSpPr>
          <p:spPr>
            <a:xfrm>
              <a:off x="3964545" y="3117362"/>
              <a:ext cx="399659" cy="39965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D0A524F-CB61-4641-8AB9-C7DC5B4D7E4C}"/>
                </a:ext>
              </a:extLst>
            </p:cNvPr>
            <p:cNvGrpSpPr/>
            <p:nvPr/>
          </p:nvGrpSpPr>
          <p:grpSpPr>
            <a:xfrm>
              <a:off x="3907442" y="3059668"/>
              <a:ext cx="367638" cy="369332"/>
              <a:chOff x="2678113" y="6364288"/>
              <a:chExt cx="344488" cy="346075"/>
            </a:xfrm>
          </p:grpSpPr>
          <p:sp>
            <p:nvSpPr>
              <p:cNvPr id="30" name="Freeform 304">
                <a:extLst>
                  <a:ext uri="{FF2B5EF4-FFF2-40B4-BE49-F238E27FC236}">
                    <a16:creationId xmlns:a16="http://schemas.microsoft.com/office/drawing/2014/main" id="{2D022C4C-EB0D-47AF-B3BD-D8C7E8D95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050" y="6424613"/>
                <a:ext cx="134938" cy="225425"/>
              </a:xfrm>
              <a:custGeom>
                <a:avLst/>
                <a:gdLst>
                  <a:gd name="T0" fmla="*/ 0 w 85"/>
                  <a:gd name="T1" fmla="*/ 104 h 142"/>
                  <a:gd name="T2" fmla="*/ 42 w 85"/>
                  <a:gd name="T3" fmla="*/ 71 h 142"/>
                  <a:gd name="T4" fmla="*/ 0 w 85"/>
                  <a:gd name="T5" fmla="*/ 38 h 142"/>
                  <a:gd name="T6" fmla="*/ 0 w 85"/>
                  <a:gd name="T7" fmla="*/ 0 h 142"/>
                  <a:gd name="T8" fmla="*/ 85 w 85"/>
                  <a:gd name="T9" fmla="*/ 71 h 142"/>
                  <a:gd name="T10" fmla="*/ 0 w 85"/>
                  <a:gd name="T11" fmla="*/ 142 h 142"/>
                  <a:gd name="T12" fmla="*/ 0 w 85"/>
                  <a:gd name="T13" fmla="*/ 10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42">
                    <a:moveTo>
                      <a:pt x="0" y="104"/>
                    </a:moveTo>
                    <a:lnTo>
                      <a:pt x="42" y="71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85" y="71"/>
                    </a:lnTo>
                    <a:lnTo>
                      <a:pt x="0" y="142"/>
                    </a:lnTo>
                    <a:lnTo>
                      <a:pt x="0" y="10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Oval 305">
                <a:extLst>
                  <a:ext uri="{FF2B5EF4-FFF2-40B4-BE49-F238E27FC236}">
                    <a16:creationId xmlns:a16="http://schemas.microsoft.com/office/drawing/2014/main" id="{DCF7B0DD-A189-4188-9DF7-8D9116CD3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113" y="6364288"/>
                <a:ext cx="344488" cy="346075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3A4260-0A3B-4721-BDC7-B638223347E3}"/>
              </a:ext>
            </a:extLst>
          </p:cNvPr>
          <p:cNvGrpSpPr/>
          <p:nvPr/>
        </p:nvGrpSpPr>
        <p:grpSpPr>
          <a:xfrm rot="10800000">
            <a:off x="4088445" y="3852209"/>
            <a:ext cx="456762" cy="436701"/>
            <a:chOff x="3907442" y="2992299"/>
            <a:chExt cx="456762" cy="43670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01D28E-6D51-4744-90EA-29EED7E98E8D}"/>
                </a:ext>
              </a:extLst>
            </p:cNvPr>
            <p:cNvSpPr/>
            <p:nvPr/>
          </p:nvSpPr>
          <p:spPr>
            <a:xfrm>
              <a:off x="3964545" y="2992299"/>
              <a:ext cx="399659" cy="39965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DE01C2-AA94-4E28-B331-756C9CFD50A0}"/>
                </a:ext>
              </a:extLst>
            </p:cNvPr>
            <p:cNvGrpSpPr/>
            <p:nvPr/>
          </p:nvGrpSpPr>
          <p:grpSpPr>
            <a:xfrm>
              <a:off x="3907442" y="3059668"/>
              <a:ext cx="367638" cy="369332"/>
              <a:chOff x="2678113" y="6364288"/>
              <a:chExt cx="344488" cy="346075"/>
            </a:xfrm>
          </p:grpSpPr>
          <p:sp>
            <p:nvSpPr>
              <p:cNvPr id="36" name="Freeform 304">
                <a:extLst>
                  <a:ext uri="{FF2B5EF4-FFF2-40B4-BE49-F238E27FC236}">
                    <a16:creationId xmlns:a16="http://schemas.microsoft.com/office/drawing/2014/main" id="{B43763EA-BF65-4EEF-A1D0-02BD64B1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050" y="6424613"/>
                <a:ext cx="134938" cy="225425"/>
              </a:xfrm>
              <a:custGeom>
                <a:avLst/>
                <a:gdLst>
                  <a:gd name="T0" fmla="*/ 0 w 85"/>
                  <a:gd name="T1" fmla="*/ 104 h 142"/>
                  <a:gd name="T2" fmla="*/ 42 w 85"/>
                  <a:gd name="T3" fmla="*/ 71 h 142"/>
                  <a:gd name="T4" fmla="*/ 0 w 85"/>
                  <a:gd name="T5" fmla="*/ 38 h 142"/>
                  <a:gd name="T6" fmla="*/ 0 w 85"/>
                  <a:gd name="T7" fmla="*/ 0 h 142"/>
                  <a:gd name="T8" fmla="*/ 85 w 85"/>
                  <a:gd name="T9" fmla="*/ 71 h 142"/>
                  <a:gd name="T10" fmla="*/ 0 w 85"/>
                  <a:gd name="T11" fmla="*/ 142 h 142"/>
                  <a:gd name="T12" fmla="*/ 0 w 85"/>
                  <a:gd name="T13" fmla="*/ 10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142">
                    <a:moveTo>
                      <a:pt x="0" y="104"/>
                    </a:moveTo>
                    <a:lnTo>
                      <a:pt x="42" y="71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85" y="71"/>
                    </a:lnTo>
                    <a:lnTo>
                      <a:pt x="0" y="142"/>
                    </a:lnTo>
                    <a:lnTo>
                      <a:pt x="0" y="104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Oval 305">
                <a:extLst>
                  <a:ext uri="{FF2B5EF4-FFF2-40B4-BE49-F238E27FC236}">
                    <a16:creationId xmlns:a16="http://schemas.microsoft.com/office/drawing/2014/main" id="{44469BBA-9F09-4DDD-ABA4-5761B89CC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113" y="6364288"/>
                <a:ext cx="344488" cy="346075"/>
              </a:xfrm>
              <a:prstGeom prst="ellipse">
                <a:avLst/>
              </a:prstGeom>
              <a:noFill/>
              <a:ln w="127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C1E27F1-7452-4773-809F-E4216964C809}"/>
              </a:ext>
            </a:extLst>
          </p:cNvPr>
          <p:cNvSpPr/>
          <p:nvPr/>
        </p:nvSpPr>
        <p:spPr>
          <a:xfrm>
            <a:off x="1663411" y="5204367"/>
            <a:ext cx="2713045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Upload your data via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AwS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 S3 or Email  and receive recommendations back in 1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hr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803C2CB-3C38-403E-B93E-8FBCC038FF3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9415" y="1450473"/>
            <a:ext cx="1040915" cy="700103"/>
          </a:xfrm>
          <a:prstGeom prst="rect">
            <a:avLst/>
          </a:prstGeom>
        </p:spPr>
      </p:pic>
      <p:pic>
        <p:nvPicPr>
          <p:cNvPr id="49" name="Picture 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65883C31-A506-481D-97E0-DF282183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644" y="1450474"/>
            <a:ext cx="985222" cy="66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91722DD-91DE-4D39-962A-25CBE4019381}"/>
              </a:ext>
            </a:extLst>
          </p:cNvPr>
          <p:cNvGrpSpPr/>
          <p:nvPr/>
        </p:nvGrpSpPr>
        <p:grpSpPr>
          <a:xfrm>
            <a:off x="4692712" y="2417821"/>
            <a:ext cx="2933701" cy="1557037"/>
            <a:chOff x="4692712" y="2417821"/>
            <a:chExt cx="2933701" cy="15570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65C13D1-E5A7-4253-8635-218E30CD043B}"/>
                </a:ext>
              </a:extLst>
            </p:cNvPr>
            <p:cNvGrpSpPr/>
            <p:nvPr/>
          </p:nvGrpSpPr>
          <p:grpSpPr>
            <a:xfrm>
              <a:off x="4692712" y="2417821"/>
              <a:ext cx="2933701" cy="1557037"/>
              <a:chOff x="1079134" y="1622065"/>
              <a:chExt cx="2933701" cy="1557037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3F1FB77-9CFA-4629-A4E2-768CAD4A64B1}"/>
                  </a:ext>
                </a:extLst>
              </p:cNvPr>
              <p:cNvSpPr/>
              <p:nvPr/>
            </p:nvSpPr>
            <p:spPr>
              <a:xfrm>
                <a:off x="1079134" y="1622065"/>
                <a:ext cx="2933701" cy="1508760"/>
              </a:xfrm>
              <a:prstGeom prst="roundRect">
                <a:avLst>
                  <a:gd name="adj" fmla="val 672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4FD7DF3-ADD8-46C2-A48E-2B77CEF01A99}"/>
                  </a:ext>
                </a:extLst>
              </p:cNvPr>
              <p:cNvSpPr/>
              <p:nvPr/>
            </p:nvSpPr>
            <p:spPr>
              <a:xfrm rot="10800000">
                <a:off x="1326933" y="3130824"/>
                <a:ext cx="2427142" cy="48278"/>
              </a:xfrm>
              <a:custGeom>
                <a:avLst/>
                <a:gdLst>
                  <a:gd name="connsiteX0" fmla="*/ 2427142 w 2427142"/>
                  <a:gd name="connsiteY0" fmla="*/ 48278 h 48278"/>
                  <a:gd name="connsiteX1" fmla="*/ 0 w 2427142"/>
                  <a:gd name="connsiteY1" fmla="*/ 48278 h 48278"/>
                  <a:gd name="connsiteX2" fmla="*/ 8641 w 2427142"/>
                  <a:gd name="connsiteY2" fmla="*/ 35463 h 48278"/>
                  <a:gd name="connsiteX3" fmla="*/ 94255 w 2427142"/>
                  <a:gd name="connsiteY3" fmla="*/ 0 h 48278"/>
                  <a:gd name="connsiteX4" fmla="*/ 2332887 w 2427142"/>
                  <a:gd name="connsiteY4" fmla="*/ 0 h 48278"/>
                  <a:gd name="connsiteX5" fmla="*/ 2418501 w 2427142"/>
                  <a:gd name="connsiteY5" fmla="*/ 35463 h 4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7142" h="48278">
                    <a:moveTo>
                      <a:pt x="2427142" y="48278"/>
                    </a:moveTo>
                    <a:lnTo>
                      <a:pt x="0" y="48278"/>
                    </a:lnTo>
                    <a:lnTo>
                      <a:pt x="8641" y="35463"/>
                    </a:lnTo>
                    <a:cubicBezTo>
                      <a:pt x="30551" y="13552"/>
                      <a:pt x="60821" y="0"/>
                      <a:pt x="94255" y="0"/>
                    </a:cubicBezTo>
                    <a:lnTo>
                      <a:pt x="2332887" y="0"/>
                    </a:lnTo>
                    <a:cubicBezTo>
                      <a:pt x="2366322" y="0"/>
                      <a:pt x="2396591" y="13552"/>
                      <a:pt x="2418501" y="354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FB024D-3B89-4926-8486-B9109E4F24B5}"/>
                </a:ext>
              </a:extLst>
            </p:cNvPr>
            <p:cNvSpPr txBox="1"/>
            <p:nvPr/>
          </p:nvSpPr>
          <p:spPr>
            <a:xfrm>
              <a:off x="5756392" y="2684267"/>
              <a:ext cx="15897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" panose="020B0003030101060003" pitchFamily="34" charset="0"/>
                </a:rPr>
                <a:t>Step </a:t>
              </a:r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" panose="020B0003030101060003" pitchFamily="34" charset="0"/>
                </a:rPr>
                <a:t>2</a:t>
              </a:r>
              <a:endPara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FFE6C0EF-D981-46CB-9C28-432A477B93A9}"/>
                </a:ext>
              </a:extLst>
            </p:cNvPr>
            <p:cNvSpPr txBox="1"/>
            <p:nvPr/>
          </p:nvSpPr>
          <p:spPr>
            <a:xfrm>
              <a:off x="5786872" y="3053599"/>
              <a:ext cx="1330804" cy="5355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0479" tIns="30479" rIns="30479" bIns="30479" numCol="1" spcCol="38100" rtlCol="0" anchor="t">
              <a:spAutoFit/>
            </a:bodyPr>
            <a:lstStyle/>
            <a:p>
              <a:pPr defTabSz="609630" hangingPunct="0">
                <a:lnSpc>
                  <a:spcPct val="110000"/>
                </a:lnSpc>
              </a:pP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Dasceq Scores &amp; Return File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4B3B24-BA89-4ABA-B928-6B47E386D7F1}"/>
                </a:ext>
              </a:extLst>
            </p:cNvPr>
            <p:cNvCxnSpPr/>
            <p:nvPr/>
          </p:nvCxnSpPr>
          <p:spPr>
            <a:xfrm>
              <a:off x="5616414" y="2666912"/>
              <a:ext cx="0" cy="90486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B6DC58-3D7C-4489-B471-AA1A72F16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1612" y="2913308"/>
              <a:ext cx="435034" cy="435034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CDEA74-05E2-4974-9A52-6A412AB6A7FE}"/>
              </a:ext>
            </a:extLst>
          </p:cNvPr>
          <p:cNvGrpSpPr/>
          <p:nvPr/>
        </p:nvGrpSpPr>
        <p:grpSpPr>
          <a:xfrm>
            <a:off x="1087340" y="3307428"/>
            <a:ext cx="2933701" cy="1557037"/>
            <a:chOff x="1087340" y="3307428"/>
            <a:chExt cx="2933701" cy="155703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3AD828D-945B-40A4-9899-24EE08A65ABE}"/>
                </a:ext>
              </a:extLst>
            </p:cNvPr>
            <p:cNvGrpSpPr/>
            <p:nvPr/>
          </p:nvGrpSpPr>
          <p:grpSpPr>
            <a:xfrm>
              <a:off x="1087340" y="3307428"/>
              <a:ext cx="2933701" cy="1557037"/>
              <a:chOff x="1079134" y="1622065"/>
              <a:chExt cx="2933701" cy="1557037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0B8C3429-95D0-4811-AC27-94FCFEEB7DF3}"/>
                  </a:ext>
                </a:extLst>
              </p:cNvPr>
              <p:cNvSpPr/>
              <p:nvPr/>
            </p:nvSpPr>
            <p:spPr>
              <a:xfrm>
                <a:off x="1079134" y="1622065"/>
                <a:ext cx="2933701" cy="1508760"/>
              </a:xfrm>
              <a:prstGeom prst="roundRect">
                <a:avLst>
                  <a:gd name="adj" fmla="val 6722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381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80D1AB2-CCFA-4890-B464-3DE0841540BE}"/>
                  </a:ext>
                </a:extLst>
              </p:cNvPr>
              <p:cNvSpPr/>
              <p:nvPr/>
            </p:nvSpPr>
            <p:spPr>
              <a:xfrm rot="10800000">
                <a:off x="1326933" y="3130824"/>
                <a:ext cx="2427142" cy="48278"/>
              </a:xfrm>
              <a:custGeom>
                <a:avLst/>
                <a:gdLst>
                  <a:gd name="connsiteX0" fmla="*/ 2427142 w 2427142"/>
                  <a:gd name="connsiteY0" fmla="*/ 48278 h 48278"/>
                  <a:gd name="connsiteX1" fmla="*/ 0 w 2427142"/>
                  <a:gd name="connsiteY1" fmla="*/ 48278 h 48278"/>
                  <a:gd name="connsiteX2" fmla="*/ 8641 w 2427142"/>
                  <a:gd name="connsiteY2" fmla="*/ 35463 h 48278"/>
                  <a:gd name="connsiteX3" fmla="*/ 94255 w 2427142"/>
                  <a:gd name="connsiteY3" fmla="*/ 0 h 48278"/>
                  <a:gd name="connsiteX4" fmla="*/ 2332887 w 2427142"/>
                  <a:gd name="connsiteY4" fmla="*/ 0 h 48278"/>
                  <a:gd name="connsiteX5" fmla="*/ 2418501 w 2427142"/>
                  <a:gd name="connsiteY5" fmla="*/ 35463 h 48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27142" h="48278">
                    <a:moveTo>
                      <a:pt x="2427142" y="48278"/>
                    </a:moveTo>
                    <a:lnTo>
                      <a:pt x="0" y="48278"/>
                    </a:lnTo>
                    <a:lnTo>
                      <a:pt x="8641" y="35463"/>
                    </a:lnTo>
                    <a:cubicBezTo>
                      <a:pt x="30551" y="13552"/>
                      <a:pt x="60821" y="0"/>
                      <a:pt x="94255" y="0"/>
                    </a:cubicBezTo>
                    <a:lnTo>
                      <a:pt x="2332887" y="0"/>
                    </a:lnTo>
                    <a:cubicBezTo>
                      <a:pt x="2366322" y="0"/>
                      <a:pt x="2396591" y="13552"/>
                      <a:pt x="2418501" y="354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4AB45-E698-4C5B-AA3D-FBBB2AC15DC7}"/>
                </a:ext>
              </a:extLst>
            </p:cNvPr>
            <p:cNvSpPr txBox="1"/>
            <p:nvPr/>
          </p:nvSpPr>
          <p:spPr>
            <a:xfrm>
              <a:off x="2206377" y="3470047"/>
              <a:ext cx="15897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aleway" panose="020B0003030101060003" pitchFamily="34" charset="0"/>
                </a:rPr>
                <a:t>Step 3</a:t>
              </a:r>
            </a:p>
          </p:txBody>
        </p:sp>
        <p:sp>
          <p:nvSpPr>
            <p:cNvPr id="13" name="TextBox 38">
              <a:extLst>
                <a:ext uri="{FF2B5EF4-FFF2-40B4-BE49-F238E27FC236}">
                  <a16:creationId xmlns:a16="http://schemas.microsoft.com/office/drawing/2014/main" id="{AEDCBB5E-DBEF-4FA9-8685-ABC3443EC78D}"/>
                </a:ext>
              </a:extLst>
            </p:cNvPr>
            <p:cNvSpPr txBox="1"/>
            <p:nvPr/>
          </p:nvSpPr>
          <p:spPr>
            <a:xfrm>
              <a:off x="2236857" y="3813376"/>
              <a:ext cx="1681133" cy="10095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0479" tIns="30479" rIns="30479" bIns="30479" numCol="1" spcCol="38100" rtlCol="0" anchor="t">
              <a:spAutoFit/>
            </a:bodyPr>
            <a:lstStyle/>
            <a:p>
              <a:pPr defTabSz="609630" hangingPunct="0">
                <a:lnSpc>
                  <a:spcPct val="110000"/>
                </a:lnSpc>
              </a:pP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Receive Segments</a:t>
              </a:r>
            </a:p>
            <a:p>
              <a:pPr defTabSz="609630" hangingPunct="0">
                <a:lnSpc>
                  <a:spcPct val="110000"/>
                </a:lnSpc>
              </a:pPr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Frequency (Daily/Weekly - TBD)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57EBD6F-1327-414B-8734-97062E32BC37}"/>
                </a:ext>
              </a:extLst>
            </p:cNvPr>
            <p:cNvCxnSpPr/>
            <p:nvPr/>
          </p:nvCxnSpPr>
          <p:spPr>
            <a:xfrm>
              <a:off x="2066400" y="3589128"/>
              <a:ext cx="0" cy="904861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CD5C7989-9630-44A8-A6DB-5847041F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3412" y="3853876"/>
              <a:ext cx="435034" cy="43503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772ACE-C8CC-401A-88B9-54CE78F73201}"/>
              </a:ext>
            </a:extLst>
          </p:cNvPr>
          <p:cNvGrpSpPr/>
          <p:nvPr/>
        </p:nvGrpSpPr>
        <p:grpSpPr>
          <a:xfrm>
            <a:off x="8206299" y="2301594"/>
            <a:ext cx="1420249" cy="1420249"/>
            <a:chOff x="8411101" y="2301594"/>
            <a:chExt cx="1420249" cy="14202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1886BA-7914-47BA-8E8A-0E320E23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1101" y="2301594"/>
              <a:ext cx="1420249" cy="1420249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941090-F23C-4927-8284-7E7A9ADC54F9}"/>
                </a:ext>
              </a:extLst>
            </p:cNvPr>
            <p:cNvSpPr/>
            <p:nvPr/>
          </p:nvSpPr>
          <p:spPr>
            <a:xfrm>
              <a:off x="8852796" y="3053599"/>
              <a:ext cx="637730" cy="6377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381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B2BCF04C-F61B-4B7F-8A2E-B9C09BA032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45"/>
            <a:stretch/>
          </p:blipFill>
          <p:spPr bwMode="auto">
            <a:xfrm>
              <a:off x="9047945" y="3196340"/>
              <a:ext cx="318634" cy="35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6B0D61-F39B-4951-A1A0-8C431B8F2BCB}"/>
              </a:ext>
            </a:extLst>
          </p:cNvPr>
          <p:cNvGrpSpPr/>
          <p:nvPr/>
        </p:nvGrpSpPr>
        <p:grpSpPr>
          <a:xfrm>
            <a:off x="7297988" y="3198064"/>
            <a:ext cx="656850" cy="428127"/>
            <a:chOff x="7297988" y="3198064"/>
            <a:chExt cx="656850" cy="428127"/>
          </a:xfrm>
        </p:grpSpPr>
        <p:sp>
          <p:nvSpPr>
            <p:cNvPr id="52" name="Arrow: Bent 51">
              <a:extLst>
                <a:ext uri="{FF2B5EF4-FFF2-40B4-BE49-F238E27FC236}">
                  <a16:creationId xmlns:a16="http://schemas.microsoft.com/office/drawing/2014/main" id="{4C464D52-237F-4D35-B4E6-F3F1557615DD}"/>
                </a:ext>
              </a:extLst>
            </p:cNvPr>
            <p:cNvSpPr/>
            <p:nvPr/>
          </p:nvSpPr>
          <p:spPr>
            <a:xfrm>
              <a:off x="7297988" y="3198064"/>
              <a:ext cx="656850" cy="200025"/>
            </a:xfrm>
            <a:prstGeom prst="bentArrow">
              <a:avLst>
                <a:gd name="adj1" fmla="val 40715"/>
                <a:gd name="adj2" fmla="val 50000"/>
                <a:gd name="adj3" fmla="val 50000"/>
                <a:gd name="adj4" fmla="val 625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Bent 52">
              <a:extLst>
                <a:ext uri="{FF2B5EF4-FFF2-40B4-BE49-F238E27FC236}">
                  <a16:creationId xmlns:a16="http://schemas.microsoft.com/office/drawing/2014/main" id="{B73BFA6C-0BAA-429F-8AB3-EF0A4336D7E7}"/>
                </a:ext>
              </a:extLst>
            </p:cNvPr>
            <p:cNvSpPr/>
            <p:nvPr/>
          </p:nvSpPr>
          <p:spPr>
            <a:xfrm rot="10800000">
              <a:off x="7297988" y="3426166"/>
              <a:ext cx="656850" cy="200025"/>
            </a:xfrm>
            <a:prstGeom prst="bentArrow">
              <a:avLst>
                <a:gd name="adj1" fmla="val 40715"/>
                <a:gd name="adj2" fmla="val 50000"/>
                <a:gd name="adj3" fmla="val 50000"/>
                <a:gd name="adj4" fmla="val 625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A61645-5F9E-4EA0-BD8D-2B178A3D9F5E}"/>
              </a:ext>
            </a:extLst>
          </p:cNvPr>
          <p:cNvGrpSpPr/>
          <p:nvPr/>
        </p:nvGrpSpPr>
        <p:grpSpPr>
          <a:xfrm>
            <a:off x="904969" y="5264906"/>
            <a:ext cx="642056" cy="642056"/>
            <a:chOff x="4158038" y="5245928"/>
            <a:chExt cx="642056" cy="64205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A02A094-A1DF-4522-8A6C-535A0B781033}"/>
                </a:ext>
              </a:extLst>
            </p:cNvPr>
            <p:cNvSpPr/>
            <p:nvPr/>
          </p:nvSpPr>
          <p:spPr>
            <a:xfrm>
              <a:off x="4158038" y="5245928"/>
              <a:ext cx="642056" cy="642056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áfico 99">
              <a:extLst>
                <a:ext uri="{FF2B5EF4-FFF2-40B4-BE49-F238E27FC236}">
                  <a16:creationId xmlns:a16="http://schemas.microsoft.com/office/drawing/2014/main" id="{EFE0E267-29FA-42EB-BD35-F3344D77B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9026" t="12968" r="13197" b="32575"/>
            <a:stretch/>
          </p:blipFill>
          <p:spPr>
            <a:xfrm>
              <a:off x="4304453" y="5387717"/>
              <a:ext cx="382221" cy="382804"/>
            </a:xfrm>
            <a:prstGeom prst="rect">
              <a:avLst/>
            </a:prstGeom>
          </p:spPr>
        </p:pic>
      </p:grpSp>
      <p:sp>
        <p:nvSpPr>
          <p:cNvPr id="59" name="Rectangle: Rounded Corners 93">
            <a:extLst>
              <a:ext uri="{FF2B5EF4-FFF2-40B4-BE49-F238E27FC236}">
                <a16:creationId xmlns:a16="http://schemas.microsoft.com/office/drawing/2014/main" id="{09D3D36A-CC7A-0642-9B6C-49521FCCD1B3}"/>
              </a:ext>
            </a:extLst>
          </p:cNvPr>
          <p:cNvSpPr/>
          <p:nvPr/>
        </p:nvSpPr>
        <p:spPr>
          <a:xfrm>
            <a:off x="5491802" y="4445968"/>
            <a:ext cx="4134746" cy="2043322"/>
          </a:xfrm>
          <a:prstGeom prst="roundRect">
            <a:avLst>
              <a:gd name="adj" fmla="val 9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5C62F0-7254-9746-9CDF-E98436713077}"/>
              </a:ext>
            </a:extLst>
          </p:cNvPr>
          <p:cNvSpPr/>
          <p:nvPr/>
        </p:nvSpPr>
        <p:spPr>
          <a:xfrm>
            <a:off x="5656247" y="4560492"/>
            <a:ext cx="3970301" cy="1706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Historical Data  (12 Month)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 variables works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Data 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Delivery: Dasceq S3 Bucket or Conn’s SFTP? 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Format: CSV ? 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Approx. ETA to receive historic data 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Dasceq Retro Review Time: ~2 Week</a:t>
            </a:r>
          </a:p>
          <a:p>
            <a:pPr>
              <a:lnSpc>
                <a:spcPct val="110000"/>
              </a:lnSpc>
            </a:pP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1200" spc="-63" baseline="30000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Live </a:t>
            </a:r>
            <a:r>
              <a:rPr lang="en-US" sz="1200" spc="-63" dirty="0" err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KickOff</a:t>
            </a:r>
            <a:r>
              <a:rPr lang="en-US" sz="1200" spc="-63" dirty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Date? </a:t>
            </a:r>
          </a:p>
        </p:txBody>
      </p:sp>
    </p:spTree>
    <p:extLst>
      <p:ext uri="{BB962C8B-B14F-4D97-AF65-F5344CB8AC3E}">
        <p14:creationId xmlns:p14="http://schemas.microsoft.com/office/powerpoint/2010/main" val="36656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DDEC63-C532-4D2D-81E4-3E86249BDECA}"/>
              </a:ext>
            </a:extLst>
          </p:cNvPr>
          <p:cNvCxnSpPr>
            <a:cxnSpLocks/>
          </p:cNvCxnSpPr>
          <p:nvPr/>
        </p:nvCxnSpPr>
        <p:spPr>
          <a:xfrm>
            <a:off x="7114297" y="4360909"/>
            <a:ext cx="502126" cy="3485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05304C-ED27-4FDD-9A5C-132DD57BB054}"/>
              </a:ext>
            </a:extLst>
          </p:cNvPr>
          <p:cNvSpPr txBox="1"/>
          <p:nvPr/>
        </p:nvSpPr>
        <p:spPr>
          <a:xfrm>
            <a:off x="5440549" y="3490894"/>
            <a:ext cx="1263149" cy="55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More $$ Collected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407CFF5-3655-4FED-B853-D5E01A9FA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38" y="1767021"/>
            <a:ext cx="358384" cy="3583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03B366-A372-44E9-A768-27F404A745CF}"/>
              </a:ext>
            </a:extLst>
          </p:cNvPr>
          <p:cNvSpPr/>
          <p:nvPr/>
        </p:nvSpPr>
        <p:spPr>
          <a:xfrm rot="3600000">
            <a:off x="5626187" y="2781200"/>
            <a:ext cx="2388794" cy="12863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  <a:latin typeface="Raleway" panose="020B0003030101060003" pitchFamily="34" charset="0"/>
              </a:rPr>
              <a:t>STEP</a:t>
            </a:r>
            <a:r>
              <a:rPr lang="es-NI" b="1" dirty="0">
                <a:solidFill>
                  <a:schemeClr val="bg1"/>
                </a:solidFill>
                <a:latin typeface="Raleway" panose="020B0003030101060003" pitchFamily="34" charset="0"/>
              </a:rPr>
              <a:t> 2</a:t>
            </a:r>
            <a:endParaRPr lang="en-US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448F4F-9A06-4060-8A0F-B290E04EB819}"/>
              </a:ext>
            </a:extLst>
          </p:cNvPr>
          <p:cNvSpPr/>
          <p:nvPr/>
        </p:nvSpPr>
        <p:spPr>
          <a:xfrm>
            <a:off x="4825270" y="3991656"/>
            <a:ext cx="2388794" cy="12863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  <a:latin typeface="Raleway" panose="020B0003030101060003" pitchFamily="34" charset="0"/>
              </a:rPr>
              <a:t>STEP</a:t>
            </a:r>
            <a:r>
              <a:rPr lang="es-NI" b="1" dirty="0">
                <a:solidFill>
                  <a:schemeClr val="bg1"/>
                </a:solidFill>
                <a:latin typeface="Raleway" panose="020B0003030101060003" pitchFamily="34" charset="0"/>
              </a:rPr>
              <a:t> 3</a:t>
            </a:r>
            <a:endParaRPr lang="en-US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00F98-00AD-4335-8D93-B07256CAC200}"/>
              </a:ext>
            </a:extLst>
          </p:cNvPr>
          <p:cNvCxnSpPr/>
          <p:nvPr/>
        </p:nvCxnSpPr>
        <p:spPr>
          <a:xfrm flipV="1">
            <a:off x="6094130" y="1749358"/>
            <a:ext cx="0" cy="8572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FCA35B-AD66-4106-AFB2-077A3E9E28CD}"/>
              </a:ext>
            </a:extLst>
          </p:cNvPr>
          <p:cNvCxnSpPr>
            <a:cxnSpLocks/>
          </p:cNvCxnSpPr>
          <p:nvPr/>
        </p:nvCxnSpPr>
        <p:spPr>
          <a:xfrm flipV="1">
            <a:off x="4452931" y="4289424"/>
            <a:ext cx="557219" cy="2894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B609480-2C33-43F5-8AF8-9A6AA45E1CF3}"/>
              </a:ext>
            </a:extLst>
          </p:cNvPr>
          <p:cNvSpPr txBox="1"/>
          <p:nvPr/>
        </p:nvSpPr>
        <p:spPr>
          <a:xfrm>
            <a:off x="607324" y="1267341"/>
            <a:ext cx="1100090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Credit Underwriting Data &amp; Loan Application Data, Employment History 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Change in Credit or Income or Life Changes Tracked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Change of address, change of income, bureau refresh data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Product Information (sample auto variables)*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VIN information, Expected Value, Enhanced Information, Car Service Information?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Loan Information*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Direct loan information: Age of loan, FICO, Balance Amt,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Additional Calculated Loan Information as number of time delinquent since borrowed, membership status as Gold, Sliver etc. Payment patterns, payment channels, frequency, breakages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nsf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), delinquency, address changes, relevant account change, any payment behavior changes monitored as ach vs credit card vs other methods used (available as part of variable)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Cellphone App Data and/or Online Access Data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12 Month Connection Behavior*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Online login information, app login information, type of cellphone, version of cellphone, version of app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Customer Historical Contact History*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Onboarding related history: Customer reachable for welcome call etc.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12 Month of contact history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Contact channel details </a:t>
            </a:r>
          </a:p>
          <a:p>
            <a:pPr marL="1257300" lvl="3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No. of contact, email opens, Text Read, Contact Permission, Email Quality (email enhancement variable), Email Tag data, Text Tag Data, Chatbot Tag Data, Email Subject Line, call time analytics (Dasceq variables)</a:t>
            </a:r>
          </a:p>
          <a:p>
            <a:pPr marL="1257300" lvl="3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2F072E-F42C-4155-96CE-A3E784301972}"/>
              </a:ext>
            </a:extLst>
          </p:cNvPr>
          <p:cNvSpPr/>
          <p:nvPr/>
        </p:nvSpPr>
        <p:spPr>
          <a:xfrm>
            <a:off x="321530" y="780302"/>
            <a:ext cx="11545200" cy="44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Sample Data Variables</a:t>
            </a:r>
          </a:p>
        </p:txBody>
      </p:sp>
    </p:spTree>
    <p:extLst>
      <p:ext uri="{BB962C8B-B14F-4D97-AF65-F5344CB8AC3E}">
        <p14:creationId xmlns:p14="http://schemas.microsoft.com/office/powerpoint/2010/main" val="9299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DDEC63-C532-4D2D-81E4-3E86249BDECA}"/>
              </a:ext>
            </a:extLst>
          </p:cNvPr>
          <p:cNvCxnSpPr>
            <a:cxnSpLocks/>
          </p:cNvCxnSpPr>
          <p:nvPr/>
        </p:nvCxnSpPr>
        <p:spPr>
          <a:xfrm>
            <a:off x="7114297" y="4360909"/>
            <a:ext cx="502126" cy="3485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05304C-ED27-4FDD-9A5C-132DD57BB054}"/>
              </a:ext>
            </a:extLst>
          </p:cNvPr>
          <p:cNvSpPr txBox="1"/>
          <p:nvPr/>
        </p:nvSpPr>
        <p:spPr>
          <a:xfrm>
            <a:off x="5440549" y="3490894"/>
            <a:ext cx="1263149" cy="55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More $$ Collected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407CFF5-3655-4FED-B853-D5E01A9FA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38" y="1767021"/>
            <a:ext cx="358384" cy="3583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03B366-A372-44E9-A768-27F404A745CF}"/>
              </a:ext>
            </a:extLst>
          </p:cNvPr>
          <p:cNvSpPr/>
          <p:nvPr/>
        </p:nvSpPr>
        <p:spPr>
          <a:xfrm rot="3600000">
            <a:off x="5626187" y="2781200"/>
            <a:ext cx="2388794" cy="12863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  <a:latin typeface="Raleway" panose="020B0003030101060003" pitchFamily="34" charset="0"/>
              </a:rPr>
              <a:t>STEP</a:t>
            </a:r>
            <a:r>
              <a:rPr lang="es-NI" b="1" dirty="0">
                <a:solidFill>
                  <a:schemeClr val="bg1"/>
                </a:solidFill>
                <a:latin typeface="Raleway" panose="020B0003030101060003" pitchFamily="34" charset="0"/>
              </a:rPr>
              <a:t> 2</a:t>
            </a:r>
            <a:endParaRPr lang="en-US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448F4F-9A06-4060-8A0F-B290E04EB819}"/>
              </a:ext>
            </a:extLst>
          </p:cNvPr>
          <p:cNvSpPr/>
          <p:nvPr/>
        </p:nvSpPr>
        <p:spPr>
          <a:xfrm>
            <a:off x="4825270" y="3991656"/>
            <a:ext cx="2388794" cy="12863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  <a:latin typeface="Raleway" panose="020B0003030101060003" pitchFamily="34" charset="0"/>
              </a:rPr>
              <a:t>STEP</a:t>
            </a:r>
            <a:r>
              <a:rPr lang="es-NI" b="1" dirty="0">
                <a:solidFill>
                  <a:schemeClr val="bg1"/>
                </a:solidFill>
                <a:latin typeface="Raleway" panose="020B0003030101060003" pitchFamily="34" charset="0"/>
              </a:rPr>
              <a:t> 3</a:t>
            </a:r>
            <a:endParaRPr lang="en-US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00F98-00AD-4335-8D93-B07256CAC200}"/>
              </a:ext>
            </a:extLst>
          </p:cNvPr>
          <p:cNvCxnSpPr/>
          <p:nvPr/>
        </p:nvCxnSpPr>
        <p:spPr>
          <a:xfrm flipV="1">
            <a:off x="6094130" y="1749358"/>
            <a:ext cx="0" cy="8572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FCA35B-AD66-4106-AFB2-077A3E9E28CD}"/>
              </a:ext>
            </a:extLst>
          </p:cNvPr>
          <p:cNvCxnSpPr>
            <a:cxnSpLocks/>
          </p:cNvCxnSpPr>
          <p:nvPr/>
        </p:nvCxnSpPr>
        <p:spPr>
          <a:xfrm flipV="1">
            <a:off x="4452931" y="4289424"/>
            <a:ext cx="557219" cy="2894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B609480-2C33-43F5-8AF8-9A6AA45E1CF3}"/>
              </a:ext>
            </a:extLst>
          </p:cNvPr>
          <p:cNvSpPr txBox="1"/>
          <p:nvPr/>
        </p:nvSpPr>
        <p:spPr>
          <a:xfrm>
            <a:off x="607324" y="1267341"/>
            <a:ext cx="1073743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2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Treatment Data/ Collection Campaign data*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Content, Email Content, Agent Script, Offers, Agency, Agent Segments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12 Month Payment Information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Account ID, payment amount, transaction code, payment type (ach, online pay) 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Customer Change data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Address change, payment change, any household data, salary data  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2F072E-F42C-4155-96CE-A3E784301972}"/>
              </a:ext>
            </a:extLst>
          </p:cNvPr>
          <p:cNvSpPr/>
          <p:nvPr/>
        </p:nvSpPr>
        <p:spPr>
          <a:xfrm>
            <a:off x="321530" y="780302"/>
            <a:ext cx="11545200" cy="44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Sample Data Variables Continue…</a:t>
            </a:r>
          </a:p>
        </p:txBody>
      </p:sp>
    </p:spTree>
    <p:extLst>
      <p:ext uri="{BB962C8B-B14F-4D97-AF65-F5344CB8AC3E}">
        <p14:creationId xmlns:p14="http://schemas.microsoft.com/office/powerpoint/2010/main" val="41942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442836" y="598427"/>
            <a:ext cx="9399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Historical Data Variable for Lenders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D011216-C47C-4FAC-BA00-D75C294D6D41}"/>
              </a:ext>
            </a:extLst>
          </p:cNvPr>
          <p:cNvGraphicFramePr>
            <a:graphicFrameLocks noGrp="1"/>
          </p:cNvGraphicFramePr>
          <p:nvPr/>
        </p:nvGraphicFramePr>
        <p:xfrm>
          <a:off x="7641596" y="2664222"/>
          <a:ext cx="3262478" cy="357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2478">
                  <a:extLst>
                    <a:ext uri="{9D8B030D-6E8A-4147-A177-3AD203B41FA5}">
                      <a16:colId xmlns:a16="http://schemas.microsoft.com/office/drawing/2014/main" val="198761180"/>
                    </a:ext>
                  </a:extLst>
                </a:gridCol>
              </a:tblGrid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Loan/Account Num.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31111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Current</a:t>
                      </a:r>
                      <a:r>
                        <a:rPr lang="es-NI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Balance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2570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Amount Due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57747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Number of Days Delinquent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0119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 Amt.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96396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377395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79742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24309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32479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64157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105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273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2767EB-A808-4CAC-80FD-89B0D670A6B1}"/>
              </a:ext>
            </a:extLst>
          </p:cNvPr>
          <p:cNvSpPr/>
          <p:nvPr/>
        </p:nvSpPr>
        <p:spPr>
          <a:xfrm>
            <a:off x="554598" y="1183202"/>
            <a:ext cx="8663063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Type: Auto Loan, Unsecured Installment Loan,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Predict accounts likely to pay in next 6-12 months after 60dpd or once charged off</a:t>
            </a:r>
          </a:p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Data: Following variables for accounts charged off between Jan 1, 2020 – Dec 31, 2020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81E40EB-02FF-4E51-8966-9034F22FD254}"/>
              </a:ext>
            </a:extLst>
          </p:cNvPr>
          <p:cNvSpPr/>
          <p:nvPr/>
        </p:nvSpPr>
        <p:spPr>
          <a:xfrm>
            <a:off x="1069561" y="2162959"/>
            <a:ext cx="9829370" cy="495928"/>
          </a:xfrm>
          <a:prstGeom prst="round2SameRect">
            <a:avLst>
              <a:gd name="adj1" fmla="val 28518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1F0E9-50D7-41B5-9D76-1D888D18023C}"/>
              </a:ext>
            </a:extLst>
          </p:cNvPr>
          <p:cNvSpPr/>
          <p:nvPr/>
        </p:nvSpPr>
        <p:spPr>
          <a:xfrm>
            <a:off x="1431916" y="2185808"/>
            <a:ext cx="2885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Daily Snapshot of Historical Contacts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Optional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99ECF-D162-4DA8-8043-5BE07FC1EBED}"/>
              </a:ext>
            </a:extLst>
          </p:cNvPr>
          <p:cNvSpPr/>
          <p:nvPr/>
        </p:nvSpPr>
        <p:spPr>
          <a:xfrm>
            <a:off x="4345946" y="2235225"/>
            <a:ext cx="33051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Snapshot of ALL Payments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E5E3D-AFA1-42A5-ADDB-98ADACF6E4AC}"/>
              </a:ext>
            </a:extLst>
          </p:cNvPr>
          <p:cNvSpPr/>
          <p:nvPr/>
        </p:nvSpPr>
        <p:spPr>
          <a:xfrm>
            <a:off x="7565074" y="2183507"/>
            <a:ext cx="3305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Delinquent A</a:t>
            </a:r>
            <a:r>
              <a:rPr lang="en-US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ccount</a:t>
            </a:r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 Daily Snapshot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003030101060003" pitchFamily="34" charset="0"/>
              </a:rPr>
              <a:t>(NOT required if Contact Data Provided)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A1CBEE-9BD1-473B-9F4C-73EB73499651}"/>
              </a:ext>
            </a:extLst>
          </p:cNvPr>
          <p:cNvGraphicFramePr>
            <a:graphicFrameLocks noGrp="1"/>
          </p:cNvGraphicFramePr>
          <p:nvPr/>
        </p:nvGraphicFramePr>
        <p:xfrm>
          <a:off x="1075459" y="2664119"/>
          <a:ext cx="3276458" cy="357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458">
                  <a:extLst>
                    <a:ext uri="{9D8B030D-6E8A-4147-A177-3AD203B41FA5}">
                      <a16:colId xmlns:a16="http://schemas.microsoft.com/office/drawing/2014/main" val="813201215"/>
                    </a:ext>
                  </a:extLst>
                </a:gridCol>
              </a:tblGrid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Loan/Account Num.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57031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Contact Medium </a:t>
                      </a:r>
                      <a:r>
                        <a:rPr lang="es-NI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</a:t>
                      </a:r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Phone</a:t>
                      </a:r>
                      <a:r>
                        <a:rPr lang="es-NI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, VM, Email, Text)</a:t>
                      </a:r>
                      <a:endParaRPr lang="en-US" sz="12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99771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Phone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6392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NI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Date &amp; Time</a:t>
                      </a:r>
                      <a:endParaRPr lang="en-US" sz="12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69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Incoming or Outgoing Indicator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056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Successful Contact Indicator (Y/N)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04137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Agent Id and/or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54036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Current Balance on contact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1961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Amount Due on contact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72967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Delinquent period on contact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32670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Call Duration (in secs)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33096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Call Disposition (code and/or description) (Ex.: RPC, VoiceMail, HungUp)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445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0201F-E65B-4101-BF20-94A854FBC399}"/>
              </a:ext>
            </a:extLst>
          </p:cNvPr>
          <p:cNvGraphicFramePr>
            <a:graphicFrameLocks noGrp="1"/>
          </p:cNvGraphicFramePr>
          <p:nvPr/>
        </p:nvGraphicFramePr>
        <p:xfrm>
          <a:off x="4353857" y="2665485"/>
          <a:ext cx="3290434" cy="357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434">
                  <a:extLst>
                    <a:ext uri="{9D8B030D-6E8A-4147-A177-3AD203B41FA5}">
                      <a16:colId xmlns:a16="http://schemas.microsoft.com/office/drawing/2014/main" val="2423358334"/>
                    </a:ext>
                  </a:extLst>
                </a:gridCol>
              </a:tblGrid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Loan/Account Num.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965953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Type (Payment, Reversal)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582510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873099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Create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89047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Effective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97293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Amount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58113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Code </a:t>
                      </a:r>
                      <a:r>
                        <a:rPr lang="es-NI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(PMNT, RVSL, NSFM </a:t>
                      </a:r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Auction</a:t>
                      </a:r>
                      <a:r>
                        <a:rPr lang="es-NI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, Dealer)</a:t>
                      </a:r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6694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Payment Type (Cash, Check, CC, DC, Cash…)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55206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5448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9473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19289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7299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FED528-9706-F44C-BF38-AC66410F742A}"/>
              </a:ext>
            </a:extLst>
          </p:cNvPr>
          <p:cNvSpPr/>
          <p:nvPr/>
        </p:nvSpPr>
        <p:spPr>
          <a:xfrm>
            <a:off x="1094074" y="6238572"/>
            <a:ext cx="4697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Conns Score: Can this be added on account daily snapshot?</a:t>
            </a:r>
          </a:p>
        </p:txBody>
      </p:sp>
    </p:spTree>
    <p:extLst>
      <p:ext uri="{BB962C8B-B14F-4D97-AF65-F5344CB8AC3E}">
        <p14:creationId xmlns:p14="http://schemas.microsoft.com/office/powerpoint/2010/main" val="23691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442836" y="598427"/>
            <a:ext cx="9399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Ongoing Data Variable for Lenders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D011216-C47C-4FAC-BA00-D75C294D6D41}"/>
              </a:ext>
            </a:extLst>
          </p:cNvPr>
          <p:cNvGraphicFramePr>
            <a:graphicFrameLocks noGrp="1"/>
          </p:cNvGraphicFramePr>
          <p:nvPr/>
        </p:nvGraphicFramePr>
        <p:xfrm>
          <a:off x="7641596" y="2664222"/>
          <a:ext cx="3262478" cy="357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2478">
                  <a:extLst>
                    <a:ext uri="{9D8B030D-6E8A-4147-A177-3AD203B41FA5}">
                      <a16:colId xmlns:a16="http://schemas.microsoft.com/office/drawing/2014/main" val="198761180"/>
                    </a:ext>
                  </a:extLst>
                </a:gridCol>
              </a:tblGrid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Loan/Account Num.</a:t>
                      </a: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31111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Current</a:t>
                      </a:r>
                      <a:r>
                        <a:rPr lang="es-NI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 Balance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2570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Amount Due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57747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Number of Days Delinquent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0119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96396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377395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79742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24309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32479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64157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105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7273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32767EB-A808-4CAC-80FD-89B0D670A6B1}"/>
              </a:ext>
            </a:extLst>
          </p:cNvPr>
          <p:cNvSpPr/>
          <p:nvPr/>
        </p:nvSpPr>
        <p:spPr>
          <a:xfrm>
            <a:off x="554598" y="1052397"/>
            <a:ext cx="8663063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Type: Auto Loan, Unsecured Installment Loan,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Predict accounts likely to pay in next 15-30 days</a:t>
            </a:r>
          </a:p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of Scoring: Jan 31, 2021 or Feb 15</a:t>
            </a:r>
            <a:r>
              <a: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2021</a:t>
            </a:r>
          </a:p>
          <a:p>
            <a:pPr marL="261938" lvl="1" indent="-261938">
              <a:spcAft>
                <a:spcPts val="600"/>
              </a:spcAft>
              <a:buClr>
                <a:schemeClr val="accent2"/>
              </a:buClr>
              <a:buFont typeface="Calibri" panose="020F0502020204030204" pitchFamily="34" charset="0"/>
              <a:buChar char="→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 Accounts Returned: Within 4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81E40EB-02FF-4E51-8966-9034F22FD254}"/>
              </a:ext>
            </a:extLst>
          </p:cNvPr>
          <p:cNvSpPr/>
          <p:nvPr/>
        </p:nvSpPr>
        <p:spPr>
          <a:xfrm>
            <a:off x="1069561" y="2162959"/>
            <a:ext cx="9829370" cy="495928"/>
          </a:xfrm>
          <a:prstGeom prst="round2SameRect">
            <a:avLst>
              <a:gd name="adj1" fmla="val 28518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1F0E9-50D7-41B5-9D76-1D888D18023C}"/>
              </a:ext>
            </a:extLst>
          </p:cNvPr>
          <p:cNvSpPr/>
          <p:nvPr/>
        </p:nvSpPr>
        <p:spPr>
          <a:xfrm>
            <a:off x="1431916" y="2185808"/>
            <a:ext cx="2885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Daily Snapshot of Contacts since last upload  (if historical data send)</a:t>
            </a:r>
            <a:endParaRPr lang="en-US" sz="12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99ECF-D162-4DA8-8043-5BE07FC1EBED}"/>
              </a:ext>
            </a:extLst>
          </p:cNvPr>
          <p:cNvSpPr/>
          <p:nvPr/>
        </p:nvSpPr>
        <p:spPr>
          <a:xfrm>
            <a:off x="4345946" y="2235225"/>
            <a:ext cx="33051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Payments since last Upload ( 7 or 15days)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8E5E3D-AFA1-42A5-ADDB-98ADACF6E4AC}"/>
              </a:ext>
            </a:extLst>
          </p:cNvPr>
          <p:cNvSpPr/>
          <p:nvPr/>
        </p:nvSpPr>
        <p:spPr>
          <a:xfrm>
            <a:off x="7565074" y="2183507"/>
            <a:ext cx="3305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A</a:t>
            </a:r>
            <a:r>
              <a:rPr lang="en-US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ccounts</a:t>
            </a:r>
            <a:r>
              <a:rPr 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 to be scored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aleway" panose="020B0003030101060003" pitchFamily="34" charset="0"/>
              </a:rPr>
              <a:t>(List of account outstanding today)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A1CBEE-9BD1-473B-9F4C-73EB73499651}"/>
              </a:ext>
            </a:extLst>
          </p:cNvPr>
          <p:cNvGraphicFramePr>
            <a:graphicFrameLocks noGrp="1"/>
          </p:cNvGraphicFramePr>
          <p:nvPr/>
        </p:nvGraphicFramePr>
        <p:xfrm>
          <a:off x="1075459" y="2664119"/>
          <a:ext cx="3276458" cy="357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458">
                  <a:extLst>
                    <a:ext uri="{9D8B030D-6E8A-4147-A177-3AD203B41FA5}">
                      <a16:colId xmlns:a16="http://schemas.microsoft.com/office/drawing/2014/main" val="813201215"/>
                    </a:ext>
                  </a:extLst>
                </a:gridCol>
              </a:tblGrid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Loan/Account Num.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57031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Contact Medium </a:t>
                      </a:r>
                      <a:r>
                        <a:rPr lang="es-NI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</a:t>
                      </a:r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Phone</a:t>
                      </a:r>
                      <a:r>
                        <a:rPr lang="es-NI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, VM, Email, Text)</a:t>
                      </a:r>
                      <a:endParaRPr lang="en-US" sz="12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99771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Phone Number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6392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NI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Date &amp; Time</a:t>
                      </a:r>
                      <a:endParaRPr lang="en-US" sz="120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69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Incoming or Outgoing Indicator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056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Successful Contact Indicator (Y/N)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04137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Agent Id and/or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54036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Current Balance on contact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1961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Amount Due on contact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72967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Delinquent period on contact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32670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Call Duration (in secs)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633096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Call Disposition (code and/or description) (Ex.: RPC, VoiceMail, HungUp)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445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00201F-E65B-4101-BF20-94A854FBC399}"/>
              </a:ext>
            </a:extLst>
          </p:cNvPr>
          <p:cNvGraphicFramePr>
            <a:graphicFrameLocks noGrp="1"/>
          </p:cNvGraphicFramePr>
          <p:nvPr/>
        </p:nvGraphicFramePr>
        <p:xfrm>
          <a:off x="4353857" y="2665485"/>
          <a:ext cx="3290434" cy="357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434">
                  <a:extLst>
                    <a:ext uri="{9D8B030D-6E8A-4147-A177-3AD203B41FA5}">
                      <a16:colId xmlns:a16="http://schemas.microsoft.com/office/drawing/2014/main" val="2423358334"/>
                    </a:ext>
                  </a:extLst>
                </a:gridCol>
              </a:tblGrid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Loan/Account Num.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965953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Type (Payment, Reversal)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582510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873099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Create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89047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Effective 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97293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Amount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58113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Transaction Code </a:t>
                      </a:r>
                      <a:r>
                        <a:rPr lang="es-NI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(PMNT, RVSL, NSFM </a:t>
                      </a:r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Auction</a:t>
                      </a:r>
                      <a:r>
                        <a:rPr lang="es-NI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, Dealer)</a:t>
                      </a:r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66945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Open Sans" panose="020B0604020202020204" charset="0"/>
                          <a:ea typeface="Open Sans" panose="020B0604020202020204" charset="0"/>
                          <a:cs typeface="Open Sans" panose="020B0604020202020204" charset="0"/>
                        </a:rPr>
                        <a:t>Payment Type (Cash, Check, CC, DC, Cash…)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55206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5448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594734"/>
                  </a:ext>
                </a:extLst>
              </a:tr>
              <a:tr h="268269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19289"/>
                  </a:ext>
                </a:extLst>
              </a:tr>
              <a:tr h="374053">
                <a:tc>
                  <a:txBody>
                    <a:bodyPr/>
                    <a:lstStyle/>
                    <a:p>
                      <a:pPr algn="l"/>
                      <a:endParaRPr lang="en-US" sz="1200" noProof="0" dirty="0">
                        <a:solidFill>
                          <a:schemeClr val="bg2">
                            <a:lumMod val="25000"/>
                          </a:schemeClr>
                        </a:solidFill>
                        <a:latin typeface="Open Sans" panose="020B0604020202020204" charset="0"/>
                        <a:ea typeface="Open Sans" panose="020B0604020202020204" charset="0"/>
                        <a:cs typeface="Open Sans" panose="020B060402020202020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72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0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70148-6F31-4BE4-829A-47EF16D81CFF}"/>
              </a:ext>
            </a:extLst>
          </p:cNvPr>
          <p:cNvSpPr/>
          <p:nvPr/>
        </p:nvSpPr>
        <p:spPr>
          <a:xfrm>
            <a:off x="853701" y="3279606"/>
            <a:ext cx="58328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Retro Scoring Results </a:t>
            </a:r>
          </a:p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&amp; </a:t>
            </a:r>
          </a:p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Collection AI Playbook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861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C3CE47-DAC2-4FED-B621-FD02FF547418}"/>
              </a:ext>
            </a:extLst>
          </p:cNvPr>
          <p:cNvSpPr/>
          <p:nvPr/>
        </p:nvSpPr>
        <p:spPr>
          <a:xfrm>
            <a:off x="449640" y="614891"/>
            <a:ext cx="125118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CB2AI™ Segments Impact for Client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0DE36-7E28-4FCA-995E-B55FEB7678A2}"/>
              </a:ext>
            </a:extLst>
          </p:cNvPr>
          <p:cNvSpPr/>
          <p:nvPr/>
        </p:nvSpPr>
        <p:spPr>
          <a:xfrm>
            <a:off x="5205833" y="1344009"/>
            <a:ext cx="2999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Predicted Payment Behavior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98AA49-2FC8-4CA2-9826-B90B623AFC31}"/>
              </a:ext>
            </a:extLst>
          </p:cNvPr>
          <p:cNvSpPr/>
          <p:nvPr/>
        </p:nvSpPr>
        <p:spPr>
          <a:xfrm>
            <a:off x="2678674" y="1345116"/>
            <a:ext cx="2284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Predicted Payment Behavior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E8FA0-2973-4B9C-AB22-D3EA58E91510}"/>
              </a:ext>
            </a:extLst>
          </p:cNvPr>
          <p:cNvSpPr/>
          <p:nvPr/>
        </p:nvSpPr>
        <p:spPr>
          <a:xfrm>
            <a:off x="8684264" y="1349300"/>
            <a:ext cx="233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Treatment Blueprint**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81294A-CFAC-4FF2-BD80-9A5AD37B92F0}"/>
              </a:ext>
            </a:extLst>
          </p:cNvPr>
          <p:cNvSpPr/>
          <p:nvPr/>
        </p:nvSpPr>
        <p:spPr>
          <a:xfrm>
            <a:off x="8684265" y="4509387"/>
            <a:ext cx="2840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Risk Treatment Blueprint Settlement Strategy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Hustler Agent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9734EF-49E7-42F1-A3EA-FA54FD601815}"/>
              </a:ext>
            </a:extLst>
          </p:cNvPr>
          <p:cNvGrpSpPr/>
          <p:nvPr/>
        </p:nvGrpSpPr>
        <p:grpSpPr>
          <a:xfrm>
            <a:off x="5204997" y="2288935"/>
            <a:ext cx="3130641" cy="574241"/>
            <a:chOff x="4530681" y="2257197"/>
            <a:chExt cx="3130641" cy="574241"/>
          </a:xfrm>
        </p:grpSpPr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37A7C3A3-149F-4EBD-A35B-AAE20AD084BB}"/>
                </a:ext>
              </a:extLst>
            </p:cNvPr>
            <p:cNvSpPr/>
            <p:nvPr/>
          </p:nvSpPr>
          <p:spPr>
            <a:xfrm>
              <a:off x="7175976" y="2262650"/>
              <a:ext cx="485346" cy="560138"/>
            </a:xfrm>
            <a:prstGeom prst="chevron">
              <a:avLst>
                <a:gd name="adj" fmla="val 2428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26C23C78-0FD1-4635-A9C2-EC04B26CD342}"/>
                </a:ext>
              </a:extLst>
            </p:cNvPr>
            <p:cNvSpPr/>
            <p:nvPr/>
          </p:nvSpPr>
          <p:spPr>
            <a:xfrm rot="10800000">
              <a:off x="4530681" y="2271300"/>
              <a:ext cx="487340" cy="560138"/>
            </a:xfrm>
            <a:prstGeom prst="chevron">
              <a:avLst>
                <a:gd name="adj" fmla="val 27849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6BCB81-7CA7-4C89-9B94-AC2401A1DEA0}"/>
                </a:ext>
              </a:extLst>
            </p:cNvPr>
            <p:cNvSpPr/>
            <p:nvPr/>
          </p:nvSpPr>
          <p:spPr>
            <a:xfrm>
              <a:off x="4880014" y="2257197"/>
              <a:ext cx="2431975" cy="486516"/>
            </a:xfrm>
            <a:prstGeom prst="round2SameRect">
              <a:avLst>
                <a:gd name="adj1" fmla="val 14395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79% Pays in next 10 days</a:t>
              </a:r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D911E00-A326-4325-8382-7940BE72F27E}"/>
                </a:ext>
              </a:extLst>
            </p:cNvPr>
            <p:cNvSpPr/>
            <p:nvPr/>
          </p:nvSpPr>
          <p:spPr>
            <a:xfrm flipH="1" flipV="1">
              <a:off x="4877880" y="2739177"/>
              <a:ext cx="135881" cy="8426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7CFEEACB-7A5F-4741-AD41-4E12320C1AA5}"/>
                </a:ext>
              </a:extLst>
            </p:cNvPr>
            <p:cNvSpPr/>
            <p:nvPr/>
          </p:nvSpPr>
          <p:spPr>
            <a:xfrm flipV="1">
              <a:off x="7173980" y="2739176"/>
              <a:ext cx="138003" cy="8426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3D053-101D-4837-AE53-D7082AB57941}"/>
              </a:ext>
            </a:extLst>
          </p:cNvPr>
          <p:cNvSpPr/>
          <p:nvPr/>
        </p:nvSpPr>
        <p:spPr>
          <a:xfrm>
            <a:off x="2683509" y="2479664"/>
            <a:ext cx="2119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Payer- Low Risk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96580-32B0-46A8-82E4-4D09C65A554A}"/>
              </a:ext>
            </a:extLst>
          </p:cNvPr>
          <p:cNvSpPr/>
          <p:nvPr/>
        </p:nvSpPr>
        <p:spPr>
          <a:xfrm>
            <a:off x="8975339" y="2327074"/>
            <a:ext cx="1900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Touchpoint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E38F30-EE24-498D-9A2D-F05C202896A0}"/>
              </a:ext>
            </a:extLst>
          </p:cNvPr>
          <p:cNvGrpSpPr/>
          <p:nvPr/>
        </p:nvGrpSpPr>
        <p:grpSpPr>
          <a:xfrm>
            <a:off x="924202" y="2854526"/>
            <a:ext cx="10435034" cy="0"/>
            <a:chOff x="859475" y="2418145"/>
            <a:chExt cx="10435034" cy="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DBFD53-75BC-4688-ACBF-BBA43064D6A5}"/>
                </a:ext>
              </a:extLst>
            </p:cNvPr>
            <p:cNvCxnSpPr>
              <a:cxnSpLocks/>
            </p:cNvCxnSpPr>
            <p:nvPr/>
          </p:nvCxnSpPr>
          <p:spPr>
            <a:xfrm>
              <a:off x="859475" y="2418145"/>
              <a:ext cx="4114226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AD887D4-0CE1-4DC6-8FEE-E101D10702D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397" y="2418145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DFA5F3-27EC-4DF0-B503-1CC3C2DED317}"/>
              </a:ext>
            </a:extLst>
          </p:cNvPr>
          <p:cNvGrpSpPr/>
          <p:nvPr/>
        </p:nvGrpSpPr>
        <p:grpSpPr>
          <a:xfrm>
            <a:off x="5248374" y="3005177"/>
            <a:ext cx="3031489" cy="566246"/>
            <a:chOff x="4574058" y="2973439"/>
            <a:chExt cx="3031489" cy="566246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BD960FFC-B73A-44E2-98C0-F75493C75C71}"/>
                </a:ext>
              </a:extLst>
            </p:cNvPr>
            <p:cNvSpPr/>
            <p:nvPr/>
          </p:nvSpPr>
          <p:spPr>
            <a:xfrm rot="10800000">
              <a:off x="4574058" y="3001430"/>
              <a:ext cx="487340" cy="534460"/>
            </a:xfrm>
            <a:prstGeom prst="chevron">
              <a:avLst>
                <a:gd name="adj" fmla="val 2263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Arrow: Chevron 62">
              <a:extLst>
                <a:ext uri="{FF2B5EF4-FFF2-40B4-BE49-F238E27FC236}">
                  <a16:creationId xmlns:a16="http://schemas.microsoft.com/office/drawing/2014/main" id="{92A1A26D-A03E-4E6A-8DE4-77305D93A4F6}"/>
                </a:ext>
              </a:extLst>
            </p:cNvPr>
            <p:cNvSpPr/>
            <p:nvPr/>
          </p:nvSpPr>
          <p:spPr>
            <a:xfrm>
              <a:off x="7120201" y="3004697"/>
              <a:ext cx="485346" cy="534460"/>
            </a:xfrm>
            <a:prstGeom prst="chevron">
              <a:avLst>
                <a:gd name="adj" fmla="val 2150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4506BDC1-1F8B-49C2-8EFB-2E1A069DBE12}"/>
                </a:ext>
              </a:extLst>
            </p:cNvPr>
            <p:cNvSpPr/>
            <p:nvPr/>
          </p:nvSpPr>
          <p:spPr>
            <a:xfrm>
              <a:off x="4935755" y="2973439"/>
              <a:ext cx="2320489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234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67% Pays in 5-20 days</a:t>
              </a:r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46944919-B56C-451F-84ED-B1F045990DCB}"/>
                </a:ext>
              </a:extLst>
            </p:cNvPr>
            <p:cNvSpPr/>
            <p:nvPr/>
          </p:nvSpPr>
          <p:spPr>
            <a:xfrm flipH="1" flipV="1">
              <a:off x="4933719" y="3455419"/>
              <a:ext cx="129652" cy="84266"/>
            </a:xfrm>
            <a:prstGeom prst="rtTriangle">
              <a:avLst/>
            </a:prstGeom>
            <a:solidFill>
              <a:srgbClr val="234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F7D6336B-3D09-421B-9073-DCB783748348}"/>
                </a:ext>
              </a:extLst>
            </p:cNvPr>
            <p:cNvSpPr/>
            <p:nvPr/>
          </p:nvSpPr>
          <p:spPr>
            <a:xfrm flipV="1">
              <a:off x="7124562" y="3455418"/>
              <a:ext cx="131677" cy="84266"/>
            </a:xfrm>
            <a:prstGeom prst="rtTriangle">
              <a:avLst/>
            </a:prstGeom>
            <a:solidFill>
              <a:srgbClr val="2349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65C6E-3BDA-4689-B616-B198666E9E79}"/>
              </a:ext>
            </a:extLst>
          </p:cNvPr>
          <p:cNvSpPr/>
          <p:nvPr/>
        </p:nvSpPr>
        <p:spPr>
          <a:xfrm>
            <a:off x="3038875" y="3098669"/>
            <a:ext cx="1568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Forgetful Payer – Medium Risk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D76953-F6DF-44F0-90B3-EF641D3E3AEA}"/>
              </a:ext>
            </a:extLst>
          </p:cNvPr>
          <p:cNvSpPr/>
          <p:nvPr/>
        </p:nvSpPr>
        <p:spPr>
          <a:xfrm>
            <a:off x="8684264" y="2977039"/>
            <a:ext cx="2840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Warm Touch Initially + Low Phone Touch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4208E-CBCD-4CC4-8D47-94317259B63B}"/>
              </a:ext>
            </a:extLst>
          </p:cNvPr>
          <p:cNvGrpSpPr/>
          <p:nvPr/>
        </p:nvGrpSpPr>
        <p:grpSpPr>
          <a:xfrm>
            <a:off x="960834" y="3571422"/>
            <a:ext cx="10406022" cy="0"/>
            <a:chOff x="896107" y="3135041"/>
            <a:chExt cx="10406022" cy="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7C33C2D-6057-4F19-8EB5-133DE2375654}"/>
                </a:ext>
              </a:extLst>
            </p:cNvPr>
            <p:cNvCxnSpPr>
              <a:cxnSpLocks/>
            </p:cNvCxnSpPr>
            <p:nvPr/>
          </p:nvCxnSpPr>
          <p:spPr>
            <a:xfrm>
              <a:off x="896107" y="3135041"/>
              <a:ext cx="4085214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5BECA6-C9F6-43E5-8E63-10A959E29ED5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17" y="3135041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72446D-6626-4324-B83F-6827072021DA}"/>
              </a:ext>
            </a:extLst>
          </p:cNvPr>
          <p:cNvGrpSpPr/>
          <p:nvPr/>
        </p:nvGrpSpPr>
        <p:grpSpPr>
          <a:xfrm>
            <a:off x="5267848" y="3777483"/>
            <a:ext cx="2998044" cy="568530"/>
            <a:chOff x="4593532" y="3745745"/>
            <a:chExt cx="2998044" cy="568530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1BD7D049-6645-44D7-A610-D942F417DED4}"/>
                </a:ext>
              </a:extLst>
            </p:cNvPr>
            <p:cNvSpPr/>
            <p:nvPr/>
          </p:nvSpPr>
          <p:spPr>
            <a:xfrm rot="10800000">
              <a:off x="4593532" y="3789343"/>
              <a:ext cx="487340" cy="524932"/>
            </a:xfrm>
            <a:prstGeom prst="chevron">
              <a:avLst>
                <a:gd name="adj" fmla="val 20031"/>
              </a:avLst>
            </a:prstGeom>
            <a:solidFill>
              <a:srgbClr val="244D90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9055D445-D6F4-4F26-B32C-5CE4F7061074}"/>
                </a:ext>
              </a:extLst>
            </p:cNvPr>
            <p:cNvSpPr/>
            <p:nvPr/>
          </p:nvSpPr>
          <p:spPr>
            <a:xfrm>
              <a:off x="7106230" y="3787912"/>
              <a:ext cx="485346" cy="524932"/>
            </a:xfrm>
            <a:prstGeom prst="chevron">
              <a:avLst>
                <a:gd name="adj" fmla="val 26371"/>
              </a:avLst>
            </a:prstGeom>
            <a:solidFill>
              <a:srgbClr val="244D90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Rectangle 5">
              <a:extLst>
                <a:ext uri="{FF2B5EF4-FFF2-40B4-BE49-F238E27FC236}">
                  <a16:creationId xmlns:a16="http://schemas.microsoft.com/office/drawing/2014/main" id="{E1FB1BA4-5F38-4A2F-A89A-3F4F3101F5F9}"/>
                </a:ext>
              </a:extLst>
            </p:cNvPr>
            <p:cNvSpPr/>
            <p:nvPr/>
          </p:nvSpPr>
          <p:spPr>
            <a:xfrm>
              <a:off x="4956437" y="3745745"/>
              <a:ext cx="2279128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306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58% Pays in 15-25days</a:t>
              </a:r>
            </a:p>
          </p:txBody>
        </p:sp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4B5C291A-CA17-45AD-AE7E-F32E1FAA94E8}"/>
                </a:ext>
              </a:extLst>
            </p:cNvPr>
            <p:cNvSpPr/>
            <p:nvPr/>
          </p:nvSpPr>
          <p:spPr>
            <a:xfrm flipH="1" flipV="1">
              <a:off x="4954437" y="4227725"/>
              <a:ext cx="127341" cy="84266"/>
            </a:xfrm>
            <a:prstGeom prst="rtTriangle">
              <a:avLst/>
            </a:prstGeom>
            <a:solidFill>
              <a:srgbClr val="306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Triangle 40">
              <a:extLst>
                <a:ext uri="{FF2B5EF4-FFF2-40B4-BE49-F238E27FC236}">
                  <a16:creationId xmlns:a16="http://schemas.microsoft.com/office/drawing/2014/main" id="{AE5CBBE1-92C6-4B8A-A655-686A33C60997}"/>
                </a:ext>
              </a:extLst>
            </p:cNvPr>
            <p:cNvSpPr/>
            <p:nvPr/>
          </p:nvSpPr>
          <p:spPr>
            <a:xfrm flipV="1">
              <a:off x="7106230" y="4227724"/>
              <a:ext cx="129330" cy="84266"/>
            </a:xfrm>
            <a:prstGeom prst="rtTriangle">
              <a:avLst/>
            </a:prstGeom>
            <a:solidFill>
              <a:srgbClr val="306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7E9AF04-F97A-4FAB-BEAE-64AAF478B171}"/>
              </a:ext>
            </a:extLst>
          </p:cNvPr>
          <p:cNvSpPr/>
          <p:nvPr/>
        </p:nvSpPr>
        <p:spPr>
          <a:xfrm>
            <a:off x="3069586" y="3863697"/>
            <a:ext cx="1540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Moderate Payer – Medium Risk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F4860E-B2AA-4B4C-9A58-2F8D08AECF0C}"/>
              </a:ext>
            </a:extLst>
          </p:cNvPr>
          <p:cNvSpPr/>
          <p:nvPr/>
        </p:nvSpPr>
        <p:spPr>
          <a:xfrm>
            <a:off x="8940771" y="3677832"/>
            <a:ext cx="2164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+ Medium Phone Touch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D87221-9D20-47BD-B43F-D23A47FA3A64}"/>
              </a:ext>
            </a:extLst>
          </p:cNvPr>
          <p:cNvGrpSpPr/>
          <p:nvPr/>
        </p:nvGrpSpPr>
        <p:grpSpPr>
          <a:xfrm>
            <a:off x="960834" y="4385832"/>
            <a:ext cx="10406022" cy="0"/>
            <a:chOff x="896107" y="3949451"/>
            <a:chExt cx="10406022" cy="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7EB1570-B4EA-4785-ADFE-8E1459FAF614}"/>
                </a:ext>
              </a:extLst>
            </p:cNvPr>
            <p:cNvCxnSpPr>
              <a:cxnSpLocks/>
            </p:cNvCxnSpPr>
            <p:nvPr/>
          </p:nvCxnSpPr>
          <p:spPr>
            <a:xfrm>
              <a:off x="896107" y="3949451"/>
              <a:ext cx="4085214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E78F84-D67C-4673-93A8-72A6BD8E0F8D}"/>
                </a:ext>
              </a:extLst>
            </p:cNvPr>
            <p:cNvCxnSpPr>
              <a:cxnSpLocks/>
            </p:cNvCxnSpPr>
            <p:nvPr/>
          </p:nvCxnSpPr>
          <p:spPr>
            <a:xfrm>
              <a:off x="8462017" y="3949451"/>
              <a:ext cx="2840112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71D8D-618D-43AF-9C38-E226648FE2D9}"/>
              </a:ext>
            </a:extLst>
          </p:cNvPr>
          <p:cNvGrpSpPr/>
          <p:nvPr/>
        </p:nvGrpSpPr>
        <p:grpSpPr>
          <a:xfrm>
            <a:off x="5291016" y="4523160"/>
            <a:ext cx="2954376" cy="569118"/>
            <a:chOff x="4616700" y="4491422"/>
            <a:chExt cx="2954376" cy="569118"/>
          </a:xfrm>
        </p:grpSpPr>
        <p:sp>
          <p:nvSpPr>
            <p:cNvPr id="46" name="Arrow: Chevron 45">
              <a:extLst>
                <a:ext uri="{FF2B5EF4-FFF2-40B4-BE49-F238E27FC236}">
                  <a16:creationId xmlns:a16="http://schemas.microsoft.com/office/drawing/2014/main" id="{C9C482EA-4C0C-424C-BA0A-77C1B22E0803}"/>
                </a:ext>
              </a:extLst>
            </p:cNvPr>
            <p:cNvSpPr/>
            <p:nvPr/>
          </p:nvSpPr>
          <p:spPr>
            <a:xfrm rot="10800000">
              <a:off x="4616700" y="4547131"/>
              <a:ext cx="487340" cy="513409"/>
            </a:xfrm>
            <a:prstGeom prst="chevron">
              <a:avLst>
                <a:gd name="adj" fmla="val 23940"/>
              </a:avLst>
            </a:prstGeom>
            <a:solidFill>
              <a:srgbClr val="1E7286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0B4FD668-0478-4C1A-A084-3A719F25F21A}"/>
                </a:ext>
              </a:extLst>
            </p:cNvPr>
            <p:cNvSpPr/>
            <p:nvPr/>
          </p:nvSpPr>
          <p:spPr>
            <a:xfrm>
              <a:off x="7085730" y="4540956"/>
              <a:ext cx="485346" cy="513409"/>
            </a:xfrm>
            <a:prstGeom prst="chevron">
              <a:avLst>
                <a:gd name="adj" fmla="val 24287"/>
              </a:avLst>
            </a:prstGeom>
            <a:solidFill>
              <a:srgbClr val="1E7286"/>
            </a:solidFill>
            <a:ln>
              <a:noFill/>
            </a:ln>
            <a:effectLst>
              <a:outerShdw blurRad="228600" dist="38100" dir="8100000" algn="tr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0E9E1876-93E0-4C3D-80CF-13BA10DF4B98}"/>
                </a:ext>
              </a:extLst>
            </p:cNvPr>
            <p:cNvSpPr/>
            <p:nvPr/>
          </p:nvSpPr>
          <p:spPr>
            <a:xfrm>
              <a:off x="4981452" y="4491422"/>
              <a:ext cx="2229095" cy="486516"/>
            </a:xfrm>
            <a:prstGeom prst="round2SameRect">
              <a:avLst>
                <a:gd name="adj1" fmla="val 14395"/>
                <a:gd name="adj2" fmla="val 0"/>
              </a:avLst>
            </a:prstGeom>
            <a:solidFill>
              <a:srgbClr val="2A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>
                <a:spcAft>
                  <a:spcPts val="600"/>
                </a:spcAft>
                <a:buClr>
                  <a:schemeClr val="accent2"/>
                </a:buClr>
              </a:pPr>
              <a:r>
                <a:rPr lang="en-U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25% Pays in 20+ days</a:t>
              </a:r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B26A4C6E-00D4-4846-BC01-BB831ABDCB18}"/>
                </a:ext>
              </a:extLst>
            </p:cNvPr>
            <p:cNvSpPr/>
            <p:nvPr/>
          </p:nvSpPr>
          <p:spPr>
            <a:xfrm flipH="1" flipV="1">
              <a:off x="4979496" y="4973402"/>
              <a:ext cx="124545" cy="84266"/>
            </a:xfrm>
            <a:prstGeom prst="rtTriangle">
              <a:avLst/>
            </a:prstGeom>
            <a:solidFill>
              <a:srgbClr val="2A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>
              <a:extLst>
                <a:ext uri="{FF2B5EF4-FFF2-40B4-BE49-F238E27FC236}">
                  <a16:creationId xmlns:a16="http://schemas.microsoft.com/office/drawing/2014/main" id="{77D9D04A-4A50-469D-A601-948BDC4C6DF5}"/>
                </a:ext>
              </a:extLst>
            </p:cNvPr>
            <p:cNvSpPr/>
            <p:nvPr/>
          </p:nvSpPr>
          <p:spPr>
            <a:xfrm flipV="1">
              <a:off x="7087227" y="4973401"/>
              <a:ext cx="126490" cy="84266"/>
            </a:xfrm>
            <a:prstGeom prst="rtTriangle">
              <a:avLst/>
            </a:prstGeom>
            <a:solidFill>
              <a:srgbClr val="2A9E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1C3BE02B-33FA-4462-A7A1-D146EDD89B1D}"/>
              </a:ext>
            </a:extLst>
          </p:cNvPr>
          <p:cNvSpPr/>
          <p:nvPr/>
        </p:nvSpPr>
        <p:spPr>
          <a:xfrm>
            <a:off x="3069765" y="4653938"/>
            <a:ext cx="1506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Crisis Payer – High Risk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9B6A44D-F49F-0C47-BD27-A428CCD9FFD0}"/>
              </a:ext>
            </a:extLst>
          </p:cNvPr>
          <p:cNvSpPr/>
          <p:nvPr/>
        </p:nvSpPr>
        <p:spPr>
          <a:xfrm>
            <a:off x="883807" y="1349300"/>
            <a:ext cx="1566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CB2AI™ Score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266F4E-5553-0F45-811E-A6A73A35EFDB}"/>
              </a:ext>
            </a:extLst>
          </p:cNvPr>
          <p:cNvSpPr/>
          <p:nvPr/>
        </p:nvSpPr>
        <p:spPr>
          <a:xfrm>
            <a:off x="924202" y="2466468"/>
            <a:ext cx="1204778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&gt;90 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4A2EC3-793D-CD46-B9CB-1BEDE493609C}"/>
              </a:ext>
            </a:extLst>
          </p:cNvPr>
          <p:cNvSpPr/>
          <p:nvPr/>
        </p:nvSpPr>
        <p:spPr>
          <a:xfrm>
            <a:off x="960834" y="3091934"/>
            <a:ext cx="1131514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70-90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885DB5-6E44-594F-8F95-67AFB2D9A72C}"/>
              </a:ext>
            </a:extLst>
          </p:cNvPr>
          <p:cNvSpPr/>
          <p:nvPr/>
        </p:nvSpPr>
        <p:spPr>
          <a:xfrm>
            <a:off x="970918" y="3852771"/>
            <a:ext cx="1111346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50-70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F13EDA-3AA7-E74D-91BB-95E521E703AC}"/>
              </a:ext>
            </a:extLst>
          </p:cNvPr>
          <p:cNvSpPr/>
          <p:nvPr/>
        </p:nvSpPr>
        <p:spPr>
          <a:xfrm>
            <a:off x="970918" y="4654134"/>
            <a:ext cx="1086949" cy="31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30-50</a:t>
            </a:r>
          </a:p>
        </p:txBody>
      </p:sp>
    </p:spTree>
    <p:extLst>
      <p:ext uri="{BB962C8B-B14F-4D97-AF65-F5344CB8AC3E}">
        <p14:creationId xmlns:p14="http://schemas.microsoft.com/office/powerpoint/2010/main" val="591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3" grpId="0"/>
      <p:bldP spid="24" grpId="0"/>
      <p:bldP spid="34" grpId="0"/>
      <p:bldP spid="35" grpId="0"/>
      <p:bldP spid="42" grpId="0"/>
      <p:bldP spid="43" grpId="0"/>
      <p:bldP spid="50" grpId="0"/>
      <p:bldP spid="70" grpId="0"/>
      <p:bldP spid="71" grpId="0"/>
      <p:bldP spid="79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81E40EB-02FF-4E51-8966-9034F22FD254}"/>
              </a:ext>
            </a:extLst>
          </p:cNvPr>
          <p:cNvSpPr/>
          <p:nvPr/>
        </p:nvSpPr>
        <p:spPr>
          <a:xfrm>
            <a:off x="254875" y="1643753"/>
            <a:ext cx="4434085" cy="279797"/>
          </a:xfrm>
          <a:prstGeom prst="round2SameRect">
            <a:avLst>
              <a:gd name="adj1" fmla="val 28518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9A300-856F-4551-86C6-BC4B83722108}"/>
              </a:ext>
            </a:extLst>
          </p:cNvPr>
          <p:cNvSpPr/>
          <p:nvPr/>
        </p:nvSpPr>
        <p:spPr>
          <a:xfrm>
            <a:off x="525867" y="981202"/>
            <a:ext cx="67683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Month Wise Payer Distribution With DPD Segments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C349AE-AE55-500B-9072-22175C01718F}"/>
              </a:ext>
            </a:extLst>
          </p:cNvPr>
          <p:cNvGraphicFramePr>
            <a:graphicFrameLocks noGrp="1"/>
          </p:cNvGraphicFramePr>
          <p:nvPr/>
        </p:nvGraphicFramePr>
        <p:xfrm>
          <a:off x="261607" y="1650335"/>
          <a:ext cx="4420618" cy="2120176"/>
        </p:xfrm>
        <a:graphic>
          <a:graphicData uri="http://schemas.openxmlformats.org/drawingml/2006/table">
            <a:tbl>
              <a:tblPr/>
              <a:tblGrid>
                <a:gridCol w="1637802">
                  <a:extLst>
                    <a:ext uri="{9D8B030D-6E8A-4147-A177-3AD203B41FA5}">
                      <a16:colId xmlns:a16="http://schemas.microsoft.com/office/drawing/2014/main" val="1891378867"/>
                    </a:ext>
                  </a:extLst>
                </a:gridCol>
                <a:gridCol w="695704">
                  <a:extLst>
                    <a:ext uri="{9D8B030D-6E8A-4147-A177-3AD203B41FA5}">
                      <a16:colId xmlns:a16="http://schemas.microsoft.com/office/drawing/2014/main" val="2056506790"/>
                    </a:ext>
                  </a:extLst>
                </a:gridCol>
                <a:gridCol w="695704">
                  <a:extLst>
                    <a:ext uri="{9D8B030D-6E8A-4147-A177-3AD203B41FA5}">
                      <a16:colId xmlns:a16="http://schemas.microsoft.com/office/drawing/2014/main" val="3474197280"/>
                    </a:ext>
                  </a:extLst>
                </a:gridCol>
                <a:gridCol w="695704">
                  <a:extLst>
                    <a:ext uri="{9D8B030D-6E8A-4147-A177-3AD203B41FA5}">
                      <a16:colId xmlns:a16="http://schemas.microsoft.com/office/drawing/2014/main" val="1279039005"/>
                    </a:ext>
                  </a:extLst>
                </a:gridCol>
                <a:gridCol w="695704">
                  <a:extLst>
                    <a:ext uri="{9D8B030D-6E8A-4147-A177-3AD203B41FA5}">
                      <a16:colId xmlns:a16="http://schemas.microsoft.com/office/drawing/2014/main" val="3832093092"/>
                    </a:ext>
                  </a:extLst>
                </a:gridCol>
              </a:tblGrid>
              <a:tr h="2650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DPD_Seg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Total_Accts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95761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2023-05-01_2023-05-31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958020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2023-06-01_2023-06-31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926327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2023-07-01_2023-07-31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56476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2023-08-01_2023-08-31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552316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2023-09-01_2023-09-31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99547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2023-10-01_2023-10-31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23190"/>
                  </a:ext>
                </a:extLst>
              </a:tr>
              <a:tr h="2650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2023-11-01_2023-11-31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583108"/>
                  </a:ext>
                </a:extLst>
              </a:tr>
            </a:tbl>
          </a:graphicData>
        </a:graphic>
      </p:graphicFrame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001C85A-2A4B-13E4-5325-D865570531D8}"/>
              </a:ext>
            </a:extLst>
          </p:cNvPr>
          <p:cNvSpPr/>
          <p:nvPr/>
        </p:nvSpPr>
        <p:spPr>
          <a:xfrm>
            <a:off x="5670392" y="1643753"/>
            <a:ext cx="4434085" cy="279797"/>
          </a:xfrm>
          <a:prstGeom prst="round2SameRect">
            <a:avLst>
              <a:gd name="adj1" fmla="val 28518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E9BA1D57-DDE7-DF76-B78F-BAB0ED3A08C2}"/>
              </a:ext>
            </a:extLst>
          </p:cNvPr>
          <p:cNvSpPr/>
          <p:nvPr/>
        </p:nvSpPr>
        <p:spPr>
          <a:xfrm>
            <a:off x="283900" y="4006343"/>
            <a:ext cx="4434085" cy="279797"/>
          </a:xfrm>
          <a:prstGeom prst="round2SameRect">
            <a:avLst>
              <a:gd name="adj1" fmla="val 28518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80ED2E18-4F12-EBA0-E779-5BBA43B02F67}"/>
              </a:ext>
            </a:extLst>
          </p:cNvPr>
          <p:cNvSpPr/>
          <p:nvPr/>
        </p:nvSpPr>
        <p:spPr>
          <a:xfrm>
            <a:off x="5656923" y="4001679"/>
            <a:ext cx="4434085" cy="279797"/>
          </a:xfrm>
          <a:prstGeom prst="round2SameRect">
            <a:avLst>
              <a:gd name="adj1" fmla="val 28518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E110D43-E5AB-6DBE-AB21-4E74A621294C}"/>
              </a:ext>
            </a:extLst>
          </p:cNvPr>
          <p:cNvGraphicFramePr>
            <a:graphicFrameLocks noGrp="1"/>
          </p:cNvGraphicFramePr>
          <p:nvPr/>
        </p:nvGraphicFramePr>
        <p:xfrm>
          <a:off x="5670391" y="1650335"/>
          <a:ext cx="4420617" cy="2120179"/>
        </p:xfrm>
        <a:graphic>
          <a:graphicData uri="http://schemas.openxmlformats.org/drawingml/2006/table">
            <a:tbl>
              <a:tblPr/>
              <a:tblGrid>
                <a:gridCol w="1595942">
                  <a:extLst>
                    <a:ext uri="{9D8B030D-6E8A-4147-A177-3AD203B41FA5}">
                      <a16:colId xmlns:a16="http://schemas.microsoft.com/office/drawing/2014/main" val="2797622758"/>
                    </a:ext>
                  </a:extLst>
                </a:gridCol>
                <a:gridCol w="649675">
                  <a:extLst>
                    <a:ext uri="{9D8B030D-6E8A-4147-A177-3AD203B41FA5}">
                      <a16:colId xmlns:a16="http://schemas.microsoft.com/office/drawing/2014/main" val="4092859940"/>
                    </a:ext>
                  </a:extLst>
                </a:gridCol>
                <a:gridCol w="819156">
                  <a:extLst>
                    <a:ext uri="{9D8B030D-6E8A-4147-A177-3AD203B41FA5}">
                      <a16:colId xmlns:a16="http://schemas.microsoft.com/office/drawing/2014/main" val="3586884026"/>
                    </a:ext>
                  </a:extLst>
                </a:gridCol>
                <a:gridCol w="677922">
                  <a:extLst>
                    <a:ext uri="{9D8B030D-6E8A-4147-A177-3AD203B41FA5}">
                      <a16:colId xmlns:a16="http://schemas.microsoft.com/office/drawing/2014/main" val="4058489932"/>
                    </a:ext>
                  </a:extLst>
                </a:gridCol>
                <a:gridCol w="677922">
                  <a:extLst>
                    <a:ext uri="{9D8B030D-6E8A-4147-A177-3AD203B41FA5}">
                      <a16:colId xmlns:a16="http://schemas.microsoft.com/office/drawing/2014/main" val="3772538263"/>
                    </a:ext>
                  </a:extLst>
                </a:gridCol>
              </a:tblGrid>
              <a:tr h="2621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DPD_Seg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Total_Accts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283654"/>
                  </a:ext>
                </a:extLst>
              </a:tr>
              <a:tr h="2712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2023-05-01_2023-05-31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9377"/>
                  </a:ext>
                </a:extLst>
              </a:tr>
              <a:tr h="262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2023-06-01_2023-06-31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70409"/>
                  </a:ext>
                </a:extLst>
              </a:tr>
              <a:tr h="2759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2023-07-01_2023-07-31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34973"/>
                  </a:ext>
                </a:extLst>
              </a:tr>
              <a:tr h="262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2023-08-01_2023-08-31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44166"/>
                  </a:ext>
                </a:extLst>
              </a:tr>
              <a:tr h="262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2023-09-01_2023-09-31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651206"/>
                  </a:ext>
                </a:extLst>
              </a:tr>
              <a:tr h="262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2023-10-01_2023-10-31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299112"/>
                  </a:ext>
                </a:extLst>
              </a:tr>
              <a:tr h="262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2023-11-01_2023-11-31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4210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4C69A8F-4510-EC28-0623-9872F9A2D46D}"/>
              </a:ext>
            </a:extLst>
          </p:cNvPr>
          <p:cNvGraphicFramePr>
            <a:graphicFrameLocks noGrp="1"/>
          </p:cNvGraphicFramePr>
          <p:nvPr/>
        </p:nvGraphicFramePr>
        <p:xfrm>
          <a:off x="283898" y="4001679"/>
          <a:ext cx="4420616" cy="2037613"/>
        </p:xfrm>
        <a:graphic>
          <a:graphicData uri="http://schemas.openxmlformats.org/drawingml/2006/table">
            <a:tbl>
              <a:tblPr/>
              <a:tblGrid>
                <a:gridCol w="1595941">
                  <a:extLst>
                    <a:ext uri="{9D8B030D-6E8A-4147-A177-3AD203B41FA5}">
                      <a16:colId xmlns:a16="http://schemas.microsoft.com/office/drawing/2014/main" val="2014586846"/>
                    </a:ext>
                  </a:extLst>
                </a:gridCol>
                <a:gridCol w="649675">
                  <a:extLst>
                    <a:ext uri="{9D8B030D-6E8A-4147-A177-3AD203B41FA5}">
                      <a16:colId xmlns:a16="http://schemas.microsoft.com/office/drawing/2014/main" val="3163129628"/>
                    </a:ext>
                  </a:extLst>
                </a:gridCol>
                <a:gridCol w="819156">
                  <a:extLst>
                    <a:ext uri="{9D8B030D-6E8A-4147-A177-3AD203B41FA5}">
                      <a16:colId xmlns:a16="http://schemas.microsoft.com/office/drawing/2014/main" val="866690682"/>
                    </a:ext>
                  </a:extLst>
                </a:gridCol>
                <a:gridCol w="677922">
                  <a:extLst>
                    <a:ext uri="{9D8B030D-6E8A-4147-A177-3AD203B41FA5}">
                      <a16:colId xmlns:a16="http://schemas.microsoft.com/office/drawing/2014/main" val="715359760"/>
                    </a:ext>
                  </a:extLst>
                </a:gridCol>
                <a:gridCol w="677922">
                  <a:extLst>
                    <a:ext uri="{9D8B030D-6E8A-4147-A177-3AD203B41FA5}">
                      <a16:colId xmlns:a16="http://schemas.microsoft.com/office/drawing/2014/main" val="1312731849"/>
                    </a:ext>
                  </a:extLst>
                </a:gridCol>
              </a:tblGrid>
              <a:tr h="2514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DPD_Seg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Total_Accts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65743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2023-05-01_2023-05-31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68880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2023-06-01_2023-06-31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06723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2023-07-01_2023-07-31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78917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2023-08-01_2023-08-31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734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2023-09-01_2023-09-31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192635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2023-10-01_2023-10-31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537537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2023-11-01_2023-11-31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07276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435929A-0AFD-1C56-9C1B-FCA76EBF9F4D}"/>
              </a:ext>
            </a:extLst>
          </p:cNvPr>
          <p:cNvGraphicFramePr>
            <a:graphicFrameLocks noGrp="1"/>
          </p:cNvGraphicFramePr>
          <p:nvPr/>
        </p:nvGraphicFramePr>
        <p:xfrm>
          <a:off x="5656922" y="4001679"/>
          <a:ext cx="4420615" cy="2037613"/>
        </p:xfrm>
        <a:graphic>
          <a:graphicData uri="http://schemas.openxmlformats.org/drawingml/2006/table">
            <a:tbl>
              <a:tblPr/>
              <a:tblGrid>
                <a:gridCol w="1595941">
                  <a:extLst>
                    <a:ext uri="{9D8B030D-6E8A-4147-A177-3AD203B41FA5}">
                      <a16:colId xmlns:a16="http://schemas.microsoft.com/office/drawing/2014/main" val="2687193087"/>
                    </a:ext>
                  </a:extLst>
                </a:gridCol>
                <a:gridCol w="649675">
                  <a:extLst>
                    <a:ext uri="{9D8B030D-6E8A-4147-A177-3AD203B41FA5}">
                      <a16:colId xmlns:a16="http://schemas.microsoft.com/office/drawing/2014/main" val="861406030"/>
                    </a:ext>
                  </a:extLst>
                </a:gridCol>
                <a:gridCol w="819155">
                  <a:extLst>
                    <a:ext uri="{9D8B030D-6E8A-4147-A177-3AD203B41FA5}">
                      <a16:colId xmlns:a16="http://schemas.microsoft.com/office/drawing/2014/main" val="4043243127"/>
                    </a:ext>
                  </a:extLst>
                </a:gridCol>
                <a:gridCol w="677922">
                  <a:extLst>
                    <a:ext uri="{9D8B030D-6E8A-4147-A177-3AD203B41FA5}">
                      <a16:colId xmlns:a16="http://schemas.microsoft.com/office/drawing/2014/main" val="1880097412"/>
                    </a:ext>
                  </a:extLst>
                </a:gridCol>
                <a:gridCol w="677922">
                  <a:extLst>
                    <a:ext uri="{9D8B030D-6E8A-4147-A177-3AD203B41FA5}">
                      <a16:colId xmlns:a16="http://schemas.microsoft.com/office/drawing/2014/main" val="3790035372"/>
                    </a:ext>
                  </a:extLst>
                </a:gridCol>
              </a:tblGrid>
              <a:tr h="26012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DPD_Seg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Total_Accts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457939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2023-05-01_2023-05-31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45724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2023-06-01_2023-06-31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112032"/>
                  </a:ext>
                </a:extLst>
              </a:tr>
              <a:tr h="2601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2023-07-01_2023-07-31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44078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2023-08-01_2023-08-31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665157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2023-09-01_2023-09-31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33149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2023-10-01_2023-10-31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926706"/>
                  </a:ext>
                </a:extLst>
              </a:tr>
              <a:tr h="2514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2023-11-01_2023-11-31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61-90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64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9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442837" y="788573"/>
            <a:ext cx="78062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CB2AI –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0C78A-4A0B-4881-A228-3B11CAE3AD2D}"/>
              </a:ext>
            </a:extLst>
          </p:cNvPr>
          <p:cNvSpPr/>
          <p:nvPr/>
        </p:nvSpPr>
        <p:spPr>
          <a:xfrm>
            <a:off x="233778" y="1239453"/>
            <a:ext cx="7806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Oct-2023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EF198A5F-C403-4E1E-A15A-4B80C83A1993}"/>
              </a:ext>
            </a:extLst>
          </p:cNvPr>
          <p:cNvSpPr/>
          <p:nvPr/>
        </p:nvSpPr>
        <p:spPr>
          <a:xfrm>
            <a:off x="233778" y="1607495"/>
            <a:ext cx="10034829" cy="287131"/>
          </a:xfrm>
          <a:prstGeom prst="round2SameRect">
            <a:avLst>
              <a:gd name="adj1" fmla="val 32359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1F5C26-A54D-41EB-9976-75E3F762AFC8}"/>
              </a:ext>
            </a:extLst>
          </p:cNvPr>
          <p:cNvSpPr/>
          <p:nvPr/>
        </p:nvSpPr>
        <p:spPr>
          <a:xfrm>
            <a:off x="233778" y="3060023"/>
            <a:ext cx="3018408" cy="98542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sz="1400" dirty="0"/>
              <a:t>Seg-1 is </a:t>
            </a:r>
            <a:r>
              <a:rPr lang="en-US" sz="1400" dirty="0"/>
              <a:t>Very High propensity to Pay </a:t>
            </a:r>
            <a:r>
              <a:rPr lang="en-IN" sz="1400" dirty="0"/>
              <a:t>if we check % of payers it is very high compare to all the segments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518E37-189B-4F56-97FC-C9A2239385C8}"/>
              </a:ext>
            </a:extLst>
          </p:cNvPr>
          <p:cNvSpPr/>
          <p:nvPr/>
        </p:nvSpPr>
        <p:spPr>
          <a:xfrm>
            <a:off x="1628316" y="4231879"/>
            <a:ext cx="3018408" cy="98542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sz="1400">
                <a:solidFill>
                  <a:schemeClr val="accent2"/>
                </a:solidFill>
              </a:rPr>
              <a:t>Seg-2 is</a:t>
            </a:r>
            <a:r>
              <a:rPr lang="en-US" sz="1400">
                <a:solidFill>
                  <a:schemeClr val="accent2"/>
                </a:solidFill>
              </a:rPr>
              <a:t> High propensity to Pay </a:t>
            </a:r>
            <a:r>
              <a:rPr lang="en-IN" sz="1400">
                <a:solidFill>
                  <a:schemeClr val="accent2"/>
                </a:solidFill>
              </a:rPr>
              <a:t>if we check % of payers bit less compare to Seg_1 $$ collected also less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2FC854-5D40-46B7-9ED1-4A41B57823B5}"/>
              </a:ext>
            </a:extLst>
          </p:cNvPr>
          <p:cNvSpPr/>
          <p:nvPr/>
        </p:nvSpPr>
        <p:spPr>
          <a:xfrm>
            <a:off x="4904177" y="4231879"/>
            <a:ext cx="3018408" cy="985422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sz="1400"/>
              <a:t>Seg-3 is</a:t>
            </a:r>
            <a:r>
              <a:rPr lang="en-US" sz="1400"/>
              <a:t> Med propensity to Pay very High-Risk segments if we don’t pay attention, they can go charge off also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1D29F3-43F6-4558-A7F9-F6F651E6B1AF}"/>
              </a:ext>
            </a:extLst>
          </p:cNvPr>
          <p:cNvSpPr/>
          <p:nvPr/>
        </p:nvSpPr>
        <p:spPr>
          <a:xfrm>
            <a:off x="6413381" y="5354191"/>
            <a:ext cx="3018408" cy="985422"/>
          </a:xfrm>
          <a:prstGeom prst="roundRect">
            <a:avLst>
              <a:gd name="adj" fmla="val 7658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/>
              <a:t>Segment</a:t>
            </a:r>
            <a:r>
              <a:rPr lang="en-US" sz="1400"/>
              <a:t>_4 contains low segments compare to all segments risk level is very high</a:t>
            </a:r>
            <a:endParaRPr lang="en-US" sz="1400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8CCDC79-2544-4E59-97BE-223B88B39907}"/>
              </a:ext>
            </a:extLst>
          </p:cNvPr>
          <p:cNvSpPr/>
          <p:nvPr/>
        </p:nvSpPr>
        <p:spPr>
          <a:xfrm>
            <a:off x="2246050" y="4076795"/>
            <a:ext cx="257453" cy="123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D22343A-E9E5-4394-80C4-074FA9AF8B80}"/>
              </a:ext>
            </a:extLst>
          </p:cNvPr>
          <p:cNvSpPr/>
          <p:nvPr/>
        </p:nvSpPr>
        <p:spPr>
          <a:xfrm rot="16200000">
            <a:off x="4646724" y="4662722"/>
            <a:ext cx="257453" cy="123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5DBA31F-FD60-4B7E-B820-7D139BE1A604}"/>
              </a:ext>
            </a:extLst>
          </p:cNvPr>
          <p:cNvSpPr/>
          <p:nvPr/>
        </p:nvSpPr>
        <p:spPr>
          <a:xfrm rot="21392336">
            <a:off x="7444669" y="5223879"/>
            <a:ext cx="257453" cy="123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3C930E-FCC1-378F-FD25-18D0FCEC2117}"/>
              </a:ext>
            </a:extLst>
          </p:cNvPr>
          <p:cNvGraphicFramePr>
            <a:graphicFrameLocks noGrp="1"/>
          </p:cNvGraphicFramePr>
          <p:nvPr/>
        </p:nvGraphicFramePr>
        <p:xfrm>
          <a:off x="233778" y="1611006"/>
          <a:ext cx="10034829" cy="1355800"/>
        </p:xfrm>
        <a:graphic>
          <a:graphicData uri="http://schemas.openxmlformats.org/drawingml/2006/table">
            <a:tbl>
              <a:tblPr/>
              <a:tblGrid>
                <a:gridCol w="1758843">
                  <a:extLst>
                    <a:ext uri="{9D8B030D-6E8A-4147-A177-3AD203B41FA5}">
                      <a16:colId xmlns:a16="http://schemas.microsoft.com/office/drawing/2014/main" val="2128342167"/>
                    </a:ext>
                  </a:extLst>
                </a:gridCol>
                <a:gridCol w="1491876">
                  <a:extLst>
                    <a:ext uri="{9D8B030D-6E8A-4147-A177-3AD203B41FA5}">
                      <a16:colId xmlns:a16="http://schemas.microsoft.com/office/drawing/2014/main" val="1464843632"/>
                    </a:ext>
                  </a:extLst>
                </a:gridCol>
                <a:gridCol w="1130685">
                  <a:extLst>
                    <a:ext uri="{9D8B030D-6E8A-4147-A177-3AD203B41FA5}">
                      <a16:colId xmlns:a16="http://schemas.microsoft.com/office/drawing/2014/main" val="1489024610"/>
                    </a:ext>
                  </a:extLst>
                </a:gridCol>
                <a:gridCol w="753790">
                  <a:extLst>
                    <a:ext uri="{9D8B030D-6E8A-4147-A177-3AD203B41FA5}">
                      <a16:colId xmlns:a16="http://schemas.microsoft.com/office/drawing/2014/main" val="3904794019"/>
                    </a:ext>
                  </a:extLst>
                </a:gridCol>
                <a:gridCol w="753790">
                  <a:extLst>
                    <a:ext uri="{9D8B030D-6E8A-4147-A177-3AD203B41FA5}">
                      <a16:colId xmlns:a16="http://schemas.microsoft.com/office/drawing/2014/main" val="3606470058"/>
                    </a:ext>
                  </a:extLst>
                </a:gridCol>
                <a:gridCol w="1397652">
                  <a:extLst>
                    <a:ext uri="{9D8B030D-6E8A-4147-A177-3AD203B41FA5}">
                      <a16:colId xmlns:a16="http://schemas.microsoft.com/office/drawing/2014/main" val="701732820"/>
                    </a:ext>
                  </a:extLst>
                </a:gridCol>
                <a:gridCol w="1601804">
                  <a:extLst>
                    <a:ext uri="{9D8B030D-6E8A-4147-A177-3AD203B41FA5}">
                      <a16:colId xmlns:a16="http://schemas.microsoft.com/office/drawing/2014/main" val="1414731929"/>
                    </a:ext>
                  </a:extLst>
                </a:gridCol>
                <a:gridCol w="1146389">
                  <a:extLst>
                    <a:ext uri="{9D8B030D-6E8A-4147-A177-3AD203B41FA5}">
                      <a16:colId xmlns:a16="http://schemas.microsoft.com/office/drawing/2014/main" val="723580658"/>
                    </a:ext>
                  </a:extLst>
                </a:gridCol>
              </a:tblGrid>
              <a:tr h="2711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 Segments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Accounts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Payers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Amount Due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$$ Collected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Collection 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120797"/>
                  </a:ext>
                </a:extLst>
              </a:tr>
              <a:tr h="2711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2023-10-01_2023-10-31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688,010.63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972,546.45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14654"/>
                  </a:ext>
                </a:extLst>
              </a:tr>
              <a:tr h="2711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1,103,620.47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937,726.40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7356"/>
                  </a:ext>
                </a:extLst>
              </a:tr>
              <a:tr h="2711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301,441.46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240,758.83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52090"/>
                  </a:ext>
                </a:extLst>
              </a:tr>
              <a:tr h="2711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Seg_4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99,203.19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69,621.95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80263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054B04-6591-B2F8-A558-9377446E3EFF}"/>
              </a:ext>
            </a:extLst>
          </p:cNvPr>
          <p:cNvSpPr/>
          <p:nvPr/>
        </p:nvSpPr>
        <p:spPr>
          <a:xfrm>
            <a:off x="3788656" y="1925976"/>
            <a:ext cx="2231042" cy="191209"/>
          </a:xfrm>
          <a:prstGeom prst="round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B03D43-59AF-9878-CE13-9B4829CC5519}"/>
              </a:ext>
            </a:extLst>
          </p:cNvPr>
          <p:cNvSpPr/>
          <p:nvPr/>
        </p:nvSpPr>
        <p:spPr>
          <a:xfrm>
            <a:off x="3788656" y="2220576"/>
            <a:ext cx="2231042" cy="19120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84AEC4-6A24-228E-1B2E-99810E1325E5}"/>
              </a:ext>
            </a:extLst>
          </p:cNvPr>
          <p:cNvSpPr/>
          <p:nvPr/>
        </p:nvSpPr>
        <p:spPr>
          <a:xfrm>
            <a:off x="3778742" y="2474483"/>
            <a:ext cx="2250869" cy="184663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DF6AA3-463B-73AB-1CB4-9F60BE6C341E}"/>
              </a:ext>
            </a:extLst>
          </p:cNvPr>
          <p:cNvSpPr/>
          <p:nvPr/>
        </p:nvSpPr>
        <p:spPr>
          <a:xfrm>
            <a:off x="3788656" y="2768118"/>
            <a:ext cx="2231042" cy="163531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EFC23-D059-5E97-1C91-ADD7AA443DD3}"/>
              </a:ext>
            </a:extLst>
          </p:cNvPr>
          <p:cNvSpPr txBox="1"/>
          <p:nvPr/>
        </p:nvSpPr>
        <p:spPr>
          <a:xfrm>
            <a:off x="2140436" y="568793"/>
            <a:ext cx="779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+mj-lt"/>
              </a:rPr>
              <a:t>Background &amp; Success Story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814EB-DF9F-8527-F176-5C210A6C9CD6}"/>
              </a:ext>
            </a:extLst>
          </p:cNvPr>
          <p:cNvGrpSpPr/>
          <p:nvPr/>
        </p:nvGrpSpPr>
        <p:grpSpPr>
          <a:xfrm flipV="1">
            <a:off x="-956593" y="4269488"/>
            <a:ext cx="4655775" cy="3161034"/>
            <a:chOff x="-956593" y="-577072"/>
            <a:chExt cx="4655775" cy="31610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FAD3B4A-C400-1D05-0B70-40E314C08A45}"/>
                </a:ext>
              </a:extLst>
            </p:cNvPr>
            <p:cNvCxnSpPr/>
            <p:nvPr/>
          </p:nvCxnSpPr>
          <p:spPr>
            <a:xfrm rot="759359" flipH="1">
              <a:off x="2646456" y="-492957"/>
              <a:ext cx="972330" cy="146954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BAC299B-414E-6C9F-469C-6A00A6DB19E4}"/>
                </a:ext>
              </a:extLst>
            </p:cNvPr>
            <p:cNvCxnSpPr/>
            <p:nvPr/>
          </p:nvCxnSpPr>
          <p:spPr>
            <a:xfrm rot="759359" flipH="1" flipV="1">
              <a:off x="1703992" y="145489"/>
              <a:ext cx="872888" cy="60770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D78E3D-6168-75C5-B438-5EBDAC8213D4}"/>
                </a:ext>
              </a:extLst>
            </p:cNvPr>
            <p:cNvCxnSpPr/>
            <p:nvPr/>
          </p:nvCxnSpPr>
          <p:spPr>
            <a:xfrm rot="759359" flipV="1">
              <a:off x="1865013" y="-577072"/>
              <a:ext cx="1834169" cy="82614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FE1C7E-1427-FAA5-9368-562E61F03CDA}"/>
                </a:ext>
              </a:extLst>
            </p:cNvPr>
            <p:cNvCxnSpPr/>
            <p:nvPr/>
          </p:nvCxnSpPr>
          <p:spPr>
            <a:xfrm rot="759359" flipH="1" flipV="1">
              <a:off x="1690972" y="251851"/>
              <a:ext cx="1944661" cy="62980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AFD350-97A6-DAD8-E5C8-2FD8D06DD7BB}"/>
                </a:ext>
              </a:extLst>
            </p:cNvPr>
            <p:cNvCxnSpPr/>
            <p:nvPr/>
          </p:nvCxnSpPr>
          <p:spPr>
            <a:xfrm rot="759359" flipH="1">
              <a:off x="878431" y="793999"/>
              <a:ext cx="2640759" cy="70714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7DB00A-B2EB-72EA-F0CF-7D4664C4E46B}"/>
                </a:ext>
              </a:extLst>
            </p:cNvPr>
            <p:cNvCxnSpPr>
              <a:cxnSpLocks/>
            </p:cNvCxnSpPr>
            <p:nvPr/>
          </p:nvCxnSpPr>
          <p:spPr>
            <a:xfrm rot="759359">
              <a:off x="734657" y="1311060"/>
              <a:ext cx="1147788" cy="447118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453056-9602-6882-EDA4-3C30D1C2C255}"/>
                </a:ext>
              </a:extLst>
            </p:cNvPr>
            <p:cNvCxnSpPr/>
            <p:nvPr/>
          </p:nvCxnSpPr>
          <p:spPr>
            <a:xfrm rot="759359" flipV="1">
              <a:off x="1937320" y="781615"/>
              <a:ext cx="436444" cy="119294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EB0BD66-D12E-D939-5775-9F6A6F41F9EE}"/>
                </a:ext>
              </a:extLst>
            </p:cNvPr>
            <p:cNvCxnSpPr/>
            <p:nvPr/>
          </p:nvCxnSpPr>
          <p:spPr>
            <a:xfrm rot="759359" flipH="1" flipV="1">
              <a:off x="147010" y="-154334"/>
              <a:ext cx="2443633" cy="70885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79169A-C29C-520E-B517-ECE3F4835D79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148087" y="-268932"/>
              <a:ext cx="1669538" cy="14253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5ECC3-19D4-11E0-678C-6EDE746B3878}"/>
                </a:ext>
              </a:extLst>
            </p:cNvPr>
            <p:cNvCxnSpPr>
              <a:cxnSpLocks/>
            </p:cNvCxnSpPr>
            <p:nvPr/>
          </p:nvCxnSpPr>
          <p:spPr>
            <a:xfrm rot="759359" flipH="1">
              <a:off x="-771547" y="-510597"/>
              <a:ext cx="763047" cy="173470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FA1546-98A4-0266-0D9F-11441B085A0A}"/>
                </a:ext>
              </a:extLst>
            </p:cNvPr>
            <p:cNvCxnSpPr/>
            <p:nvPr/>
          </p:nvCxnSpPr>
          <p:spPr>
            <a:xfrm rot="759359" flipV="1">
              <a:off x="-798718" y="-249725"/>
              <a:ext cx="2443633" cy="1657382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54F6EF-945F-E4AD-B562-2D6827B17EB5}"/>
                </a:ext>
              </a:extLst>
            </p:cNvPr>
            <p:cNvCxnSpPr/>
            <p:nvPr/>
          </p:nvCxnSpPr>
          <p:spPr>
            <a:xfrm rot="759359">
              <a:off x="32258" y="-343633"/>
              <a:ext cx="988904" cy="1459933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6DD7A92-3A98-FB6B-35A8-BCD936E788A0}"/>
                </a:ext>
              </a:extLst>
            </p:cNvPr>
            <p:cNvCxnSpPr/>
            <p:nvPr/>
          </p:nvCxnSpPr>
          <p:spPr>
            <a:xfrm rot="759359" flipH="1">
              <a:off x="-956593" y="1002499"/>
              <a:ext cx="1756824" cy="30937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543198B-7E4B-5B90-04AE-52D12BD8AE36}"/>
                </a:ext>
              </a:extLst>
            </p:cNvPr>
            <p:cNvCxnSpPr/>
            <p:nvPr/>
          </p:nvCxnSpPr>
          <p:spPr>
            <a:xfrm rot="759359" flipH="1">
              <a:off x="884418" y="1809392"/>
              <a:ext cx="853030" cy="77457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7E81C25-E706-FED7-85BE-8A2E62609D47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684886" y="1187805"/>
              <a:ext cx="274899" cy="1280146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BEAAD2-C289-42B1-718A-3A1763383055}"/>
                </a:ext>
              </a:extLst>
            </p:cNvPr>
            <p:cNvCxnSpPr/>
            <p:nvPr/>
          </p:nvCxnSpPr>
          <p:spPr>
            <a:xfrm rot="759359" flipV="1">
              <a:off x="999660" y="-70971"/>
              <a:ext cx="685727" cy="130789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570696-51F5-2E26-94F5-3520BCDD85B1}"/>
                </a:ext>
              </a:extLst>
            </p:cNvPr>
            <p:cNvCxnSpPr/>
            <p:nvPr/>
          </p:nvCxnSpPr>
          <p:spPr>
            <a:xfrm rot="759359" flipH="1" flipV="1">
              <a:off x="1606826" y="27185"/>
              <a:ext cx="427818" cy="183998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E35A55-54D9-929B-E8EF-58D949BCA881}"/>
                </a:ext>
              </a:extLst>
            </p:cNvPr>
            <p:cNvSpPr/>
            <p:nvPr/>
          </p:nvSpPr>
          <p:spPr>
            <a:xfrm rot="759359" flipH="1" flipV="1">
              <a:off x="750140" y="2363092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D04AAEC-5CD8-8FEE-E8C6-8748219EC5BC}"/>
                </a:ext>
              </a:extLst>
            </p:cNvPr>
            <p:cNvSpPr/>
            <p:nvPr/>
          </p:nvSpPr>
          <p:spPr>
            <a:xfrm rot="759359" flipH="1" flipV="1">
              <a:off x="777133" y="1088082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F497C9-40CF-A049-2113-42DE988529CE}"/>
                </a:ext>
              </a:extLst>
            </p:cNvPr>
            <p:cNvSpPr/>
            <p:nvPr/>
          </p:nvSpPr>
          <p:spPr>
            <a:xfrm rot="759359" flipH="1" flipV="1">
              <a:off x="-944738" y="1032005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895BEB2-7D79-5975-AEDB-6EB47FEDCB98}"/>
                </a:ext>
              </a:extLst>
            </p:cNvPr>
            <p:cNvSpPr/>
            <p:nvPr/>
          </p:nvSpPr>
          <p:spPr>
            <a:xfrm rot="759359" flipH="1" flipV="1">
              <a:off x="161476" y="-475011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8F9A196-C28F-705C-5124-10B849EA5853}"/>
                </a:ext>
              </a:extLst>
            </p:cNvPr>
            <p:cNvSpPr/>
            <p:nvPr/>
          </p:nvSpPr>
          <p:spPr>
            <a:xfrm rot="759359" flipH="1" flipV="1">
              <a:off x="1701397" y="-29821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C53E0C3-3F11-08BB-D599-098B653A6411}"/>
                </a:ext>
              </a:extLst>
            </p:cNvPr>
            <p:cNvSpPr/>
            <p:nvPr/>
          </p:nvSpPr>
          <p:spPr>
            <a:xfrm rot="759359" flipH="1" flipV="1">
              <a:off x="2394610" y="748056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98910FC-C5C5-E6F5-AAD6-1AF58DABA889}"/>
                </a:ext>
              </a:extLst>
            </p:cNvPr>
            <p:cNvSpPr/>
            <p:nvPr/>
          </p:nvSpPr>
          <p:spPr>
            <a:xfrm rot="759359" flipH="1" flipV="1">
              <a:off x="3421767" y="1002098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5598F3A-1791-F937-B856-1F7E1C580205}"/>
                </a:ext>
              </a:extLst>
            </p:cNvPr>
            <p:cNvSpPr/>
            <p:nvPr/>
          </p:nvSpPr>
          <p:spPr>
            <a:xfrm rot="759359" flipH="1" flipV="1">
              <a:off x="1761194" y="1794365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8C59896A-557E-3B22-41DA-E847D8DCF35A}"/>
              </a:ext>
            </a:extLst>
          </p:cNvPr>
          <p:cNvSpPr/>
          <p:nvPr/>
        </p:nvSpPr>
        <p:spPr>
          <a:xfrm>
            <a:off x="42603" y="3901002"/>
            <a:ext cx="12192000" cy="294788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9C259C6-EE37-438E-0E44-85D73817EE9E}"/>
              </a:ext>
            </a:extLst>
          </p:cNvPr>
          <p:cNvGrpSpPr/>
          <p:nvPr/>
        </p:nvGrpSpPr>
        <p:grpSpPr>
          <a:xfrm>
            <a:off x="431065" y="4058233"/>
            <a:ext cx="11422538" cy="2633426"/>
            <a:chOff x="388463" y="3395249"/>
            <a:chExt cx="11422538" cy="2633426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626B0F33-0404-F569-DDAE-30684DA9F1A1}"/>
                </a:ext>
              </a:extLst>
            </p:cNvPr>
            <p:cNvGrpSpPr/>
            <p:nvPr/>
          </p:nvGrpSpPr>
          <p:grpSpPr>
            <a:xfrm>
              <a:off x="388463" y="3395249"/>
              <a:ext cx="11422538" cy="912254"/>
              <a:chOff x="388463" y="3395249"/>
              <a:chExt cx="11422538" cy="912254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4C27CFE-137E-4535-B615-87913FEA6719}"/>
                  </a:ext>
                </a:extLst>
              </p:cNvPr>
              <p:cNvSpPr/>
              <p:nvPr/>
            </p:nvSpPr>
            <p:spPr>
              <a:xfrm>
                <a:off x="388463" y="3395249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B026A16E-A0BB-8CC1-9056-5A39BAECF5DE}"/>
                  </a:ext>
                </a:extLst>
              </p:cNvPr>
              <p:cNvSpPr/>
              <p:nvPr/>
            </p:nvSpPr>
            <p:spPr>
              <a:xfrm>
                <a:off x="2709221" y="3395249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BCB68DA2-A589-40D7-03FF-14E32B6A45F4}"/>
                  </a:ext>
                </a:extLst>
              </p:cNvPr>
              <p:cNvSpPr/>
              <p:nvPr/>
            </p:nvSpPr>
            <p:spPr>
              <a:xfrm>
                <a:off x="5029979" y="3395249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D253BBFA-1C0D-F538-AAB6-8FF4EA146AFB}"/>
                  </a:ext>
                </a:extLst>
              </p:cNvPr>
              <p:cNvSpPr/>
              <p:nvPr/>
            </p:nvSpPr>
            <p:spPr>
              <a:xfrm>
                <a:off x="7350737" y="3395249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4C74105A-6E55-C4F0-C7E6-F0447E45AD6A}"/>
                  </a:ext>
                </a:extLst>
              </p:cNvPr>
              <p:cNvSpPr/>
              <p:nvPr/>
            </p:nvSpPr>
            <p:spPr>
              <a:xfrm>
                <a:off x="9671495" y="3395249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2" name="Picture 22" descr="Logo&#10;&#10;Description automatically generated">
                <a:extLst>
                  <a:ext uri="{FF2B5EF4-FFF2-40B4-BE49-F238E27FC236}">
                    <a16:creationId xmlns:a16="http://schemas.microsoft.com/office/drawing/2014/main" id="{689303B0-5538-E28C-7859-3F4F7BA175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69374" y="3650680"/>
                <a:ext cx="1219201" cy="401392"/>
              </a:xfrm>
              <a:prstGeom prst="rect">
                <a:avLst/>
              </a:prstGeom>
            </p:spPr>
          </p:pic>
          <p:pic>
            <p:nvPicPr>
              <p:cNvPr id="143" name="Picture 26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6FD0229A-8BD8-9C72-C33D-FD0A813D1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3808" y="3568448"/>
                <a:ext cx="988818" cy="565856"/>
              </a:xfrm>
              <a:prstGeom prst="rect">
                <a:avLst/>
              </a:prstGeom>
            </p:spPr>
          </p:pic>
          <p:pic>
            <p:nvPicPr>
              <p:cNvPr id="158" name="Picture 3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E5C7AF23-B9A0-D1B8-A14A-3C6D2369D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23919" y="3627898"/>
                <a:ext cx="1193142" cy="446957"/>
              </a:xfrm>
              <a:prstGeom prst="rect">
                <a:avLst/>
              </a:prstGeom>
            </p:spPr>
          </p:pic>
          <p:pic>
            <p:nvPicPr>
              <p:cNvPr id="159" name="Picture 39" descr="Text&#10;&#10;Description automatically generated">
                <a:extLst>
                  <a:ext uri="{FF2B5EF4-FFF2-40B4-BE49-F238E27FC236}">
                    <a16:creationId xmlns:a16="http://schemas.microsoft.com/office/drawing/2014/main" id="{FEEF8D10-5E41-987C-7C5A-AA7773C4F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153214" y="3634835"/>
                <a:ext cx="1176069" cy="433082"/>
              </a:xfrm>
              <a:prstGeom prst="rect">
                <a:avLst/>
              </a:prstGeom>
            </p:spPr>
          </p:pic>
          <p:pic>
            <p:nvPicPr>
              <p:cNvPr id="160" name="Picture 43" descr="A picture containing text, tableware, dishware, plate&#10;&#10;Description automatically generated">
                <a:extLst>
                  <a:ext uri="{FF2B5EF4-FFF2-40B4-BE49-F238E27FC236}">
                    <a16:creationId xmlns:a16="http://schemas.microsoft.com/office/drawing/2014/main" id="{8B49B6C8-A83D-4249-352E-D10760E0A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5755" y="3643326"/>
                <a:ext cx="1247955" cy="416101"/>
              </a:xfrm>
              <a:prstGeom prst="rect">
                <a:avLst/>
              </a:prstGeom>
            </p:spPr>
          </p:pic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8186270A-09DF-F4D1-3FD9-88386A03B0C1}"/>
                </a:ext>
              </a:extLst>
            </p:cNvPr>
            <p:cNvGrpSpPr/>
            <p:nvPr/>
          </p:nvGrpSpPr>
          <p:grpSpPr>
            <a:xfrm>
              <a:off x="388463" y="4419574"/>
              <a:ext cx="11422538" cy="912254"/>
              <a:chOff x="388463" y="4575995"/>
              <a:chExt cx="11422538" cy="912254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80CBD577-A613-F872-EBE3-950E813327E5}"/>
                  </a:ext>
                </a:extLst>
              </p:cNvPr>
              <p:cNvSpPr/>
              <p:nvPr/>
            </p:nvSpPr>
            <p:spPr>
              <a:xfrm>
                <a:off x="388463" y="4575995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93CA38F4-0B8F-2278-1E7E-88D480BE638D}"/>
                  </a:ext>
                </a:extLst>
              </p:cNvPr>
              <p:cNvSpPr/>
              <p:nvPr/>
            </p:nvSpPr>
            <p:spPr>
              <a:xfrm>
                <a:off x="2709221" y="4575995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CC38DF9E-C2F7-8B61-F056-B2448F840971}"/>
                  </a:ext>
                </a:extLst>
              </p:cNvPr>
              <p:cNvSpPr/>
              <p:nvPr/>
            </p:nvSpPr>
            <p:spPr>
              <a:xfrm>
                <a:off x="5029979" y="4575995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6284B6CA-0D97-BDD8-132C-CE18F6639B74}"/>
                  </a:ext>
                </a:extLst>
              </p:cNvPr>
              <p:cNvSpPr/>
              <p:nvPr/>
            </p:nvSpPr>
            <p:spPr>
              <a:xfrm>
                <a:off x="7350737" y="4575995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68E76235-DCCD-C141-4F34-EF0D978297E5}"/>
                  </a:ext>
                </a:extLst>
              </p:cNvPr>
              <p:cNvSpPr/>
              <p:nvPr/>
            </p:nvSpPr>
            <p:spPr>
              <a:xfrm>
                <a:off x="9671495" y="4575995"/>
                <a:ext cx="2139506" cy="91225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E789CD83-0AE2-027C-6FCF-01EB47E09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1722" y="4776068"/>
                <a:ext cx="1072989" cy="512108"/>
              </a:xfrm>
              <a:prstGeom prst="rect">
                <a:avLst/>
              </a:prstGeom>
            </p:spPr>
          </p:pic>
          <p:pic>
            <p:nvPicPr>
              <p:cNvPr id="163" name="Picture 24" descr="Logo&#10;&#10;Description automatically generated">
                <a:extLst>
                  <a:ext uri="{FF2B5EF4-FFF2-40B4-BE49-F238E27FC236}">
                    <a16:creationId xmlns:a16="http://schemas.microsoft.com/office/drawing/2014/main" id="{F919314D-9D03-D375-8A27-17EB6E23F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55420" y="4687810"/>
                <a:ext cx="688625" cy="688625"/>
              </a:xfrm>
              <a:prstGeom prst="rect">
                <a:avLst/>
              </a:prstGeom>
            </p:spPr>
          </p:pic>
          <p:pic>
            <p:nvPicPr>
              <p:cNvPr id="168" name="Picture 29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B0E1474E-7423-3A54-EF74-9BD760A37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85211" y="4721026"/>
                <a:ext cx="670558" cy="622192"/>
              </a:xfrm>
              <a:prstGeom prst="rect">
                <a:avLst/>
              </a:prstGeom>
            </p:spPr>
          </p:pic>
          <p:pic>
            <p:nvPicPr>
              <p:cNvPr id="178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A6681F56-9D1A-2251-0799-1008FE11A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02440" y="4655339"/>
                <a:ext cx="753068" cy="753567"/>
              </a:xfrm>
              <a:prstGeom prst="rect">
                <a:avLst/>
              </a:prstGeom>
            </p:spPr>
          </p:pic>
          <p:pic>
            <p:nvPicPr>
              <p:cNvPr id="179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4120E81D-7ABB-906A-7312-00F0BB7B9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145311" y="4721027"/>
                <a:ext cx="1191876" cy="622192"/>
              </a:xfrm>
              <a:prstGeom prst="rect">
                <a:avLst/>
              </a:prstGeom>
            </p:spPr>
          </p:pic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95B9F95-9EE3-C0CC-92AC-B520518D0766}"/>
                </a:ext>
              </a:extLst>
            </p:cNvPr>
            <p:cNvSpPr txBox="1"/>
            <p:nvPr/>
          </p:nvSpPr>
          <p:spPr>
            <a:xfrm>
              <a:off x="2197101" y="5443900"/>
              <a:ext cx="77978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&amp; more…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C03BDF-5219-3A45-3540-83083F7684F8}"/>
              </a:ext>
            </a:extLst>
          </p:cNvPr>
          <p:cNvGrpSpPr/>
          <p:nvPr/>
        </p:nvGrpSpPr>
        <p:grpSpPr>
          <a:xfrm>
            <a:off x="1379799" y="2467185"/>
            <a:ext cx="9528375" cy="1442997"/>
            <a:chOff x="1337197" y="1554480"/>
            <a:chExt cx="9528375" cy="144299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750704-2E01-9BBE-9274-47CB6523026F}"/>
                </a:ext>
              </a:extLst>
            </p:cNvPr>
            <p:cNvSpPr/>
            <p:nvPr/>
          </p:nvSpPr>
          <p:spPr>
            <a:xfrm>
              <a:off x="2225273" y="1554480"/>
              <a:ext cx="612000" cy="61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5D904E-EEAE-AFF9-0FEB-E52F786294A7}"/>
                </a:ext>
              </a:extLst>
            </p:cNvPr>
            <p:cNvSpPr txBox="1"/>
            <p:nvPr/>
          </p:nvSpPr>
          <p:spPr>
            <a:xfrm>
              <a:off x="1337197" y="2166480"/>
              <a:ext cx="23881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 err="1"/>
                <a:t>Dasceq</a:t>
              </a:r>
              <a:r>
                <a:rPr lang="en-US" sz="1600" dirty="0"/>
                <a:t> improved collection for multiple finance companies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BD34C8-15E1-E5A8-6469-3ECD74075236}"/>
                </a:ext>
              </a:extLst>
            </p:cNvPr>
            <p:cNvSpPr/>
            <p:nvPr/>
          </p:nvSpPr>
          <p:spPr>
            <a:xfrm>
              <a:off x="5789999" y="1554480"/>
              <a:ext cx="612000" cy="61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965C5-0E6C-B97A-C0EB-F3A4BA28BA50}"/>
                </a:ext>
              </a:extLst>
            </p:cNvPr>
            <p:cNvSpPr txBox="1"/>
            <p:nvPr/>
          </p:nvSpPr>
          <p:spPr>
            <a:xfrm>
              <a:off x="4901923" y="2166480"/>
              <a:ext cx="23881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/>
                <a:t>In 2022 </a:t>
              </a:r>
              <a:r>
                <a:rPr lang="en-US" sz="1600" dirty="0" err="1"/>
                <a:t>Dasceq</a:t>
              </a:r>
              <a:r>
                <a:rPr lang="en-US" sz="1600" dirty="0"/>
                <a:t> saved $36.4 MM and increase collection $600MM+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6C8CC0-C64F-F756-0DF8-BD6689170464}"/>
                </a:ext>
              </a:extLst>
            </p:cNvPr>
            <p:cNvSpPr/>
            <p:nvPr/>
          </p:nvSpPr>
          <p:spPr>
            <a:xfrm>
              <a:off x="9354726" y="1554480"/>
              <a:ext cx="612000" cy="61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7E60B4-ECDB-D1A4-A972-8AE9038244C7}"/>
                </a:ext>
              </a:extLst>
            </p:cNvPr>
            <p:cNvSpPr txBox="1"/>
            <p:nvPr/>
          </p:nvSpPr>
          <p:spPr>
            <a:xfrm>
              <a:off x="8477418" y="2271277"/>
              <a:ext cx="2388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/>
                <a:t>20+ Clients</a:t>
              </a:r>
            </a:p>
          </p:txBody>
        </p:sp>
        <p:pic>
          <p:nvPicPr>
            <p:cNvPr id="208" name="Graphic 207">
              <a:extLst>
                <a:ext uri="{FF2B5EF4-FFF2-40B4-BE49-F238E27FC236}">
                  <a16:creationId xmlns:a16="http://schemas.microsoft.com/office/drawing/2014/main" id="{86EC3C4E-D889-BD5A-1204-ABC71A3E7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51273" y="1688918"/>
              <a:ext cx="360000" cy="343125"/>
            </a:xfrm>
            <a:prstGeom prst="rect">
              <a:avLst/>
            </a:prstGeom>
          </p:spPr>
        </p:pic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74CC8BB6-9594-47ED-8FCD-164B15724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15999" y="1680480"/>
              <a:ext cx="360000" cy="360000"/>
            </a:xfrm>
            <a:prstGeom prst="rect">
              <a:avLst/>
            </a:prstGeom>
          </p:spPr>
        </p:pic>
        <p:pic>
          <p:nvPicPr>
            <p:cNvPr id="214" name="Graphic 213">
              <a:extLst>
                <a:ext uri="{FF2B5EF4-FFF2-40B4-BE49-F238E27FC236}">
                  <a16:creationId xmlns:a16="http://schemas.microsoft.com/office/drawing/2014/main" id="{EFB80DB1-342A-50C5-9A07-D629438B0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480726" y="1680480"/>
              <a:ext cx="360000" cy="36000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A13F1D22-E73C-AA4A-A883-3841C9CB9E28}"/>
              </a:ext>
            </a:extLst>
          </p:cNvPr>
          <p:cNvSpPr/>
          <p:nvPr/>
        </p:nvSpPr>
        <p:spPr>
          <a:xfrm>
            <a:off x="0" y="1480990"/>
            <a:ext cx="12192000" cy="91241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698E76-24D3-0647-861E-10085B54A61C}"/>
              </a:ext>
            </a:extLst>
          </p:cNvPr>
          <p:cNvSpPr txBox="1"/>
          <p:nvPr/>
        </p:nvSpPr>
        <p:spPr>
          <a:xfrm>
            <a:off x="2037313" y="1633706"/>
            <a:ext cx="941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Dasceq has been a pioneer in Collection Industry with its Collection AI Score and 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2064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 animBg="1"/>
      <p:bldP spid="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22FD5E7-C998-4CB8-AC1C-457387D8C3B0}"/>
              </a:ext>
            </a:extLst>
          </p:cNvPr>
          <p:cNvSpPr/>
          <p:nvPr/>
        </p:nvSpPr>
        <p:spPr>
          <a:xfrm>
            <a:off x="354842" y="1641150"/>
            <a:ext cx="11482297" cy="535122"/>
          </a:xfrm>
          <a:prstGeom prst="round2SameRect">
            <a:avLst>
              <a:gd name="adj1" fmla="val 32359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FCA35B-AD66-4106-AFB2-077A3E9E28CD}"/>
              </a:ext>
            </a:extLst>
          </p:cNvPr>
          <p:cNvCxnSpPr>
            <a:cxnSpLocks/>
          </p:cNvCxnSpPr>
          <p:nvPr/>
        </p:nvCxnSpPr>
        <p:spPr>
          <a:xfrm flipV="1">
            <a:off x="4293133" y="2478380"/>
            <a:ext cx="557219" cy="2894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606D38-0FA4-4C3E-95CA-098CB5C9B052}"/>
              </a:ext>
            </a:extLst>
          </p:cNvPr>
          <p:cNvGraphicFramePr>
            <a:graphicFrameLocks noGrp="1"/>
          </p:cNvGraphicFramePr>
          <p:nvPr/>
        </p:nvGraphicFramePr>
        <p:xfrm>
          <a:off x="354842" y="3328522"/>
          <a:ext cx="11471396" cy="21300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2088">
                  <a:extLst>
                    <a:ext uri="{9D8B030D-6E8A-4147-A177-3AD203B41FA5}">
                      <a16:colId xmlns:a16="http://schemas.microsoft.com/office/drawing/2014/main" val="2979921850"/>
                    </a:ext>
                  </a:extLst>
                </a:gridCol>
                <a:gridCol w="1426417">
                  <a:extLst>
                    <a:ext uri="{9D8B030D-6E8A-4147-A177-3AD203B41FA5}">
                      <a16:colId xmlns:a16="http://schemas.microsoft.com/office/drawing/2014/main" val="3714560052"/>
                    </a:ext>
                  </a:extLst>
                </a:gridCol>
                <a:gridCol w="944685">
                  <a:extLst>
                    <a:ext uri="{9D8B030D-6E8A-4147-A177-3AD203B41FA5}">
                      <a16:colId xmlns:a16="http://schemas.microsoft.com/office/drawing/2014/main" val="3250108389"/>
                    </a:ext>
                  </a:extLst>
                </a:gridCol>
                <a:gridCol w="4437887">
                  <a:extLst>
                    <a:ext uri="{9D8B030D-6E8A-4147-A177-3AD203B41FA5}">
                      <a16:colId xmlns:a16="http://schemas.microsoft.com/office/drawing/2014/main" val="904831181"/>
                    </a:ext>
                  </a:extLst>
                </a:gridCol>
                <a:gridCol w="1704469">
                  <a:extLst>
                    <a:ext uri="{9D8B030D-6E8A-4147-A177-3AD203B41FA5}">
                      <a16:colId xmlns:a16="http://schemas.microsoft.com/office/drawing/2014/main" val="2959581664"/>
                    </a:ext>
                  </a:extLst>
                </a:gridCol>
                <a:gridCol w="855850">
                  <a:extLst>
                    <a:ext uri="{9D8B030D-6E8A-4147-A177-3AD203B41FA5}">
                      <a16:colId xmlns:a16="http://schemas.microsoft.com/office/drawing/2014/main" val="2492895364"/>
                    </a:ext>
                  </a:extLst>
                </a:gridCol>
              </a:tblGrid>
              <a:tr h="294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Seg_2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Champion – Same as Today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3042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1-5: Pay Near Me – 1 Text Message Everyday +</a:t>
                      </a:r>
                    </a:p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1-15 - 3 Attempt Call Everyday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50%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06369"/>
                  </a:ext>
                </a:extLst>
              </a:tr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aleway" pitchFamily="2" charset="0"/>
                          <a:ea typeface="+mn-ea"/>
                          <a:cs typeface="+mn-cs"/>
                        </a:rPr>
                        <a:t>Seg_2 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Challenger1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1-15: Pay Near Me – 1 Text Message Everyday +</a:t>
                      </a:r>
                    </a:p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 3 Attempt Call </a:t>
                      </a: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Alternative 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50%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135157"/>
                  </a:ext>
                </a:extLst>
              </a:tr>
              <a:tr h="2949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330633"/>
                  </a:ext>
                </a:extLst>
              </a:tr>
              <a:tr h="294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Seg_3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Champion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805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1-15: 3 Attempt Call Everyday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50%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 402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4038"/>
                  </a:ext>
                </a:extLst>
              </a:tr>
              <a:tr h="294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Seg_3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Challenger5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Text, Email, 3 Call/Day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10%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80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667042"/>
                  </a:ext>
                </a:extLst>
              </a:tr>
              <a:tr h="2949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3657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AA66626-0F4A-314B-B2BB-F9FA0C74D8F7}"/>
              </a:ext>
            </a:extLst>
          </p:cNvPr>
          <p:cNvSpPr/>
          <p:nvPr/>
        </p:nvSpPr>
        <p:spPr>
          <a:xfrm>
            <a:off x="354843" y="684805"/>
            <a:ext cx="9981613" cy="50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Dasceq Digitalize Blueprint Proposal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FC651-A4E5-1D42-96B6-D8D47995993F}"/>
              </a:ext>
            </a:extLst>
          </p:cNvPr>
          <p:cNvSpPr txBox="1"/>
          <p:nvPr/>
        </p:nvSpPr>
        <p:spPr>
          <a:xfrm>
            <a:off x="273611" y="1179485"/>
            <a:ext cx="688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Proposed Champion/Challenger Collection Strategy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A3721C-3394-4DF1-94DC-8A23BEFB7E89}"/>
              </a:ext>
            </a:extLst>
          </p:cNvPr>
          <p:cNvGraphicFramePr>
            <a:graphicFrameLocks noGrp="1"/>
          </p:cNvGraphicFramePr>
          <p:nvPr/>
        </p:nvGraphicFramePr>
        <p:xfrm>
          <a:off x="354842" y="1642623"/>
          <a:ext cx="11471396" cy="1685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2088">
                  <a:extLst>
                    <a:ext uri="{9D8B030D-6E8A-4147-A177-3AD203B41FA5}">
                      <a16:colId xmlns:a16="http://schemas.microsoft.com/office/drawing/2014/main" val="2979921850"/>
                    </a:ext>
                  </a:extLst>
                </a:gridCol>
                <a:gridCol w="1426417">
                  <a:extLst>
                    <a:ext uri="{9D8B030D-6E8A-4147-A177-3AD203B41FA5}">
                      <a16:colId xmlns:a16="http://schemas.microsoft.com/office/drawing/2014/main" val="3714560052"/>
                    </a:ext>
                  </a:extLst>
                </a:gridCol>
                <a:gridCol w="944685">
                  <a:extLst>
                    <a:ext uri="{9D8B030D-6E8A-4147-A177-3AD203B41FA5}">
                      <a16:colId xmlns:a16="http://schemas.microsoft.com/office/drawing/2014/main" val="3250108389"/>
                    </a:ext>
                  </a:extLst>
                </a:gridCol>
                <a:gridCol w="4437887">
                  <a:extLst>
                    <a:ext uri="{9D8B030D-6E8A-4147-A177-3AD203B41FA5}">
                      <a16:colId xmlns:a16="http://schemas.microsoft.com/office/drawing/2014/main" val="904831181"/>
                    </a:ext>
                  </a:extLst>
                </a:gridCol>
                <a:gridCol w="1704469">
                  <a:extLst>
                    <a:ext uri="{9D8B030D-6E8A-4147-A177-3AD203B41FA5}">
                      <a16:colId xmlns:a16="http://schemas.microsoft.com/office/drawing/2014/main" val="2959581664"/>
                    </a:ext>
                  </a:extLst>
                </a:gridCol>
                <a:gridCol w="855850">
                  <a:extLst>
                    <a:ext uri="{9D8B030D-6E8A-4147-A177-3AD203B41FA5}">
                      <a16:colId xmlns:a16="http://schemas.microsoft.com/office/drawing/2014/main" val="2492895364"/>
                    </a:ext>
                  </a:extLst>
                </a:gridCol>
              </a:tblGrid>
              <a:tr h="6114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Segment 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Population 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Total Accounts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Sample Challenger Strategy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Portfolio %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Accounts</a:t>
                      </a:r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235626"/>
                  </a:ext>
                </a:extLst>
              </a:tr>
              <a:tr h="294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Seg_1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Champion – Same as Today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2542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1-5: Pay Near Me – 1 Text Message Everyday </a:t>
                      </a:r>
                    </a:p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1-15 -  3 Attempt Call </a:t>
                      </a: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Everyday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50%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862216"/>
                  </a:ext>
                </a:extLst>
              </a:tr>
              <a:tr h="2949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Raleway" pitchFamily="2" charset="0"/>
                          <a:ea typeface="+mn-ea"/>
                          <a:cs typeface="+mn-cs"/>
                        </a:rPr>
                        <a:t>Seg_1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Challenger1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1-15: Pay Near Me – 1 Text Message Everyday +</a:t>
                      </a:r>
                    </a:p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 3 Attempt Call </a:t>
                      </a: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Alternative 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50%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341394"/>
                  </a:ext>
                </a:extLst>
              </a:tr>
              <a:tr h="1080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995583"/>
                  </a:ext>
                </a:extLst>
              </a:tr>
              <a:tr h="1868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7620" marR="7620" marT="76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3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9866C6BE-B727-4BC7-894F-385303A9AE85}"/>
              </a:ext>
            </a:extLst>
          </p:cNvPr>
          <p:cNvSpPr/>
          <p:nvPr/>
        </p:nvSpPr>
        <p:spPr>
          <a:xfrm>
            <a:off x="2844799" y="2193807"/>
            <a:ext cx="2550161" cy="428571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296D5269-568B-46CE-A68F-DA3200EAD29F}"/>
              </a:ext>
            </a:extLst>
          </p:cNvPr>
          <p:cNvSpPr/>
          <p:nvPr/>
        </p:nvSpPr>
        <p:spPr>
          <a:xfrm>
            <a:off x="495300" y="2622378"/>
            <a:ext cx="8393868" cy="601766"/>
          </a:xfrm>
          <a:prstGeom prst="round2SameRect">
            <a:avLst>
              <a:gd name="adj1" fmla="val 32359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FCA35B-AD66-4106-AFB2-077A3E9E28CD}"/>
              </a:ext>
            </a:extLst>
          </p:cNvPr>
          <p:cNvCxnSpPr>
            <a:cxnSpLocks/>
          </p:cNvCxnSpPr>
          <p:nvPr/>
        </p:nvCxnSpPr>
        <p:spPr>
          <a:xfrm flipV="1">
            <a:off x="5671655" y="6270447"/>
            <a:ext cx="557219" cy="2894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292AC-C765-48F8-A080-3B530E588601}"/>
              </a:ext>
            </a:extLst>
          </p:cNvPr>
          <p:cNvSpPr/>
          <p:nvPr/>
        </p:nvSpPr>
        <p:spPr>
          <a:xfrm>
            <a:off x="354843" y="695315"/>
            <a:ext cx="11341857" cy="504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Dasceq Customer Segmentation….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A76A9A-EB34-472C-BCB7-6B4C2FF9CD95}"/>
              </a:ext>
            </a:extLst>
          </p:cNvPr>
          <p:cNvSpPr txBox="1"/>
          <p:nvPr/>
        </p:nvSpPr>
        <p:spPr>
          <a:xfrm>
            <a:off x="273611" y="1179485"/>
            <a:ext cx="688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A/B Test Performance for High-Risk Account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DD44CA-C773-4D99-8259-0F69586FCDA5}"/>
              </a:ext>
            </a:extLst>
          </p:cNvPr>
          <p:cNvGraphicFramePr>
            <a:graphicFrameLocks noGrp="1"/>
          </p:cNvGraphicFramePr>
          <p:nvPr/>
        </p:nvGraphicFramePr>
        <p:xfrm>
          <a:off x="524811" y="2211220"/>
          <a:ext cx="8393868" cy="370407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0989">
                  <a:extLst>
                    <a:ext uri="{9D8B030D-6E8A-4147-A177-3AD203B41FA5}">
                      <a16:colId xmlns:a16="http://schemas.microsoft.com/office/drawing/2014/main" val="3891996534"/>
                    </a:ext>
                  </a:extLst>
                </a:gridCol>
                <a:gridCol w="1299725">
                  <a:extLst>
                    <a:ext uri="{9D8B030D-6E8A-4147-A177-3AD203B41FA5}">
                      <a16:colId xmlns:a16="http://schemas.microsoft.com/office/drawing/2014/main" val="543699588"/>
                    </a:ext>
                  </a:extLst>
                </a:gridCol>
                <a:gridCol w="3126432">
                  <a:extLst>
                    <a:ext uri="{9D8B030D-6E8A-4147-A177-3AD203B41FA5}">
                      <a16:colId xmlns:a16="http://schemas.microsoft.com/office/drawing/2014/main" val="2827635808"/>
                    </a:ext>
                  </a:extLst>
                </a:gridCol>
                <a:gridCol w="2306722">
                  <a:extLst>
                    <a:ext uri="{9D8B030D-6E8A-4147-A177-3AD203B41FA5}">
                      <a16:colId xmlns:a16="http://schemas.microsoft.com/office/drawing/2014/main" val="1977711739"/>
                    </a:ext>
                  </a:extLst>
                </a:gridCol>
              </a:tblGrid>
              <a:tr h="406840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Portfolio % </a:t>
                      </a:r>
                    </a:p>
                    <a:p>
                      <a:pPr algn="ctr" fontAlgn="ctr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Champion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590065"/>
                  </a:ext>
                </a:extLst>
              </a:tr>
              <a:tr h="6079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Segment 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FFFFFF"/>
                          </a:solidFill>
                          <a:effectLst/>
                          <a:latin typeface="Raleway" pitchFamily="2" charset="0"/>
                        </a:rPr>
                        <a:t>Population </a:t>
                      </a:r>
                      <a:endParaRPr lang="en-IN" sz="1100" b="1" i="0" u="none" strike="noStrike" dirty="0">
                        <a:solidFill>
                          <a:srgbClr val="FFFFFF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Contact 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Raleway" pitchFamily="2" charset="0"/>
                        </a:rPr>
                        <a:t>No Contact in Last 7 Days</a:t>
                      </a: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498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Champion </a:t>
                      </a: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Same as today</a:t>
                      </a: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Same as today</a:t>
                      </a: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33105"/>
                  </a:ext>
                </a:extLst>
              </a:tr>
              <a:tr h="3039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Seg_3 &amp;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 DPD 15-20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Challenger1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Track call return 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GPS Signal Status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Alternative Phone Number Calling</a:t>
                      </a: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Disabling Vehicle and if No Call Back then Repo Strategy</a:t>
                      </a: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6764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Seg_4 &amp; </a:t>
                      </a:r>
                    </a:p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DPD 20+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Challenger2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Repo Strategy if No Promise in next 7 Days of at least 50% of the payment.</a:t>
                      </a:r>
                    </a:p>
                    <a:p>
                      <a:pPr algn="ctr" fontAlgn="ctr"/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If In Contact and have No Money and No Promise or Broken Promise – Parking Lot Option</a:t>
                      </a: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Repo Strategy if No Promise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816717"/>
                  </a:ext>
                </a:extLst>
              </a:tr>
              <a:tr h="3308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  <a:latin typeface="Raleway" pitchFamily="2" charset="0"/>
                        </a:rPr>
                        <a:t>Total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Raleway" pitchFamily="2" charset="0"/>
                      </a:endParaRPr>
                    </a:p>
                  </a:txBody>
                  <a:tcPr marL="3801" marR="3801" marT="3801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9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0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70148-6F31-4BE4-829A-47EF16D81CFF}"/>
              </a:ext>
            </a:extLst>
          </p:cNvPr>
          <p:cNvSpPr/>
          <p:nvPr/>
        </p:nvSpPr>
        <p:spPr>
          <a:xfrm>
            <a:off x="799913" y="2151727"/>
            <a:ext cx="58328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End to End Solution</a:t>
            </a:r>
          </a:p>
          <a:p>
            <a:endParaRPr 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Raleway" panose="020B0003030101060003" pitchFamily="34" charset="0"/>
            </a:endParaRPr>
          </a:p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Collection AI Pricing</a:t>
            </a:r>
          </a:p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Advisory Services</a:t>
            </a:r>
          </a:p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Professional Services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783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DDEC63-C532-4D2D-81E4-3E86249BDECA}"/>
              </a:ext>
            </a:extLst>
          </p:cNvPr>
          <p:cNvCxnSpPr>
            <a:cxnSpLocks/>
          </p:cNvCxnSpPr>
          <p:nvPr/>
        </p:nvCxnSpPr>
        <p:spPr>
          <a:xfrm>
            <a:off x="7114297" y="4360909"/>
            <a:ext cx="502126" cy="34854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05304C-ED27-4FDD-9A5C-132DD57BB054}"/>
              </a:ext>
            </a:extLst>
          </p:cNvPr>
          <p:cNvSpPr txBox="1"/>
          <p:nvPr/>
        </p:nvSpPr>
        <p:spPr>
          <a:xfrm>
            <a:off x="5440549" y="3490894"/>
            <a:ext cx="1263149" cy="55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More $$ Collected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407CFF5-3655-4FED-B853-D5E01A9FA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38" y="1767021"/>
            <a:ext cx="358384" cy="35838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903B366-A372-44E9-A768-27F404A745CF}"/>
              </a:ext>
            </a:extLst>
          </p:cNvPr>
          <p:cNvSpPr/>
          <p:nvPr/>
        </p:nvSpPr>
        <p:spPr>
          <a:xfrm rot="3600000">
            <a:off x="5626187" y="2781200"/>
            <a:ext cx="2388794" cy="12863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  <a:latin typeface="Raleway" panose="020B0003030101060003" pitchFamily="34" charset="0"/>
              </a:rPr>
              <a:t>STEP</a:t>
            </a:r>
            <a:r>
              <a:rPr lang="es-NI" b="1" dirty="0">
                <a:solidFill>
                  <a:schemeClr val="bg1"/>
                </a:solidFill>
                <a:latin typeface="Raleway" panose="020B0003030101060003" pitchFamily="34" charset="0"/>
              </a:rPr>
              <a:t> 2</a:t>
            </a:r>
            <a:endParaRPr lang="en-US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448F4F-9A06-4060-8A0F-B290E04EB819}"/>
              </a:ext>
            </a:extLst>
          </p:cNvPr>
          <p:cNvSpPr/>
          <p:nvPr/>
        </p:nvSpPr>
        <p:spPr>
          <a:xfrm>
            <a:off x="4825270" y="3991656"/>
            <a:ext cx="2388794" cy="128631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  <a:latin typeface="Raleway" panose="020B0003030101060003" pitchFamily="34" charset="0"/>
              </a:rPr>
              <a:t>STEP</a:t>
            </a:r>
            <a:r>
              <a:rPr lang="es-NI" b="1" dirty="0">
                <a:solidFill>
                  <a:schemeClr val="bg1"/>
                </a:solidFill>
                <a:latin typeface="Raleway" panose="020B0003030101060003" pitchFamily="34" charset="0"/>
              </a:rPr>
              <a:t> 3</a:t>
            </a:r>
            <a:endParaRPr lang="en-US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100F98-00AD-4335-8D93-B07256CAC200}"/>
              </a:ext>
            </a:extLst>
          </p:cNvPr>
          <p:cNvCxnSpPr/>
          <p:nvPr/>
        </p:nvCxnSpPr>
        <p:spPr>
          <a:xfrm flipV="1">
            <a:off x="6094130" y="1749358"/>
            <a:ext cx="0" cy="85726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0FCA35B-AD66-4106-AFB2-077A3E9E28CD}"/>
              </a:ext>
            </a:extLst>
          </p:cNvPr>
          <p:cNvCxnSpPr>
            <a:cxnSpLocks/>
          </p:cNvCxnSpPr>
          <p:nvPr/>
        </p:nvCxnSpPr>
        <p:spPr>
          <a:xfrm flipV="1">
            <a:off x="4452931" y="4289424"/>
            <a:ext cx="557219" cy="28948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B609480-2C33-43F5-8AF8-9A6AA45E1CF3}"/>
              </a:ext>
            </a:extLst>
          </p:cNvPr>
          <p:cNvSpPr txBox="1"/>
          <p:nvPr/>
        </p:nvSpPr>
        <p:spPr>
          <a:xfrm>
            <a:off x="607324" y="1267341"/>
            <a:ext cx="1073743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  <a:buClr>
                <a:schemeClr val="accent2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Advisory: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Challenge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Services Offered Provide end to end overview portfolio review and 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Collection AI: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Challenge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Solution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Services Provide Collection AI product to enable cost reduction and reduce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chargeoff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Offshore Resources: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Challenge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Solution </a:t>
            </a: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Services Provided </a:t>
            </a:r>
          </a:p>
          <a:p>
            <a:pPr marL="3429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2" indent="-342900">
              <a:spcAft>
                <a:spcPts val="600"/>
              </a:spcAft>
              <a:buClr>
                <a:schemeClr val="accent2"/>
              </a:buClr>
              <a:buAutoNum type="arabicPeriod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2F072E-F42C-4155-96CE-A3E784301972}"/>
              </a:ext>
            </a:extLst>
          </p:cNvPr>
          <p:cNvSpPr/>
          <p:nvPr/>
        </p:nvSpPr>
        <p:spPr>
          <a:xfrm>
            <a:off x="321530" y="780302"/>
            <a:ext cx="11545200" cy="44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Advisory Definition</a:t>
            </a:r>
          </a:p>
        </p:txBody>
      </p:sp>
    </p:spTree>
    <p:extLst>
      <p:ext uri="{BB962C8B-B14F-4D97-AF65-F5344CB8AC3E}">
        <p14:creationId xmlns:p14="http://schemas.microsoft.com/office/powerpoint/2010/main" val="34538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70148-6F31-4BE4-829A-47EF16D81CFF}"/>
              </a:ext>
            </a:extLst>
          </p:cNvPr>
          <p:cNvSpPr/>
          <p:nvPr/>
        </p:nvSpPr>
        <p:spPr>
          <a:xfrm>
            <a:off x="423395" y="608124"/>
            <a:ext cx="9132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Collection AI Pricing – Adonis Auto Group</a:t>
            </a:r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BE84C5-8F00-0720-E104-8E034E9E9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393228"/>
              </p:ext>
            </p:extLst>
          </p:nvPr>
        </p:nvGraphicFramePr>
        <p:xfrm>
          <a:off x="741081" y="1872446"/>
          <a:ext cx="1044687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451">
                  <a:extLst>
                    <a:ext uri="{9D8B030D-6E8A-4147-A177-3AD203B41FA5}">
                      <a16:colId xmlns:a16="http://schemas.microsoft.com/office/drawing/2014/main" val="509980886"/>
                    </a:ext>
                  </a:extLst>
                </a:gridCol>
                <a:gridCol w="1889298">
                  <a:extLst>
                    <a:ext uri="{9D8B030D-6E8A-4147-A177-3AD203B41FA5}">
                      <a16:colId xmlns:a16="http://schemas.microsoft.com/office/drawing/2014/main" val="502360963"/>
                    </a:ext>
                  </a:extLst>
                </a:gridCol>
                <a:gridCol w="2089374">
                  <a:extLst>
                    <a:ext uri="{9D8B030D-6E8A-4147-A177-3AD203B41FA5}">
                      <a16:colId xmlns:a16="http://schemas.microsoft.com/office/drawing/2014/main" val="4182577117"/>
                    </a:ext>
                  </a:extLst>
                </a:gridCol>
                <a:gridCol w="1310043">
                  <a:extLst>
                    <a:ext uri="{9D8B030D-6E8A-4147-A177-3AD203B41FA5}">
                      <a16:colId xmlns:a16="http://schemas.microsoft.com/office/drawing/2014/main" val="2634189908"/>
                    </a:ext>
                  </a:extLst>
                </a:gridCol>
                <a:gridCol w="2868705">
                  <a:extLst>
                    <a:ext uri="{9D8B030D-6E8A-4147-A177-3AD203B41FA5}">
                      <a16:colId xmlns:a16="http://schemas.microsoft.com/office/drawing/2014/main" val="1112626068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Approx. Monthly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Scoring </a:t>
                      </a:r>
                    </a:p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 Savings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6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 Agent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Weekly: 7500</a:t>
                      </a:r>
                    </a:p>
                    <a:p>
                      <a:r>
                        <a:rPr lang="en-US" dirty="0"/>
                        <a:t>Monthly: 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Min. 10 Agents Saved</a:t>
                      </a:r>
                    </a:p>
                    <a:p>
                      <a:r>
                        <a:rPr lang="en-US" dirty="0"/>
                        <a:t>@$3500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$35,000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Charge Off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Weekly: 7500</a:t>
                      </a:r>
                    </a:p>
                    <a:p>
                      <a:r>
                        <a:rPr lang="en-US" dirty="0"/>
                        <a:t>Monthly: 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Savings at least 40 Repos per month @$5000 </a:t>
                      </a:r>
                      <a:r>
                        <a:rPr lang="en-US" dirty="0" err="1"/>
                        <a:t>ie</a:t>
                      </a:r>
                      <a:r>
                        <a:rPr lang="en-US" dirty="0"/>
                        <a:t> $200,000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229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70148-6F31-4BE4-829A-47EF16D81CFF}"/>
              </a:ext>
            </a:extLst>
          </p:cNvPr>
          <p:cNvSpPr/>
          <p:nvPr/>
        </p:nvSpPr>
        <p:spPr>
          <a:xfrm>
            <a:off x="423395" y="267466"/>
            <a:ext cx="58328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Advisory Service Pricing</a:t>
            </a:r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BE84C5-8F00-0720-E104-8E034E9E9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53911"/>
              </p:ext>
            </p:extLst>
          </p:nvPr>
        </p:nvGraphicFramePr>
        <p:xfrm>
          <a:off x="423395" y="1031534"/>
          <a:ext cx="9229446" cy="5242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4417">
                  <a:extLst>
                    <a:ext uri="{9D8B030D-6E8A-4147-A177-3AD203B41FA5}">
                      <a16:colId xmlns:a16="http://schemas.microsoft.com/office/drawing/2014/main" val="509980886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4182577117"/>
                    </a:ext>
                  </a:extLst>
                </a:gridCol>
                <a:gridCol w="1188776">
                  <a:extLst>
                    <a:ext uri="{9D8B030D-6E8A-4147-A177-3AD203B41FA5}">
                      <a16:colId xmlns:a16="http://schemas.microsoft.com/office/drawing/2014/main" val="2634189908"/>
                    </a:ext>
                  </a:extLst>
                </a:gridCol>
                <a:gridCol w="2206700">
                  <a:extLst>
                    <a:ext uri="{9D8B030D-6E8A-4147-A177-3AD203B41FA5}">
                      <a16:colId xmlns:a16="http://schemas.microsoft.com/office/drawing/2014/main" val="1112626068"/>
                    </a:ext>
                  </a:extLst>
                </a:gridCol>
              </a:tblGrid>
              <a:tr h="7616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 Retainer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Profit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6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to End Funnel Advisory: Provide feedback to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Marketing: </a:t>
                      </a:r>
                    </a:p>
                    <a:p>
                      <a:r>
                        <a:rPr lang="en-US" dirty="0"/>
                        <a:t>       Car Sales Funnel </a:t>
                      </a:r>
                    </a:p>
                    <a:p>
                      <a:r>
                        <a:rPr lang="en-US" dirty="0"/>
                        <a:t>       Sales Incentive Review</a:t>
                      </a:r>
                    </a:p>
                    <a:p>
                      <a:r>
                        <a:rPr lang="en-US" dirty="0"/>
                        <a:t>Underwriting Funnel:        </a:t>
                      </a:r>
                    </a:p>
                    <a:p>
                      <a:r>
                        <a:rPr lang="en-US" dirty="0"/>
                        <a:t>      Optimization</a:t>
                      </a:r>
                    </a:p>
                    <a:p>
                      <a:r>
                        <a:rPr lang="en-US" dirty="0"/>
                        <a:t>      Review Credit Program, Rules, </a:t>
                      </a:r>
                    </a:p>
                    <a:p>
                      <a:r>
                        <a:rPr lang="en-US" dirty="0"/>
                        <a:t>           Credit Models if any</a:t>
                      </a:r>
                    </a:p>
                    <a:p>
                      <a:r>
                        <a:rPr lang="en-US" dirty="0"/>
                        <a:t>      Review Exceptions</a:t>
                      </a:r>
                    </a:p>
                    <a:p>
                      <a:r>
                        <a:rPr lang="en-US" dirty="0"/>
                        <a:t>      Recommendations</a:t>
                      </a:r>
                    </a:p>
                    <a:p>
                      <a:r>
                        <a:rPr lang="en-US" dirty="0"/>
                        <a:t>      Verification Rule Effectiveness</a:t>
                      </a:r>
                    </a:p>
                    <a:p>
                      <a:r>
                        <a:rPr lang="en-US" dirty="0"/>
                        <a:t>      Fraud Rule Effectiveness </a:t>
                      </a:r>
                    </a:p>
                    <a:p>
                      <a:r>
                        <a:rPr lang="en-US" dirty="0"/>
                        <a:t>       </a:t>
                      </a:r>
                    </a:p>
                    <a:p>
                      <a:r>
                        <a:rPr lang="en-US" dirty="0"/>
                        <a:t>Car Inventory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Monthly: 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 based on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years from start date </a:t>
                      </a:r>
                    </a:p>
                    <a:p>
                      <a:r>
                        <a:rPr lang="en-US" dirty="0"/>
                        <a:t>* unless ended before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389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BF64F6-0863-489C-B60F-984688F4781F}"/>
              </a:ext>
            </a:extLst>
          </p:cNvPr>
          <p:cNvSpPr/>
          <p:nvPr/>
        </p:nvSpPr>
        <p:spPr>
          <a:xfrm>
            <a:off x="9851541" y="2049032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FE5DBED-2975-4064-9AAB-3FFE6E01F641}"/>
              </a:ext>
            </a:extLst>
          </p:cNvPr>
          <p:cNvSpPr/>
          <p:nvPr/>
        </p:nvSpPr>
        <p:spPr>
          <a:xfrm>
            <a:off x="701309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DAA785-4AD2-47D2-998D-B9F00EDD2F60}"/>
              </a:ext>
            </a:extLst>
          </p:cNvPr>
          <p:cNvSpPr/>
          <p:nvPr/>
        </p:nvSpPr>
        <p:spPr>
          <a:xfrm>
            <a:off x="406034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72C007-C978-4AD0-B0A1-68CE2A506672}"/>
              </a:ext>
            </a:extLst>
          </p:cNvPr>
          <p:cNvSpPr/>
          <p:nvPr/>
        </p:nvSpPr>
        <p:spPr>
          <a:xfrm>
            <a:off x="1107591" y="2077607"/>
            <a:ext cx="1146796" cy="1146796"/>
          </a:xfrm>
          <a:custGeom>
            <a:avLst/>
            <a:gdLst>
              <a:gd name="connsiteX0" fmla="*/ 487121 w 487120"/>
              <a:gd name="connsiteY0" fmla="*/ 243560 h 487120"/>
              <a:gd name="connsiteX1" fmla="*/ 243560 w 487120"/>
              <a:gd name="connsiteY1" fmla="*/ 487121 h 487120"/>
              <a:gd name="connsiteX2" fmla="*/ 0 w 487120"/>
              <a:gd name="connsiteY2" fmla="*/ 243560 h 487120"/>
              <a:gd name="connsiteX3" fmla="*/ 243560 w 487120"/>
              <a:gd name="connsiteY3" fmla="*/ 0 h 487120"/>
              <a:gd name="connsiteX4" fmla="*/ 487121 w 487120"/>
              <a:gd name="connsiteY4" fmla="*/ 243560 h 48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120" h="487120">
                <a:moveTo>
                  <a:pt x="487121" y="243560"/>
                </a:moveTo>
                <a:cubicBezTo>
                  <a:pt x="487121" y="378075"/>
                  <a:pt x="378075" y="487121"/>
                  <a:pt x="243560" y="487121"/>
                </a:cubicBezTo>
                <a:cubicBezTo>
                  <a:pt x="109046" y="487121"/>
                  <a:pt x="0" y="378075"/>
                  <a:pt x="0" y="243560"/>
                </a:cubicBezTo>
                <a:cubicBezTo>
                  <a:pt x="0" y="109046"/>
                  <a:pt x="109046" y="0"/>
                  <a:pt x="243560" y="0"/>
                </a:cubicBezTo>
                <a:cubicBezTo>
                  <a:pt x="378075" y="0"/>
                  <a:pt x="487121" y="109046"/>
                  <a:pt x="487121" y="2435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212798" y="788573"/>
            <a:ext cx="1020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Dasceq</a:t>
            </a:r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 Products Overview</a:t>
            </a:r>
          </a:p>
        </p:txBody>
      </p:sp>
      <p:pic>
        <p:nvPicPr>
          <p:cNvPr id="5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7167C9C0-75F3-4C3B-9BE9-35E3A4F76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0" y="3259668"/>
            <a:ext cx="3600450" cy="2577038"/>
          </a:xfrm>
          <a:prstGeom prst="rect">
            <a:avLst/>
          </a:prstGeom>
        </p:spPr>
      </p:pic>
      <p:pic>
        <p:nvPicPr>
          <p:cNvPr id="55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D3A9DDA0-7141-43DD-9C60-CBE99A98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3259668"/>
            <a:ext cx="3600450" cy="2577038"/>
          </a:xfrm>
          <a:prstGeom prst="rect">
            <a:avLst/>
          </a:prstGeom>
        </p:spPr>
      </p:pic>
      <p:pic>
        <p:nvPicPr>
          <p:cNvPr id="56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8095B89D-58CF-4C86-B37E-0A6E0774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59668"/>
            <a:ext cx="3600450" cy="2577038"/>
          </a:xfrm>
          <a:prstGeom prst="rect">
            <a:avLst/>
          </a:prstGeom>
        </p:spPr>
      </p:pic>
      <p:pic>
        <p:nvPicPr>
          <p:cNvPr id="57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9E654D5A-3CFF-488A-9906-C3FDAF0D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75" y="3259668"/>
            <a:ext cx="3600450" cy="257703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C86D089-41C1-4A39-B4C6-94ACFE03152A}"/>
              </a:ext>
            </a:extLst>
          </p:cNvPr>
          <p:cNvSpPr/>
          <p:nvPr/>
        </p:nvSpPr>
        <p:spPr>
          <a:xfrm>
            <a:off x="-167792" y="3677077"/>
            <a:ext cx="380268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Dasceq Collection Scores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2D951C-5577-4133-9837-AC7C5932DB53}"/>
              </a:ext>
            </a:extLst>
          </p:cNvPr>
          <p:cNvSpPr/>
          <p:nvPr/>
        </p:nvSpPr>
        <p:spPr>
          <a:xfrm>
            <a:off x="3124200" y="3426998"/>
            <a:ext cx="3548756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ML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ctr"/>
            <a:r>
              <a: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Recommendation Engine</a:t>
            </a:r>
            <a:endParaRPr lang="en-US" sz="20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307E4C-F111-4D10-91AF-83E86E3735B6}"/>
              </a:ext>
            </a:extLst>
          </p:cNvPr>
          <p:cNvSpPr/>
          <p:nvPr/>
        </p:nvSpPr>
        <p:spPr>
          <a:xfrm>
            <a:off x="5756348" y="3579398"/>
            <a:ext cx="380268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DigiCollct</a:t>
            </a:r>
            <a:r>
              <a:rPr lang="en-US" sz="2000" b="1" baseline="3000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TM</a:t>
            </a:r>
            <a:endParaRPr lang="en-US" sz="2000" b="1" baseline="30000" err="1">
              <a:solidFill>
                <a:srgbClr val="3E4099"/>
              </a:solidFill>
              <a:latin typeface="Raleway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E7ECDE-A34D-413F-A33F-AA080F1A24D2}"/>
              </a:ext>
            </a:extLst>
          </p:cNvPr>
          <p:cNvSpPr/>
          <p:nvPr/>
        </p:nvSpPr>
        <p:spPr>
          <a:xfrm>
            <a:off x="8709098" y="3474623"/>
            <a:ext cx="380268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India Based </a:t>
            </a:r>
            <a:endParaRPr lang="en-US"/>
          </a:p>
          <a:p>
            <a:pPr algn="ctr"/>
            <a:r>
              <a:rPr lang="en-US" sz="2000" b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/>
              </a:rPr>
              <a:t>Outsourced Analytics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31F5-016C-4037-A143-BD7623B754FA}"/>
              </a:ext>
            </a:extLst>
          </p:cNvPr>
          <p:cNvSpPr txBox="1"/>
          <p:nvPr/>
        </p:nvSpPr>
        <p:spPr>
          <a:xfrm>
            <a:off x="-42863" y="4404309"/>
            <a:ext cx="34861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Understand Delinquent Account Behavior Patters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  <a:p>
            <a:pPr algn="l"/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26DA74-2C79-4F16-BB6F-D2C5A8384873}"/>
              </a:ext>
            </a:extLst>
          </p:cNvPr>
          <p:cNvSpPr txBox="1"/>
          <p:nvPr/>
        </p:nvSpPr>
        <p:spPr>
          <a:xfrm>
            <a:off x="3419475" y="4131908"/>
            <a:ext cx="29908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Collect more with Machine Learning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personalized collection 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Strategy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(Daily/Weekly Strategy)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24A57AE2-ACB7-45F1-845A-F760C4FFADA2}"/>
              </a:ext>
            </a:extLst>
          </p:cNvPr>
          <p:cNvSpPr txBox="1"/>
          <p:nvPr/>
        </p:nvSpPr>
        <p:spPr>
          <a:xfrm>
            <a:off x="6426091" y="4438591"/>
            <a:ext cx="299085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Enhance Collection with Digital Collection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24A57AE2-ACB7-45F1-845A-F760C4FFADA2}"/>
              </a:ext>
            </a:extLst>
          </p:cNvPr>
          <p:cNvSpPr txBox="1"/>
          <p:nvPr/>
        </p:nvSpPr>
        <p:spPr>
          <a:xfrm>
            <a:off x="9258300" y="4362450"/>
            <a:ext cx="279082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aleway"/>
                <a:ea typeface="+mn-lt"/>
                <a:cs typeface="+mn-lt"/>
              </a:rPr>
              <a:t>Hire analytics resources at 30% of the cost in India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aleway"/>
            </a:endParaRP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  <a:latin typeface="Raleway"/>
              <a:cs typeface="Calibri"/>
            </a:endParaRPr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DD2B4F1-2704-4B92-92F0-60724561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1849549"/>
            <a:ext cx="1038225" cy="1539652"/>
          </a:xfrm>
          <a:prstGeom prst="rect">
            <a:avLst/>
          </a:prstGeom>
        </p:spPr>
      </p:pic>
      <p:pic>
        <p:nvPicPr>
          <p:cNvPr id="15" name="Picture 14" descr="Text, icon&#10;&#10;Description automatically generated">
            <a:extLst>
              <a:ext uri="{FF2B5EF4-FFF2-40B4-BE49-F238E27FC236}">
                <a16:creationId xmlns:a16="http://schemas.microsoft.com/office/drawing/2014/main" id="{467B88AB-8F25-4570-AAEA-F23BC83180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2333625"/>
            <a:ext cx="662361" cy="662361"/>
          </a:xfrm>
          <a:prstGeom prst="rect">
            <a:avLst/>
          </a:prstGeom>
        </p:spPr>
      </p:pic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4084F587-D7A5-408B-88F7-6E0A7B599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875" y="2271150"/>
            <a:ext cx="752475" cy="69645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EEB10E1-93B3-43BA-92B0-4F74433BC1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61" y="2264381"/>
            <a:ext cx="719511" cy="7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7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65"/>
    </mc:Choice>
    <mc:Fallback xmlns="">
      <p:transition spd="slow" advTm="5486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442837" y="788573"/>
            <a:ext cx="7806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003030101060003" pitchFamily="34" charset="0"/>
              </a:rPr>
              <a:t>Next Steps 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13CDD3-42DA-4E9D-B58F-DEA08B0DFD31}"/>
              </a:ext>
            </a:extLst>
          </p:cNvPr>
          <p:cNvGrpSpPr/>
          <p:nvPr/>
        </p:nvGrpSpPr>
        <p:grpSpPr>
          <a:xfrm>
            <a:off x="6302559" y="1756235"/>
            <a:ext cx="2852636" cy="3859832"/>
            <a:chOff x="7922459" y="1741247"/>
            <a:chExt cx="2852636" cy="385983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E93D094-95F6-4BAD-93C8-674773D5E8D7}"/>
                </a:ext>
              </a:extLst>
            </p:cNvPr>
            <p:cNvSpPr/>
            <p:nvPr/>
          </p:nvSpPr>
          <p:spPr>
            <a:xfrm>
              <a:off x="7922459" y="1741247"/>
              <a:ext cx="2852636" cy="3803515"/>
            </a:xfrm>
            <a:prstGeom prst="roundRect">
              <a:avLst>
                <a:gd name="adj" fmla="val 12916"/>
              </a:avLst>
            </a:prstGeom>
            <a:solidFill>
              <a:schemeClr val="bg1"/>
            </a:solidFill>
            <a:ln>
              <a:noFill/>
            </a:ln>
            <a:effectLst>
              <a:outerShdw blurRad="5969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FCCA1C-D7C2-40AB-9114-DF63CEC337B5}"/>
                </a:ext>
              </a:extLst>
            </p:cNvPr>
            <p:cNvSpPr/>
            <p:nvPr/>
          </p:nvSpPr>
          <p:spPr>
            <a:xfrm rot="10800000">
              <a:off x="8332064" y="5544762"/>
              <a:ext cx="1960782" cy="56317"/>
            </a:xfrm>
            <a:custGeom>
              <a:avLst/>
              <a:gdLst>
                <a:gd name="connsiteX0" fmla="*/ 1960782 w 1960782"/>
                <a:gd name="connsiteY0" fmla="*/ 56317 h 56317"/>
                <a:gd name="connsiteX1" fmla="*/ 0 w 1960782"/>
                <a:gd name="connsiteY1" fmla="*/ 56317 h 56317"/>
                <a:gd name="connsiteX2" fmla="*/ 14061 w 1960782"/>
                <a:gd name="connsiteY2" fmla="*/ 35463 h 56317"/>
                <a:gd name="connsiteX3" fmla="*/ 99675 w 1960782"/>
                <a:gd name="connsiteY3" fmla="*/ 0 h 56317"/>
                <a:gd name="connsiteX4" fmla="*/ 1861107 w 1960782"/>
                <a:gd name="connsiteY4" fmla="*/ 0 h 56317"/>
                <a:gd name="connsiteX5" fmla="*/ 1946722 w 1960782"/>
                <a:gd name="connsiteY5" fmla="*/ 35463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0782" h="56317">
                  <a:moveTo>
                    <a:pt x="1960782" y="56317"/>
                  </a:moveTo>
                  <a:lnTo>
                    <a:pt x="0" y="56317"/>
                  </a:lnTo>
                  <a:lnTo>
                    <a:pt x="14061" y="35463"/>
                  </a:lnTo>
                  <a:cubicBezTo>
                    <a:pt x="35971" y="13552"/>
                    <a:pt x="66240" y="0"/>
                    <a:pt x="99675" y="0"/>
                  </a:cubicBezTo>
                  <a:lnTo>
                    <a:pt x="1861107" y="0"/>
                  </a:lnTo>
                  <a:cubicBezTo>
                    <a:pt x="1894541" y="0"/>
                    <a:pt x="1924811" y="13552"/>
                    <a:pt x="1946722" y="354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9A6443-2EE9-48C4-BD82-A2E72B146D1D}"/>
                </a:ext>
              </a:extLst>
            </p:cNvPr>
            <p:cNvSpPr txBox="1"/>
            <p:nvPr/>
          </p:nvSpPr>
          <p:spPr>
            <a:xfrm>
              <a:off x="8340976" y="3003750"/>
              <a:ext cx="21176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Week 1 After Implementation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D9B0C07-7E15-4D3A-9687-894159EDF181}"/>
                </a:ext>
              </a:extLst>
            </p:cNvPr>
            <p:cNvSpPr/>
            <p:nvPr/>
          </p:nvSpPr>
          <p:spPr>
            <a:xfrm>
              <a:off x="8951590" y="2031447"/>
              <a:ext cx="794371" cy="794371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404050-15ED-469E-AF19-BD7F45EE6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15" y="2178138"/>
              <a:ext cx="493747" cy="49374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96312-EE59-4000-B570-E27730EA0D29}"/>
              </a:ext>
            </a:extLst>
          </p:cNvPr>
          <p:cNvGrpSpPr/>
          <p:nvPr/>
        </p:nvGrpSpPr>
        <p:grpSpPr>
          <a:xfrm>
            <a:off x="3450496" y="1756237"/>
            <a:ext cx="2658798" cy="3859830"/>
            <a:chOff x="4904217" y="1741248"/>
            <a:chExt cx="2658798" cy="385983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FF985A8-1495-42F6-A3CB-0FC4A4261441}"/>
                </a:ext>
              </a:extLst>
            </p:cNvPr>
            <p:cNvSpPr/>
            <p:nvPr/>
          </p:nvSpPr>
          <p:spPr>
            <a:xfrm>
              <a:off x="4904217" y="1741248"/>
              <a:ext cx="2658798" cy="3803515"/>
            </a:xfrm>
            <a:prstGeom prst="roundRect">
              <a:avLst>
                <a:gd name="adj" fmla="val 12916"/>
              </a:avLst>
            </a:prstGeom>
            <a:solidFill>
              <a:schemeClr val="bg1"/>
            </a:solidFill>
            <a:ln>
              <a:noFill/>
            </a:ln>
            <a:effectLst>
              <a:outerShdw blurRad="5969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55F6A5-D3C7-4D68-8BB8-A09FC9B91D32}"/>
                </a:ext>
              </a:extLst>
            </p:cNvPr>
            <p:cNvSpPr/>
            <p:nvPr/>
          </p:nvSpPr>
          <p:spPr>
            <a:xfrm rot="10800000">
              <a:off x="5115609" y="5544763"/>
              <a:ext cx="1960779" cy="56315"/>
            </a:xfrm>
            <a:custGeom>
              <a:avLst/>
              <a:gdLst>
                <a:gd name="connsiteX0" fmla="*/ 1960779 w 1960779"/>
                <a:gd name="connsiteY0" fmla="*/ 56315 h 56315"/>
                <a:gd name="connsiteX1" fmla="*/ 0 w 1960779"/>
                <a:gd name="connsiteY1" fmla="*/ 56315 h 56315"/>
                <a:gd name="connsiteX2" fmla="*/ 14059 w 1960779"/>
                <a:gd name="connsiteY2" fmla="*/ 35463 h 56315"/>
                <a:gd name="connsiteX3" fmla="*/ 99673 w 1960779"/>
                <a:gd name="connsiteY3" fmla="*/ 0 h 56315"/>
                <a:gd name="connsiteX4" fmla="*/ 1861105 w 1960779"/>
                <a:gd name="connsiteY4" fmla="*/ 0 h 56315"/>
                <a:gd name="connsiteX5" fmla="*/ 1946720 w 1960779"/>
                <a:gd name="connsiteY5" fmla="*/ 35463 h 5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0779" h="56315">
                  <a:moveTo>
                    <a:pt x="1960779" y="56315"/>
                  </a:moveTo>
                  <a:lnTo>
                    <a:pt x="0" y="56315"/>
                  </a:lnTo>
                  <a:lnTo>
                    <a:pt x="14059" y="35463"/>
                  </a:lnTo>
                  <a:cubicBezTo>
                    <a:pt x="35970" y="13552"/>
                    <a:pt x="66239" y="0"/>
                    <a:pt x="99673" y="0"/>
                  </a:cubicBezTo>
                  <a:lnTo>
                    <a:pt x="1861105" y="0"/>
                  </a:lnTo>
                  <a:cubicBezTo>
                    <a:pt x="1894540" y="0"/>
                    <a:pt x="1924809" y="13552"/>
                    <a:pt x="1946720" y="354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A651F0-4F26-40CB-B715-9EDBC40C6D16}"/>
                </a:ext>
              </a:extLst>
            </p:cNvPr>
            <p:cNvSpPr txBox="1"/>
            <p:nvPr/>
          </p:nvSpPr>
          <p:spPr>
            <a:xfrm>
              <a:off x="5115608" y="3142250"/>
              <a:ext cx="1960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Implementation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16327D-1668-4D3B-B1F4-7273627A07F8}"/>
                </a:ext>
              </a:extLst>
            </p:cNvPr>
            <p:cNvSpPr/>
            <p:nvPr/>
          </p:nvSpPr>
          <p:spPr>
            <a:xfrm>
              <a:off x="5739511" y="2031447"/>
              <a:ext cx="794371" cy="794371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C84CF5-BED3-442A-BA69-3AEA0F0A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776" y="2229434"/>
              <a:ext cx="411971" cy="41197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2BF5EA-D26B-4EE3-A11F-48ADA04C8C06}"/>
              </a:ext>
            </a:extLst>
          </p:cNvPr>
          <p:cNvGrpSpPr/>
          <p:nvPr/>
        </p:nvGrpSpPr>
        <p:grpSpPr>
          <a:xfrm>
            <a:off x="442837" y="1754810"/>
            <a:ext cx="2658798" cy="3861257"/>
            <a:chOff x="1657041" y="1739820"/>
            <a:chExt cx="2658798" cy="386125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7B20EF1-75A2-45B5-AE7E-796852C7FA76}"/>
                </a:ext>
              </a:extLst>
            </p:cNvPr>
            <p:cNvSpPr/>
            <p:nvPr/>
          </p:nvSpPr>
          <p:spPr>
            <a:xfrm>
              <a:off x="1657041" y="1739820"/>
              <a:ext cx="2658798" cy="3803515"/>
            </a:xfrm>
            <a:prstGeom prst="roundRect">
              <a:avLst>
                <a:gd name="adj" fmla="val 12916"/>
              </a:avLst>
            </a:prstGeom>
            <a:solidFill>
              <a:schemeClr val="bg1"/>
            </a:solidFill>
            <a:ln>
              <a:noFill/>
            </a:ln>
            <a:effectLst>
              <a:outerShdw blurRad="5969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E72870-22DD-4542-A572-3B7A184B07F6}"/>
                </a:ext>
              </a:extLst>
            </p:cNvPr>
            <p:cNvSpPr/>
            <p:nvPr/>
          </p:nvSpPr>
          <p:spPr>
            <a:xfrm rot="10800000">
              <a:off x="1899153" y="5544764"/>
              <a:ext cx="1960776" cy="56313"/>
            </a:xfrm>
            <a:custGeom>
              <a:avLst/>
              <a:gdLst>
                <a:gd name="connsiteX0" fmla="*/ 1960776 w 1960776"/>
                <a:gd name="connsiteY0" fmla="*/ 56313 h 56313"/>
                <a:gd name="connsiteX1" fmla="*/ 0 w 1960776"/>
                <a:gd name="connsiteY1" fmla="*/ 56313 h 56313"/>
                <a:gd name="connsiteX2" fmla="*/ 14058 w 1960776"/>
                <a:gd name="connsiteY2" fmla="*/ 35463 h 56313"/>
                <a:gd name="connsiteX3" fmla="*/ 99672 w 1960776"/>
                <a:gd name="connsiteY3" fmla="*/ 0 h 56313"/>
                <a:gd name="connsiteX4" fmla="*/ 1861104 w 1960776"/>
                <a:gd name="connsiteY4" fmla="*/ 0 h 56313"/>
                <a:gd name="connsiteX5" fmla="*/ 1946718 w 1960776"/>
                <a:gd name="connsiteY5" fmla="*/ 35463 h 5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0776" h="56313">
                  <a:moveTo>
                    <a:pt x="1960776" y="56313"/>
                  </a:moveTo>
                  <a:lnTo>
                    <a:pt x="0" y="56313"/>
                  </a:lnTo>
                  <a:lnTo>
                    <a:pt x="14058" y="35463"/>
                  </a:lnTo>
                  <a:cubicBezTo>
                    <a:pt x="35968" y="13552"/>
                    <a:pt x="66238" y="0"/>
                    <a:pt x="99672" y="0"/>
                  </a:cubicBezTo>
                  <a:lnTo>
                    <a:pt x="1861104" y="0"/>
                  </a:lnTo>
                  <a:cubicBezTo>
                    <a:pt x="1894539" y="0"/>
                    <a:pt x="1924808" y="13552"/>
                    <a:pt x="1946718" y="354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4B55A2-628D-4DC4-9CBF-A74F8C8D9012}"/>
                </a:ext>
              </a:extLst>
            </p:cNvPr>
            <p:cNvSpPr txBox="1"/>
            <p:nvPr/>
          </p:nvSpPr>
          <p:spPr>
            <a:xfrm>
              <a:off x="1733346" y="3777965"/>
              <a:ext cx="234744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Finalize A/B test strategy</a:t>
              </a:r>
            </a:p>
            <a:p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endParaRPr>
            </a:p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A/B Test Implementation Logic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5E2B67-7A1C-4117-A8E5-C5559A05B9E4}"/>
                </a:ext>
              </a:extLst>
            </p:cNvPr>
            <p:cNvSpPr txBox="1"/>
            <p:nvPr/>
          </p:nvSpPr>
          <p:spPr>
            <a:xfrm>
              <a:off x="1755151" y="2913006"/>
              <a:ext cx="232895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Pre Implementation Plan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D9C5E9-559B-4B18-AFD5-72E344859BF5}"/>
                </a:ext>
              </a:extLst>
            </p:cNvPr>
            <p:cNvSpPr/>
            <p:nvPr/>
          </p:nvSpPr>
          <p:spPr>
            <a:xfrm>
              <a:off x="2522441" y="2031447"/>
              <a:ext cx="794371" cy="794371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46B970F-E3EC-41F8-AFB7-286C362CD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9757" y="2256012"/>
              <a:ext cx="375868" cy="37586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B23A163-4304-BC4F-A526-50AE92828505}"/>
              </a:ext>
            </a:extLst>
          </p:cNvPr>
          <p:cNvSpPr txBox="1"/>
          <p:nvPr/>
        </p:nvSpPr>
        <p:spPr>
          <a:xfrm>
            <a:off x="3515635" y="3657993"/>
            <a:ext cx="2347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Finalize and test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3E61B-50B8-A4C8-1AE4-AAD9EE0A2468}"/>
              </a:ext>
            </a:extLst>
          </p:cNvPr>
          <p:cNvSpPr txBox="1"/>
          <p:nvPr/>
        </p:nvSpPr>
        <p:spPr>
          <a:xfrm>
            <a:off x="6606192" y="3820060"/>
            <a:ext cx="23474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Review implementation accuracy n completeness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Create weekly format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05D8EA-E268-524F-48C4-172376DAE0B4}"/>
              </a:ext>
            </a:extLst>
          </p:cNvPr>
          <p:cNvGrpSpPr/>
          <p:nvPr/>
        </p:nvGrpSpPr>
        <p:grpSpPr>
          <a:xfrm>
            <a:off x="9284783" y="1735153"/>
            <a:ext cx="2852636" cy="3859832"/>
            <a:chOff x="7922459" y="1741247"/>
            <a:chExt cx="2852636" cy="3859832"/>
          </a:xfrm>
        </p:grpSpPr>
        <p:sp>
          <p:nvSpPr>
            <p:cNvPr id="4" name="Rectangle: Rounded Corners 30">
              <a:extLst>
                <a:ext uri="{FF2B5EF4-FFF2-40B4-BE49-F238E27FC236}">
                  <a16:creationId xmlns:a16="http://schemas.microsoft.com/office/drawing/2014/main" id="{EB09FD3D-CA5F-263B-1772-92DE4449663E}"/>
                </a:ext>
              </a:extLst>
            </p:cNvPr>
            <p:cNvSpPr/>
            <p:nvPr/>
          </p:nvSpPr>
          <p:spPr>
            <a:xfrm>
              <a:off x="7922459" y="1741247"/>
              <a:ext cx="2852636" cy="3803515"/>
            </a:xfrm>
            <a:prstGeom prst="roundRect">
              <a:avLst>
                <a:gd name="adj" fmla="val 12916"/>
              </a:avLst>
            </a:prstGeom>
            <a:solidFill>
              <a:schemeClr val="bg1"/>
            </a:solidFill>
            <a:ln>
              <a:noFill/>
            </a:ln>
            <a:effectLst>
              <a:outerShdw blurRad="596900" dist="381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29">
              <a:extLst>
                <a:ext uri="{FF2B5EF4-FFF2-40B4-BE49-F238E27FC236}">
                  <a16:creationId xmlns:a16="http://schemas.microsoft.com/office/drawing/2014/main" id="{5BA26944-2BBB-B2EC-0B8D-3B9A763A46B8}"/>
                </a:ext>
              </a:extLst>
            </p:cNvPr>
            <p:cNvSpPr/>
            <p:nvPr/>
          </p:nvSpPr>
          <p:spPr>
            <a:xfrm rot="10800000">
              <a:off x="8332064" y="5544762"/>
              <a:ext cx="1960782" cy="56317"/>
            </a:xfrm>
            <a:custGeom>
              <a:avLst/>
              <a:gdLst>
                <a:gd name="connsiteX0" fmla="*/ 1960782 w 1960782"/>
                <a:gd name="connsiteY0" fmla="*/ 56317 h 56317"/>
                <a:gd name="connsiteX1" fmla="*/ 0 w 1960782"/>
                <a:gd name="connsiteY1" fmla="*/ 56317 h 56317"/>
                <a:gd name="connsiteX2" fmla="*/ 14061 w 1960782"/>
                <a:gd name="connsiteY2" fmla="*/ 35463 h 56317"/>
                <a:gd name="connsiteX3" fmla="*/ 99675 w 1960782"/>
                <a:gd name="connsiteY3" fmla="*/ 0 h 56317"/>
                <a:gd name="connsiteX4" fmla="*/ 1861107 w 1960782"/>
                <a:gd name="connsiteY4" fmla="*/ 0 h 56317"/>
                <a:gd name="connsiteX5" fmla="*/ 1946722 w 1960782"/>
                <a:gd name="connsiteY5" fmla="*/ 35463 h 56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0782" h="56317">
                  <a:moveTo>
                    <a:pt x="1960782" y="56317"/>
                  </a:moveTo>
                  <a:lnTo>
                    <a:pt x="0" y="56317"/>
                  </a:lnTo>
                  <a:lnTo>
                    <a:pt x="14061" y="35463"/>
                  </a:lnTo>
                  <a:cubicBezTo>
                    <a:pt x="35971" y="13552"/>
                    <a:pt x="66240" y="0"/>
                    <a:pt x="99675" y="0"/>
                  </a:cubicBezTo>
                  <a:lnTo>
                    <a:pt x="1861107" y="0"/>
                  </a:lnTo>
                  <a:cubicBezTo>
                    <a:pt x="1894541" y="0"/>
                    <a:pt x="1924811" y="13552"/>
                    <a:pt x="1946722" y="3546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DBFCF7-1471-8CFA-94AC-9DAA57292F6E}"/>
                </a:ext>
              </a:extLst>
            </p:cNvPr>
            <p:cNvSpPr txBox="1"/>
            <p:nvPr/>
          </p:nvSpPr>
          <p:spPr>
            <a:xfrm>
              <a:off x="8340976" y="3003750"/>
              <a:ext cx="21176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" panose="020B0003030101060003" pitchFamily="34" charset="0"/>
                </a:rPr>
                <a:t>Week 4 After Implementation</a:t>
              </a:r>
              <a:endPara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12" name="Freeform: Shape 24">
              <a:extLst>
                <a:ext uri="{FF2B5EF4-FFF2-40B4-BE49-F238E27FC236}">
                  <a16:creationId xmlns:a16="http://schemas.microsoft.com/office/drawing/2014/main" id="{1B570309-3513-3BAB-53BF-1C360F48FDCB}"/>
                </a:ext>
              </a:extLst>
            </p:cNvPr>
            <p:cNvSpPr/>
            <p:nvPr/>
          </p:nvSpPr>
          <p:spPr>
            <a:xfrm>
              <a:off x="8951590" y="2031447"/>
              <a:ext cx="794371" cy="794371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701112E-F45D-1677-C3E3-1CEDBCCB5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15" y="2178138"/>
              <a:ext cx="493747" cy="49374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2575A7-4489-3AE2-3302-B6FF93FF0687}"/>
              </a:ext>
            </a:extLst>
          </p:cNvPr>
          <p:cNvSpPr txBox="1"/>
          <p:nvPr/>
        </p:nvSpPr>
        <p:spPr>
          <a:xfrm>
            <a:off x="9588416" y="3798978"/>
            <a:ext cx="23474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Review A/B Test results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Create weekly format 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7BB78C-23B1-4DD5-AD4E-B0FF7CA83C39}"/>
              </a:ext>
            </a:extLst>
          </p:cNvPr>
          <p:cNvSpPr/>
          <p:nvPr/>
        </p:nvSpPr>
        <p:spPr>
          <a:xfrm flipV="1">
            <a:off x="4381499" y="-331"/>
            <a:ext cx="7810501" cy="5372379"/>
          </a:xfrm>
          <a:custGeom>
            <a:avLst/>
            <a:gdLst>
              <a:gd name="connsiteX0" fmla="*/ 5206184 w 7284654"/>
              <a:gd name="connsiteY0" fmla="*/ 217 h 4704685"/>
              <a:gd name="connsiteX1" fmla="*/ 7277323 w 7284654"/>
              <a:gd name="connsiteY1" fmla="*/ 476821 h 4704685"/>
              <a:gd name="connsiteX2" fmla="*/ 7284654 w 7284654"/>
              <a:gd name="connsiteY2" fmla="*/ 480130 h 4704685"/>
              <a:gd name="connsiteX3" fmla="*/ 7284654 w 7284654"/>
              <a:gd name="connsiteY3" fmla="*/ 4704685 h 4704685"/>
              <a:gd name="connsiteX4" fmla="*/ 0 w 7284654"/>
              <a:gd name="connsiteY4" fmla="*/ 4704685 h 4704685"/>
              <a:gd name="connsiteX5" fmla="*/ 26781 w 7284654"/>
              <a:gd name="connsiteY5" fmla="*/ 4655199 h 4704685"/>
              <a:gd name="connsiteX6" fmla="*/ 941945 w 7284654"/>
              <a:gd name="connsiteY6" fmla="*/ 3991108 h 4704685"/>
              <a:gd name="connsiteX7" fmla="*/ 2906094 w 7284654"/>
              <a:gd name="connsiteY7" fmla="*/ 1724640 h 4704685"/>
              <a:gd name="connsiteX8" fmla="*/ 5206184 w 7284654"/>
              <a:gd name="connsiteY8" fmla="*/ 217 h 47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654" h="4704685">
                <a:moveTo>
                  <a:pt x="5206184" y="217"/>
                </a:moveTo>
                <a:cubicBezTo>
                  <a:pt x="6055013" y="-9391"/>
                  <a:pt x="6882888" y="302697"/>
                  <a:pt x="7277323" y="476821"/>
                </a:cubicBezTo>
                <a:lnTo>
                  <a:pt x="7284654" y="480130"/>
                </a:lnTo>
                <a:lnTo>
                  <a:pt x="7284654" y="4704685"/>
                </a:lnTo>
                <a:lnTo>
                  <a:pt x="0" y="4704685"/>
                </a:lnTo>
                <a:lnTo>
                  <a:pt x="26781" y="4655199"/>
                </a:lnTo>
                <a:cubicBezTo>
                  <a:pt x="330879" y="4176495"/>
                  <a:pt x="941945" y="3991108"/>
                  <a:pt x="941945" y="3991108"/>
                </a:cubicBezTo>
                <a:cubicBezTo>
                  <a:pt x="2551036" y="3431529"/>
                  <a:pt x="2906094" y="1724640"/>
                  <a:pt x="2906094" y="1724640"/>
                </a:cubicBezTo>
                <a:cubicBezTo>
                  <a:pt x="3353635" y="394004"/>
                  <a:pt x="4292060" y="10565"/>
                  <a:pt x="5206184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336149D0-BBF4-4A41-87E7-D7D75B87C1B4}"/>
              </a:ext>
            </a:extLst>
          </p:cNvPr>
          <p:cNvSpPr txBox="1"/>
          <p:nvPr/>
        </p:nvSpPr>
        <p:spPr>
          <a:xfrm>
            <a:off x="495300" y="2967335"/>
            <a:ext cx="5210534" cy="9233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pPr algn="ctr"/>
            <a:r>
              <a:rPr lang="en-US" sz="5400" dirty="0"/>
              <a:t>Thank you!!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727FA-85FE-334C-9DDE-8DEF0996AFDA}"/>
              </a:ext>
            </a:extLst>
          </p:cNvPr>
          <p:cNvSpPr/>
          <p:nvPr/>
        </p:nvSpPr>
        <p:spPr>
          <a:xfrm>
            <a:off x="2072264" y="3942020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abhishek@dasceq.com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67586-EAA2-5B4F-85DA-CAA8D7BA75F0}"/>
              </a:ext>
            </a:extLst>
          </p:cNvPr>
          <p:cNvSpPr/>
          <p:nvPr/>
        </p:nvSpPr>
        <p:spPr>
          <a:xfrm>
            <a:off x="2419314" y="4205240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ontserrat ExtraLight"/>
              </a:rPr>
              <a:t>952.356.28585</a:t>
            </a:r>
            <a:endParaRPr lang="en-CA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aphic 2">
            <a:extLst>
              <a:ext uri="{FF2B5EF4-FFF2-40B4-BE49-F238E27FC236}">
                <a16:creationId xmlns:a16="http://schemas.microsoft.com/office/drawing/2014/main" id="{0A367C33-BCA5-4AC4-9E73-1CE12C034298}"/>
              </a:ext>
            </a:extLst>
          </p:cNvPr>
          <p:cNvGrpSpPr/>
          <p:nvPr/>
        </p:nvGrpSpPr>
        <p:grpSpPr>
          <a:xfrm>
            <a:off x="8099726" y="4566392"/>
            <a:ext cx="663704" cy="957653"/>
            <a:chOff x="5738055" y="1612777"/>
            <a:chExt cx="696921" cy="1005581"/>
          </a:xfrm>
          <a:solidFill>
            <a:schemeClr val="bg2">
              <a:lumMod val="90000"/>
            </a:schemeClr>
          </a:solidFill>
        </p:grpSpPr>
        <p:grpSp>
          <p:nvGrpSpPr>
            <p:cNvPr id="90" name="Graphic 2">
              <a:extLst>
                <a:ext uri="{FF2B5EF4-FFF2-40B4-BE49-F238E27FC236}">
                  <a16:creationId xmlns:a16="http://schemas.microsoft.com/office/drawing/2014/main" id="{B087833A-D9C7-40BB-B7D6-7851BEFB5D5B}"/>
                </a:ext>
              </a:extLst>
            </p:cNvPr>
            <p:cNvGrpSpPr/>
            <p:nvPr/>
          </p:nvGrpSpPr>
          <p:grpSpPr>
            <a:xfrm>
              <a:off x="6138394" y="1651571"/>
              <a:ext cx="296582" cy="966787"/>
              <a:chOff x="6138394" y="1651571"/>
              <a:chExt cx="296582" cy="966787"/>
            </a:xfrm>
            <a:grpFill/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54C922D-F858-41E0-BE37-BB0E5D2A592A}"/>
                  </a:ext>
                </a:extLst>
              </p:cNvPr>
              <p:cNvSpPr/>
              <p:nvPr/>
            </p:nvSpPr>
            <p:spPr>
              <a:xfrm>
                <a:off x="6237992" y="1651571"/>
                <a:ext cx="196984" cy="771198"/>
              </a:xfrm>
              <a:custGeom>
                <a:avLst/>
                <a:gdLst>
                  <a:gd name="connsiteX0" fmla="*/ 41368 w 222821"/>
                  <a:gd name="connsiteY0" fmla="*/ 498636 h 500214"/>
                  <a:gd name="connsiteX1" fmla="*/ 27081 w 222821"/>
                  <a:gd name="connsiteY1" fmla="*/ 499588 h 500214"/>
                  <a:gd name="connsiteX2" fmla="*/ 411 w 222821"/>
                  <a:gd name="connsiteY2" fmla="*/ 463394 h 500214"/>
                  <a:gd name="connsiteX3" fmla="*/ 165193 w 222821"/>
                  <a:gd name="connsiteY3" fmla="*/ 13813 h 500214"/>
                  <a:gd name="connsiteX4" fmla="*/ 209008 w 222821"/>
                  <a:gd name="connsiteY4" fmla="*/ 5241 h 500214"/>
                  <a:gd name="connsiteX5" fmla="*/ 217581 w 222821"/>
                  <a:gd name="connsiteY5" fmla="*/ 49056 h 500214"/>
                  <a:gd name="connsiteX6" fmla="*/ 63276 w 222821"/>
                  <a:gd name="connsiteY6" fmla="*/ 471966 h 500214"/>
                  <a:gd name="connsiteX7" fmla="*/ 41368 w 222821"/>
                  <a:gd name="connsiteY7" fmla="*/ 498636 h 50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821" h="500214">
                    <a:moveTo>
                      <a:pt x="41368" y="498636"/>
                    </a:moveTo>
                    <a:cubicBezTo>
                      <a:pt x="36606" y="500541"/>
                      <a:pt x="31843" y="500541"/>
                      <a:pt x="27081" y="499588"/>
                    </a:cubicBezTo>
                    <a:cubicBezTo>
                      <a:pt x="9936" y="496731"/>
                      <a:pt x="-2446" y="481491"/>
                      <a:pt x="411" y="463394"/>
                    </a:cubicBezTo>
                    <a:cubicBezTo>
                      <a:pt x="25176" y="290038"/>
                      <a:pt x="80421" y="138591"/>
                      <a:pt x="165193" y="13813"/>
                    </a:cubicBezTo>
                    <a:cubicBezTo>
                      <a:pt x="174718" y="-474"/>
                      <a:pt x="194721" y="-4284"/>
                      <a:pt x="209008" y="5241"/>
                    </a:cubicBezTo>
                    <a:cubicBezTo>
                      <a:pt x="223296" y="14766"/>
                      <a:pt x="227106" y="34769"/>
                      <a:pt x="217581" y="49056"/>
                    </a:cubicBezTo>
                    <a:cubicBezTo>
                      <a:pt x="118521" y="194788"/>
                      <a:pt x="78516" y="359571"/>
                      <a:pt x="63276" y="471966"/>
                    </a:cubicBezTo>
                    <a:cubicBezTo>
                      <a:pt x="61371" y="485301"/>
                      <a:pt x="52798" y="494826"/>
                      <a:pt x="41368" y="4986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CCA6056-67CC-440E-A968-374FD253AF5F}"/>
                  </a:ext>
                </a:extLst>
              </p:cNvPr>
              <p:cNvSpPr/>
              <p:nvPr/>
            </p:nvSpPr>
            <p:spPr>
              <a:xfrm>
                <a:off x="6138394" y="2275458"/>
                <a:ext cx="281940" cy="342900"/>
              </a:xfrm>
              <a:custGeom>
                <a:avLst/>
                <a:gdLst>
                  <a:gd name="connsiteX0" fmla="*/ 281940 w 281940"/>
                  <a:gd name="connsiteY0" fmla="*/ 17145 h 342900"/>
                  <a:gd name="connsiteX1" fmla="*/ 137160 w 281940"/>
                  <a:gd name="connsiteY1" fmla="*/ 68580 h 342900"/>
                  <a:gd name="connsiteX2" fmla="*/ 0 w 281940"/>
                  <a:gd name="connsiteY2" fmla="*/ 0 h 342900"/>
                  <a:gd name="connsiteX3" fmla="*/ 120015 w 281940"/>
                  <a:gd name="connsiteY3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40" h="342900">
                    <a:moveTo>
                      <a:pt x="281940" y="17145"/>
                    </a:moveTo>
                    <a:lnTo>
                      <a:pt x="137160" y="68580"/>
                    </a:lnTo>
                    <a:lnTo>
                      <a:pt x="0" y="0"/>
                    </a:lnTo>
                    <a:lnTo>
                      <a:pt x="120015" y="3429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91" name="Graphic 2">
              <a:extLst>
                <a:ext uri="{FF2B5EF4-FFF2-40B4-BE49-F238E27FC236}">
                  <a16:creationId xmlns:a16="http://schemas.microsoft.com/office/drawing/2014/main" id="{16B1F65D-0A86-488C-892D-B6169D6B01A6}"/>
                </a:ext>
              </a:extLst>
            </p:cNvPr>
            <p:cNvGrpSpPr/>
            <p:nvPr/>
          </p:nvGrpSpPr>
          <p:grpSpPr>
            <a:xfrm>
              <a:off x="5738055" y="1612777"/>
              <a:ext cx="351276" cy="677032"/>
              <a:chOff x="5738055" y="1612777"/>
              <a:chExt cx="351276" cy="677032"/>
            </a:xfrm>
            <a:grpFill/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4C909CA-BB81-496E-83C8-710B8EFDEA3A}"/>
                  </a:ext>
                </a:extLst>
              </p:cNvPr>
              <p:cNvSpPr/>
              <p:nvPr/>
            </p:nvSpPr>
            <p:spPr>
              <a:xfrm>
                <a:off x="5738055" y="1612777"/>
                <a:ext cx="263475" cy="483436"/>
              </a:xfrm>
              <a:custGeom>
                <a:avLst/>
                <a:gdLst>
                  <a:gd name="connsiteX0" fmla="*/ 224595 w 263475"/>
                  <a:gd name="connsiteY0" fmla="*/ 482722 h 483436"/>
                  <a:gd name="connsiteX1" fmla="*/ 200782 w 263475"/>
                  <a:gd name="connsiteY1" fmla="*/ 458910 h 483436"/>
                  <a:gd name="connsiteX2" fmla="*/ 7425 w 263475"/>
                  <a:gd name="connsiteY2" fmla="*/ 52192 h 483436"/>
                  <a:gd name="connsiteX3" fmla="*/ 12187 w 263475"/>
                  <a:gd name="connsiteY3" fmla="*/ 7425 h 483436"/>
                  <a:gd name="connsiteX4" fmla="*/ 56954 w 263475"/>
                  <a:gd name="connsiteY4" fmla="*/ 12187 h 483436"/>
                  <a:gd name="connsiteX5" fmla="*/ 262695 w 263475"/>
                  <a:gd name="connsiteY5" fmla="*/ 444622 h 483436"/>
                  <a:gd name="connsiteX6" fmla="*/ 238882 w 263475"/>
                  <a:gd name="connsiteY6" fmla="*/ 482722 h 483436"/>
                  <a:gd name="connsiteX7" fmla="*/ 224595 w 263475"/>
                  <a:gd name="connsiteY7" fmla="*/ 482722 h 48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475" h="483436">
                    <a:moveTo>
                      <a:pt x="224595" y="482722"/>
                    </a:moveTo>
                    <a:cubicBezTo>
                      <a:pt x="213164" y="479865"/>
                      <a:pt x="203639" y="471292"/>
                      <a:pt x="200782" y="458910"/>
                    </a:cubicBezTo>
                    <a:cubicBezTo>
                      <a:pt x="174112" y="348420"/>
                      <a:pt x="119820" y="188400"/>
                      <a:pt x="7425" y="52192"/>
                    </a:cubicBezTo>
                    <a:cubicBezTo>
                      <a:pt x="-4005" y="38857"/>
                      <a:pt x="-2100" y="18855"/>
                      <a:pt x="12187" y="7425"/>
                    </a:cubicBezTo>
                    <a:cubicBezTo>
                      <a:pt x="25522" y="-4005"/>
                      <a:pt x="45525" y="-2100"/>
                      <a:pt x="56954" y="12187"/>
                    </a:cubicBezTo>
                    <a:cubicBezTo>
                      <a:pt x="153157" y="128392"/>
                      <a:pt x="222689" y="274125"/>
                      <a:pt x="262695" y="444622"/>
                    </a:cubicBezTo>
                    <a:cubicBezTo>
                      <a:pt x="266505" y="461767"/>
                      <a:pt x="256027" y="478912"/>
                      <a:pt x="238882" y="482722"/>
                    </a:cubicBezTo>
                    <a:cubicBezTo>
                      <a:pt x="234120" y="483675"/>
                      <a:pt x="229357" y="483675"/>
                      <a:pt x="224595" y="4827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2FBFEAD-24C5-4923-802B-8B376E526FB7}"/>
                  </a:ext>
                </a:extLst>
              </p:cNvPr>
              <p:cNvSpPr/>
              <p:nvPr/>
            </p:nvSpPr>
            <p:spPr>
              <a:xfrm>
                <a:off x="5810250" y="1937384"/>
                <a:ext cx="279082" cy="352425"/>
              </a:xfrm>
              <a:custGeom>
                <a:avLst/>
                <a:gdLst>
                  <a:gd name="connsiteX0" fmla="*/ 279082 w 279082"/>
                  <a:gd name="connsiteY0" fmla="*/ 0 h 352425"/>
                  <a:gd name="connsiteX1" fmla="*/ 148590 w 279082"/>
                  <a:gd name="connsiteY1" fmla="*/ 80963 h 352425"/>
                  <a:gd name="connsiteX2" fmla="*/ 0 w 279082"/>
                  <a:gd name="connsiteY2" fmla="*/ 43815 h 352425"/>
                  <a:gd name="connsiteX3" fmla="*/ 191453 w 279082"/>
                  <a:gd name="connsiteY3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082" h="352425">
                    <a:moveTo>
                      <a:pt x="279082" y="0"/>
                    </a:moveTo>
                    <a:lnTo>
                      <a:pt x="148590" y="80963"/>
                    </a:lnTo>
                    <a:lnTo>
                      <a:pt x="0" y="43815"/>
                    </a:lnTo>
                    <a:lnTo>
                      <a:pt x="191453" y="35242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82071AE0-261A-44C6-A0C8-BD036523C82D}"/>
              </a:ext>
            </a:extLst>
          </p:cNvPr>
          <p:cNvGrpSpPr/>
          <p:nvPr/>
        </p:nvGrpSpPr>
        <p:grpSpPr>
          <a:xfrm>
            <a:off x="7597154" y="4112655"/>
            <a:ext cx="1806040" cy="762872"/>
            <a:chOff x="5194934" y="4186237"/>
            <a:chExt cx="1896427" cy="801052"/>
          </a:xfrm>
          <a:solidFill>
            <a:schemeClr val="accent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AFDDF14-199F-44DB-B934-7BBF6192D500}"/>
                </a:ext>
              </a:extLst>
            </p:cNvPr>
            <p:cNvSpPr/>
            <p:nvPr/>
          </p:nvSpPr>
          <p:spPr>
            <a:xfrm>
              <a:off x="5194934" y="4274819"/>
              <a:ext cx="1895475" cy="712470"/>
            </a:xfrm>
            <a:custGeom>
              <a:avLst/>
              <a:gdLst>
                <a:gd name="connsiteX0" fmla="*/ 1793558 w 1895475"/>
                <a:gd name="connsiteY0" fmla="*/ 573405 h 712470"/>
                <a:gd name="connsiteX1" fmla="*/ 948690 w 1895475"/>
                <a:gd name="connsiteY1" fmla="*/ 712470 h 712470"/>
                <a:gd name="connsiteX2" fmla="*/ 103823 w 1895475"/>
                <a:gd name="connsiteY2" fmla="*/ 573405 h 712470"/>
                <a:gd name="connsiteX3" fmla="*/ 0 w 1895475"/>
                <a:gd name="connsiteY3" fmla="*/ 0 h 712470"/>
                <a:gd name="connsiteX4" fmla="*/ 1895475 w 1895475"/>
                <a:gd name="connsiteY4" fmla="*/ 0 h 712470"/>
                <a:gd name="connsiteX5" fmla="*/ 1793558 w 1895475"/>
                <a:gd name="connsiteY5" fmla="*/ 573405 h 71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5475" h="712470">
                  <a:moveTo>
                    <a:pt x="1793558" y="573405"/>
                  </a:moveTo>
                  <a:cubicBezTo>
                    <a:pt x="1793558" y="650558"/>
                    <a:pt x="1415415" y="712470"/>
                    <a:pt x="948690" y="712470"/>
                  </a:cubicBezTo>
                  <a:cubicBezTo>
                    <a:pt x="481965" y="712470"/>
                    <a:pt x="103823" y="650558"/>
                    <a:pt x="103823" y="573405"/>
                  </a:cubicBezTo>
                  <a:lnTo>
                    <a:pt x="0" y="0"/>
                  </a:lnTo>
                  <a:lnTo>
                    <a:pt x="1895475" y="0"/>
                  </a:lnTo>
                  <a:lnTo>
                    <a:pt x="1793558" y="57340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424BB7-30D5-4B30-9EEC-59A2DA004F58}"/>
                </a:ext>
              </a:extLst>
            </p:cNvPr>
            <p:cNvSpPr/>
            <p:nvPr/>
          </p:nvSpPr>
          <p:spPr>
            <a:xfrm>
              <a:off x="5659755" y="4351971"/>
              <a:ext cx="967739" cy="635317"/>
            </a:xfrm>
            <a:custGeom>
              <a:avLst/>
              <a:gdLst>
                <a:gd name="connsiteX0" fmla="*/ 483870 w 967739"/>
                <a:gd name="connsiteY0" fmla="*/ 12383 h 635317"/>
                <a:gd name="connsiteX1" fmla="*/ 0 w 967739"/>
                <a:gd name="connsiteY1" fmla="*/ 0 h 635317"/>
                <a:gd name="connsiteX2" fmla="*/ 73342 w 967739"/>
                <a:gd name="connsiteY2" fmla="*/ 618172 h 635317"/>
                <a:gd name="connsiteX3" fmla="*/ 483870 w 967739"/>
                <a:gd name="connsiteY3" fmla="*/ 635318 h 635317"/>
                <a:gd name="connsiteX4" fmla="*/ 894397 w 967739"/>
                <a:gd name="connsiteY4" fmla="*/ 618172 h 635317"/>
                <a:gd name="connsiteX5" fmla="*/ 967740 w 967739"/>
                <a:gd name="connsiteY5" fmla="*/ 0 h 635317"/>
                <a:gd name="connsiteX6" fmla="*/ 483870 w 967739"/>
                <a:gd name="connsiteY6" fmla="*/ 12383 h 63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7739" h="635317">
                  <a:moveTo>
                    <a:pt x="483870" y="12383"/>
                  </a:moveTo>
                  <a:cubicBezTo>
                    <a:pt x="306705" y="12383"/>
                    <a:pt x="141922" y="7620"/>
                    <a:pt x="0" y="0"/>
                  </a:cubicBezTo>
                  <a:lnTo>
                    <a:pt x="73342" y="618172"/>
                  </a:lnTo>
                  <a:cubicBezTo>
                    <a:pt x="195263" y="629603"/>
                    <a:pt x="335280" y="635318"/>
                    <a:pt x="483870" y="635318"/>
                  </a:cubicBezTo>
                  <a:cubicBezTo>
                    <a:pt x="633413" y="635318"/>
                    <a:pt x="773430" y="628650"/>
                    <a:pt x="894397" y="618172"/>
                  </a:cubicBezTo>
                  <a:lnTo>
                    <a:pt x="967740" y="0"/>
                  </a:lnTo>
                  <a:cubicBezTo>
                    <a:pt x="826770" y="7620"/>
                    <a:pt x="661035" y="12383"/>
                    <a:pt x="483870" y="1238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B4AA3B5-3635-46EC-900A-28EA342C6FE2}"/>
                </a:ext>
              </a:extLst>
            </p:cNvPr>
            <p:cNvSpPr/>
            <p:nvPr/>
          </p:nvSpPr>
          <p:spPr>
            <a:xfrm>
              <a:off x="5195887" y="4186237"/>
              <a:ext cx="1895475" cy="177165"/>
            </a:xfrm>
            <a:custGeom>
              <a:avLst/>
              <a:gdLst>
                <a:gd name="connsiteX0" fmla="*/ 1895475 w 1895475"/>
                <a:gd name="connsiteY0" fmla="*/ 88582 h 177165"/>
                <a:gd name="connsiteX1" fmla="*/ 947738 w 1895475"/>
                <a:gd name="connsiteY1" fmla="*/ 177165 h 177165"/>
                <a:gd name="connsiteX2" fmla="*/ 0 w 1895475"/>
                <a:gd name="connsiteY2" fmla="*/ 88582 h 177165"/>
                <a:gd name="connsiteX3" fmla="*/ 947738 w 1895475"/>
                <a:gd name="connsiteY3" fmla="*/ 0 h 177165"/>
                <a:gd name="connsiteX4" fmla="*/ 1895475 w 1895475"/>
                <a:gd name="connsiteY4" fmla="*/ 88582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475" h="177165">
                  <a:moveTo>
                    <a:pt x="1895475" y="88582"/>
                  </a:moveTo>
                  <a:cubicBezTo>
                    <a:pt x="1895475" y="137505"/>
                    <a:pt x="1471159" y="177165"/>
                    <a:pt x="947738" y="177165"/>
                  </a:cubicBezTo>
                  <a:cubicBezTo>
                    <a:pt x="424317" y="177165"/>
                    <a:pt x="0" y="137505"/>
                    <a:pt x="0" y="88582"/>
                  </a:cubicBezTo>
                  <a:cubicBezTo>
                    <a:pt x="0" y="39659"/>
                    <a:pt x="424317" y="0"/>
                    <a:pt x="947738" y="0"/>
                  </a:cubicBezTo>
                  <a:cubicBezTo>
                    <a:pt x="1471159" y="0"/>
                    <a:pt x="1895475" y="39660"/>
                    <a:pt x="1895475" y="88582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0CE7675-E6DF-45A4-8C64-CE2B3A9CBACC}"/>
                </a:ext>
              </a:extLst>
            </p:cNvPr>
            <p:cNvSpPr/>
            <p:nvPr/>
          </p:nvSpPr>
          <p:spPr>
            <a:xfrm>
              <a:off x="5195887" y="4274819"/>
              <a:ext cx="1895475" cy="140017"/>
            </a:xfrm>
            <a:custGeom>
              <a:avLst/>
              <a:gdLst>
                <a:gd name="connsiteX0" fmla="*/ 947738 w 1895475"/>
                <a:gd name="connsiteY0" fmla="*/ 140018 h 140017"/>
                <a:gd name="connsiteX1" fmla="*/ 1884045 w 1895475"/>
                <a:gd name="connsiteY1" fmla="*/ 64770 h 140017"/>
                <a:gd name="connsiteX2" fmla="*/ 1895475 w 1895475"/>
                <a:gd name="connsiteY2" fmla="*/ 0 h 140017"/>
                <a:gd name="connsiteX3" fmla="*/ 947738 w 1895475"/>
                <a:gd name="connsiteY3" fmla="*/ 88583 h 140017"/>
                <a:gd name="connsiteX4" fmla="*/ 0 w 1895475"/>
                <a:gd name="connsiteY4" fmla="*/ 0 h 140017"/>
                <a:gd name="connsiteX5" fmla="*/ 11430 w 1895475"/>
                <a:gd name="connsiteY5" fmla="*/ 64770 h 140017"/>
                <a:gd name="connsiteX6" fmla="*/ 947738 w 1895475"/>
                <a:gd name="connsiteY6" fmla="*/ 140018 h 1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475" h="140017">
                  <a:moveTo>
                    <a:pt x="947738" y="140018"/>
                  </a:moveTo>
                  <a:cubicBezTo>
                    <a:pt x="1421130" y="140018"/>
                    <a:pt x="1812607" y="107633"/>
                    <a:pt x="1884045" y="64770"/>
                  </a:cubicBezTo>
                  <a:lnTo>
                    <a:pt x="1895475" y="0"/>
                  </a:lnTo>
                  <a:cubicBezTo>
                    <a:pt x="1895475" y="49530"/>
                    <a:pt x="1470660" y="88583"/>
                    <a:pt x="947738" y="88583"/>
                  </a:cubicBezTo>
                  <a:cubicBezTo>
                    <a:pt x="423863" y="88583"/>
                    <a:pt x="0" y="48578"/>
                    <a:pt x="0" y="0"/>
                  </a:cubicBezTo>
                  <a:lnTo>
                    <a:pt x="11430" y="64770"/>
                  </a:lnTo>
                  <a:cubicBezTo>
                    <a:pt x="82867" y="107633"/>
                    <a:pt x="475297" y="140018"/>
                    <a:pt x="947738" y="14001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01" name="Graphic 2">
            <a:extLst>
              <a:ext uri="{FF2B5EF4-FFF2-40B4-BE49-F238E27FC236}">
                <a16:creationId xmlns:a16="http://schemas.microsoft.com/office/drawing/2014/main" id="{E0E777FF-A8DD-499A-B258-324DB8CE9076}"/>
              </a:ext>
            </a:extLst>
          </p:cNvPr>
          <p:cNvGrpSpPr/>
          <p:nvPr/>
        </p:nvGrpSpPr>
        <p:grpSpPr>
          <a:xfrm>
            <a:off x="7413768" y="3413106"/>
            <a:ext cx="2144390" cy="773759"/>
            <a:chOff x="5017769" y="3394709"/>
            <a:chExt cx="2251711" cy="812483"/>
          </a:xfrm>
          <a:solidFill>
            <a:schemeClr val="accent1"/>
          </a:solidFill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DEA2CE7-E1F4-4C7A-A4BF-7F5B48BDB943}"/>
                </a:ext>
              </a:extLst>
            </p:cNvPr>
            <p:cNvSpPr/>
            <p:nvPr/>
          </p:nvSpPr>
          <p:spPr>
            <a:xfrm>
              <a:off x="5017769" y="3483292"/>
              <a:ext cx="2250757" cy="722947"/>
            </a:xfrm>
            <a:custGeom>
              <a:avLst/>
              <a:gdLst>
                <a:gd name="connsiteX0" fmla="*/ 2145983 w 2250757"/>
                <a:gd name="connsiteY0" fmla="*/ 583882 h 722947"/>
                <a:gd name="connsiteX1" fmla="*/ 1125855 w 2250757"/>
                <a:gd name="connsiteY1" fmla="*/ 722947 h 722947"/>
                <a:gd name="connsiteX2" fmla="*/ 105727 w 2250757"/>
                <a:gd name="connsiteY2" fmla="*/ 583882 h 722947"/>
                <a:gd name="connsiteX3" fmla="*/ 0 w 2250757"/>
                <a:gd name="connsiteY3" fmla="*/ 0 h 722947"/>
                <a:gd name="connsiteX4" fmla="*/ 2250758 w 2250757"/>
                <a:gd name="connsiteY4" fmla="*/ 0 h 722947"/>
                <a:gd name="connsiteX5" fmla="*/ 2145983 w 2250757"/>
                <a:gd name="connsiteY5" fmla="*/ 583882 h 72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50757" h="722947">
                  <a:moveTo>
                    <a:pt x="2145983" y="583882"/>
                  </a:moveTo>
                  <a:cubicBezTo>
                    <a:pt x="2145983" y="661035"/>
                    <a:pt x="1689735" y="722947"/>
                    <a:pt x="1125855" y="722947"/>
                  </a:cubicBezTo>
                  <a:cubicBezTo>
                    <a:pt x="561975" y="722947"/>
                    <a:pt x="105727" y="661035"/>
                    <a:pt x="105727" y="583882"/>
                  </a:cubicBezTo>
                  <a:lnTo>
                    <a:pt x="0" y="0"/>
                  </a:lnTo>
                  <a:lnTo>
                    <a:pt x="2250758" y="0"/>
                  </a:lnTo>
                  <a:lnTo>
                    <a:pt x="2145983" y="58388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AFA6341-D064-457C-AE78-4C8B23429E9E}"/>
                </a:ext>
              </a:extLst>
            </p:cNvPr>
            <p:cNvSpPr/>
            <p:nvPr/>
          </p:nvSpPr>
          <p:spPr>
            <a:xfrm>
              <a:off x="5548312" y="3559492"/>
              <a:ext cx="1192530" cy="647700"/>
            </a:xfrm>
            <a:custGeom>
              <a:avLst/>
              <a:gdLst>
                <a:gd name="connsiteX0" fmla="*/ 595313 w 1192530"/>
                <a:gd name="connsiteY0" fmla="*/ 13335 h 647700"/>
                <a:gd name="connsiteX1" fmla="*/ 0 w 1192530"/>
                <a:gd name="connsiteY1" fmla="*/ 0 h 647700"/>
                <a:gd name="connsiteX2" fmla="*/ 74295 w 1192530"/>
                <a:gd name="connsiteY2" fmla="*/ 627697 h 647700"/>
                <a:gd name="connsiteX3" fmla="*/ 596265 w 1192530"/>
                <a:gd name="connsiteY3" fmla="*/ 647700 h 647700"/>
                <a:gd name="connsiteX4" fmla="*/ 1118235 w 1192530"/>
                <a:gd name="connsiteY4" fmla="*/ 627697 h 647700"/>
                <a:gd name="connsiteX5" fmla="*/ 1192530 w 1192530"/>
                <a:gd name="connsiteY5" fmla="*/ 0 h 647700"/>
                <a:gd name="connsiteX6" fmla="*/ 595313 w 1192530"/>
                <a:gd name="connsiteY6" fmla="*/ 13335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530" h="647700">
                  <a:moveTo>
                    <a:pt x="595313" y="13335"/>
                  </a:moveTo>
                  <a:cubicBezTo>
                    <a:pt x="376238" y="13335"/>
                    <a:pt x="172403" y="8572"/>
                    <a:pt x="0" y="0"/>
                  </a:cubicBezTo>
                  <a:lnTo>
                    <a:pt x="74295" y="627697"/>
                  </a:lnTo>
                  <a:cubicBezTo>
                    <a:pt x="226695" y="640080"/>
                    <a:pt x="405765" y="647700"/>
                    <a:pt x="596265" y="647700"/>
                  </a:cubicBezTo>
                  <a:cubicBezTo>
                    <a:pt x="786765" y="647700"/>
                    <a:pt x="964882" y="640080"/>
                    <a:pt x="1118235" y="627697"/>
                  </a:cubicBezTo>
                  <a:lnTo>
                    <a:pt x="1192530" y="0"/>
                  </a:lnTo>
                  <a:cubicBezTo>
                    <a:pt x="1018222" y="8572"/>
                    <a:pt x="814388" y="13335"/>
                    <a:pt x="595313" y="1333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6DF18FF-AFB9-4A58-856F-568161D50119}"/>
                </a:ext>
              </a:extLst>
            </p:cNvPr>
            <p:cNvSpPr/>
            <p:nvPr/>
          </p:nvSpPr>
          <p:spPr>
            <a:xfrm>
              <a:off x="5017770" y="3394709"/>
              <a:ext cx="2251710" cy="177165"/>
            </a:xfrm>
            <a:custGeom>
              <a:avLst/>
              <a:gdLst>
                <a:gd name="connsiteX0" fmla="*/ 2251710 w 2251710"/>
                <a:gd name="connsiteY0" fmla="*/ 88583 h 177165"/>
                <a:gd name="connsiteX1" fmla="*/ 1125855 w 2251710"/>
                <a:gd name="connsiteY1" fmla="*/ 177165 h 177165"/>
                <a:gd name="connsiteX2" fmla="*/ 0 w 2251710"/>
                <a:gd name="connsiteY2" fmla="*/ 88583 h 177165"/>
                <a:gd name="connsiteX3" fmla="*/ 1125855 w 2251710"/>
                <a:gd name="connsiteY3" fmla="*/ 0 h 177165"/>
                <a:gd name="connsiteX4" fmla="*/ 2251710 w 2251710"/>
                <a:gd name="connsiteY4" fmla="*/ 88583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1710" h="177165">
                  <a:moveTo>
                    <a:pt x="2251710" y="88583"/>
                  </a:moveTo>
                  <a:cubicBezTo>
                    <a:pt x="2251710" y="137506"/>
                    <a:pt x="1747648" y="177165"/>
                    <a:pt x="1125855" y="177165"/>
                  </a:cubicBezTo>
                  <a:cubicBezTo>
                    <a:pt x="504062" y="177165"/>
                    <a:pt x="0" y="137505"/>
                    <a:pt x="0" y="88583"/>
                  </a:cubicBezTo>
                  <a:cubicBezTo>
                    <a:pt x="0" y="39660"/>
                    <a:pt x="504062" y="0"/>
                    <a:pt x="1125855" y="0"/>
                  </a:cubicBezTo>
                  <a:cubicBezTo>
                    <a:pt x="1747648" y="0"/>
                    <a:pt x="2251710" y="39660"/>
                    <a:pt x="2251710" y="8858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9F8D33-F162-4594-BB8B-71701CAC212C}"/>
                </a:ext>
              </a:extLst>
            </p:cNvPr>
            <p:cNvSpPr/>
            <p:nvPr/>
          </p:nvSpPr>
          <p:spPr>
            <a:xfrm>
              <a:off x="5017770" y="3484244"/>
              <a:ext cx="2251710" cy="139065"/>
            </a:xfrm>
            <a:custGeom>
              <a:avLst/>
              <a:gdLst>
                <a:gd name="connsiteX0" fmla="*/ 1125855 w 2251710"/>
                <a:gd name="connsiteY0" fmla="*/ 139065 h 139065"/>
                <a:gd name="connsiteX1" fmla="*/ 2240280 w 2251710"/>
                <a:gd name="connsiteY1" fmla="*/ 62865 h 139065"/>
                <a:gd name="connsiteX2" fmla="*/ 2251710 w 2251710"/>
                <a:gd name="connsiteY2" fmla="*/ 0 h 139065"/>
                <a:gd name="connsiteX3" fmla="*/ 1125855 w 2251710"/>
                <a:gd name="connsiteY3" fmla="*/ 88583 h 139065"/>
                <a:gd name="connsiteX4" fmla="*/ 0 w 2251710"/>
                <a:gd name="connsiteY4" fmla="*/ 0 h 139065"/>
                <a:gd name="connsiteX5" fmla="*/ 11430 w 2251710"/>
                <a:gd name="connsiteY5" fmla="*/ 62865 h 139065"/>
                <a:gd name="connsiteX6" fmla="*/ 1125855 w 2251710"/>
                <a:gd name="connsiteY6" fmla="*/ 139065 h 13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1710" h="139065">
                  <a:moveTo>
                    <a:pt x="1125855" y="139065"/>
                  </a:moveTo>
                  <a:cubicBezTo>
                    <a:pt x="1693545" y="139065"/>
                    <a:pt x="2163128" y="105728"/>
                    <a:pt x="2240280" y="62865"/>
                  </a:cubicBezTo>
                  <a:lnTo>
                    <a:pt x="2251710" y="0"/>
                  </a:lnTo>
                  <a:cubicBezTo>
                    <a:pt x="2251710" y="49530"/>
                    <a:pt x="1747837" y="88583"/>
                    <a:pt x="1125855" y="88583"/>
                  </a:cubicBezTo>
                  <a:cubicBezTo>
                    <a:pt x="503872" y="88583"/>
                    <a:pt x="0" y="48578"/>
                    <a:pt x="0" y="0"/>
                  </a:cubicBezTo>
                  <a:lnTo>
                    <a:pt x="11430" y="62865"/>
                  </a:lnTo>
                  <a:cubicBezTo>
                    <a:pt x="89535" y="105728"/>
                    <a:pt x="558165" y="139065"/>
                    <a:pt x="1125855" y="1390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06" name="Graphic 2">
            <a:extLst>
              <a:ext uri="{FF2B5EF4-FFF2-40B4-BE49-F238E27FC236}">
                <a16:creationId xmlns:a16="http://schemas.microsoft.com/office/drawing/2014/main" id="{3C7FAE99-E73F-4CE2-8ABF-C01B5E568F57}"/>
              </a:ext>
            </a:extLst>
          </p:cNvPr>
          <p:cNvGrpSpPr/>
          <p:nvPr/>
        </p:nvGrpSpPr>
        <p:grpSpPr>
          <a:xfrm>
            <a:off x="7206042" y="2719781"/>
            <a:ext cx="2559842" cy="783736"/>
            <a:chOff x="4799647" y="2588894"/>
            <a:chExt cx="2687955" cy="822960"/>
          </a:xfrm>
          <a:solidFill>
            <a:schemeClr val="accent1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A79F143-AA60-4537-A9DD-60475287A572}"/>
                </a:ext>
              </a:extLst>
            </p:cNvPr>
            <p:cNvSpPr/>
            <p:nvPr/>
          </p:nvSpPr>
          <p:spPr>
            <a:xfrm>
              <a:off x="4800600" y="2677477"/>
              <a:ext cx="2687002" cy="733425"/>
            </a:xfrm>
            <a:custGeom>
              <a:avLst/>
              <a:gdLst>
                <a:gd name="connsiteX0" fmla="*/ 2526030 w 2687002"/>
                <a:gd name="connsiteY0" fmla="*/ 594360 h 733425"/>
                <a:gd name="connsiteX1" fmla="*/ 1343025 w 2687002"/>
                <a:gd name="connsiteY1" fmla="*/ 733425 h 733425"/>
                <a:gd name="connsiteX2" fmla="*/ 160020 w 2687002"/>
                <a:gd name="connsiteY2" fmla="*/ 594360 h 733425"/>
                <a:gd name="connsiteX3" fmla="*/ 0 w 2687002"/>
                <a:gd name="connsiteY3" fmla="*/ 0 h 733425"/>
                <a:gd name="connsiteX4" fmla="*/ 2687003 w 2687002"/>
                <a:gd name="connsiteY4" fmla="*/ 0 h 733425"/>
                <a:gd name="connsiteX5" fmla="*/ 2526030 w 2687002"/>
                <a:gd name="connsiteY5" fmla="*/ 59436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7002" h="733425">
                  <a:moveTo>
                    <a:pt x="2526030" y="594360"/>
                  </a:moveTo>
                  <a:cubicBezTo>
                    <a:pt x="2526030" y="671513"/>
                    <a:pt x="1996440" y="733425"/>
                    <a:pt x="1343025" y="733425"/>
                  </a:cubicBezTo>
                  <a:cubicBezTo>
                    <a:pt x="689610" y="733425"/>
                    <a:pt x="160020" y="671513"/>
                    <a:pt x="160020" y="594360"/>
                  </a:cubicBezTo>
                  <a:lnTo>
                    <a:pt x="0" y="0"/>
                  </a:lnTo>
                  <a:lnTo>
                    <a:pt x="2687003" y="0"/>
                  </a:lnTo>
                  <a:lnTo>
                    <a:pt x="2526030" y="59436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62E990A-904D-493C-8A7D-4DF039EC83D4}"/>
                </a:ext>
              </a:extLst>
            </p:cNvPr>
            <p:cNvSpPr/>
            <p:nvPr/>
          </p:nvSpPr>
          <p:spPr>
            <a:xfrm>
              <a:off x="5435917" y="2753677"/>
              <a:ext cx="1415414" cy="658177"/>
            </a:xfrm>
            <a:custGeom>
              <a:avLst/>
              <a:gdLst>
                <a:gd name="connsiteX0" fmla="*/ 707708 w 1415414"/>
                <a:gd name="connsiteY0" fmla="*/ 13335 h 658177"/>
                <a:gd name="connsiteX1" fmla="*/ 0 w 1415414"/>
                <a:gd name="connsiteY1" fmla="*/ 0 h 658177"/>
                <a:gd name="connsiteX2" fmla="*/ 75248 w 1415414"/>
                <a:gd name="connsiteY2" fmla="*/ 636270 h 658177"/>
                <a:gd name="connsiteX3" fmla="*/ 707708 w 1415414"/>
                <a:gd name="connsiteY3" fmla="*/ 658178 h 658177"/>
                <a:gd name="connsiteX4" fmla="*/ 1340168 w 1415414"/>
                <a:gd name="connsiteY4" fmla="*/ 636270 h 658177"/>
                <a:gd name="connsiteX5" fmla="*/ 1415415 w 1415414"/>
                <a:gd name="connsiteY5" fmla="*/ 0 h 658177"/>
                <a:gd name="connsiteX6" fmla="*/ 707708 w 1415414"/>
                <a:gd name="connsiteY6" fmla="*/ 13335 h 65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5414" h="658177">
                  <a:moveTo>
                    <a:pt x="707708" y="13335"/>
                  </a:moveTo>
                  <a:cubicBezTo>
                    <a:pt x="447675" y="13335"/>
                    <a:pt x="205740" y="8572"/>
                    <a:pt x="0" y="0"/>
                  </a:cubicBezTo>
                  <a:lnTo>
                    <a:pt x="75248" y="636270"/>
                  </a:lnTo>
                  <a:cubicBezTo>
                    <a:pt x="258127" y="649605"/>
                    <a:pt x="475298" y="658178"/>
                    <a:pt x="707708" y="658178"/>
                  </a:cubicBezTo>
                  <a:cubicBezTo>
                    <a:pt x="940118" y="658178"/>
                    <a:pt x="1157288" y="650557"/>
                    <a:pt x="1340168" y="636270"/>
                  </a:cubicBezTo>
                  <a:lnTo>
                    <a:pt x="1415415" y="0"/>
                  </a:lnTo>
                  <a:cubicBezTo>
                    <a:pt x="1210627" y="8572"/>
                    <a:pt x="967740" y="13335"/>
                    <a:pt x="707708" y="1333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9EB2C2-C114-436D-94DC-DEA1DBFC4337}"/>
                </a:ext>
              </a:extLst>
            </p:cNvPr>
            <p:cNvSpPr/>
            <p:nvPr/>
          </p:nvSpPr>
          <p:spPr>
            <a:xfrm>
              <a:off x="4799647" y="2588894"/>
              <a:ext cx="2687955" cy="177164"/>
            </a:xfrm>
            <a:custGeom>
              <a:avLst/>
              <a:gdLst>
                <a:gd name="connsiteX0" fmla="*/ 2687955 w 2687955"/>
                <a:gd name="connsiteY0" fmla="*/ 88583 h 177164"/>
                <a:gd name="connsiteX1" fmla="*/ 1343978 w 2687955"/>
                <a:gd name="connsiteY1" fmla="*/ 177165 h 177164"/>
                <a:gd name="connsiteX2" fmla="*/ 0 w 2687955"/>
                <a:gd name="connsiteY2" fmla="*/ 88582 h 177164"/>
                <a:gd name="connsiteX3" fmla="*/ 1343978 w 2687955"/>
                <a:gd name="connsiteY3" fmla="*/ 0 h 177164"/>
                <a:gd name="connsiteX4" fmla="*/ 2687955 w 2687955"/>
                <a:gd name="connsiteY4" fmla="*/ 88583 h 177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7955" h="177164">
                  <a:moveTo>
                    <a:pt x="2687955" y="88583"/>
                  </a:moveTo>
                  <a:cubicBezTo>
                    <a:pt x="2687955" y="137505"/>
                    <a:pt x="2086236" y="177165"/>
                    <a:pt x="1343978" y="177165"/>
                  </a:cubicBezTo>
                  <a:cubicBezTo>
                    <a:pt x="601719" y="177165"/>
                    <a:pt x="0" y="137505"/>
                    <a:pt x="0" y="88582"/>
                  </a:cubicBezTo>
                  <a:cubicBezTo>
                    <a:pt x="0" y="39660"/>
                    <a:pt x="601719" y="0"/>
                    <a:pt x="1343978" y="0"/>
                  </a:cubicBezTo>
                  <a:cubicBezTo>
                    <a:pt x="2086236" y="0"/>
                    <a:pt x="2687955" y="39660"/>
                    <a:pt x="2687955" y="8858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6598240-B9BD-4FA5-B1E1-06A5AD52E906}"/>
                </a:ext>
              </a:extLst>
            </p:cNvPr>
            <p:cNvSpPr/>
            <p:nvPr/>
          </p:nvSpPr>
          <p:spPr>
            <a:xfrm>
              <a:off x="4800600" y="2681287"/>
              <a:ext cx="2686050" cy="136207"/>
            </a:xfrm>
            <a:custGeom>
              <a:avLst/>
              <a:gdLst>
                <a:gd name="connsiteX0" fmla="*/ 1343025 w 2686050"/>
                <a:gd name="connsiteY0" fmla="*/ 136207 h 136207"/>
                <a:gd name="connsiteX1" fmla="*/ 2668905 w 2686050"/>
                <a:gd name="connsiteY1" fmla="*/ 61913 h 136207"/>
                <a:gd name="connsiteX2" fmla="*/ 2686050 w 2686050"/>
                <a:gd name="connsiteY2" fmla="*/ 0 h 136207"/>
                <a:gd name="connsiteX3" fmla="*/ 1343025 w 2686050"/>
                <a:gd name="connsiteY3" fmla="*/ 85725 h 136207"/>
                <a:gd name="connsiteX4" fmla="*/ 0 w 2686050"/>
                <a:gd name="connsiteY4" fmla="*/ 0 h 136207"/>
                <a:gd name="connsiteX5" fmla="*/ 17145 w 2686050"/>
                <a:gd name="connsiteY5" fmla="*/ 61913 h 136207"/>
                <a:gd name="connsiteX6" fmla="*/ 1343025 w 2686050"/>
                <a:gd name="connsiteY6" fmla="*/ 136207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136207">
                  <a:moveTo>
                    <a:pt x="1343025" y="136207"/>
                  </a:moveTo>
                  <a:cubicBezTo>
                    <a:pt x="2011680" y="136207"/>
                    <a:pt x="2566035" y="103822"/>
                    <a:pt x="2668905" y="61913"/>
                  </a:cubicBezTo>
                  <a:lnTo>
                    <a:pt x="2686050" y="0"/>
                  </a:lnTo>
                  <a:cubicBezTo>
                    <a:pt x="2663190" y="47625"/>
                    <a:pt x="2070735" y="85725"/>
                    <a:pt x="1343025" y="85725"/>
                  </a:cubicBezTo>
                  <a:cubicBezTo>
                    <a:pt x="615315" y="85725"/>
                    <a:pt x="22860" y="47625"/>
                    <a:pt x="0" y="0"/>
                  </a:cubicBezTo>
                  <a:lnTo>
                    <a:pt x="17145" y="61913"/>
                  </a:lnTo>
                  <a:cubicBezTo>
                    <a:pt x="120967" y="103822"/>
                    <a:pt x="675322" y="136207"/>
                    <a:pt x="1343025" y="1362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12" name="Graphic 2">
            <a:extLst>
              <a:ext uri="{FF2B5EF4-FFF2-40B4-BE49-F238E27FC236}">
                <a16:creationId xmlns:a16="http://schemas.microsoft.com/office/drawing/2014/main" id="{972C18D2-A85F-4F72-9222-1E33C819B757}"/>
              </a:ext>
            </a:extLst>
          </p:cNvPr>
          <p:cNvGrpSpPr/>
          <p:nvPr/>
        </p:nvGrpSpPr>
        <p:grpSpPr>
          <a:xfrm>
            <a:off x="8440608" y="1238861"/>
            <a:ext cx="307055" cy="1573444"/>
            <a:chOff x="6096000" y="1033859"/>
            <a:chExt cx="322422" cy="1652190"/>
          </a:xfrm>
          <a:solidFill>
            <a:schemeClr val="bg2">
              <a:lumMod val="90000"/>
            </a:schemeClr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8C7EFEC-E820-4510-82D8-EEC30EC15D8D}"/>
                </a:ext>
              </a:extLst>
            </p:cNvPr>
            <p:cNvSpPr/>
            <p:nvPr/>
          </p:nvSpPr>
          <p:spPr>
            <a:xfrm>
              <a:off x="6195601" y="1990246"/>
              <a:ext cx="222821" cy="500214"/>
            </a:xfrm>
            <a:custGeom>
              <a:avLst/>
              <a:gdLst>
                <a:gd name="connsiteX0" fmla="*/ 41368 w 222821"/>
                <a:gd name="connsiteY0" fmla="*/ 498636 h 500214"/>
                <a:gd name="connsiteX1" fmla="*/ 27081 w 222821"/>
                <a:gd name="connsiteY1" fmla="*/ 499588 h 500214"/>
                <a:gd name="connsiteX2" fmla="*/ 411 w 222821"/>
                <a:gd name="connsiteY2" fmla="*/ 463394 h 500214"/>
                <a:gd name="connsiteX3" fmla="*/ 165193 w 222821"/>
                <a:gd name="connsiteY3" fmla="*/ 13813 h 500214"/>
                <a:gd name="connsiteX4" fmla="*/ 209008 w 222821"/>
                <a:gd name="connsiteY4" fmla="*/ 5241 h 500214"/>
                <a:gd name="connsiteX5" fmla="*/ 217581 w 222821"/>
                <a:gd name="connsiteY5" fmla="*/ 49056 h 500214"/>
                <a:gd name="connsiteX6" fmla="*/ 63276 w 222821"/>
                <a:gd name="connsiteY6" fmla="*/ 471966 h 500214"/>
                <a:gd name="connsiteX7" fmla="*/ 41368 w 222821"/>
                <a:gd name="connsiteY7" fmla="*/ 498636 h 50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821" h="500214">
                  <a:moveTo>
                    <a:pt x="41368" y="498636"/>
                  </a:moveTo>
                  <a:cubicBezTo>
                    <a:pt x="36606" y="500541"/>
                    <a:pt x="31843" y="500541"/>
                    <a:pt x="27081" y="499588"/>
                  </a:cubicBezTo>
                  <a:cubicBezTo>
                    <a:pt x="9936" y="496731"/>
                    <a:pt x="-2446" y="481491"/>
                    <a:pt x="411" y="463394"/>
                  </a:cubicBezTo>
                  <a:cubicBezTo>
                    <a:pt x="25176" y="290038"/>
                    <a:pt x="80421" y="138591"/>
                    <a:pt x="165193" y="13813"/>
                  </a:cubicBezTo>
                  <a:cubicBezTo>
                    <a:pt x="174718" y="-474"/>
                    <a:pt x="194721" y="-4284"/>
                    <a:pt x="209008" y="5241"/>
                  </a:cubicBezTo>
                  <a:cubicBezTo>
                    <a:pt x="223296" y="14766"/>
                    <a:pt x="227106" y="34769"/>
                    <a:pt x="217581" y="49056"/>
                  </a:cubicBezTo>
                  <a:cubicBezTo>
                    <a:pt x="118521" y="194788"/>
                    <a:pt x="78516" y="359571"/>
                    <a:pt x="63276" y="471966"/>
                  </a:cubicBezTo>
                  <a:cubicBezTo>
                    <a:pt x="61371" y="485301"/>
                    <a:pt x="52798" y="494826"/>
                    <a:pt x="41368" y="49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78F4BC6-5108-419B-8C0F-E993941FD809}"/>
                </a:ext>
              </a:extLst>
            </p:cNvPr>
            <p:cNvSpPr/>
            <p:nvPr/>
          </p:nvSpPr>
          <p:spPr>
            <a:xfrm>
              <a:off x="6096000" y="2343149"/>
              <a:ext cx="281940" cy="342900"/>
            </a:xfrm>
            <a:custGeom>
              <a:avLst/>
              <a:gdLst>
                <a:gd name="connsiteX0" fmla="*/ 281940 w 281940"/>
                <a:gd name="connsiteY0" fmla="*/ 17145 h 342900"/>
                <a:gd name="connsiteX1" fmla="*/ 137160 w 281940"/>
                <a:gd name="connsiteY1" fmla="*/ 68580 h 342900"/>
                <a:gd name="connsiteX2" fmla="*/ 0 w 281940"/>
                <a:gd name="connsiteY2" fmla="*/ 0 h 342900"/>
                <a:gd name="connsiteX3" fmla="*/ 120015 w 28194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342900">
                  <a:moveTo>
                    <a:pt x="281940" y="17145"/>
                  </a:moveTo>
                  <a:lnTo>
                    <a:pt x="137160" y="68580"/>
                  </a:lnTo>
                  <a:lnTo>
                    <a:pt x="0" y="0"/>
                  </a:lnTo>
                  <a:lnTo>
                    <a:pt x="120015" y="342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CC268D0-D819-4B14-8299-A0127C74EE14}"/>
                </a:ext>
              </a:extLst>
            </p:cNvPr>
            <p:cNvSpPr/>
            <p:nvPr/>
          </p:nvSpPr>
          <p:spPr>
            <a:xfrm>
              <a:off x="6195601" y="1033859"/>
              <a:ext cx="222821" cy="500214"/>
            </a:xfrm>
            <a:custGeom>
              <a:avLst/>
              <a:gdLst>
                <a:gd name="connsiteX0" fmla="*/ 41368 w 222821"/>
                <a:gd name="connsiteY0" fmla="*/ 498636 h 500214"/>
                <a:gd name="connsiteX1" fmla="*/ 27081 w 222821"/>
                <a:gd name="connsiteY1" fmla="*/ 499588 h 500214"/>
                <a:gd name="connsiteX2" fmla="*/ 411 w 222821"/>
                <a:gd name="connsiteY2" fmla="*/ 463394 h 500214"/>
                <a:gd name="connsiteX3" fmla="*/ 165193 w 222821"/>
                <a:gd name="connsiteY3" fmla="*/ 13813 h 500214"/>
                <a:gd name="connsiteX4" fmla="*/ 209008 w 222821"/>
                <a:gd name="connsiteY4" fmla="*/ 5241 h 500214"/>
                <a:gd name="connsiteX5" fmla="*/ 217581 w 222821"/>
                <a:gd name="connsiteY5" fmla="*/ 49056 h 500214"/>
                <a:gd name="connsiteX6" fmla="*/ 63276 w 222821"/>
                <a:gd name="connsiteY6" fmla="*/ 471966 h 500214"/>
                <a:gd name="connsiteX7" fmla="*/ 41368 w 222821"/>
                <a:gd name="connsiteY7" fmla="*/ 498636 h 50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821" h="500214">
                  <a:moveTo>
                    <a:pt x="41368" y="498636"/>
                  </a:moveTo>
                  <a:cubicBezTo>
                    <a:pt x="36606" y="500541"/>
                    <a:pt x="31843" y="500541"/>
                    <a:pt x="27081" y="499588"/>
                  </a:cubicBezTo>
                  <a:cubicBezTo>
                    <a:pt x="9936" y="496731"/>
                    <a:pt x="-2446" y="481491"/>
                    <a:pt x="411" y="463394"/>
                  </a:cubicBezTo>
                  <a:cubicBezTo>
                    <a:pt x="25176" y="290038"/>
                    <a:pt x="80421" y="138591"/>
                    <a:pt x="165193" y="13813"/>
                  </a:cubicBezTo>
                  <a:cubicBezTo>
                    <a:pt x="174718" y="-474"/>
                    <a:pt x="194721" y="-4284"/>
                    <a:pt x="209008" y="5241"/>
                  </a:cubicBezTo>
                  <a:cubicBezTo>
                    <a:pt x="223296" y="14766"/>
                    <a:pt x="227106" y="34769"/>
                    <a:pt x="217581" y="49056"/>
                  </a:cubicBezTo>
                  <a:cubicBezTo>
                    <a:pt x="118521" y="194788"/>
                    <a:pt x="78516" y="359571"/>
                    <a:pt x="63276" y="471966"/>
                  </a:cubicBezTo>
                  <a:cubicBezTo>
                    <a:pt x="61371" y="485301"/>
                    <a:pt x="52798" y="494826"/>
                    <a:pt x="41368" y="4986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378E9AB-0C02-4FCD-8401-11A21E941566}"/>
                </a:ext>
              </a:extLst>
            </p:cNvPr>
            <p:cNvSpPr/>
            <p:nvPr/>
          </p:nvSpPr>
          <p:spPr>
            <a:xfrm>
              <a:off x="6096000" y="1386762"/>
              <a:ext cx="281940" cy="342900"/>
            </a:xfrm>
            <a:custGeom>
              <a:avLst/>
              <a:gdLst>
                <a:gd name="connsiteX0" fmla="*/ 281940 w 281940"/>
                <a:gd name="connsiteY0" fmla="*/ 17145 h 342900"/>
                <a:gd name="connsiteX1" fmla="*/ 137160 w 281940"/>
                <a:gd name="connsiteY1" fmla="*/ 68580 h 342900"/>
                <a:gd name="connsiteX2" fmla="*/ 0 w 281940"/>
                <a:gd name="connsiteY2" fmla="*/ 0 h 342900"/>
                <a:gd name="connsiteX3" fmla="*/ 120015 w 28194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342900">
                  <a:moveTo>
                    <a:pt x="281940" y="17145"/>
                  </a:moveTo>
                  <a:lnTo>
                    <a:pt x="137160" y="68580"/>
                  </a:lnTo>
                  <a:lnTo>
                    <a:pt x="0" y="0"/>
                  </a:lnTo>
                  <a:lnTo>
                    <a:pt x="120015" y="3429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13" name="Graphic 2">
            <a:extLst>
              <a:ext uri="{FF2B5EF4-FFF2-40B4-BE49-F238E27FC236}">
                <a16:creationId xmlns:a16="http://schemas.microsoft.com/office/drawing/2014/main" id="{5686382A-8A5C-4C7D-839C-871089F04A51}"/>
              </a:ext>
            </a:extLst>
          </p:cNvPr>
          <p:cNvGrpSpPr/>
          <p:nvPr/>
        </p:nvGrpSpPr>
        <p:grpSpPr>
          <a:xfrm>
            <a:off x="8099723" y="1790187"/>
            <a:ext cx="334534" cy="644764"/>
            <a:chOff x="5738055" y="1612777"/>
            <a:chExt cx="351277" cy="677032"/>
          </a:xfrm>
          <a:solidFill>
            <a:schemeClr val="bg2">
              <a:lumMod val="90000"/>
            </a:schemeClr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03219AD-DA8F-4683-A3AD-CBCBF66320E0}"/>
                </a:ext>
              </a:extLst>
            </p:cNvPr>
            <p:cNvSpPr/>
            <p:nvPr/>
          </p:nvSpPr>
          <p:spPr>
            <a:xfrm>
              <a:off x="5738055" y="1612777"/>
              <a:ext cx="263475" cy="483436"/>
            </a:xfrm>
            <a:custGeom>
              <a:avLst/>
              <a:gdLst>
                <a:gd name="connsiteX0" fmla="*/ 224595 w 263475"/>
                <a:gd name="connsiteY0" fmla="*/ 482722 h 483436"/>
                <a:gd name="connsiteX1" fmla="*/ 200782 w 263475"/>
                <a:gd name="connsiteY1" fmla="*/ 458910 h 483436"/>
                <a:gd name="connsiteX2" fmla="*/ 7425 w 263475"/>
                <a:gd name="connsiteY2" fmla="*/ 52192 h 483436"/>
                <a:gd name="connsiteX3" fmla="*/ 12187 w 263475"/>
                <a:gd name="connsiteY3" fmla="*/ 7425 h 483436"/>
                <a:gd name="connsiteX4" fmla="*/ 56954 w 263475"/>
                <a:gd name="connsiteY4" fmla="*/ 12187 h 483436"/>
                <a:gd name="connsiteX5" fmla="*/ 262695 w 263475"/>
                <a:gd name="connsiteY5" fmla="*/ 444622 h 483436"/>
                <a:gd name="connsiteX6" fmla="*/ 238882 w 263475"/>
                <a:gd name="connsiteY6" fmla="*/ 482722 h 483436"/>
                <a:gd name="connsiteX7" fmla="*/ 224595 w 263475"/>
                <a:gd name="connsiteY7" fmla="*/ 482722 h 48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475" h="483436">
                  <a:moveTo>
                    <a:pt x="224595" y="482722"/>
                  </a:moveTo>
                  <a:cubicBezTo>
                    <a:pt x="213164" y="479865"/>
                    <a:pt x="203639" y="471292"/>
                    <a:pt x="200782" y="458910"/>
                  </a:cubicBezTo>
                  <a:cubicBezTo>
                    <a:pt x="174112" y="348420"/>
                    <a:pt x="119820" y="188400"/>
                    <a:pt x="7425" y="52192"/>
                  </a:cubicBezTo>
                  <a:cubicBezTo>
                    <a:pt x="-4005" y="38857"/>
                    <a:pt x="-2100" y="18855"/>
                    <a:pt x="12187" y="7425"/>
                  </a:cubicBezTo>
                  <a:cubicBezTo>
                    <a:pt x="25522" y="-4005"/>
                    <a:pt x="45525" y="-2100"/>
                    <a:pt x="56954" y="12187"/>
                  </a:cubicBezTo>
                  <a:cubicBezTo>
                    <a:pt x="153157" y="128392"/>
                    <a:pt x="222689" y="274125"/>
                    <a:pt x="262695" y="444622"/>
                  </a:cubicBezTo>
                  <a:cubicBezTo>
                    <a:pt x="266505" y="461767"/>
                    <a:pt x="256027" y="478912"/>
                    <a:pt x="238882" y="482722"/>
                  </a:cubicBezTo>
                  <a:cubicBezTo>
                    <a:pt x="234120" y="483675"/>
                    <a:pt x="229357" y="483675"/>
                    <a:pt x="224595" y="482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307B026-6606-4643-BEAF-0A9CB3FDB5C8}"/>
                </a:ext>
              </a:extLst>
            </p:cNvPr>
            <p:cNvSpPr/>
            <p:nvPr/>
          </p:nvSpPr>
          <p:spPr>
            <a:xfrm>
              <a:off x="5810250" y="1937384"/>
              <a:ext cx="279082" cy="352425"/>
            </a:xfrm>
            <a:custGeom>
              <a:avLst/>
              <a:gdLst>
                <a:gd name="connsiteX0" fmla="*/ 279082 w 279082"/>
                <a:gd name="connsiteY0" fmla="*/ 0 h 352425"/>
                <a:gd name="connsiteX1" fmla="*/ 148590 w 279082"/>
                <a:gd name="connsiteY1" fmla="*/ 80963 h 352425"/>
                <a:gd name="connsiteX2" fmla="*/ 0 w 279082"/>
                <a:gd name="connsiteY2" fmla="*/ 43815 h 352425"/>
                <a:gd name="connsiteX3" fmla="*/ 191453 w 279082"/>
                <a:gd name="connsiteY3" fmla="*/ 35242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82" h="352425">
                  <a:moveTo>
                    <a:pt x="279082" y="0"/>
                  </a:moveTo>
                  <a:lnTo>
                    <a:pt x="148590" y="80963"/>
                  </a:lnTo>
                  <a:lnTo>
                    <a:pt x="0" y="43815"/>
                  </a:lnTo>
                  <a:lnTo>
                    <a:pt x="191453" y="3524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B5ECDA3B-E682-4992-8633-A9A1A5F4F8BC}"/>
              </a:ext>
            </a:extLst>
          </p:cNvPr>
          <p:cNvGrpSpPr/>
          <p:nvPr/>
        </p:nvGrpSpPr>
        <p:grpSpPr>
          <a:xfrm>
            <a:off x="8816147" y="2119347"/>
            <a:ext cx="729257" cy="575942"/>
            <a:chOff x="6490334" y="1958411"/>
            <a:chExt cx="765755" cy="604766"/>
          </a:xfrm>
          <a:solidFill>
            <a:schemeClr val="bg2">
              <a:lumMod val="90000"/>
            </a:schemeClr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A99232-EBE0-42B5-87F4-047F47F67A5C}"/>
                </a:ext>
              </a:extLst>
            </p:cNvPr>
            <p:cNvSpPr/>
            <p:nvPr/>
          </p:nvSpPr>
          <p:spPr>
            <a:xfrm>
              <a:off x="6568088" y="1958411"/>
              <a:ext cx="688001" cy="413938"/>
            </a:xfrm>
            <a:custGeom>
              <a:avLst/>
              <a:gdLst>
                <a:gd name="connsiteX0" fmla="*/ 38452 w 688001"/>
                <a:gd name="connsiteY0" fmla="*/ 413313 h 413938"/>
                <a:gd name="connsiteX1" fmla="*/ 22259 w 688001"/>
                <a:gd name="connsiteY1" fmla="*/ 412360 h 413938"/>
                <a:gd name="connsiteX2" fmla="*/ 1304 w 688001"/>
                <a:gd name="connsiteY2" fmla="*/ 372355 h 413938"/>
                <a:gd name="connsiteX3" fmla="*/ 279434 w 688001"/>
                <a:gd name="connsiteY3" fmla="*/ 17073 h 413938"/>
                <a:gd name="connsiteX4" fmla="*/ 673769 w 688001"/>
                <a:gd name="connsiteY4" fmla="*/ 106608 h 413938"/>
                <a:gd name="connsiteX5" fmla="*/ 682342 w 688001"/>
                <a:gd name="connsiteY5" fmla="*/ 150423 h 413938"/>
                <a:gd name="connsiteX6" fmla="*/ 638527 w 688001"/>
                <a:gd name="connsiteY6" fmla="*/ 158996 h 413938"/>
                <a:gd name="connsiteX7" fmla="*/ 300389 w 688001"/>
                <a:gd name="connsiteY7" fmla="*/ 77080 h 413938"/>
                <a:gd name="connsiteX8" fmla="*/ 62264 w 688001"/>
                <a:gd name="connsiteY8" fmla="*/ 392358 h 413938"/>
                <a:gd name="connsiteX9" fmla="*/ 38452 w 688001"/>
                <a:gd name="connsiteY9" fmla="*/ 413313 h 41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8001" h="413938">
                  <a:moveTo>
                    <a:pt x="38452" y="413313"/>
                  </a:moveTo>
                  <a:cubicBezTo>
                    <a:pt x="32737" y="414266"/>
                    <a:pt x="27022" y="414266"/>
                    <a:pt x="22259" y="412360"/>
                  </a:cubicBezTo>
                  <a:cubicBezTo>
                    <a:pt x="5114" y="406646"/>
                    <a:pt x="-3458" y="389501"/>
                    <a:pt x="1304" y="372355"/>
                  </a:cubicBezTo>
                  <a:cubicBezTo>
                    <a:pt x="62264" y="181855"/>
                    <a:pt x="158467" y="58983"/>
                    <a:pt x="279434" y="17073"/>
                  </a:cubicBezTo>
                  <a:cubicBezTo>
                    <a:pt x="392781" y="-22932"/>
                    <a:pt x="525179" y="7548"/>
                    <a:pt x="673769" y="106608"/>
                  </a:cubicBezTo>
                  <a:cubicBezTo>
                    <a:pt x="688056" y="116133"/>
                    <a:pt x="692819" y="136135"/>
                    <a:pt x="682342" y="150423"/>
                  </a:cubicBezTo>
                  <a:cubicBezTo>
                    <a:pt x="672817" y="164710"/>
                    <a:pt x="652814" y="169473"/>
                    <a:pt x="638527" y="158996"/>
                  </a:cubicBezTo>
                  <a:cubicBezTo>
                    <a:pt x="507081" y="72318"/>
                    <a:pt x="393734" y="43743"/>
                    <a:pt x="300389" y="77080"/>
                  </a:cubicBezTo>
                  <a:cubicBezTo>
                    <a:pt x="172754" y="121848"/>
                    <a:pt x="100364" y="273296"/>
                    <a:pt x="62264" y="392358"/>
                  </a:cubicBezTo>
                  <a:cubicBezTo>
                    <a:pt x="58454" y="403788"/>
                    <a:pt x="49881" y="411408"/>
                    <a:pt x="38452" y="4133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62075E-A3F4-49F7-B9FC-BBBDB5C35E4E}"/>
                </a:ext>
              </a:extLst>
            </p:cNvPr>
            <p:cNvSpPr/>
            <p:nvPr/>
          </p:nvSpPr>
          <p:spPr>
            <a:xfrm>
              <a:off x="6490334" y="2205037"/>
              <a:ext cx="275272" cy="358140"/>
            </a:xfrm>
            <a:custGeom>
              <a:avLst/>
              <a:gdLst>
                <a:gd name="connsiteX0" fmla="*/ 275272 w 275272"/>
                <a:gd name="connsiteY0" fmla="*/ 64770 h 358140"/>
                <a:gd name="connsiteX1" fmla="*/ 123825 w 275272"/>
                <a:gd name="connsiteY1" fmla="*/ 91440 h 358140"/>
                <a:gd name="connsiteX2" fmla="*/ 0 w 275272"/>
                <a:gd name="connsiteY2" fmla="*/ 0 h 358140"/>
                <a:gd name="connsiteX3" fmla="*/ 60960 w 275272"/>
                <a:gd name="connsiteY3" fmla="*/ 358140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72" h="358140">
                  <a:moveTo>
                    <a:pt x="275272" y="64770"/>
                  </a:moveTo>
                  <a:lnTo>
                    <a:pt x="123825" y="91440"/>
                  </a:lnTo>
                  <a:lnTo>
                    <a:pt x="0" y="0"/>
                  </a:lnTo>
                  <a:lnTo>
                    <a:pt x="60960" y="3581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15" name="Graphic 2">
            <a:extLst>
              <a:ext uri="{FF2B5EF4-FFF2-40B4-BE49-F238E27FC236}">
                <a16:creationId xmlns:a16="http://schemas.microsoft.com/office/drawing/2014/main" id="{0F2C9DAE-8213-49B2-89EF-A2E04F78AC78}"/>
              </a:ext>
            </a:extLst>
          </p:cNvPr>
          <p:cNvGrpSpPr/>
          <p:nvPr/>
        </p:nvGrpSpPr>
        <p:grpSpPr>
          <a:xfrm>
            <a:off x="7490593" y="2281415"/>
            <a:ext cx="736845" cy="523633"/>
            <a:chOff x="5098439" y="2128590"/>
            <a:chExt cx="773723" cy="549839"/>
          </a:xfrm>
          <a:solidFill>
            <a:schemeClr val="bg2">
              <a:lumMod val="90000"/>
            </a:schemeClr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351D7D-5F5C-4DD1-90BD-72F4D5DE17E9}"/>
                </a:ext>
              </a:extLst>
            </p:cNvPr>
            <p:cNvSpPr/>
            <p:nvPr/>
          </p:nvSpPr>
          <p:spPr>
            <a:xfrm>
              <a:off x="5098439" y="2128590"/>
              <a:ext cx="715908" cy="366294"/>
            </a:xfrm>
            <a:custGeom>
              <a:avLst/>
              <a:gdLst>
                <a:gd name="connsiteX0" fmla="*/ 15533 w 715908"/>
                <a:gd name="connsiteY0" fmla="*/ 198367 h 366294"/>
                <a:gd name="connsiteX1" fmla="*/ 7913 w 715908"/>
                <a:gd name="connsiteY1" fmla="*/ 191699 h 366294"/>
                <a:gd name="connsiteX2" fmla="*/ 10771 w 715908"/>
                <a:gd name="connsiteY2" fmla="*/ 146932 h 366294"/>
                <a:gd name="connsiteX3" fmla="*/ 389866 w 715908"/>
                <a:gd name="connsiteY3" fmla="*/ 5962 h 366294"/>
                <a:gd name="connsiteX4" fmla="*/ 712763 w 715908"/>
                <a:gd name="connsiteY4" fmla="*/ 321239 h 366294"/>
                <a:gd name="connsiteX5" fmla="*/ 697523 w 715908"/>
                <a:gd name="connsiteY5" fmla="*/ 363149 h 366294"/>
                <a:gd name="connsiteX6" fmla="*/ 655613 w 715908"/>
                <a:gd name="connsiteY6" fmla="*/ 347909 h 366294"/>
                <a:gd name="connsiteX7" fmla="*/ 377483 w 715908"/>
                <a:gd name="connsiteY7" fmla="*/ 66922 h 366294"/>
                <a:gd name="connsiteX8" fmla="*/ 52681 w 715908"/>
                <a:gd name="connsiteY8" fmla="*/ 192652 h 366294"/>
                <a:gd name="connsiteX9" fmla="*/ 15533 w 715908"/>
                <a:gd name="connsiteY9" fmla="*/ 198367 h 36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5908" h="366294">
                  <a:moveTo>
                    <a:pt x="15533" y="198367"/>
                  </a:moveTo>
                  <a:cubicBezTo>
                    <a:pt x="12676" y="196462"/>
                    <a:pt x="9818" y="194557"/>
                    <a:pt x="7913" y="191699"/>
                  </a:cubicBezTo>
                  <a:cubicBezTo>
                    <a:pt x="-3517" y="178364"/>
                    <a:pt x="-2564" y="158362"/>
                    <a:pt x="10771" y="146932"/>
                  </a:cubicBezTo>
                  <a:cubicBezTo>
                    <a:pt x="145073" y="29774"/>
                    <a:pt x="272708" y="-17851"/>
                    <a:pt x="389866" y="5962"/>
                  </a:cubicBezTo>
                  <a:cubicBezTo>
                    <a:pt x="514643" y="31679"/>
                    <a:pt x="627038" y="141217"/>
                    <a:pt x="712763" y="321239"/>
                  </a:cubicBezTo>
                  <a:cubicBezTo>
                    <a:pt x="720383" y="337432"/>
                    <a:pt x="713716" y="356482"/>
                    <a:pt x="697523" y="363149"/>
                  </a:cubicBezTo>
                  <a:cubicBezTo>
                    <a:pt x="681331" y="370769"/>
                    <a:pt x="662281" y="364102"/>
                    <a:pt x="655613" y="347909"/>
                  </a:cubicBezTo>
                  <a:cubicBezTo>
                    <a:pt x="602273" y="234562"/>
                    <a:pt x="509880" y="94544"/>
                    <a:pt x="377483" y="66922"/>
                  </a:cubicBezTo>
                  <a:cubicBezTo>
                    <a:pt x="280328" y="46919"/>
                    <a:pt x="171743" y="89782"/>
                    <a:pt x="52681" y="192652"/>
                  </a:cubicBezTo>
                  <a:cubicBezTo>
                    <a:pt x="42203" y="204082"/>
                    <a:pt x="26963" y="205034"/>
                    <a:pt x="15533" y="1983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1A16A16-3EB2-487B-A48F-98C6686F2F3F}"/>
                </a:ext>
              </a:extLst>
            </p:cNvPr>
            <p:cNvSpPr/>
            <p:nvPr/>
          </p:nvSpPr>
          <p:spPr>
            <a:xfrm>
              <a:off x="5608319" y="2314574"/>
              <a:ext cx="263842" cy="363854"/>
            </a:xfrm>
            <a:custGeom>
              <a:avLst/>
              <a:gdLst>
                <a:gd name="connsiteX0" fmla="*/ 263843 w 263842"/>
                <a:gd name="connsiteY0" fmla="*/ 0 h 363854"/>
                <a:gd name="connsiteX1" fmla="*/ 153353 w 263842"/>
                <a:gd name="connsiteY1" fmla="*/ 106680 h 363854"/>
                <a:gd name="connsiteX2" fmla="*/ 0 w 263842"/>
                <a:gd name="connsiteY2" fmla="*/ 100965 h 363854"/>
                <a:gd name="connsiteX3" fmla="*/ 251460 w 263842"/>
                <a:gd name="connsiteY3" fmla="*/ 363855 h 36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842" h="363854">
                  <a:moveTo>
                    <a:pt x="263843" y="0"/>
                  </a:moveTo>
                  <a:lnTo>
                    <a:pt x="153353" y="106680"/>
                  </a:lnTo>
                  <a:lnTo>
                    <a:pt x="0" y="100965"/>
                  </a:lnTo>
                  <a:lnTo>
                    <a:pt x="251460" y="3638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2DB831-AEB7-4B63-8687-956B7BC9F73B}"/>
              </a:ext>
            </a:extLst>
          </p:cNvPr>
          <p:cNvGrpSpPr/>
          <p:nvPr/>
        </p:nvGrpSpPr>
        <p:grpSpPr>
          <a:xfrm>
            <a:off x="5736007" y="2154682"/>
            <a:ext cx="1634234" cy="461987"/>
            <a:chOff x="5736007" y="2154682"/>
            <a:chExt cx="1634234" cy="461987"/>
          </a:xfrm>
        </p:grpSpPr>
        <p:grpSp>
          <p:nvGrpSpPr>
            <p:cNvPr id="126" name="Google Shape;7818;p57">
              <a:extLst>
                <a:ext uri="{FF2B5EF4-FFF2-40B4-BE49-F238E27FC236}">
                  <a16:creationId xmlns:a16="http://schemas.microsoft.com/office/drawing/2014/main" id="{A1888178-1D34-4C4F-8CAE-D3BA4C4623BE}"/>
                </a:ext>
              </a:extLst>
            </p:cNvPr>
            <p:cNvGrpSpPr/>
            <p:nvPr/>
          </p:nvGrpSpPr>
          <p:grpSpPr>
            <a:xfrm>
              <a:off x="6955646" y="2193679"/>
              <a:ext cx="414595" cy="422990"/>
              <a:chOff x="-65129950" y="2646800"/>
              <a:chExt cx="311125" cy="317425"/>
            </a:xfrm>
            <a:solidFill>
              <a:schemeClr val="accent1"/>
            </a:solidFill>
          </p:grpSpPr>
          <p:sp>
            <p:nvSpPr>
              <p:cNvPr id="127" name="Google Shape;7819;p57">
                <a:extLst>
                  <a:ext uri="{FF2B5EF4-FFF2-40B4-BE49-F238E27FC236}">
                    <a16:creationId xmlns:a16="http://schemas.microsoft.com/office/drawing/2014/main" id="{C736A865-DAC8-431A-8B5C-FC124C3F5871}"/>
                  </a:ext>
                </a:extLst>
              </p:cNvPr>
              <p:cNvSpPr/>
              <p:nvPr/>
            </p:nvSpPr>
            <p:spPr>
              <a:xfrm>
                <a:off x="-65129950" y="2646800"/>
                <a:ext cx="311125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697" extrusionOk="0">
                    <a:moveTo>
                      <a:pt x="6648" y="851"/>
                    </a:moveTo>
                    <a:lnTo>
                      <a:pt x="6648" y="1954"/>
                    </a:lnTo>
                    <a:lnTo>
                      <a:pt x="5860" y="1954"/>
                    </a:lnTo>
                    <a:lnTo>
                      <a:pt x="5860" y="851"/>
                    </a:lnTo>
                    <a:close/>
                    <a:moveTo>
                      <a:pt x="1261" y="1954"/>
                    </a:moveTo>
                    <a:cubicBezTo>
                      <a:pt x="1355" y="1954"/>
                      <a:pt x="1450" y="1985"/>
                      <a:pt x="1544" y="2080"/>
                    </a:cubicBezTo>
                    <a:cubicBezTo>
                      <a:pt x="1733" y="2237"/>
                      <a:pt x="1733" y="2521"/>
                      <a:pt x="1576" y="2678"/>
                    </a:cubicBezTo>
                    <a:cubicBezTo>
                      <a:pt x="1497" y="2757"/>
                      <a:pt x="1387" y="2797"/>
                      <a:pt x="1276" y="2797"/>
                    </a:cubicBezTo>
                    <a:cubicBezTo>
                      <a:pt x="1166" y="2797"/>
                      <a:pt x="1056" y="2757"/>
                      <a:pt x="977" y="2678"/>
                    </a:cubicBezTo>
                    <a:cubicBezTo>
                      <a:pt x="819" y="2521"/>
                      <a:pt x="819" y="2237"/>
                      <a:pt x="977" y="2080"/>
                    </a:cubicBezTo>
                    <a:cubicBezTo>
                      <a:pt x="1072" y="1985"/>
                      <a:pt x="1198" y="1954"/>
                      <a:pt x="1261" y="1954"/>
                    </a:cubicBezTo>
                    <a:close/>
                    <a:moveTo>
                      <a:pt x="11216" y="1954"/>
                    </a:moveTo>
                    <a:cubicBezTo>
                      <a:pt x="11468" y="1954"/>
                      <a:pt x="11626" y="2143"/>
                      <a:pt x="11626" y="2395"/>
                    </a:cubicBezTo>
                    <a:cubicBezTo>
                      <a:pt x="11626" y="2615"/>
                      <a:pt x="11437" y="2836"/>
                      <a:pt x="11216" y="2836"/>
                    </a:cubicBezTo>
                    <a:cubicBezTo>
                      <a:pt x="11027" y="2836"/>
                      <a:pt x="10807" y="2615"/>
                      <a:pt x="10807" y="2395"/>
                    </a:cubicBezTo>
                    <a:cubicBezTo>
                      <a:pt x="10807" y="2143"/>
                      <a:pt x="10996" y="1954"/>
                      <a:pt x="11216" y="1954"/>
                    </a:cubicBezTo>
                    <a:close/>
                    <a:moveTo>
                      <a:pt x="6270" y="2773"/>
                    </a:moveTo>
                    <a:cubicBezTo>
                      <a:pt x="8759" y="2773"/>
                      <a:pt x="10807" y="4821"/>
                      <a:pt x="10807" y="7341"/>
                    </a:cubicBezTo>
                    <a:cubicBezTo>
                      <a:pt x="10807" y="9861"/>
                      <a:pt x="8759" y="11909"/>
                      <a:pt x="6270" y="11909"/>
                    </a:cubicBezTo>
                    <a:cubicBezTo>
                      <a:pt x="3781" y="11909"/>
                      <a:pt x="1733" y="9861"/>
                      <a:pt x="1733" y="7341"/>
                    </a:cubicBezTo>
                    <a:cubicBezTo>
                      <a:pt x="1733" y="4821"/>
                      <a:pt x="3781" y="2773"/>
                      <a:pt x="6270" y="2773"/>
                    </a:cubicBezTo>
                    <a:close/>
                    <a:moveTo>
                      <a:pt x="4663" y="0"/>
                    </a:moveTo>
                    <a:cubicBezTo>
                      <a:pt x="4411" y="0"/>
                      <a:pt x="4254" y="189"/>
                      <a:pt x="4254" y="410"/>
                    </a:cubicBezTo>
                    <a:cubicBezTo>
                      <a:pt x="4254" y="662"/>
                      <a:pt x="4474" y="851"/>
                      <a:pt x="4663" y="851"/>
                    </a:cubicBezTo>
                    <a:lnTo>
                      <a:pt x="5104" y="851"/>
                    </a:lnTo>
                    <a:lnTo>
                      <a:pt x="5104" y="2111"/>
                    </a:lnTo>
                    <a:cubicBezTo>
                      <a:pt x="4254" y="2300"/>
                      <a:pt x="3466" y="2710"/>
                      <a:pt x="2836" y="3245"/>
                    </a:cubicBezTo>
                    <a:lnTo>
                      <a:pt x="2489" y="2899"/>
                    </a:lnTo>
                    <a:cubicBezTo>
                      <a:pt x="2741" y="2426"/>
                      <a:pt x="2647" y="1891"/>
                      <a:pt x="2269" y="1481"/>
                    </a:cubicBezTo>
                    <a:cubicBezTo>
                      <a:pt x="2032" y="1245"/>
                      <a:pt x="1717" y="1127"/>
                      <a:pt x="1394" y="1127"/>
                    </a:cubicBezTo>
                    <a:cubicBezTo>
                      <a:pt x="1072" y="1127"/>
                      <a:pt x="741" y="1245"/>
                      <a:pt x="473" y="1481"/>
                    </a:cubicBezTo>
                    <a:cubicBezTo>
                      <a:pt x="0" y="1954"/>
                      <a:pt x="0" y="2741"/>
                      <a:pt x="473" y="3245"/>
                    </a:cubicBezTo>
                    <a:cubicBezTo>
                      <a:pt x="725" y="3498"/>
                      <a:pt x="1040" y="3624"/>
                      <a:pt x="1355" y="3624"/>
                    </a:cubicBezTo>
                    <a:cubicBezTo>
                      <a:pt x="1544" y="3624"/>
                      <a:pt x="1702" y="3561"/>
                      <a:pt x="1891" y="3498"/>
                    </a:cubicBezTo>
                    <a:lnTo>
                      <a:pt x="2269" y="3844"/>
                    </a:lnTo>
                    <a:cubicBezTo>
                      <a:pt x="1481" y="4789"/>
                      <a:pt x="946" y="6018"/>
                      <a:pt x="946" y="7341"/>
                    </a:cubicBezTo>
                    <a:cubicBezTo>
                      <a:pt x="946" y="10303"/>
                      <a:pt x="3371" y="12697"/>
                      <a:pt x="6301" y="12697"/>
                    </a:cubicBezTo>
                    <a:cubicBezTo>
                      <a:pt x="9263" y="12697"/>
                      <a:pt x="11657" y="10303"/>
                      <a:pt x="11657" y="7341"/>
                    </a:cubicBezTo>
                    <a:cubicBezTo>
                      <a:pt x="11657" y="6018"/>
                      <a:pt x="11185" y="4789"/>
                      <a:pt x="10365" y="3844"/>
                    </a:cubicBezTo>
                    <a:lnTo>
                      <a:pt x="10712" y="3498"/>
                    </a:lnTo>
                    <a:cubicBezTo>
                      <a:pt x="10838" y="3561"/>
                      <a:pt x="11027" y="3624"/>
                      <a:pt x="11216" y="3624"/>
                    </a:cubicBezTo>
                    <a:cubicBezTo>
                      <a:pt x="11909" y="3624"/>
                      <a:pt x="12445" y="3056"/>
                      <a:pt x="12445" y="2363"/>
                    </a:cubicBezTo>
                    <a:cubicBezTo>
                      <a:pt x="12445" y="1670"/>
                      <a:pt x="11909" y="1135"/>
                      <a:pt x="11216" y="1135"/>
                    </a:cubicBezTo>
                    <a:cubicBezTo>
                      <a:pt x="10555" y="1135"/>
                      <a:pt x="10019" y="1670"/>
                      <a:pt x="10019" y="2363"/>
                    </a:cubicBezTo>
                    <a:cubicBezTo>
                      <a:pt x="10019" y="2552"/>
                      <a:pt x="10050" y="2710"/>
                      <a:pt x="10113" y="2899"/>
                    </a:cubicBezTo>
                    <a:lnTo>
                      <a:pt x="9767" y="3245"/>
                    </a:lnTo>
                    <a:cubicBezTo>
                      <a:pt x="9137" y="2710"/>
                      <a:pt x="8349" y="2300"/>
                      <a:pt x="7530" y="2111"/>
                    </a:cubicBezTo>
                    <a:lnTo>
                      <a:pt x="7530" y="851"/>
                    </a:lnTo>
                    <a:lnTo>
                      <a:pt x="7971" y="851"/>
                    </a:lnTo>
                    <a:cubicBezTo>
                      <a:pt x="8192" y="851"/>
                      <a:pt x="8349" y="662"/>
                      <a:pt x="8349" y="410"/>
                    </a:cubicBezTo>
                    <a:cubicBezTo>
                      <a:pt x="8349" y="189"/>
                      <a:pt x="8160" y="0"/>
                      <a:pt x="79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820;p57">
                <a:extLst>
                  <a:ext uri="{FF2B5EF4-FFF2-40B4-BE49-F238E27FC236}">
                    <a16:creationId xmlns:a16="http://schemas.microsoft.com/office/drawing/2014/main" id="{53370B11-C56F-4200-9616-A1066CC229FC}"/>
                  </a:ext>
                </a:extLst>
              </p:cNvPr>
              <p:cNvSpPr/>
              <p:nvPr/>
            </p:nvSpPr>
            <p:spPr>
              <a:xfrm>
                <a:off x="-65066950" y="2738175"/>
                <a:ext cx="187475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404" extrusionOk="0">
                    <a:moveTo>
                      <a:pt x="3309" y="819"/>
                    </a:moveTo>
                    <a:lnTo>
                      <a:pt x="3309" y="3686"/>
                    </a:lnTo>
                    <a:cubicBezTo>
                      <a:pt x="3309" y="3938"/>
                      <a:pt x="3498" y="4127"/>
                      <a:pt x="3718" y="4127"/>
                    </a:cubicBezTo>
                    <a:lnTo>
                      <a:pt x="6612" y="4127"/>
                    </a:lnTo>
                    <a:cubicBezTo>
                      <a:pt x="6410" y="5529"/>
                      <a:pt x="5188" y="6585"/>
                      <a:pt x="3750" y="6585"/>
                    </a:cubicBezTo>
                    <a:cubicBezTo>
                      <a:pt x="2143" y="6585"/>
                      <a:pt x="820" y="5261"/>
                      <a:pt x="820" y="3686"/>
                    </a:cubicBezTo>
                    <a:cubicBezTo>
                      <a:pt x="820" y="2237"/>
                      <a:pt x="1891" y="1008"/>
                      <a:pt x="3309" y="819"/>
                    </a:cubicBezTo>
                    <a:close/>
                    <a:moveTo>
                      <a:pt x="3750" y="0"/>
                    </a:moveTo>
                    <a:cubicBezTo>
                      <a:pt x="1702" y="0"/>
                      <a:pt x="1" y="1638"/>
                      <a:pt x="1" y="3686"/>
                    </a:cubicBezTo>
                    <a:cubicBezTo>
                      <a:pt x="1" y="5734"/>
                      <a:pt x="1671" y="7404"/>
                      <a:pt x="3750" y="7404"/>
                    </a:cubicBezTo>
                    <a:cubicBezTo>
                      <a:pt x="5798" y="7404"/>
                      <a:pt x="7499" y="5734"/>
                      <a:pt x="7499" y="3686"/>
                    </a:cubicBezTo>
                    <a:cubicBezTo>
                      <a:pt x="7499" y="3466"/>
                      <a:pt x="7278" y="3277"/>
                      <a:pt x="7058" y="3277"/>
                    </a:cubicBezTo>
                    <a:lnTo>
                      <a:pt x="4128" y="3277"/>
                    </a:lnTo>
                    <a:lnTo>
                      <a:pt x="4128" y="378"/>
                    </a:lnTo>
                    <a:cubicBezTo>
                      <a:pt x="4128" y="158"/>
                      <a:pt x="3939" y="0"/>
                      <a:pt x="37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B61C78E-B679-4486-B682-4A9A257091D2}"/>
                </a:ext>
              </a:extLst>
            </p:cNvPr>
            <p:cNvSpPr/>
            <p:nvPr/>
          </p:nvSpPr>
          <p:spPr>
            <a:xfrm>
              <a:off x="5736007" y="2154682"/>
              <a:ext cx="10756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Delayed Data/Signal</a:t>
              </a:r>
              <a:endPara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ECC7E55-BE45-40D7-90E2-5544016ED638}"/>
              </a:ext>
            </a:extLst>
          </p:cNvPr>
          <p:cNvGrpSpPr/>
          <p:nvPr/>
        </p:nvGrpSpPr>
        <p:grpSpPr>
          <a:xfrm>
            <a:off x="6413252" y="1295911"/>
            <a:ext cx="1611904" cy="646331"/>
            <a:chOff x="6413252" y="1295911"/>
            <a:chExt cx="1611904" cy="646331"/>
          </a:xfrm>
        </p:grpSpPr>
        <p:grpSp>
          <p:nvGrpSpPr>
            <p:cNvPr id="129" name="Google Shape;7778;p56">
              <a:extLst>
                <a:ext uri="{FF2B5EF4-FFF2-40B4-BE49-F238E27FC236}">
                  <a16:creationId xmlns:a16="http://schemas.microsoft.com/office/drawing/2014/main" id="{8286E9A8-3041-4FA6-BC15-EF964DA87B14}"/>
                </a:ext>
              </a:extLst>
            </p:cNvPr>
            <p:cNvGrpSpPr/>
            <p:nvPr/>
          </p:nvGrpSpPr>
          <p:grpSpPr>
            <a:xfrm>
              <a:off x="7597154" y="1344755"/>
              <a:ext cx="428002" cy="392643"/>
              <a:chOff x="6239575" y="4416275"/>
              <a:chExt cx="489625" cy="449175"/>
            </a:xfrm>
            <a:solidFill>
              <a:schemeClr val="accent1"/>
            </a:solidFill>
          </p:grpSpPr>
          <p:sp>
            <p:nvSpPr>
              <p:cNvPr id="130" name="Google Shape;7779;p56">
                <a:extLst>
                  <a:ext uri="{FF2B5EF4-FFF2-40B4-BE49-F238E27FC236}">
                    <a16:creationId xmlns:a16="http://schemas.microsoft.com/office/drawing/2014/main" id="{50B518DA-B092-46DB-8C95-3DAAF4BAD619}"/>
                  </a:ext>
                </a:extLst>
              </p:cNvPr>
              <p:cNvSpPr/>
              <p:nvPr/>
            </p:nvSpPr>
            <p:spPr>
              <a:xfrm>
                <a:off x="6239575" y="4416275"/>
                <a:ext cx="489625" cy="449175"/>
              </a:xfrm>
              <a:custGeom>
                <a:avLst/>
                <a:gdLst/>
                <a:ahLst/>
                <a:cxnLst/>
                <a:rect l="l" t="t" r="r" b="b"/>
                <a:pathLst>
                  <a:path w="19585" h="17967" extrusionOk="0">
                    <a:moveTo>
                      <a:pt x="9792" y="1132"/>
                    </a:moveTo>
                    <a:cubicBezTo>
                      <a:pt x="10374" y="1132"/>
                      <a:pt x="10955" y="1424"/>
                      <a:pt x="11278" y="2009"/>
                    </a:cubicBezTo>
                    <a:lnTo>
                      <a:pt x="18111" y="14313"/>
                    </a:lnTo>
                    <a:cubicBezTo>
                      <a:pt x="18404" y="14838"/>
                      <a:pt x="18395" y="15481"/>
                      <a:pt x="18087" y="15998"/>
                    </a:cubicBezTo>
                    <a:cubicBezTo>
                      <a:pt x="17786" y="16518"/>
                      <a:pt x="17232" y="16834"/>
                      <a:pt x="16634" y="16834"/>
                    </a:cubicBezTo>
                    <a:cubicBezTo>
                      <a:pt x="16631" y="16834"/>
                      <a:pt x="16628" y="16834"/>
                      <a:pt x="16625" y="16834"/>
                    </a:cubicBezTo>
                    <a:lnTo>
                      <a:pt x="2962" y="16834"/>
                    </a:lnTo>
                    <a:cubicBezTo>
                      <a:pt x="1667" y="16834"/>
                      <a:pt x="849" y="15445"/>
                      <a:pt x="1474" y="14313"/>
                    </a:cubicBezTo>
                    <a:lnTo>
                      <a:pt x="8307" y="2009"/>
                    </a:lnTo>
                    <a:cubicBezTo>
                      <a:pt x="8630" y="1424"/>
                      <a:pt x="9211" y="1132"/>
                      <a:pt x="9792" y="1132"/>
                    </a:cubicBezTo>
                    <a:close/>
                    <a:moveTo>
                      <a:pt x="9792" y="1"/>
                    </a:moveTo>
                    <a:cubicBezTo>
                      <a:pt x="8763" y="1"/>
                      <a:pt x="7815" y="559"/>
                      <a:pt x="7317" y="1462"/>
                    </a:cubicBezTo>
                    <a:lnTo>
                      <a:pt x="483" y="13766"/>
                    </a:lnTo>
                    <a:cubicBezTo>
                      <a:pt x="0" y="14642"/>
                      <a:pt x="15" y="15711"/>
                      <a:pt x="523" y="16574"/>
                    </a:cubicBezTo>
                    <a:cubicBezTo>
                      <a:pt x="1033" y="17435"/>
                      <a:pt x="1960" y="17966"/>
                      <a:pt x="2962" y="17966"/>
                    </a:cubicBezTo>
                    <a:lnTo>
                      <a:pt x="16625" y="17966"/>
                    </a:lnTo>
                    <a:cubicBezTo>
                      <a:pt x="17625" y="17966"/>
                      <a:pt x="18555" y="17435"/>
                      <a:pt x="19062" y="16574"/>
                    </a:cubicBezTo>
                    <a:cubicBezTo>
                      <a:pt x="19572" y="15711"/>
                      <a:pt x="19585" y="14642"/>
                      <a:pt x="19101" y="13766"/>
                    </a:cubicBezTo>
                    <a:lnTo>
                      <a:pt x="12271" y="1462"/>
                    </a:lnTo>
                    <a:cubicBezTo>
                      <a:pt x="11770" y="559"/>
                      <a:pt x="10822" y="1"/>
                      <a:pt x="97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435D74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7780;p56">
                <a:extLst>
                  <a:ext uri="{FF2B5EF4-FFF2-40B4-BE49-F238E27FC236}">
                    <a16:creationId xmlns:a16="http://schemas.microsoft.com/office/drawing/2014/main" id="{51C52B57-A79B-4B23-ABE9-CB6410975B8E}"/>
                  </a:ext>
                </a:extLst>
              </p:cNvPr>
              <p:cNvSpPr/>
              <p:nvPr/>
            </p:nvSpPr>
            <p:spPr>
              <a:xfrm>
                <a:off x="6438550" y="4723875"/>
                <a:ext cx="8835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398" extrusionOk="0">
                    <a:moveTo>
                      <a:pt x="1830" y="1132"/>
                    </a:moveTo>
                    <a:cubicBezTo>
                      <a:pt x="2122" y="1132"/>
                      <a:pt x="2401" y="1358"/>
                      <a:pt x="2401" y="1701"/>
                    </a:cubicBezTo>
                    <a:cubicBezTo>
                      <a:pt x="2401" y="2012"/>
                      <a:pt x="2147" y="2266"/>
                      <a:pt x="1833" y="2266"/>
                    </a:cubicBezTo>
                    <a:cubicBezTo>
                      <a:pt x="1329" y="2266"/>
                      <a:pt x="1076" y="1656"/>
                      <a:pt x="1432" y="1299"/>
                    </a:cubicBezTo>
                    <a:cubicBezTo>
                      <a:pt x="1548" y="1184"/>
                      <a:pt x="1691" y="1132"/>
                      <a:pt x="1830" y="1132"/>
                    </a:cubicBezTo>
                    <a:close/>
                    <a:moveTo>
                      <a:pt x="1833" y="1"/>
                    </a:moveTo>
                    <a:cubicBezTo>
                      <a:pt x="1145" y="1"/>
                      <a:pt x="526" y="415"/>
                      <a:pt x="263" y="1049"/>
                    </a:cubicBezTo>
                    <a:cubicBezTo>
                      <a:pt x="1" y="1683"/>
                      <a:pt x="146" y="2414"/>
                      <a:pt x="632" y="2900"/>
                    </a:cubicBezTo>
                    <a:cubicBezTo>
                      <a:pt x="957" y="3225"/>
                      <a:pt x="1391" y="3397"/>
                      <a:pt x="1833" y="3397"/>
                    </a:cubicBezTo>
                    <a:cubicBezTo>
                      <a:pt x="2052" y="3397"/>
                      <a:pt x="2273" y="3355"/>
                      <a:pt x="2483" y="3268"/>
                    </a:cubicBezTo>
                    <a:cubicBezTo>
                      <a:pt x="3117" y="3005"/>
                      <a:pt x="3533" y="2386"/>
                      <a:pt x="3533" y="1701"/>
                    </a:cubicBezTo>
                    <a:cubicBezTo>
                      <a:pt x="3530" y="762"/>
                      <a:pt x="2772" y="1"/>
                      <a:pt x="18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435D74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7781;p56">
                <a:extLst>
                  <a:ext uri="{FF2B5EF4-FFF2-40B4-BE49-F238E27FC236}">
                    <a16:creationId xmlns:a16="http://schemas.microsoft.com/office/drawing/2014/main" id="{C0C57E0F-5BE3-4738-8091-5E0BD411125E}"/>
                  </a:ext>
                </a:extLst>
              </p:cNvPr>
              <p:cNvSpPr/>
              <p:nvPr/>
            </p:nvSpPr>
            <p:spPr>
              <a:xfrm>
                <a:off x="6441950" y="4497425"/>
                <a:ext cx="84950" cy="19825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7930" extrusionOk="0">
                    <a:moveTo>
                      <a:pt x="1697" y="1133"/>
                    </a:moveTo>
                    <a:cubicBezTo>
                      <a:pt x="2011" y="1133"/>
                      <a:pt x="2265" y="1387"/>
                      <a:pt x="2265" y="1701"/>
                    </a:cubicBezTo>
                    <a:lnTo>
                      <a:pt x="2265" y="6230"/>
                    </a:lnTo>
                    <a:cubicBezTo>
                      <a:pt x="2265" y="6544"/>
                      <a:pt x="2011" y="6797"/>
                      <a:pt x="1697" y="6797"/>
                    </a:cubicBezTo>
                    <a:cubicBezTo>
                      <a:pt x="1383" y="6797"/>
                      <a:pt x="1133" y="6544"/>
                      <a:pt x="1133" y="6230"/>
                    </a:cubicBezTo>
                    <a:lnTo>
                      <a:pt x="1133" y="1701"/>
                    </a:lnTo>
                    <a:cubicBezTo>
                      <a:pt x="1133" y="1387"/>
                      <a:pt x="1383" y="1133"/>
                      <a:pt x="1697" y="1133"/>
                    </a:cubicBezTo>
                    <a:close/>
                    <a:moveTo>
                      <a:pt x="1697" y="1"/>
                    </a:moveTo>
                    <a:cubicBezTo>
                      <a:pt x="758" y="1"/>
                      <a:pt x="1" y="762"/>
                      <a:pt x="1" y="1701"/>
                    </a:cubicBezTo>
                    <a:lnTo>
                      <a:pt x="1" y="6233"/>
                    </a:lnTo>
                    <a:cubicBezTo>
                      <a:pt x="1" y="7169"/>
                      <a:pt x="758" y="7930"/>
                      <a:pt x="1697" y="7930"/>
                    </a:cubicBezTo>
                    <a:cubicBezTo>
                      <a:pt x="2636" y="7930"/>
                      <a:pt x="3397" y="7169"/>
                      <a:pt x="3397" y="6233"/>
                    </a:cubicBezTo>
                    <a:lnTo>
                      <a:pt x="3397" y="1701"/>
                    </a:lnTo>
                    <a:cubicBezTo>
                      <a:pt x="3397" y="762"/>
                      <a:pt x="2636" y="1"/>
                      <a:pt x="169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435D74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0EAE76B-0F4C-4E2C-98CF-C2F22AF3B724}"/>
                </a:ext>
              </a:extLst>
            </p:cNvPr>
            <p:cNvSpPr/>
            <p:nvPr/>
          </p:nvSpPr>
          <p:spPr>
            <a:xfrm>
              <a:off x="6413252" y="1295911"/>
              <a:ext cx="10756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Channel mismatch</a:t>
              </a:r>
              <a:endPara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6F3C5-BD48-4900-98C5-08E1BCE86B63}"/>
              </a:ext>
            </a:extLst>
          </p:cNvPr>
          <p:cNvGrpSpPr/>
          <p:nvPr/>
        </p:nvGrpSpPr>
        <p:grpSpPr>
          <a:xfrm>
            <a:off x="6868771" y="509398"/>
            <a:ext cx="2302659" cy="646331"/>
            <a:chOff x="6868771" y="509398"/>
            <a:chExt cx="2302659" cy="646331"/>
          </a:xfrm>
        </p:grpSpPr>
        <p:sp>
          <p:nvSpPr>
            <p:cNvPr id="133" name="Google Shape;9338;p60">
              <a:extLst>
                <a:ext uri="{FF2B5EF4-FFF2-40B4-BE49-F238E27FC236}">
                  <a16:creationId xmlns:a16="http://schemas.microsoft.com/office/drawing/2014/main" id="{F1068373-8A31-493F-B629-3142ED2999EA}"/>
                </a:ext>
              </a:extLst>
            </p:cNvPr>
            <p:cNvSpPr/>
            <p:nvPr/>
          </p:nvSpPr>
          <p:spPr>
            <a:xfrm>
              <a:off x="8763430" y="564918"/>
              <a:ext cx="408000" cy="415867"/>
            </a:xfrm>
            <a:custGeom>
              <a:avLst/>
              <a:gdLst/>
              <a:ahLst/>
              <a:cxnLst/>
              <a:rect l="l" t="t" r="r" b="b"/>
              <a:pathLst>
                <a:path w="12446" h="12686" extrusionOk="0">
                  <a:moveTo>
                    <a:pt x="6176" y="808"/>
                  </a:moveTo>
                  <a:cubicBezTo>
                    <a:pt x="6428" y="808"/>
                    <a:pt x="6554" y="997"/>
                    <a:pt x="6554" y="1249"/>
                  </a:cubicBezTo>
                  <a:cubicBezTo>
                    <a:pt x="6554" y="1497"/>
                    <a:pt x="6359" y="1667"/>
                    <a:pt x="6153" y="1667"/>
                  </a:cubicBezTo>
                  <a:cubicBezTo>
                    <a:pt x="6097" y="1667"/>
                    <a:pt x="6041" y="1654"/>
                    <a:pt x="5987" y="1627"/>
                  </a:cubicBezTo>
                  <a:cubicBezTo>
                    <a:pt x="5829" y="1564"/>
                    <a:pt x="5735" y="1438"/>
                    <a:pt x="5735" y="1249"/>
                  </a:cubicBezTo>
                  <a:cubicBezTo>
                    <a:pt x="5766" y="997"/>
                    <a:pt x="5924" y="808"/>
                    <a:pt x="6176" y="808"/>
                  </a:cubicBezTo>
                  <a:close/>
                  <a:moveTo>
                    <a:pt x="1986" y="2541"/>
                  </a:moveTo>
                  <a:lnTo>
                    <a:pt x="3088" y="5755"/>
                  </a:lnTo>
                  <a:lnTo>
                    <a:pt x="946" y="5755"/>
                  </a:lnTo>
                  <a:lnTo>
                    <a:pt x="1986" y="2541"/>
                  </a:lnTo>
                  <a:close/>
                  <a:moveTo>
                    <a:pt x="10303" y="2541"/>
                  </a:moveTo>
                  <a:lnTo>
                    <a:pt x="11374" y="5755"/>
                  </a:lnTo>
                  <a:lnTo>
                    <a:pt x="9200" y="5755"/>
                  </a:lnTo>
                  <a:lnTo>
                    <a:pt x="10303" y="2541"/>
                  </a:lnTo>
                  <a:close/>
                  <a:moveTo>
                    <a:pt x="3183" y="6605"/>
                  </a:moveTo>
                  <a:cubicBezTo>
                    <a:pt x="3025" y="7109"/>
                    <a:pt x="2584" y="7424"/>
                    <a:pt x="2049" y="7424"/>
                  </a:cubicBezTo>
                  <a:cubicBezTo>
                    <a:pt x="1481" y="7424"/>
                    <a:pt x="1040" y="7078"/>
                    <a:pt x="851" y="6605"/>
                  </a:cubicBezTo>
                  <a:close/>
                  <a:moveTo>
                    <a:pt x="11437" y="6605"/>
                  </a:moveTo>
                  <a:cubicBezTo>
                    <a:pt x="11279" y="7109"/>
                    <a:pt x="10870" y="7424"/>
                    <a:pt x="10303" y="7424"/>
                  </a:cubicBezTo>
                  <a:cubicBezTo>
                    <a:pt x="9767" y="7424"/>
                    <a:pt x="9326" y="7078"/>
                    <a:pt x="9137" y="6605"/>
                  </a:cubicBezTo>
                  <a:close/>
                  <a:moveTo>
                    <a:pt x="6617" y="2415"/>
                  </a:moveTo>
                  <a:lnTo>
                    <a:pt x="6617" y="8558"/>
                  </a:lnTo>
                  <a:lnTo>
                    <a:pt x="5766" y="8558"/>
                  </a:lnTo>
                  <a:lnTo>
                    <a:pt x="5766" y="2415"/>
                  </a:lnTo>
                  <a:cubicBezTo>
                    <a:pt x="5908" y="2462"/>
                    <a:pt x="6050" y="2486"/>
                    <a:pt x="6191" y="2486"/>
                  </a:cubicBezTo>
                  <a:cubicBezTo>
                    <a:pt x="6333" y="2486"/>
                    <a:pt x="6475" y="2462"/>
                    <a:pt x="6617" y="2415"/>
                  </a:cubicBezTo>
                  <a:close/>
                  <a:moveTo>
                    <a:pt x="8255" y="9346"/>
                  </a:moveTo>
                  <a:lnTo>
                    <a:pt x="8255" y="10165"/>
                  </a:lnTo>
                  <a:lnTo>
                    <a:pt x="4128" y="10165"/>
                  </a:lnTo>
                  <a:lnTo>
                    <a:pt x="4128" y="9346"/>
                  </a:lnTo>
                  <a:close/>
                  <a:moveTo>
                    <a:pt x="9074" y="11016"/>
                  </a:moveTo>
                  <a:lnTo>
                    <a:pt x="9074" y="11835"/>
                  </a:lnTo>
                  <a:lnTo>
                    <a:pt x="3309" y="11835"/>
                  </a:lnTo>
                  <a:lnTo>
                    <a:pt x="3309" y="11016"/>
                  </a:lnTo>
                  <a:close/>
                  <a:moveTo>
                    <a:pt x="6265" y="1"/>
                  </a:moveTo>
                  <a:cubicBezTo>
                    <a:pt x="5747" y="1"/>
                    <a:pt x="5253" y="326"/>
                    <a:pt x="5073" y="840"/>
                  </a:cubicBezTo>
                  <a:lnTo>
                    <a:pt x="1292" y="840"/>
                  </a:lnTo>
                  <a:cubicBezTo>
                    <a:pt x="1103" y="840"/>
                    <a:pt x="914" y="997"/>
                    <a:pt x="851" y="1186"/>
                  </a:cubicBezTo>
                  <a:cubicBezTo>
                    <a:pt x="820" y="1438"/>
                    <a:pt x="1009" y="1659"/>
                    <a:pt x="1261" y="1659"/>
                  </a:cubicBezTo>
                  <a:lnTo>
                    <a:pt x="1481" y="1659"/>
                  </a:lnTo>
                  <a:cubicBezTo>
                    <a:pt x="30" y="6044"/>
                    <a:pt x="1" y="6133"/>
                    <a:pt x="1" y="6133"/>
                  </a:cubicBezTo>
                  <a:lnTo>
                    <a:pt x="1" y="6133"/>
                  </a:lnTo>
                  <a:cubicBezTo>
                    <a:pt x="1" y="6133"/>
                    <a:pt x="1" y="6133"/>
                    <a:pt x="1" y="6133"/>
                  </a:cubicBezTo>
                  <a:lnTo>
                    <a:pt x="1" y="6196"/>
                  </a:lnTo>
                  <a:cubicBezTo>
                    <a:pt x="1" y="6479"/>
                    <a:pt x="64" y="6763"/>
                    <a:pt x="158" y="6983"/>
                  </a:cubicBezTo>
                  <a:cubicBezTo>
                    <a:pt x="464" y="7784"/>
                    <a:pt x="1229" y="8250"/>
                    <a:pt x="2042" y="8250"/>
                  </a:cubicBezTo>
                  <a:cubicBezTo>
                    <a:pt x="2317" y="8250"/>
                    <a:pt x="2597" y="8197"/>
                    <a:pt x="2868" y="8086"/>
                  </a:cubicBezTo>
                  <a:cubicBezTo>
                    <a:pt x="3403" y="7865"/>
                    <a:pt x="3844" y="7393"/>
                    <a:pt x="4033" y="6794"/>
                  </a:cubicBezTo>
                  <a:cubicBezTo>
                    <a:pt x="4128" y="6542"/>
                    <a:pt x="4159" y="6290"/>
                    <a:pt x="4128" y="6164"/>
                  </a:cubicBezTo>
                  <a:lnTo>
                    <a:pt x="4128" y="6038"/>
                  </a:lnTo>
                  <a:cubicBezTo>
                    <a:pt x="4128" y="6007"/>
                    <a:pt x="2679" y="1659"/>
                    <a:pt x="2679" y="1627"/>
                  </a:cubicBezTo>
                  <a:lnTo>
                    <a:pt x="4978" y="1627"/>
                  </a:lnTo>
                  <a:lnTo>
                    <a:pt x="4978" y="8527"/>
                  </a:lnTo>
                  <a:lnTo>
                    <a:pt x="3781" y="8527"/>
                  </a:lnTo>
                  <a:cubicBezTo>
                    <a:pt x="3529" y="8527"/>
                    <a:pt x="3340" y="8716"/>
                    <a:pt x="3340" y="8968"/>
                  </a:cubicBezTo>
                  <a:lnTo>
                    <a:pt x="3340" y="10165"/>
                  </a:lnTo>
                  <a:lnTo>
                    <a:pt x="2931" y="10165"/>
                  </a:lnTo>
                  <a:cubicBezTo>
                    <a:pt x="2710" y="10165"/>
                    <a:pt x="2521" y="10386"/>
                    <a:pt x="2521" y="10606"/>
                  </a:cubicBezTo>
                  <a:lnTo>
                    <a:pt x="2521" y="12245"/>
                  </a:lnTo>
                  <a:cubicBezTo>
                    <a:pt x="2521" y="12497"/>
                    <a:pt x="2710" y="12686"/>
                    <a:pt x="2931" y="12686"/>
                  </a:cubicBezTo>
                  <a:lnTo>
                    <a:pt x="9547" y="12686"/>
                  </a:lnTo>
                  <a:cubicBezTo>
                    <a:pt x="9673" y="12686"/>
                    <a:pt x="9767" y="12654"/>
                    <a:pt x="9830" y="12560"/>
                  </a:cubicBezTo>
                  <a:cubicBezTo>
                    <a:pt x="9925" y="12497"/>
                    <a:pt x="9956" y="12371"/>
                    <a:pt x="9956" y="12308"/>
                  </a:cubicBezTo>
                  <a:lnTo>
                    <a:pt x="9956" y="10638"/>
                  </a:lnTo>
                  <a:cubicBezTo>
                    <a:pt x="9956" y="10417"/>
                    <a:pt x="9767" y="10228"/>
                    <a:pt x="9515" y="10228"/>
                  </a:cubicBezTo>
                  <a:lnTo>
                    <a:pt x="9137" y="10228"/>
                  </a:lnTo>
                  <a:lnTo>
                    <a:pt x="9137" y="8968"/>
                  </a:lnTo>
                  <a:cubicBezTo>
                    <a:pt x="9137" y="8716"/>
                    <a:pt x="8917" y="8527"/>
                    <a:pt x="8696" y="8527"/>
                  </a:cubicBezTo>
                  <a:lnTo>
                    <a:pt x="7467" y="8527"/>
                  </a:lnTo>
                  <a:lnTo>
                    <a:pt x="7467" y="1627"/>
                  </a:lnTo>
                  <a:lnTo>
                    <a:pt x="9799" y="1627"/>
                  </a:lnTo>
                  <a:cubicBezTo>
                    <a:pt x="9799" y="1659"/>
                    <a:pt x="8350" y="6038"/>
                    <a:pt x="8350" y="6070"/>
                  </a:cubicBezTo>
                  <a:lnTo>
                    <a:pt x="8350" y="6164"/>
                  </a:lnTo>
                  <a:lnTo>
                    <a:pt x="8350" y="6227"/>
                  </a:lnTo>
                  <a:cubicBezTo>
                    <a:pt x="8350" y="6952"/>
                    <a:pt x="8696" y="7550"/>
                    <a:pt x="9232" y="7928"/>
                  </a:cubicBezTo>
                  <a:cubicBezTo>
                    <a:pt x="9601" y="8178"/>
                    <a:pt x="10011" y="8295"/>
                    <a:pt x="10411" y="8295"/>
                  </a:cubicBezTo>
                  <a:cubicBezTo>
                    <a:pt x="11275" y="8295"/>
                    <a:pt x="12092" y="7751"/>
                    <a:pt x="12351" y="6826"/>
                  </a:cubicBezTo>
                  <a:cubicBezTo>
                    <a:pt x="12382" y="6637"/>
                    <a:pt x="12445" y="6448"/>
                    <a:pt x="12445" y="6227"/>
                  </a:cubicBezTo>
                  <a:cubicBezTo>
                    <a:pt x="12382" y="6164"/>
                    <a:pt x="12351" y="6133"/>
                    <a:pt x="12351" y="6070"/>
                  </a:cubicBezTo>
                  <a:lnTo>
                    <a:pt x="10901" y="1659"/>
                  </a:lnTo>
                  <a:lnTo>
                    <a:pt x="11153" y="1659"/>
                  </a:lnTo>
                  <a:cubicBezTo>
                    <a:pt x="11342" y="1659"/>
                    <a:pt x="11532" y="1501"/>
                    <a:pt x="11563" y="1312"/>
                  </a:cubicBezTo>
                  <a:cubicBezTo>
                    <a:pt x="11626" y="1092"/>
                    <a:pt x="11406" y="840"/>
                    <a:pt x="11185" y="840"/>
                  </a:cubicBezTo>
                  <a:lnTo>
                    <a:pt x="7404" y="840"/>
                  </a:lnTo>
                  <a:cubicBezTo>
                    <a:pt x="7278" y="462"/>
                    <a:pt x="6963" y="178"/>
                    <a:pt x="6617" y="52"/>
                  </a:cubicBezTo>
                  <a:cubicBezTo>
                    <a:pt x="6501" y="17"/>
                    <a:pt x="6382" y="1"/>
                    <a:pt x="6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6B3B55F-2D8D-49A8-80C8-011D0AF47964}"/>
                </a:ext>
              </a:extLst>
            </p:cNvPr>
            <p:cNvSpPr/>
            <p:nvPr/>
          </p:nvSpPr>
          <p:spPr>
            <a:xfrm>
              <a:off x="6868771" y="509398"/>
              <a:ext cx="17688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Inconsistent/ Shot Gun Approach to strategy</a:t>
              </a:r>
              <a:endPara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C2B0366-64DC-458E-B0C6-D5D1302D3331}"/>
              </a:ext>
            </a:extLst>
          </p:cNvPr>
          <p:cNvGrpSpPr/>
          <p:nvPr/>
        </p:nvGrpSpPr>
        <p:grpSpPr>
          <a:xfrm>
            <a:off x="8875401" y="1433445"/>
            <a:ext cx="2057725" cy="484969"/>
            <a:chOff x="8875401" y="1433445"/>
            <a:chExt cx="2057725" cy="484969"/>
          </a:xfrm>
        </p:grpSpPr>
        <p:grpSp>
          <p:nvGrpSpPr>
            <p:cNvPr id="134" name="Google Shape;7721;p56">
              <a:extLst>
                <a:ext uri="{FF2B5EF4-FFF2-40B4-BE49-F238E27FC236}">
                  <a16:creationId xmlns:a16="http://schemas.microsoft.com/office/drawing/2014/main" id="{10CED127-E2DE-4A70-B113-111DE41788BC}"/>
                </a:ext>
              </a:extLst>
            </p:cNvPr>
            <p:cNvGrpSpPr/>
            <p:nvPr/>
          </p:nvGrpSpPr>
          <p:grpSpPr>
            <a:xfrm>
              <a:off x="8875401" y="1496093"/>
              <a:ext cx="388534" cy="422321"/>
              <a:chOff x="2100300" y="3804850"/>
              <a:chExt cx="444475" cy="483125"/>
            </a:xfrm>
            <a:solidFill>
              <a:schemeClr val="accent1"/>
            </a:solidFill>
          </p:grpSpPr>
          <p:sp>
            <p:nvSpPr>
              <p:cNvPr id="135" name="Google Shape;7722;p56">
                <a:extLst>
                  <a:ext uri="{FF2B5EF4-FFF2-40B4-BE49-F238E27FC236}">
                    <a16:creationId xmlns:a16="http://schemas.microsoft.com/office/drawing/2014/main" id="{BE9EC4BC-5573-463F-817B-F924433BB9F1}"/>
                  </a:ext>
                </a:extLst>
              </p:cNvPr>
              <p:cNvSpPr/>
              <p:nvPr/>
            </p:nvSpPr>
            <p:spPr>
              <a:xfrm>
                <a:off x="2100300" y="3804850"/>
                <a:ext cx="44447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7779" h="19325" extrusionOk="0">
                    <a:moveTo>
                      <a:pt x="2123" y="4001"/>
                    </a:moveTo>
                    <a:cubicBezTo>
                      <a:pt x="2627" y="4001"/>
                      <a:pt x="2881" y="4611"/>
                      <a:pt x="2524" y="4967"/>
                    </a:cubicBezTo>
                    <a:cubicBezTo>
                      <a:pt x="2408" y="5083"/>
                      <a:pt x="2265" y="5134"/>
                      <a:pt x="2126" y="5134"/>
                    </a:cubicBezTo>
                    <a:cubicBezTo>
                      <a:pt x="1835" y="5134"/>
                      <a:pt x="1558" y="4909"/>
                      <a:pt x="1558" y="4569"/>
                    </a:cubicBezTo>
                    <a:cubicBezTo>
                      <a:pt x="1558" y="4255"/>
                      <a:pt x="1809" y="4001"/>
                      <a:pt x="2123" y="4001"/>
                    </a:cubicBezTo>
                    <a:close/>
                    <a:moveTo>
                      <a:pt x="15710" y="4001"/>
                    </a:moveTo>
                    <a:cubicBezTo>
                      <a:pt x="16215" y="4001"/>
                      <a:pt x="16468" y="4611"/>
                      <a:pt x="16112" y="4967"/>
                    </a:cubicBezTo>
                    <a:cubicBezTo>
                      <a:pt x="15995" y="5083"/>
                      <a:pt x="15853" y="5134"/>
                      <a:pt x="15714" y="5134"/>
                    </a:cubicBezTo>
                    <a:cubicBezTo>
                      <a:pt x="15423" y="5134"/>
                      <a:pt x="15146" y="4909"/>
                      <a:pt x="15146" y="4569"/>
                    </a:cubicBezTo>
                    <a:cubicBezTo>
                      <a:pt x="15146" y="4255"/>
                      <a:pt x="15396" y="4001"/>
                      <a:pt x="15710" y="4001"/>
                    </a:cubicBezTo>
                    <a:close/>
                    <a:moveTo>
                      <a:pt x="8917" y="1132"/>
                    </a:moveTo>
                    <a:cubicBezTo>
                      <a:pt x="9551" y="1132"/>
                      <a:pt x="10251" y="1993"/>
                      <a:pt x="10789" y="3436"/>
                    </a:cubicBezTo>
                    <a:cubicBezTo>
                      <a:pt x="10894" y="3723"/>
                      <a:pt x="10994" y="4028"/>
                      <a:pt x="11084" y="4345"/>
                    </a:cubicBezTo>
                    <a:cubicBezTo>
                      <a:pt x="10345" y="4590"/>
                      <a:pt x="9623" y="4877"/>
                      <a:pt x="8917" y="5203"/>
                    </a:cubicBezTo>
                    <a:cubicBezTo>
                      <a:pt x="8210" y="4877"/>
                      <a:pt x="7488" y="4590"/>
                      <a:pt x="6749" y="4345"/>
                    </a:cubicBezTo>
                    <a:cubicBezTo>
                      <a:pt x="6842" y="4028"/>
                      <a:pt x="6939" y="3723"/>
                      <a:pt x="7044" y="3436"/>
                    </a:cubicBezTo>
                    <a:cubicBezTo>
                      <a:pt x="7582" y="1993"/>
                      <a:pt x="8282" y="1132"/>
                      <a:pt x="8917" y="1132"/>
                    </a:cubicBezTo>
                    <a:close/>
                    <a:moveTo>
                      <a:pt x="6483" y="5453"/>
                    </a:moveTo>
                    <a:cubicBezTo>
                      <a:pt x="6845" y="5577"/>
                      <a:pt x="7217" y="5713"/>
                      <a:pt x="7591" y="5867"/>
                    </a:cubicBezTo>
                    <a:cubicBezTo>
                      <a:pt x="7371" y="5985"/>
                      <a:pt x="7153" y="6105"/>
                      <a:pt x="6936" y="6229"/>
                    </a:cubicBezTo>
                    <a:cubicBezTo>
                      <a:pt x="6715" y="6356"/>
                      <a:pt x="6501" y="6486"/>
                      <a:pt x="6287" y="6619"/>
                    </a:cubicBezTo>
                    <a:cubicBezTo>
                      <a:pt x="6341" y="6217"/>
                      <a:pt x="6407" y="5831"/>
                      <a:pt x="6483" y="5453"/>
                    </a:cubicBezTo>
                    <a:close/>
                    <a:moveTo>
                      <a:pt x="11350" y="5453"/>
                    </a:moveTo>
                    <a:cubicBezTo>
                      <a:pt x="11426" y="5831"/>
                      <a:pt x="11492" y="6217"/>
                      <a:pt x="11546" y="6619"/>
                    </a:cubicBezTo>
                    <a:cubicBezTo>
                      <a:pt x="11335" y="6486"/>
                      <a:pt x="11118" y="6356"/>
                      <a:pt x="10897" y="6229"/>
                    </a:cubicBezTo>
                    <a:cubicBezTo>
                      <a:pt x="10677" y="6102"/>
                      <a:pt x="10459" y="5982"/>
                      <a:pt x="10242" y="5867"/>
                    </a:cubicBezTo>
                    <a:cubicBezTo>
                      <a:pt x="10619" y="5716"/>
                      <a:pt x="10988" y="5574"/>
                      <a:pt x="11350" y="5453"/>
                    </a:cubicBezTo>
                    <a:close/>
                    <a:moveTo>
                      <a:pt x="3799" y="4852"/>
                    </a:moveTo>
                    <a:cubicBezTo>
                      <a:pt x="4336" y="4904"/>
                      <a:pt x="4870" y="4997"/>
                      <a:pt x="5396" y="5133"/>
                    </a:cubicBezTo>
                    <a:cubicBezTo>
                      <a:pt x="5239" y="5894"/>
                      <a:pt x="5124" y="6661"/>
                      <a:pt x="5055" y="7434"/>
                    </a:cubicBezTo>
                    <a:cubicBezTo>
                      <a:pt x="4421" y="7881"/>
                      <a:pt x="3811" y="8361"/>
                      <a:pt x="3231" y="8877"/>
                    </a:cubicBezTo>
                    <a:cubicBezTo>
                      <a:pt x="3004" y="8645"/>
                      <a:pt x="2796" y="8412"/>
                      <a:pt x="2606" y="8180"/>
                    </a:cubicBezTo>
                    <a:cubicBezTo>
                      <a:pt x="1969" y="7404"/>
                      <a:pt x="1579" y="6691"/>
                      <a:pt x="1483" y="6139"/>
                    </a:cubicBezTo>
                    <a:lnTo>
                      <a:pt x="1483" y="6139"/>
                    </a:lnTo>
                    <a:cubicBezTo>
                      <a:pt x="1695" y="6225"/>
                      <a:pt x="1912" y="6266"/>
                      <a:pt x="2125" y="6266"/>
                    </a:cubicBezTo>
                    <a:cubicBezTo>
                      <a:pt x="2922" y="6266"/>
                      <a:pt x="3656" y="5698"/>
                      <a:pt x="3799" y="4852"/>
                    </a:cubicBezTo>
                    <a:close/>
                    <a:moveTo>
                      <a:pt x="14037" y="4852"/>
                    </a:moveTo>
                    <a:cubicBezTo>
                      <a:pt x="14180" y="5698"/>
                      <a:pt x="14914" y="6266"/>
                      <a:pt x="15711" y="6266"/>
                    </a:cubicBezTo>
                    <a:cubicBezTo>
                      <a:pt x="15924" y="6266"/>
                      <a:pt x="16141" y="6225"/>
                      <a:pt x="16353" y="6139"/>
                    </a:cubicBezTo>
                    <a:lnTo>
                      <a:pt x="16353" y="6139"/>
                    </a:lnTo>
                    <a:cubicBezTo>
                      <a:pt x="16254" y="6691"/>
                      <a:pt x="15867" y="7404"/>
                      <a:pt x="15227" y="8180"/>
                    </a:cubicBezTo>
                    <a:cubicBezTo>
                      <a:pt x="15037" y="8412"/>
                      <a:pt x="14829" y="8645"/>
                      <a:pt x="14602" y="8877"/>
                    </a:cubicBezTo>
                    <a:cubicBezTo>
                      <a:pt x="14022" y="8361"/>
                      <a:pt x="13412" y="7881"/>
                      <a:pt x="12778" y="7434"/>
                    </a:cubicBezTo>
                    <a:cubicBezTo>
                      <a:pt x="12709" y="6661"/>
                      <a:pt x="12594" y="5894"/>
                      <a:pt x="12440" y="5133"/>
                    </a:cubicBezTo>
                    <a:cubicBezTo>
                      <a:pt x="12963" y="4997"/>
                      <a:pt x="13497" y="4904"/>
                      <a:pt x="14037" y="4852"/>
                    </a:cubicBezTo>
                    <a:close/>
                    <a:moveTo>
                      <a:pt x="4964" y="8908"/>
                    </a:moveTo>
                    <a:lnTo>
                      <a:pt x="4964" y="8908"/>
                    </a:lnTo>
                    <a:cubicBezTo>
                      <a:pt x="4958" y="9158"/>
                      <a:pt x="4955" y="9409"/>
                      <a:pt x="4955" y="9662"/>
                    </a:cubicBezTo>
                    <a:cubicBezTo>
                      <a:pt x="4952" y="9916"/>
                      <a:pt x="4958" y="10167"/>
                      <a:pt x="4964" y="10417"/>
                    </a:cubicBezTo>
                    <a:cubicBezTo>
                      <a:pt x="4644" y="10170"/>
                      <a:pt x="4339" y="9916"/>
                      <a:pt x="4052" y="9662"/>
                    </a:cubicBezTo>
                    <a:cubicBezTo>
                      <a:pt x="4339" y="9409"/>
                      <a:pt x="4644" y="9155"/>
                      <a:pt x="4964" y="8908"/>
                    </a:cubicBezTo>
                    <a:close/>
                    <a:moveTo>
                      <a:pt x="12869" y="8908"/>
                    </a:moveTo>
                    <a:lnTo>
                      <a:pt x="12869" y="8908"/>
                    </a:lnTo>
                    <a:cubicBezTo>
                      <a:pt x="13189" y="9155"/>
                      <a:pt x="13491" y="9409"/>
                      <a:pt x="13781" y="9662"/>
                    </a:cubicBezTo>
                    <a:cubicBezTo>
                      <a:pt x="13494" y="9916"/>
                      <a:pt x="13189" y="10170"/>
                      <a:pt x="12869" y="10417"/>
                    </a:cubicBezTo>
                    <a:cubicBezTo>
                      <a:pt x="12875" y="10167"/>
                      <a:pt x="12878" y="9916"/>
                      <a:pt x="12881" y="9662"/>
                    </a:cubicBezTo>
                    <a:cubicBezTo>
                      <a:pt x="12881" y="9409"/>
                      <a:pt x="12875" y="9158"/>
                      <a:pt x="12869" y="8908"/>
                    </a:cubicBezTo>
                    <a:close/>
                    <a:moveTo>
                      <a:pt x="8917" y="6459"/>
                    </a:moveTo>
                    <a:cubicBezTo>
                      <a:pt x="9391" y="6688"/>
                      <a:pt x="9865" y="6942"/>
                      <a:pt x="10333" y="7211"/>
                    </a:cubicBezTo>
                    <a:cubicBezTo>
                      <a:pt x="10801" y="7482"/>
                      <a:pt x="11260" y="7766"/>
                      <a:pt x="11694" y="8059"/>
                    </a:cubicBezTo>
                    <a:cubicBezTo>
                      <a:pt x="11728" y="8581"/>
                      <a:pt x="11749" y="9119"/>
                      <a:pt x="11749" y="9662"/>
                    </a:cubicBezTo>
                    <a:cubicBezTo>
                      <a:pt x="11749" y="10206"/>
                      <a:pt x="11728" y="10743"/>
                      <a:pt x="11694" y="11266"/>
                    </a:cubicBezTo>
                    <a:cubicBezTo>
                      <a:pt x="11260" y="11559"/>
                      <a:pt x="10804" y="11839"/>
                      <a:pt x="10333" y="12114"/>
                    </a:cubicBezTo>
                    <a:cubicBezTo>
                      <a:pt x="9862" y="12386"/>
                      <a:pt x="9388" y="12637"/>
                      <a:pt x="8920" y="12869"/>
                    </a:cubicBezTo>
                    <a:cubicBezTo>
                      <a:pt x="8445" y="12640"/>
                      <a:pt x="7971" y="12386"/>
                      <a:pt x="7500" y="12114"/>
                    </a:cubicBezTo>
                    <a:cubicBezTo>
                      <a:pt x="7032" y="11842"/>
                      <a:pt x="6576" y="11559"/>
                      <a:pt x="6139" y="11266"/>
                    </a:cubicBezTo>
                    <a:cubicBezTo>
                      <a:pt x="6105" y="10743"/>
                      <a:pt x="6087" y="10206"/>
                      <a:pt x="6087" y="9662"/>
                    </a:cubicBezTo>
                    <a:cubicBezTo>
                      <a:pt x="6087" y="9119"/>
                      <a:pt x="6105" y="8581"/>
                      <a:pt x="6139" y="8059"/>
                    </a:cubicBezTo>
                    <a:cubicBezTo>
                      <a:pt x="6576" y="7766"/>
                      <a:pt x="7029" y="7485"/>
                      <a:pt x="7500" y="7211"/>
                    </a:cubicBezTo>
                    <a:cubicBezTo>
                      <a:pt x="7971" y="6942"/>
                      <a:pt x="8445" y="6688"/>
                      <a:pt x="8917" y="6459"/>
                    </a:cubicBezTo>
                    <a:close/>
                    <a:moveTo>
                      <a:pt x="11546" y="12706"/>
                    </a:moveTo>
                    <a:lnTo>
                      <a:pt x="11546" y="12706"/>
                    </a:lnTo>
                    <a:cubicBezTo>
                      <a:pt x="11492" y="13108"/>
                      <a:pt x="11426" y="13497"/>
                      <a:pt x="11350" y="13872"/>
                    </a:cubicBezTo>
                    <a:cubicBezTo>
                      <a:pt x="10988" y="13751"/>
                      <a:pt x="10619" y="13612"/>
                      <a:pt x="10242" y="13461"/>
                    </a:cubicBezTo>
                    <a:cubicBezTo>
                      <a:pt x="10462" y="13343"/>
                      <a:pt x="10680" y="13219"/>
                      <a:pt x="10897" y="13096"/>
                    </a:cubicBezTo>
                    <a:cubicBezTo>
                      <a:pt x="11115" y="12969"/>
                      <a:pt x="11332" y="12839"/>
                      <a:pt x="11546" y="12706"/>
                    </a:cubicBezTo>
                    <a:close/>
                    <a:moveTo>
                      <a:pt x="6287" y="12706"/>
                    </a:moveTo>
                    <a:cubicBezTo>
                      <a:pt x="6498" y="12836"/>
                      <a:pt x="6715" y="12966"/>
                      <a:pt x="6936" y="13092"/>
                    </a:cubicBezTo>
                    <a:cubicBezTo>
                      <a:pt x="7153" y="13219"/>
                      <a:pt x="7374" y="13343"/>
                      <a:pt x="7597" y="13461"/>
                    </a:cubicBezTo>
                    <a:lnTo>
                      <a:pt x="7594" y="13461"/>
                    </a:lnTo>
                    <a:cubicBezTo>
                      <a:pt x="7217" y="13615"/>
                      <a:pt x="6848" y="13754"/>
                      <a:pt x="6483" y="13875"/>
                    </a:cubicBezTo>
                    <a:cubicBezTo>
                      <a:pt x="6407" y="13497"/>
                      <a:pt x="6341" y="13108"/>
                      <a:pt x="6287" y="12706"/>
                    </a:cubicBezTo>
                    <a:close/>
                    <a:moveTo>
                      <a:pt x="14602" y="10447"/>
                    </a:moveTo>
                    <a:cubicBezTo>
                      <a:pt x="14829" y="10680"/>
                      <a:pt x="15037" y="10912"/>
                      <a:pt x="15227" y="11145"/>
                    </a:cubicBezTo>
                    <a:cubicBezTo>
                      <a:pt x="15867" y="11921"/>
                      <a:pt x="16254" y="12634"/>
                      <a:pt x="16353" y="13186"/>
                    </a:cubicBezTo>
                    <a:cubicBezTo>
                      <a:pt x="16141" y="13099"/>
                      <a:pt x="15923" y="13059"/>
                      <a:pt x="15710" y="13059"/>
                    </a:cubicBezTo>
                    <a:cubicBezTo>
                      <a:pt x="14912" y="13059"/>
                      <a:pt x="14180" y="13627"/>
                      <a:pt x="14034" y="14472"/>
                    </a:cubicBezTo>
                    <a:cubicBezTo>
                      <a:pt x="13497" y="14421"/>
                      <a:pt x="12963" y="14327"/>
                      <a:pt x="12440" y="14192"/>
                    </a:cubicBezTo>
                    <a:cubicBezTo>
                      <a:pt x="12594" y="13431"/>
                      <a:pt x="12709" y="12664"/>
                      <a:pt x="12778" y="11891"/>
                    </a:cubicBezTo>
                    <a:cubicBezTo>
                      <a:pt x="13412" y="11444"/>
                      <a:pt x="14022" y="10964"/>
                      <a:pt x="14602" y="10447"/>
                    </a:cubicBezTo>
                    <a:close/>
                    <a:moveTo>
                      <a:pt x="3231" y="10447"/>
                    </a:moveTo>
                    <a:cubicBezTo>
                      <a:pt x="3811" y="10964"/>
                      <a:pt x="4421" y="11444"/>
                      <a:pt x="5055" y="11891"/>
                    </a:cubicBezTo>
                    <a:cubicBezTo>
                      <a:pt x="5124" y="12664"/>
                      <a:pt x="5239" y="13434"/>
                      <a:pt x="5393" y="14195"/>
                    </a:cubicBezTo>
                    <a:cubicBezTo>
                      <a:pt x="5079" y="14273"/>
                      <a:pt x="4774" y="14336"/>
                      <a:pt x="4478" y="14388"/>
                    </a:cubicBezTo>
                    <a:cubicBezTo>
                      <a:pt x="4028" y="14462"/>
                      <a:pt x="3616" y="14499"/>
                      <a:pt x="3250" y="14499"/>
                    </a:cubicBezTo>
                    <a:cubicBezTo>
                      <a:pt x="2389" y="14499"/>
                      <a:pt x="1786" y="14296"/>
                      <a:pt x="1561" y="13908"/>
                    </a:cubicBezTo>
                    <a:cubicBezTo>
                      <a:pt x="1244" y="13358"/>
                      <a:pt x="1634" y="12326"/>
                      <a:pt x="2606" y="11145"/>
                    </a:cubicBezTo>
                    <a:cubicBezTo>
                      <a:pt x="2796" y="10912"/>
                      <a:pt x="3007" y="10680"/>
                      <a:pt x="3231" y="10447"/>
                    </a:cubicBezTo>
                    <a:close/>
                    <a:moveTo>
                      <a:pt x="15707" y="14191"/>
                    </a:moveTo>
                    <a:cubicBezTo>
                      <a:pt x="15999" y="14191"/>
                      <a:pt x="16278" y="14416"/>
                      <a:pt x="16278" y="14759"/>
                    </a:cubicBezTo>
                    <a:cubicBezTo>
                      <a:pt x="16278" y="15070"/>
                      <a:pt x="16024" y="15324"/>
                      <a:pt x="15710" y="15324"/>
                    </a:cubicBezTo>
                    <a:cubicBezTo>
                      <a:pt x="15206" y="15324"/>
                      <a:pt x="14952" y="14714"/>
                      <a:pt x="15309" y="14358"/>
                    </a:cubicBezTo>
                    <a:cubicBezTo>
                      <a:pt x="15425" y="14242"/>
                      <a:pt x="15568" y="14191"/>
                      <a:pt x="15707" y="14191"/>
                    </a:cubicBezTo>
                    <a:close/>
                    <a:moveTo>
                      <a:pt x="8917" y="14122"/>
                    </a:moveTo>
                    <a:cubicBezTo>
                      <a:pt x="9623" y="14448"/>
                      <a:pt x="10348" y="14735"/>
                      <a:pt x="11084" y="14980"/>
                    </a:cubicBezTo>
                    <a:cubicBezTo>
                      <a:pt x="10994" y="15297"/>
                      <a:pt x="10894" y="15602"/>
                      <a:pt x="10789" y="15892"/>
                    </a:cubicBezTo>
                    <a:cubicBezTo>
                      <a:pt x="10251" y="17332"/>
                      <a:pt x="9551" y="18192"/>
                      <a:pt x="8917" y="18192"/>
                    </a:cubicBezTo>
                    <a:cubicBezTo>
                      <a:pt x="8282" y="18192"/>
                      <a:pt x="7582" y="17332"/>
                      <a:pt x="7044" y="15892"/>
                    </a:cubicBezTo>
                    <a:cubicBezTo>
                      <a:pt x="6939" y="15602"/>
                      <a:pt x="6839" y="15300"/>
                      <a:pt x="6749" y="14980"/>
                    </a:cubicBezTo>
                    <a:cubicBezTo>
                      <a:pt x="7488" y="14735"/>
                      <a:pt x="8213" y="14448"/>
                      <a:pt x="8917" y="14122"/>
                    </a:cubicBezTo>
                    <a:close/>
                    <a:moveTo>
                      <a:pt x="8917" y="0"/>
                    </a:moveTo>
                    <a:cubicBezTo>
                      <a:pt x="7757" y="0"/>
                      <a:pt x="6715" y="1081"/>
                      <a:pt x="5985" y="3041"/>
                    </a:cubicBezTo>
                    <a:cubicBezTo>
                      <a:pt x="5867" y="3355"/>
                      <a:pt x="5758" y="3687"/>
                      <a:pt x="5662" y="4031"/>
                    </a:cubicBezTo>
                    <a:cubicBezTo>
                      <a:pt x="4919" y="3844"/>
                      <a:pt x="4215" y="3732"/>
                      <a:pt x="3587" y="3702"/>
                    </a:cubicBezTo>
                    <a:cubicBezTo>
                      <a:pt x="3271" y="3173"/>
                      <a:pt x="2709" y="2871"/>
                      <a:pt x="2126" y="2871"/>
                    </a:cubicBezTo>
                    <a:cubicBezTo>
                      <a:pt x="1901" y="2871"/>
                      <a:pt x="1673" y="2916"/>
                      <a:pt x="1455" y="3011"/>
                    </a:cubicBezTo>
                    <a:cubicBezTo>
                      <a:pt x="670" y="3346"/>
                      <a:pt x="260" y="4212"/>
                      <a:pt x="492" y="5034"/>
                    </a:cubicBezTo>
                    <a:cubicBezTo>
                      <a:pt x="54" y="6024"/>
                      <a:pt x="489" y="7389"/>
                      <a:pt x="1733" y="8898"/>
                    </a:cubicBezTo>
                    <a:cubicBezTo>
                      <a:pt x="1942" y="9152"/>
                      <a:pt x="2171" y="9409"/>
                      <a:pt x="2416" y="9662"/>
                    </a:cubicBezTo>
                    <a:cubicBezTo>
                      <a:pt x="2171" y="9916"/>
                      <a:pt x="1942" y="10170"/>
                      <a:pt x="1733" y="10426"/>
                    </a:cubicBezTo>
                    <a:cubicBezTo>
                      <a:pt x="411" y="12033"/>
                      <a:pt x="0" y="13470"/>
                      <a:pt x="583" y="14475"/>
                    </a:cubicBezTo>
                    <a:cubicBezTo>
                      <a:pt x="1021" y="15233"/>
                      <a:pt x="1954" y="15629"/>
                      <a:pt x="3270" y="15629"/>
                    </a:cubicBezTo>
                    <a:cubicBezTo>
                      <a:pt x="3738" y="15626"/>
                      <a:pt x="4203" y="15584"/>
                      <a:pt x="4662" y="15505"/>
                    </a:cubicBezTo>
                    <a:cubicBezTo>
                      <a:pt x="4985" y="15451"/>
                      <a:pt x="5320" y="15378"/>
                      <a:pt x="5662" y="15294"/>
                    </a:cubicBezTo>
                    <a:cubicBezTo>
                      <a:pt x="5761" y="15641"/>
                      <a:pt x="5867" y="15970"/>
                      <a:pt x="5985" y="16284"/>
                    </a:cubicBezTo>
                    <a:cubicBezTo>
                      <a:pt x="6715" y="18244"/>
                      <a:pt x="7757" y="19325"/>
                      <a:pt x="8917" y="19325"/>
                    </a:cubicBezTo>
                    <a:cubicBezTo>
                      <a:pt x="10076" y="19325"/>
                      <a:pt x="11118" y="18244"/>
                      <a:pt x="11848" y="16284"/>
                    </a:cubicBezTo>
                    <a:cubicBezTo>
                      <a:pt x="11966" y="15970"/>
                      <a:pt x="12075" y="15638"/>
                      <a:pt x="12171" y="15294"/>
                    </a:cubicBezTo>
                    <a:cubicBezTo>
                      <a:pt x="12917" y="15481"/>
                      <a:pt x="13618" y="15593"/>
                      <a:pt x="14246" y="15623"/>
                    </a:cubicBezTo>
                    <a:cubicBezTo>
                      <a:pt x="14562" y="16152"/>
                      <a:pt x="15123" y="16453"/>
                      <a:pt x="15705" y="16453"/>
                    </a:cubicBezTo>
                    <a:cubicBezTo>
                      <a:pt x="15930" y="16453"/>
                      <a:pt x="16159" y="16408"/>
                      <a:pt x="16378" y="16314"/>
                    </a:cubicBezTo>
                    <a:cubicBezTo>
                      <a:pt x="17163" y="15979"/>
                      <a:pt x="17573" y="15112"/>
                      <a:pt x="17341" y="14291"/>
                    </a:cubicBezTo>
                    <a:cubicBezTo>
                      <a:pt x="17779" y="13301"/>
                      <a:pt x="17344" y="11936"/>
                      <a:pt x="16100" y="10426"/>
                    </a:cubicBezTo>
                    <a:cubicBezTo>
                      <a:pt x="15891" y="10170"/>
                      <a:pt x="15662" y="9916"/>
                      <a:pt x="15417" y="9662"/>
                    </a:cubicBezTo>
                    <a:cubicBezTo>
                      <a:pt x="15662" y="9409"/>
                      <a:pt x="15891" y="9152"/>
                      <a:pt x="16100" y="8898"/>
                    </a:cubicBezTo>
                    <a:cubicBezTo>
                      <a:pt x="17347" y="7389"/>
                      <a:pt x="17779" y="6024"/>
                      <a:pt x="17341" y="5034"/>
                    </a:cubicBezTo>
                    <a:cubicBezTo>
                      <a:pt x="17573" y="4212"/>
                      <a:pt x="17163" y="3346"/>
                      <a:pt x="16378" y="3011"/>
                    </a:cubicBezTo>
                    <a:cubicBezTo>
                      <a:pt x="16159" y="2916"/>
                      <a:pt x="15930" y="2871"/>
                      <a:pt x="15705" y="2871"/>
                    </a:cubicBezTo>
                    <a:cubicBezTo>
                      <a:pt x="15123" y="2871"/>
                      <a:pt x="14562" y="3173"/>
                      <a:pt x="14246" y="3702"/>
                    </a:cubicBezTo>
                    <a:cubicBezTo>
                      <a:pt x="13615" y="3732"/>
                      <a:pt x="12914" y="3844"/>
                      <a:pt x="12171" y="4031"/>
                    </a:cubicBezTo>
                    <a:cubicBezTo>
                      <a:pt x="12075" y="3684"/>
                      <a:pt x="11966" y="3355"/>
                      <a:pt x="11848" y="3041"/>
                    </a:cubicBezTo>
                    <a:cubicBezTo>
                      <a:pt x="11118" y="1081"/>
                      <a:pt x="10076" y="0"/>
                      <a:pt x="89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435D74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7723;p56">
                <a:extLst>
                  <a:ext uri="{FF2B5EF4-FFF2-40B4-BE49-F238E27FC236}">
                    <a16:creationId xmlns:a16="http://schemas.microsoft.com/office/drawing/2014/main" id="{230F9D06-44F0-4705-B775-4415246C0205}"/>
                  </a:ext>
                </a:extLst>
              </p:cNvPr>
              <p:cNvSpPr/>
              <p:nvPr/>
            </p:nvSpPr>
            <p:spPr>
              <a:xfrm>
                <a:off x="2280775" y="4003900"/>
                <a:ext cx="882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1" extrusionOk="0">
                    <a:moveTo>
                      <a:pt x="1698" y="1136"/>
                    </a:moveTo>
                    <a:cubicBezTo>
                      <a:pt x="2202" y="1136"/>
                      <a:pt x="2455" y="1743"/>
                      <a:pt x="2099" y="2102"/>
                    </a:cubicBezTo>
                    <a:cubicBezTo>
                      <a:pt x="1983" y="2217"/>
                      <a:pt x="1841" y="2268"/>
                      <a:pt x="1703" y="2268"/>
                    </a:cubicBezTo>
                    <a:cubicBezTo>
                      <a:pt x="1411" y="2268"/>
                      <a:pt x="1133" y="2042"/>
                      <a:pt x="1133" y="1700"/>
                    </a:cubicBezTo>
                    <a:cubicBezTo>
                      <a:pt x="1133" y="1386"/>
                      <a:pt x="1383" y="1136"/>
                      <a:pt x="1698" y="1136"/>
                    </a:cubicBezTo>
                    <a:close/>
                    <a:moveTo>
                      <a:pt x="1698" y="1"/>
                    </a:moveTo>
                    <a:cubicBezTo>
                      <a:pt x="1479" y="1"/>
                      <a:pt x="1258" y="43"/>
                      <a:pt x="1048" y="130"/>
                    </a:cubicBezTo>
                    <a:cubicBezTo>
                      <a:pt x="414" y="393"/>
                      <a:pt x="1" y="1012"/>
                      <a:pt x="1" y="1700"/>
                    </a:cubicBezTo>
                    <a:cubicBezTo>
                      <a:pt x="1" y="2639"/>
                      <a:pt x="758" y="3397"/>
                      <a:pt x="1698" y="3400"/>
                    </a:cubicBezTo>
                    <a:cubicBezTo>
                      <a:pt x="2386" y="3400"/>
                      <a:pt x="3005" y="2984"/>
                      <a:pt x="3268" y="2350"/>
                    </a:cubicBezTo>
                    <a:cubicBezTo>
                      <a:pt x="3530" y="1715"/>
                      <a:pt x="3385" y="985"/>
                      <a:pt x="2899" y="499"/>
                    </a:cubicBezTo>
                    <a:cubicBezTo>
                      <a:pt x="2574" y="173"/>
                      <a:pt x="2140" y="1"/>
                      <a:pt x="169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435D74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9462D12-C6D9-4AA2-95DA-4B28B80FF121}"/>
                </a:ext>
              </a:extLst>
            </p:cNvPr>
            <p:cNvSpPr/>
            <p:nvPr/>
          </p:nvSpPr>
          <p:spPr>
            <a:xfrm>
              <a:off x="9313252" y="1433445"/>
              <a:ext cx="1619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Undue burden on good customers</a:t>
              </a:r>
              <a:endPara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1439DD-94E4-47CA-B57A-D852C551F9BD}"/>
              </a:ext>
            </a:extLst>
          </p:cNvPr>
          <p:cNvGrpSpPr/>
          <p:nvPr/>
        </p:nvGrpSpPr>
        <p:grpSpPr>
          <a:xfrm>
            <a:off x="9716291" y="1916452"/>
            <a:ext cx="2043443" cy="984182"/>
            <a:chOff x="9716291" y="1916452"/>
            <a:chExt cx="2043443" cy="984182"/>
          </a:xfrm>
        </p:grpSpPr>
        <p:grpSp>
          <p:nvGrpSpPr>
            <p:cNvPr id="137" name="Google Shape;11889;p66">
              <a:extLst>
                <a:ext uri="{FF2B5EF4-FFF2-40B4-BE49-F238E27FC236}">
                  <a16:creationId xmlns:a16="http://schemas.microsoft.com/office/drawing/2014/main" id="{B08EE025-D0AB-46CB-9F3F-BCDE9B990239}"/>
                </a:ext>
              </a:extLst>
            </p:cNvPr>
            <p:cNvGrpSpPr/>
            <p:nvPr/>
          </p:nvGrpSpPr>
          <p:grpSpPr>
            <a:xfrm>
              <a:off x="9716291" y="2156493"/>
              <a:ext cx="403693" cy="400449"/>
              <a:chOff x="2139425" y="2682250"/>
              <a:chExt cx="298550" cy="296150"/>
            </a:xfrm>
            <a:solidFill>
              <a:schemeClr val="accent1"/>
            </a:solidFill>
          </p:grpSpPr>
          <p:sp>
            <p:nvSpPr>
              <p:cNvPr id="138" name="Google Shape;11890;p66">
                <a:extLst>
                  <a:ext uri="{FF2B5EF4-FFF2-40B4-BE49-F238E27FC236}">
                    <a16:creationId xmlns:a16="http://schemas.microsoft.com/office/drawing/2014/main" id="{DF5853F1-9A84-40BF-A188-8FCB27194374}"/>
                  </a:ext>
                </a:extLst>
              </p:cNvPr>
              <p:cNvSpPr/>
              <p:nvPr/>
            </p:nvSpPr>
            <p:spPr>
              <a:xfrm>
                <a:off x="2139425" y="2787000"/>
                <a:ext cx="15912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7656" extrusionOk="0">
                    <a:moveTo>
                      <a:pt x="3214" y="630"/>
                    </a:moveTo>
                    <a:cubicBezTo>
                      <a:pt x="3813" y="630"/>
                      <a:pt x="4286" y="1103"/>
                      <a:pt x="4286" y="1670"/>
                    </a:cubicBezTo>
                    <a:cubicBezTo>
                      <a:pt x="4286" y="2206"/>
                      <a:pt x="3813" y="2678"/>
                      <a:pt x="3214" y="2678"/>
                    </a:cubicBezTo>
                    <a:cubicBezTo>
                      <a:pt x="2647" y="2678"/>
                      <a:pt x="2175" y="2206"/>
                      <a:pt x="2175" y="1670"/>
                    </a:cubicBezTo>
                    <a:cubicBezTo>
                      <a:pt x="2175" y="1166"/>
                      <a:pt x="2647" y="630"/>
                      <a:pt x="3214" y="630"/>
                    </a:cubicBezTo>
                    <a:close/>
                    <a:moveTo>
                      <a:pt x="3183" y="3403"/>
                    </a:moveTo>
                    <a:cubicBezTo>
                      <a:pt x="4538" y="3403"/>
                      <a:pt x="5609" y="4506"/>
                      <a:pt x="5609" y="5829"/>
                    </a:cubicBezTo>
                    <a:lnTo>
                      <a:pt x="5609" y="6931"/>
                    </a:lnTo>
                    <a:lnTo>
                      <a:pt x="757" y="6931"/>
                    </a:lnTo>
                    <a:lnTo>
                      <a:pt x="757" y="5829"/>
                    </a:lnTo>
                    <a:cubicBezTo>
                      <a:pt x="757" y="4506"/>
                      <a:pt x="1860" y="3403"/>
                      <a:pt x="3183" y="3403"/>
                    </a:cubicBezTo>
                    <a:close/>
                    <a:moveTo>
                      <a:pt x="3183" y="0"/>
                    </a:moveTo>
                    <a:cubicBezTo>
                      <a:pt x="2238" y="0"/>
                      <a:pt x="1419" y="788"/>
                      <a:pt x="1419" y="1733"/>
                    </a:cubicBezTo>
                    <a:cubicBezTo>
                      <a:pt x="1419" y="2206"/>
                      <a:pt x="1608" y="2678"/>
                      <a:pt x="1954" y="2993"/>
                    </a:cubicBezTo>
                    <a:cubicBezTo>
                      <a:pt x="820" y="3466"/>
                      <a:pt x="1" y="4569"/>
                      <a:pt x="1" y="5892"/>
                    </a:cubicBezTo>
                    <a:lnTo>
                      <a:pt x="1" y="7309"/>
                    </a:lnTo>
                    <a:cubicBezTo>
                      <a:pt x="64" y="7498"/>
                      <a:pt x="222" y="7656"/>
                      <a:pt x="442" y="7656"/>
                    </a:cubicBezTo>
                    <a:lnTo>
                      <a:pt x="6018" y="7656"/>
                    </a:lnTo>
                    <a:cubicBezTo>
                      <a:pt x="6207" y="7656"/>
                      <a:pt x="6365" y="7498"/>
                      <a:pt x="6365" y="7309"/>
                    </a:cubicBezTo>
                    <a:lnTo>
                      <a:pt x="6365" y="5892"/>
                    </a:lnTo>
                    <a:cubicBezTo>
                      <a:pt x="6365" y="4569"/>
                      <a:pt x="5546" y="3466"/>
                      <a:pt x="4412" y="2993"/>
                    </a:cubicBezTo>
                    <a:cubicBezTo>
                      <a:pt x="4758" y="2647"/>
                      <a:pt x="4947" y="2206"/>
                      <a:pt x="4947" y="1733"/>
                    </a:cubicBezTo>
                    <a:cubicBezTo>
                      <a:pt x="4947" y="788"/>
                      <a:pt x="4160" y="0"/>
                      <a:pt x="318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1891;p66">
                <a:extLst>
                  <a:ext uri="{FF2B5EF4-FFF2-40B4-BE49-F238E27FC236}">
                    <a16:creationId xmlns:a16="http://schemas.microsoft.com/office/drawing/2014/main" id="{97D4042F-C3E5-4ABF-A6C6-944B6212EBF7}"/>
                  </a:ext>
                </a:extLst>
              </p:cNvPr>
              <p:cNvSpPr/>
              <p:nvPr/>
            </p:nvSpPr>
            <p:spPr>
              <a:xfrm>
                <a:off x="2280425" y="26822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82" y="662"/>
                    </a:moveTo>
                    <a:cubicBezTo>
                      <a:pt x="4506" y="662"/>
                      <a:pt x="5608" y="1764"/>
                      <a:pt x="5608" y="3088"/>
                    </a:cubicBezTo>
                    <a:cubicBezTo>
                      <a:pt x="5577" y="4442"/>
                      <a:pt x="4474" y="5545"/>
                      <a:pt x="3151" y="5545"/>
                    </a:cubicBezTo>
                    <a:cubicBezTo>
                      <a:pt x="2710" y="5545"/>
                      <a:pt x="2300" y="5419"/>
                      <a:pt x="1954" y="5230"/>
                    </a:cubicBezTo>
                    <a:cubicBezTo>
                      <a:pt x="1891" y="5198"/>
                      <a:pt x="1796" y="5198"/>
                      <a:pt x="1733" y="5198"/>
                    </a:cubicBezTo>
                    <a:lnTo>
                      <a:pt x="946" y="5388"/>
                    </a:lnTo>
                    <a:lnTo>
                      <a:pt x="1166" y="4663"/>
                    </a:lnTo>
                    <a:cubicBezTo>
                      <a:pt x="1198" y="4568"/>
                      <a:pt x="1166" y="4474"/>
                      <a:pt x="1135" y="4411"/>
                    </a:cubicBezTo>
                    <a:cubicBezTo>
                      <a:pt x="883" y="4001"/>
                      <a:pt x="725" y="3560"/>
                      <a:pt x="725" y="3088"/>
                    </a:cubicBezTo>
                    <a:cubicBezTo>
                      <a:pt x="725" y="1764"/>
                      <a:pt x="1828" y="662"/>
                      <a:pt x="3182" y="662"/>
                    </a:cubicBezTo>
                    <a:close/>
                    <a:moveTo>
                      <a:pt x="3151" y="0"/>
                    </a:moveTo>
                    <a:cubicBezTo>
                      <a:pt x="1418" y="0"/>
                      <a:pt x="32" y="1418"/>
                      <a:pt x="32" y="3088"/>
                    </a:cubicBezTo>
                    <a:cubicBezTo>
                      <a:pt x="32" y="3655"/>
                      <a:pt x="158" y="4159"/>
                      <a:pt x="410" y="4631"/>
                    </a:cubicBezTo>
                    <a:lnTo>
                      <a:pt x="32" y="5766"/>
                    </a:lnTo>
                    <a:cubicBezTo>
                      <a:pt x="0" y="5892"/>
                      <a:pt x="32" y="6018"/>
                      <a:pt x="95" y="6144"/>
                    </a:cubicBezTo>
                    <a:cubicBezTo>
                      <a:pt x="189" y="6207"/>
                      <a:pt x="315" y="6238"/>
                      <a:pt x="473" y="6238"/>
                    </a:cubicBezTo>
                    <a:lnTo>
                      <a:pt x="1765" y="5923"/>
                    </a:lnTo>
                    <a:cubicBezTo>
                      <a:pt x="2206" y="6175"/>
                      <a:pt x="2678" y="6238"/>
                      <a:pt x="3182" y="6238"/>
                    </a:cubicBezTo>
                    <a:cubicBezTo>
                      <a:pt x="4915" y="6238"/>
                      <a:pt x="6301" y="4820"/>
                      <a:pt x="6301" y="3151"/>
                    </a:cubicBezTo>
                    <a:cubicBezTo>
                      <a:pt x="6238" y="1418"/>
                      <a:pt x="4884" y="0"/>
                      <a:pt x="31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1892;p66">
                <a:extLst>
                  <a:ext uri="{FF2B5EF4-FFF2-40B4-BE49-F238E27FC236}">
                    <a16:creationId xmlns:a16="http://schemas.microsoft.com/office/drawing/2014/main" id="{EC9B1839-09A0-4698-9AD5-66AC3D4C53AC}"/>
                  </a:ext>
                </a:extLst>
              </p:cNvPr>
              <p:cNvSpPr/>
              <p:nvPr/>
            </p:nvSpPr>
            <p:spPr>
              <a:xfrm>
                <a:off x="2349725" y="2725550"/>
                <a:ext cx="1815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95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8"/>
                    </a:cubicBezTo>
                    <a:cubicBezTo>
                      <a:pt x="1" y="537"/>
                      <a:pt x="158" y="694"/>
                      <a:pt x="379" y="694"/>
                    </a:cubicBezTo>
                    <a:cubicBezTo>
                      <a:pt x="568" y="694"/>
                      <a:pt x="725" y="537"/>
                      <a:pt x="725" y="348"/>
                    </a:cubicBez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1893;p66">
                <a:extLst>
                  <a:ext uri="{FF2B5EF4-FFF2-40B4-BE49-F238E27FC236}">
                    <a16:creationId xmlns:a16="http://schemas.microsoft.com/office/drawing/2014/main" id="{F29AB75B-DB6F-4CCB-8093-2AE3BF0D8AF2}"/>
                  </a:ext>
                </a:extLst>
              </p:cNvPr>
              <p:cNvSpPr/>
              <p:nvPr/>
            </p:nvSpPr>
            <p:spPr>
              <a:xfrm>
                <a:off x="2349725" y="2751550"/>
                <a:ext cx="1815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11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79"/>
                    </a:cubicBezTo>
                    <a:lnTo>
                      <a:pt x="1" y="1733"/>
                    </a:lnTo>
                    <a:cubicBezTo>
                      <a:pt x="1" y="1954"/>
                      <a:pt x="158" y="2111"/>
                      <a:pt x="379" y="2111"/>
                    </a:cubicBezTo>
                    <a:cubicBezTo>
                      <a:pt x="568" y="2111"/>
                      <a:pt x="725" y="1954"/>
                      <a:pt x="725" y="1733"/>
                    </a:cubicBezTo>
                    <a:lnTo>
                      <a:pt x="725" y="379"/>
                    </a:lnTo>
                    <a:cubicBezTo>
                      <a:pt x="725" y="158"/>
                      <a:pt x="568" y="1"/>
                      <a:pt x="3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EF32FE4-CA76-4AE2-88AD-29787D03BB7E}"/>
                </a:ext>
              </a:extLst>
            </p:cNvPr>
            <p:cNvSpPr/>
            <p:nvPr/>
          </p:nvSpPr>
          <p:spPr>
            <a:xfrm>
              <a:off x="10163195" y="2438969"/>
              <a:ext cx="14048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Lots of Human Bias</a:t>
              </a:r>
              <a:endPara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5E28F7D-E3BB-4AD2-A36D-FACA6A694234}"/>
                </a:ext>
              </a:extLst>
            </p:cNvPr>
            <p:cNvSpPr/>
            <p:nvPr/>
          </p:nvSpPr>
          <p:spPr>
            <a:xfrm>
              <a:off x="10354924" y="1916452"/>
              <a:ext cx="14048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Inconsistent </a:t>
              </a:r>
            </a:p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Treatment</a:t>
              </a:r>
              <a:endParaRPr lang="en-CA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E1C91A-9B2F-439F-94F9-213C5F6FD164}"/>
              </a:ext>
            </a:extLst>
          </p:cNvPr>
          <p:cNvSpPr/>
          <p:nvPr/>
        </p:nvSpPr>
        <p:spPr>
          <a:xfrm>
            <a:off x="6684735" y="5562089"/>
            <a:ext cx="378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Leading to poor decisions, lost opportunities &amp; loss of Revenue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CACF2E9-6D44-40BD-BDD8-8FB3E67D5AE8}"/>
              </a:ext>
            </a:extLst>
          </p:cNvPr>
          <p:cNvSpPr/>
          <p:nvPr/>
        </p:nvSpPr>
        <p:spPr>
          <a:xfrm>
            <a:off x="1326400" y="2649435"/>
            <a:ext cx="4128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Traditional collection or bureau score miss key consumer behaviors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A5412DF-3991-47DC-8988-A746A54E654A}"/>
              </a:ext>
            </a:extLst>
          </p:cNvPr>
          <p:cNvSpPr/>
          <p:nvPr/>
        </p:nvSpPr>
        <p:spPr>
          <a:xfrm>
            <a:off x="1326400" y="3901158"/>
            <a:ext cx="4128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Low results due to limited data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46BC467-3C48-430E-8186-D66B69A06241}"/>
              </a:ext>
            </a:extLst>
          </p:cNvPr>
          <p:cNvSpPr txBox="1"/>
          <p:nvPr/>
        </p:nvSpPr>
        <p:spPr>
          <a:xfrm>
            <a:off x="1326399" y="4874322"/>
            <a:ext cx="5086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Inefficient, insufficient, not scalable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process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61948BE-B6BA-4334-A5A4-26886B12CF34}"/>
              </a:ext>
            </a:extLst>
          </p:cNvPr>
          <p:cNvCxnSpPr>
            <a:cxnSpLocks/>
          </p:cNvCxnSpPr>
          <p:nvPr/>
        </p:nvCxnSpPr>
        <p:spPr>
          <a:xfrm>
            <a:off x="1417792" y="3613896"/>
            <a:ext cx="403678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712861A-646F-4F2C-B671-2FC2BC2B5DD8}"/>
              </a:ext>
            </a:extLst>
          </p:cNvPr>
          <p:cNvCxnSpPr>
            <a:cxnSpLocks/>
          </p:cNvCxnSpPr>
          <p:nvPr/>
        </p:nvCxnSpPr>
        <p:spPr>
          <a:xfrm>
            <a:off x="1406587" y="4603337"/>
            <a:ext cx="403678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B9FB0704-E9FC-4E33-AEE5-7129477E5E8F}"/>
              </a:ext>
            </a:extLst>
          </p:cNvPr>
          <p:cNvSpPr/>
          <p:nvPr/>
        </p:nvSpPr>
        <p:spPr>
          <a:xfrm>
            <a:off x="643959" y="2693442"/>
            <a:ext cx="575404" cy="575404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Circle: Hollow 155">
            <a:extLst>
              <a:ext uri="{FF2B5EF4-FFF2-40B4-BE49-F238E27FC236}">
                <a16:creationId xmlns:a16="http://schemas.microsoft.com/office/drawing/2014/main" id="{4011E398-2131-4C2B-918D-821E258CA477}"/>
              </a:ext>
            </a:extLst>
          </p:cNvPr>
          <p:cNvSpPr/>
          <p:nvPr/>
        </p:nvSpPr>
        <p:spPr>
          <a:xfrm>
            <a:off x="642863" y="3763816"/>
            <a:ext cx="575404" cy="575404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Circle: Hollow 156">
            <a:extLst>
              <a:ext uri="{FF2B5EF4-FFF2-40B4-BE49-F238E27FC236}">
                <a16:creationId xmlns:a16="http://schemas.microsoft.com/office/drawing/2014/main" id="{3A2A39BB-C69F-4805-B049-BD0CFEA3E19D}"/>
              </a:ext>
            </a:extLst>
          </p:cNvPr>
          <p:cNvSpPr/>
          <p:nvPr/>
        </p:nvSpPr>
        <p:spPr>
          <a:xfrm>
            <a:off x="641767" y="4878495"/>
            <a:ext cx="575404" cy="575404"/>
          </a:xfrm>
          <a:prstGeom prst="donut">
            <a:avLst>
              <a:gd name="adj" fmla="val 527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527B5C-59AF-423D-9738-0931011E30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166" y="2846482"/>
            <a:ext cx="250917" cy="2509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CE6E89-F477-41F9-ADDF-5D160F392D8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649" y="5040738"/>
            <a:ext cx="250917" cy="2509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08FB6C-3940-4306-9F3B-8DCEB1A0B71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167" y="3901158"/>
            <a:ext cx="250917" cy="25091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5FD6667-F181-1B4C-A3A9-CF9FCC54ED82}"/>
              </a:ext>
            </a:extLst>
          </p:cNvPr>
          <p:cNvSpPr/>
          <p:nvPr/>
        </p:nvSpPr>
        <p:spPr>
          <a:xfrm>
            <a:off x="468920" y="789600"/>
            <a:ext cx="10762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Key Collection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12741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255656" y="291804"/>
            <a:ext cx="11347088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Dasceq ROI For Year I 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0F87EA-919D-4B98-BC76-60942424FCBE}"/>
              </a:ext>
            </a:extLst>
          </p:cNvPr>
          <p:cNvGrpSpPr/>
          <p:nvPr/>
        </p:nvGrpSpPr>
        <p:grpSpPr>
          <a:xfrm>
            <a:off x="2493688" y="1613966"/>
            <a:ext cx="2943482" cy="4002926"/>
            <a:chOff x="2493688" y="1613966"/>
            <a:chExt cx="2943482" cy="40029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DF8A68-0B23-4E96-9F6E-52EE5A3C9F01}"/>
                </a:ext>
              </a:extLst>
            </p:cNvPr>
            <p:cNvGrpSpPr/>
            <p:nvPr/>
          </p:nvGrpSpPr>
          <p:grpSpPr>
            <a:xfrm>
              <a:off x="2493688" y="1613966"/>
              <a:ext cx="2943482" cy="4002926"/>
              <a:chOff x="-4424890" y="1672569"/>
              <a:chExt cx="2838259" cy="38598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296312-EE59-4000-B570-E27730EA0D29}"/>
                  </a:ext>
                </a:extLst>
              </p:cNvPr>
              <p:cNvGrpSpPr/>
              <p:nvPr/>
            </p:nvGrpSpPr>
            <p:grpSpPr>
              <a:xfrm>
                <a:off x="-4424890" y="1672569"/>
                <a:ext cx="2838259" cy="3859830"/>
                <a:chOff x="4724756" y="1741248"/>
                <a:chExt cx="2838259" cy="3859830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BFF985A8-1495-42F6-A3CB-0FC4A4261441}"/>
                    </a:ext>
                  </a:extLst>
                </p:cNvPr>
                <p:cNvSpPr/>
                <p:nvPr/>
              </p:nvSpPr>
              <p:spPr>
                <a:xfrm>
                  <a:off x="4724756" y="1741248"/>
                  <a:ext cx="2838259" cy="3803515"/>
                </a:xfrm>
                <a:prstGeom prst="roundRect">
                  <a:avLst>
                    <a:gd name="adj" fmla="val 1291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96900" dist="38100" dir="2700000" algn="tl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755F6A5-D3C7-4D68-8BB8-A09FC9B91D32}"/>
                    </a:ext>
                  </a:extLst>
                </p:cNvPr>
                <p:cNvSpPr/>
                <p:nvPr/>
              </p:nvSpPr>
              <p:spPr>
                <a:xfrm rot="10800000">
                  <a:off x="5115609" y="5544763"/>
                  <a:ext cx="1960779" cy="56315"/>
                </a:xfrm>
                <a:custGeom>
                  <a:avLst/>
                  <a:gdLst>
                    <a:gd name="connsiteX0" fmla="*/ 1960779 w 1960779"/>
                    <a:gd name="connsiteY0" fmla="*/ 56315 h 56315"/>
                    <a:gd name="connsiteX1" fmla="*/ 0 w 1960779"/>
                    <a:gd name="connsiteY1" fmla="*/ 56315 h 56315"/>
                    <a:gd name="connsiteX2" fmla="*/ 14059 w 1960779"/>
                    <a:gd name="connsiteY2" fmla="*/ 35463 h 56315"/>
                    <a:gd name="connsiteX3" fmla="*/ 99673 w 1960779"/>
                    <a:gd name="connsiteY3" fmla="*/ 0 h 56315"/>
                    <a:gd name="connsiteX4" fmla="*/ 1861105 w 1960779"/>
                    <a:gd name="connsiteY4" fmla="*/ 0 h 56315"/>
                    <a:gd name="connsiteX5" fmla="*/ 1946720 w 1960779"/>
                    <a:gd name="connsiteY5" fmla="*/ 35463 h 56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0779" h="56315">
                      <a:moveTo>
                        <a:pt x="1960779" y="56315"/>
                      </a:moveTo>
                      <a:lnTo>
                        <a:pt x="0" y="56315"/>
                      </a:lnTo>
                      <a:lnTo>
                        <a:pt x="14059" y="35463"/>
                      </a:lnTo>
                      <a:cubicBezTo>
                        <a:pt x="35970" y="13552"/>
                        <a:pt x="66239" y="0"/>
                        <a:pt x="99673" y="0"/>
                      </a:cubicBezTo>
                      <a:lnTo>
                        <a:pt x="1861105" y="0"/>
                      </a:lnTo>
                      <a:cubicBezTo>
                        <a:pt x="1894540" y="0"/>
                        <a:pt x="1924809" y="13552"/>
                        <a:pt x="1946720" y="354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A651F0-4F26-40CB-B715-9EDBC40C6D16}"/>
                    </a:ext>
                  </a:extLst>
                </p:cNvPr>
                <p:cNvSpPr txBox="1"/>
                <p:nvPr/>
              </p:nvSpPr>
              <p:spPr>
                <a:xfrm>
                  <a:off x="5143483" y="3095867"/>
                  <a:ext cx="1932905" cy="62322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2">
                          <a:lumMod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Collection</a:t>
                  </a:r>
                  <a:r>
                    <a:rPr lang="en-US" b="1" dirty="0">
                      <a:solidFill>
                        <a:schemeClr val="bg2">
                          <a:lumMod val="2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Cost Reduction* </a:t>
                  </a:r>
                  <a:endPara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616327D-1668-4D3B-B1F4-7273627A07F8}"/>
                    </a:ext>
                  </a:extLst>
                </p:cNvPr>
                <p:cNvSpPr/>
                <p:nvPr/>
              </p:nvSpPr>
              <p:spPr>
                <a:xfrm>
                  <a:off x="5739511" y="2031447"/>
                  <a:ext cx="794371" cy="794371"/>
                </a:xfrm>
                <a:custGeom>
                  <a:avLst/>
                  <a:gdLst>
                    <a:gd name="connsiteX0" fmla="*/ 487121 w 487120"/>
                    <a:gd name="connsiteY0" fmla="*/ 243560 h 487120"/>
                    <a:gd name="connsiteX1" fmla="*/ 243560 w 487120"/>
                    <a:gd name="connsiteY1" fmla="*/ 487121 h 487120"/>
                    <a:gd name="connsiteX2" fmla="*/ 0 w 487120"/>
                    <a:gd name="connsiteY2" fmla="*/ 243560 h 487120"/>
                    <a:gd name="connsiteX3" fmla="*/ 243560 w 487120"/>
                    <a:gd name="connsiteY3" fmla="*/ 0 h 487120"/>
                    <a:gd name="connsiteX4" fmla="*/ 487121 w 487120"/>
                    <a:gd name="connsiteY4" fmla="*/ 243560 h 487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120" h="487120">
                      <a:moveTo>
                        <a:pt x="487121" y="243560"/>
                      </a:moveTo>
                      <a:cubicBezTo>
                        <a:pt x="487121" y="378075"/>
                        <a:pt x="378075" y="487121"/>
                        <a:pt x="243560" y="487121"/>
                      </a:cubicBezTo>
                      <a:cubicBezTo>
                        <a:pt x="109046" y="487121"/>
                        <a:pt x="0" y="378075"/>
                        <a:pt x="0" y="243560"/>
                      </a:cubicBezTo>
                      <a:cubicBezTo>
                        <a:pt x="0" y="109046"/>
                        <a:pt x="109046" y="0"/>
                        <a:pt x="243560" y="0"/>
                      </a:cubicBezTo>
                      <a:cubicBezTo>
                        <a:pt x="378075" y="0"/>
                        <a:pt x="487121" y="109046"/>
                        <a:pt x="487121" y="24356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lt1"/>
                    </a:solidFill>
                  </a:endParaRPr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4DC84CF5-BED3-442A-BA69-3AEA0F0A0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2776" y="2229434"/>
                  <a:ext cx="411971" cy="411971"/>
                </a:xfrm>
                <a:prstGeom prst="rect">
                  <a:avLst/>
                </a:prstGeom>
              </p:spPr>
            </p:pic>
          </p:grpSp>
          <p:sp>
            <p:nvSpPr>
              <p:cNvPr id="34" name="Rectangle: Rounded Corners 32">
                <a:extLst>
                  <a:ext uri="{FF2B5EF4-FFF2-40B4-BE49-F238E27FC236}">
                    <a16:creationId xmlns:a16="http://schemas.microsoft.com/office/drawing/2014/main" id="{CBF55FB8-ED88-394F-A550-0BEB70C9E57E}"/>
                  </a:ext>
                </a:extLst>
              </p:cNvPr>
              <p:cNvSpPr/>
              <p:nvPr/>
            </p:nvSpPr>
            <p:spPr>
              <a:xfrm>
                <a:off x="-3621973" y="5032682"/>
                <a:ext cx="1548714" cy="37657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1"/>
                        </a:gs>
                      </a:gsLst>
                      <a:lin ang="10800000" scaled="1"/>
                    </a:gra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50%+</a:t>
                </a:r>
              </a:p>
            </p:txBody>
          </p:sp>
        </p:grpSp>
        <p:pic>
          <p:nvPicPr>
            <p:cNvPr id="3" name="Picture 3" descr="Icon&#10;&#10;Description automatically generated">
              <a:extLst>
                <a:ext uri="{FF2B5EF4-FFF2-40B4-BE49-F238E27FC236}">
                  <a16:creationId xmlns:a16="http://schemas.microsoft.com/office/drawing/2014/main" id="{4ED2BBE9-2E11-4AEF-9990-46E7F6C9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4727" y="4182121"/>
              <a:ext cx="752332" cy="7910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64E365-09D6-430F-808B-0B665D9E9ADD}"/>
              </a:ext>
            </a:extLst>
          </p:cNvPr>
          <p:cNvGrpSpPr/>
          <p:nvPr/>
        </p:nvGrpSpPr>
        <p:grpSpPr>
          <a:xfrm>
            <a:off x="6397838" y="1613965"/>
            <a:ext cx="2958392" cy="4009478"/>
            <a:chOff x="6397838" y="1613965"/>
            <a:chExt cx="2958392" cy="40094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13CDD3-42DA-4E9D-B58F-DEA08B0DFD31}"/>
                </a:ext>
              </a:extLst>
            </p:cNvPr>
            <p:cNvGrpSpPr/>
            <p:nvPr/>
          </p:nvGrpSpPr>
          <p:grpSpPr>
            <a:xfrm>
              <a:off x="6397838" y="1613965"/>
              <a:ext cx="2958392" cy="4002928"/>
              <a:chOff x="7922459" y="1741247"/>
              <a:chExt cx="2852636" cy="385983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E93D094-95F6-4BAD-93C8-674773D5E8D7}"/>
                  </a:ext>
                </a:extLst>
              </p:cNvPr>
              <p:cNvSpPr/>
              <p:nvPr/>
            </p:nvSpPr>
            <p:spPr>
              <a:xfrm>
                <a:off x="7922459" y="1741247"/>
                <a:ext cx="2852636" cy="3803515"/>
              </a:xfrm>
              <a:prstGeom prst="roundRect">
                <a:avLst>
                  <a:gd name="adj" fmla="val 1291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96900" dist="381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FFCCA1C-D7C2-40AB-9114-DF63CEC337B5}"/>
                  </a:ext>
                </a:extLst>
              </p:cNvPr>
              <p:cNvSpPr/>
              <p:nvPr/>
            </p:nvSpPr>
            <p:spPr>
              <a:xfrm rot="10800000">
                <a:off x="8332064" y="5544762"/>
                <a:ext cx="1960782" cy="56317"/>
              </a:xfrm>
              <a:custGeom>
                <a:avLst/>
                <a:gdLst>
                  <a:gd name="connsiteX0" fmla="*/ 1960782 w 1960782"/>
                  <a:gd name="connsiteY0" fmla="*/ 56317 h 56317"/>
                  <a:gd name="connsiteX1" fmla="*/ 0 w 1960782"/>
                  <a:gd name="connsiteY1" fmla="*/ 56317 h 56317"/>
                  <a:gd name="connsiteX2" fmla="*/ 14061 w 1960782"/>
                  <a:gd name="connsiteY2" fmla="*/ 35463 h 56317"/>
                  <a:gd name="connsiteX3" fmla="*/ 99675 w 1960782"/>
                  <a:gd name="connsiteY3" fmla="*/ 0 h 56317"/>
                  <a:gd name="connsiteX4" fmla="*/ 1861107 w 1960782"/>
                  <a:gd name="connsiteY4" fmla="*/ 0 h 56317"/>
                  <a:gd name="connsiteX5" fmla="*/ 1946722 w 1960782"/>
                  <a:gd name="connsiteY5" fmla="*/ 35463 h 56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0782" h="56317">
                    <a:moveTo>
                      <a:pt x="1960782" y="56317"/>
                    </a:moveTo>
                    <a:lnTo>
                      <a:pt x="0" y="56317"/>
                    </a:lnTo>
                    <a:lnTo>
                      <a:pt x="14061" y="35463"/>
                    </a:lnTo>
                    <a:cubicBezTo>
                      <a:pt x="35971" y="13552"/>
                      <a:pt x="66240" y="0"/>
                      <a:pt x="99675" y="0"/>
                    </a:cubicBezTo>
                    <a:lnTo>
                      <a:pt x="1861107" y="0"/>
                    </a:lnTo>
                    <a:cubicBezTo>
                      <a:pt x="1894541" y="0"/>
                      <a:pt x="1924811" y="13552"/>
                      <a:pt x="1946722" y="354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9A6443-2EE9-48C4-BD82-A2E72B146D1D}"/>
                  </a:ext>
                </a:extLst>
              </p:cNvPr>
              <p:cNvSpPr txBox="1"/>
              <p:nvPr/>
            </p:nvSpPr>
            <p:spPr>
              <a:xfrm>
                <a:off x="8359941" y="3158452"/>
                <a:ext cx="1932905" cy="6232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Reduce Charge Off</a:t>
                </a: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D9B0C07-7E15-4D3A-9687-894159EDF181}"/>
                  </a:ext>
                </a:extLst>
              </p:cNvPr>
              <p:cNvSpPr/>
              <p:nvPr/>
            </p:nvSpPr>
            <p:spPr>
              <a:xfrm>
                <a:off x="8951590" y="2031447"/>
                <a:ext cx="794371" cy="794371"/>
              </a:xfrm>
              <a:custGeom>
                <a:avLst/>
                <a:gdLst>
                  <a:gd name="connsiteX0" fmla="*/ 487121 w 487120"/>
                  <a:gd name="connsiteY0" fmla="*/ 243560 h 487120"/>
                  <a:gd name="connsiteX1" fmla="*/ 243560 w 487120"/>
                  <a:gd name="connsiteY1" fmla="*/ 487121 h 487120"/>
                  <a:gd name="connsiteX2" fmla="*/ 0 w 487120"/>
                  <a:gd name="connsiteY2" fmla="*/ 243560 h 487120"/>
                  <a:gd name="connsiteX3" fmla="*/ 243560 w 487120"/>
                  <a:gd name="connsiteY3" fmla="*/ 0 h 487120"/>
                  <a:gd name="connsiteX4" fmla="*/ 487121 w 487120"/>
                  <a:gd name="connsiteY4" fmla="*/ 243560 h 487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20" h="487120">
                    <a:moveTo>
                      <a:pt x="487121" y="243560"/>
                    </a:moveTo>
                    <a:cubicBezTo>
                      <a:pt x="487121" y="378075"/>
                      <a:pt x="378075" y="487121"/>
                      <a:pt x="243560" y="487121"/>
                    </a:cubicBezTo>
                    <a:cubicBezTo>
                      <a:pt x="109046" y="487121"/>
                      <a:pt x="0" y="378075"/>
                      <a:pt x="0" y="243560"/>
                    </a:cubicBezTo>
                    <a:cubicBezTo>
                      <a:pt x="0" y="109046"/>
                      <a:pt x="109046" y="0"/>
                      <a:pt x="243560" y="0"/>
                    </a:cubicBezTo>
                    <a:cubicBezTo>
                      <a:pt x="378075" y="0"/>
                      <a:pt x="487121" y="109046"/>
                      <a:pt x="487121" y="24356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lt1"/>
                  </a:solidFill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C404050-15ED-469E-AF19-BD7F45EE6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11615" y="2178138"/>
                <a:ext cx="493747" cy="493747"/>
              </a:xfrm>
              <a:prstGeom prst="rect">
                <a:avLst/>
              </a:prstGeom>
            </p:spPr>
          </p:pic>
        </p:grpSp>
        <p:sp>
          <p:nvSpPr>
            <p:cNvPr id="35" name="Rectangle: Rounded Corners 32">
              <a:extLst>
                <a:ext uri="{FF2B5EF4-FFF2-40B4-BE49-F238E27FC236}">
                  <a16:creationId xmlns:a16="http://schemas.microsoft.com/office/drawing/2014/main" id="{4F3D81F0-F40C-544A-A348-712C0EB25B8F}"/>
                </a:ext>
              </a:extLst>
            </p:cNvPr>
            <p:cNvSpPr/>
            <p:nvPr/>
          </p:nvSpPr>
          <p:spPr>
            <a:xfrm>
              <a:off x="7033595" y="4953150"/>
              <a:ext cx="1620179" cy="67029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10800000" scaled="1"/>
                  </a:gra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15%+</a:t>
              </a:r>
            </a:p>
          </p:txBody>
        </p:sp>
        <p:pic>
          <p:nvPicPr>
            <p:cNvPr id="7" name="Picture 10" descr="Icon&#10;&#10;Description automatically generated">
              <a:extLst>
                <a:ext uri="{FF2B5EF4-FFF2-40B4-BE49-F238E27FC236}">
                  <a16:creationId xmlns:a16="http://schemas.microsoft.com/office/drawing/2014/main" id="{56AB6AC4-100F-4881-95E4-32BE82AA3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58965" y="4187816"/>
              <a:ext cx="790996" cy="783542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6F4082-7F7C-4294-8290-F34F8508F75A}"/>
              </a:ext>
            </a:extLst>
          </p:cNvPr>
          <p:cNvCxnSpPr>
            <a:cxnSpLocks/>
          </p:cNvCxnSpPr>
          <p:nvPr/>
        </p:nvCxnSpPr>
        <p:spPr>
          <a:xfrm>
            <a:off x="255656" y="848333"/>
            <a:ext cx="44317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38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81878" y="397558"/>
            <a:ext cx="107560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Study: Increase Digitalization + Efficiency &amp; $$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47FD7-D640-904C-858B-301BEC68513C}"/>
              </a:ext>
            </a:extLst>
          </p:cNvPr>
          <p:cNvSpPr txBox="1"/>
          <p:nvPr/>
        </p:nvSpPr>
        <p:spPr>
          <a:xfrm>
            <a:off x="8516928" y="712889"/>
            <a:ext cx="3060575" cy="4124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609630">
              <a:lnSpc>
                <a:spcPct val="110000"/>
              </a:lnSpc>
            </a:pPr>
            <a:endParaRPr lang="en-US" sz="2000" dirty="0">
              <a:solidFill>
                <a:schemeClr val="accent3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EC5C1A-0810-4731-9928-C4ADA1DBD971}"/>
              </a:ext>
            </a:extLst>
          </p:cNvPr>
          <p:cNvGrpSpPr/>
          <p:nvPr/>
        </p:nvGrpSpPr>
        <p:grpSpPr>
          <a:xfrm>
            <a:off x="3375256" y="1511737"/>
            <a:ext cx="3957717" cy="3012558"/>
            <a:chOff x="3623849" y="2502445"/>
            <a:chExt cx="3709124" cy="17429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FB8C9A-F90D-445F-A128-2A94572CACFE}"/>
                </a:ext>
              </a:extLst>
            </p:cNvPr>
            <p:cNvSpPr/>
            <p:nvPr/>
          </p:nvSpPr>
          <p:spPr>
            <a:xfrm>
              <a:off x="3623849" y="2531631"/>
              <a:ext cx="3509813" cy="15242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E63862-C9B3-4A8B-B196-92C3579883DB}"/>
                </a:ext>
              </a:extLst>
            </p:cNvPr>
            <p:cNvSpPr/>
            <p:nvPr/>
          </p:nvSpPr>
          <p:spPr>
            <a:xfrm>
              <a:off x="3670239" y="2502445"/>
              <a:ext cx="3662734" cy="1742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Dasceq Started: </a:t>
              </a: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July 2019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 Size: </a:t>
              </a: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$255MM</a:t>
              </a:r>
            </a:p>
            <a:p>
              <a:pPr>
                <a:lnSpc>
                  <a:spcPct val="150000"/>
                </a:lnSpc>
              </a:pP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FICO: No FICO: 30%, Rest Avg 540</a:t>
              </a: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 Collectors: </a:t>
              </a: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125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C44F53-F6E7-44A4-B446-5C59D42FD063}"/>
              </a:ext>
            </a:extLst>
          </p:cNvPr>
          <p:cNvCxnSpPr>
            <a:cxnSpLocks/>
          </p:cNvCxnSpPr>
          <p:nvPr/>
        </p:nvCxnSpPr>
        <p:spPr>
          <a:xfrm>
            <a:off x="81878" y="1088148"/>
            <a:ext cx="9907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11786F-E2DD-4212-AFB9-8FBF67FF2642}"/>
              </a:ext>
            </a:extLst>
          </p:cNvPr>
          <p:cNvGrpSpPr/>
          <p:nvPr/>
        </p:nvGrpSpPr>
        <p:grpSpPr>
          <a:xfrm>
            <a:off x="3424755" y="4444359"/>
            <a:ext cx="4451659" cy="1848583"/>
            <a:chOff x="3623849" y="4182644"/>
            <a:chExt cx="3470582" cy="184858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E4B5C8C-32C8-4FB8-890F-EE0F6BEDF585}"/>
                </a:ext>
              </a:extLst>
            </p:cNvPr>
            <p:cNvSpPr/>
            <p:nvPr/>
          </p:nvSpPr>
          <p:spPr>
            <a:xfrm>
              <a:off x="3623849" y="4262588"/>
              <a:ext cx="2780535" cy="133585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1DBDCF-66ED-47DD-8124-40F3ED95C915}"/>
                </a:ext>
              </a:extLst>
            </p:cNvPr>
            <p:cNvSpPr/>
            <p:nvPr/>
          </p:nvSpPr>
          <p:spPr>
            <a:xfrm>
              <a:off x="3689694" y="4182644"/>
              <a:ext cx="3404737" cy="1848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Jan </a:t>
              </a: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2022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 Collectors: </a:t>
              </a: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Portfolio Size: </a:t>
              </a: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418MM</a:t>
              </a:r>
            </a:p>
            <a:p>
              <a:pPr>
                <a:lnSpc>
                  <a:spcPct val="150000"/>
                </a:lnSpc>
              </a:pPr>
              <a:endParaRPr lang="en-US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55776-2683-4837-A39B-21DF8F5BA6BF}"/>
              </a:ext>
            </a:extLst>
          </p:cNvPr>
          <p:cNvGrpSpPr/>
          <p:nvPr/>
        </p:nvGrpSpPr>
        <p:grpSpPr>
          <a:xfrm>
            <a:off x="594721" y="2601513"/>
            <a:ext cx="2780535" cy="2744749"/>
            <a:chOff x="471500" y="2112265"/>
            <a:chExt cx="3657577" cy="361050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4B0186-7A03-4CFD-9971-5189B766D0D6}"/>
                </a:ext>
              </a:extLst>
            </p:cNvPr>
            <p:cNvSpPr/>
            <p:nvPr/>
          </p:nvSpPr>
          <p:spPr>
            <a:xfrm>
              <a:off x="471500" y="2112265"/>
              <a:ext cx="3657577" cy="3610503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EE7DF-7716-4A0A-84AC-BF1BED4DBE71}"/>
                </a:ext>
              </a:extLst>
            </p:cNvPr>
            <p:cNvSpPr/>
            <p:nvPr/>
          </p:nvSpPr>
          <p:spPr>
            <a:xfrm>
              <a:off x="648731" y="2274198"/>
              <a:ext cx="3324217" cy="3281433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pic>
          <p:nvPicPr>
            <p:cNvPr id="1026" name="Picture 2" descr="Veros Credit is poised to continue its record-breaking success of 2019 in  the new decade">
              <a:extLst>
                <a:ext uri="{FF2B5EF4-FFF2-40B4-BE49-F238E27FC236}">
                  <a16:creationId xmlns:a16="http://schemas.microsoft.com/office/drawing/2014/main" id="{4B6119E2-8B61-49D5-9D59-9F6A53CE8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571" y="3455305"/>
              <a:ext cx="2780536" cy="108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F97C699-2FE2-470A-B29E-5833F4F061DA}"/>
              </a:ext>
            </a:extLst>
          </p:cNvPr>
          <p:cNvSpPr/>
          <p:nvPr/>
        </p:nvSpPr>
        <p:spPr>
          <a:xfrm>
            <a:off x="7717670" y="1988565"/>
            <a:ext cx="299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Savings Overview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3D14A-F1C6-4C4B-A740-8E4A022B5670}"/>
              </a:ext>
            </a:extLst>
          </p:cNvPr>
          <p:cNvCxnSpPr>
            <a:cxnSpLocks/>
          </p:cNvCxnSpPr>
          <p:nvPr/>
        </p:nvCxnSpPr>
        <p:spPr>
          <a:xfrm>
            <a:off x="7780757" y="2527328"/>
            <a:ext cx="28725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A2773-D0CD-474C-BE4F-02B0858D5720}"/>
              </a:ext>
            </a:extLst>
          </p:cNvPr>
          <p:cNvCxnSpPr>
            <a:cxnSpLocks/>
          </p:cNvCxnSpPr>
          <p:nvPr/>
        </p:nvCxnSpPr>
        <p:spPr>
          <a:xfrm>
            <a:off x="7525321" y="2048110"/>
            <a:ext cx="0" cy="3812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264B8-E83F-4B68-914D-B8C4D537FDD7}"/>
              </a:ext>
            </a:extLst>
          </p:cNvPr>
          <p:cNvSpPr/>
          <p:nvPr/>
        </p:nvSpPr>
        <p:spPr>
          <a:xfrm>
            <a:off x="7568139" y="2706089"/>
            <a:ext cx="4324383" cy="2638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Call for 1-15 </a:t>
            </a:r>
            <a:r>
              <a:rPr lang="en-US" sz="16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dpd</a:t>
            </a:r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Only Text for Low Risk Segments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Reduced calling for 70% account 1-15 </a:t>
            </a:r>
            <a:r>
              <a:rPr lang="en-US" sz="16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dpd</a:t>
            </a:r>
            <a:endParaRPr lang="en-US" sz="16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in $$ Collected for 1-30 by 8%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Efficiency by 50% for 1-30dpd</a:t>
            </a:r>
          </a:p>
        </p:txBody>
      </p:sp>
    </p:spTree>
    <p:extLst>
      <p:ext uri="{BB962C8B-B14F-4D97-AF65-F5344CB8AC3E}">
        <p14:creationId xmlns:p14="http://schemas.microsoft.com/office/powerpoint/2010/main" val="154432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E4755-A57B-9144-9BFF-DE0702B28355}"/>
              </a:ext>
            </a:extLst>
          </p:cNvPr>
          <p:cNvSpPr/>
          <p:nvPr/>
        </p:nvSpPr>
        <p:spPr>
          <a:xfrm>
            <a:off x="255299" y="615571"/>
            <a:ext cx="107560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Study: Increase Digitalization + Efficiency &amp; $$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47FD7-D640-904C-858B-301BEC68513C}"/>
              </a:ext>
            </a:extLst>
          </p:cNvPr>
          <p:cNvSpPr txBox="1"/>
          <p:nvPr/>
        </p:nvSpPr>
        <p:spPr>
          <a:xfrm>
            <a:off x="8516928" y="712889"/>
            <a:ext cx="3060575" cy="4124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609630">
              <a:lnSpc>
                <a:spcPct val="110000"/>
              </a:lnSpc>
            </a:pPr>
            <a:endParaRPr lang="en-US" sz="2000" dirty="0">
              <a:solidFill>
                <a:schemeClr val="accent3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EC5C1A-0810-4731-9928-C4ADA1DBD971}"/>
              </a:ext>
            </a:extLst>
          </p:cNvPr>
          <p:cNvGrpSpPr/>
          <p:nvPr/>
        </p:nvGrpSpPr>
        <p:grpSpPr>
          <a:xfrm>
            <a:off x="3771871" y="1893081"/>
            <a:ext cx="7690675" cy="3546868"/>
            <a:chOff x="3623849" y="2502445"/>
            <a:chExt cx="3929519" cy="16030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8FB8C9A-F90D-445F-A128-2A94572CACFE}"/>
                </a:ext>
              </a:extLst>
            </p:cNvPr>
            <p:cNvSpPr/>
            <p:nvPr/>
          </p:nvSpPr>
          <p:spPr>
            <a:xfrm>
              <a:off x="3623849" y="2531631"/>
              <a:ext cx="3509813" cy="152423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E63862-C9B3-4A8B-B196-92C3579883DB}"/>
                </a:ext>
              </a:extLst>
            </p:cNvPr>
            <p:cNvSpPr/>
            <p:nvPr/>
          </p:nvSpPr>
          <p:spPr>
            <a:xfrm>
              <a:off x="3670239" y="2502445"/>
              <a:ext cx="3883129" cy="1603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0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Pilot: </a:t>
              </a: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May 2022 Onwards</a:t>
              </a:r>
            </a:p>
            <a:p>
              <a:pPr>
                <a:lnSpc>
                  <a:spcPct val="150000"/>
                </a:lnSpc>
              </a:pP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Credit: Near Prime + Prime</a:t>
              </a:r>
            </a:p>
            <a:p>
              <a:pPr>
                <a:lnSpc>
                  <a:spcPct val="150000"/>
                </a:lnSpc>
              </a:pP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Result/Month: </a:t>
              </a:r>
            </a:p>
            <a:p>
              <a:pPr>
                <a:lnSpc>
                  <a:spcPct val="150000"/>
                </a:lnSpc>
              </a:pP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Increase Efficiency: 52% </a:t>
              </a:r>
            </a:p>
            <a:p>
              <a:pPr>
                <a:lnSpc>
                  <a:spcPct val="150000"/>
                </a:lnSpc>
              </a:pPr>
              <a:r>
                <a:rPr lang="en-US" sz="2200" b="1" dirty="0"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</a:gra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 Increase $$ Collected: 15% aka 485bps</a:t>
              </a:r>
            </a:p>
            <a:p>
              <a:pPr>
                <a:lnSpc>
                  <a:spcPct val="150000"/>
                </a:lnSpc>
              </a:pPr>
              <a:endParaRPr lang="en-US" sz="2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C44F53-F6E7-44A4-B446-5C59D42FD063}"/>
              </a:ext>
            </a:extLst>
          </p:cNvPr>
          <p:cNvCxnSpPr>
            <a:cxnSpLocks/>
          </p:cNvCxnSpPr>
          <p:nvPr/>
        </p:nvCxnSpPr>
        <p:spPr>
          <a:xfrm>
            <a:off x="255299" y="1306161"/>
            <a:ext cx="9907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55776-2683-4837-A39B-21DF8F5BA6BF}"/>
              </a:ext>
            </a:extLst>
          </p:cNvPr>
          <p:cNvGrpSpPr/>
          <p:nvPr/>
        </p:nvGrpSpPr>
        <p:grpSpPr>
          <a:xfrm>
            <a:off x="594721" y="2601513"/>
            <a:ext cx="2780535" cy="2744749"/>
            <a:chOff x="471500" y="2112265"/>
            <a:chExt cx="3657577" cy="361050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4B0186-7A03-4CFD-9971-5189B766D0D6}"/>
                </a:ext>
              </a:extLst>
            </p:cNvPr>
            <p:cNvSpPr/>
            <p:nvPr/>
          </p:nvSpPr>
          <p:spPr>
            <a:xfrm>
              <a:off x="471500" y="2112265"/>
              <a:ext cx="3657577" cy="3610503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EE7DF-7716-4A0A-84AC-BF1BED4DBE71}"/>
                </a:ext>
              </a:extLst>
            </p:cNvPr>
            <p:cNvSpPr/>
            <p:nvPr/>
          </p:nvSpPr>
          <p:spPr>
            <a:xfrm>
              <a:off x="648731" y="2274198"/>
              <a:ext cx="3324217" cy="3281433"/>
            </a:xfrm>
            <a:custGeom>
              <a:avLst/>
              <a:gdLst>
                <a:gd name="connsiteX0" fmla="*/ 487121 w 487120"/>
                <a:gd name="connsiteY0" fmla="*/ 243560 h 487120"/>
                <a:gd name="connsiteX1" fmla="*/ 243560 w 487120"/>
                <a:gd name="connsiteY1" fmla="*/ 487121 h 487120"/>
                <a:gd name="connsiteX2" fmla="*/ 0 w 487120"/>
                <a:gd name="connsiteY2" fmla="*/ 243560 h 487120"/>
                <a:gd name="connsiteX3" fmla="*/ 243560 w 487120"/>
                <a:gd name="connsiteY3" fmla="*/ 0 h 487120"/>
                <a:gd name="connsiteX4" fmla="*/ 487121 w 487120"/>
                <a:gd name="connsiteY4" fmla="*/ 243560 h 48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120" h="487120">
                  <a:moveTo>
                    <a:pt x="487121" y="243560"/>
                  </a:moveTo>
                  <a:cubicBezTo>
                    <a:pt x="487121" y="378075"/>
                    <a:pt x="378075" y="487121"/>
                    <a:pt x="243560" y="487121"/>
                  </a:cubicBezTo>
                  <a:cubicBezTo>
                    <a:pt x="109046" y="487121"/>
                    <a:pt x="0" y="378075"/>
                    <a:pt x="0" y="243560"/>
                  </a:cubicBezTo>
                  <a:cubicBezTo>
                    <a:pt x="0" y="109046"/>
                    <a:pt x="109046" y="0"/>
                    <a:pt x="243560" y="0"/>
                  </a:cubicBezTo>
                  <a:cubicBezTo>
                    <a:pt x="378075" y="0"/>
                    <a:pt x="487121" y="109046"/>
                    <a:pt x="487121" y="2435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solidFill>
                  <a:schemeClr val="lt1"/>
                </a:solidFill>
              </a:endParaRPr>
            </a:p>
          </p:txBody>
        </p:sp>
      </p:grpSp>
      <p:pic>
        <p:nvPicPr>
          <p:cNvPr id="21" name="Picture 26" descr="A picture containing logo&#10;&#10;Description automatically generated">
            <a:extLst>
              <a:ext uri="{FF2B5EF4-FFF2-40B4-BE49-F238E27FC236}">
                <a16:creationId xmlns:a16="http://schemas.microsoft.com/office/drawing/2014/main" id="{710E327F-A86A-474A-A222-3C4406342A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519" y="3698042"/>
            <a:ext cx="1132937" cy="6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58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A38D431-6EE3-C9F5-3CC3-B2D5562E7C82}"/>
              </a:ext>
            </a:extLst>
          </p:cNvPr>
          <p:cNvGrpSpPr/>
          <p:nvPr/>
        </p:nvGrpSpPr>
        <p:grpSpPr>
          <a:xfrm flipH="1">
            <a:off x="8498815" y="-577072"/>
            <a:ext cx="4655775" cy="3161034"/>
            <a:chOff x="-956593" y="-577072"/>
            <a:chExt cx="4655775" cy="3161034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BFE696-BA9D-EEFF-AD9D-62C3B9D53F0A}"/>
                </a:ext>
              </a:extLst>
            </p:cNvPr>
            <p:cNvCxnSpPr/>
            <p:nvPr/>
          </p:nvCxnSpPr>
          <p:spPr>
            <a:xfrm rot="759359" flipH="1">
              <a:off x="2646456" y="-492957"/>
              <a:ext cx="972330" cy="146954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4EE00FF-85CD-E8FB-03C7-77054B6417D0}"/>
                </a:ext>
              </a:extLst>
            </p:cNvPr>
            <p:cNvCxnSpPr/>
            <p:nvPr/>
          </p:nvCxnSpPr>
          <p:spPr>
            <a:xfrm rot="759359" flipH="1" flipV="1">
              <a:off x="1703992" y="145489"/>
              <a:ext cx="872888" cy="60770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E279441-8E45-B168-51D6-7722B0E4CAD3}"/>
                </a:ext>
              </a:extLst>
            </p:cNvPr>
            <p:cNvCxnSpPr/>
            <p:nvPr/>
          </p:nvCxnSpPr>
          <p:spPr>
            <a:xfrm rot="759359" flipV="1">
              <a:off x="1865013" y="-577072"/>
              <a:ext cx="1834169" cy="82614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0358CD1-3A4E-EDA0-8F2B-D46E4EF5393F}"/>
                </a:ext>
              </a:extLst>
            </p:cNvPr>
            <p:cNvCxnSpPr/>
            <p:nvPr/>
          </p:nvCxnSpPr>
          <p:spPr>
            <a:xfrm rot="759359" flipH="1" flipV="1">
              <a:off x="1690972" y="251851"/>
              <a:ext cx="1944661" cy="629805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AB0D777-EEFD-43D2-5E13-A6CC825C9FA3}"/>
                </a:ext>
              </a:extLst>
            </p:cNvPr>
            <p:cNvCxnSpPr/>
            <p:nvPr/>
          </p:nvCxnSpPr>
          <p:spPr>
            <a:xfrm rot="759359" flipH="1">
              <a:off x="878431" y="793999"/>
              <a:ext cx="2640759" cy="70714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92F338E-518A-EE18-6DDC-5C8837D41626}"/>
                </a:ext>
              </a:extLst>
            </p:cNvPr>
            <p:cNvCxnSpPr>
              <a:cxnSpLocks/>
            </p:cNvCxnSpPr>
            <p:nvPr/>
          </p:nvCxnSpPr>
          <p:spPr>
            <a:xfrm rot="759359">
              <a:off x="734657" y="1311060"/>
              <a:ext cx="1147788" cy="447118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31B6771-1CE6-FEA6-BC7F-1BA83E4256E7}"/>
                </a:ext>
              </a:extLst>
            </p:cNvPr>
            <p:cNvCxnSpPr/>
            <p:nvPr/>
          </p:nvCxnSpPr>
          <p:spPr>
            <a:xfrm rot="759359" flipV="1">
              <a:off x="1937320" y="781615"/>
              <a:ext cx="436444" cy="119294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2667F0E-4B2C-06BC-6040-A281A1F2BD4D}"/>
                </a:ext>
              </a:extLst>
            </p:cNvPr>
            <p:cNvCxnSpPr/>
            <p:nvPr/>
          </p:nvCxnSpPr>
          <p:spPr>
            <a:xfrm rot="759359" flipH="1" flipV="1">
              <a:off x="147010" y="-154334"/>
              <a:ext cx="2443633" cy="70885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B20A5A4-FEE9-8AED-4E35-59BCD56CCDD2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148087" y="-268932"/>
              <a:ext cx="1669538" cy="14253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42A05187-4971-021A-B493-2172A06DC379}"/>
                </a:ext>
              </a:extLst>
            </p:cNvPr>
            <p:cNvCxnSpPr>
              <a:cxnSpLocks/>
            </p:cNvCxnSpPr>
            <p:nvPr/>
          </p:nvCxnSpPr>
          <p:spPr>
            <a:xfrm rot="759359" flipH="1">
              <a:off x="-771547" y="-510597"/>
              <a:ext cx="763047" cy="173470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BD6B108-80E6-829B-0CCB-3DC606B43CFC}"/>
                </a:ext>
              </a:extLst>
            </p:cNvPr>
            <p:cNvCxnSpPr/>
            <p:nvPr/>
          </p:nvCxnSpPr>
          <p:spPr>
            <a:xfrm rot="759359" flipV="1">
              <a:off x="-798718" y="-249725"/>
              <a:ext cx="2443633" cy="1657382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9F2DC18-630A-B204-1B3E-B334B10E4955}"/>
                </a:ext>
              </a:extLst>
            </p:cNvPr>
            <p:cNvCxnSpPr/>
            <p:nvPr/>
          </p:nvCxnSpPr>
          <p:spPr>
            <a:xfrm rot="759359">
              <a:off x="32258" y="-343633"/>
              <a:ext cx="988904" cy="1459933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6383632-6CCA-5300-63A3-38C2B4CD937C}"/>
                </a:ext>
              </a:extLst>
            </p:cNvPr>
            <p:cNvCxnSpPr/>
            <p:nvPr/>
          </p:nvCxnSpPr>
          <p:spPr>
            <a:xfrm rot="759359" flipH="1">
              <a:off x="-956593" y="1002499"/>
              <a:ext cx="1756824" cy="309379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CEAE0BD-8959-9FC0-D738-71AEEE3C0728}"/>
                </a:ext>
              </a:extLst>
            </p:cNvPr>
            <p:cNvCxnSpPr/>
            <p:nvPr/>
          </p:nvCxnSpPr>
          <p:spPr>
            <a:xfrm rot="759359" flipH="1">
              <a:off x="884418" y="1809392"/>
              <a:ext cx="853030" cy="774570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6800B08-7AA7-EBA2-6CBD-D4056D660C02}"/>
                </a:ext>
              </a:extLst>
            </p:cNvPr>
            <p:cNvCxnSpPr>
              <a:cxnSpLocks/>
            </p:cNvCxnSpPr>
            <p:nvPr/>
          </p:nvCxnSpPr>
          <p:spPr>
            <a:xfrm rot="759359" flipH="1" flipV="1">
              <a:off x="684886" y="1187805"/>
              <a:ext cx="274899" cy="1280146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3EB5685-34D2-71F5-917C-83E2A3542096}"/>
                </a:ext>
              </a:extLst>
            </p:cNvPr>
            <p:cNvCxnSpPr/>
            <p:nvPr/>
          </p:nvCxnSpPr>
          <p:spPr>
            <a:xfrm rot="759359" flipV="1">
              <a:off x="999660" y="-70971"/>
              <a:ext cx="685727" cy="1307894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E67D7EC-7789-6647-5809-9B913539F75F}"/>
                </a:ext>
              </a:extLst>
            </p:cNvPr>
            <p:cNvCxnSpPr/>
            <p:nvPr/>
          </p:nvCxnSpPr>
          <p:spPr>
            <a:xfrm rot="759359" flipH="1" flipV="1">
              <a:off x="1606826" y="27185"/>
              <a:ext cx="427818" cy="1839987"/>
            </a:xfrm>
            <a:prstGeom prst="line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5FB68F90-4D5F-1F7D-5CC8-C110FA29F4F9}"/>
                </a:ext>
              </a:extLst>
            </p:cNvPr>
            <p:cNvSpPr/>
            <p:nvPr/>
          </p:nvSpPr>
          <p:spPr>
            <a:xfrm rot="759359" flipH="1" flipV="1">
              <a:off x="750140" y="2363092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A23FDCA9-0E64-E9CF-89D9-C5A5481ADB75}"/>
                </a:ext>
              </a:extLst>
            </p:cNvPr>
            <p:cNvSpPr/>
            <p:nvPr/>
          </p:nvSpPr>
          <p:spPr>
            <a:xfrm rot="759359" flipH="1" flipV="1">
              <a:off x="777133" y="1088082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2348D48-2625-96E0-31BD-461C89D925BE}"/>
                </a:ext>
              </a:extLst>
            </p:cNvPr>
            <p:cNvSpPr/>
            <p:nvPr/>
          </p:nvSpPr>
          <p:spPr>
            <a:xfrm rot="759359" flipH="1" flipV="1">
              <a:off x="-944738" y="1032005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6C35CFE7-35D3-1717-1557-7E9EBF72A299}"/>
                </a:ext>
              </a:extLst>
            </p:cNvPr>
            <p:cNvSpPr/>
            <p:nvPr/>
          </p:nvSpPr>
          <p:spPr>
            <a:xfrm rot="759359" flipH="1" flipV="1">
              <a:off x="161476" y="-475011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696F6BB-5AB9-A694-9AEC-B6DA4792573A}"/>
                </a:ext>
              </a:extLst>
            </p:cNvPr>
            <p:cNvSpPr/>
            <p:nvPr/>
          </p:nvSpPr>
          <p:spPr>
            <a:xfrm rot="759359" flipH="1" flipV="1">
              <a:off x="1701397" y="-29821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7431172-68C3-409F-AA91-4751F4A41A90}"/>
                </a:ext>
              </a:extLst>
            </p:cNvPr>
            <p:cNvSpPr/>
            <p:nvPr/>
          </p:nvSpPr>
          <p:spPr>
            <a:xfrm rot="759359" flipH="1" flipV="1">
              <a:off x="2394610" y="748056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4A6AEA63-6973-D84C-709C-0061950BF8E6}"/>
                </a:ext>
              </a:extLst>
            </p:cNvPr>
            <p:cNvSpPr/>
            <p:nvPr/>
          </p:nvSpPr>
          <p:spPr>
            <a:xfrm rot="759359" flipH="1" flipV="1">
              <a:off x="3421767" y="1002098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4276B16-46B5-2969-32C6-2E94B33189D8}"/>
                </a:ext>
              </a:extLst>
            </p:cNvPr>
            <p:cNvSpPr/>
            <p:nvPr/>
          </p:nvSpPr>
          <p:spPr>
            <a:xfrm rot="759359" flipH="1" flipV="1">
              <a:off x="1761194" y="1794365"/>
              <a:ext cx="138880" cy="138880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solidFill>
                <a:schemeClr val="accent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D4F99C-5936-D635-14B2-17328D838C1C}"/>
              </a:ext>
            </a:extLst>
          </p:cNvPr>
          <p:cNvSpPr/>
          <p:nvPr/>
        </p:nvSpPr>
        <p:spPr>
          <a:xfrm>
            <a:off x="284236" y="2988297"/>
            <a:ext cx="11972181" cy="320451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EFC23-D059-5E97-1C91-ADD7AA443DD3}"/>
              </a:ext>
            </a:extLst>
          </p:cNvPr>
          <p:cNvSpPr txBox="1"/>
          <p:nvPr/>
        </p:nvSpPr>
        <p:spPr>
          <a:xfrm>
            <a:off x="333280" y="413571"/>
            <a:ext cx="10857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</a:rPr>
              <a:t>Dasceq Collection AI Automation Platform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FE7489-7C52-ED83-8F43-F141DE9E57D4}"/>
              </a:ext>
            </a:extLst>
          </p:cNvPr>
          <p:cNvGrpSpPr/>
          <p:nvPr/>
        </p:nvGrpSpPr>
        <p:grpSpPr>
          <a:xfrm>
            <a:off x="2014870" y="4527320"/>
            <a:ext cx="992650" cy="619681"/>
            <a:chOff x="2014870" y="4527320"/>
            <a:chExt cx="992650" cy="619681"/>
          </a:xfrm>
        </p:grpSpPr>
        <p:grpSp>
          <p:nvGrpSpPr>
            <p:cNvPr id="45" name="Graphic 10">
              <a:extLst>
                <a:ext uri="{FF2B5EF4-FFF2-40B4-BE49-F238E27FC236}">
                  <a16:creationId xmlns:a16="http://schemas.microsoft.com/office/drawing/2014/main" id="{DFA11F39-BBB5-3ACD-96D1-C85B4A33FDB3}"/>
                </a:ext>
              </a:extLst>
            </p:cNvPr>
            <p:cNvGrpSpPr/>
            <p:nvPr/>
          </p:nvGrpSpPr>
          <p:grpSpPr>
            <a:xfrm>
              <a:off x="2231518" y="4858635"/>
              <a:ext cx="288114" cy="288366"/>
              <a:chOff x="597030" y="4311686"/>
              <a:chExt cx="288114" cy="288366"/>
            </a:xfr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7BAB029-C1C5-F76B-CF9F-0AAE0A5863BE}"/>
                  </a:ext>
                </a:extLst>
              </p:cNvPr>
              <p:cNvSpPr/>
              <p:nvPr/>
            </p:nvSpPr>
            <p:spPr>
              <a:xfrm>
                <a:off x="597030" y="4311686"/>
                <a:ext cx="288114" cy="288366"/>
              </a:xfrm>
              <a:custGeom>
                <a:avLst/>
                <a:gdLst>
                  <a:gd name="connsiteX0" fmla="*/ 182351 w 288114"/>
                  <a:gd name="connsiteY0" fmla="*/ 225824 h 288366"/>
                  <a:gd name="connsiteX1" fmla="*/ 182419 w 288114"/>
                  <a:gd name="connsiteY1" fmla="*/ 246828 h 288366"/>
                  <a:gd name="connsiteX2" fmla="*/ 172046 w 288114"/>
                  <a:gd name="connsiteY2" fmla="*/ 268079 h 288366"/>
                  <a:gd name="connsiteX3" fmla="*/ 132964 w 288114"/>
                  <a:gd name="connsiteY3" fmla="*/ 284099 h 288366"/>
                  <a:gd name="connsiteX4" fmla="*/ 31500 w 288114"/>
                  <a:gd name="connsiteY4" fmla="*/ 279003 h 288366"/>
                  <a:gd name="connsiteX5" fmla="*/ 9889 w 288114"/>
                  <a:gd name="connsiteY5" fmla="*/ 267415 h 288366"/>
                  <a:gd name="connsiteX6" fmla="*/ 0 w 288114"/>
                  <a:gd name="connsiteY6" fmla="*/ 247120 h 288366"/>
                  <a:gd name="connsiteX7" fmla="*/ 0 w 288114"/>
                  <a:gd name="connsiteY7" fmla="*/ 41257 h 288366"/>
                  <a:gd name="connsiteX8" fmla="*/ 9821 w 288114"/>
                  <a:gd name="connsiteY8" fmla="*/ 20838 h 288366"/>
                  <a:gd name="connsiteX9" fmla="*/ 49838 w 288114"/>
                  <a:gd name="connsiteY9" fmla="*/ 4233 h 288366"/>
                  <a:gd name="connsiteX10" fmla="*/ 150750 w 288114"/>
                  <a:gd name="connsiteY10" fmla="*/ 9307 h 288366"/>
                  <a:gd name="connsiteX11" fmla="*/ 172834 w 288114"/>
                  <a:gd name="connsiteY11" fmla="*/ 21164 h 288366"/>
                  <a:gd name="connsiteX12" fmla="*/ 182441 w 288114"/>
                  <a:gd name="connsiteY12" fmla="*/ 41009 h 288366"/>
                  <a:gd name="connsiteX13" fmla="*/ 182351 w 288114"/>
                  <a:gd name="connsiteY13" fmla="*/ 81633 h 288366"/>
                  <a:gd name="connsiteX14" fmla="*/ 207079 w 288114"/>
                  <a:gd name="connsiteY14" fmla="*/ 81498 h 288366"/>
                  <a:gd name="connsiteX15" fmla="*/ 211365 w 288114"/>
                  <a:gd name="connsiteY15" fmla="*/ 74129 h 288366"/>
                  <a:gd name="connsiteX16" fmla="*/ 211376 w 288114"/>
                  <a:gd name="connsiteY16" fmla="*/ 35879 h 288366"/>
                  <a:gd name="connsiteX17" fmla="*/ 227959 w 288114"/>
                  <a:gd name="connsiteY17" fmla="*/ 19342 h 288366"/>
                  <a:gd name="connsiteX18" fmla="*/ 246510 w 288114"/>
                  <a:gd name="connsiteY18" fmla="*/ 19195 h 288366"/>
                  <a:gd name="connsiteX19" fmla="*/ 251325 w 288114"/>
                  <a:gd name="connsiteY19" fmla="*/ 16124 h 288366"/>
                  <a:gd name="connsiteX20" fmla="*/ 273364 w 288114"/>
                  <a:gd name="connsiteY20" fmla="*/ 5684 h 288366"/>
                  <a:gd name="connsiteX21" fmla="*/ 288045 w 288114"/>
                  <a:gd name="connsiteY21" fmla="*/ 23932 h 288366"/>
                  <a:gd name="connsiteX22" fmla="*/ 273971 w 288114"/>
                  <a:gd name="connsiteY22" fmla="*/ 42742 h 288366"/>
                  <a:gd name="connsiteX23" fmla="*/ 251325 w 288114"/>
                  <a:gd name="connsiteY23" fmla="*/ 32290 h 288366"/>
                  <a:gd name="connsiteX24" fmla="*/ 246386 w 288114"/>
                  <a:gd name="connsiteY24" fmla="*/ 29320 h 288366"/>
                  <a:gd name="connsiteX25" fmla="*/ 227273 w 288114"/>
                  <a:gd name="connsiteY25" fmla="*/ 29140 h 288366"/>
                  <a:gd name="connsiteX26" fmla="*/ 220669 w 288114"/>
                  <a:gd name="connsiteY26" fmla="*/ 36037 h 288366"/>
                  <a:gd name="connsiteX27" fmla="*/ 220680 w 288114"/>
                  <a:gd name="connsiteY27" fmla="*/ 75412 h 288366"/>
                  <a:gd name="connsiteX28" fmla="*/ 204716 w 288114"/>
                  <a:gd name="connsiteY28" fmla="*/ 91308 h 288366"/>
                  <a:gd name="connsiteX29" fmla="*/ 182655 w 288114"/>
                  <a:gd name="connsiteY29" fmla="*/ 91319 h 288366"/>
                  <a:gd name="connsiteX30" fmla="*/ 182655 w 288114"/>
                  <a:gd name="connsiteY30" fmla="*/ 139537 h 288366"/>
                  <a:gd name="connsiteX31" fmla="*/ 197910 w 288114"/>
                  <a:gd name="connsiteY31" fmla="*/ 139537 h 288366"/>
                  <a:gd name="connsiteX32" fmla="*/ 245723 w 288114"/>
                  <a:gd name="connsiteY32" fmla="*/ 139593 h 288366"/>
                  <a:gd name="connsiteX33" fmla="*/ 251719 w 288114"/>
                  <a:gd name="connsiteY33" fmla="*/ 135993 h 288366"/>
                  <a:gd name="connsiteX34" fmla="*/ 273105 w 288114"/>
                  <a:gd name="connsiteY34" fmla="*/ 125440 h 288366"/>
                  <a:gd name="connsiteX35" fmla="*/ 288056 w 288114"/>
                  <a:gd name="connsiteY35" fmla="*/ 144160 h 288366"/>
                  <a:gd name="connsiteX36" fmla="*/ 273195 w 288114"/>
                  <a:gd name="connsiteY36" fmla="*/ 162948 h 288366"/>
                  <a:gd name="connsiteX37" fmla="*/ 251561 w 288114"/>
                  <a:gd name="connsiteY37" fmla="*/ 152564 h 288366"/>
                  <a:gd name="connsiteX38" fmla="*/ 246904 w 288114"/>
                  <a:gd name="connsiteY38" fmla="*/ 149020 h 288366"/>
                  <a:gd name="connsiteX39" fmla="*/ 184478 w 288114"/>
                  <a:gd name="connsiteY39" fmla="*/ 148942 h 288366"/>
                  <a:gd name="connsiteX40" fmla="*/ 182666 w 288114"/>
                  <a:gd name="connsiteY40" fmla="*/ 149527 h 288366"/>
                  <a:gd name="connsiteX41" fmla="*/ 182666 w 288114"/>
                  <a:gd name="connsiteY41" fmla="*/ 216183 h 288366"/>
                  <a:gd name="connsiteX42" fmla="*/ 204683 w 288114"/>
                  <a:gd name="connsiteY42" fmla="*/ 216194 h 288366"/>
                  <a:gd name="connsiteX43" fmla="*/ 220691 w 288114"/>
                  <a:gd name="connsiteY43" fmla="*/ 232113 h 288366"/>
                  <a:gd name="connsiteX44" fmla="*/ 220669 w 288114"/>
                  <a:gd name="connsiteY44" fmla="*/ 256863 h 288366"/>
                  <a:gd name="connsiteX45" fmla="*/ 228094 w 288114"/>
                  <a:gd name="connsiteY45" fmla="*/ 264333 h 288366"/>
                  <a:gd name="connsiteX46" fmla="*/ 237656 w 288114"/>
                  <a:gd name="connsiteY46" fmla="*/ 264355 h 288366"/>
                  <a:gd name="connsiteX47" fmla="*/ 254565 w 288114"/>
                  <a:gd name="connsiteY47" fmla="*/ 256795 h 288366"/>
                  <a:gd name="connsiteX48" fmla="*/ 276176 w 288114"/>
                  <a:gd name="connsiteY48" fmla="*/ 251227 h 288366"/>
                  <a:gd name="connsiteX49" fmla="*/ 288068 w 288114"/>
                  <a:gd name="connsiteY49" fmla="*/ 270453 h 288366"/>
                  <a:gd name="connsiteX50" fmla="*/ 272835 w 288114"/>
                  <a:gd name="connsiteY50" fmla="*/ 287800 h 288366"/>
                  <a:gd name="connsiteX51" fmla="*/ 252416 w 288114"/>
                  <a:gd name="connsiteY51" fmla="*/ 278373 h 288366"/>
                  <a:gd name="connsiteX52" fmla="*/ 243743 w 288114"/>
                  <a:gd name="connsiteY52" fmla="*/ 273580 h 288366"/>
                  <a:gd name="connsiteX53" fmla="*/ 225743 w 288114"/>
                  <a:gd name="connsiteY53" fmla="*/ 273603 h 288366"/>
                  <a:gd name="connsiteX54" fmla="*/ 211466 w 288114"/>
                  <a:gd name="connsiteY54" fmla="*/ 259529 h 288366"/>
                  <a:gd name="connsiteX55" fmla="*/ 211388 w 288114"/>
                  <a:gd name="connsiteY55" fmla="*/ 233654 h 288366"/>
                  <a:gd name="connsiteX56" fmla="*/ 203951 w 288114"/>
                  <a:gd name="connsiteY56" fmla="*/ 225847 h 288366"/>
                  <a:gd name="connsiteX57" fmla="*/ 182351 w 288114"/>
                  <a:gd name="connsiteY57" fmla="*/ 225824 h 288366"/>
                  <a:gd name="connsiteX58" fmla="*/ 9934 w 288114"/>
                  <a:gd name="connsiteY58" fmla="*/ 58739 h 288366"/>
                  <a:gd name="connsiteX59" fmla="*/ 9731 w 288114"/>
                  <a:gd name="connsiteY59" fmla="*/ 62823 h 288366"/>
                  <a:gd name="connsiteX60" fmla="*/ 9630 w 288114"/>
                  <a:gd name="connsiteY60" fmla="*/ 107227 h 288366"/>
                  <a:gd name="connsiteX61" fmla="*/ 17168 w 288114"/>
                  <a:gd name="connsiteY61" fmla="*/ 121897 h 288366"/>
                  <a:gd name="connsiteX62" fmla="*/ 37226 w 288114"/>
                  <a:gd name="connsiteY62" fmla="*/ 131617 h 288366"/>
                  <a:gd name="connsiteX63" fmla="*/ 123851 w 288114"/>
                  <a:gd name="connsiteY63" fmla="*/ 136814 h 288366"/>
                  <a:gd name="connsiteX64" fmla="*/ 163384 w 288114"/>
                  <a:gd name="connsiteY64" fmla="*/ 123427 h 288366"/>
                  <a:gd name="connsiteX65" fmla="*/ 173059 w 288114"/>
                  <a:gd name="connsiteY65" fmla="*/ 105764 h 288366"/>
                  <a:gd name="connsiteX66" fmla="*/ 172924 w 288114"/>
                  <a:gd name="connsiteY66" fmla="*/ 63048 h 288366"/>
                  <a:gd name="connsiteX67" fmla="*/ 172688 w 288114"/>
                  <a:gd name="connsiteY67" fmla="*/ 58649 h 288366"/>
                  <a:gd name="connsiteX68" fmla="*/ 9934 w 288114"/>
                  <a:gd name="connsiteY68" fmla="*/ 58739 h 288366"/>
                  <a:gd name="connsiteX69" fmla="*/ 9799 w 288114"/>
                  <a:gd name="connsiteY69" fmla="*/ 196428 h 288366"/>
                  <a:gd name="connsiteX70" fmla="*/ 10069 w 288114"/>
                  <a:gd name="connsiteY70" fmla="*/ 249854 h 288366"/>
                  <a:gd name="connsiteX71" fmla="*/ 16020 w 288114"/>
                  <a:gd name="connsiteY71" fmla="*/ 259934 h 288366"/>
                  <a:gd name="connsiteX72" fmla="*/ 38408 w 288114"/>
                  <a:gd name="connsiteY72" fmla="*/ 271117 h 288366"/>
                  <a:gd name="connsiteX73" fmla="*/ 128374 w 288114"/>
                  <a:gd name="connsiteY73" fmla="*/ 275144 h 288366"/>
                  <a:gd name="connsiteX74" fmla="*/ 164408 w 288114"/>
                  <a:gd name="connsiteY74" fmla="*/ 261903 h 288366"/>
                  <a:gd name="connsiteX75" fmla="*/ 173025 w 288114"/>
                  <a:gd name="connsiteY75" fmla="*/ 245399 h 288366"/>
                  <a:gd name="connsiteX76" fmla="*/ 172935 w 288114"/>
                  <a:gd name="connsiteY76" fmla="*/ 213922 h 288366"/>
                  <a:gd name="connsiteX77" fmla="*/ 172935 w 288114"/>
                  <a:gd name="connsiteY77" fmla="*/ 196394 h 288366"/>
                  <a:gd name="connsiteX78" fmla="*/ 9799 w 288114"/>
                  <a:gd name="connsiteY78" fmla="*/ 196428 h 288366"/>
                  <a:gd name="connsiteX79" fmla="*/ 9855 w 288114"/>
                  <a:gd name="connsiteY79" fmla="*/ 129040 h 288366"/>
                  <a:gd name="connsiteX80" fmla="*/ 10125 w 288114"/>
                  <a:gd name="connsiteY80" fmla="*/ 178360 h 288366"/>
                  <a:gd name="connsiteX81" fmla="*/ 15964 w 288114"/>
                  <a:gd name="connsiteY81" fmla="*/ 187912 h 288366"/>
                  <a:gd name="connsiteX82" fmla="*/ 38351 w 288114"/>
                  <a:gd name="connsiteY82" fmla="*/ 199105 h 288366"/>
                  <a:gd name="connsiteX83" fmla="*/ 127800 w 288114"/>
                  <a:gd name="connsiteY83" fmla="*/ 203313 h 288366"/>
                  <a:gd name="connsiteX84" fmla="*/ 165285 w 288114"/>
                  <a:gd name="connsiteY84" fmla="*/ 189250 h 288366"/>
                  <a:gd name="connsiteX85" fmla="*/ 172980 w 288114"/>
                  <a:gd name="connsiteY85" fmla="*/ 174535 h 288366"/>
                  <a:gd name="connsiteX86" fmla="*/ 172901 w 288114"/>
                  <a:gd name="connsiteY86" fmla="*/ 133484 h 288366"/>
                  <a:gd name="connsiteX87" fmla="*/ 172384 w 288114"/>
                  <a:gd name="connsiteY87" fmla="*/ 129142 h 288366"/>
                  <a:gd name="connsiteX88" fmla="*/ 91226 w 288114"/>
                  <a:gd name="connsiteY88" fmla="*/ 148795 h 288366"/>
                  <a:gd name="connsiteX89" fmla="*/ 9855 w 288114"/>
                  <a:gd name="connsiteY89" fmla="*/ 129040 h 288366"/>
                  <a:gd name="connsiteX90" fmla="*/ 91013 w 288114"/>
                  <a:gd name="connsiteY90" fmla="*/ 8632 h 288366"/>
                  <a:gd name="connsiteX91" fmla="*/ 46710 w 288114"/>
                  <a:gd name="connsiteY91" fmla="*/ 14932 h 288366"/>
                  <a:gd name="connsiteX92" fmla="*/ 16526 w 288114"/>
                  <a:gd name="connsiteY92" fmla="*/ 27723 h 288366"/>
                  <a:gd name="connsiteX93" fmla="*/ 16470 w 288114"/>
                  <a:gd name="connsiteY93" fmla="*/ 49334 h 288366"/>
                  <a:gd name="connsiteX94" fmla="*/ 34245 w 288114"/>
                  <a:gd name="connsiteY94" fmla="*/ 58582 h 288366"/>
                  <a:gd name="connsiteX95" fmla="*/ 135518 w 288114"/>
                  <a:gd name="connsiteY95" fmla="*/ 62440 h 288366"/>
                  <a:gd name="connsiteX96" fmla="*/ 167828 w 288114"/>
                  <a:gd name="connsiteY96" fmla="*/ 47827 h 288366"/>
                  <a:gd name="connsiteX97" fmla="*/ 167513 w 288114"/>
                  <a:gd name="connsiteY97" fmla="*/ 29208 h 288366"/>
                  <a:gd name="connsiteX98" fmla="*/ 150086 w 288114"/>
                  <a:gd name="connsiteY98" fmla="*/ 19330 h 288366"/>
                  <a:gd name="connsiteX99" fmla="*/ 91013 w 288114"/>
                  <a:gd name="connsiteY99" fmla="*/ 8632 h 288366"/>
                  <a:gd name="connsiteX100" fmla="*/ 268976 w 288114"/>
                  <a:gd name="connsiteY100" fmla="*/ 153745 h 288366"/>
                  <a:gd name="connsiteX101" fmla="*/ 278201 w 288114"/>
                  <a:gd name="connsiteY101" fmla="*/ 143845 h 288366"/>
                  <a:gd name="connsiteX102" fmla="*/ 268841 w 288114"/>
                  <a:gd name="connsiteY102" fmla="*/ 134722 h 288366"/>
                  <a:gd name="connsiteX103" fmla="*/ 259155 w 288114"/>
                  <a:gd name="connsiteY103" fmla="*/ 144262 h 288366"/>
                  <a:gd name="connsiteX104" fmla="*/ 268976 w 288114"/>
                  <a:gd name="connsiteY104" fmla="*/ 153745 h 288366"/>
                  <a:gd name="connsiteX105" fmla="*/ 278201 w 288114"/>
                  <a:gd name="connsiteY105" fmla="*/ 268810 h 288366"/>
                  <a:gd name="connsiteX106" fmla="*/ 268493 w 288114"/>
                  <a:gd name="connsiteY106" fmla="*/ 259349 h 288366"/>
                  <a:gd name="connsiteX107" fmla="*/ 259144 w 288114"/>
                  <a:gd name="connsiteY107" fmla="*/ 268799 h 288366"/>
                  <a:gd name="connsiteX108" fmla="*/ 268763 w 288114"/>
                  <a:gd name="connsiteY108" fmla="*/ 278407 h 288366"/>
                  <a:gd name="connsiteX109" fmla="*/ 278201 w 288114"/>
                  <a:gd name="connsiteY109" fmla="*/ 268810 h 288366"/>
                  <a:gd name="connsiteX110" fmla="*/ 268661 w 288114"/>
                  <a:gd name="connsiteY110" fmla="*/ 14752 h 288366"/>
                  <a:gd name="connsiteX111" fmla="*/ 259155 w 288114"/>
                  <a:gd name="connsiteY111" fmla="*/ 24517 h 288366"/>
                  <a:gd name="connsiteX112" fmla="*/ 268639 w 288114"/>
                  <a:gd name="connsiteY112" fmla="*/ 33865 h 288366"/>
                  <a:gd name="connsiteX113" fmla="*/ 278213 w 288114"/>
                  <a:gd name="connsiteY113" fmla="*/ 24258 h 288366"/>
                  <a:gd name="connsiteX114" fmla="*/ 268661 w 288114"/>
                  <a:gd name="connsiteY114" fmla="*/ 14752 h 288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</a:cxnLst>
                <a:rect l="l" t="t" r="r" b="b"/>
                <a:pathLst>
                  <a:path w="288114" h="288366">
                    <a:moveTo>
                      <a:pt x="182351" y="225824"/>
                    </a:moveTo>
                    <a:cubicBezTo>
                      <a:pt x="182351" y="233395"/>
                      <a:pt x="182070" y="240123"/>
                      <a:pt x="182419" y="246828"/>
                    </a:cubicBezTo>
                    <a:cubicBezTo>
                      <a:pt x="182903" y="255963"/>
                      <a:pt x="178920" y="262702"/>
                      <a:pt x="172046" y="268079"/>
                    </a:cubicBezTo>
                    <a:cubicBezTo>
                      <a:pt x="160538" y="277079"/>
                      <a:pt x="147026" y="281433"/>
                      <a:pt x="132964" y="284099"/>
                    </a:cubicBezTo>
                    <a:cubicBezTo>
                      <a:pt x="98753" y="290602"/>
                      <a:pt x="64744" y="290253"/>
                      <a:pt x="31500" y="279003"/>
                    </a:cubicBezTo>
                    <a:cubicBezTo>
                      <a:pt x="23850" y="276415"/>
                      <a:pt x="16616" y="272005"/>
                      <a:pt x="9889" y="267415"/>
                    </a:cubicBezTo>
                    <a:cubicBezTo>
                      <a:pt x="3094" y="262769"/>
                      <a:pt x="-22" y="255783"/>
                      <a:pt x="0" y="247120"/>
                    </a:cubicBezTo>
                    <a:cubicBezTo>
                      <a:pt x="158" y="178495"/>
                      <a:pt x="158" y="109882"/>
                      <a:pt x="0" y="41257"/>
                    </a:cubicBezTo>
                    <a:cubicBezTo>
                      <a:pt x="-22" y="32594"/>
                      <a:pt x="3386" y="26058"/>
                      <a:pt x="9821" y="20838"/>
                    </a:cubicBezTo>
                    <a:cubicBezTo>
                      <a:pt x="21499" y="11365"/>
                      <a:pt x="35404" y="6978"/>
                      <a:pt x="49838" y="4233"/>
                    </a:cubicBezTo>
                    <a:cubicBezTo>
                      <a:pt x="83858" y="-2225"/>
                      <a:pt x="117686" y="-1865"/>
                      <a:pt x="150750" y="9307"/>
                    </a:cubicBezTo>
                    <a:cubicBezTo>
                      <a:pt x="158569" y="11950"/>
                      <a:pt x="165960" y="16473"/>
                      <a:pt x="172834" y="21164"/>
                    </a:cubicBezTo>
                    <a:cubicBezTo>
                      <a:pt x="179449" y="25687"/>
                      <a:pt x="182644" y="32549"/>
                      <a:pt x="182441" y="41009"/>
                    </a:cubicBezTo>
                    <a:cubicBezTo>
                      <a:pt x="182126" y="54307"/>
                      <a:pt x="182351" y="67604"/>
                      <a:pt x="182351" y="81633"/>
                    </a:cubicBezTo>
                    <a:cubicBezTo>
                      <a:pt x="190800" y="81633"/>
                      <a:pt x="198968" y="81959"/>
                      <a:pt x="207079" y="81498"/>
                    </a:cubicBezTo>
                    <a:cubicBezTo>
                      <a:pt x="211151" y="81262"/>
                      <a:pt x="211376" y="77482"/>
                      <a:pt x="211365" y="74129"/>
                    </a:cubicBezTo>
                    <a:cubicBezTo>
                      <a:pt x="211343" y="61383"/>
                      <a:pt x="211320" y="48625"/>
                      <a:pt x="211376" y="35879"/>
                    </a:cubicBezTo>
                    <a:cubicBezTo>
                      <a:pt x="211421" y="24787"/>
                      <a:pt x="216855" y="19387"/>
                      <a:pt x="227959" y="19342"/>
                    </a:cubicBezTo>
                    <a:cubicBezTo>
                      <a:pt x="234146" y="19308"/>
                      <a:pt x="240345" y="19555"/>
                      <a:pt x="246510" y="19195"/>
                    </a:cubicBezTo>
                    <a:cubicBezTo>
                      <a:pt x="248209" y="19094"/>
                      <a:pt x="250493" y="17620"/>
                      <a:pt x="251325" y="16124"/>
                    </a:cubicBezTo>
                    <a:cubicBezTo>
                      <a:pt x="256151" y="7529"/>
                      <a:pt x="264263" y="3524"/>
                      <a:pt x="273364" y="5684"/>
                    </a:cubicBezTo>
                    <a:cubicBezTo>
                      <a:pt x="281903" y="7709"/>
                      <a:pt x="287933" y="15202"/>
                      <a:pt x="288045" y="23932"/>
                    </a:cubicBezTo>
                    <a:cubicBezTo>
                      <a:pt x="288158" y="32639"/>
                      <a:pt x="282150" y="40660"/>
                      <a:pt x="273971" y="42742"/>
                    </a:cubicBezTo>
                    <a:cubicBezTo>
                      <a:pt x="264713" y="45093"/>
                      <a:pt x="256410" y="41099"/>
                      <a:pt x="251325" y="32290"/>
                    </a:cubicBezTo>
                    <a:cubicBezTo>
                      <a:pt x="250470" y="30805"/>
                      <a:pt x="248119" y="29422"/>
                      <a:pt x="246386" y="29320"/>
                    </a:cubicBezTo>
                    <a:cubicBezTo>
                      <a:pt x="240030" y="28972"/>
                      <a:pt x="233640" y="29309"/>
                      <a:pt x="227273" y="29140"/>
                    </a:cubicBezTo>
                    <a:cubicBezTo>
                      <a:pt x="222334" y="29005"/>
                      <a:pt x="220635" y="31469"/>
                      <a:pt x="220669" y="36037"/>
                    </a:cubicBezTo>
                    <a:cubicBezTo>
                      <a:pt x="220736" y="49165"/>
                      <a:pt x="220736" y="62283"/>
                      <a:pt x="220680" y="75412"/>
                    </a:cubicBezTo>
                    <a:cubicBezTo>
                      <a:pt x="220635" y="85919"/>
                      <a:pt x="215224" y="91263"/>
                      <a:pt x="204716" y="91308"/>
                    </a:cubicBezTo>
                    <a:cubicBezTo>
                      <a:pt x="197460" y="91342"/>
                      <a:pt x="190193" y="91319"/>
                      <a:pt x="182655" y="91319"/>
                    </a:cubicBezTo>
                    <a:cubicBezTo>
                      <a:pt x="182655" y="107564"/>
                      <a:pt x="182655" y="123213"/>
                      <a:pt x="182655" y="139537"/>
                    </a:cubicBezTo>
                    <a:cubicBezTo>
                      <a:pt x="187898" y="139537"/>
                      <a:pt x="192904" y="139537"/>
                      <a:pt x="197910" y="139537"/>
                    </a:cubicBezTo>
                    <a:cubicBezTo>
                      <a:pt x="213851" y="139537"/>
                      <a:pt x="229781" y="139469"/>
                      <a:pt x="245723" y="139593"/>
                    </a:cubicBezTo>
                    <a:cubicBezTo>
                      <a:pt x="248681" y="139615"/>
                      <a:pt x="250301" y="138895"/>
                      <a:pt x="251719" y="135993"/>
                    </a:cubicBezTo>
                    <a:cubicBezTo>
                      <a:pt x="255870" y="127488"/>
                      <a:pt x="264713" y="123370"/>
                      <a:pt x="273105" y="125440"/>
                    </a:cubicBezTo>
                    <a:cubicBezTo>
                      <a:pt x="281891" y="127600"/>
                      <a:pt x="288045" y="135295"/>
                      <a:pt x="288056" y="144160"/>
                    </a:cubicBezTo>
                    <a:cubicBezTo>
                      <a:pt x="288068" y="153003"/>
                      <a:pt x="281869" y="160844"/>
                      <a:pt x="273195" y="162948"/>
                    </a:cubicBezTo>
                    <a:cubicBezTo>
                      <a:pt x="264724" y="165007"/>
                      <a:pt x="256253" y="160777"/>
                      <a:pt x="251561" y="152564"/>
                    </a:cubicBezTo>
                    <a:cubicBezTo>
                      <a:pt x="250650" y="150967"/>
                      <a:pt x="248501" y="149043"/>
                      <a:pt x="246904" y="149020"/>
                    </a:cubicBezTo>
                    <a:cubicBezTo>
                      <a:pt x="226091" y="148795"/>
                      <a:pt x="205279" y="148897"/>
                      <a:pt x="184478" y="148942"/>
                    </a:cubicBezTo>
                    <a:cubicBezTo>
                      <a:pt x="183960" y="148942"/>
                      <a:pt x="183454" y="149268"/>
                      <a:pt x="182666" y="149527"/>
                    </a:cubicBezTo>
                    <a:cubicBezTo>
                      <a:pt x="182666" y="171554"/>
                      <a:pt x="182666" y="193570"/>
                      <a:pt x="182666" y="216183"/>
                    </a:cubicBezTo>
                    <a:cubicBezTo>
                      <a:pt x="190159" y="216183"/>
                      <a:pt x="197426" y="216149"/>
                      <a:pt x="204683" y="216194"/>
                    </a:cubicBezTo>
                    <a:cubicBezTo>
                      <a:pt x="215089" y="216239"/>
                      <a:pt x="220624" y="221729"/>
                      <a:pt x="220691" y="232113"/>
                    </a:cubicBezTo>
                    <a:cubicBezTo>
                      <a:pt x="220748" y="240359"/>
                      <a:pt x="220826" y="248617"/>
                      <a:pt x="220669" y="256863"/>
                    </a:cubicBezTo>
                    <a:cubicBezTo>
                      <a:pt x="220568" y="262117"/>
                      <a:pt x="222908" y="264479"/>
                      <a:pt x="228094" y="264333"/>
                    </a:cubicBezTo>
                    <a:cubicBezTo>
                      <a:pt x="231278" y="264243"/>
                      <a:pt x="234473" y="264164"/>
                      <a:pt x="237656" y="264355"/>
                    </a:cubicBezTo>
                    <a:cubicBezTo>
                      <a:pt x="244620" y="264772"/>
                      <a:pt x="250504" y="264895"/>
                      <a:pt x="254565" y="256795"/>
                    </a:cubicBezTo>
                    <a:cubicBezTo>
                      <a:pt x="258098" y="249753"/>
                      <a:pt x="268560" y="248122"/>
                      <a:pt x="276176" y="251227"/>
                    </a:cubicBezTo>
                    <a:cubicBezTo>
                      <a:pt x="283770" y="254332"/>
                      <a:pt x="288653" y="262207"/>
                      <a:pt x="288068" y="270453"/>
                    </a:cubicBezTo>
                    <a:cubicBezTo>
                      <a:pt x="287483" y="278733"/>
                      <a:pt x="281216" y="285865"/>
                      <a:pt x="272835" y="287800"/>
                    </a:cubicBezTo>
                    <a:cubicBezTo>
                      <a:pt x="265084" y="289589"/>
                      <a:pt x="255983" y="285899"/>
                      <a:pt x="252416" y="278373"/>
                    </a:cubicBezTo>
                    <a:cubicBezTo>
                      <a:pt x="250380" y="274075"/>
                      <a:pt x="247759" y="273434"/>
                      <a:pt x="243743" y="273580"/>
                    </a:cubicBezTo>
                    <a:cubicBezTo>
                      <a:pt x="237746" y="273805"/>
                      <a:pt x="231739" y="273727"/>
                      <a:pt x="225743" y="273603"/>
                    </a:cubicBezTo>
                    <a:cubicBezTo>
                      <a:pt x="217316" y="273423"/>
                      <a:pt x="211646" y="267922"/>
                      <a:pt x="211466" y="259529"/>
                    </a:cubicBezTo>
                    <a:cubicBezTo>
                      <a:pt x="211275" y="250912"/>
                      <a:pt x="211444" y="242283"/>
                      <a:pt x="211388" y="233654"/>
                    </a:cubicBezTo>
                    <a:cubicBezTo>
                      <a:pt x="211343" y="227253"/>
                      <a:pt x="210094" y="225925"/>
                      <a:pt x="203951" y="225847"/>
                    </a:cubicBezTo>
                    <a:cubicBezTo>
                      <a:pt x="196999" y="225745"/>
                      <a:pt x="190069" y="225824"/>
                      <a:pt x="182351" y="225824"/>
                    </a:cubicBezTo>
                    <a:close/>
                    <a:moveTo>
                      <a:pt x="9934" y="58739"/>
                    </a:moveTo>
                    <a:cubicBezTo>
                      <a:pt x="9889" y="59538"/>
                      <a:pt x="9731" y="61180"/>
                      <a:pt x="9731" y="62823"/>
                    </a:cubicBezTo>
                    <a:cubicBezTo>
                      <a:pt x="9709" y="77617"/>
                      <a:pt x="9911" y="92433"/>
                      <a:pt x="9630" y="107227"/>
                    </a:cubicBezTo>
                    <a:cubicBezTo>
                      <a:pt x="9506" y="113729"/>
                      <a:pt x="11835" y="118792"/>
                      <a:pt x="17168" y="121897"/>
                    </a:cubicBezTo>
                    <a:cubicBezTo>
                      <a:pt x="23580" y="125632"/>
                      <a:pt x="30206" y="129400"/>
                      <a:pt x="37226" y="131617"/>
                    </a:cubicBezTo>
                    <a:cubicBezTo>
                      <a:pt x="65599" y="140594"/>
                      <a:pt x="94624" y="141415"/>
                      <a:pt x="123851" y="136814"/>
                    </a:cubicBezTo>
                    <a:cubicBezTo>
                      <a:pt x="137745" y="134632"/>
                      <a:pt x="151301" y="131155"/>
                      <a:pt x="163384" y="123427"/>
                    </a:cubicBezTo>
                    <a:cubicBezTo>
                      <a:pt x="169853" y="119287"/>
                      <a:pt x="173306" y="113898"/>
                      <a:pt x="173059" y="105764"/>
                    </a:cubicBezTo>
                    <a:cubicBezTo>
                      <a:pt x="172620" y="91533"/>
                      <a:pt x="172946" y="77290"/>
                      <a:pt x="172924" y="63048"/>
                    </a:cubicBezTo>
                    <a:cubicBezTo>
                      <a:pt x="172924" y="61259"/>
                      <a:pt x="172744" y="59470"/>
                      <a:pt x="172688" y="58649"/>
                    </a:cubicBezTo>
                    <a:cubicBezTo>
                      <a:pt x="118339" y="83703"/>
                      <a:pt x="64598" y="83658"/>
                      <a:pt x="9934" y="58739"/>
                    </a:cubicBezTo>
                    <a:close/>
                    <a:moveTo>
                      <a:pt x="9799" y="196428"/>
                    </a:moveTo>
                    <a:cubicBezTo>
                      <a:pt x="9799" y="214687"/>
                      <a:pt x="9473" y="232293"/>
                      <a:pt x="10069" y="249854"/>
                    </a:cubicBezTo>
                    <a:cubicBezTo>
                      <a:pt x="10193" y="253353"/>
                      <a:pt x="13028" y="257999"/>
                      <a:pt x="16020" y="259934"/>
                    </a:cubicBezTo>
                    <a:cubicBezTo>
                      <a:pt x="23006" y="264434"/>
                      <a:pt x="30510" y="268675"/>
                      <a:pt x="38408" y="271117"/>
                    </a:cubicBezTo>
                    <a:cubicBezTo>
                      <a:pt x="67950" y="280252"/>
                      <a:pt x="98111" y="280465"/>
                      <a:pt x="128374" y="275144"/>
                    </a:cubicBezTo>
                    <a:cubicBezTo>
                      <a:pt x="141131" y="272905"/>
                      <a:pt x="153473" y="269283"/>
                      <a:pt x="164408" y="261903"/>
                    </a:cubicBezTo>
                    <a:cubicBezTo>
                      <a:pt x="170314" y="257920"/>
                      <a:pt x="173273" y="252745"/>
                      <a:pt x="173025" y="245399"/>
                    </a:cubicBezTo>
                    <a:cubicBezTo>
                      <a:pt x="172676" y="234914"/>
                      <a:pt x="172935" y="224418"/>
                      <a:pt x="172935" y="213922"/>
                    </a:cubicBezTo>
                    <a:cubicBezTo>
                      <a:pt x="172935" y="208195"/>
                      <a:pt x="172935" y="202458"/>
                      <a:pt x="172935" y="196394"/>
                    </a:cubicBezTo>
                    <a:cubicBezTo>
                      <a:pt x="118361" y="223090"/>
                      <a:pt x="59783" y="223124"/>
                      <a:pt x="9799" y="196428"/>
                    </a:cubicBezTo>
                    <a:close/>
                    <a:moveTo>
                      <a:pt x="9855" y="129040"/>
                    </a:moveTo>
                    <a:cubicBezTo>
                      <a:pt x="9855" y="146174"/>
                      <a:pt x="9529" y="162284"/>
                      <a:pt x="10125" y="178360"/>
                    </a:cubicBezTo>
                    <a:cubicBezTo>
                      <a:pt x="10249" y="181690"/>
                      <a:pt x="13073" y="186089"/>
                      <a:pt x="15964" y="187912"/>
                    </a:cubicBezTo>
                    <a:cubicBezTo>
                      <a:pt x="22995" y="192355"/>
                      <a:pt x="30465" y="196642"/>
                      <a:pt x="38351" y="199105"/>
                    </a:cubicBezTo>
                    <a:cubicBezTo>
                      <a:pt x="67714" y="208252"/>
                      <a:pt x="97729" y="208443"/>
                      <a:pt x="127800" y="203313"/>
                    </a:cubicBezTo>
                    <a:cubicBezTo>
                      <a:pt x="141098" y="201040"/>
                      <a:pt x="154069" y="197350"/>
                      <a:pt x="165285" y="189250"/>
                    </a:cubicBezTo>
                    <a:cubicBezTo>
                      <a:pt x="170336" y="185605"/>
                      <a:pt x="173070" y="181004"/>
                      <a:pt x="172980" y="174535"/>
                    </a:cubicBezTo>
                    <a:cubicBezTo>
                      <a:pt x="172778" y="160855"/>
                      <a:pt x="172935" y="147175"/>
                      <a:pt x="172901" y="133484"/>
                    </a:cubicBezTo>
                    <a:cubicBezTo>
                      <a:pt x="172901" y="132145"/>
                      <a:pt x="172586" y="130795"/>
                      <a:pt x="172384" y="129142"/>
                    </a:cubicBezTo>
                    <a:cubicBezTo>
                      <a:pt x="147251" y="145510"/>
                      <a:pt x="119588" y="148773"/>
                      <a:pt x="91226" y="148795"/>
                    </a:cubicBezTo>
                    <a:cubicBezTo>
                      <a:pt x="62899" y="148807"/>
                      <a:pt x="35280" y="145443"/>
                      <a:pt x="9855" y="129040"/>
                    </a:cubicBezTo>
                    <a:close/>
                    <a:moveTo>
                      <a:pt x="91013" y="8632"/>
                    </a:moveTo>
                    <a:cubicBezTo>
                      <a:pt x="76241" y="10679"/>
                      <a:pt x="61380" y="12277"/>
                      <a:pt x="46710" y="14932"/>
                    </a:cubicBezTo>
                    <a:cubicBezTo>
                      <a:pt x="35843" y="16900"/>
                      <a:pt x="25436" y="20782"/>
                      <a:pt x="16526" y="27723"/>
                    </a:cubicBezTo>
                    <a:cubicBezTo>
                      <a:pt x="7605" y="34687"/>
                      <a:pt x="7313" y="42708"/>
                      <a:pt x="16470" y="49334"/>
                    </a:cubicBezTo>
                    <a:cubicBezTo>
                      <a:pt x="21836" y="53215"/>
                      <a:pt x="27968" y="56489"/>
                      <a:pt x="34245" y="58582"/>
                    </a:cubicBezTo>
                    <a:cubicBezTo>
                      <a:pt x="67568" y="69708"/>
                      <a:pt x="101453" y="70045"/>
                      <a:pt x="135518" y="62440"/>
                    </a:cubicBezTo>
                    <a:cubicBezTo>
                      <a:pt x="147240" y="59819"/>
                      <a:pt x="158704" y="56197"/>
                      <a:pt x="167828" y="47827"/>
                    </a:cubicBezTo>
                    <a:cubicBezTo>
                      <a:pt x="174521" y="41684"/>
                      <a:pt x="174656" y="34765"/>
                      <a:pt x="167513" y="29208"/>
                    </a:cubicBezTo>
                    <a:cubicBezTo>
                      <a:pt x="162281" y="25147"/>
                      <a:pt x="156251" y="21760"/>
                      <a:pt x="150086" y="19330"/>
                    </a:cubicBezTo>
                    <a:cubicBezTo>
                      <a:pt x="131209" y="11905"/>
                      <a:pt x="111341" y="9880"/>
                      <a:pt x="91013" y="8632"/>
                    </a:cubicBezTo>
                    <a:close/>
                    <a:moveTo>
                      <a:pt x="268976" y="153745"/>
                    </a:moveTo>
                    <a:cubicBezTo>
                      <a:pt x="274264" y="153644"/>
                      <a:pt x="278359" y="149257"/>
                      <a:pt x="278201" y="143845"/>
                    </a:cubicBezTo>
                    <a:cubicBezTo>
                      <a:pt x="278055" y="138659"/>
                      <a:pt x="274039" y="134733"/>
                      <a:pt x="268841" y="134722"/>
                    </a:cubicBezTo>
                    <a:cubicBezTo>
                      <a:pt x="263464" y="134710"/>
                      <a:pt x="259099" y="139008"/>
                      <a:pt x="259155" y="144262"/>
                    </a:cubicBezTo>
                    <a:cubicBezTo>
                      <a:pt x="259211" y="149448"/>
                      <a:pt x="263768" y="153847"/>
                      <a:pt x="268976" y="153745"/>
                    </a:cubicBezTo>
                    <a:close/>
                    <a:moveTo>
                      <a:pt x="278201" y="268810"/>
                    </a:moveTo>
                    <a:cubicBezTo>
                      <a:pt x="278134" y="263455"/>
                      <a:pt x="273735" y="259158"/>
                      <a:pt x="268493" y="259349"/>
                    </a:cubicBezTo>
                    <a:cubicBezTo>
                      <a:pt x="263531" y="259529"/>
                      <a:pt x="259256" y="263849"/>
                      <a:pt x="259144" y="268799"/>
                    </a:cubicBezTo>
                    <a:cubicBezTo>
                      <a:pt x="259031" y="274042"/>
                      <a:pt x="263374" y="278384"/>
                      <a:pt x="268763" y="278407"/>
                    </a:cubicBezTo>
                    <a:cubicBezTo>
                      <a:pt x="274219" y="278429"/>
                      <a:pt x="278269" y="274312"/>
                      <a:pt x="278201" y="268810"/>
                    </a:cubicBezTo>
                    <a:close/>
                    <a:moveTo>
                      <a:pt x="268661" y="14752"/>
                    </a:moveTo>
                    <a:cubicBezTo>
                      <a:pt x="263396" y="14819"/>
                      <a:pt x="258964" y="19375"/>
                      <a:pt x="259155" y="24517"/>
                    </a:cubicBezTo>
                    <a:cubicBezTo>
                      <a:pt x="259335" y="29478"/>
                      <a:pt x="263689" y="33764"/>
                      <a:pt x="268639" y="33865"/>
                    </a:cubicBezTo>
                    <a:cubicBezTo>
                      <a:pt x="273949" y="33967"/>
                      <a:pt x="278201" y="29703"/>
                      <a:pt x="278213" y="24258"/>
                    </a:cubicBezTo>
                    <a:cubicBezTo>
                      <a:pt x="278224" y="18723"/>
                      <a:pt x="274151" y="14673"/>
                      <a:pt x="268661" y="14752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D808430-FEFB-C643-FFB5-E23837DBE832}"/>
                  </a:ext>
                </a:extLst>
              </p:cNvPr>
              <p:cNvSpPr/>
              <p:nvPr/>
            </p:nvSpPr>
            <p:spPr>
              <a:xfrm>
                <a:off x="861563" y="4451639"/>
                <a:ext cx="8696" cy="8572"/>
              </a:xfrm>
              <a:custGeom>
                <a:avLst/>
                <a:gdLst>
                  <a:gd name="connsiteX0" fmla="*/ 8696 w 8696"/>
                  <a:gd name="connsiteY0" fmla="*/ 0 h 8572"/>
                  <a:gd name="connsiteX1" fmla="*/ 8696 w 8696"/>
                  <a:gd name="connsiteY1" fmla="*/ 8573 h 8572"/>
                  <a:gd name="connsiteX2" fmla="*/ 0 w 8696"/>
                  <a:gd name="connsiteY2" fmla="*/ 8573 h 8572"/>
                  <a:gd name="connsiteX3" fmla="*/ 0 w 8696"/>
                  <a:gd name="connsiteY3" fmla="*/ 0 h 8572"/>
                  <a:gd name="connsiteX4" fmla="*/ 8696 w 8696"/>
                  <a:gd name="connsiteY4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6" h="8572">
                    <a:moveTo>
                      <a:pt x="8696" y="0"/>
                    </a:moveTo>
                    <a:cubicBezTo>
                      <a:pt x="8696" y="2880"/>
                      <a:pt x="8696" y="5569"/>
                      <a:pt x="8696" y="8573"/>
                    </a:cubicBezTo>
                    <a:cubicBezTo>
                      <a:pt x="5771" y="8573"/>
                      <a:pt x="3094" y="8573"/>
                      <a:pt x="0" y="8573"/>
                    </a:cubicBezTo>
                    <a:cubicBezTo>
                      <a:pt x="0" y="5782"/>
                      <a:pt x="0" y="3094"/>
                      <a:pt x="0" y="0"/>
                    </a:cubicBezTo>
                    <a:cubicBezTo>
                      <a:pt x="2644" y="0"/>
                      <a:pt x="5344" y="0"/>
                      <a:pt x="8696" y="0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D0334B5-2C0A-3E59-1D8D-035DDF52ABEC}"/>
                  </a:ext>
                </a:extLst>
              </p:cNvPr>
              <p:cNvSpPr/>
              <p:nvPr/>
            </p:nvSpPr>
            <p:spPr>
              <a:xfrm>
                <a:off x="861552" y="4576232"/>
                <a:ext cx="8516" cy="8786"/>
              </a:xfrm>
              <a:custGeom>
                <a:avLst/>
                <a:gdLst>
                  <a:gd name="connsiteX0" fmla="*/ 0 w 8516"/>
                  <a:gd name="connsiteY0" fmla="*/ 0 h 8786"/>
                  <a:gd name="connsiteX1" fmla="*/ 8516 w 8516"/>
                  <a:gd name="connsiteY1" fmla="*/ 0 h 8786"/>
                  <a:gd name="connsiteX2" fmla="*/ 8516 w 8516"/>
                  <a:gd name="connsiteY2" fmla="*/ 8786 h 8786"/>
                  <a:gd name="connsiteX3" fmla="*/ 0 w 8516"/>
                  <a:gd name="connsiteY3" fmla="*/ 8786 h 8786"/>
                  <a:gd name="connsiteX4" fmla="*/ 0 w 8516"/>
                  <a:gd name="connsiteY4" fmla="*/ 0 h 8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6" h="8786">
                    <a:moveTo>
                      <a:pt x="0" y="0"/>
                    </a:moveTo>
                    <a:cubicBezTo>
                      <a:pt x="2947" y="0"/>
                      <a:pt x="5501" y="0"/>
                      <a:pt x="8516" y="0"/>
                    </a:cubicBezTo>
                    <a:cubicBezTo>
                      <a:pt x="8516" y="2824"/>
                      <a:pt x="8516" y="5648"/>
                      <a:pt x="8516" y="8786"/>
                    </a:cubicBezTo>
                    <a:cubicBezTo>
                      <a:pt x="5771" y="8786"/>
                      <a:pt x="3082" y="8786"/>
                      <a:pt x="0" y="8786"/>
                    </a:cubicBezTo>
                    <a:cubicBezTo>
                      <a:pt x="0" y="5985"/>
                      <a:pt x="0" y="3308"/>
                      <a:pt x="0" y="0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4B72D19-B995-4B77-A8E5-D743F5769440}"/>
                  </a:ext>
                </a:extLst>
              </p:cNvPr>
              <p:cNvSpPr/>
              <p:nvPr/>
            </p:nvSpPr>
            <p:spPr>
              <a:xfrm>
                <a:off x="861608" y="4331387"/>
                <a:ext cx="8538" cy="9224"/>
              </a:xfrm>
              <a:custGeom>
                <a:avLst/>
                <a:gdLst>
                  <a:gd name="connsiteX0" fmla="*/ 8539 w 8538"/>
                  <a:gd name="connsiteY0" fmla="*/ 9225 h 9224"/>
                  <a:gd name="connsiteX1" fmla="*/ 0 w 8538"/>
                  <a:gd name="connsiteY1" fmla="*/ 9225 h 9224"/>
                  <a:gd name="connsiteX2" fmla="*/ 0 w 8538"/>
                  <a:gd name="connsiteY2" fmla="*/ 0 h 9224"/>
                  <a:gd name="connsiteX3" fmla="*/ 8539 w 8538"/>
                  <a:gd name="connsiteY3" fmla="*/ 0 h 9224"/>
                  <a:gd name="connsiteX4" fmla="*/ 8539 w 8538"/>
                  <a:gd name="connsiteY4" fmla="*/ 9225 h 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38" h="9224">
                    <a:moveTo>
                      <a:pt x="8539" y="9225"/>
                    </a:moveTo>
                    <a:cubicBezTo>
                      <a:pt x="5558" y="9225"/>
                      <a:pt x="3004" y="9225"/>
                      <a:pt x="0" y="9225"/>
                    </a:cubicBezTo>
                    <a:cubicBezTo>
                      <a:pt x="0" y="6120"/>
                      <a:pt x="0" y="3251"/>
                      <a:pt x="0" y="0"/>
                    </a:cubicBezTo>
                    <a:cubicBezTo>
                      <a:pt x="2711" y="0"/>
                      <a:pt x="5423" y="0"/>
                      <a:pt x="8539" y="0"/>
                    </a:cubicBezTo>
                    <a:cubicBezTo>
                      <a:pt x="8539" y="2880"/>
                      <a:pt x="8539" y="5760"/>
                      <a:pt x="8539" y="9225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6F2441-84B0-A5D5-4853-4C2EB7C03935}"/>
                </a:ext>
              </a:extLst>
            </p:cNvPr>
            <p:cNvSpPr txBox="1"/>
            <p:nvPr/>
          </p:nvSpPr>
          <p:spPr>
            <a:xfrm>
              <a:off x="2519520" y="4864319"/>
              <a:ext cx="48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ETL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4BC9B1-E264-0857-99FE-92497C4E55F2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2014870" y="4527320"/>
              <a:ext cx="178659" cy="0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3F6A23-50CA-5BE2-DEF6-EA99EC19F290}"/>
              </a:ext>
            </a:extLst>
          </p:cNvPr>
          <p:cNvGrpSpPr/>
          <p:nvPr/>
        </p:nvGrpSpPr>
        <p:grpSpPr>
          <a:xfrm>
            <a:off x="462360" y="3213023"/>
            <a:ext cx="1552510" cy="2628594"/>
            <a:chOff x="476250" y="3688521"/>
            <a:chExt cx="1552510" cy="262859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ACCDC2E-8D39-83C1-BF6B-1097CC0DFADD}"/>
                </a:ext>
              </a:extLst>
            </p:cNvPr>
            <p:cNvSpPr/>
            <p:nvPr/>
          </p:nvSpPr>
          <p:spPr>
            <a:xfrm>
              <a:off x="476250" y="3688521"/>
              <a:ext cx="1552510" cy="2628594"/>
            </a:xfrm>
            <a:prstGeom prst="roundRect">
              <a:avLst>
                <a:gd name="adj" fmla="val 401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4E5604-9714-7927-0DD7-38A5BFD90BA0}"/>
                </a:ext>
              </a:extLst>
            </p:cNvPr>
            <p:cNvGrpSpPr/>
            <p:nvPr/>
          </p:nvGrpSpPr>
          <p:grpSpPr>
            <a:xfrm>
              <a:off x="547675" y="4433147"/>
              <a:ext cx="1409660" cy="1703754"/>
              <a:chOff x="638194" y="4433147"/>
              <a:chExt cx="1409660" cy="170375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A6BADACF-EB55-C416-AA34-C6F3BE97C5DF}"/>
                  </a:ext>
                </a:extLst>
              </p:cNvPr>
              <p:cNvGrpSpPr/>
              <p:nvPr/>
            </p:nvGrpSpPr>
            <p:grpSpPr>
              <a:xfrm>
                <a:off x="638194" y="4433147"/>
                <a:ext cx="1409660" cy="400110"/>
                <a:chOff x="638194" y="4433147"/>
                <a:chExt cx="1409660" cy="400110"/>
              </a:xfrm>
            </p:grpSpPr>
            <p:grpSp>
              <p:nvGrpSpPr>
                <p:cNvPr id="35" name="Graphic 10">
                  <a:extLst>
                    <a:ext uri="{FF2B5EF4-FFF2-40B4-BE49-F238E27FC236}">
                      <a16:creationId xmlns:a16="http://schemas.microsoft.com/office/drawing/2014/main" id="{8F5CEFA2-9E40-931C-6178-527E018D02FB}"/>
                    </a:ext>
                  </a:extLst>
                </p:cNvPr>
                <p:cNvGrpSpPr/>
                <p:nvPr/>
              </p:nvGrpSpPr>
              <p:grpSpPr>
                <a:xfrm>
                  <a:off x="638194" y="4489199"/>
                  <a:ext cx="288114" cy="288366"/>
                  <a:chOff x="597030" y="4311686"/>
                  <a:chExt cx="288114" cy="288366"/>
                </a:xfrm>
                <a:solidFill>
                  <a:schemeClr val="bg1"/>
                </a:solidFill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CA0A26EF-C0FC-AF96-D93F-41041B452671}"/>
                      </a:ext>
                    </a:extLst>
                  </p:cNvPr>
                  <p:cNvSpPr/>
                  <p:nvPr/>
                </p:nvSpPr>
                <p:spPr>
                  <a:xfrm>
                    <a:off x="597030" y="4311686"/>
                    <a:ext cx="288114" cy="288366"/>
                  </a:xfrm>
                  <a:custGeom>
                    <a:avLst/>
                    <a:gdLst>
                      <a:gd name="connsiteX0" fmla="*/ 182351 w 288114"/>
                      <a:gd name="connsiteY0" fmla="*/ 225824 h 288366"/>
                      <a:gd name="connsiteX1" fmla="*/ 182419 w 288114"/>
                      <a:gd name="connsiteY1" fmla="*/ 246828 h 288366"/>
                      <a:gd name="connsiteX2" fmla="*/ 172046 w 288114"/>
                      <a:gd name="connsiteY2" fmla="*/ 268079 h 288366"/>
                      <a:gd name="connsiteX3" fmla="*/ 132964 w 288114"/>
                      <a:gd name="connsiteY3" fmla="*/ 284099 h 288366"/>
                      <a:gd name="connsiteX4" fmla="*/ 31500 w 288114"/>
                      <a:gd name="connsiteY4" fmla="*/ 279003 h 288366"/>
                      <a:gd name="connsiteX5" fmla="*/ 9889 w 288114"/>
                      <a:gd name="connsiteY5" fmla="*/ 267415 h 288366"/>
                      <a:gd name="connsiteX6" fmla="*/ 0 w 288114"/>
                      <a:gd name="connsiteY6" fmla="*/ 247120 h 288366"/>
                      <a:gd name="connsiteX7" fmla="*/ 0 w 288114"/>
                      <a:gd name="connsiteY7" fmla="*/ 41257 h 288366"/>
                      <a:gd name="connsiteX8" fmla="*/ 9821 w 288114"/>
                      <a:gd name="connsiteY8" fmla="*/ 20838 h 288366"/>
                      <a:gd name="connsiteX9" fmla="*/ 49838 w 288114"/>
                      <a:gd name="connsiteY9" fmla="*/ 4233 h 288366"/>
                      <a:gd name="connsiteX10" fmla="*/ 150750 w 288114"/>
                      <a:gd name="connsiteY10" fmla="*/ 9307 h 288366"/>
                      <a:gd name="connsiteX11" fmla="*/ 172834 w 288114"/>
                      <a:gd name="connsiteY11" fmla="*/ 21164 h 288366"/>
                      <a:gd name="connsiteX12" fmla="*/ 182441 w 288114"/>
                      <a:gd name="connsiteY12" fmla="*/ 41009 h 288366"/>
                      <a:gd name="connsiteX13" fmla="*/ 182351 w 288114"/>
                      <a:gd name="connsiteY13" fmla="*/ 81633 h 288366"/>
                      <a:gd name="connsiteX14" fmla="*/ 207079 w 288114"/>
                      <a:gd name="connsiteY14" fmla="*/ 81498 h 288366"/>
                      <a:gd name="connsiteX15" fmla="*/ 211365 w 288114"/>
                      <a:gd name="connsiteY15" fmla="*/ 74129 h 288366"/>
                      <a:gd name="connsiteX16" fmla="*/ 211376 w 288114"/>
                      <a:gd name="connsiteY16" fmla="*/ 35879 h 288366"/>
                      <a:gd name="connsiteX17" fmla="*/ 227959 w 288114"/>
                      <a:gd name="connsiteY17" fmla="*/ 19342 h 288366"/>
                      <a:gd name="connsiteX18" fmla="*/ 246510 w 288114"/>
                      <a:gd name="connsiteY18" fmla="*/ 19195 h 288366"/>
                      <a:gd name="connsiteX19" fmla="*/ 251325 w 288114"/>
                      <a:gd name="connsiteY19" fmla="*/ 16124 h 288366"/>
                      <a:gd name="connsiteX20" fmla="*/ 273364 w 288114"/>
                      <a:gd name="connsiteY20" fmla="*/ 5684 h 288366"/>
                      <a:gd name="connsiteX21" fmla="*/ 288045 w 288114"/>
                      <a:gd name="connsiteY21" fmla="*/ 23932 h 288366"/>
                      <a:gd name="connsiteX22" fmla="*/ 273971 w 288114"/>
                      <a:gd name="connsiteY22" fmla="*/ 42742 h 288366"/>
                      <a:gd name="connsiteX23" fmla="*/ 251325 w 288114"/>
                      <a:gd name="connsiteY23" fmla="*/ 32290 h 288366"/>
                      <a:gd name="connsiteX24" fmla="*/ 246386 w 288114"/>
                      <a:gd name="connsiteY24" fmla="*/ 29320 h 288366"/>
                      <a:gd name="connsiteX25" fmla="*/ 227273 w 288114"/>
                      <a:gd name="connsiteY25" fmla="*/ 29140 h 288366"/>
                      <a:gd name="connsiteX26" fmla="*/ 220669 w 288114"/>
                      <a:gd name="connsiteY26" fmla="*/ 36037 h 288366"/>
                      <a:gd name="connsiteX27" fmla="*/ 220680 w 288114"/>
                      <a:gd name="connsiteY27" fmla="*/ 75412 h 288366"/>
                      <a:gd name="connsiteX28" fmla="*/ 204716 w 288114"/>
                      <a:gd name="connsiteY28" fmla="*/ 91308 h 288366"/>
                      <a:gd name="connsiteX29" fmla="*/ 182655 w 288114"/>
                      <a:gd name="connsiteY29" fmla="*/ 91319 h 288366"/>
                      <a:gd name="connsiteX30" fmla="*/ 182655 w 288114"/>
                      <a:gd name="connsiteY30" fmla="*/ 139537 h 288366"/>
                      <a:gd name="connsiteX31" fmla="*/ 197910 w 288114"/>
                      <a:gd name="connsiteY31" fmla="*/ 139537 h 288366"/>
                      <a:gd name="connsiteX32" fmla="*/ 245723 w 288114"/>
                      <a:gd name="connsiteY32" fmla="*/ 139593 h 288366"/>
                      <a:gd name="connsiteX33" fmla="*/ 251719 w 288114"/>
                      <a:gd name="connsiteY33" fmla="*/ 135993 h 288366"/>
                      <a:gd name="connsiteX34" fmla="*/ 273105 w 288114"/>
                      <a:gd name="connsiteY34" fmla="*/ 125440 h 288366"/>
                      <a:gd name="connsiteX35" fmla="*/ 288056 w 288114"/>
                      <a:gd name="connsiteY35" fmla="*/ 144160 h 288366"/>
                      <a:gd name="connsiteX36" fmla="*/ 273195 w 288114"/>
                      <a:gd name="connsiteY36" fmla="*/ 162948 h 288366"/>
                      <a:gd name="connsiteX37" fmla="*/ 251561 w 288114"/>
                      <a:gd name="connsiteY37" fmla="*/ 152564 h 288366"/>
                      <a:gd name="connsiteX38" fmla="*/ 246904 w 288114"/>
                      <a:gd name="connsiteY38" fmla="*/ 149020 h 288366"/>
                      <a:gd name="connsiteX39" fmla="*/ 184478 w 288114"/>
                      <a:gd name="connsiteY39" fmla="*/ 148942 h 288366"/>
                      <a:gd name="connsiteX40" fmla="*/ 182666 w 288114"/>
                      <a:gd name="connsiteY40" fmla="*/ 149527 h 288366"/>
                      <a:gd name="connsiteX41" fmla="*/ 182666 w 288114"/>
                      <a:gd name="connsiteY41" fmla="*/ 216183 h 288366"/>
                      <a:gd name="connsiteX42" fmla="*/ 204683 w 288114"/>
                      <a:gd name="connsiteY42" fmla="*/ 216194 h 288366"/>
                      <a:gd name="connsiteX43" fmla="*/ 220691 w 288114"/>
                      <a:gd name="connsiteY43" fmla="*/ 232113 h 288366"/>
                      <a:gd name="connsiteX44" fmla="*/ 220669 w 288114"/>
                      <a:gd name="connsiteY44" fmla="*/ 256863 h 288366"/>
                      <a:gd name="connsiteX45" fmla="*/ 228094 w 288114"/>
                      <a:gd name="connsiteY45" fmla="*/ 264333 h 288366"/>
                      <a:gd name="connsiteX46" fmla="*/ 237656 w 288114"/>
                      <a:gd name="connsiteY46" fmla="*/ 264355 h 288366"/>
                      <a:gd name="connsiteX47" fmla="*/ 254565 w 288114"/>
                      <a:gd name="connsiteY47" fmla="*/ 256795 h 288366"/>
                      <a:gd name="connsiteX48" fmla="*/ 276176 w 288114"/>
                      <a:gd name="connsiteY48" fmla="*/ 251227 h 288366"/>
                      <a:gd name="connsiteX49" fmla="*/ 288068 w 288114"/>
                      <a:gd name="connsiteY49" fmla="*/ 270453 h 288366"/>
                      <a:gd name="connsiteX50" fmla="*/ 272835 w 288114"/>
                      <a:gd name="connsiteY50" fmla="*/ 287800 h 288366"/>
                      <a:gd name="connsiteX51" fmla="*/ 252416 w 288114"/>
                      <a:gd name="connsiteY51" fmla="*/ 278373 h 288366"/>
                      <a:gd name="connsiteX52" fmla="*/ 243743 w 288114"/>
                      <a:gd name="connsiteY52" fmla="*/ 273580 h 288366"/>
                      <a:gd name="connsiteX53" fmla="*/ 225743 w 288114"/>
                      <a:gd name="connsiteY53" fmla="*/ 273603 h 288366"/>
                      <a:gd name="connsiteX54" fmla="*/ 211466 w 288114"/>
                      <a:gd name="connsiteY54" fmla="*/ 259529 h 288366"/>
                      <a:gd name="connsiteX55" fmla="*/ 211388 w 288114"/>
                      <a:gd name="connsiteY55" fmla="*/ 233654 h 288366"/>
                      <a:gd name="connsiteX56" fmla="*/ 203951 w 288114"/>
                      <a:gd name="connsiteY56" fmla="*/ 225847 h 288366"/>
                      <a:gd name="connsiteX57" fmla="*/ 182351 w 288114"/>
                      <a:gd name="connsiteY57" fmla="*/ 225824 h 288366"/>
                      <a:gd name="connsiteX58" fmla="*/ 9934 w 288114"/>
                      <a:gd name="connsiteY58" fmla="*/ 58739 h 288366"/>
                      <a:gd name="connsiteX59" fmla="*/ 9731 w 288114"/>
                      <a:gd name="connsiteY59" fmla="*/ 62823 h 288366"/>
                      <a:gd name="connsiteX60" fmla="*/ 9630 w 288114"/>
                      <a:gd name="connsiteY60" fmla="*/ 107227 h 288366"/>
                      <a:gd name="connsiteX61" fmla="*/ 17168 w 288114"/>
                      <a:gd name="connsiteY61" fmla="*/ 121897 h 288366"/>
                      <a:gd name="connsiteX62" fmla="*/ 37226 w 288114"/>
                      <a:gd name="connsiteY62" fmla="*/ 131617 h 288366"/>
                      <a:gd name="connsiteX63" fmla="*/ 123851 w 288114"/>
                      <a:gd name="connsiteY63" fmla="*/ 136814 h 288366"/>
                      <a:gd name="connsiteX64" fmla="*/ 163384 w 288114"/>
                      <a:gd name="connsiteY64" fmla="*/ 123427 h 288366"/>
                      <a:gd name="connsiteX65" fmla="*/ 173059 w 288114"/>
                      <a:gd name="connsiteY65" fmla="*/ 105764 h 288366"/>
                      <a:gd name="connsiteX66" fmla="*/ 172924 w 288114"/>
                      <a:gd name="connsiteY66" fmla="*/ 63048 h 288366"/>
                      <a:gd name="connsiteX67" fmla="*/ 172688 w 288114"/>
                      <a:gd name="connsiteY67" fmla="*/ 58649 h 288366"/>
                      <a:gd name="connsiteX68" fmla="*/ 9934 w 288114"/>
                      <a:gd name="connsiteY68" fmla="*/ 58739 h 288366"/>
                      <a:gd name="connsiteX69" fmla="*/ 9799 w 288114"/>
                      <a:gd name="connsiteY69" fmla="*/ 196428 h 288366"/>
                      <a:gd name="connsiteX70" fmla="*/ 10069 w 288114"/>
                      <a:gd name="connsiteY70" fmla="*/ 249854 h 288366"/>
                      <a:gd name="connsiteX71" fmla="*/ 16020 w 288114"/>
                      <a:gd name="connsiteY71" fmla="*/ 259934 h 288366"/>
                      <a:gd name="connsiteX72" fmla="*/ 38408 w 288114"/>
                      <a:gd name="connsiteY72" fmla="*/ 271117 h 288366"/>
                      <a:gd name="connsiteX73" fmla="*/ 128374 w 288114"/>
                      <a:gd name="connsiteY73" fmla="*/ 275144 h 288366"/>
                      <a:gd name="connsiteX74" fmla="*/ 164408 w 288114"/>
                      <a:gd name="connsiteY74" fmla="*/ 261903 h 288366"/>
                      <a:gd name="connsiteX75" fmla="*/ 173025 w 288114"/>
                      <a:gd name="connsiteY75" fmla="*/ 245399 h 288366"/>
                      <a:gd name="connsiteX76" fmla="*/ 172935 w 288114"/>
                      <a:gd name="connsiteY76" fmla="*/ 213922 h 288366"/>
                      <a:gd name="connsiteX77" fmla="*/ 172935 w 288114"/>
                      <a:gd name="connsiteY77" fmla="*/ 196394 h 288366"/>
                      <a:gd name="connsiteX78" fmla="*/ 9799 w 288114"/>
                      <a:gd name="connsiteY78" fmla="*/ 196428 h 288366"/>
                      <a:gd name="connsiteX79" fmla="*/ 9855 w 288114"/>
                      <a:gd name="connsiteY79" fmla="*/ 129040 h 288366"/>
                      <a:gd name="connsiteX80" fmla="*/ 10125 w 288114"/>
                      <a:gd name="connsiteY80" fmla="*/ 178360 h 288366"/>
                      <a:gd name="connsiteX81" fmla="*/ 15964 w 288114"/>
                      <a:gd name="connsiteY81" fmla="*/ 187912 h 288366"/>
                      <a:gd name="connsiteX82" fmla="*/ 38351 w 288114"/>
                      <a:gd name="connsiteY82" fmla="*/ 199105 h 288366"/>
                      <a:gd name="connsiteX83" fmla="*/ 127800 w 288114"/>
                      <a:gd name="connsiteY83" fmla="*/ 203313 h 288366"/>
                      <a:gd name="connsiteX84" fmla="*/ 165285 w 288114"/>
                      <a:gd name="connsiteY84" fmla="*/ 189250 h 288366"/>
                      <a:gd name="connsiteX85" fmla="*/ 172980 w 288114"/>
                      <a:gd name="connsiteY85" fmla="*/ 174535 h 288366"/>
                      <a:gd name="connsiteX86" fmla="*/ 172901 w 288114"/>
                      <a:gd name="connsiteY86" fmla="*/ 133484 h 288366"/>
                      <a:gd name="connsiteX87" fmla="*/ 172384 w 288114"/>
                      <a:gd name="connsiteY87" fmla="*/ 129142 h 288366"/>
                      <a:gd name="connsiteX88" fmla="*/ 91226 w 288114"/>
                      <a:gd name="connsiteY88" fmla="*/ 148795 h 288366"/>
                      <a:gd name="connsiteX89" fmla="*/ 9855 w 288114"/>
                      <a:gd name="connsiteY89" fmla="*/ 129040 h 288366"/>
                      <a:gd name="connsiteX90" fmla="*/ 91013 w 288114"/>
                      <a:gd name="connsiteY90" fmla="*/ 8632 h 288366"/>
                      <a:gd name="connsiteX91" fmla="*/ 46710 w 288114"/>
                      <a:gd name="connsiteY91" fmla="*/ 14932 h 288366"/>
                      <a:gd name="connsiteX92" fmla="*/ 16526 w 288114"/>
                      <a:gd name="connsiteY92" fmla="*/ 27723 h 288366"/>
                      <a:gd name="connsiteX93" fmla="*/ 16470 w 288114"/>
                      <a:gd name="connsiteY93" fmla="*/ 49334 h 288366"/>
                      <a:gd name="connsiteX94" fmla="*/ 34245 w 288114"/>
                      <a:gd name="connsiteY94" fmla="*/ 58582 h 288366"/>
                      <a:gd name="connsiteX95" fmla="*/ 135518 w 288114"/>
                      <a:gd name="connsiteY95" fmla="*/ 62440 h 288366"/>
                      <a:gd name="connsiteX96" fmla="*/ 167828 w 288114"/>
                      <a:gd name="connsiteY96" fmla="*/ 47827 h 288366"/>
                      <a:gd name="connsiteX97" fmla="*/ 167513 w 288114"/>
                      <a:gd name="connsiteY97" fmla="*/ 29208 h 288366"/>
                      <a:gd name="connsiteX98" fmla="*/ 150086 w 288114"/>
                      <a:gd name="connsiteY98" fmla="*/ 19330 h 288366"/>
                      <a:gd name="connsiteX99" fmla="*/ 91013 w 288114"/>
                      <a:gd name="connsiteY99" fmla="*/ 8632 h 288366"/>
                      <a:gd name="connsiteX100" fmla="*/ 268976 w 288114"/>
                      <a:gd name="connsiteY100" fmla="*/ 153745 h 288366"/>
                      <a:gd name="connsiteX101" fmla="*/ 278201 w 288114"/>
                      <a:gd name="connsiteY101" fmla="*/ 143845 h 288366"/>
                      <a:gd name="connsiteX102" fmla="*/ 268841 w 288114"/>
                      <a:gd name="connsiteY102" fmla="*/ 134722 h 288366"/>
                      <a:gd name="connsiteX103" fmla="*/ 259155 w 288114"/>
                      <a:gd name="connsiteY103" fmla="*/ 144262 h 288366"/>
                      <a:gd name="connsiteX104" fmla="*/ 268976 w 288114"/>
                      <a:gd name="connsiteY104" fmla="*/ 153745 h 288366"/>
                      <a:gd name="connsiteX105" fmla="*/ 278201 w 288114"/>
                      <a:gd name="connsiteY105" fmla="*/ 268810 h 288366"/>
                      <a:gd name="connsiteX106" fmla="*/ 268493 w 288114"/>
                      <a:gd name="connsiteY106" fmla="*/ 259349 h 288366"/>
                      <a:gd name="connsiteX107" fmla="*/ 259144 w 288114"/>
                      <a:gd name="connsiteY107" fmla="*/ 268799 h 288366"/>
                      <a:gd name="connsiteX108" fmla="*/ 268763 w 288114"/>
                      <a:gd name="connsiteY108" fmla="*/ 278407 h 288366"/>
                      <a:gd name="connsiteX109" fmla="*/ 278201 w 288114"/>
                      <a:gd name="connsiteY109" fmla="*/ 268810 h 288366"/>
                      <a:gd name="connsiteX110" fmla="*/ 268661 w 288114"/>
                      <a:gd name="connsiteY110" fmla="*/ 14752 h 288366"/>
                      <a:gd name="connsiteX111" fmla="*/ 259155 w 288114"/>
                      <a:gd name="connsiteY111" fmla="*/ 24517 h 288366"/>
                      <a:gd name="connsiteX112" fmla="*/ 268639 w 288114"/>
                      <a:gd name="connsiteY112" fmla="*/ 33865 h 288366"/>
                      <a:gd name="connsiteX113" fmla="*/ 278213 w 288114"/>
                      <a:gd name="connsiteY113" fmla="*/ 24258 h 288366"/>
                      <a:gd name="connsiteX114" fmla="*/ 268661 w 288114"/>
                      <a:gd name="connsiteY114" fmla="*/ 14752 h 288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</a:cxnLst>
                    <a:rect l="l" t="t" r="r" b="b"/>
                    <a:pathLst>
                      <a:path w="288114" h="288366">
                        <a:moveTo>
                          <a:pt x="182351" y="225824"/>
                        </a:moveTo>
                        <a:cubicBezTo>
                          <a:pt x="182351" y="233395"/>
                          <a:pt x="182070" y="240123"/>
                          <a:pt x="182419" y="246828"/>
                        </a:cubicBezTo>
                        <a:cubicBezTo>
                          <a:pt x="182903" y="255963"/>
                          <a:pt x="178920" y="262702"/>
                          <a:pt x="172046" y="268079"/>
                        </a:cubicBezTo>
                        <a:cubicBezTo>
                          <a:pt x="160538" y="277079"/>
                          <a:pt x="147026" y="281433"/>
                          <a:pt x="132964" y="284099"/>
                        </a:cubicBezTo>
                        <a:cubicBezTo>
                          <a:pt x="98753" y="290602"/>
                          <a:pt x="64744" y="290253"/>
                          <a:pt x="31500" y="279003"/>
                        </a:cubicBezTo>
                        <a:cubicBezTo>
                          <a:pt x="23850" y="276415"/>
                          <a:pt x="16616" y="272005"/>
                          <a:pt x="9889" y="267415"/>
                        </a:cubicBezTo>
                        <a:cubicBezTo>
                          <a:pt x="3094" y="262769"/>
                          <a:pt x="-22" y="255783"/>
                          <a:pt x="0" y="247120"/>
                        </a:cubicBezTo>
                        <a:cubicBezTo>
                          <a:pt x="158" y="178495"/>
                          <a:pt x="158" y="109882"/>
                          <a:pt x="0" y="41257"/>
                        </a:cubicBezTo>
                        <a:cubicBezTo>
                          <a:pt x="-22" y="32594"/>
                          <a:pt x="3386" y="26058"/>
                          <a:pt x="9821" y="20838"/>
                        </a:cubicBezTo>
                        <a:cubicBezTo>
                          <a:pt x="21499" y="11365"/>
                          <a:pt x="35404" y="6978"/>
                          <a:pt x="49838" y="4233"/>
                        </a:cubicBezTo>
                        <a:cubicBezTo>
                          <a:pt x="83858" y="-2225"/>
                          <a:pt x="117686" y="-1865"/>
                          <a:pt x="150750" y="9307"/>
                        </a:cubicBezTo>
                        <a:cubicBezTo>
                          <a:pt x="158569" y="11950"/>
                          <a:pt x="165960" y="16473"/>
                          <a:pt x="172834" y="21164"/>
                        </a:cubicBezTo>
                        <a:cubicBezTo>
                          <a:pt x="179449" y="25687"/>
                          <a:pt x="182644" y="32549"/>
                          <a:pt x="182441" y="41009"/>
                        </a:cubicBezTo>
                        <a:cubicBezTo>
                          <a:pt x="182126" y="54307"/>
                          <a:pt x="182351" y="67604"/>
                          <a:pt x="182351" y="81633"/>
                        </a:cubicBezTo>
                        <a:cubicBezTo>
                          <a:pt x="190800" y="81633"/>
                          <a:pt x="198968" y="81959"/>
                          <a:pt x="207079" y="81498"/>
                        </a:cubicBezTo>
                        <a:cubicBezTo>
                          <a:pt x="211151" y="81262"/>
                          <a:pt x="211376" y="77482"/>
                          <a:pt x="211365" y="74129"/>
                        </a:cubicBezTo>
                        <a:cubicBezTo>
                          <a:pt x="211343" y="61383"/>
                          <a:pt x="211320" y="48625"/>
                          <a:pt x="211376" y="35879"/>
                        </a:cubicBezTo>
                        <a:cubicBezTo>
                          <a:pt x="211421" y="24787"/>
                          <a:pt x="216855" y="19387"/>
                          <a:pt x="227959" y="19342"/>
                        </a:cubicBezTo>
                        <a:cubicBezTo>
                          <a:pt x="234146" y="19308"/>
                          <a:pt x="240345" y="19555"/>
                          <a:pt x="246510" y="19195"/>
                        </a:cubicBezTo>
                        <a:cubicBezTo>
                          <a:pt x="248209" y="19094"/>
                          <a:pt x="250493" y="17620"/>
                          <a:pt x="251325" y="16124"/>
                        </a:cubicBezTo>
                        <a:cubicBezTo>
                          <a:pt x="256151" y="7529"/>
                          <a:pt x="264263" y="3524"/>
                          <a:pt x="273364" y="5684"/>
                        </a:cubicBezTo>
                        <a:cubicBezTo>
                          <a:pt x="281903" y="7709"/>
                          <a:pt x="287933" y="15202"/>
                          <a:pt x="288045" y="23932"/>
                        </a:cubicBezTo>
                        <a:cubicBezTo>
                          <a:pt x="288158" y="32639"/>
                          <a:pt x="282150" y="40660"/>
                          <a:pt x="273971" y="42742"/>
                        </a:cubicBezTo>
                        <a:cubicBezTo>
                          <a:pt x="264713" y="45093"/>
                          <a:pt x="256410" y="41099"/>
                          <a:pt x="251325" y="32290"/>
                        </a:cubicBezTo>
                        <a:cubicBezTo>
                          <a:pt x="250470" y="30805"/>
                          <a:pt x="248119" y="29422"/>
                          <a:pt x="246386" y="29320"/>
                        </a:cubicBezTo>
                        <a:cubicBezTo>
                          <a:pt x="240030" y="28972"/>
                          <a:pt x="233640" y="29309"/>
                          <a:pt x="227273" y="29140"/>
                        </a:cubicBezTo>
                        <a:cubicBezTo>
                          <a:pt x="222334" y="29005"/>
                          <a:pt x="220635" y="31469"/>
                          <a:pt x="220669" y="36037"/>
                        </a:cubicBezTo>
                        <a:cubicBezTo>
                          <a:pt x="220736" y="49165"/>
                          <a:pt x="220736" y="62283"/>
                          <a:pt x="220680" y="75412"/>
                        </a:cubicBezTo>
                        <a:cubicBezTo>
                          <a:pt x="220635" y="85919"/>
                          <a:pt x="215224" y="91263"/>
                          <a:pt x="204716" y="91308"/>
                        </a:cubicBezTo>
                        <a:cubicBezTo>
                          <a:pt x="197460" y="91342"/>
                          <a:pt x="190193" y="91319"/>
                          <a:pt x="182655" y="91319"/>
                        </a:cubicBezTo>
                        <a:cubicBezTo>
                          <a:pt x="182655" y="107564"/>
                          <a:pt x="182655" y="123213"/>
                          <a:pt x="182655" y="139537"/>
                        </a:cubicBezTo>
                        <a:cubicBezTo>
                          <a:pt x="187898" y="139537"/>
                          <a:pt x="192904" y="139537"/>
                          <a:pt x="197910" y="139537"/>
                        </a:cubicBezTo>
                        <a:cubicBezTo>
                          <a:pt x="213851" y="139537"/>
                          <a:pt x="229781" y="139469"/>
                          <a:pt x="245723" y="139593"/>
                        </a:cubicBezTo>
                        <a:cubicBezTo>
                          <a:pt x="248681" y="139615"/>
                          <a:pt x="250301" y="138895"/>
                          <a:pt x="251719" y="135993"/>
                        </a:cubicBezTo>
                        <a:cubicBezTo>
                          <a:pt x="255870" y="127488"/>
                          <a:pt x="264713" y="123370"/>
                          <a:pt x="273105" y="125440"/>
                        </a:cubicBezTo>
                        <a:cubicBezTo>
                          <a:pt x="281891" y="127600"/>
                          <a:pt x="288045" y="135295"/>
                          <a:pt x="288056" y="144160"/>
                        </a:cubicBezTo>
                        <a:cubicBezTo>
                          <a:pt x="288068" y="153003"/>
                          <a:pt x="281869" y="160844"/>
                          <a:pt x="273195" y="162948"/>
                        </a:cubicBezTo>
                        <a:cubicBezTo>
                          <a:pt x="264724" y="165007"/>
                          <a:pt x="256253" y="160777"/>
                          <a:pt x="251561" y="152564"/>
                        </a:cubicBezTo>
                        <a:cubicBezTo>
                          <a:pt x="250650" y="150967"/>
                          <a:pt x="248501" y="149043"/>
                          <a:pt x="246904" y="149020"/>
                        </a:cubicBezTo>
                        <a:cubicBezTo>
                          <a:pt x="226091" y="148795"/>
                          <a:pt x="205279" y="148897"/>
                          <a:pt x="184478" y="148942"/>
                        </a:cubicBezTo>
                        <a:cubicBezTo>
                          <a:pt x="183960" y="148942"/>
                          <a:pt x="183454" y="149268"/>
                          <a:pt x="182666" y="149527"/>
                        </a:cubicBezTo>
                        <a:cubicBezTo>
                          <a:pt x="182666" y="171554"/>
                          <a:pt x="182666" y="193570"/>
                          <a:pt x="182666" y="216183"/>
                        </a:cubicBezTo>
                        <a:cubicBezTo>
                          <a:pt x="190159" y="216183"/>
                          <a:pt x="197426" y="216149"/>
                          <a:pt x="204683" y="216194"/>
                        </a:cubicBezTo>
                        <a:cubicBezTo>
                          <a:pt x="215089" y="216239"/>
                          <a:pt x="220624" y="221729"/>
                          <a:pt x="220691" y="232113"/>
                        </a:cubicBezTo>
                        <a:cubicBezTo>
                          <a:pt x="220748" y="240359"/>
                          <a:pt x="220826" y="248617"/>
                          <a:pt x="220669" y="256863"/>
                        </a:cubicBezTo>
                        <a:cubicBezTo>
                          <a:pt x="220568" y="262117"/>
                          <a:pt x="222908" y="264479"/>
                          <a:pt x="228094" y="264333"/>
                        </a:cubicBezTo>
                        <a:cubicBezTo>
                          <a:pt x="231278" y="264243"/>
                          <a:pt x="234473" y="264164"/>
                          <a:pt x="237656" y="264355"/>
                        </a:cubicBezTo>
                        <a:cubicBezTo>
                          <a:pt x="244620" y="264772"/>
                          <a:pt x="250504" y="264895"/>
                          <a:pt x="254565" y="256795"/>
                        </a:cubicBezTo>
                        <a:cubicBezTo>
                          <a:pt x="258098" y="249753"/>
                          <a:pt x="268560" y="248122"/>
                          <a:pt x="276176" y="251227"/>
                        </a:cubicBezTo>
                        <a:cubicBezTo>
                          <a:pt x="283770" y="254332"/>
                          <a:pt x="288653" y="262207"/>
                          <a:pt x="288068" y="270453"/>
                        </a:cubicBezTo>
                        <a:cubicBezTo>
                          <a:pt x="287483" y="278733"/>
                          <a:pt x="281216" y="285865"/>
                          <a:pt x="272835" y="287800"/>
                        </a:cubicBezTo>
                        <a:cubicBezTo>
                          <a:pt x="265084" y="289589"/>
                          <a:pt x="255983" y="285899"/>
                          <a:pt x="252416" y="278373"/>
                        </a:cubicBezTo>
                        <a:cubicBezTo>
                          <a:pt x="250380" y="274075"/>
                          <a:pt x="247759" y="273434"/>
                          <a:pt x="243743" y="273580"/>
                        </a:cubicBezTo>
                        <a:cubicBezTo>
                          <a:pt x="237746" y="273805"/>
                          <a:pt x="231739" y="273727"/>
                          <a:pt x="225743" y="273603"/>
                        </a:cubicBezTo>
                        <a:cubicBezTo>
                          <a:pt x="217316" y="273423"/>
                          <a:pt x="211646" y="267922"/>
                          <a:pt x="211466" y="259529"/>
                        </a:cubicBezTo>
                        <a:cubicBezTo>
                          <a:pt x="211275" y="250912"/>
                          <a:pt x="211444" y="242283"/>
                          <a:pt x="211388" y="233654"/>
                        </a:cubicBezTo>
                        <a:cubicBezTo>
                          <a:pt x="211343" y="227253"/>
                          <a:pt x="210094" y="225925"/>
                          <a:pt x="203951" y="225847"/>
                        </a:cubicBezTo>
                        <a:cubicBezTo>
                          <a:pt x="196999" y="225745"/>
                          <a:pt x="190069" y="225824"/>
                          <a:pt x="182351" y="225824"/>
                        </a:cubicBezTo>
                        <a:close/>
                        <a:moveTo>
                          <a:pt x="9934" y="58739"/>
                        </a:moveTo>
                        <a:cubicBezTo>
                          <a:pt x="9889" y="59538"/>
                          <a:pt x="9731" y="61180"/>
                          <a:pt x="9731" y="62823"/>
                        </a:cubicBezTo>
                        <a:cubicBezTo>
                          <a:pt x="9709" y="77617"/>
                          <a:pt x="9911" y="92433"/>
                          <a:pt x="9630" y="107227"/>
                        </a:cubicBezTo>
                        <a:cubicBezTo>
                          <a:pt x="9506" y="113729"/>
                          <a:pt x="11835" y="118792"/>
                          <a:pt x="17168" y="121897"/>
                        </a:cubicBezTo>
                        <a:cubicBezTo>
                          <a:pt x="23580" y="125632"/>
                          <a:pt x="30206" y="129400"/>
                          <a:pt x="37226" y="131617"/>
                        </a:cubicBezTo>
                        <a:cubicBezTo>
                          <a:pt x="65599" y="140594"/>
                          <a:pt x="94624" y="141415"/>
                          <a:pt x="123851" y="136814"/>
                        </a:cubicBezTo>
                        <a:cubicBezTo>
                          <a:pt x="137745" y="134632"/>
                          <a:pt x="151301" y="131155"/>
                          <a:pt x="163384" y="123427"/>
                        </a:cubicBezTo>
                        <a:cubicBezTo>
                          <a:pt x="169853" y="119287"/>
                          <a:pt x="173306" y="113898"/>
                          <a:pt x="173059" y="105764"/>
                        </a:cubicBezTo>
                        <a:cubicBezTo>
                          <a:pt x="172620" y="91533"/>
                          <a:pt x="172946" y="77290"/>
                          <a:pt x="172924" y="63048"/>
                        </a:cubicBezTo>
                        <a:cubicBezTo>
                          <a:pt x="172924" y="61259"/>
                          <a:pt x="172744" y="59470"/>
                          <a:pt x="172688" y="58649"/>
                        </a:cubicBezTo>
                        <a:cubicBezTo>
                          <a:pt x="118339" y="83703"/>
                          <a:pt x="64598" y="83658"/>
                          <a:pt x="9934" y="58739"/>
                        </a:cubicBezTo>
                        <a:close/>
                        <a:moveTo>
                          <a:pt x="9799" y="196428"/>
                        </a:moveTo>
                        <a:cubicBezTo>
                          <a:pt x="9799" y="214687"/>
                          <a:pt x="9473" y="232293"/>
                          <a:pt x="10069" y="249854"/>
                        </a:cubicBezTo>
                        <a:cubicBezTo>
                          <a:pt x="10193" y="253353"/>
                          <a:pt x="13028" y="257999"/>
                          <a:pt x="16020" y="259934"/>
                        </a:cubicBezTo>
                        <a:cubicBezTo>
                          <a:pt x="23006" y="264434"/>
                          <a:pt x="30510" y="268675"/>
                          <a:pt x="38408" y="271117"/>
                        </a:cubicBezTo>
                        <a:cubicBezTo>
                          <a:pt x="67950" y="280252"/>
                          <a:pt x="98111" y="280465"/>
                          <a:pt x="128374" y="275144"/>
                        </a:cubicBezTo>
                        <a:cubicBezTo>
                          <a:pt x="141131" y="272905"/>
                          <a:pt x="153473" y="269283"/>
                          <a:pt x="164408" y="261903"/>
                        </a:cubicBezTo>
                        <a:cubicBezTo>
                          <a:pt x="170314" y="257920"/>
                          <a:pt x="173273" y="252745"/>
                          <a:pt x="173025" y="245399"/>
                        </a:cubicBezTo>
                        <a:cubicBezTo>
                          <a:pt x="172676" y="234914"/>
                          <a:pt x="172935" y="224418"/>
                          <a:pt x="172935" y="213922"/>
                        </a:cubicBezTo>
                        <a:cubicBezTo>
                          <a:pt x="172935" y="208195"/>
                          <a:pt x="172935" y="202458"/>
                          <a:pt x="172935" y="196394"/>
                        </a:cubicBezTo>
                        <a:cubicBezTo>
                          <a:pt x="118361" y="223090"/>
                          <a:pt x="59783" y="223124"/>
                          <a:pt x="9799" y="196428"/>
                        </a:cubicBezTo>
                        <a:close/>
                        <a:moveTo>
                          <a:pt x="9855" y="129040"/>
                        </a:moveTo>
                        <a:cubicBezTo>
                          <a:pt x="9855" y="146174"/>
                          <a:pt x="9529" y="162284"/>
                          <a:pt x="10125" y="178360"/>
                        </a:cubicBezTo>
                        <a:cubicBezTo>
                          <a:pt x="10249" y="181690"/>
                          <a:pt x="13073" y="186089"/>
                          <a:pt x="15964" y="187912"/>
                        </a:cubicBezTo>
                        <a:cubicBezTo>
                          <a:pt x="22995" y="192355"/>
                          <a:pt x="30465" y="196642"/>
                          <a:pt x="38351" y="199105"/>
                        </a:cubicBezTo>
                        <a:cubicBezTo>
                          <a:pt x="67714" y="208252"/>
                          <a:pt x="97729" y="208443"/>
                          <a:pt x="127800" y="203313"/>
                        </a:cubicBezTo>
                        <a:cubicBezTo>
                          <a:pt x="141098" y="201040"/>
                          <a:pt x="154069" y="197350"/>
                          <a:pt x="165285" y="189250"/>
                        </a:cubicBezTo>
                        <a:cubicBezTo>
                          <a:pt x="170336" y="185605"/>
                          <a:pt x="173070" y="181004"/>
                          <a:pt x="172980" y="174535"/>
                        </a:cubicBezTo>
                        <a:cubicBezTo>
                          <a:pt x="172778" y="160855"/>
                          <a:pt x="172935" y="147175"/>
                          <a:pt x="172901" y="133484"/>
                        </a:cubicBezTo>
                        <a:cubicBezTo>
                          <a:pt x="172901" y="132145"/>
                          <a:pt x="172586" y="130795"/>
                          <a:pt x="172384" y="129142"/>
                        </a:cubicBezTo>
                        <a:cubicBezTo>
                          <a:pt x="147251" y="145510"/>
                          <a:pt x="119588" y="148773"/>
                          <a:pt x="91226" y="148795"/>
                        </a:cubicBezTo>
                        <a:cubicBezTo>
                          <a:pt x="62899" y="148807"/>
                          <a:pt x="35280" y="145443"/>
                          <a:pt x="9855" y="129040"/>
                        </a:cubicBezTo>
                        <a:close/>
                        <a:moveTo>
                          <a:pt x="91013" y="8632"/>
                        </a:moveTo>
                        <a:cubicBezTo>
                          <a:pt x="76241" y="10679"/>
                          <a:pt x="61380" y="12277"/>
                          <a:pt x="46710" y="14932"/>
                        </a:cubicBezTo>
                        <a:cubicBezTo>
                          <a:pt x="35843" y="16900"/>
                          <a:pt x="25436" y="20782"/>
                          <a:pt x="16526" y="27723"/>
                        </a:cubicBezTo>
                        <a:cubicBezTo>
                          <a:pt x="7605" y="34687"/>
                          <a:pt x="7313" y="42708"/>
                          <a:pt x="16470" y="49334"/>
                        </a:cubicBezTo>
                        <a:cubicBezTo>
                          <a:pt x="21836" y="53215"/>
                          <a:pt x="27968" y="56489"/>
                          <a:pt x="34245" y="58582"/>
                        </a:cubicBezTo>
                        <a:cubicBezTo>
                          <a:pt x="67568" y="69708"/>
                          <a:pt x="101453" y="70045"/>
                          <a:pt x="135518" y="62440"/>
                        </a:cubicBezTo>
                        <a:cubicBezTo>
                          <a:pt x="147240" y="59819"/>
                          <a:pt x="158704" y="56197"/>
                          <a:pt x="167828" y="47827"/>
                        </a:cubicBezTo>
                        <a:cubicBezTo>
                          <a:pt x="174521" y="41684"/>
                          <a:pt x="174656" y="34765"/>
                          <a:pt x="167513" y="29208"/>
                        </a:cubicBezTo>
                        <a:cubicBezTo>
                          <a:pt x="162281" y="25147"/>
                          <a:pt x="156251" y="21760"/>
                          <a:pt x="150086" y="19330"/>
                        </a:cubicBezTo>
                        <a:cubicBezTo>
                          <a:pt x="131209" y="11905"/>
                          <a:pt x="111341" y="9880"/>
                          <a:pt x="91013" y="8632"/>
                        </a:cubicBezTo>
                        <a:close/>
                        <a:moveTo>
                          <a:pt x="268976" y="153745"/>
                        </a:moveTo>
                        <a:cubicBezTo>
                          <a:pt x="274264" y="153644"/>
                          <a:pt x="278359" y="149257"/>
                          <a:pt x="278201" y="143845"/>
                        </a:cubicBezTo>
                        <a:cubicBezTo>
                          <a:pt x="278055" y="138659"/>
                          <a:pt x="274039" y="134733"/>
                          <a:pt x="268841" y="134722"/>
                        </a:cubicBezTo>
                        <a:cubicBezTo>
                          <a:pt x="263464" y="134710"/>
                          <a:pt x="259099" y="139008"/>
                          <a:pt x="259155" y="144262"/>
                        </a:cubicBezTo>
                        <a:cubicBezTo>
                          <a:pt x="259211" y="149448"/>
                          <a:pt x="263768" y="153847"/>
                          <a:pt x="268976" y="153745"/>
                        </a:cubicBezTo>
                        <a:close/>
                        <a:moveTo>
                          <a:pt x="278201" y="268810"/>
                        </a:moveTo>
                        <a:cubicBezTo>
                          <a:pt x="278134" y="263455"/>
                          <a:pt x="273735" y="259158"/>
                          <a:pt x="268493" y="259349"/>
                        </a:cubicBezTo>
                        <a:cubicBezTo>
                          <a:pt x="263531" y="259529"/>
                          <a:pt x="259256" y="263849"/>
                          <a:pt x="259144" y="268799"/>
                        </a:cubicBezTo>
                        <a:cubicBezTo>
                          <a:pt x="259031" y="274042"/>
                          <a:pt x="263374" y="278384"/>
                          <a:pt x="268763" y="278407"/>
                        </a:cubicBezTo>
                        <a:cubicBezTo>
                          <a:pt x="274219" y="278429"/>
                          <a:pt x="278269" y="274312"/>
                          <a:pt x="278201" y="268810"/>
                        </a:cubicBezTo>
                        <a:close/>
                        <a:moveTo>
                          <a:pt x="268661" y="14752"/>
                        </a:moveTo>
                        <a:cubicBezTo>
                          <a:pt x="263396" y="14819"/>
                          <a:pt x="258964" y="19375"/>
                          <a:pt x="259155" y="24517"/>
                        </a:cubicBezTo>
                        <a:cubicBezTo>
                          <a:pt x="259335" y="29478"/>
                          <a:pt x="263689" y="33764"/>
                          <a:pt x="268639" y="33865"/>
                        </a:cubicBezTo>
                        <a:cubicBezTo>
                          <a:pt x="273949" y="33967"/>
                          <a:pt x="278201" y="29703"/>
                          <a:pt x="278213" y="24258"/>
                        </a:cubicBezTo>
                        <a:cubicBezTo>
                          <a:pt x="278224" y="18723"/>
                          <a:pt x="274151" y="14673"/>
                          <a:pt x="268661" y="14752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EF5DA918-9AC3-2D61-F4D4-E9D7F5D49B45}"/>
                      </a:ext>
                    </a:extLst>
                  </p:cNvPr>
                  <p:cNvSpPr/>
                  <p:nvPr/>
                </p:nvSpPr>
                <p:spPr>
                  <a:xfrm>
                    <a:off x="861563" y="4451639"/>
                    <a:ext cx="8696" cy="8572"/>
                  </a:xfrm>
                  <a:custGeom>
                    <a:avLst/>
                    <a:gdLst>
                      <a:gd name="connsiteX0" fmla="*/ 8696 w 8696"/>
                      <a:gd name="connsiteY0" fmla="*/ 0 h 8572"/>
                      <a:gd name="connsiteX1" fmla="*/ 8696 w 8696"/>
                      <a:gd name="connsiteY1" fmla="*/ 8573 h 8572"/>
                      <a:gd name="connsiteX2" fmla="*/ 0 w 8696"/>
                      <a:gd name="connsiteY2" fmla="*/ 8573 h 8572"/>
                      <a:gd name="connsiteX3" fmla="*/ 0 w 8696"/>
                      <a:gd name="connsiteY3" fmla="*/ 0 h 8572"/>
                      <a:gd name="connsiteX4" fmla="*/ 8696 w 8696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6" h="8572">
                        <a:moveTo>
                          <a:pt x="8696" y="0"/>
                        </a:moveTo>
                        <a:cubicBezTo>
                          <a:pt x="8696" y="2880"/>
                          <a:pt x="8696" y="5569"/>
                          <a:pt x="8696" y="8573"/>
                        </a:cubicBezTo>
                        <a:cubicBezTo>
                          <a:pt x="5771" y="8573"/>
                          <a:pt x="3094" y="8573"/>
                          <a:pt x="0" y="8573"/>
                        </a:cubicBezTo>
                        <a:cubicBezTo>
                          <a:pt x="0" y="5782"/>
                          <a:pt x="0" y="3094"/>
                          <a:pt x="0" y="0"/>
                        </a:cubicBezTo>
                        <a:cubicBezTo>
                          <a:pt x="2644" y="0"/>
                          <a:pt x="5344" y="0"/>
                          <a:pt x="8696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90F3F3-8E60-DC3E-F32B-ED63423366D0}"/>
                      </a:ext>
                    </a:extLst>
                  </p:cNvPr>
                  <p:cNvSpPr/>
                  <p:nvPr/>
                </p:nvSpPr>
                <p:spPr>
                  <a:xfrm>
                    <a:off x="861552" y="4576232"/>
                    <a:ext cx="8516" cy="8786"/>
                  </a:xfrm>
                  <a:custGeom>
                    <a:avLst/>
                    <a:gdLst>
                      <a:gd name="connsiteX0" fmla="*/ 0 w 8516"/>
                      <a:gd name="connsiteY0" fmla="*/ 0 h 8786"/>
                      <a:gd name="connsiteX1" fmla="*/ 8516 w 8516"/>
                      <a:gd name="connsiteY1" fmla="*/ 0 h 8786"/>
                      <a:gd name="connsiteX2" fmla="*/ 8516 w 8516"/>
                      <a:gd name="connsiteY2" fmla="*/ 8786 h 8786"/>
                      <a:gd name="connsiteX3" fmla="*/ 0 w 8516"/>
                      <a:gd name="connsiteY3" fmla="*/ 8786 h 8786"/>
                      <a:gd name="connsiteX4" fmla="*/ 0 w 8516"/>
                      <a:gd name="connsiteY4" fmla="*/ 0 h 8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16" h="8786">
                        <a:moveTo>
                          <a:pt x="0" y="0"/>
                        </a:moveTo>
                        <a:cubicBezTo>
                          <a:pt x="2947" y="0"/>
                          <a:pt x="5501" y="0"/>
                          <a:pt x="8516" y="0"/>
                        </a:cubicBezTo>
                        <a:cubicBezTo>
                          <a:pt x="8516" y="2824"/>
                          <a:pt x="8516" y="5648"/>
                          <a:pt x="8516" y="8786"/>
                        </a:cubicBezTo>
                        <a:cubicBezTo>
                          <a:pt x="5771" y="8786"/>
                          <a:pt x="3082" y="8786"/>
                          <a:pt x="0" y="8786"/>
                        </a:cubicBezTo>
                        <a:cubicBezTo>
                          <a:pt x="0" y="5985"/>
                          <a:pt x="0" y="3308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EA1AA19D-59F2-C85A-C388-35E321535E07}"/>
                      </a:ext>
                    </a:extLst>
                  </p:cNvPr>
                  <p:cNvSpPr/>
                  <p:nvPr/>
                </p:nvSpPr>
                <p:spPr>
                  <a:xfrm>
                    <a:off x="861608" y="4331387"/>
                    <a:ext cx="8538" cy="9224"/>
                  </a:xfrm>
                  <a:custGeom>
                    <a:avLst/>
                    <a:gdLst>
                      <a:gd name="connsiteX0" fmla="*/ 8539 w 8538"/>
                      <a:gd name="connsiteY0" fmla="*/ 9225 h 9224"/>
                      <a:gd name="connsiteX1" fmla="*/ 0 w 8538"/>
                      <a:gd name="connsiteY1" fmla="*/ 9225 h 9224"/>
                      <a:gd name="connsiteX2" fmla="*/ 0 w 8538"/>
                      <a:gd name="connsiteY2" fmla="*/ 0 h 9224"/>
                      <a:gd name="connsiteX3" fmla="*/ 8539 w 8538"/>
                      <a:gd name="connsiteY3" fmla="*/ 0 h 9224"/>
                      <a:gd name="connsiteX4" fmla="*/ 8539 w 8538"/>
                      <a:gd name="connsiteY4" fmla="*/ 9225 h 9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8" h="9224">
                        <a:moveTo>
                          <a:pt x="8539" y="9225"/>
                        </a:moveTo>
                        <a:cubicBezTo>
                          <a:pt x="5558" y="9225"/>
                          <a:pt x="3004" y="9225"/>
                          <a:pt x="0" y="9225"/>
                        </a:cubicBezTo>
                        <a:cubicBezTo>
                          <a:pt x="0" y="6120"/>
                          <a:pt x="0" y="3251"/>
                          <a:pt x="0" y="0"/>
                        </a:cubicBezTo>
                        <a:cubicBezTo>
                          <a:pt x="2711" y="0"/>
                          <a:pt x="5423" y="0"/>
                          <a:pt x="8539" y="0"/>
                        </a:cubicBezTo>
                        <a:cubicBezTo>
                          <a:pt x="8539" y="2880"/>
                          <a:pt x="8539" y="5760"/>
                          <a:pt x="8539" y="9225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3FED47-A3E2-99B1-2814-2647F0D71776}"/>
                    </a:ext>
                  </a:extLst>
                </p:cNvPr>
                <p:cNvSpPr txBox="1"/>
                <p:nvPr/>
              </p:nvSpPr>
              <p:spPr>
                <a:xfrm>
                  <a:off x="926195" y="4433147"/>
                  <a:ext cx="1121659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Customer Behavior Data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1F3DA8D-A63C-08BB-43C2-5F6AA6AE25E1}"/>
                  </a:ext>
                </a:extLst>
              </p:cNvPr>
              <p:cNvGrpSpPr/>
              <p:nvPr/>
            </p:nvGrpSpPr>
            <p:grpSpPr>
              <a:xfrm>
                <a:off x="638194" y="4923387"/>
                <a:ext cx="1409660" cy="400110"/>
                <a:chOff x="638194" y="4973091"/>
                <a:chExt cx="1409660" cy="400110"/>
              </a:xfrm>
            </p:grpSpPr>
            <p:grpSp>
              <p:nvGrpSpPr>
                <p:cNvPr id="30" name="Graphic 13">
                  <a:extLst>
                    <a:ext uri="{FF2B5EF4-FFF2-40B4-BE49-F238E27FC236}">
                      <a16:creationId xmlns:a16="http://schemas.microsoft.com/office/drawing/2014/main" id="{C9D2E6F8-2FE6-EDBC-E1A8-31EC40BEAD91}"/>
                    </a:ext>
                  </a:extLst>
                </p:cNvPr>
                <p:cNvGrpSpPr/>
                <p:nvPr/>
              </p:nvGrpSpPr>
              <p:grpSpPr>
                <a:xfrm>
                  <a:off x="638194" y="5029143"/>
                  <a:ext cx="288114" cy="288366"/>
                  <a:chOff x="597030" y="4851630"/>
                  <a:chExt cx="288114" cy="288366"/>
                </a:xfrm>
                <a:solidFill>
                  <a:schemeClr val="bg1"/>
                </a:solidFill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E204F91C-52A3-F8EB-6A19-884681DA0B3B}"/>
                      </a:ext>
                    </a:extLst>
                  </p:cNvPr>
                  <p:cNvSpPr/>
                  <p:nvPr/>
                </p:nvSpPr>
                <p:spPr>
                  <a:xfrm>
                    <a:off x="597030" y="4851630"/>
                    <a:ext cx="288114" cy="288366"/>
                  </a:xfrm>
                  <a:custGeom>
                    <a:avLst/>
                    <a:gdLst>
                      <a:gd name="connsiteX0" fmla="*/ 182351 w 288114"/>
                      <a:gd name="connsiteY0" fmla="*/ 225824 h 288366"/>
                      <a:gd name="connsiteX1" fmla="*/ 182419 w 288114"/>
                      <a:gd name="connsiteY1" fmla="*/ 246828 h 288366"/>
                      <a:gd name="connsiteX2" fmla="*/ 172046 w 288114"/>
                      <a:gd name="connsiteY2" fmla="*/ 268079 h 288366"/>
                      <a:gd name="connsiteX3" fmla="*/ 132964 w 288114"/>
                      <a:gd name="connsiteY3" fmla="*/ 284099 h 288366"/>
                      <a:gd name="connsiteX4" fmla="*/ 31500 w 288114"/>
                      <a:gd name="connsiteY4" fmla="*/ 279003 h 288366"/>
                      <a:gd name="connsiteX5" fmla="*/ 9889 w 288114"/>
                      <a:gd name="connsiteY5" fmla="*/ 267415 h 288366"/>
                      <a:gd name="connsiteX6" fmla="*/ 0 w 288114"/>
                      <a:gd name="connsiteY6" fmla="*/ 247120 h 288366"/>
                      <a:gd name="connsiteX7" fmla="*/ 0 w 288114"/>
                      <a:gd name="connsiteY7" fmla="*/ 41257 h 288366"/>
                      <a:gd name="connsiteX8" fmla="*/ 9821 w 288114"/>
                      <a:gd name="connsiteY8" fmla="*/ 20838 h 288366"/>
                      <a:gd name="connsiteX9" fmla="*/ 49838 w 288114"/>
                      <a:gd name="connsiteY9" fmla="*/ 4233 h 288366"/>
                      <a:gd name="connsiteX10" fmla="*/ 150750 w 288114"/>
                      <a:gd name="connsiteY10" fmla="*/ 9307 h 288366"/>
                      <a:gd name="connsiteX11" fmla="*/ 172834 w 288114"/>
                      <a:gd name="connsiteY11" fmla="*/ 21164 h 288366"/>
                      <a:gd name="connsiteX12" fmla="*/ 182441 w 288114"/>
                      <a:gd name="connsiteY12" fmla="*/ 41009 h 288366"/>
                      <a:gd name="connsiteX13" fmla="*/ 182351 w 288114"/>
                      <a:gd name="connsiteY13" fmla="*/ 81633 h 288366"/>
                      <a:gd name="connsiteX14" fmla="*/ 207079 w 288114"/>
                      <a:gd name="connsiteY14" fmla="*/ 81498 h 288366"/>
                      <a:gd name="connsiteX15" fmla="*/ 211365 w 288114"/>
                      <a:gd name="connsiteY15" fmla="*/ 74129 h 288366"/>
                      <a:gd name="connsiteX16" fmla="*/ 211376 w 288114"/>
                      <a:gd name="connsiteY16" fmla="*/ 35879 h 288366"/>
                      <a:gd name="connsiteX17" fmla="*/ 227959 w 288114"/>
                      <a:gd name="connsiteY17" fmla="*/ 19342 h 288366"/>
                      <a:gd name="connsiteX18" fmla="*/ 246510 w 288114"/>
                      <a:gd name="connsiteY18" fmla="*/ 19195 h 288366"/>
                      <a:gd name="connsiteX19" fmla="*/ 251325 w 288114"/>
                      <a:gd name="connsiteY19" fmla="*/ 16124 h 288366"/>
                      <a:gd name="connsiteX20" fmla="*/ 273364 w 288114"/>
                      <a:gd name="connsiteY20" fmla="*/ 5684 h 288366"/>
                      <a:gd name="connsiteX21" fmla="*/ 288045 w 288114"/>
                      <a:gd name="connsiteY21" fmla="*/ 23932 h 288366"/>
                      <a:gd name="connsiteX22" fmla="*/ 273971 w 288114"/>
                      <a:gd name="connsiteY22" fmla="*/ 42742 h 288366"/>
                      <a:gd name="connsiteX23" fmla="*/ 251325 w 288114"/>
                      <a:gd name="connsiteY23" fmla="*/ 32290 h 288366"/>
                      <a:gd name="connsiteX24" fmla="*/ 246386 w 288114"/>
                      <a:gd name="connsiteY24" fmla="*/ 29320 h 288366"/>
                      <a:gd name="connsiteX25" fmla="*/ 227273 w 288114"/>
                      <a:gd name="connsiteY25" fmla="*/ 29140 h 288366"/>
                      <a:gd name="connsiteX26" fmla="*/ 220669 w 288114"/>
                      <a:gd name="connsiteY26" fmla="*/ 36037 h 288366"/>
                      <a:gd name="connsiteX27" fmla="*/ 220680 w 288114"/>
                      <a:gd name="connsiteY27" fmla="*/ 75412 h 288366"/>
                      <a:gd name="connsiteX28" fmla="*/ 204716 w 288114"/>
                      <a:gd name="connsiteY28" fmla="*/ 91308 h 288366"/>
                      <a:gd name="connsiteX29" fmla="*/ 182655 w 288114"/>
                      <a:gd name="connsiteY29" fmla="*/ 91319 h 288366"/>
                      <a:gd name="connsiteX30" fmla="*/ 182655 w 288114"/>
                      <a:gd name="connsiteY30" fmla="*/ 139537 h 288366"/>
                      <a:gd name="connsiteX31" fmla="*/ 197910 w 288114"/>
                      <a:gd name="connsiteY31" fmla="*/ 139537 h 288366"/>
                      <a:gd name="connsiteX32" fmla="*/ 245723 w 288114"/>
                      <a:gd name="connsiteY32" fmla="*/ 139593 h 288366"/>
                      <a:gd name="connsiteX33" fmla="*/ 251719 w 288114"/>
                      <a:gd name="connsiteY33" fmla="*/ 135993 h 288366"/>
                      <a:gd name="connsiteX34" fmla="*/ 273105 w 288114"/>
                      <a:gd name="connsiteY34" fmla="*/ 125440 h 288366"/>
                      <a:gd name="connsiteX35" fmla="*/ 288056 w 288114"/>
                      <a:gd name="connsiteY35" fmla="*/ 144160 h 288366"/>
                      <a:gd name="connsiteX36" fmla="*/ 273195 w 288114"/>
                      <a:gd name="connsiteY36" fmla="*/ 162948 h 288366"/>
                      <a:gd name="connsiteX37" fmla="*/ 251561 w 288114"/>
                      <a:gd name="connsiteY37" fmla="*/ 152564 h 288366"/>
                      <a:gd name="connsiteX38" fmla="*/ 246904 w 288114"/>
                      <a:gd name="connsiteY38" fmla="*/ 149020 h 288366"/>
                      <a:gd name="connsiteX39" fmla="*/ 184478 w 288114"/>
                      <a:gd name="connsiteY39" fmla="*/ 148942 h 288366"/>
                      <a:gd name="connsiteX40" fmla="*/ 182666 w 288114"/>
                      <a:gd name="connsiteY40" fmla="*/ 149527 h 288366"/>
                      <a:gd name="connsiteX41" fmla="*/ 182666 w 288114"/>
                      <a:gd name="connsiteY41" fmla="*/ 216183 h 288366"/>
                      <a:gd name="connsiteX42" fmla="*/ 204683 w 288114"/>
                      <a:gd name="connsiteY42" fmla="*/ 216194 h 288366"/>
                      <a:gd name="connsiteX43" fmla="*/ 220691 w 288114"/>
                      <a:gd name="connsiteY43" fmla="*/ 232113 h 288366"/>
                      <a:gd name="connsiteX44" fmla="*/ 220669 w 288114"/>
                      <a:gd name="connsiteY44" fmla="*/ 256863 h 288366"/>
                      <a:gd name="connsiteX45" fmla="*/ 228094 w 288114"/>
                      <a:gd name="connsiteY45" fmla="*/ 264333 h 288366"/>
                      <a:gd name="connsiteX46" fmla="*/ 237656 w 288114"/>
                      <a:gd name="connsiteY46" fmla="*/ 264355 h 288366"/>
                      <a:gd name="connsiteX47" fmla="*/ 254565 w 288114"/>
                      <a:gd name="connsiteY47" fmla="*/ 256795 h 288366"/>
                      <a:gd name="connsiteX48" fmla="*/ 276176 w 288114"/>
                      <a:gd name="connsiteY48" fmla="*/ 251227 h 288366"/>
                      <a:gd name="connsiteX49" fmla="*/ 288068 w 288114"/>
                      <a:gd name="connsiteY49" fmla="*/ 270453 h 288366"/>
                      <a:gd name="connsiteX50" fmla="*/ 272835 w 288114"/>
                      <a:gd name="connsiteY50" fmla="*/ 287800 h 288366"/>
                      <a:gd name="connsiteX51" fmla="*/ 252416 w 288114"/>
                      <a:gd name="connsiteY51" fmla="*/ 278373 h 288366"/>
                      <a:gd name="connsiteX52" fmla="*/ 243743 w 288114"/>
                      <a:gd name="connsiteY52" fmla="*/ 273580 h 288366"/>
                      <a:gd name="connsiteX53" fmla="*/ 225743 w 288114"/>
                      <a:gd name="connsiteY53" fmla="*/ 273603 h 288366"/>
                      <a:gd name="connsiteX54" fmla="*/ 211466 w 288114"/>
                      <a:gd name="connsiteY54" fmla="*/ 259529 h 288366"/>
                      <a:gd name="connsiteX55" fmla="*/ 211388 w 288114"/>
                      <a:gd name="connsiteY55" fmla="*/ 233654 h 288366"/>
                      <a:gd name="connsiteX56" fmla="*/ 203951 w 288114"/>
                      <a:gd name="connsiteY56" fmla="*/ 225847 h 288366"/>
                      <a:gd name="connsiteX57" fmla="*/ 182351 w 288114"/>
                      <a:gd name="connsiteY57" fmla="*/ 225824 h 288366"/>
                      <a:gd name="connsiteX58" fmla="*/ 9934 w 288114"/>
                      <a:gd name="connsiteY58" fmla="*/ 58739 h 288366"/>
                      <a:gd name="connsiteX59" fmla="*/ 9731 w 288114"/>
                      <a:gd name="connsiteY59" fmla="*/ 62823 h 288366"/>
                      <a:gd name="connsiteX60" fmla="*/ 9630 w 288114"/>
                      <a:gd name="connsiteY60" fmla="*/ 107227 h 288366"/>
                      <a:gd name="connsiteX61" fmla="*/ 17168 w 288114"/>
                      <a:gd name="connsiteY61" fmla="*/ 121897 h 288366"/>
                      <a:gd name="connsiteX62" fmla="*/ 37226 w 288114"/>
                      <a:gd name="connsiteY62" fmla="*/ 131617 h 288366"/>
                      <a:gd name="connsiteX63" fmla="*/ 123851 w 288114"/>
                      <a:gd name="connsiteY63" fmla="*/ 136814 h 288366"/>
                      <a:gd name="connsiteX64" fmla="*/ 163384 w 288114"/>
                      <a:gd name="connsiteY64" fmla="*/ 123427 h 288366"/>
                      <a:gd name="connsiteX65" fmla="*/ 173059 w 288114"/>
                      <a:gd name="connsiteY65" fmla="*/ 105764 h 288366"/>
                      <a:gd name="connsiteX66" fmla="*/ 172924 w 288114"/>
                      <a:gd name="connsiteY66" fmla="*/ 63048 h 288366"/>
                      <a:gd name="connsiteX67" fmla="*/ 172688 w 288114"/>
                      <a:gd name="connsiteY67" fmla="*/ 58649 h 288366"/>
                      <a:gd name="connsiteX68" fmla="*/ 9934 w 288114"/>
                      <a:gd name="connsiteY68" fmla="*/ 58739 h 288366"/>
                      <a:gd name="connsiteX69" fmla="*/ 9799 w 288114"/>
                      <a:gd name="connsiteY69" fmla="*/ 196428 h 288366"/>
                      <a:gd name="connsiteX70" fmla="*/ 10069 w 288114"/>
                      <a:gd name="connsiteY70" fmla="*/ 249854 h 288366"/>
                      <a:gd name="connsiteX71" fmla="*/ 16020 w 288114"/>
                      <a:gd name="connsiteY71" fmla="*/ 259934 h 288366"/>
                      <a:gd name="connsiteX72" fmla="*/ 38408 w 288114"/>
                      <a:gd name="connsiteY72" fmla="*/ 271117 h 288366"/>
                      <a:gd name="connsiteX73" fmla="*/ 128374 w 288114"/>
                      <a:gd name="connsiteY73" fmla="*/ 275144 h 288366"/>
                      <a:gd name="connsiteX74" fmla="*/ 164408 w 288114"/>
                      <a:gd name="connsiteY74" fmla="*/ 261903 h 288366"/>
                      <a:gd name="connsiteX75" fmla="*/ 173025 w 288114"/>
                      <a:gd name="connsiteY75" fmla="*/ 245399 h 288366"/>
                      <a:gd name="connsiteX76" fmla="*/ 172935 w 288114"/>
                      <a:gd name="connsiteY76" fmla="*/ 213922 h 288366"/>
                      <a:gd name="connsiteX77" fmla="*/ 172935 w 288114"/>
                      <a:gd name="connsiteY77" fmla="*/ 196394 h 288366"/>
                      <a:gd name="connsiteX78" fmla="*/ 9799 w 288114"/>
                      <a:gd name="connsiteY78" fmla="*/ 196428 h 288366"/>
                      <a:gd name="connsiteX79" fmla="*/ 9855 w 288114"/>
                      <a:gd name="connsiteY79" fmla="*/ 129040 h 288366"/>
                      <a:gd name="connsiteX80" fmla="*/ 10125 w 288114"/>
                      <a:gd name="connsiteY80" fmla="*/ 178360 h 288366"/>
                      <a:gd name="connsiteX81" fmla="*/ 15964 w 288114"/>
                      <a:gd name="connsiteY81" fmla="*/ 187912 h 288366"/>
                      <a:gd name="connsiteX82" fmla="*/ 38351 w 288114"/>
                      <a:gd name="connsiteY82" fmla="*/ 199105 h 288366"/>
                      <a:gd name="connsiteX83" fmla="*/ 127800 w 288114"/>
                      <a:gd name="connsiteY83" fmla="*/ 203313 h 288366"/>
                      <a:gd name="connsiteX84" fmla="*/ 165285 w 288114"/>
                      <a:gd name="connsiteY84" fmla="*/ 189250 h 288366"/>
                      <a:gd name="connsiteX85" fmla="*/ 172980 w 288114"/>
                      <a:gd name="connsiteY85" fmla="*/ 174535 h 288366"/>
                      <a:gd name="connsiteX86" fmla="*/ 172901 w 288114"/>
                      <a:gd name="connsiteY86" fmla="*/ 133484 h 288366"/>
                      <a:gd name="connsiteX87" fmla="*/ 172384 w 288114"/>
                      <a:gd name="connsiteY87" fmla="*/ 129142 h 288366"/>
                      <a:gd name="connsiteX88" fmla="*/ 91226 w 288114"/>
                      <a:gd name="connsiteY88" fmla="*/ 148795 h 288366"/>
                      <a:gd name="connsiteX89" fmla="*/ 9855 w 288114"/>
                      <a:gd name="connsiteY89" fmla="*/ 129040 h 288366"/>
                      <a:gd name="connsiteX90" fmla="*/ 91013 w 288114"/>
                      <a:gd name="connsiteY90" fmla="*/ 8632 h 288366"/>
                      <a:gd name="connsiteX91" fmla="*/ 46710 w 288114"/>
                      <a:gd name="connsiteY91" fmla="*/ 14932 h 288366"/>
                      <a:gd name="connsiteX92" fmla="*/ 16526 w 288114"/>
                      <a:gd name="connsiteY92" fmla="*/ 27723 h 288366"/>
                      <a:gd name="connsiteX93" fmla="*/ 16470 w 288114"/>
                      <a:gd name="connsiteY93" fmla="*/ 49334 h 288366"/>
                      <a:gd name="connsiteX94" fmla="*/ 34245 w 288114"/>
                      <a:gd name="connsiteY94" fmla="*/ 58582 h 288366"/>
                      <a:gd name="connsiteX95" fmla="*/ 135518 w 288114"/>
                      <a:gd name="connsiteY95" fmla="*/ 62440 h 288366"/>
                      <a:gd name="connsiteX96" fmla="*/ 167828 w 288114"/>
                      <a:gd name="connsiteY96" fmla="*/ 47827 h 288366"/>
                      <a:gd name="connsiteX97" fmla="*/ 167513 w 288114"/>
                      <a:gd name="connsiteY97" fmla="*/ 29208 h 288366"/>
                      <a:gd name="connsiteX98" fmla="*/ 150086 w 288114"/>
                      <a:gd name="connsiteY98" fmla="*/ 19330 h 288366"/>
                      <a:gd name="connsiteX99" fmla="*/ 91013 w 288114"/>
                      <a:gd name="connsiteY99" fmla="*/ 8632 h 288366"/>
                      <a:gd name="connsiteX100" fmla="*/ 268976 w 288114"/>
                      <a:gd name="connsiteY100" fmla="*/ 153745 h 288366"/>
                      <a:gd name="connsiteX101" fmla="*/ 278201 w 288114"/>
                      <a:gd name="connsiteY101" fmla="*/ 143845 h 288366"/>
                      <a:gd name="connsiteX102" fmla="*/ 268841 w 288114"/>
                      <a:gd name="connsiteY102" fmla="*/ 134722 h 288366"/>
                      <a:gd name="connsiteX103" fmla="*/ 259155 w 288114"/>
                      <a:gd name="connsiteY103" fmla="*/ 144262 h 288366"/>
                      <a:gd name="connsiteX104" fmla="*/ 268976 w 288114"/>
                      <a:gd name="connsiteY104" fmla="*/ 153745 h 288366"/>
                      <a:gd name="connsiteX105" fmla="*/ 278201 w 288114"/>
                      <a:gd name="connsiteY105" fmla="*/ 268810 h 288366"/>
                      <a:gd name="connsiteX106" fmla="*/ 268493 w 288114"/>
                      <a:gd name="connsiteY106" fmla="*/ 259349 h 288366"/>
                      <a:gd name="connsiteX107" fmla="*/ 259144 w 288114"/>
                      <a:gd name="connsiteY107" fmla="*/ 268799 h 288366"/>
                      <a:gd name="connsiteX108" fmla="*/ 268763 w 288114"/>
                      <a:gd name="connsiteY108" fmla="*/ 278407 h 288366"/>
                      <a:gd name="connsiteX109" fmla="*/ 278201 w 288114"/>
                      <a:gd name="connsiteY109" fmla="*/ 268810 h 288366"/>
                      <a:gd name="connsiteX110" fmla="*/ 268661 w 288114"/>
                      <a:gd name="connsiteY110" fmla="*/ 14752 h 288366"/>
                      <a:gd name="connsiteX111" fmla="*/ 259155 w 288114"/>
                      <a:gd name="connsiteY111" fmla="*/ 24517 h 288366"/>
                      <a:gd name="connsiteX112" fmla="*/ 268639 w 288114"/>
                      <a:gd name="connsiteY112" fmla="*/ 33865 h 288366"/>
                      <a:gd name="connsiteX113" fmla="*/ 278213 w 288114"/>
                      <a:gd name="connsiteY113" fmla="*/ 24258 h 288366"/>
                      <a:gd name="connsiteX114" fmla="*/ 268661 w 288114"/>
                      <a:gd name="connsiteY114" fmla="*/ 14752 h 288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</a:cxnLst>
                    <a:rect l="l" t="t" r="r" b="b"/>
                    <a:pathLst>
                      <a:path w="288114" h="288366">
                        <a:moveTo>
                          <a:pt x="182351" y="225824"/>
                        </a:moveTo>
                        <a:cubicBezTo>
                          <a:pt x="182351" y="233395"/>
                          <a:pt x="182070" y="240123"/>
                          <a:pt x="182419" y="246828"/>
                        </a:cubicBezTo>
                        <a:cubicBezTo>
                          <a:pt x="182903" y="255963"/>
                          <a:pt x="178920" y="262702"/>
                          <a:pt x="172046" y="268079"/>
                        </a:cubicBezTo>
                        <a:cubicBezTo>
                          <a:pt x="160538" y="277079"/>
                          <a:pt x="147026" y="281433"/>
                          <a:pt x="132964" y="284099"/>
                        </a:cubicBezTo>
                        <a:cubicBezTo>
                          <a:pt x="98753" y="290602"/>
                          <a:pt x="64744" y="290253"/>
                          <a:pt x="31500" y="279003"/>
                        </a:cubicBezTo>
                        <a:cubicBezTo>
                          <a:pt x="23850" y="276415"/>
                          <a:pt x="16616" y="272005"/>
                          <a:pt x="9889" y="267415"/>
                        </a:cubicBezTo>
                        <a:cubicBezTo>
                          <a:pt x="3094" y="262769"/>
                          <a:pt x="-22" y="255783"/>
                          <a:pt x="0" y="247120"/>
                        </a:cubicBezTo>
                        <a:cubicBezTo>
                          <a:pt x="158" y="178495"/>
                          <a:pt x="158" y="109882"/>
                          <a:pt x="0" y="41257"/>
                        </a:cubicBezTo>
                        <a:cubicBezTo>
                          <a:pt x="-22" y="32594"/>
                          <a:pt x="3386" y="26058"/>
                          <a:pt x="9821" y="20838"/>
                        </a:cubicBezTo>
                        <a:cubicBezTo>
                          <a:pt x="21499" y="11365"/>
                          <a:pt x="35404" y="6978"/>
                          <a:pt x="49838" y="4233"/>
                        </a:cubicBezTo>
                        <a:cubicBezTo>
                          <a:pt x="83858" y="-2225"/>
                          <a:pt x="117686" y="-1865"/>
                          <a:pt x="150750" y="9307"/>
                        </a:cubicBezTo>
                        <a:cubicBezTo>
                          <a:pt x="158569" y="11950"/>
                          <a:pt x="165960" y="16473"/>
                          <a:pt x="172834" y="21164"/>
                        </a:cubicBezTo>
                        <a:cubicBezTo>
                          <a:pt x="179449" y="25687"/>
                          <a:pt x="182644" y="32549"/>
                          <a:pt x="182441" y="41009"/>
                        </a:cubicBezTo>
                        <a:cubicBezTo>
                          <a:pt x="182126" y="54307"/>
                          <a:pt x="182351" y="67604"/>
                          <a:pt x="182351" y="81633"/>
                        </a:cubicBezTo>
                        <a:cubicBezTo>
                          <a:pt x="190800" y="81633"/>
                          <a:pt x="198968" y="81959"/>
                          <a:pt x="207079" y="81498"/>
                        </a:cubicBezTo>
                        <a:cubicBezTo>
                          <a:pt x="211151" y="81262"/>
                          <a:pt x="211376" y="77482"/>
                          <a:pt x="211365" y="74129"/>
                        </a:cubicBezTo>
                        <a:cubicBezTo>
                          <a:pt x="211343" y="61383"/>
                          <a:pt x="211320" y="48625"/>
                          <a:pt x="211376" y="35879"/>
                        </a:cubicBezTo>
                        <a:cubicBezTo>
                          <a:pt x="211421" y="24787"/>
                          <a:pt x="216855" y="19387"/>
                          <a:pt x="227959" y="19342"/>
                        </a:cubicBezTo>
                        <a:cubicBezTo>
                          <a:pt x="234146" y="19308"/>
                          <a:pt x="240345" y="19555"/>
                          <a:pt x="246510" y="19195"/>
                        </a:cubicBezTo>
                        <a:cubicBezTo>
                          <a:pt x="248209" y="19094"/>
                          <a:pt x="250493" y="17620"/>
                          <a:pt x="251325" y="16124"/>
                        </a:cubicBezTo>
                        <a:cubicBezTo>
                          <a:pt x="256151" y="7529"/>
                          <a:pt x="264263" y="3524"/>
                          <a:pt x="273364" y="5684"/>
                        </a:cubicBezTo>
                        <a:cubicBezTo>
                          <a:pt x="281903" y="7709"/>
                          <a:pt x="287933" y="15202"/>
                          <a:pt x="288045" y="23932"/>
                        </a:cubicBezTo>
                        <a:cubicBezTo>
                          <a:pt x="288158" y="32639"/>
                          <a:pt x="282150" y="40660"/>
                          <a:pt x="273971" y="42742"/>
                        </a:cubicBezTo>
                        <a:cubicBezTo>
                          <a:pt x="264713" y="45093"/>
                          <a:pt x="256410" y="41099"/>
                          <a:pt x="251325" y="32290"/>
                        </a:cubicBezTo>
                        <a:cubicBezTo>
                          <a:pt x="250470" y="30805"/>
                          <a:pt x="248119" y="29422"/>
                          <a:pt x="246386" y="29320"/>
                        </a:cubicBezTo>
                        <a:cubicBezTo>
                          <a:pt x="240030" y="28972"/>
                          <a:pt x="233640" y="29309"/>
                          <a:pt x="227273" y="29140"/>
                        </a:cubicBezTo>
                        <a:cubicBezTo>
                          <a:pt x="222334" y="29005"/>
                          <a:pt x="220635" y="31469"/>
                          <a:pt x="220669" y="36037"/>
                        </a:cubicBezTo>
                        <a:cubicBezTo>
                          <a:pt x="220736" y="49165"/>
                          <a:pt x="220736" y="62283"/>
                          <a:pt x="220680" y="75412"/>
                        </a:cubicBezTo>
                        <a:cubicBezTo>
                          <a:pt x="220635" y="85919"/>
                          <a:pt x="215224" y="91263"/>
                          <a:pt x="204716" y="91308"/>
                        </a:cubicBezTo>
                        <a:cubicBezTo>
                          <a:pt x="197460" y="91342"/>
                          <a:pt x="190193" y="91319"/>
                          <a:pt x="182655" y="91319"/>
                        </a:cubicBezTo>
                        <a:cubicBezTo>
                          <a:pt x="182655" y="107564"/>
                          <a:pt x="182655" y="123213"/>
                          <a:pt x="182655" y="139537"/>
                        </a:cubicBezTo>
                        <a:cubicBezTo>
                          <a:pt x="187898" y="139537"/>
                          <a:pt x="192904" y="139537"/>
                          <a:pt x="197910" y="139537"/>
                        </a:cubicBezTo>
                        <a:cubicBezTo>
                          <a:pt x="213851" y="139537"/>
                          <a:pt x="229781" y="139469"/>
                          <a:pt x="245723" y="139593"/>
                        </a:cubicBezTo>
                        <a:cubicBezTo>
                          <a:pt x="248681" y="139615"/>
                          <a:pt x="250301" y="138895"/>
                          <a:pt x="251719" y="135993"/>
                        </a:cubicBezTo>
                        <a:cubicBezTo>
                          <a:pt x="255870" y="127488"/>
                          <a:pt x="264713" y="123370"/>
                          <a:pt x="273105" y="125440"/>
                        </a:cubicBezTo>
                        <a:cubicBezTo>
                          <a:pt x="281891" y="127600"/>
                          <a:pt x="288045" y="135295"/>
                          <a:pt x="288056" y="144160"/>
                        </a:cubicBezTo>
                        <a:cubicBezTo>
                          <a:pt x="288068" y="153003"/>
                          <a:pt x="281869" y="160844"/>
                          <a:pt x="273195" y="162948"/>
                        </a:cubicBezTo>
                        <a:cubicBezTo>
                          <a:pt x="264724" y="165007"/>
                          <a:pt x="256253" y="160777"/>
                          <a:pt x="251561" y="152564"/>
                        </a:cubicBezTo>
                        <a:cubicBezTo>
                          <a:pt x="250650" y="150967"/>
                          <a:pt x="248501" y="149043"/>
                          <a:pt x="246904" y="149020"/>
                        </a:cubicBezTo>
                        <a:cubicBezTo>
                          <a:pt x="226091" y="148795"/>
                          <a:pt x="205279" y="148897"/>
                          <a:pt x="184478" y="148942"/>
                        </a:cubicBezTo>
                        <a:cubicBezTo>
                          <a:pt x="183960" y="148942"/>
                          <a:pt x="183454" y="149268"/>
                          <a:pt x="182666" y="149527"/>
                        </a:cubicBezTo>
                        <a:cubicBezTo>
                          <a:pt x="182666" y="171554"/>
                          <a:pt x="182666" y="193570"/>
                          <a:pt x="182666" y="216183"/>
                        </a:cubicBezTo>
                        <a:cubicBezTo>
                          <a:pt x="190159" y="216183"/>
                          <a:pt x="197426" y="216149"/>
                          <a:pt x="204683" y="216194"/>
                        </a:cubicBezTo>
                        <a:cubicBezTo>
                          <a:pt x="215089" y="216239"/>
                          <a:pt x="220624" y="221729"/>
                          <a:pt x="220691" y="232113"/>
                        </a:cubicBezTo>
                        <a:cubicBezTo>
                          <a:pt x="220748" y="240359"/>
                          <a:pt x="220826" y="248617"/>
                          <a:pt x="220669" y="256863"/>
                        </a:cubicBezTo>
                        <a:cubicBezTo>
                          <a:pt x="220568" y="262117"/>
                          <a:pt x="222908" y="264479"/>
                          <a:pt x="228094" y="264333"/>
                        </a:cubicBezTo>
                        <a:cubicBezTo>
                          <a:pt x="231278" y="264243"/>
                          <a:pt x="234473" y="264164"/>
                          <a:pt x="237656" y="264355"/>
                        </a:cubicBezTo>
                        <a:cubicBezTo>
                          <a:pt x="244620" y="264772"/>
                          <a:pt x="250504" y="264895"/>
                          <a:pt x="254565" y="256795"/>
                        </a:cubicBezTo>
                        <a:cubicBezTo>
                          <a:pt x="258098" y="249753"/>
                          <a:pt x="268560" y="248122"/>
                          <a:pt x="276176" y="251227"/>
                        </a:cubicBezTo>
                        <a:cubicBezTo>
                          <a:pt x="283770" y="254332"/>
                          <a:pt x="288653" y="262207"/>
                          <a:pt x="288068" y="270453"/>
                        </a:cubicBezTo>
                        <a:cubicBezTo>
                          <a:pt x="287483" y="278733"/>
                          <a:pt x="281216" y="285865"/>
                          <a:pt x="272835" y="287800"/>
                        </a:cubicBezTo>
                        <a:cubicBezTo>
                          <a:pt x="265084" y="289589"/>
                          <a:pt x="255983" y="285899"/>
                          <a:pt x="252416" y="278373"/>
                        </a:cubicBezTo>
                        <a:cubicBezTo>
                          <a:pt x="250380" y="274075"/>
                          <a:pt x="247759" y="273434"/>
                          <a:pt x="243743" y="273580"/>
                        </a:cubicBezTo>
                        <a:cubicBezTo>
                          <a:pt x="237746" y="273805"/>
                          <a:pt x="231739" y="273727"/>
                          <a:pt x="225743" y="273603"/>
                        </a:cubicBezTo>
                        <a:cubicBezTo>
                          <a:pt x="217316" y="273423"/>
                          <a:pt x="211646" y="267922"/>
                          <a:pt x="211466" y="259529"/>
                        </a:cubicBezTo>
                        <a:cubicBezTo>
                          <a:pt x="211275" y="250912"/>
                          <a:pt x="211444" y="242283"/>
                          <a:pt x="211388" y="233654"/>
                        </a:cubicBezTo>
                        <a:cubicBezTo>
                          <a:pt x="211343" y="227253"/>
                          <a:pt x="210094" y="225925"/>
                          <a:pt x="203951" y="225847"/>
                        </a:cubicBezTo>
                        <a:cubicBezTo>
                          <a:pt x="196999" y="225745"/>
                          <a:pt x="190069" y="225824"/>
                          <a:pt x="182351" y="225824"/>
                        </a:cubicBezTo>
                        <a:close/>
                        <a:moveTo>
                          <a:pt x="9934" y="58739"/>
                        </a:moveTo>
                        <a:cubicBezTo>
                          <a:pt x="9889" y="59538"/>
                          <a:pt x="9731" y="61180"/>
                          <a:pt x="9731" y="62823"/>
                        </a:cubicBezTo>
                        <a:cubicBezTo>
                          <a:pt x="9709" y="77617"/>
                          <a:pt x="9911" y="92433"/>
                          <a:pt x="9630" y="107227"/>
                        </a:cubicBezTo>
                        <a:cubicBezTo>
                          <a:pt x="9506" y="113729"/>
                          <a:pt x="11835" y="118792"/>
                          <a:pt x="17168" y="121897"/>
                        </a:cubicBezTo>
                        <a:cubicBezTo>
                          <a:pt x="23580" y="125632"/>
                          <a:pt x="30206" y="129400"/>
                          <a:pt x="37226" y="131617"/>
                        </a:cubicBezTo>
                        <a:cubicBezTo>
                          <a:pt x="65599" y="140594"/>
                          <a:pt x="94624" y="141415"/>
                          <a:pt x="123851" y="136814"/>
                        </a:cubicBezTo>
                        <a:cubicBezTo>
                          <a:pt x="137745" y="134632"/>
                          <a:pt x="151301" y="131155"/>
                          <a:pt x="163384" y="123427"/>
                        </a:cubicBezTo>
                        <a:cubicBezTo>
                          <a:pt x="169853" y="119287"/>
                          <a:pt x="173306" y="113898"/>
                          <a:pt x="173059" y="105764"/>
                        </a:cubicBezTo>
                        <a:cubicBezTo>
                          <a:pt x="172620" y="91533"/>
                          <a:pt x="172946" y="77290"/>
                          <a:pt x="172924" y="63048"/>
                        </a:cubicBezTo>
                        <a:cubicBezTo>
                          <a:pt x="172924" y="61259"/>
                          <a:pt x="172744" y="59470"/>
                          <a:pt x="172688" y="58649"/>
                        </a:cubicBezTo>
                        <a:cubicBezTo>
                          <a:pt x="118339" y="83703"/>
                          <a:pt x="64598" y="83658"/>
                          <a:pt x="9934" y="58739"/>
                        </a:cubicBezTo>
                        <a:close/>
                        <a:moveTo>
                          <a:pt x="9799" y="196428"/>
                        </a:moveTo>
                        <a:cubicBezTo>
                          <a:pt x="9799" y="214687"/>
                          <a:pt x="9473" y="232293"/>
                          <a:pt x="10069" y="249854"/>
                        </a:cubicBezTo>
                        <a:cubicBezTo>
                          <a:pt x="10193" y="253353"/>
                          <a:pt x="13028" y="257999"/>
                          <a:pt x="16020" y="259934"/>
                        </a:cubicBezTo>
                        <a:cubicBezTo>
                          <a:pt x="23006" y="264434"/>
                          <a:pt x="30510" y="268675"/>
                          <a:pt x="38408" y="271117"/>
                        </a:cubicBezTo>
                        <a:cubicBezTo>
                          <a:pt x="67950" y="280252"/>
                          <a:pt x="98111" y="280465"/>
                          <a:pt x="128374" y="275144"/>
                        </a:cubicBezTo>
                        <a:cubicBezTo>
                          <a:pt x="141131" y="272905"/>
                          <a:pt x="153473" y="269283"/>
                          <a:pt x="164408" y="261903"/>
                        </a:cubicBezTo>
                        <a:cubicBezTo>
                          <a:pt x="170314" y="257920"/>
                          <a:pt x="173273" y="252745"/>
                          <a:pt x="173025" y="245399"/>
                        </a:cubicBezTo>
                        <a:cubicBezTo>
                          <a:pt x="172676" y="234914"/>
                          <a:pt x="172935" y="224418"/>
                          <a:pt x="172935" y="213922"/>
                        </a:cubicBezTo>
                        <a:cubicBezTo>
                          <a:pt x="172935" y="208195"/>
                          <a:pt x="172935" y="202458"/>
                          <a:pt x="172935" y="196394"/>
                        </a:cubicBezTo>
                        <a:cubicBezTo>
                          <a:pt x="118361" y="223090"/>
                          <a:pt x="59783" y="223124"/>
                          <a:pt x="9799" y="196428"/>
                        </a:cubicBezTo>
                        <a:close/>
                        <a:moveTo>
                          <a:pt x="9855" y="129040"/>
                        </a:moveTo>
                        <a:cubicBezTo>
                          <a:pt x="9855" y="146174"/>
                          <a:pt x="9529" y="162284"/>
                          <a:pt x="10125" y="178360"/>
                        </a:cubicBezTo>
                        <a:cubicBezTo>
                          <a:pt x="10249" y="181690"/>
                          <a:pt x="13073" y="186089"/>
                          <a:pt x="15964" y="187912"/>
                        </a:cubicBezTo>
                        <a:cubicBezTo>
                          <a:pt x="22995" y="192355"/>
                          <a:pt x="30465" y="196642"/>
                          <a:pt x="38351" y="199105"/>
                        </a:cubicBezTo>
                        <a:cubicBezTo>
                          <a:pt x="67714" y="208252"/>
                          <a:pt x="97729" y="208443"/>
                          <a:pt x="127800" y="203313"/>
                        </a:cubicBezTo>
                        <a:cubicBezTo>
                          <a:pt x="141098" y="201040"/>
                          <a:pt x="154069" y="197350"/>
                          <a:pt x="165285" y="189250"/>
                        </a:cubicBezTo>
                        <a:cubicBezTo>
                          <a:pt x="170336" y="185605"/>
                          <a:pt x="173070" y="181004"/>
                          <a:pt x="172980" y="174535"/>
                        </a:cubicBezTo>
                        <a:cubicBezTo>
                          <a:pt x="172778" y="160855"/>
                          <a:pt x="172935" y="147175"/>
                          <a:pt x="172901" y="133484"/>
                        </a:cubicBezTo>
                        <a:cubicBezTo>
                          <a:pt x="172901" y="132145"/>
                          <a:pt x="172586" y="130795"/>
                          <a:pt x="172384" y="129142"/>
                        </a:cubicBezTo>
                        <a:cubicBezTo>
                          <a:pt x="147251" y="145510"/>
                          <a:pt x="119588" y="148773"/>
                          <a:pt x="91226" y="148795"/>
                        </a:cubicBezTo>
                        <a:cubicBezTo>
                          <a:pt x="62899" y="148807"/>
                          <a:pt x="35280" y="145443"/>
                          <a:pt x="9855" y="129040"/>
                        </a:cubicBezTo>
                        <a:close/>
                        <a:moveTo>
                          <a:pt x="91013" y="8632"/>
                        </a:moveTo>
                        <a:cubicBezTo>
                          <a:pt x="76241" y="10679"/>
                          <a:pt x="61380" y="12277"/>
                          <a:pt x="46710" y="14932"/>
                        </a:cubicBezTo>
                        <a:cubicBezTo>
                          <a:pt x="35843" y="16900"/>
                          <a:pt x="25436" y="20782"/>
                          <a:pt x="16526" y="27723"/>
                        </a:cubicBezTo>
                        <a:cubicBezTo>
                          <a:pt x="7605" y="34687"/>
                          <a:pt x="7313" y="42708"/>
                          <a:pt x="16470" y="49334"/>
                        </a:cubicBezTo>
                        <a:cubicBezTo>
                          <a:pt x="21836" y="53215"/>
                          <a:pt x="27968" y="56489"/>
                          <a:pt x="34245" y="58582"/>
                        </a:cubicBezTo>
                        <a:cubicBezTo>
                          <a:pt x="67568" y="69708"/>
                          <a:pt x="101453" y="70045"/>
                          <a:pt x="135518" y="62440"/>
                        </a:cubicBezTo>
                        <a:cubicBezTo>
                          <a:pt x="147240" y="59819"/>
                          <a:pt x="158704" y="56197"/>
                          <a:pt x="167828" y="47827"/>
                        </a:cubicBezTo>
                        <a:cubicBezTo>
                          <a:pt x="174521" y="41684"/>
                          <a:pt x="174656" y="34765"/>
                          <a:pt x="167513" y="29208"/>
                        </a:cubicBezTo>
                        <a:cubicBezTo>
                          <a:pt x="162281" y="25147"/>
                          <a:pt x="156251" y="21760"/>
                          <a:pt x="150086" y="19330"/>
                        </a:cubicBezTo>
                        <a:cubicBezTo>
                          <a:pt x="131209" y="11905"/>
                          <a:pt x="111341" y="9880"/>
                          <a:pt x="91013" y="8632"/>
                        </a:cubicBezTo>
                        <a:close/>
                        <a:moveTo>
                          <a:pt x="268976" y="153745"/>
                        </a:moveTo>
                        <a:cubicBezTo>
                          <a:pt x="274264" y="153644"/>
                          <a:pt x="278359" y="149257"/>
                          <a:pt x="278201" y="143845"/>
                        </a:cubicBezTo>
                        <a:cubicBezTo>
                          <a:pt x="278055" y="138659"/>
                          <a:pt x="274039" y="134733"/>
                          <a:pt x="268841" y="134722"/>
                        </a:cubicBezTo>
                        <a:cubicBezTo>
                          <a:pt x="263464" y="134710"/>
                          <a:pt x="259099" y="139008"/>
                          <a:pt x="259155" y="144262"/>
                        </a:cubicBezTo>
                        <a:cubicBezTo>
                          <a:pt x="259211" y="149448"/>
                          <a:pt x="263768" y="153847"/>
                          <a:pt x="268976" y="153745"/>
                        </a:cubicBezTo>
                        <a:close/>
                        <a:moveTo>
                          <a:pt x="278201" y="268810"/>
                        </a:moveTo>
                        <a:cubicBezTo>
                          <a:pt x="278134" y="263455"/>
                          <a:pt x="273735" y="259158"/>
                          <a:pt x="268493" y="259349"/>
                        </a:cubicBezTo>
                        <a:cubicBezTo>
                          <a:pt x="263531" y="259529"/>
                          <a:pt x="259256" y="263849"/>
                          <a:pt x="259144" y="268799"/>
                        </a:cubicBezTo>
                        <a:cubicBezTo>
                          <a:pt x="259031" y="274042"/>
                          <a:pt x="263374" y="278384"/>
                          <a:pt x="268763" y="278407"/>
                        </a:cubicBezTo>
                        <a:cubicBezTo>
                          <a:pt x="274219" y="278429"/>
                          <a:pt x="278269" y="274312"/>
                          <a:pt x="278201" y="268810"/>
                        </a:cubicBezTo>
                        <a:close/>
                        <a:moveTo>
                          <a:pt x="268661" y="14752"/>
                        </a:moveTo>
                        <a:cubicBezTo>
                          <a:pt x="263396" y="14819"/>
                          <a:pt x="258964" y="19375"/>
                          <a:pt x="259155" y="24517"/>
                        </a:cubicBezTo>
                        <a:cubicBezTo>
                          <a:pt x="259335" y="29478"/>
                          <a:pt x="263689" y="33764"/>
                          <a:pt x="268639" y="33865"/>
                        </a:cubicBezTo>
                        <a:cubicBezTo>
                          <a:pt x="273949" y="33967"/>
                          <a:pt x="278201" y="29703"/>
                          <a:pt x="278213" y="24258"/>
                        </a:cubicBezTo>
                        <a:cubicBezTo>
                          <a:pt x="278224" y="18723"/>
                          <a:pt x="274151" y="14673"/>
                          <a:pt x="268661" y="14752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4F033C61-0CDE-5FD8-BC92-60718CE58EC2}"/>
                      </a:ext>
                    </a:extLst>
                  </p:cNvPr>
                  <p:cNvSpPr/>
                  <p:nvPr/>
                </p:nvSpPr>
                <p:spPr>
                  <a:xfrm>
                    <a:off x="861563" y="4991583"/>
                    <a:ext cx="8696" cy="8572"/>
                  </a:xfrm>
                  <a:custGeom>
                    <a:avLst/>
                    <a:gdLst>
                      <a:gd name="connsiteX0" fmla="*/ 8696 w 8696"/>
                      <a:gd name="connsiteY0" fmla="*/ 0 h 8572"/>
                      <a:gd name="connsiteX1" fmla="*/ 8696 w 8696"/>
                      <a:gd name="connsiteY1" fmla="*/ 8573 h 8572"/>
                      <a:gd name="connsiteX2" fmla="*/ 0 w 8696"/>
                      <a:gd name="connsiteY2" fmla="*/ 8573 h 8572"/>
                      <a:gd name="connsiteX3" fmla="*/ 0 w 8696"/>
                      <a:gd name="connsiteY3" fmla="*/ 0 h 8572"/>
                      <a:gd name="connsiteX4" fmla="*/ 8696 w 8696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6" h="8572">
                        <a:moveTo>
                          <a:pt x="8696" y="0"/>
                        </a:moveTo>
                        <a:cubicBezTo>
                          <a:pt x="8696" y="2880"/>
                          <a:pt x="8696" y="5569"/>
                          <a:pt x="8696" y="8573"/>
                        </a:cubicBezTo>
                        <a:cubicBezTo>
                          <a:pt x="5771" y="8573"/>
                          <a:pt x="3094" y="8573"/>
                          <a:pt x="0" y="8573"/>
                        </a:cubicBezTo>
                        <a:cubicBezTo>
                          <a:pt x="0" y="5782"/>
                          <a:pt x="0" y="3094"/>
                          <a:pt x="0" y="0"/>
                        </a:cubicBezTo>
                        <a:cubicBezTo>
                          <a:pt x="2644" y="0"/>
                          <a:pt x="5344" y="0"/>
                          <a:pt x="8696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4B972B6C-1D95-37DD-B4DE-AC0FC9B2410A}"/>
                      </a:ext>
                    </a:extLst>
                  </p:cNvPr>
                  <p:cNvSpPr/>
                  <p:nvPr/>
                </p:nvSpPr>
                <p:spPr>
                  <a:xfrm>
                    <a:off x="861552" y="5116176"/>
                    <a:ext cx="8516" cy="8786"/>
                  </a:xfrm>
                  <a:custGeom>
                    <a:avLst/>
                    <a:gdLst>
                      <a:gd name="connsiteX0" fmla="*/ 0 w 8516"/>
                      <a:gd name="connsiteY0" fmla="*/ 0 h 8786"/>
                      <a:gd name="connsiteX1" fmla="*/ 8516 w 8516"/>
                      <a:gd name="connsiteY1" fmla="*/ 0 h 8786"/>
                      <a:gd name="connsiteX2" fmla="*/ 8516 w 8516"/>
                      <a:gd name="connsiteY2" fmla="*/ 8786 h 8786"/>
                      <a:gd name="connsiteX3" fmla="*/ 0 w 8516"/>
                      <a:gd name="connsiteY3" fmla="*/ 8786 h 8786"/>
                      <a:gd name="connsiteX4" fmla="*/ 0 w 8516"/>
                      <a:gd name="connsiteY4" fmla="*/ 0 h 8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16" h="8786">
                        <a:moveTo>
                          <a:pt x="0" y="0"/>
                        </a:moveTo>
                        <a:cubicBezTo>
                          <a:pt x="2947" y="0"/>
                          <a:pt x="5501" y="0"/>
                          <a:pt x="8516" y="0"/>
                        </a:cubicBezTo>
                        <a:cubicBezTo>
                          <a:pt x="8516" y="2824"/>
                          <a:pt x="8516" y="5648"/>
                          <a:pt x="8516" y="8786"/>
                        </a:cubicBezTo>
                        <a:cubicBezTo>
                          <a:pt x="5771" y="8786"/>
                          <a:pt x="3082" y="8786"/>
                          <a:pt x="0" y="8786"/>
                        </a:cubicBezTo>
                        <a:cubicBezTo>
                          <a:pt x="0" y="5985"/>
                          <a:pt x="0" y="3308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3FB3A381-B61E-83E8-ECDC-1D1EC9DD5D32}"/>
                      </a:ext>
                    </a:extLst>
                  </p:cNvPr>
                  <p:cNvSpPr/>
                  <p:nvPr/>
                </p:nvSpPr>
                <p:spPr>
                  <a:xfrm>
                    <a:off x="861608" y="4871331"/>
                    <a:ext cx="8538" cy="9224"/>
                  </a:xfrm>
                  <a:custGeom>
                    <a:avLst/>
                    <a:gdLst>
                      <a:gd name="connsiteX0" fmla="*/ 8539 w 8538"/>
                      <a:gd name="connsiteY0" fmla="*/ 9225 h 9224"/>
                      <a:gd name="connsiteX1" fmla="*/ 0 w 8538"/>
                      <a:gd name="connsiteY1" fmla="*/ 9225 h 9224"/>
                      <a:gd name="connsiteX2" fmla="*/ 0 w 8538"/>
                      <a:gd name="connsiteY2" fmla="*/ 0 h 9224"/>
                      <a:gd name="connsiteX3" fmla="*/ 8539 w 8538"/>
                      <a:gd name="connsiteY3" fmla="*/ 0 h 9224"/>
                      <a:gd name="connsiteX4" fmla="*/ 8539 w 8538"/>
                      <a:gd name="connsiteY4" fmla="*/ 9225 h 9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8" h="9224">
                        <a:moveTo>
                          <a:pt x="8539" y="9225"/>
                        </a:moveTo>
                        <a:cubicBezTo>
                          <a:pt x="5558" y="9225"/>
                          <a:pt x="3004" y="9225"/>
                          <a:pt x="0" y="9225"/>
                        </a:cubicBezTo>
                        <a:cubicBezTo>
                          <a:pt x="0" y="6120"/>
                          <a:pt x="0" y="3251"/>
                          <a:pt x="0" y="0"/>
                        </a:cubicBezTo>
                        <a:cubicBezTo>
                          <a:pt x="2711" y="0"/>
                          <a:pt x="5423" y="0"/>
                          <a:pt x="8539" y="0"/>
                        </a:cubicBezTo>
                        <a:cubicBezTo>
                          <a:pt x="8539" y="2880"/>
                          <a:pt x="8539" y="5760"/>
                          <a:pt x="8539" y="9225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F0B01B-91BE-D6E2-AC4E-E90F2D823487}"/>
                    </a:ext>
                  </a:extLst>
                </p:cNvPr>
                <p:cNvSpPr txBox="1"/>
                <p:nvPr/>
              </p:nvSpPr>
              <p:spPr>
                <a:xfrm>
                  <a:off x="926195" y="4973091"/>
                  <a:ext cx="1121659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Transaction Data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AFFA0BA-0579-9CF4-EF96-445F24FD28A8}"/>
                  </a:ext>
                </a:extLst>
              </p:cNvPr>
              <p:cNvGrpSpPr/>
              <p:nvPr/>
            </p:nvGrpSpPr>
            <p:grpSpPr>
              <a:xfrm>
                <a:off x="638194" y="5413987"/>
                <a:ext cx="1409660" cy="288366"/>
                <a:chOff x="638194" y="5482255"/>
                <a:chExt cx="1409660" cy="288366"/>
              </a:xfrm>
            </p:grpSpPr>
            <p:grpSp>
              <p:nvGrpSpPr>
                <p:cNvPr id="25" name="Graphic 15">
                  <a:extLst>
                    <a:ext uri="{FF2B5EF4-FFF2-40B4-BE49-F238E27FC236}">
                      <a16:creationId xmlns:a16="http://schemas.microsoft.com/office/drawing/2014/main" id="{39DECDCF-4277-AB88-A48F-05B9E13330C5}"/>
                    </a:ext>
                  </a:extLst>
                </p:cNvPr>
                <p:cNvGrpSpPr/>
                <p:nvPr/>
              </p:nvGrpSpPr>
              <p:grpSpPr>
                <a:xfrm>
                  <a:off x="638194" y="5482255"/>
                  <a:ext cx="288114" cy="288366"/>
                  <a:chOff x="597030" y="5304742"/>
                  <a:chExt cx="288114" cy="288366"/>
                </a:xfrm>
                <a:solidFill>
                  <a:schemeClr val="bg1"/>
                </a:solidFill>
              </p:grpSpPr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AC81CDC1-66A0-8481-C1C9-F2EC16AEF350}"/>
                      </a:ext>
                    </a:extLst>
                  </p:cNvPr>
                  <p:cNvSpPr/>
                  <p:nvPr/>
                </p:nvSpPr>
                <p:spPr>
                  <a:xfrm>
                    <a:off x="597030" y="5304742"/>
                    <a:ext cx="288114" cy="288366"/>
                  </a:xfrm>
                  <a:custGeom>
                    <a:avLst/>
                    <a:gdLst>
                      <a:gd name="connsiteX0" fmla="*/ 182351 w 288114"/>
                      <a:gd name="connsiteY0" fmla="*/ 225824 h 288366"/>
                      <a:gd name="connsiteX1" fmla="*/ 182419 w 288114"/>
                      <a:gd name="connsiteY1" fmla="*/ 246828 h 288366"/>
                      <a:gd name="connsiteX2" fmla="*/ 172046 w 288114"/>
                      <a:gd name="connsiteY2" fmla="*/ 268079 h 288366"/>
                      <a:gd name="connsiteX3" fmla="*/ 132964 w 288114"/>
                      <a:gd name="connsiteY3" fmla="*/ 284099 h 288366"/>
                      <a:gd name="connsiteX4" fmla="*/ 31500 w 288114"/>
                      <a:gd name="connsiteY4" fmla="*/ 279003 h 288366"/>
                      <a:gd name="connsiteX5" fmla="*/ 9889 w 288114"/>
                      <a:gd name="connsiteY5" fmla="*/ 267415 h 288366"/>
                      <a:gd name="connsiteX6" fmla="*/ 0 w 288114"/>
                      <a:gd name="connsiteY6" fmla="*/ 247120 h 288366"/>
                      <a:gd name="connsiteX7" fmla="*/ 0 w 288114"/>
                      <a:gd name="connsiteY7" fmla="*/ 41257 h 288366"/>
                      <a:gd name="connsiteX8" fmla="*/ 9821 w 288114"/>
                      <a:gd name="connsiteY8" fmla="*/ 20838 h 288366"/>
                      <a:gd name="connsiteX9" fmla="*/ 49838 w 288114"/>
                      <a:gd name="connsiteY9" fmla="*/ 4233 h 288366"/>
                      <a:gd name="connsiteX10" fmla="*/ 150750 w 288114"/>
                      <a:gd name="connsiteY10" fmla="*/ 9307 h 288366"/>
                      <a:gd name="connsiteX11" fmla="*/ 172834 w 288114"/>
                      <a:gd name="connsiteY11" fmla="*/ 21164 h 288366"/>
                      <a:gd name="connsiteX12" fmla="*/ 182441 w 288114"/>
                      <a:gd name="connsiteY12" fmla="*/ 41009 h 288366"/>
                      <a:gd name="connsiteX13" fmla="*/ 182351 w 288114"/>
                      <a:gd name="connsiteY13" fmla="*/ 81633 h 288366"/>
                      <a:gd name="connsiteX14" fmla="*/ 207079 w 288114"/>
                      <a:gd name="connsiteY14" fmla="*/ 81498 h 288366"/>
                      <a:gd name="connsiteX15" fmla="*/ 211365 w 288114"/>
                      <a:gd name="connsiteY15" fmla="*/ 74129 h 288366"/>
                      <a:gd name="connsiteX16" fmla="*/ 211376 w 288114"/>
                      <a:gd name="connsiteY16" fmla="*/ 35879 h 288366"/>
                      <a:gd name="connsiteX17" fmla="*/ 227959 w 288114"/>
                      <a:gd name="connsiteY17" fmla="*/ 19342 h 288366"/>
                      <a:gd name="connsiteX18" fmla="*/ 246510 w 288114"/>
                      <a:gd name="connsiteY18" fmla="*/ 19195 h 288366"/>
                      <a:gd name="connsiteX19" fmla="*/ 251325 w 288114"/>
                      <a:gd name="connsiteY19" fmla="*/ 16124 h 288366"/>
                      <a:gd name="connsiteX20" fmla="*/ 273364 w 288114"/>
                      <a:gd name="connsiteY20" fmla="*/ 5684 h 288366"/>
                      <a:gd name="connsiteX21" fmla="*/ 288045 w 288114"/>
                      <a:gd name="connsiteY21" fmla="*/ 23932 h 288366"/>
                      <a:gd name="connsiteX22" fmla="*/ 273971 w 288114"/>
                      <a:gd name="connsiteY22" fmla="*/ 42742 h 288366"/>
                      <a:gd name="connsiteX23" fmla="*/ 251325 w 288114"/>
                      <a:gd name="connsiteY23" fmla="*/ 32290 h 288366"/>
                      <a:gd name="connsiteX24" fmla="*/ 246386 w 288114"/>
                      <a:gd name="connsiteY24" fmla="*/ 29320 h 288366"/>
                      <a:gd name="connsiteX25" fmla="*/ 227273 w 288114"/>
                      <a:gd name="connsiteY25" fmla="*/ 29140 h 288366"/>
                      <a:gd name="connsiteX26" fmla="*/ 220669 w 288114"/>
                      <a:gd name="connsiteY26" fmla="*/ 36037 h 288366"/>
                      <a:gd name="connsiteX27" fmla="*/ 220680 w 288114"/>
                      <a:gd name="connsiteY27" fmla="*/ 75412 h 288366"/>
                      <a:gd name="connsiteX28" fmla="*/ 204716 w 288114"/>
                      <a:gd name="connsiteY28" fmla="*/ 91308 h 288366"/>
                      <a:gd name="connsiteX29" fmla="*/ 182655 w 288114"/>
                      <a:gd name="connsiteY29" fmla="*/ 91319 h 288366"/>
                      <a:gd name="connsiteX30" fmla="*/ 182655 w 288114"/>
                      <a:gd name="connsiteY30" fmla="*/ 139537 h 288366"/>
                      <a:gd name="connsiteX31" fmla="*/ 197910 w 288114"/>
                      <a:gd name="connsiteY31" fmla="*/ 139537 h 288366"/>
                      <a:gd name="connsiteX32" fmla="*/ 245723 w 288114"/>
                      <a:gd name="connsiteY32" fmla="*/ 139593 h 288366"/>
                      <a:gd name="connsiteX33" fmla="*/ 251719 w 288114"/>
                      <a:gd name="connsiteY33" fmla="*/ 135993 h 288366"/>
                      <a:gd name="connsiteX34" fmla="*/ 273105 w 288114"/>
                      <a:gd name="connsiteY34" fmla="*/ 125440 h 288366"/>
                      <a:gd name="connsiteX35" fmla="*/ 288056 w 288114"/>
                      <a:gd name="connsiteY35" fmla="*/ 144160 h 288366"/>
                      <a:gd name="connsiteX36" fmla="*/ 273195 w 288114"/>
                      <a:gd name="connsiteY36" fmla="*/ 162948 h 288366"/>
                      <a:gd name="connsiteX37" fmla="*/ 251561 w 288114"/>
                      <a:gd name="connsiteY37" fmla="*/ 152564 h 288366"/>
                      <a:gd name="connsiteX38" fmla="*/ 246904 w 288114"/>
                      <a:gd name="connsiteY38" fmla="*/ 149020 h 288366"/>
                      <a:gd name="connsiteX39" fmla="*/ 184478 w 288114"/>
                      <a:gd name="connsiteY39" fmla="*/ 148942 h 288366"/>
                      <a:gd name="connsiteX40" fmla="*/ 182666 w 288114"/>
                      <a:gd name="connsiteY40" fmla="*/ 149527 h 288366"/>
                      <a:gd name="connsiteX41" fmla="*/ 182666 w 288114"/>
                      <a:gd name="connsiteY41" fmla="*/ 216183 h 288366"/>
                      <a:gd name="connsiteX42" fmla="*/ 204683 w 288114"/>
                      <a:gd name="connsiteY42" fmla="*/ 216194 h 288366"/>
                      <a:gd name="connsiteX43" fmla="*/ 220691 w 288114"/>
                      <a:gd name="connsiteY43" fmla="*/ 232113 h 288366"/>
                      <a:gd name="connsiteX44" fmla="*/ 220669 w 288114"/>
                      <a:gd name="connsiteY44" fmla="*/ 256863 h 288366"/>
                      <a:gd name="connsiteX45" fmla="*/ 228094 w 288114"/>
                      <a:gd name="connsiteY45" fmla="*/ 264333 h 288366"/>
                      <a:gd name="connsiteX46" fmla="*/ 237656 w 288114"/>
                      <a:gd name="connsiteY46" fmla="*/ 264355 h 288366"/>
                      <a:gd name="connsiteX47" fmla="*/ 254565 w 288114"/>
                      <a:gd name="connsiteY47" fmla="*/ 256795 h 288366"/>
                      <a:gd name="connsiteX48" fmla="*/ 276176 w 288114"/>
                      <a:gd name="connsiteY48" fmla="*/ 251227 h 288366"/>
                      <a:gd name="connsiteX49" fmla="*/ 288068 w 288114"/>
                      <a:gd name="connsiteY49" fmla="*/ 270453 h 288366"/>
                      <a:gd name="connsiteX50" fmla="*/ 272835 w 288114"/>
                      <a:gd name="connsiteY50" fmla="*/ 287800 h 288366"/>
                      <a:gd name="connsiteX51" fmla="*/ 252416 w 288114"/>
                      <a:gd name="connsiteY51" fmla="*/ 278373 h 288366"/>
                      <a:gd name="connsiteX52" fmla="*/ 243743 w 288114"/>
                      <a:gd name="connsiteY52" fmla="*/ 273580 h 288366"/>
                      <a:gd name="connsiteX53" fmla="*/ 225743 w 288114"/>
                      <a:gd name="connsiteY53" fmla="*/ 273603 h 288366"/>
                      <a:gd name="connsiteX54" fmla="*/ 211466 w 288114"/>
                      <a:gd name="connsiteY54" fmla="*/ 259529 h 288366"/>
                      <a:gd name="connsiteX55" fmla="*/ 211388 w 288114"/>
                      <a:gd name="connsiteY55" fmla="*/ 233654 h 288366"/>
                      <a:gd name="connsiteX56" fmla="*/ 203951 w 288114"/>
                      <a:gd name="connsiteY56" fmla="*/ 225847 h 288366"/>
                      <a:gd name="connsiteX57" fmla="*/ 182351 w 288114"/>
                      <a:gd name="connsiteY57" fmla="*/ 225824 h 288366"/>
                      <a:gd name="connsiteX58" fmla="*/ 9934 w 288114"/>
                      <a:gd name="connsiteY58" fmla="*/ 58739 h 288366"/>
                      <a:gd name="connsiteX59" fmla="*/ 9731 w 288114"/>
                      <a:gd name="connsiteY59" fmla="*/ 62823 h 288366"/>
                      <a:gd name="connsiteX60" fmla="*/ 9630 w 288114"/>
                      <a:gd name="connsiteY60" fmla="*/ 107227 h 288366"/>
                      <a:gd name="connsiteX61" fmla="*/ 17168 w 288114"/>
                      <a:gd name="connsiteY61" fmla="*/ 121897 h 288366"/>
                      <a:gd name="connsiteX62" fmla="*/ 37226 w 288114"/>
                      <a:gd name="connsiteY62" fmla="*/ 131617 h 288366"/>
                      <a:gd name="connsiteX63" fmla="*/ 123851 w 288114"/>
                      <a:gd name="connsiteY63" fmla="*/ 136814 h 288366"/>
                      <a:gd name="connsiteX64" fmla="*/ 163384 w 288114"/>
                      <a:gd name="connsiteY64" fmla="*/ 123427 h 288366"/>
                      <a:gd name="connsiteX65" fmla="*/ 173059 w 288114"/>
                      <a:gd name="connsiteY65" fmla="*/ 105764 h 288366"/>
                      <a:gd name="connsiteX66" fmla="*/ 172924 w 288114"/>
                      <a:gd name="connsiteY66" fmla="*/ 63048 h 288366"/>
                      <a:gd name="connsiteX67" fmla="*/ 172688 w 288114"/>
                      <a:gd name="connsiteY67" fmla="*/ 58649 h 288366"/>
                      <a:gd name="connsiteX68" fmla="*/ 9934 w 288114"/>
                      <a:gd name="connsiteY68" fmla="*/ 58739 h 288366"/>
                      <a:gd name="connsiteX69" fmla="*/ 9799 w 288114"/>
                      <a:gd name="connsiteY69" fmla="*/ 196428 h 288366"/>
                      <a:gd name="connsiteX70" fmla="*/ 10069 w 288114"/>
                      <a:gd name="connsiteY70" fmla="*/ 249854 h 288366"/>
                      <a:gd name="connsiteX71" fmla="*/ 16020 w 288114"/>
                      <a:gd name="connsiteY71" fmla="*/ 259934 h 288366"/>
                      <a:gd name="connsiteX72" fmla="*/ 38408 w 288114"/>
                      <a:gd name="connsiteY72" fmla="*/ 271117 h 288366"/>
                      <a:gd name="connsiteX73" fmla="*/ 128374 w 288114"/>
                      <a:gd name="connsiteY73" fmla="*/ 275144 h 288366"/>
                      <a:gd name="connsiteX74" fmla="*/ 164408 w 288114"/>
                      <a:gd name="connsiteY74" fmla="*/ 261903 h 288366"/>
                      <a:gd name="connsiteX75" fmla="*/ 173025 w 288114"/>
                      <a:gd name="connsiteY75" fmla="*/ 245399 h 288366"/>
                      <a:gd name="connsiteX76" fmla="*/ 172935 w 288114"/>
                      <a:gd name="connsiteY76" fmla="*/ 213922 h 288366"/>
                      <a:gd name="connsiteX77" fmla="*/ 172935 w 288114"/>
                      <a:gd name="connsiteY77" fmla="*/ 196394 h 288366"/>
                      <a:gd name="connsiteX78" fmla="*/ 9799 w 288114"/>
                      <a:gd name="connsiteY78" fmla="*/ 196428 h 288366"/>
                      <a:gd name="connsiteX79" fmla="*/ 9855 w 288114"/>
                      <a:gd name="connsiteY79" fmla="*/ 129040 h 288366"/>
                      <a:gd name="connsiteX80" fmla="*/ 10125 w 288114"/>
                      <a:gd name="connsiteY80" fmla="*/ 178360 h 288366"/>
                      <a:gd name="connsiteX81" fmla="*/ 15964 w 288114"/>
                      <a:gd name="connsiteY81" fmla="*/ 187912 h 288366"/>
                      <a:gd name="connsiteX82" fmla="*/ 38351 w 288114"/>
                      <a:gd name="connsiteY82" fmla="*/ 199105 h 288366"/>
                      <a:gd name="connsiteX83" fmla="*/ 127800 w 288114"/>
                      <a:gd name="connsiteY83" fmla="*/ 203313 h 288366"/>
                      <a:gd name="connsiteX84" fmla="*/ 165285 w 288114"/>
                      <a:gd name="connsiteY84" fmla="*/ 189250 h 288366"/>
                      <a:gd name="connsiteX85" fmla="*/ 172980 w 288114"/>
                      <a:gd name="connsiteY85" fmla="*/ 174535 h 288366"/>
                      <a:gd name="connsiteX86" fmla="*/ 172901 w 288114"/>
                      <a:gd name="connsiteY86" fmla="*/ 133484 h 288366"/>
                      <a:gd name="connsiteX87" fmla="*/ 172384 w 288114"/>
                      <a:gd name="connsiteY87" fmla="*/ 129142 h 288366"/>
                      <a:gd name="connsiteX88" fmla="*/ 91226 w 288114"/>
                      <a:gd name="connsiteY88" fmla="*/ 148795 h 288366"/>
                      <a:gd name="connsiteX89" fmla="*/ 9855 w 288114"/>
                      <a:gd name="connsiteY89" fmla="*/ 129040 h 288366"/>
                      <a:gd name="connsiteX90" fmla="*/ 91013 w 288114"/>
                      <a:gd name="connsiteY90" fmla="*/ 8632 h 288366"/>
                      <a:gd name="connsiteX91" fmla="*/ 46710 w 288114"/>
                      <a:gd name="connsiteY91" fmla="*/ 14932 h 288366"/>
                      <a:gd name="connsiteX92" fmla="*/ 16526 w 288114"/>
                      <a:gd name="connsiteY92" fmla="*/ 27723 h 288366"/>
                      <a:gd name="connsiteX93" fmla="*/ 16470 w 288114"/>
                      <a:gd name="connsiteY93" fmla="*/ 49334 h 288366"/>
                      <a:gd name="connsiteX94" fmla="*/ 34245 w 288114"/>
                      <a:gd name="connsiteY94" fmla="*/ 58582 h 288366"/>
                      <a:gd name="connsiteX95" fmla="*/ 135518 w 288114"/>
                      <a:gd name="connsiteY95" fmla="*/ 62440 h 288366"/>
                      <a:gd name="connsiteX96" fmla="*/ 167828 w 288114"/>
                      <a:gd name="connsiteY96" fmla="*/ 47827 h 288366"/>
                      <a:gd name="connsiteX97" fmla="*/ 167513 w 288114"/>
                      <a:gd name="connsiteY97" fmla="*/ 29208 h 288366"/>
                      <a:gd name="connsiteX98" fmla="*/ 150086 w 288114"/>
                      <a:gd name="connsiteY98" fmla="*/ 19330 h 288366"/>
                      <a:gd name="connsiteX99" fmla="*/ 91013 w 288114"/>
                      <a:gd name="connsiteY99" fmla="*/ 8632 h 288366"/>
                      <a:gd name="connsiteX100" fmla="*/ 268976 w 288114"/>
                      <a:gd name="connsiteY100" fmla="*/ 153745 h 288366"/>
                      <a:gd name="connsiteX101" fmla="*/ 278201 w 288114"/>
                      <a:gd name="connsiteY101" fmla="*/ 143845 h 288366"/>
                      <a:gd name="connsiteX102" fmla="*/ 268841 w 288114"/>
                      <a:gd name="connsiteY102" fmla="*/ 134722 h 288366"/>
                      <a:gd name="connsiteX103" fmla="*/ 259155 w 288114"/>
                      <a:gd name="connsiteY103" fmla="*/ 144262 h 288366"/>
                      <a:gd name="connsiteX104" fmla="*/ 268976 w 288114"/>
                      <a:gd name="connsiteY104" fmla="*/ 153745 h 288366"/>
                      <a:gd name="connsiteX105" fmla="*/ 278201 w 288114"/>
                      <a:gd name="connsiteY105" fmla="*/ 268810 h 288366"/>
                      <a:gd name="connsiteX106" fmla="*/ 268493 w 288114"/>
                      <a:gd name="connsiteY106" fmla="*/ 259349 h 288366"/>
                      <a:gd name="connsiteX107" fmla="*/ 259144 w 288114"/>
                      <a:gd name="connsiteY107" fmla="*/ 268799 h 288366"/>
                      <a:gd name="connsiteX108" fmla="*/ 268763 w 288114"/>
                      <a:gd name="connsiteY108" fmla="*/ 278407 h 288366"/>
                      <a:gd name="connsiteX109" fmla="*/ 278201 w 288114"/>
                      <a:gd name="connsiteY109" fmla="*/ 268810 h 288366"/>
                      <a:gd name="connsiteX110" fmla="*/ 268661 w 288114"/>
                      <a:gd name="connsiteY110" fmla="*/ 14752 h 288366"/>
                      <a:gd name="connsiteX111" fmla="*/ 259155 w 288114"/>
                      <a:gd name="connsiteY111" fmla="*/ 24517 h 288366"/>
                      <a:gd name="connsiteX112" fmla="*/ 268639 w 288114"/>
                      <a:gd name="connsiteY112" fmla="*/ 33865 h 288366"/>
                      <a:gd name="connsiteX113" fmla="*/ 278213 w 288114"/>
                      <a:gd name="connsiteY113" fmla="*/ 24258 h 288366"/>
                      <a:gd name="connsiteX114" fmla="*/ 268661 w 288114"/>
                      <a:gd name="connsiteY114" fmla="*/ 14752 h 288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</a:cxnLst>
                    <a:rect l="l" t="t" r="r" b="b"/>
                    <a:pathLst>
                      <a:path w="288114" h="288366">
                        <a:moveTo>
                          <a:pt x="182351" y="225824"/>
                        </a:moveTo>
                        <a:cubicBezTo>
                          <a:pt x="182351" y="233395"/>
                          <a:pt x="182070" y="240123"/>
                          <a:pt x="182419" y="246828"/>
                        </a:cubicBezTo>
                        <a:cubicBezTo>
                          <a:pt x="182903" y="255963"/>
                          <a:pt x="178920" y="262702"/>
                          <a:pt x="172046" y="268079"/>
                        </a:cubicBezTo>
                        <a:cubicBezTo>
                          <a:pt x="160538" y="277079"/>
                          <a:pt x="147026" y="281433"/>
                          <a:pt x="132964" y="284099"/>
                        </a:cubicBezTo>
                        <a:cubicBezTo>
                          <a:pt x="98753" y="290602"/>
                          <a:pt x="64744" y="290253"/>
                          <a:pt x="31500" y="279003"/>
                        </a:cubicBezTo>
                        <a:cubicBezTo>
                          <a:pt x="23850" y="276415"/>
                          <a:pt x="16616" y="272005"/>
                          <a:pt x="9889" y="267415"/>
                        </a:cubicBezTo>
                        <a:cubicBezTo>
                          <a:pt x="3094" y="262769"/>
                          <a:pt x="-22" y="255783"/>
                          <a:pt x="0" y="247120"/>
                        </a:cubicBezTo>
                        <a:cubicBezTo>
                          <a:pt x="158" y="178495"/>
                          <a:pt x="158" y="109882"/>
                          <a:pt x="0" y="41257"/>
                        </a:cubicBezTo>
                        <a:cubicBezTo>
                          <a:pt x="-22" y="32594"/>
                          <a:pt x="3386" y="26058"/>
                          <a:pt x="9821" y="20838"/>
                        </a:cubicBezTo>
                        <a:cubicBezTo>
                          <a:pt x="21499" y="11365"/>
                          <a:pt x="35404" y="6978"/>
                          <a:pt x="49838" y="4233"/>
                        </a:cubicBezTo>
                        <a:cubicBezTo>
                          <a:pt x="83858" y="-2225"/>
                          <a:pt x="117686" y="-1865"/>
                          <a:pt x="150750" y="9307"/>
                        </a:cubicBezTo>
                        <a:cubicBezTo>
                          <a:pt x="158569" y="11950"/>
                          <a:pt x="165960" y="16473"/>
                          <a:pt x="172834" y="21164"/>
                        </a:cubicBezTo>
                        <a:cubicBezTo>
                          <a:pt x="179449" y="25687"/>
                          <a:pt x="182644" y="32549"/>
                          <a:pt x="182441" y="41009"/>
                        </a:cubicBezTo>
                        <a:cubicBezTo>
                          <a:pt x="182126" y="54307"/>
                          <a:pt x="182351" y="67604"/>
                          <a:pt x="182351" y="81633"/>
                        </a:cubicBezTo>
                        <a:cubicBezTo>
                          <a:pt x="190800" y="81633"/>
                          <a:pt x="198968" y="81959"/>
                          <a:pt x="207079" y="81498"/>
                        </a:cubicBezTo>
                        <a:cubicBezTo>
                          <a:pt x="211151" y="81262"/>
                          <a:pt x="211376" y="77482"/>
                          <a:pt x="211365" y="74129"/>
                        </a:cubicBezTo>
                        <a:cubicBezTo>
                          <a:pt x="211343" y="61383"/>
                          <a:pt x="211320" y="48625"/>
                          <a:pt x="211376" y="35879"/>
                        </a:cubicBezTo>
                        <a:cubicBezTo>
                          <a:pt x="211421" y="24787"/>
                          <a:pt x="216855" y="19387"/>
                          <a:pt x="227959" y="19342"/>
                        </a:cubicBezTo>
                        <a:cubicBezTo>
                          <a:pt x="234146" y="19308"/>
                          <a:pt x="240345" y="19555"/>
                          <a:pt x="246510" y="19195"/>
                        </a:cubicBezTo>
                        <a:cubicBezTo>
                          <a:pt x="248209" y="19094"/>
                          <a:pt x="250493" y="17620"/>
                          <a:pt x="251325" y="16124"/>
                        </a:cubicBezTo>
                        <a:cubicBezTo>
                          <a:pt x="256151" y="7529"/>
                          <a:pt x="264263" y="3524"/>
                          <a:pt x="273364" y="5684"/>
                        </a:cubicBezTo>
                        <a:cubicBezTo>
                          <a:pt x="281903" y="7709"/>
                          <a:pt x="287933" y="15202"/>
                          <a:pt x="288045" y="23932"/>
                        </a:cubicBezTo>
                        <a:cubicBezTo>
                          <a:pt x="288158" y="32639"/>
                          <a:pt x="282150" y="40660"/>
                          <a:pt x="273971" y="42742"/>
                        </a:cubicBezTo>
                        <a:cubicBezTo>
                          <a:pt x="264713" y="45093"/>
                          <a:pt x="256410" y="41099"/>
                          <a:pt x="251325" y="32290"/>
                        </a:cubicBezTo>
                        <a:cubicBezTo>
                          <a:pt x="250470" y="30805"/>
                          <a:pt x="248119" y="29422"/>
                          <a:pt x="246386" y="29320"/>
                        </a:cubicBezTo>
                        <a:cubicBezTo>
                          <a:pt x="240030" y="28972"/>
                          <a:pt x="233640" y="29309"/>
                          <a:pt x="227273" y="29140"/>
                        </a:cubicBezTo>
                        <a:cubicBezTo>
                          <a:pt x="222334" y="29005"/>
                          <a:pt x="220635" y="31469"/>
                          <a:pt x="220669" y="36037"/>
                        </a:cubicBezTo>
                        <a:cubicBezTo>
                          <a:pt x="220736" y="49165"/>
                          <a:pt x="220736" y="62283"/>
                          <a:pt x="220680" y="75412"/>
                        </a:cubicBezTo>
                        <a:cubicBezTo>
                          <a:pt x="220635" y="85919"/>
                          <a:pt x="215224" y="91263"/>
                          <a:pt x="204716" y="91308"/>
                        </a:cubicBezTo>
                        <a:cubicBezTo>
                          <a:pt x="197460" y="91342"/>
                          <a:pt x="190193" y="91319"/>
                          <a:pt x="182655" y="91319"/>
                        </a:cubicBezTo>
                        <a:cubicBezTo>
                          <a:pt x="182655" y="107564"/>
                          <a:pt x="182655" y="123213"/>
                          <a:pt x="182655" y="139537"/>
                        </a:cubicBezTo>
                        <a:cubicBezTo>
                          <a:pt x="187898" y="139537"/>
                          <a:pt x="192904" y="139537"/>
                          <a:pt x="197910" y="139537"/>
                        </a:cubicBezTo>
                        <a:cubicBezTo>
                          <a:pt x="213851" y="139537"/>
                          <a:pt x="229781" y="139469"/>
                          <a:pt x="245723" y="139593"/>
                        </a:cubicBezTo>
                        <a:cubicBezTo>
                          <a:pt x="248681" y="139615"/>
                          <a:pt x="250301" y="138895"/>
                          <a:pt x="251719" y="135993"/>
                        </a:cubicBezTo>
                        <a:cubicBezTo>
                          <a:pt x="255870" y="127488"/>
                          <a:pt x="264713" y="123370"/>
                          <a:pt x="273105" y="125440"/>
                        </a:cubicBezTo>
                        <a:cubicBezTo>
                          <a:pt x="281891" y="127600"/>
                          <a:pt x="288045" y="135295"/>
                          <a:pt x="288056" y="144160"/>
                        </a:cubicBezTo>
                        <a:cubicBezTo>
                          <a:pt x="288068" y="153003"/>
                          <a:pt x="281869" y="160844"/>
                          <a:pt x="273195" y="162948"/>
                        </a:cubicBezTo>
                        <a:cubicBezTo>
                          <a:pt x="264724" y="165007"/>
                          <a:pt x="256253" y="160777"/>
                          <a:pt x="251561" y="152564"/>
                        </a:cubicBezTo>
                        <a:cubicBezTo>
                          <a:pt x="250650" y="150967"/>
                          <a:pt x="248501" y="149043"/>
                          <a:pt x="246904" y="149020"/>
                        </a:cubicBezTo>
                        <a:cubicBezTo>
                          <a:pt x="226091" y="148795"/>
                          <a:pt x="205279" y="148897"/>
                          <a:pt x="184478" y="148942"/>
                        </a:cubicBezTo>
                        <a:cubicBezTo>
                          <a:pt x="183960" y="148942"/>
                          <a:pt x="183454" y="149268"/>
                          <a:pt x="182666" y="149527"/>
                        </a:cubicBezTo>
                        <a:cubicBezTo>
                          <a:pt x="182666" y="171554"/>
                          <a:pt x="182666" y="193570"/>
                          <a:pt x="182666" y="216183"/>
                        </a:cubicBezTo>
                        <a:cubicBezTo>
                          <a:pt x="190159" y="216183"/>
                          <a:pt x="197426" y="216149"/>
                          <a:pt x="204683" y="216194"/>
                        </a:cubicBezTo>
                        <a:cubicBezTo>
                          <a:pt x="215089" y="216239"/>
                          <a:pt x="220624" y="221729"/>
                          <a:pt x="220691" y="232113"/>
                        </a:cubicBezTo>
                        <a:cubicBezTo>
                          <a:pt x="220748" y="240359"/>
                          <a:pt x="220826" y="248617"/>
                          <a:pt x="220669" y="256863"/>
                        </a:cubicBezTo>
                        <a:cubicBezTo>
                          <a:pt x="220568" y="262117"/>
                          <a:pt x="222908" y="264479"/>
                          <a:pt x="228094" y="264333"/>
                        </a:cubicBezTo>
                        <a:cubicBezTo>
                          <a:pt x="231278" y="264243"/>
                          <a:pt x="234473" y="264164"/>
                          <a:pt x="237656" y="264355"/>
                        </a:cubicBezTo>
                        <a:cubicBezTo>
                          <a:pt x="244620" y="264772"/>
                          <a:pt x="250504" y="264895"/>
                          <a:pt x="254565" y="256795"/>
                        </a:cubicBezTo>
                        <a:cubicBezTo>
                          <a:pt x="258098" y="249753"/>
                          <a:pt x="268560" y="248122"/>
                          <a:pt x="276176" y="251227"/>
                        </a:cubicBezTo>
                        <a:cubicBezTo>
                          <a:pt x="283770" y="254332"/>
                          <a:pt x="288653" y="262207"/>
                          <a:pt x="288068" y="270453"/>
                        </a:cubicBezTo>
                        <a:cubicBezTo>
                          <a:pt x="287483" y="278733"/>
                          <a:pt x="281216" y="285865"/>
                          <a:pt x="272835" y="287800"/>
                        </a:cubicBezTo>
                        <a:cubicBezTo>
                          <a:pt x="265084" y="289589"/>
                          <a:pt x="255983" y="285899"/>
                          <a:pt x="252416" y="278373"/>
                        </a:cubicBezTo>
                        <a:cubicBezTo>
                          <a:pt x="250380" y="274075"/>
                          <a:pt x="247759" y="273434"/>
                          <a:pt x="243743" y="273580"/>
                        </a:cubicBezTo>
                        <a:cubicBezTo>
                          <a:pt x="237746" y="273805"/>
                          <a:pt x="231739" y="273727"/>
                          <a:pt x="225743" y="273603"/>
                        </a:cubicBezTo>
                        <a:cubicBezTo>
                          <a:pt x="217316" y="273423"/>
                          <a:pt x="211646" y="267922"/>
                          <a:pt x="211466" y="259529"/>
                        </a:cubicBezTo>
                        <a:cubicBezTo>
                          <a:pt x="211275" y="250912"/>
                          <a:pt x="211444" y="242283"/>
                          <a:pt x="211388" y="233654"/>
                        </a:cubicBezTo>
                        <a:cubicBezTo>
                          <a:pt x="211343" y="227253"/>
                          <a:pt x="210094" y="225925"/>
                          <a:pt x="203951" y="225847"/>
                        </a:cubicBezTo>
                        <a:cubicBezTo>
                          <a:pt x="196999" y="225745"/>
                          <a:pt x="190069" y="225824"/>
                          <a:pt x="182351" y="225824"/>
                        </a:cubicBezTo>
                        <a:close/>
                        <a:moveTo>
                          <a:pt x="9934" y="58739"/>
                        </a:moveTo>
                        <a:cubicBezTo>
                          <a:pt x="9889" y="59538"/>
                          <a:pt x="9731" y="61180"/>
                          <a:pt x="9731" y="62823"/>
                        </a:cubicBezTo>
                        <a:cubicBezTo>
                          <a:pt x="9709" y="77617"/>
                          <a:pt x="9911" y="92433"/>
                          <a:pt x="9630" y="107227"/>
                        </a:cubicBezTo>
                        <a:cubicBezTo>
                          <a:pt x="9506" y="113729"/>
                          <a:pt x="11835" y="118792"/>
                          <a:pt x="17168" y="121897"/>
                        </a:cubicBezTo>
                        <a:cubicBezTo>
                          <a:pt x="23580" y="125632"/>
                          <a:pt x="30206" y="129400"/>
                          <a:pt x="37226" y="131617"/>
                        </a:cubicBezTo>
                        <a:cubicBezTo>
                          <a:pt x="65599" y="140594"/>
                          <a:pt x="94624" y="141415"/>
                          <a:pt x="123851" y="136814"/>
                        </a:cubicBezTo>
                        <a:cubicBezTo>
                          <a:pt x="137745" y="134632"/>
                          <a:pt x="151301" y="131155"/>
                          <a:pt x="163384" y="123427"/>
                        </a:cubicBezTo>
                        <a:cubicBezTo>
                          <a:pt x="169853" y="119287"/>
                          <a:pt x="173306" y="113898"/>
                          <a:pt x="173059" y="105764"/>
                        </a:cubicBezTo>
                        <a:cubicBezTo>
                          <a:pt x="172620" y="91533"/>
                          <a:pt x="172946" y="77290"/>
                          <a:pt x="172924" y="63048"/>
                        </a:cubicBezTo>
                        <a:cubicBezTo>
                          <a:pt x="172924" y="61259"/>
                          <a:pt x="172744" y="59470"/>
                          <a:pt x="172688" y="58649"/>
                        </a:cubicBezTo>
                        <a:cubicBezTo>
                          <a:pt x="118339" y="83703"/>
                          <a:pt x="64598" y="83658"/>
                          <a:pt x="9934" y="58739"/>
                        </a:cubicBezTo>
                        <a:close/>
                        <a:moveTo>
                          <a:pt x="9799" y="196428"/>
                        </a:moveTo>
                        <a:cubicBezTo>
                          <a:pt x="9799" y="214687"/>
                          <a:pt x="9473" y="232293"/>
                          <a:pt x="10069" y="249854"/>
                        </a:cubicBezTo>
                        <a:cubicBezTo>
                          <a:pt x="10193" y="253353"/>
                          <a:pt x="13028" y="257999"/>
                          <a:pt x="16020" y="259934"/>
                        </a:cubicBezTo>
                        <a:cubicBezTo>
                          <a:pt x="23006" y="264434"/>
                          <a:pt x="30510" y="268675"/>
                          <a:pt x="38408" y="271117"/>
                        </a:cubicBezTo>
                        <a:cubicBezTo>
                          <a:pt x="67950" y="280252"/>
                          <a:pt x="98111" y="280465"/>
                          <a:pt x="128374" y="275144"/>
                        </a:cubicBezTo>
                        <a:cubicBezTo>
                          <a:pt x="141131" y="272905"/>
                          <a:pt x="153473" y="269283"/>
                          <a:pt x="164408" y="261903"/>
                        </a:cubicBezTo>
                        <a:cubicBezTo>
                          <a:pt x="170314" y="257920"/>
                          <a:pt x="173273" y="252745"/>
                          <a:pt x="173025" y="245399"/>
                        </a:cubicBezTo>
                        <a:cubicBezTo>
                          <a:pt x="172676" y="234914"/>
                          <a:pt x="172935" y="224418"/>
                          <a:pt x="172935" y="213922"/>
                        </a:cubicBezTo>
                        <a:cubicBezTo>
                          <a:pt x="172935" y="208195"/>
                          <a:pt x="172935" y="202458"/>
                          <a:pt x="172935" y="196394"/>
                        </a:cubicBezTo>
                        <a:cubicBezTo>
                          <a:pt x="118361" y="223090"/>
                          <a:pt x="59783" y="223124"/>
                          <a:pt x="9799" y="196428"/>
                        </a:cubicBezTo>
                        <a:close/>
                        <a:moveTo>
                          <a:pt x="9855" y="129040"/>
                        </a:moveTo>
                        <a:cubicBezTo>
                          <a:pt x="9855" y="146174"/>
                          <a:pt x="9529" y="162284"/>
                          <a:pt x="10125" y="178360"/>
                        </a:cubicBezTo>
                        <a:cubicBezTo>
                          <a:pt x="10249" y="181690"/>
                          <a:pt x="13073" y="186089"/>
                          <a:pt x="15964" y="187912"/>
                        </a:cubicBezTo>
                        <a:cubicBezTo>
                          <a:pt x="22995" y="192355"/>
                          <a:pt x="30465" y="196642"/>
                          <a:pt x="38351" y="199105"/>
                        </a:cubicBezTo>
                        <a:cubicBezTo>
                          <a:pt x="67714" y="208252"/>
                          <a:pt x="97729" y="208443"/>
                          <a:pt x="127800" y="203313"/>
                        </a:cubicBezTo>
                        <a:cubicBezTo>
                          <a:pt x="141098" y="201040"/>
                          <a:pt x="154069" y="197350"/>
                          <a:pt x="165285" y="189250"/>
                        </a:cubicBezTo>
                        <a:cubicBezTo>
                          <a:pt x="170336" y="185605"/>
                          <a:pt x="173070" y="181004"/>
                          <a:pt x="172980" y="174535"/>
                        </a:cubicBezTo>
                        <a:cubicBezTo>
                          <a:pt x="172778" y="160855"/>
                          <a:pt x="172935" y="147175"/>
                          <a:pt x="172901" y="133484"/>
                        </a:cubicBezTo>
                        <a:cubicBezTo>
                          <a:pt x="172901" y="132145"/>
                          <a:pt x="172586" y="130795"/>
                          <a:pt x="172384" y="129142"/>
                        </a:cubicBezTo>
                        <a:cubicBezTo>
                          <a:pt x="147251" y="145510"/>
                          <a:pt x="119588" y="148773"/>
                          <a:pt x="91226" y="148795"/>
                        </a:cubicBezTo>
                        <a:cubicBezTo>
                          <a:pt x="62899" y="148807"/>
                          <a:pt x="35280" y="145443"/>
                          <a:pt x="9855" y="129040"/>
                        </a:cubicBezTo>
                        <a:close/>
                        <a:moveTo>
                          <a:pt x="91013" y="8632"/>
                        </a:moveTo>
                        <a:cubicBezTo>
                          <a:pt x="76241" y="10679"/>
                          <a:pt x="61380" y="12277"/>
                          <a:pt x="46710" y="14932"/>
                        </a:cubicBezTo>
                        <a:cubicBezTo>
                          <a:pt x="35843" y="16900"/>
                          <a:pt x="25436" y="20782"/>
                          <a:pt x="16526" y="27723"/>
                        </a:cubicBezTo>
                        <a:cubicBezTo>
                          <a:pt x="7605" y="34687"/>
                          <a:pt x="7313" y="42708"/>
                          <a:pt x="16470" y="49334"/>
                        </a:cubicBezTo>
                        <a:cubicBezTo>
                          <a:pt x="21836" y="53215"/>
                          <a:pt x="27968" y="56489"/>
                          <a:pt x="34245" y="58582"/>
                        </a:cubicBezTo>
                        <a:cubicBezTo>
                          <a:pt x="67568" y="69708"/>
                          <a:pt x="101453" y="70045"/>
                          <a:pt x="135518" y="62440"/>
                        </a:cubicBezTo>
                        <a:cubicBezTo>
                          <a:pt x="147240" y="59819"/>
                          <a:pt x="158704" y="56197"/>
                          <a:pt x="167828" y="47827"/>
                        </a:cubicBezTo>
                        <a:cubicBezTo>
                          <a:pt x="174521" y="41684"/>
                          <a:pt x="174656" y="34765"/>
                          <a:pt x="167513" y="29208"/>
                        </a:cubicBezTo>
                        <a:cubicBezTo>
                          <a:pt x="162281" y="25147"/>
                          <a:pt x="156251" y="21760"/>
                          <a:pt x="150086" y="19330"/>
                        </a:cubicBezTo>
                        <a:cubicBezTo>
                          <a:pt x="131209" y="11905"/>
                          <a:pt x="111341" y="9880"/>
                          <a:pt x="91013" y="8632"/>
                        </a:cubicBezTo>
                        <a:close/>
                        <a:moveTo>
                          <a:pt x="268976" y="153745"/>
                        </a:moveTo>
                        <a:cubicBezTo>
                          <a:pt x="274264" y="153644"/>
                          <a:pt x="278359" y="149257"/>
                          <a:pt x="278201" y="143845"/>
                        </a:cubicBezTo>
                        <a:cubicBezTo>
                          <a:pt x="278055" y="138659"/>
                          <a:pt x="274039" y="134733"/>
                          <a:pt x="268841" y="134722"/>
                        </a:cubicBezTo>
                        <a:cubicBezTo>
                          <a:pt x="263464" y="134710"/>
                          <a:pt x="259099" y="139008"/>
                          <a:pt x="259155" y="144262"/>
                        </a:cubicBezTo>
                        <a:cubicBezTo>
                          <a:pt x="259211" y="149448"/>
                          <a:pt x="263768" y="153847"/>
                          <a:pt x="268976" y="153745"/>
                        </a:cubicBezTo>
                        <a:close/>
                        <a:moveTo>
                          <a:pt x="278201" y="268810"/>
                        </a:moveTo>
                        <a:cubicBezTo>
                          <a:pt x="278134" y="263455"/>
                          <a:pt x="273735" y="259158"/>
                          <a:pt x="268493" y="259349"/>
                        </a:cubicBezTo>
                        <a:cubicBezTo>
                          <a:pt x="263531" y="259529"/>
                          <a:pt x="259256" y="263849"/>
                          <a:pt x="259144" y="268799"/>
                        </a:cubicBezTo>
                        <a:cubicBezTo>
                          <a:pt x="259031" y="274042"/>
                          <a:pt x="263374" y="278384"/>
                          <a:pt x="268763" y="278407"/>
                        </a:cubicBezTo>
                        <a:cubicBezTo>
                          <a:pt x="274219" y="278429"/>
                          <a:pt x="278269" y="274312"/>
                          <a:pt x="278201" y="268810"/>
                        </a:cubicBezTo>
                        <a:close/>
                        <a:moveTo>
                          <a:pt x="268661" y="14752"/>
                        </a:moveTo>
                        <a:cubicBezTo>
                          <a:pt x="263396" y="14819"/>
                          <a:pt x="258964" y="19375"/>
                          <a:pt x="259155" y="24517"/>
                        </a:cubicBezTo>
                        <a:cubicBezTo>
                          <a:pt x="259335" y="29478"/>
                          <a:pt x="263689" y="33764"/>
                          <a:pt x="268639" y="33865"/>
                        </a:cubicBezTo>
                        <a:cubicBezTo>
                          <a:pt x="273949" y="33967"/>
                          <a:pt x="278201" y="29703"/>
                          <a:pt x="278213" y="24258"/>
                        </a:cubicBezTo>
                        <a:cubicBezTo>
                          <a:pt x="278224" y="18723"/>
                          <a:pt x="274151" y="14673"/>
                          <a:pt x="268661" y="14752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67F4372E-123C-EDB2-FCDC-08AA7BE97ADF}"/>
                      </a:ext>
                    </a:extLst>
                  </p:cNvPr>
                  <p:cNvSpPr/>
                  <p:nvPr/>
                </p:nvSpPr>
                <p:spPr>
                  <a:xfrm>
                    <a:off x="861563" y="5444695"/>
                    <a:ext cx="8696" cy="8572"/>
                  </a:xfrm>
                  <a:custGeom>
                    <a:avLst/>
                    <a:gdLst>
                      <a:gd name="connsiteX0" fmla="*/ 8696 w 8696"/>
                      <a:gd name="connsiteY0" fmla="*/ 0 h 8572"/>
                      <a:gd name="connsiteX1" fmla="*/ 8696 w 8696"/>
                      <a:gd name="connsiteY1" fmla="*/ 8573 h 8572"/>
                      <a:gd name="connsiteX2" fmla="*/ 0 w 8696"/>
                      <a:gd name="connsiteY2" fmla="*/ 8573 h 8572"/>
                      <a:gd name="connsiteX3" fmla="*/ 0 w 8696"/>
                      <a:gd name="connsiteY3" fmla="*/ 0 h 8572"/>
                      <a:gd name="connsiteX4" fmla="*/ 8696 w 8696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6" h="8572">
                        <a:moveTo>
                          <a:pt x="8696" y="0"/>
                        </a:moveTo>
                        <a:cubicBezTo>
                          <a:pt x="8696" y="2880"/>
                          <a:pt x="8696" y="5569"/>
                          <a:pt x="8696" y="8573"/>
                        </a:cubicBezTo>
                        <a:cubicBezTo>
                          <a:pt x="5771" y="8573"/>
                          <a:pt x="3094" y="8573"/>
                          <a:pt x="0" y="8573"/>
                        </a:cubicBezTo>
                        <a:cubicBezTo>
                          <a:pt x="0" y="5782"/>
                          <a:pt x="0" y="3094"/>
                          <a:pt x="0" y="0"/>
                        </a:cubicBezTo>
                        <a:cubicBezTo>
                          <a:pt x="2644" y="0"/>
                          <a:pt x="5344" y="0"/>
                          <a:pt x="8696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20D29E3D-28CF-70FA-D129-F0134028FAE4}"/>
                      </a:ext>
                    </a:extLst>
                  </p:cNvPr>
                  <p:cNvSpPr/>
                  <p:nvPr/>
                </p:nvSpPr>
                <p:spPr>
                  <a:xfrm>
                    <a:off x="861552" y="5569288"/>
                    <a:ext cx="8516" cy="8786"/>
                  </a:xfrm>
                  <a:custGeom>
                    <a:avLst/>
                    <a:gdLst>
                      <a:gd name="connsiteX0" fmla="*/ 0 w 8516"/>
                      <a:gd name="connsiteY0" fmla="*/ 0 h 8786"/>
                      <a:gd name="connsiteX1" fmla="*/ 8516 w 8516"/>
                      <a:gd name="connsiteY1" fmla="*/ 0 h 8786"/>
                      <a:gd name="connsiteX2" fmla="*/ 8516 w 8516"/>
                      <a:gd name="connsiteY2" fmla="*/ 8786 h 8786"/>
                      <a:gd name="connsiteX3" fmla="*/ 0 w 8516"/>
                      <a:gd name="connsiteY3" fmla="*/ 8786 h 8786"/>
                      <a:gd name="connsiteX4" fmla="*/ 0 w 8516"/>
                      <a:gd name="connsiteY4" fmla="*/ 0 h 8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16" h="8786">
                        <a:moveTo>
                          <a:pt x="0" y="0"/>
                        </a:moveTo>
                        <a:cubicBezTo>
                          <a:pt x="2947" y="0"/>
                          <a:pt x="5501" y="0"/>
                          <a:pt x="8516" y="0"/>
                        </a:cubicBezTo>
                        <a:cubicBezTo>
                          <a:pt x="8516" y="2824"/>
                          <a:pt x="8516" y="5648"/>
                          <a:pt x="8516" y="8786"/>
                        </a:cubicBezTo>
                        <a:cubicBezTo>
                          <a:pt x="5771" y="8786"/>
                          <a:pt x="3082" y="8786"/>
                          <a:pt x="0" y="8786"/>
                        </a:cubicBezTo>
                        <a:cubicBezTo>
                          <a:pt x="0" y="5985"/>
                          <a:pt x="0" y="3308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0B7B819C-0442-C4B1-5C63-0FB9C46E3B55}"/>
                      </a:ext>
                    </a:extLst>
                  </p:cNvPr>
                  <p:cNvSpPr/>
                  <p:nvPr/>
                </p:nvSpPr>
                <p:spPr>
                  <a:xfrm>
                    <a:off x="861608" y="5324443"/>
                    <a:ext cx="8538" cy="9224"/>
                  </a:xfrm>
                  <a:custGeom>
                    <a:avLst/>
                    <a:gdLst>
                      <a:gd name="connsiteX0" fmla="*/ 8539 w 8538"/>
                      <a:gd name="connsiteY0" fmla="*/ 9225 h 9224"/>
                      <a:gd name="connsiteX1" fmla="*/ 0 w 8538"/>
                      <a:gd name="connsiteY1" fmla="*/ 9225 h 9224"/>
                      <a:gd name="connsiteX2" fmla="*/ 0 w 8538"/>
                      <a:gd name="connsiteY2" fmla="*/ 0 h 9224"/>
                      <a:gd name="connsiteX3" fmla="*/ 8539 w 8538"/>
                      <a:gd name="connsiteY3" fmla="*/ 0 h 9224"/>
                      <a:gd name="connsiteX4" fmla="*/ 8539 w 8538"/>
                      <a:gd name="connsiteY4" fmla="*/ 9225 h 9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8" h="9224">
                        <a:moveTo>
                          <a:pt x="8539" y="9225"/>
                        </a:moveTo>
                        <a:cubicBezTo>
                          <a:pt x="5558" y="9225"/>
                          <a:pt x="3004" y="9225"/>
                          <a:pt x="0" y="9225"/>
                        </a:cubicBezTo>
                        <a:cubicBezTo>
                          <a:pt x="0" y="6120"/>
                          <a:pt x="0" y="3251"/>
                          <a:pt x="0" y="0"/>
                        </a:cubicBezTo>
                        <a:cubicBezTo>
                          <a:pt x="2711" y="0"/>
                          <a:pt x="5423" y="0"/>
                          <a:pt x="8539" y="0"/>
                        </a:cubicBezTo>
                        <a:cubicBezTo>
                          <a:pt x="8539" y="2880"/>
                          <a:pt x="8539" y="5760"/>
                          <a:pt x="8539" y="9225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3F90B6-20D4-7B92-6C36-51EC2F5944B3}"/>
                    </a:ext>
                  </a:extLst>
                </p:cNvPr>
                <p:cNvSpPr txBox="1"/>
                <p:nvPr/>
              </p:nvSpPr>
              <p:spPr>
                <a:xfrm>
                  <a:off x="926195" y="5503147"/>
                  <a:ext cx="1121659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Contact Data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B552BAE-DA8C-9606-F778-ACF517CD7F4C}"/>
                  </a:ext>
                </a:extLst>
              </p:cNvPr>
              <p:cNvGrpSpPr/>
              <p:nvPr/>
            </p:nvGrpSpPr>
            <p:grpSpPr>
              <a:xfrm>
                <a:off x="638194" y="5848535"/>
                <a:ext cx="1409660" cy="288366"/>
                <a:chOff x="638194" y="5848535"/>
                <a:chExt cx="1409660" cy="288366"/>
              </a:xfrm>
            </p:grpSpPr>
            <p:grpSp>
              <p:nvGrpSpPr>
                <p:cNvPr id="40" name="Graphic 17">
                  <a:extLst>
                    <a:ext uri="{FF2B5EF4-FFF2-40B4-BE49-F238E27FC236}">
                      <a16:creationId xmlns:a16="http://schemas.microsoft.com/office/drawing/2014/main" id="{A41DE113-7D12-9DD1-C091-6854A128F484}"/>
                    </a:ext>
                  </a:extLst>
                </p:cNvPr>
                <p:cNvGrpSpPr/>
                <p:nvPr/>
              </p:nvGrpSpPr>
              <p:grpSpPr>
                <a:xfrm>
                  <a:off x="638194" y="5848535"/>
                  <a:ext cx="288114" cy="288366"/>
                  <a:chOff x="597030" y="5671022"/>
                  <a:chExt cx="288114" cy="288366"/>
                </a:xfrm>
                <a:solidFill>
                  <a:schemeClr val="bg1"/>
                </a:solidFill>
              </p:grpSpPr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4742D06A-3244-64DC-2454-C6731784F213}"/>
                      </a:ext>
                    </a:extLst>
                  </p:cNvPr>
                  <p:cNvSpPr/>
                  <p:nvPr/>
                </p:nvSpPr>
                <p:spPr>
                  <a:xfrm>
                    <a:off x="597030" y="5671022"/>
                    <a:ext cx="288114" cy="288366"/>
                  </a:xfrm>
                  <a:custGeom>
                    <a:avLst/>
                    <a:gdLst>
                      <a:gd name="connsiteX0" fmla="*/ 182351 w 288114"/>
                      <a:gd name="connsiteY0" fmla="*/ 225824 h 288366"/>
                      <a:gd name="connsiteX1" fmla="*/ 182419 w 288114"/>
                      <a:gd name="connsiteY1" fmla="*/ 246828 h 288366"/>
                      <a:gd name="connsiteX2" fmla="*/ 172046 w 288114"/>
                      <a:gd name="connsiteY2" fmla="*/ 268079 h 288366"/>
                      <a:gd name="connsiteX3" fmla="*/ 132964 w 288114"/>
                      <a:gd name="connsiteY3" fmla="*/ 284099 h 288366"/>
                      <a:gd name="connsiteX4" fmla="*/ 31500 w 288114"/>
                      <a:gd name="connsiteY4" fmla="*/ 279003 h 288366"/>
                      <a:gd name="connsiteX5" fmla="*/ 9889 w 288114"/>
                      <a:gd name="connsiteY5" fmla="*/ 267415 h 288366"/>
                      <a:gd name="connsiteX6" fmla="*/ 0 w 288114"/>
                      <a:gd name="connsiteY6" fmla="*/ 247120 h 288366"/>
                      <a:gd name="connsiteX7" fmla="*/ 0 w 288114"/>
                      <a:gd name="connsiteY7" fmla="*/ 41257 h 288366"/>
                      <a:gd name="connsiteX8" fmla="*/ 9821 w 288114"/>
                      <a:gd name="connsiteY8" fmla="*/ 20838 h 288366"/>
                      <a:gd name="connsiteX9" fmla="*/ 49838 w 288114"/>
                      <a:gd name="connsiteY9" fmla="*/ 4233 h 288366"/>
                      <a:gd name="connsiteX10" fmla="*/ 150750 w 288114"/>
                      <a:gd name="connsiteY10" fmla="*/ 9307 h 288366"/>
                      <a:gd name="connsiteX11" fmla="*/ 172834 w 288114"/>
                      <a:gd name="connsiteY11" fmla="*/ 21164 h 288366"/>
                      <a:gd name="connsiteX12" fmla="*/ 182441 w 288114"/>
                      <a:gd name="connsiteY12" fmla="*/ 41009 h 288366"/>
                      <a:gd name="connsiteX13" fmla="*/ 182351 w 288114"/>
                      <a:gd name="connsiteY13" fmla="*/ 81633 h 288366"/>
                      <a:gd name="connsiteX14" fmla="*/ 207079 w 288114"/>
                      <a:gd name="connsiteY14" fmla="*/ 81498 h 288366"/>
                      <a:gd name="connsiteX15" fmla="*/ 211365 w 288114"/>
                      <a:gd name="connsiteY15" fmla="*/ 74129 h 288366"/>
                      <a:gd name="connsiteX16" fmla="*/ 211376 w 288114"/>
                      <a:gd name="connsiteY16" fmla="*/ 35879 h 288366"/>
                      <a:gd name="connsiteX17" fmla="*/ 227959 w 288114"/>
                      <a:gd name="connsiteY17" fmla="*/ 19342 h 288366"/>
                      <a:gd name="connsiteX18" fmla="*/ 246510 w 288114"/>
                      <a:gd name="connsiteY18" fmla="*/ 19195 h 288366"/>
                      <a:gd name="connsiteX19" fmla="*/ 251325 w 288114"/>
                      <a:gd name="connsiteY19" fmla="*/ 16124 h 288366"/>
                      <a:gd name="connsiteX20" fmla="*/ 273364 w 288114"/>
                      <a:gd name="connsiteY20" fmla="*/ 5684 h 288366"/>
                      <a:gd name="connsiteX21" fmla="*/ 288045 w 288114"/>
                      <a:gd name="connsiteY21" fmla="*/ 23932 h 288366"/>
                      <a:gd name="connsiteX22" fmla="*/ 273971 w 288114"/>
                      <a:gd name="connsiteY22" fmla="*/ 42742 h 288366"/>
                      <a:gd name="connsiteX23" fmla="*/ 251325 w 288114"/>
                      <a:gd name="connsiteY23" fmla="*/ 32290 h 288366"/>
                      <a:gd name="connsiteX24" fmla="*/ 246386 w 288114"/>
                      <a:gd name="connsiteY24" fmla="*/ 29320 h 288366"/>
                      <a:gd name="connsiteX25" fmla="*/ 227273 w 288114"/>
                      <a:gd name="connsiteY25" fmla="*/ 29140 h 288366"/>
                      <a:gd name="connsiteX26" fmla="*/ 220669 w 288114"/>
                      <a:gd name="connsiteY26" fmla="*/ 36037 h 288366"/>
                      <a:gd name="connsiteX27" fmla="*/ 220680 w 288114"/>
                      <a:gd name="connsiteY27" fmla="*/ 75412 h 288366"/>
                      <a:gd name="connsiteX28" fmla="*/ 204716 w 288114"/>
                      <a:gd name="connsiteY28" fmla="*/ 91308 h 288366"/>
                      <a:gd name="connsiteX29" fmla="*/ 182655 w 288114"/>
                      <a:gd name="connsiteY29" fmla="*/ 91319 h 288366"/>
                      <a:gd name="connsiteX30" fmla="*/ 182655 w 288114"/>
                      <a:gd name="connsiteY30" fmla="*/ 139537 h 288366"/>
                      <a:gd name="connsiteX31" fmla="*/ 197910 w 288114"/>
                      <a:gd name="connsiteY31" fmla="*/ 139537 h 288366"/>
                      <a:gd name="connsiteX32" fmla="*/ 245723 w 288114"/>
                      <a:gd name="connsiteY32" fmla="*/ 139593 h 288366"/>
                      <a:gd name="connsiteX33" fmla="*/ 251719 w 288114"/>
                      <a:gd name="connsiteY33" fmla="*/ 135993 h 288366"/>
                      <a:gd name="connsiteX34" fmla="*/ 273105 w 288114"/>
                      <a:gd name="connsiteY34" fmla="*/ 125440 h 288366"/>
                      <a:gd name="connsiteX35" fmla="*/ 288056 w 288114"/>
                      <a:gd name="connsiteY35" fmla="*/ 144160 h 288366"/>
                      <a:gd name="connsiteX36" fmla="*/ 273195 w 288114"/>
                      <a:gd name="connsiteY36" fmla="*/ 162948 h 288366"/>
                      <a:gd name="connsiteX37" fmla="*/ 251561 w 288114"/>
                      <a:gd name="connsiteY37" fmla="*/ 152564 h 288366"/>
                      <a:gd name="connsiteX38" fmla="*/ 246904 w 288114"/>
                      <a:gd name="connsiteY38" fmla="*/ 149020 h 288366"/>
                      <a:gd name="connsiteX39" fmla="*/ 184478 w 288114"/>
                      <a:gd name="connsiteY39" fmla="*/ 148942 h 288366"/>
                      <a:gd name="connsiteX40" fmla="*/ 182666 w 288114"/>
                      <a:gd name="connsiteY40" fmla="*/ 149527 h 288366"/>
                      <a:gd name="connsiteX41" fmla="*/ 182666 w 288114"/>
                      <a:gd name="connsiteY41" fmla="*/ 216183 h 288366"/>
                      <a:gd name="connsiteX42" fmla="*/ 204683 w 288114"/>
                      <a:gd name="connsiteY42" fmla="*/ 216194 h 288366"/>
                      <a:gd name="connsiteX43" fmla="*/ 220691 w 288114"/>
                      <a:gd name="connsiteY43" fmla="*/ 232113 h 288366"/>
                      <a:gd name="connsiteX44" fmla="*/ 220669 w 288114"/>
                      <a:gd name="connsiteY44" fmla="*/ 256863 h 288366"/>
                      <a:gd name="connsiteX45" fmla="*/ 228094 w 288114"/>
                      <a:gd name="connsiteY45" fmla="*/ 264333 h 288366"/>
                      <a:gd name="connsiteX46" fmla="*/ 237656 w 288114"/>
                      <a:gd name="connsiteY46" fmla="*/ 264355 h 288366"/>
                      <a:gd name="connsiteX47" fmla="*/ 254565 w 288114"/>
                      <a:gd name="connsiteY47" fmla="*/ 256795 h 288366"/>
                      <a:gd name="connsiteX48" fmla="*/ 276176 w 288114"/>
                      <a:gd name="connsiteY48" fmla="*/ 251227 h 288366"/>
                      <a:gd name="connsiteX49" fmla="*/ 288068 w 288114"/>
                      <a:gd name="connsiteY49" fmla="*/ 270453 h 288366"/>
                      <a:gd name="connsiteX50" fmla="*/ 272835 w 288114"/>
                      <a:gd name="connsiteY50" fmla="*/ 287800 h 288366"/>
                      <a:gd name="connsiteX51" fmla="*/ 252416 w 288114"/>
                      <a:gd name="connsiteY51" fmla="*/ 278373 h 288366"/>
                      <a:gd name="connsiteX52" fmla="*/ 243743 w 288114"/>
                      <a:gd name="connsiteY52" fmla="*/ 273580 h 288366"/>
                      <a:gd name="connsiteX53" fmla="*/ 225743 w 288114"/>
                      <a:gd name="connsiteY53" fmla="*/ 273603 h 288366"/>
                      <a:gd name="connsiteX54" fmla="*/ 211466 w 288114"/>
                      <a:gd name="connsiteY54" fmla="*/ 259529 h 288366"/>
                      <a:gd name="connsiteX55" fmla="*/ 211388 w 288114"/>
                      <a:gd name="connsiteY55" fmla="*/ 233654 h 288366"/>
                      <a:gd name="connsiteX56" fmla="*/ 203951 w 288114"/>
                      <a:gd name="connsiteY56" fmla="*/ 225847 h 288366"/>
                      <a:gd name="connsiteX57" fmla="*/ 182351 w 288114"/>
                      <a:gd name="connsiteY57" fmla="*/ 225824 h 288366"/>
                      <a:gd name="connsiteX58" fmla="*/ 9934 w 288114"/>
                      <a:gd name="connsiteY58" fmla="*/ 58739 h 288366"/>
                      <a:gd name="connsiteX59" fmla="*/ 9731 w 288114"/>
                      <a:gd name="connsiteY59" fmla="*/ 62823 h 288366"/>
                      <a:gd name="connsiteX60" fmla="*/ 9630 w 288114"/>
                      <a:gd name="connsiteY60" fmla="*/ 107227 h 288366"/>
                      <a:gd name="connsiteX61" fmla="*/ 17168 w 288114"/>
                      <a:gd name="connsiteY61" fmla="*/ 121897 h 288366"/>
                      <a:gd name="connsiteX62" fmla="*/ 37226 w 288114"/>
                      <a:gd name="connsiteY62" fmla="*/ 131617 h 288366"/>
                      <a:gd name="connsiteX63" fmla="*/ 123851 w 288114"/>
                      <a:gd name="connsiteY63" fmla="*/ 136814 h 288366"/>
                      <a:gd name="connsiteX64" fmla="*/ 163384 w 288114"/>
                      <a:gd name="connsiteY64" fmla="*/ 123427 h 288366"/>
                      <a:gd name="connsiteX65" fmla="*/ 173059 w 288114"/>
                      <a:gd name="connsiteY65" fmla="*/ 105764 h 288366"/>
                      <a:gd name="connsiteX66" fmla="*/ 172924 w 288114"/>
                      <a:gd name="connsiteY66" fmla="*/ 63048 h 288366"/>
                      <a:gd name="connsiteX67" fmla="*/ 172688 w 288114"/>
                      <a:gd name="connsiteY67" fmla="*/ 58649 h 288366"/>
                      <a:gd name="connsiteX68" fmla="*/ 9934 w 288114"/>
                      <a:gd name="connsiteY68" fmla="*/ 58739 h 288366"/>
                      <a:gd name="connsiteX69" fmla="*/ 9799 w 288114"/>
                      <a:gd name="connsiteY69" fmla="*/ 196428 h 288366"/>
                      <a:gd name="connsiteX70" fmla="*/ 10069 w 288114"/>
                      <a:gd name="connsiteY70" fmla="*/ 249854 h 288366"/>
                      <a:gd name="connsiteX71" fmla="*/ 16020 w 288114"/>
                      <a:gd name="connsiteY71" fmla="*/ 259934 h 288366"/>
                      <a:gd name="connsiteX72" fmla="*/ 38408 w 288114"/>
                      <a:gd name="connsiteY72" fmla="*/ 271117 h 288366"/>
                      <a:gd name="connsiteX73" fmla="*/ 128374 w 288114"/>
                      <a:gd name="connsiteY73" fmla="*/ 275144 h 288366"/>
                      <a:gd name="connsiteX74" fmla="*/ 164408 w 288114"/>
                      <a:gd name="connsiteY74" fmla="*/ 261903 h 288366"/>
                      <a:gd name="connsiteX75" fmla="*/ 173025 w 288114"/>
                      <a:gd name="connsiteY75" fmla="*/ 245399 h 288366"/>
                      <a:gd name="connsiteX76" fmla="*/ 172935 w 288114"/>
                      <a:gd name="connsiteY76" fmla="*/ 213922 h 288366"/>
                      <a:gd name="connsiteX77" fmla="*/ 172935 w 288114"/>
                      <a:gd name="connsiteY77" fmla="*/ 196394 h 288366"/>
                      <a:gd name="connsiteX78" fmla="*/ 9799 w 288114"/>
                      <a:gd name="connsiteY78" fmla="*/ 196428 h 288366"/>
                      <a:gd name="connsiteX79" fmla="*/ 9855 w 288114"/>
                      <a:gd name="connsiteY79" fmla="*/ 129040 h 288366"/>
                      <a:gd name="connsiteX80" fmla="*/ 10125 w 288114"/>
                      <a:gd name="connsiteY80" fmla="*/ 178360 h 288366"/>
                      <a:gd name="connsiteX81" fmla="*/ 15964 w 288114"/>
                      <a:gd name="connsiteY81" fmla="*/ 187912 h 288366"/>
                      <a:gd name="connsiteX82" fmla="*/ 38351 w 288114"/>
                      <a:gd name="connsiteY82" fmla="*/ 199105 h 288366"/>
                      <a:gd name="connsiteX83" fmla="*/ 127800 w 288114"/>
                      <a:gd name="connsiteY83" fmla="*/ 203313 h 288366"/>
                      <a:gd name="connsiteX84" fmla="*/ 165285 w 288114"/>
                      <a:gd name="connsiteY84" fmla="*/ 189250 h 288366"/>
                      <a:gd name="connsiteX85" fmla="*/ 172980 w 288114"/>
                      <a:gd name="connsiteY85" fmla="*/ 174535 h 288366"/>
                      <a:gd name="connsiteX86" fmla="*/ 172901 w 288114"/>
                      <a:gd name="connsiteY86" fmla="*/ 133484 h 288366"/>
                      <a:gd name="connsiteX87" fmla="*/ 172384 w 288114"/>
                      <a:gd name="connsiteY87" fmla="*/ 129142 h 288366"/>
                      <a:gd name="connsiteX88" fmla="*/ 91226 w 288114"/>
                      <a:gd name="connsiteY88" fmla="*/ 148795 h 288366"/>
                      <a:gd name="connsiteX89" fmla="*/ 9855 w 288114"/>
                      <a:gd name="connsiteY89" fmla="*/ 129040 h 288366"/>
                      <a:gd name="connsiteX90" fmla="*/ 91013 w 288114"/>
                      <a:gd name="connsiteY90" fmla="*/ 8632 h 288366"/>
                      <a:gd name="connsiteX91" fmla="*/ 46710 w 288114"/>
                      <a:gd name="connsiteY91" fmla="*/ 14932 h 288366"/>
                      <a:gd name="connsiteX92" fmla="*/ 16526 w 288114"/>
                      <a:gd name="connsiteY92" fmla="*/ 27723 h 288366"/>
                      <a:gd name="connsiteX93" fmla="*/ 16470 w 288114"/>
                      <a:gd name="connsiteY93" fmla="*/ 49334 h 288366"/>
                      <a:gd name="connsiteX94" fmla="*/ 34245 w 288114"/>
                      <a:gd name="connsiteY94" fmla="*/ 58582 h 288366"/>
                      <a:gd name="connsiteX95" fmla="*/ 135518 w 288114"/>
                      <a:gd name="connsiteY95" fmla="*/ 62440 h 288366"/>
                      <a:gd name="connsiteX96" fmla="*/ 167828 w 288114"/>
                      <a:gd name="connsiteY96" fmla="*/ 47827 h 288366"/>
                      <a:gd name="connsiteX97" fmla="*/ 167513 w 288114"/>
                      <a:gd name="connsiteY97" fmla="*/ 29208 h 288366"/>
                      <a:gd name="connsiteX98" fmla="*/ 150086 w 288114"/>
                      <a:gd name="connsiteY98" fmla="*/ 19330 h 288366"/>
                      <a:gd name="connsiteX99" fmla="*/ 91013 w 288114"/>
                      <a:gd name="connsiteY99" fmla="*/ 8632 h 288366"/>
                      <a:gd name="connsiteX100" fmla="*/ 268976 w 288114"/>
                      <a:gd name="connsiteY100" fmla="*/ 153745 h 288366"/>
                      <a:gd name="connsiteX101" fmla="*/ 278201 w 288114"/>
                      <a:gd name="connsiteY101" fmla="*/ 143845 h 288366"/>
                      <a:gd name="connsiteX102" fmla="*/ 268841 w 288114"/>
                      <a:gd name="connsiteY102" fmla="*/ 134722 h 288366"/>
                      <a:gd name="connsiteX103" fmla="*/ 259155 w 288114"/>
                      <a:gd name="connsiteY103" fmla="*/ 144262 h 288366"/>
                      <a:gd name="connsiteX104" fmla="*/ 268976 w 288114"/>
                      <a:gd name="connsiteY104" fmla="*/ 153745 h 288366"/>
                      <a:gd name="connsiteX105" fmla="*/ 278201 w 288114"/>
                      <a:gd name="connsiteY105" fmla="*/ 268810 h 288366"/>
                      <a:gd name="connsiteX106" fmla="*/ 268493 w 288114"/>
                      <a:gd name="connsiteY106" fmla="*/ 259349 h 288366"/>
                      <a:gd name="connsiteX107" fmla="*/ 259144 w 288114"/>
                      <a:gd name="connsiteY107" fmla="*/ 268799 h 288366"/>
                      <a:gd name="connsiteX108" fmla="*/ 268763 w 288114"/>
                      <a:gd name="connsiteY108" fmla="*/ 278407 h 288366"/>
                      <a:gd name="connsiteX109" fmla="*/ 278201 w 288114"/>
                      <a:gd name="connsiteY109" fmla="*/ 268810 h 288366"/>
                      <a:gd name="connsiteX110" fmla="*/ 268661 w 288114"/>
                      <a:gd name="connsiteY110" fmla="*/ 14752 h 288366"/>
                      <a:gd name="connsiteX111" fmla="*/ 259155 w 288114"/>
                      <a:gd name="connsiteY111" fmla="*/ 24517 h 288366"/>
                      <a:gd name="connsiteX112" fmla="*/ 268639 w 288114"/>
                      <a:gd name="connsiteY112" fmla="*/ 33865 h 288366"/>
                      <a:gd name="connsiteX113" fmla="*/ 278213 w 288114"/>
                      <a:gd name="connsiteY113" fmla="*/ 24258 h 288366"/>
                      <a:gd name="connsiteX114" fmla="*/ 268661 w 288114"/>
                      <a:gd name="connsiteY114" fmla="*/ 14752 h 288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</a:cxnLst>
                    <a:rect l="l" t="t" r="r" b="b"/>
                    <a:pathLst>
                      <a:path w="288114" h="288366">
                        <a:moveTo>
                          <a:pt x="182351" y="225824"/>
                        </a:moveTo>
                        <a:cubicBezTo>
                          <a:pt x="182351" y="233395"/>
                          <a:pt x="182070" y="240123"/>
                          <a:pt x="182419" y="246828"/>
                        </a:cubicBezTo>
                        <a:cubicBezTo>
                          <a:pt x="182903" y="255963"/>
                          <a:pt x="178920" y="262702"/>
                          <a:pt x="172046" y="268079"/>
                        </a:cubicBezTo>
                        <a:cubicBezTo>
                          <a:pt x="160538" y="277079"/>
                          <a:pt x="147026" y="281433"/>
                          <a:pt x="132964" y="284099"/>
                        </a:cubicBezTo>
                        <a:cubicBezTo>
                          <a:pt x="98753" y="290602"/>
                          <a:pt x="64744" y="290253"/>
                          <a:pt x="31500" y="279003"/>
                        </a:cubicBezTo>
                        <a:cubicBezTo>
                          <a:pt x="23850" y="276415"/>
                          <a:pt x="16616" y="272005"/>
                          <a:pt x="9889" y="267415"/>
                        </a:cubicBezTo>
                        <a:cubicBezTo>
                          <a:pt x="3094" y="262769"/>
                          <a:pt x="-22" y="255783"/>
                          <a:pt x="0" y="247120"/>
                        </a:cubicBezTo>
                        <a:cubicBezTo>
                          <a:pt x="158" y="178495"/>
                          <a:pt x="158" y="109882"/>
                          <a:pt x="0" y="41257"/>
                        </a:cubicBezTo>
                        <a:cubicBezTo>
                          <a:pt x="-22" y="32594"/>
                          <a:pt x="3386" y="26058"/>
                          <a:pt x="9821" y="20838"/>
                        </a:cubicBezTo>
                        <a:cubicBezTo>
                          <a:pt x="21499" y="11365"/>
                          <a:pt x="35404" y="6978"/>
                          <a:pt x="49838" y="4233"/>
                        </a:cubicBezTo>
                        <a:cubicBezTo>
                          <a:pt x="83858" y="-2225"/>
                          <a:pt x="117686" y="-1865"/>
                          <a:pt x="150750" y="9307"/>
                        </a:cubicBezTo>
                        <a:cubicBezTo>
                          <a:pt x="158569" y="11950"/>
                          <a:pt x="165960" y="16473"/>
                          <a:pt x="172834" y="21164"/>
                        </a:cubicBezTo>
                        <a:cubicBezTo>
                          <a:pt x="179449" y="25687"/>
                          <a:pt x="182644" y="32549"/>
                          <a:pt x="182441" y="41009"/>
                        </a:cubicBezTo>
                        <a:cubicBezTo>
                          <a:pt x="182126" y="54307"/>
                          <a:pt x="182351" y="67604"/>
                          <a:pt x="182351" y="81633"/>
                        </a:cubicBezTo>
                        <a:cubicBezTo>
                          <a:pt x="190800" y="81633"/>
                          <a:pt x="198968" y="81959"/>
                          <a:pt x="207079" y="81498"/>
                        </a:cubicBezTo>
                        <a:cubicBezTo>
                          <a:pt x="211151" y="81262"/>
                          <a:pt x="211376" y="77482"/>
                          <a:pt x="211365" y="74129"/>
                        </a:cubicBezTo>
                        <a:cubicBezTo>
                          <a:pt x="211343" y="61383"/>
                          <a:pt x="211320" y="48625"/>
                          <a:pt x="211376" y="35879"/>
                        </a:cubicBezTo>
                        <a:cubicBezTo>
                          <a:pt x="211421" y="24787"/>
                          <a:pt x="216855" y="19387"/>
                          <a:pt x="227959" y="19342"/>
                        </a:cubicBezTo>
                        <a:cubicBezTo>
                          <a:pt x="234146" y="19308"/>
                          <a:pt x="240345" y="19555"/>
                          <a:pt x="246510" y="19195"/>
                        </a:cubicBezTo>
                        <a:cubicBezTo>
                          <a:pt x="248209" y="19094"/>
                          <a:pt x="250493" y="17620"/>
                          <a:pt x="251325" y="16124"/>
                        </a:cubicBezTo>
                        <a:cubicBezTo>
                          <a:pt x="256151" y="7529"/>
                          <a:pt x="264263" y="3524"/>
                          <a:pt x="273364" y="5684"/>
                        </a:cubicBezTo>
                        <a:cubicBezTo>
                          <a:pt x="281903" y="7709"/>
                          <a:pt x="287933" y="15202"/>
                          <a:pt x="288045" y="23932"/>
                        </a:cubicBezTo>
                        <a:cubicBezTo>
                          <a:pt x="288158" y="32639"/>
                          <a:pt x="282150" y="40660"/>
                          <a:pt x="273971" y="42742"/>
                        </a:cubicBezTo>
                        <a:cubicBezTo>
                          <a:pt x="264713" y="45093"/>
                          <a:pt x="256410" y="41099"/>
                          <a:pt x="251325" y="32290"/>
                        </a:cubicBezTo>
                        <a:cubicBezTo>
                          <a:pt x="250470" y="30805"/>
                          <a:pt x="248119" y="29422"/>
                          <a:pt x="246386" y="29320"/>
                        </a:cubicBezTo>
                        <a:cubicBezTo>
                          <a:pt x="240030" y="28972"/>
                          <a:pt x="233640" y="29309"/>
                          <a:pt x="227273" y="29140"/>
                        </a:cubicBezTo>
                        <a:cubicBezTo>
                          <a:pt x="222334" y="29005"/>
                          <a:pt x="220635" y="31469"/>
                          <a:pt x="220669" y="36037"/>
                        </a:cubicBezTo>
                        <a:cubicBezTo>
                          <a:pt x="220736" y="49165"/>
                          <a:pt x="220736" y="62283"/>
                          <a:pt x="220680" y="75412"/>
                        </a:cubicBezTo>
                        <a:cubicBezTo>
                          <a:pt x="220635" y="85919"/>
                          <a:pt x="215224" y="91263"/>
                          <a:pt x="204716" y="91308"/>
                        </a:cubicBezTo>
                        <a:cubicBezTo>
                          <a:pt x="197460" y="91342"/>
                          <a:pt x="190193" y="91319"/>
                          <a:pt x="182655" y="91319"/>
                        </a:cubicBezTo>
                        <a:cubicBezTo>
                          <a:pt x="182655" y="107564"/>
                          <a:pt x="182655" y="123213"/>
                          <a:pt x="182655" y="139537"/>
                        </a:cubicBezTo>
                        <a:cubicBezTo>
                          <a:pt x="187898" y="139537"/>
                          <a:pt x="192904" y="139537"/>
                          <a:pt x="197910" y="139537"/>
                        </a:cubicBezTo>
                        <a:cubicBezTo>
                          <a:pt x="213851" y="139537"/>
                          <a:pt x="229781" y="139469"/>
                          <a:pt x="245723" y="139593"/>
                        </a:cubicBezTo>
                        <a:cubicBezTo>
                          <a:pt x="248681" y="139615"/>
                          <a:pt x="250301" y="138895"/>
                          <a:pt x="251719" y="135993"/>
                        </a:cubicBezTo>
                        <a:cubicBezTo>
                          <a:pt x="255870" y="127488"/>
                          <a:pt x="264713" y="123370"/>
                          <a:pt x="273105" y="125440"/>
                        </a:cubicBezTo>
                        <a:cubicBezTo>
                          <a:pt x="281891" y="127600"/>
                          <a:pt x="288045" y="135295"/>
                          <a:pt x="288056" y="144160"/>
                        </a:cubicBezTo>
                        <a:cubicBezTo>
                          <a:pt x="288068" y="153003"/>
                          <a:pt x="281869" y="160844"/>
                          <a:pt x="273195" y="162948"/>
                        </a:cubicBezTo>
                        <a:cubicBezTo>
                          <a:pt x="264724" y="165007"/>
                          <a:pt x="256253" y="160777"/>
                          <a:pt x="251561" y="152564"/>
                        </a:cubicBezTo>
                        <a:cubicBezTo>
                          <a:pt x="250650" y="150967"/>
                          <a:pt x="248501" y="149043"/>
                          <a:pt x="246904" y="149020"/>
                        </a:cubicBezTo>
                        <a:cubicBezTo>
                          <a:pt x="226091" y="148795"/>
                          <a:pt x="205279" y="148897"/>
                          <a:pt x="184478" y="148942"/>
                        </a:cubicBezTo>
                        <a:cubicBezTo>
                          <a:pt x="183960" y="148942"/>
                          <a:pt x="183454" y="149268"/>
                          <a:pt x="182666" y="149527"/>
                        </a:cubicBezTo>
                        <a:cubicBezTo>
                          <a:pt x="182666" y="171554"/>
                          <a:pt x="182666" y="193570"/>
                          <a:pt x="182666" y="216183"/>
                        </a:cubicBezTo>
                        <a:cubicBezTo>
                          <a:pt x="190159" y="216183"/>
                          <a:pt x="197426" y="216149"/>
                          <a:pt x="204683" y="216194"/>
                        </a:cubicBezTo>
                        <a:cubicBezTo>
                          <a:pt x="215089" y="216239"/>
                          <a:pt x="220624" y="221729"/>
                          <a:pt x="220691" y="232113"/>
                        </a:cubicBezTo>
                        <a:cubicBezTo>
                          <a:pt x="220748" y="240359"/>
                          <a:pt x="220826" y="248617"/>
                          <a:pt x="220669" y="256863"/>
                        </a:cubicBezTo>
                        <a:cubicBezTo>
                          <a:pt x="220568" y="262117"/>
                          <a:pt x="222908" y="264479"/>
                          <a:pt x="228094" y="264333"/>
                        </a:cubicBezTo>
                        <a:cubicBezTo>
                          <a:pt x="231278" y="264243"/>
                          <a:pt x="234473" y="264164"/>
                          <a:pt x="237656" y="264355"/>
                        </a:cubicBezTo>
                        <a:cubicBezTo>
                          <a:pt x="244620" y="264772"/>
                          <a:pt x="250504" y="264895"/>
                          <a:pt x="254565" y="256795"/>
                        </a:cubicBezTo>
                        <a:cubicBezTo>
                          <a:pt x="258098" y="249753"/>
                          <a:pt x="268560" y="248122"/>
                          <a:pt x="276176" y="251227"/>
                        </a:cubicBezTo>
                        <a:cubicBezTo>
                          <a:pt x="283770" y="254332"/>
                          <a:pt x="288653" y="262207"/>
                          <a:pt x="288068" y="270453"/>
                        </a:cubicBezTo>
                        <a:cubicBezTo>
                          <a:pt x="287483" y="278733"/>
                          <a:pt x="281216" y="285865"/>
                          <a:pt x="272835" y="287800"/>
                        </a:cubicBezTo>
                        <a:cubicBezTo>
                          <a:pt x="265084" y="289589"/>
                          <a:pt x="255983" y="285899"/>
                          <a:pt x="252416" y="278373"/>
                        </a:cubicBezTo>
                        <a:cubicBezTo>
                          <a:pt x="250380" y="274075"/>
                          <a:pt x="247759" y="273434"/>
                          <a:pt x="243743" y="273580"/>
                        </a:cubicBezTo>
                        <a:cubicBezTo>
                          <a:pt x="237746" y="273805"/>
                          <a:pt x="231739" y="273727"/>
                          <a:pt x="225743" y="273603"/>
                        </a:cubicBezTo>
                        <a:cubicBezTo>
                          <a:pt x="217316" y="273423"/>
                          <a:pt x="211646" y="267922"/>
                          <a:pt x="211466" y="259529"/>
                        </a:cubicBezTo>
                        <a:cubicBezTo>
                          <a:pt x="211275" y="250912"/>
                          <a:pt x="211444" y="242283"/>
                          <a:pt x="211388" y="233654"/>
                        </a:cubicBezTo>
                        <a:cubicBezTo>
                          <a:pt x="211343" y="227253"/>
                          <a:pt x="210094" y="225925"/>
                          <a:pt x="203951" y="225847"/>
                        </a:cubicBezTo>
                        <a:cubicBezTo>
                          <a:pt x="196999" y="225745"/>
                          <a:pt x="190069" y="225824"/>
                          <a:pt x="182351" y="225824"/>
                        </a:cubicBezTo>
                        <a:close/>
                        <a:moveTo>
                          <a:pt x="9934" y="58739"/>
                        </a:moveTo>
                        <a:cubicBezTo>
                          <a:pt x="9889" y="59538"/>
                          <a:pt x="9731" y="61180"/>
                          <a:pt x="9731" y="62823"/>
                        </a:cubicBezTo>
                        <a:cubicBezTo>
                          <a:pt x="9709" y="77617"/>
                          <a:pt x="9911" y="92433"/>
                          <a:pt x="9630" y="107227"/>
                        </a:cubicBezTo>
                        <a:cubicBezTo>
                          <a:pt x="9506" y="113729"/>
                          <a:pt x="11835" y="118792"/>
                          <a:pt x="17168" y="121897"/>
                        </a:cubicBezTo>
                        <a:cubicBezTo>
                          <a:pt x="23580" y="125632"/>
                          <a:pt x="30206" y="129400"/>
                          <a:pt x="37226" y="131617"/>
                        </a:cubicBezTo>
                        <a:cubicBezTo>
                          <a:pt x="65599" y="140594"/>
                          <a:pt x="94624" y="141415"/>
                          <a:pt x="123851" y="136814"/>
                        </a:cubicBezTo>
                        <a:cubicBezTo>
                          <a:pt x="137745" y="134632"/>
                          <a:pt x="151301" y="131155"/>
                          <a:pt x="163384" y="123427"/>
                        </a:cubicBezTo>
                        <a:cubicBezTo>
                          <a:pt x="169853" y="119287"/>
                          <a:pt x="173306" y="113898"/>
                          <a:pt x="173059" y="105764"/>
                        </a:cubicBezTo>
                        <a:cubicBezTo>
                          <a:pt x="172620" y="91533"/>
                          <a:pt x="172946" y="77290"/>
                          <a:pt x="172924" y="63048"/>
                        </a:cubicBezTo>
                        <a:cubicBezTo>
                          <a:pt x="172924" y="61259"/>
                          <a:pt x="172744" y="59470"/>
                          <a:pt x="172688" y="58649"/>
                        </a:cubicBezTo>
                        <a:cubicBezTo>
                          <a:pt x="118339" y="83703"/>
                          <a:pt x="64598" y="83658"/>
                          <a:pt x="9934" y="58739"/>
                        </a:cubicBezTo>
                        <a:close/>
                        <a:moveTo>
                          <a:pt x="9799" y="196428"/>
                        </a:moveTo>
                        <a:cubicBezTo>
                          <a:pt x="9799" y="214687"/>
                          <a:pt x="9473" y="232293"/>
                          <a:pt x="10069" y="249854"/>
                        </a:cubicBezTo>
                        <a:cubicBezTo>
                          <a:pt x="10193" y="253353"/>
                          <a:pt x="13028" y="257999"/>
                          <a:pt x="16020" y="259934"/>
                        </a:cubicBezTo>
                        <a:cubicBezTo>
                          <a:pt x="23006" y="264434"/>
                          <a:pt x="30510" y="268675"/>
                          <a:pt x="38408" y="271117"/>
                        </a:cubicBezTo>
                        <a:cubicBezTo>
                          <a:pt x="67950" y="280252"/>
                          <a:pt x="98111" y="280465"/>
                          <a:pt x="128374" y="275144"/>
                        </a:cubicBezTo>
                        <a:cubicBezTo>
                          <a:pt x="141131" y="272905"/>
                          <a:pt x="153473" y="269283"/>
                          <a:pt x="164408" y="261903"/>
                        </a:cubicBezTo>
                        <a:cubicBezTo>
                          <a:pt x="170314" y="257920"/>
                          <a:pt x="173273" y="252745"/>
                          <a:pt x="173025" y="245399"/>
                        </a:cubicBezTo>
                        <a:cubicBezTo>
                          <a:pt x="172676" y="234914"/>
                          <a:pt x="172935" y="224418"/>
                          <a:pt x="172935" y="213922"/>
                        </a:cubicBezTo>
                        <a:cubicBezTo>
                          <a:pt x="172935" y="208195"/>
                          <a:pt x="172935" y="202458"/>
                          <a:pt x="172935" y="196394"/>
                        </a:cubicBezTo>
                        <a:cubicBezTo>
                          <a:pt x="118361" y="223090"/>
                          <a:pt x="59783" y="223124"/>
                          <a:pt x="9799" y="196428"/>
                        </a:cubicBezTo>
                        <a:close/>
                        <a:moveTo>
                          <a:pt x="9855" y="129040"/>
                        </a:moveTo>
                        <a:cubicBezTo>
                          <a:pt x="9855" y="146174"/>
                          <a:pt x="9529" y="162284"/>
                          <a:pt x="10125" y="178360"/>
                        </a:cubicBezTo>
                        <a:cubicBezTo>
                          <a:pt x="10249" y="181690"/>
                          <a:pt x="13073" y="186089"/>
                          <a:pt x="15964" y="187912"/>
                        </a:cubicBezTo>
                        <a:cubicBezTo>
                          <a:pt x="22995" y="192355"/>
                          <a:pt x="30465" y="196642"/>
                          <a:pt x="38351" y="199105"/>
                        </a:cubicBezTo>
                        <a:cubicBezTo>
                          <a:pt x="67714" y="208252"/>
                          <a:pt x="97729" y="208443"/>
                          <a:pt x="127800" y="203313"/>
                        </a:cubicBezTo>
                        <a:cubicBezTo>
                          <a:pt x="141098" y="201040"/>
                          <a:pt x="154069" y="197350"/>
                          <a:pt x="165285" y="189250"/>
                        </a:cubicBezTo>
                        <a:cubicBezTo>
                          <a:pt x="170336" y="185605"/>
                          <a:pt x="173070" y="181004"/>
                          <a:pt x="172980" y="174535"/>
                        </a:cubicBezTo>
                        <a:cubicBezTo>
                          <a:pt x="172778" y="160855"/>
                          <a:pt x="172935" y="147175"/>
                          <a:pt x="172901" y="133484"/>
                        </a:cubicBezTo>
                        <a:cubicBezTo>
                          <a:pt x="172901" y="132145"/>
                          <a:pt x="172586" y="130795"/>
                          <a:pt x="172384" y="129142"/>
                        </a:cubicBezTo>
                        <a:cubicBezTo>
                          <a:pt x="147251" y="145510"/>
                          <a:pt x="119588" y="148773"/>
                          <a:pt x="91226" y="148795"/>
                        </a:cubicBezTo>
                        <a:cubicBezTo>
                          <a:pt x="62899" y="148807"/>
                          <a:pt x="35280" y="145443"/>
                          <a:pt x="9855" y="129040"/>
                        </a:cubicBezTo>
                        <a:close/>
                        <a:moveTo>
                          <a:pt x="91013" y="8632"/>
                        </a:moveTo>
                        <a:cubicBezTo>
                          <a:pt x="76241" y="10679"/>
                          <a:pt x="61380" y="12277"/>
                          <a:pt x="46710" y="14932"/>
                        </a:cubicBezTo>
                        <a:cubicBezTo>
                          <a:pt x="35843" y="16900"/>
                          <a:pt x="25436" y="20782"/>
                          <a:pt x="16526" y="27723"/>
                        </a:cubicBezTo>
                        <a:cubicBezTo>
                          <a:pt x="7605" y="34687"/>
                          <a:pt x="7313" y="42708"/>
                          <a:pt x="16470" y="49334"/>
                        </a:cubicBezTo>
                        <a:cubicBezTo>
                          <a:pt x="21836" y="53215"/>
                          <a:pt x="27968" y="56489"/>
                          <a:pt x="34245" y="58582"/>
                        </a:cubicBezTo>
                        <a:cubicBezTo>
                          <a:pt x="67568" y="69708"/>
                          <a:pt x="101453" y="70045"/>
                          <a:pt x="135518" y="62440"/>
                        </a:cubicBezTo>
                        <a:cubicBezTo>
                          <a:pt x="147240" y="59819"/>
                          <a:pt x="158704" y="56197"/>
                          <a:pt x="167828" y="47827"/>
                        </a:cubicBezTo>
                        <a:cubicBezTo>
                          <a:pt x="174521" y="41684"/>
                          <a:pt x="174656" y="34765"/>
                          <a:pt x="167513" y="29208"/>
                        </a:cubicBezTo>
                        <a:cubicBezTo>
                          <a:pt x="162281" y="25147"/>
                          <a:pt x="156251" y="21760"/>
                          <a:pt x="150086" y="19330"/>
                        </a:cubicBezTo>
                        <a:cubicBezTo>
                          <a:pt x="131209" y="11905"/>
                          <a:pt x="111341" y="9880"/>
                          <a:pt x="91013" y="8632"/>
                        </a:cubicBezTo>
                        <a:close/>
                        <a:moveTo>
                          <a:pt x="268976" y="153745"/>
                        </a:moveTo>
                        <a:cubicBezTo>
                          <a:pt x="274264" y="153644"/>
                          <a:pt x="278359" y="149257"/>
                          <a:pt x="278201" y="143845"/>
                        </a:cubicBezTo>
                        <a:cubicBezTo>
                          <a:pt x="278055" y="138659"/>
                          <a:pt x="274039" y="134733"/>
                          <a:pt x="268841" y="134722"/>
                        </a:cubicBezTo>
                        <a:cubicBezTo>
                          <a:pt x="263464" y="134710"/>
                          <a:pt x="259099" y="139008"/>
                          <a:pt x="259155" y="144262"/>
                        </a:cubicBezTo>
                        <a:cubicBezTo>
                          <a:pt x="259211" y="149448"/>
                          <a:pt x="263768" y="153847"/>
                          <a:pt x="268976" y="153745"/>
                        </a:cubicBezTo>
                        <a:close/>
                        <a:moveTo>
                          <a:pt x="278201" y="268810"/>
                        </a:moveTo>
                        <a:cubicBezTo>
                          <a:pt x="278134" y="263455"/>
                          <a:pt x="273735" y="259158"/>
                          <a:pt x="268493" y="259349"/>
                        </a:cubicBezTo>
                        <a:cubicBezTo>
                          <a:pt x="263531" y="259529"/>
                          <a:pt x="259256" y="263849"/>
                          <a:pt x="259144" y="268799"/>
                        </a:cubicBezTo>
                        <a:cubicBezTo>
                          <a:pt x="259031" y="274042"/>
                          <a:pt x="263374" y="278384"/>
                          <a:pt x="268763" y="278407"/>
                        </a:cubicBezTo>
                        <a:cubicBezTo>
                          <a:pt x="274219" y="278429"/>
                          <a:pt x="278269" y="274312"/>
                          <a:pt x="278201" y="268810"/>
                        </a:cubicBezTo>
                        <a:close/>
                        <a:moveTo>
                          <a:pt x="268661" y="14752"/>
                        </a:moveTo>
                        <a:cubicBezTo>
                          <a:pt x="263396" y="14819"/>
                          <a:pt x="258964" y="19375"/>
                          <a:pt x="259155" y="24517"/>
                        </a:cubicBezTo>
                        <a:cubicBezTo>
                          <a:pt x="259335" y="29478"/>
                          <a:pt x="263689" y="33764"/>
                          <a:pt x="268639" y="33865"/>
                        </a:cubicBezTo>
                        <a:cubicBezTo>
                          <a:pt x="273949" y="33967"/>
                          <a:pt x="278201" y="29703"/>
                          <a:pt x="278213" y="24258"/>
                        </a:cubicBezTo>
                        <a:cubicBezTo>
                          <a:pt x="278224" y="18723"/>
                          <a:pt x="274151" y="14673"/>
                          <a:pt x="268661" y="14752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1D02FFEA-6E7F-A0FB-CF72-B7A8E73ACCF7}"/>
                      </a:ext>
                    </a:extLst>
                  </p:cNvPr>
                  <p:cNvSpPr/>
                  <p:nvPr/>
                </p:nvSpPr>
                <p:spPr>
                  <a:xfrm>
                    <a:off x="861563" y="5810975"/>
                    <a:ext cx="8696" cy="8572"/>
                  </a:xfrm>
                  <a:custGeom>
                    <a:avLst/>
                    <a:gdLst>
                      <a:gd name="connsiteX0" fmla="*/ 8696 w 8696"/>
                      <a:gd name="connsiteY0" fmla="*/ 0 h 8572"/>
                      <a:gd name="connsiteX1" fmla="*/ 8696 w 8696"/>
                      <a:gd name="connsiteY1" fmla="*/ 8573 h 8572"/>
                      <a:gd name="connsiteX2" fmla="*/ 0 w 8696"/>
                      <a:gd name="connsiteY2" fmla="*/ 8573 h 8572"/>
                      <a:gd name="connsiteX3" fmla="*/ 0 w 8696"/>
                      <a:gd name="connsiteY3" fmla="*/ 0 h 8572"/>
                      <a:gd name="connsiteX4" fmla="*/ 8696 w 8696"/>
                      <a:gd name="connsiteY4" fmla="*/ 0 h 8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6" h="8572">
                        <a:moveTo>
                          <a:pt x="8696" y="0"/>
                        </a:moveTo>
                        <a:cubicBezTo>
                          <a:pt x="8696" y="2880"/>
                          <a:pt x="8696" y="5569"/>
                          <a:pt x="8696" y="8573"/>
                        </a:cubicBezTo>
                        <a:cubicBezTo>
                          <a:pt x="5771" y="8573"/>
                          <a:pt x="3094" y="8573"/>
                          <a:pt x="0" y="8573"/>
                        </a:cubicBezTo>
                        <a:cubicBezTo>
                          <a:pt x="0" y="5782"/>
                          <a:pt x="0" y="3094"/>
                          <a:pt x="0" y="0"/>
                        </a:cubicBezTo>
                        <a:cubicBezTo>
                          <a:pt x="2644" y="0"/>
                          <a:pt x="5344" y="0"/>
                          <a:pt x="8696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CBAD8B3B-A45B-88BD-BAC8-898997D98174}"/>
                      </a:ext>
                    </a:extLst>
                  </p:cNvPr>
                  <p:cNvSpPr/>
                  <p:nvPr/>
                </p:nvSpPr>
                <p:spPr>
                  <a:xfrm>
                    <a:off x="861552" y="5935568"/>
                    <a:ext cx="8516" cy="8786"/>
                  </a:xfrm>
                  <a:custGeom>
                    <a:avLst/>
                    <a:gdLst>
                      <a:gd name="connsiteX0" fmla="*/ 0 w 8516"/>
                      <a:gd name="connsiteY0" fmla="*/ 0 h 8786"/>
                      <a:gd name="connsiteX1" fmla="*/ 8516 w 8516"/>
                      <a:gd name="connsiteY1" fmla="*/ 0 h 8786"/>
                      <a:gd name="connsiteX2" fmla="*/ 8516 w 8516"/>
                      <a:gd name="connsiteY2" fmla="*/ 8786 h 8786"/>
                      <a:gd name="connsiteX3" fmla="*/ 0 w 8516"/>
                      <a:gd name="connsiteY3" fmla="*/ 8786 h 8786"/>
                      <a:gd name="connsiteX4" fmla="*/ 0 w 8516"/>
                      <a:gd name="connsiteY4" fmla="*/ 0 h 87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16" h="8786">
                        <a:moveTo>
                          <a:pt x="0" y="0"/>
                        </a:moveTo>
                        <a:cubicBezTo>
                          <a:pt x="2947" y="0"/>
                          <a:pt x="5501" y="0"/>
                          <a:pt x="8516" y="0"/>
                        </a:cubicBezTo>
                        <a:cubicBezTo>
                          <a:pt x="8516" y="2824"/>
                          <a:pt x="8516" y="5648"/>
                          <a:pt x="8516" y="8786"/>
                        </a:cubicBezTo>
                        <a:cubicBezTo>
                          <a:pt x="5771" y="8786"/>
                          <a:pt x="3082" y="8786"/>
                          <a:pt x="0" y="8786"/>
                        </a:cubicBezTo>
                        <a:cubicBezTo>
                          <a:pt x="0" y="5985"/>
                          <a:pt x="0" y="3308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3B940695-5A21-42DE-B138-77F3751E0E21}"/>
                      </a:ext>
                    </a:extLst>
                  </p:cNvPr>
                  <p:cNvSpPr/>
                  <p:nvPr/>
                </p:nvSpPr>
                <p:spPr>
                  <a:xfrm>
                    <a:off x="861608" y="5690723"/>
                    <a:ext cx="8538" cy="9224"/>
                  </a:xfrm>
                  <a:custGeom>
                    <a:avLst/>
                    <a:gdLst>
                      <a:gd name="connsiteX0" fmla="*/ 8539 w 8538"/>
                      <a:gd name="connsiteY0" fmla="*/ 9225 h 9224"/>
                      <a:gd name="connsiteX1" fmla="*/ 0 w 8538"/>
                      <a:gd name="connsiteY1" fmla="*/ 9225 h 9224"/>
                      <a:gd name="connsiteX2" fmla="*/ 0 w 8538"/>
                      <a:gd name="connsiteY2" fmla="*/ 0 h 9224"/>
                      <a:gd name="connsiteX3" fmla="*/ 8539 w 8538"/>
                      <a:gd name="connsiteY3" fmla="*/ 0 h 9224"/>
                      <a:gd name="connsiteX4" fmla="*/ 8539 w 8538"/>
                      <a:gd name="connsiteY4" fmla="*/ 9225 h 9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8" h="9224">
                        <a:moveTo>
                          <a:pt x="8539" y="9225"/>
                        </a:moveTo>
                        <a:cubicBezTo>
                          <a:pt x="5558" y="9225"/>
                          <a:pt x="3004" y="9225"/>
                          <a:pt x="0" y="9225"/>
                        </a:cubicBezTo>
                        <a:cubicBezTo>
                          <a:pt x="0" y="6120"/>
                          <a:pt x="0" y="3251"/>
                          <a:pt x="0" y="0"/>
                        </a:cubicBezTo>
                        <a:cubicBezTo>
                          <a:pt x="2711" y="0"/>
                          <a:pt x="5423" y="0"/>
                          <a:pt x="8539" y="0"/>
                        </a:cubicBezTo>
                        <a:cubicBezTo>
                          <a:pt x="8539" y="2880"/>
                          <a:pt x="8539" y="5760"/>
                          <a:pt x="8539" y="9225"/>
                        </a:cubicBezTo>
                        <a:close/>
                      </a:path>
                    </a:pathLst>
                  </a:custGeom>
                  <a:grpFill/>
                  <a:ln w="11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97109-4339-9B00-4CF5-728436C0DE46}"/>
                    </a:ext>
                  </a:extLst>
                </p:cNvPr>
                <p:cNvSpPr txBox="1"/>
                <p:nvPr/>
              </p:nvSpPr>
              <p:spPr>
                <a:xfrm>
                  <a:off x="926195" y="5869427"/>
                  <a:ext cx="1121659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1000" dirty="0">
                      <a:solidFill>
                        <a:schemeClr val="bg1"/>
                      </a:solidFill>
                    </a:rPr>
                    <a:t>Bureau Data</a:t>
                  </a: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011148-E30C-3867-8819-81C933047C6E}"/>
                </a:ext>
              </a:extLst>
            </p:cNvPr>
            <p:cNvSpPr txBox="1"/>
            <p:nvPr/>
          </p:nvSpPr>
          <p:spPr>
            <a:xfrm>
              <a:off x="509620" y="3856534"/>
              <a:ext cx="14857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+mj-lt"/>
                </a:rPr>
                <a:t>Client Data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719DE5-C37A-8A9B-44C7-A240CE34E70D}"/>
              </a:ext>
            </a:extLst>
          </p:cNvPr>
          <p:cNvGrpSpPr/>
          <p:nvPr/>
        </p:nvGrpSpPr>
        <p:grpSpPr>
          <a:xfrm>
            <a:off x="2875350" y="3688521"/>
            <a:ext cx="1444155" cy="2628594"/>
            <a:chOff x="2875350" y="3688521"/>
            <a:chExt cx="1444155" cy="262859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66D674D-AD2E-A178-1F1B-DF8A7BDFEE0E}"/>
                </a:ext>
              </a:extLst>
            </p:cNvPr>
            <p:cNvGrpSpPr/>
            <p:nvPr/>
          </p:nvGrpSpPr>
          <p:grpSpPr>
            <a:xfrm>
              <a:off x="3007520" y="3688521"/>
              <a:ext cx="1311985" cy="2628594"/>
              <a:chOff x="3888758" y="3688521"/>
              <a:chExt cx="1311985" cy="2628594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D50B167-5C83-B420-6B47-9CDFF381C8A4}"/>
                  </a:ext>
                </a:extLst>
              </p:cNvPr>
              <p:cNvSpPr/>
              <p:nvPr/>
            </p:nvSpPr>
            <p:spPr>
              <a:xfrm>
                <a:off x="3888758" y="3688521"/>
                <a:ext cx="1311985" cy="2628594"/>
              </a:xfrm>
              <a:prstGeom prst="roundRect">
                <a:avLst>
                  <a:gd name="adj" fmla="val 401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2C2B9F-0D0F-B8A3-217B-45E04660A87F}"/>
                  </a:ext>
                </a:extLst>
              </p:cNvPr>
              <p:cNvSpPr txBox="1"/>
              <p:nvPr/>
            </p:nvSpPr>
            <p:spPr>
              <a:xfrm>
                <a:off x="3986610" y="3779589"/>
                <a:ext cx="1116281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Data Pre Processing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2A8D89B-BDFC-4210-2126-72F2757F90C9}"/>
                  </a:ext>
                </a:extLst>
              </p:cNvPr>
              <p:cNvGrpSpPr/>
              <p:nvPr/>
            </p:nvGrpSpPr>
            <p:grpSpPr>
              <a:xfrm>
                <a:off x="3986610" y="4275895"/>
                <a:ext cx="1116281" cy="475966"/>
                <a:chOff x="3801865" y="4376045"/>
                <a:chExt cx="1485770" cy="475966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9B3A5833-660D-92C4-4B46-D55AC98A5558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8DB9AF-1EB2-0B02-3D8A-0C6B5690DFF0}"/>
                    </a:ext>
                  </a:extLst>
                </p:cNvPr>
                <p:cNvSpPr txBox="1"/>
                <p:nvPr/>
              </p:nvSpPr>
              <p:spPr>
                <a:xfrm>
                  <a:off x="3903419" y="4490918"/>
                  <a:ext cx="1282662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Data Cleaning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47B7A4F-1741-7B2B-037E-544538D3BB9C}"/>
                  </a:ext>
                </a:extLst>
              </p:cNvPr>
              <p:cNvGrpSpPr/>
              <p:nvPr/>
            </p:nvGrpSpPr>
            <p:grpSpPr>
              <a:xfrm>
                <a:off x="3986610" y="4768853"/>
                <a:ext cx="1116281" cy="475966"/>
                <a:chOff x="3801865" y="4376045"/>
                <a:chExt cx="1485770" cy="475966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98FD4628-B719-3D9B-46BA-5882B30E16D6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6ACD115-062B-569E-8C32-26C9BC2469E8}"/>
                    </a:ext>
                  </a:extLst>
                </p:cNvPr>
                <p:cNvSpPr txBox="1"/>
                <p:nvPr/>
              </p:nvSpPr>
              <p:spPr>
                <a:xfrm>
                  <a:off x="3903419" y="4413974"/>
                  <a:ext cx="128266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Data Integration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68903672-6634-3028-3403-EA8D282886DD}"/>
                  </a:ext>
                </a:extLst>
              </p:cNvPr>
              <p:cNvGrpSpPr/>
              <p:nvPr/>
            </p:nvGrpSpPr>
            <p:grpSpPr>
              <a:xfrm>
                <a:off x="3986610" y="5261811"/>
                <a:ext cx="1116281" cy="475966"/>
                <a:chOff x="3801865" y="4376045"/>
                <a:chExt cx="1485770" cy="475966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4505CB1-D2B0-93FD-4878-D8BC36E6883C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CFF35CD-19B2-3771-4275-BCB782F03260}"/>
                    </a:ext>
                  </a:extLst>
                </p:cNvPr>
                <p:cNvSpPr txBox="1"/>
                <p:nvPr/>
              </p:nvSpPr>
              <p:spPr>
                <a:xfrm>
                  <a:off x="3849237" y="4413974"/>
                  <a:ext cx="1391028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Data Transformation</a:t>
                  </a: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E0955C-7915-858F-747C-26C88E4ACDAC}"/>
                  </a:ext>
                </a:extLst>
              </p:cNvPr>
              <p:cNvGrpSpPr/>
              <p:nvPr/>
            </p:nvGrpSpPr>
            <p:grpSpPr>
              <a:xfrm>
                <a:off x="3986610" y="5754769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51EB40B-BA95-7692-58B4-8A9C01C734C5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62BB555-7B63-BA16-1010-906811EC6142}"/>
                    </a:ext>
                  </a:extLst>
                </p:cNvPr>
                <p:cNvSpPr txBox="1"/>
                <p:nvPr/>
              </p:nvSpPr>
              <p:spPr>
                <a:xfrm>
                  <a:off x="3903419" y="4413974"/>
                  <a:ext cx="128266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Dimension Reduction</a:t>
                  </a:r>
                </a:p>
              </p:txBody>
            </p:sp>
          </p:grp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CD983F7-B1B5-A473-23E3-AC12BF65121A}"/>
                </a:ext>
              </a:extLst>
            </p:cNvPr>
            <p:cNvCxnSpPr>
              <a:cxnSpLocks/>
            </p:cNvCxnSpPr>
            <p:nvPr/>
          </p:nvCxnSpPr>
          <p:spPr>
            <a:xfrm>
              <a:off x="2875350" y="5002818"/>
              <a:ext cx="132170" cy="0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4C029-575B-EDAB-B817-C0B992F2BACB}"/>
              </a:ext>
            </a:extLst>
          </p:cNvPr>
          <p:cNvGrpSpPr/>
          <p:nvPr/>
        </p:nvGrpSpPr>
        <p:grpSpPr>
          <a:xfrm>
            <a:off x="4319505" y="3688521"/>
            <a:ext cx="1425057" cy="2628594"/>
            <a:chOff x="4319505" y="3688521"/>
            <a:chExt cx="1425057" cy="262859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9BACFF-A382-28AD-77F1-9AE06AC825AF}"/>
                </a:ext>
              </a:extLst>
            </p:cNvPr>
            <p:cNvGrpSpPr/>
            <p:nvPr/>
          </p:nvGrpSpPr>
          <p:grpSpPr>
            <a:xfrm>
              <a:off x="4432577" y="3688521"/>
              <a:ext cx="1311985" cy="2628594"/>
              <a:chOff x="3888758" y="3688521"/>
              <a:chExt cx="1311985" cy="2628594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5774B627-60B4-D831-4C9B-F4E18824EFCB}"/>
                  </a:ext>
                </a:extLst>
              </p:cNvPr>
              <p:cNvSpPr/>
              <p:nvPr/>
            </p:nvSpPr>
            <p:spPr>
              <a:xfrm>
                <a:off x="3888758" y="3688521"/>
                <a:ext cx="1311985" cy="2628594"/>
              </a:xfrm>
              <a:prstGeom prst="roundRect">
                <a:avLst>
                  <a:gd name="adj" fmla="val 401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8993591-E1A2-D363-4054-62B59FA791E5}"/>
                  </a:ext>
                </a:extLst>
              </p:cNvPr>
              <p:cNvSpPr txBox="1"/>
              <p:nvPr/>
            </p:nvSpPr>
            <p:spPr>
              <a:xfrm>
                <a:off x="3986610" y="3779589"/>
                <a:ext cx="1116281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Data Quality Checks</a:t>
                </a: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BF29B4E-7959-3E98-C36F-FEBC7070384A}"/>
                  </a:ext>
                </a:extLst>
              </p:cNvPr>
              <p:cNvGrpSpPr/>
              <p:nvPr/>
            </p:nvGrpSpPr>
            <p:grpSpPr>
              <a:xfrm>
                <a:off x="3986610" y="4275895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5B081CD1-5F6B-EE75-AC69-0AD4F2848C43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83518B0-BA5C-CAE7-B2C8-24CE71F2DB86}"/>
                    </a:ext>
                  </a:extLst>
                </p:cNvPr>
                <p:cNvSpPr txBox="1"/>
                <p:nvPr/>
              </p:nvSpPr>
              <p:spPr>
                <a:xfrm>
                  <a:off x="3903419" y="4490918"/>
                  <a:ext cx="1282662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Accuracy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A06E13F-D8F2-D5B6-6982-CC4C99A624F6}"/>
                  </a:ext>
                </a:extLst>
              </p:cNvPr>
              <p:cNvGrpSpPr/>
              <p:nvPr/>
            </p:nvGrpSpPr>
            <p:grpSpPr>
              <a:xfrm>
                <a:off x="3986610" y="4768853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1A091894-751D-4426-5358-5A8C1B9D761A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B298994-AE2E-A97D-9E2F-A2B093B2495E}"/>
                    </a:ext>
                  </a:extLst>
                </p:cNvPr>
                <p:cNvSpPr txBox="1"/>
                <p:nvPr/>
              </p:nvSpPr>
              <p:spPr>
                <a:xfrm>
                  <a:off x="3849238" y="4490918"/>
                  <a:ext cx="1391025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Completeness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1B0A2CC-B6A8-CB09-C4D6-529DEFB230A1}"/>
                  </a:ext>
                </a:extLst>
              </p:cNvPr>
              <p:cNvGrpSpPr/>
              <p:nvPr/>
            </p:nvGrpSpPr>
            <p:grpSpPr>
              <a:xfrm>
                <a:off x="3986610" y="5261811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4F6F69D3-DA44-7C07-EEC8-8E8B7B934C4D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CE11E8A-F7E3-52E3-F3CC-EBFE8CEA3D85}"/>
                    </a:ext>
                  </a:extLst>
                </p:cNvPr>
                <p:cNvSpPr txBox="1"/>
                <p:nvPr/>
              </p:nvSpPr>
              <p:spPr>
                <a:xfrm>
                  <a:off x="3849237" y="4490918"/>
                  <a:ext cx="1391028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Consistency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F1A303F7-A200-9879-E481-FAC5E806C5E5}"/>
                  </a:ext>
                </a:extLst>
              </p:cNvPr>
              <p:cNvGrpSpPr/>
              <p:nvPr/>
            </p:nvGrpSpPr>
            <p:grpSpPr>
              <a:xfrm>
                <a:off x="3986610" y="5754769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B224F261-AC7D-A73E-D15F-4B04E5F82939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965E251-2988-0C86-F20D-9C8E546B073F}"/>
                    </a:ext>
                  </a:extLst>
                </p:cNvPr>
                <p:cNvSpPr txBox="1"/>
                <p:nvPr/>
              </p:nvSpPr>
              <p:spPr>
                <a:xfrm>
                  <a:off x="3903419" y="4490918"/>
                  <a:ext cx="1282662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Uniqueness</a:t>
                  </a:r>
                </a:p>
              </p:txBody>
            </p:sp>
          </p:grpSp>
        </p:grp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4C871AC-B189-5567-1017-B4CC472C02A0}"/>
                </a:ext>
              </a:extLst>
            </p:cNvPr>
            <p:cNvCxnSpPr>
              <a:cxnSpLocks/>
              <a:stCxn id="64" idx="3"/>
              <a:endCxn id="112" idx="1"/>
            </p:cNvCxnSpPr>
            <p:nvPr/>
          </p:nvCxnSpPr>
          <p:spPr>
            <a:xfrm>
              <a:off x="4319505" y="5002818"/>
              <a:ext cx="113072" cy="0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74B84-8008-62C8-02DC-673AEB69573B}"/>
              </a:ext>
            </a:extLst>
          </p:cNvPr>
          <p:cNvGrpSpPr/>
          <p:nvPr/>
        </p:nvGrpSpPr>
        <p:grpSpPr>
          <a:xfrm>
            <a:off x="5744562" y="3688521"/>
            <a:ext cx="1425057" cy="2628594"/>
            <a:chOff x="5744562" y="3688521"/>
            <a:chExt cx="1425057" cy="2628594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3897E86E-ED6F-F4B4-EBF2-D8829C513606}"/>
                </a:ext>
              </a:extLst>
            </p:cNvPr>
            <p:cNvGrpSpPr/>
            <p:nvPr/>
          </p:nvGrpSpPr>
          <p:grpSpPr>
            <a:xfrm>
              <a:off x="5857634" y="3688521"/>
              <a:ext cx="1311985" cy="2628594"/>
              <a:chOff x="5846267" y="3688521"/>
              <a:chExt cx="1311985" cy="2628594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1BFD3F0B-8A0D-1B8E-9DA4-95A36E2F873D}"/>
                  </a:ext>
                </a:extLst>
              </p:cNvPr>
              <p:cNvSpPr/>
              <p:nvPr/>
            </p:nvSpPr>
            <p:spPr>
              <a:xfrm>
                <a:off x="5846267" y="3688521"/>
                <a:ext cx="1311985" cy="2628594"/>
              </a:xfrm>
              <a:prstGeom prst="roundRect">
                <a:avLst>
                  <a:gd name="adj" fmla="val 401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83A6E68-53A5-4853-3D4E-21FD4D21AAD3}"/>
                  </a:ext>
                </a:extLst>
              </p:cNvPr>
              <p:cNvSpPr txBox="1"/>
              <p:nvPr/>
            </p:nvSpPr>
            <p:spPr>
              <a:xfrm>
                <a:off x="5944119" y="3779589"/>
                <a:ext cx="1116281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Creation Of Features</a:t>
                </a: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E078992-16CA-3A49-74C3-C7D4902BAD44}"/>
                  </a:ext>
                </a:extLst>
              </p:cNvPr>
              <p:cNvGrpSpPr/>
              <p:nvPr/>
            </p:nvGrpSpPr>
            <p:grpSpPr>
              <a:xfrm>
                <a:off x="5944119" y="4275895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B9F741FA-57AE-A30A-3D22-34524B5C0B38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F63C4F3-31B0-1FA1-50E0-4A00A2FC5787}"/>
                    </a:ext>
                  </a:extLst>
                </p:cNvPr>
                <p:cNvSpPr txBox="1"/>
                <p:nvPr/>
              </p:nvSpPr>
              <p:spPr>
                <a:xfrm>
                  <a:off x="3903419" y="4413974"/>
                  <a:ext cx="128266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Behavioral 360 Data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A9D36DA-4A00-B84D-77FA-509073D2DE48}"/>
                  </a:ext>
                </a:extLst>
              </p:cNvPr>
              <p:cNvGrpSpPr/>
              <p:nvPr/>
            </p:nvGrpSpPr>
            <p:grpSpPr>
              <a:xfrm>
                <a:off x="5944119" y="4768853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FBF1710F-4AEE-64D5-814D-8475D7273DC2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AD7AB98-2064-54F9-C92F-8597B37A5216}"/>
                    </a:ext>
                  </a:extLst>
                </p:cNvPr>
                <p:cNvSpPr txBox="1"/>
                <p:nvPr/>
              </p:nvSpPr>
              <p:spPr>
                <a:xfrm>
                  <a:off x="3849238" y="4413974"/>
                  <a:ext cx="1391025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Past 180 days variables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2DC197B-EB3C-FD6C-72F7-A9878A3FC0C3}"/>
                  </a:ext>
                </a:extLst>
              </p:cNvPr>
              <p:cNvGrpSpPr/>
              <p:nvPr/>
            </p:nvGrpSpPr>
            <p:grpSpPr>
              <a:xfrm>
                <a:off x="5944119" y="5261811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F5EB257E-357F-D3A9-E94E-9E988CB18A8C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06473FF5-8217-C848-3C38-38A458A9CAD4}"/>
                    </a:ext>
                  </a:extLst>
                </p:cNvPr>
                <p:cNvSpPr txBox="1"/>
                <p:nvPr/>
              </p:nvSpPr>
              <p:spPr>
                <a:xfrm>
                  <a:off x="3849237" y="4413974"/>
                  <a:ext cx="1391028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Derived Variables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925BFD1-47FA-1BFD-899F-FFCAA28C71CE}"/>
                  </a:ext>
                </a:extLst>
              </p:cNvPr>
              <p:cNvGrpSpPr/>
              <p:nvPr/>
            </p:nvGrpSpPr>
            <p:grpSpPr>
              <a:xfrm>
                <a:off x="5944119" y="5754769"/>
                <a:ext cx="1116281" cy="475966"/>
                <a:chOff x="3801865" y="4376045"/>
                <a:chExt cx="1485770" cy="475966"/>
              </a:xfrm>
            </p:grpSpPr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F76C35E0-C0E3-DE6E-0C95-2FE09B107436}"/>
                    </a:ext>
                  </a:extLst>
                </p:cNvPr>
                <p:cNvSpPr/>
                <p:nvPr/>
              </p:nvSpPr>
              <p:spPr>
                <a:xfrm>
                  <a:off x="3801865" y="4376045"/>
                  <a:ext cx="1485770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B94D163-A4C3-1AC9-1B49-85DF2BE7D364}"/>
                    </a:ext>
                  </a:extLst>
                </p:cNvPr>
                <p:cNvSpPr txBox="1"/>
                <p:nvPr/>
              </p:nvSpPr>
              <p:spPr>
                <a:xfrm>
                  <a:off x="3903419" y="4413974"/>
                  <a:ext cx="1282662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000" dirty="0"/>
                    <a:t>Velocity Variables</a:t>
                  </a:r>
                </a:p>
              </p:txBody>
            </p:sp>
          </p:grp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10BAEA7-105A-745D-2004-29422EB47A26}"/>
                </a:ext>
              </a:extLst>
            </p:cNvPr>
            <p:cNvCxnSpPr>
              <a:cxnSpLocks/>
              <a:stCxn id="112" idx="3"/>
              <a:endCxn id="127" idx="1"/>
            </p:cNvCxnSpPr>
            <p:nvPr/>
          </p:nvCxnSpPr>
          <p:spPr>
            <a:xfrm>
              <a:off x="5744562" y="5002818"/>
              <a:ext cx="113072" cy="0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92EC55-713A-D5AF-2CB4-0295C2F284CB}"/>
              </a:ext>
            </a:extLst>
          </p:cNvPr>
          <p:cNvGrpSpPr/>
          <p:nvPr/>
        </p:nvGrpSpPr>
        <p:grpSpPr>
          <a:xfrm>
            <a:off x="7187094" y="4878879"/>
            <a:ext cx="1163378" cy="774165"/>
            <a:chOff x="7169619" y="4861907"/>
            <a:chExt cx="1163378" cy="774165"/>
          </a:xfrm>
        </p:grpSpPr>
        <p:grpSp>
          <p:nvGrpSpPr>
            <p:cNvPr id="144" name="Graphic 10">
              <a:extLst>
                <a:ext uri="{FF2B5EF4-FFF2-40B4-BE49-F238E27FC236}">
                  <a16:creationId xmlns:a16="http://schemas.microsoft.com/office/drawing/2014/main" id="{16991BC6-D727-2057-A1B8-79A509F90E91}"/>
                </a:ext>
              </a:extLst>
            </p:cNvPr>
            <p:cNvGrpSpPr/>
            <p:nvPr/>
          </p:nvGrpSpPr>
          <p:grpSpPr>
            <a:xfrm>
              <a:off x="8306420" y="4861907"/>
              <a:ext cx="26577" cy="774165"/>
              <a:chOff x="861552" y="4331387"/>
              <a:chExt cx="8707" cy="253631"/>
            </a:xfrm>
            <a:solidFill>
              <a:schemeClr val="bg1"/>
            </a:solidFill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E95207D-70A3-06C5-B46C-15892BCD46A8}"/>
                  </a:ext>
                </a:extLst>
              </p:cNvPr>
              <p:cNvSpPr/>
              <p:nvPr/>
            </p:nvSpPr>
            <p:spPr>
              <a:xfrm>
                <a:off x="861563" y="4451639"/>
                <a:ext cx="8696" cy="8572"/>
              </a:xfrm>
              <a:custGeom>
                <a:avLst/>
                <a:gdLst>
                  <a:gd name="connsiteX0" fmla="*/ 8696 w 8696"/>
                  <a:gd name="connsiteY0" fmla="*/ 0 h 8572"/>
                  <a:gd name="connsiteX1" fmla="*/ 8696 w 8696"/>
                  <a:gd name="connsiteY1" fmla="*/ 8573 h 8572"/>
                  <a:gd name="connsiteX2" fmla="*/ 0 w 8696"/>
                  <a:gd name="connsiteY2" fmla="*/ 8573 h 8572"/>
                  <a:gd name="connsiteX3" fmla="*/ 0 w 8696"/>
                  <a:gd name="connsiteY3" fmla="*/ 0 h 8572"/>
                  <a:gd name="connsiteX4" fmla="*/ 8696 w 8696"/>
                  <a:gd name="connsiteY4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6" h="8572">
                    <a:moveTo>
                      <a:pt x="8696" y="0"/>
                    </a:moveTo>
                    <a:cubicBezTo>
                      <a:pt x="8696" y="2880"/>
                      <a:pt x="8696" y="5569"/>
                      <a:pt x="8696" y="8573"/>
                    </a:cubicBezTo>
                    <a:cubicBezTo>
                      <a:pt x="5771" y="8573"/>
                      <a:pt x="3094" y="8573"/>
                      <a:pt x="0" y="8573"/>
                    </a:cubicBezTo>
                    <a:cubicBezTo>
                      <a:pt x="0" y="5782"/>
                      <a:pt x="0" y="3094"/>
                      <a:pt x="0" y="0"/>
                    </a:cubicBezTo>
                    <a:cubicBezTo>
                      <a:pt x="2644" y="0"/>
                      <a:pt x="5344" y="0"/>
                      <a:pt x="8696" y="0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79BE7FF-A778-6AF5-8A99-9D943BA7A4D0}"/>
                  </a:ext>
                </a:extLst>
              </p:cNvPr>
              <p:cNvSpPr/>
              <p:nvPr/>
            </p:nvSpPr>
            <p:spPr>
              <a:xfrm>
                <a:off x="861552" y="4576232"/>
                <a:ext cx="8516" cy="8786"/>
              </a:xfrm>
              <a:custGeom>
                <a:avLst/>
                <a:gdLst>
                  <a:gd name="connsiteX0" fmla="*/ 0 w 8516"/>
                  <a:gd name="connsiteY0" fmla="*/ 0 h 8786"/>
                  <a:gd name="connsiteX1" fmla="*/ 8516 w 8516"/>
                  <a:gd name="connsiteY1" fmla="*/ 0 h 8786"/>
                  <a:gd name="connsiteX2" fmla="*/ 8516 w 8516"/>
                  <a:gd name="connsiteY2" fmla="*/ 8786 h 8786"/>
                  <a:gd name="connsiteX3" fmla="*/ 0 w 8516"/>
                  <a:gd name="connsiteY3" fmla="*/ 8786 h 8786"/>
                  <a:gd name="connsiteX4" fmla="*/ 0 w 8516"/>
                  <a:gd name="connsiteY4" fmla="*/ 0 h 8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6" h="8786">
                    <a:moveTo>
                      <a:pt x="0" y="0"/>
                    </a:moveTo>
                    <a:cubicBezTo>
                      <a:pt x="2947" y="0"/>
                      <a:pt x="5501" y="0"/>
                      <a:pt x="8516" y="0"/>
                    </a:cubicBezTo>
                    <a:cubicBezTo>
                      <a:pt x="8516" y="2824"/>
                      <a:pt x="8516" y="5648"/>
                      <a:pt x="8516" y="8786"/>
                    </a:cubicBezTo>
                    <a:cubicBezTo>
                      <a:pt x="5771" y="8786"/>
                      <a:pt x="3082" y="8786"/>
                      <a:pt x="0" y="8786"/>
                    </a:cubicBezTo>
                    <a:cubicBezTo>
                      <a:pt x="0" y="5985"/>
                      <a:pt x="0" y="3308"/>
                      <a:pt x="0" y="0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9BF48DE8-2EC4-405B-0E94-DC52EBA634FD}"/>
                  </a:ext>
                </a:extLst>
              </p:cNvPr>
              <p:cNvSpPr/>
              <p:nvPr/>
            </p:nvSpPr>
            <p:spPr>
              <a:xfrm>
                <a:off x="861608" y="4331387"/>
                <a:ext cx="8538" cy="9224"/>
              </a:xfrm>
              <a:custGeom>
                <a:avLst/>
                <a:gdLst>
                  <a:gd name="connsiteX0" fmla="*/ 8539 w 8538"/>
                  <a:gd name="connsiteY0" fmla="*/ 9225 h 9224"/>
                  <a:gd name="connsiteX1" fmla="*/ 0 w 8538"/>
                  <a:gd name="connsiteY1" fmla="*/ 9225 h 9224"/>
                  <a:gd name="connsiteX2" fmla="*/ 0 w 8538"/>
                  <a:gd name="connsiteY2" fmla="*/ 0 h 9224"/>
                  <a:gd name="connsiteX3" fmla="*/ 8539 w 8538"/>
                  <a:gd name="connsiteY3" fmla="*/ 0 h 9224"/>
                  <a:gd name="connsiteX4" fmla="*/ 8539 w 8538"/>
                  <a:gd name="connsiteY4" fmla="*/ 9225 h 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38" h="9224">
                    <a:moveTo>
                      <a:pt x="8539" y="9225"/>
                    </a:moveTo>
                    <a:cubicBezTo>
                      <a:pt x="5558" y="9225"/>
                      <a:pt x="3004" y="9225"/>
                      <a:pt x="0" y="9225"/>
                    </a:cubicBezTo>
                    <a:cubicBezTo>
                      <a:pt x="0" y="6120"/>
                      <a:pt x="0" y="3251"/>
                      <a:pt x="0" y="0"/>
                    </a:cubicBezTo>
                    <a:cubicBezTo>
                      <a:pt x="2711" y="0"/>
                      <a:pt x="5423" y="0"/>
                      <a:pt x="8539" y="0"/>
                    </a:cubicBezTo>
                    <a:cubicBezTo>
                      <a:pt x="8539" y="2880"/>
                      <a:pt x="8539" y="5760"/>
                      <a:pt x="8539" y="9225"/>
                    </a:cubicBezTo>
                    <a:close/>
                  </a:path>
                </a:pathLst>
              </a:custGeom>
              <a:grpFill/>
              <a:ln w="11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3DFC1BF-E86A-AEBE-0CB1-BD9999646741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7169619" y="5002818"/>
              <a:ext cx="113072" cy="0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C7518F3-169C-9E4D-5AA9-BFEB11FAC84D}"/>
              </a:ext>
            </a:extLst>
          </p:cNvPr>
          <p:cNvGrpSpPr/>
          <p:nvPr/>
        </p:nvGrpSpPr>
        <p:grpSpPr>
          <a:xfrm>
            <a:off x="7373780" y="4672626"/>
            <a:ext cx="1439334" cy="1489412"/>
            <a:chOff x="5846267" y="3837845"/>
            <a:chExt cx="1439334" cy="1489412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1BE257-83F8-046F-0F12-04818E889E29}"/>
                </a:ext>
              </a:extLst>
            </p:cNvPr>
            <p:cNvSpPr/>
            <p:nvPr/>
          </p:nvSpPr>
          <p:spPr>
            <a:xfrm>
              <a:off x="5846267" y="3837845"/>
              <a:ext cx="1439334" cy="1489412"/>
            </a:xfrm>
            <a:prstGeom prst="roundRect">
              <a:avLst>
                <a:gd name="adj" fmla="val 401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3A4CC96-D7D9-4838-3996-B6955EA3C1C8}"/>
                </a:ext>
              </a:extLst>
            </p:cNvPr>
            <p:cNvSpPr txBox="1"/>
            <p:nvPr/>
          </p:nvSpPr>
          <p:spPr>
            <a:xfrm>
              <a:off x="6007794" y="3837845"/>
              <a:ext cx="1116281" cy="43088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+mj-lt"/>
                </a:rPr>
                <a:t>Quality Check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2AB2E65-4432-F9BC-8C6F-86476D956939}"/>
                </a:ext>
              </a:extLst>
            </p:cNvPr>
            <p:cNvGrpSpPr/>
            <p:nvPr/>
          </p:nvGrpSpPr>
          <p:grpSpPr>
            <a:xfrm>
              <a:off x="5890584" y="4275895"/>
              <a:ext cx="1350700" cy="475966"/>
              <a:chOff x="3730610" y="4376045"/>
              <a:chExt cx="1797782" cy="475966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7520FC20-9F3A-6DFE-8DEC-70DF099A1A6F}"/>
                  </a:ext>
                </a:extLst>
              </p:cNvPr>
              <p:cNvSpPr/>
              <p:nvPr/>
            </p:nvSpPr>
            <p:spPr>
              <a:xfrm>
                <a:off x="3730610" y="4376045"/>
                <a:ext cx="1797782" cy="4759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8EDB90-1DCB-9250-6409-E494B6A6DE77}"/>
                  </a:ext>
                </a:extLst>
              </p:cNvPr>
              <p:cNvSpPr txBox="1"/>
              <p:nvPr/>
            </p:nvSpPr>
            <p:spPr>
              <a:xfrm>
                <a:off x="3886617" y="4444751"/>
                <a:ext cx="1485769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 err="1"/>
                  <a:t>Dasceq</a:t>
                </a:r>
                <a:r>
                  <a:rPr lang="en-US" sz="800" dirty="0"/>
                  <a:t> AI Segmentation Model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E7078AF3-4BFB-5FC0-C38E-DAC342D2E1C4}"/>
                </a:ext>
              </a:extLst>
            </p:cNvPr>
            <p:cNvGrpSpPr/>
            <p:nvPr/>
          </p:nvGrpSpPr>
          <p:grpSpPr>
            <a:xfrm>
              <a:off x="5890583" y="4768853"/>
              <a:ext cx="1350700" cy="475966"/>
              <a:chOff x="3730609" y="4376045"/>
              <a:chExt cx="1797782" cy="47596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9CF950E-E4D0-B773-6116-BF505553F63E}"/>
                  </a:ext>
                </a:extLst>
              </p:cNvPr>
              <p:cNvSpPr/>
              <p:nvPr/>
            </p:nvSpPr>
            <p:spPr>
              <a:xfrm>
                <a:off x="3730609" y="4376045"/>
                <a:ext cx="1797782" cy="4759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164030AB-F612-0923-837B-4113680B9A95}"/>
                  </a:ext>
                </a:extLst>
              </p:cNvPr>
              <p:cNvSpPr txBox="1"/>
              <p:nvPr/>
            </p:nvSpPr>
            <p:spPr>
              <a:xfrm>
                <a:off x="3933988" y="4444752"/>
                <a:ext cx="1391024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800" dirty="0" err="1"/>
                  <a:t>Dasceq</a:t>
                </a:r>
                <a:r>
                  <a:rPr lang="en-US" sz="800" dirty="0"/>
                  <a:t> predefined Contact Strategy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2799C0-46D1-B057-24E8-86B3ACEDE04E}"/>
              </a:ext>
            </a:extLst>
          </p:cNvPr>
          <p:cNvGrpSpPr/>
          <p:nvPr/>
        </p:nvGrpSpPr>
        <p:grpSpPr>
          <a:xfrm>
            <a:off x="7343502" y="3085619"/>
            <a:ext cx="1483651" cy="2331713"/>
            <a:chOff x="10357104" y="3113124"/>
            <a:chExt cx="1483651" cy="2331713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997D4E2-CB2C-526C-E280-EC7C6FC3DB6C}"/>
                </a:ext>
              </a:extLst>
            </p:cNvPr>
            <p:cNvGrpSpPr/>
            <p:nvPr/>
          </p:nvGrpSpPr>
          <p:grpSpPr>
            <a:xfrm>
              <a:off x="10357104" y="3113124"/>
              <a:ext cx="1483651" cy="1489412"/>
              <a:chOff x="5846267" y="3837845"/>
              <a:chExt cx="1483651" cy="1489412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C4194738-31B8-2D20-DEDB-2990A9792C29}"/>
                  </a:ext>
                </a:extLst>
              </p:cNvPr>
              <p:cNvSpPr/>
              <p:nvPr/>
            </p:nvSpPr>
            <p:spPr>
              <a:xfrm>
                <a:off x="5846267" y="3837845"/>
                <a:ext cx="1439334" cy="1489412"/>
              </a:xfrm>
              <a:prstGeom prst="roundRect">
                <a:avLst>
                  <a:gd name="adj" fmla="val 401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3EE1DB8-24A7-9343-8297-D63879998439}"/>
                  </a:ext>
                </a:extLst>
              </p:cNvPr>
              <p:cNvSpPr txBox="1"/>
              <p:nvPr/>
            </p:nvSpPr>
            <p:spPr>
              <a:xfrm>
                <a:off x="6007794" y="3837845"/>
                <a:ext cx="1322124" cy="43088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Model Variable Check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9F3858C-6CDB-D45C-A752-91CCE75A29C9}"/>
                  </a:ext>
                </a:extLst>
              </p:cNvPr>
              <p:cNvGrpSpPr/>
              <p:nvPr/>
            </p:nvGrpSpPr>
            <p:grpSpPr>
              <a:xfrm>
                <a:off x="5890584" y="4275895"/>
                <a:ext cx="1350700" cy="475966"/>
                <a:chOff x="3730610" y="4376045"/>
                <a:chExt cx="1797782" cy="475966"/>
              </a:xfrm>
            </p:grpSpPr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7D028334-F5DA-ADE0-DEA2-4431E8595DD0}"/>
                    </a:ext>
                  </a:extLst>
                </p:cNvPr>
                <p:cNvSpPr/>
                <p:nvPr/>
              </p:nvSpPr>
              <p:spPr>
                <a:xfrm>
                  <a:off x="3730610" y="4376045"/>
                  <a:ext cx="1797782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196E1EF3-BFF3-FE76-1C23-D22DEAC29037}"/>
                    </a:ext>
                  </a:extLst>
                </p:cNvPr>
                <p:cNvSpPr txBox="1"/>
                <p:nvPr/>
              </p:nvSpPr>
              <p:spPr>
                <a:xfrm>
                  <a:off x="3886617" y="4506306"/>
                  <a:ext cx="1485769" cy="21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Cross Validation</a:t>
                  </a: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4E32D1F-E45E-B055-8943-701C9C8FF66D}"/>
                  </a:ext>
                </a:extLst>
              </p:cNvPr>
              <p:cNvGrpSpPr/>
              <p:nvPr/>
            </p:nvGrpSpPr>
            <p:grpSpPr>
              <a:xfrm>
                <a:off x="5890583" y="4768853"/>
                <a:ext cx="1350700" cy="475966"/>
                <a:chOff x="3730610" y="4376045"/>
                <a:chExt cx="1797782" cy="475966"/>
              </a:xfrm>
            </p:grpSpPr>
            <p:sp>
              <p:nvSpPr>
                <p:cNvPr id="174" name="Rectangle: Rounded Corners 173">
                  <a:extLst>
                    <a:ext uri="{FF2B5EF4-FFF2-40B4-BE49-F238E27FC236}">
                      <a16:creationId xmlns:a16="http://schemas.microsoft.com/office/drawing/2014/main" id="{AFB0EC5F-FC2E-3C17-5242-74E00517AD9E}"/>
                    </a:ext>
                  </a:extLst>
                </p:cNvPr>
                <p:cNvSpPr/>
                <p:nvPr/>
              </p:nvSpPr>
              <p:spPr>
                <a:xfrm>
                  <a:off x="3730610" y="4376045"/>
                  <a:ext cx="1797782" cy="4759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D7B5612-2DB5-33BD-EFDC-097A7EB67B72}"/>
                    </a:ext>
                  </a:extLst>
                </p:cNvPr>
                <p:cNvSpPr txBox="1"/>
                <p:nvPr/>
              </p:nvSpPr>
              <p:spPr>
                <a:xfrm>
                  <a:off x="3933989" y="4444752"/>
                  <a:ext cx="1391024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Performance Matrix</a:t>
                  </a:r>
                </a:p>
              </p:txBody>
            </p:sp>
          </p:grp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50DB4A9-A161-2FEC-D571-B1F71EB243EF}"/>
                </a:ext>
              </a:extLst>
            </p:cNvPr>
            <p:cNvCxnSpPr>
              <a:cxnSpLocks/>
              <a:stCxn id="154" idx="3"/>
              <a:endCxn id="170" idx="1"/>
            </p:cNvCxnSpPr>
            <p:nvPr/>
          </p:nvCxnSpPr>
          <p:spPr>
            <a:xfrm flipH="1" flipV="1">
              <a:off x="10357104" y="3857830"/>
              <a:ext cx="1469612" cy="1587007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4D56A2-CE62-828D-859F-62C1F6997A55}"/>
              </a:ext>
            </a:extLst>
          </p:cNvPr>
          <p:cNvGrpSpPr/>
          <p:nvPr/>
        </p:nvGrpSpPr>
        <p:grpSpPr>
          <a:xfrm>
            <a:off x="10509906" y="3903399"/>
            <a:ext cx="1463502" cy="2336754"/>
            <a:chOff x="8785261" y="3703058"/>
            <a:chExt cx="1463502" cy="2661813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953DF19-7CED-75F3-0E90-A15E360588A4}"/>
                </a:ext>
              </a:extLst>
            </p:cNvPr>
            <p:cNvGrpSpPr/>
            <p:nvPr/>
          </p:nvGrpSpPr>
          <p:grpSpPr>
            <a:xfrm>
              <a:off x="8809429" y="4636988"/>
              <a:ext cx="1439334" cy="1727883"/>
              <a:chOff x="5846267" y="3837844"/>
              <a:chExt cx="1439334" cy="1727883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C209BAE6-773B-FD32-313A-6BA1E070E695}"/>
                  </a:ext>
                </a:extLst>
              </p:cNvPr>
              <p:cNvSpPr/>
              <p:nvPr/>
            </p:nvSpPr>
            <p:spPr>
              <a:xfrm>
                <a:off x="5846267" y="3837844"/>
                <a:ext cx="1439334" cy="1727883"/>
              </a:xfrm>
              <a:prstGeom prst="roundRect">
                <a:avLst>
                  <a:gd name="adj" fmla="val 401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6A31AB8-7F59-B8C7-3EA8-E3090C8AAA7C}"/>
                  </a:ext>
                </a:extLst>
              </p:cNvPr>
              <p:cNvSpPr txBox="1"/>
              <p:nvPr/>
            </p:nvSpPr>
            <p:spPr>
              <a:xfrm>
                <a:off x="5899453" y="3837845"/>
                <a:ext cx="1332964" cy="43088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Implementing &amp; Monitoring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4E4E183-D564-2F4F-80A4-CA04ECCD8B22}"/>
                  </a:ext>
                </a:extLst>
              </p:cNvPr>
              <p:cNvGrpSpPr/>
              <p:nvPr/>
            </p:nvGrpSpPr>
            <p:grpSpPr>
              <a:xfrm>
                <a:off x="5890584" y="4254497"/>
                <a:ext cx="1350700" cy="575919"/>
                <a:chOff x="3730610" y="4354647"/>
                <a:chExt cx="1797782" cy="575919"/>
              </a:xfrm>
            </p:grpSpPr>
            <p:sp>
              <p:nvSpPr>
                <p:cNvPr id="197" name="Rectangle: Rounded Corners 196">
                  <a:extLst>
                    <a:ext uri="{FF2B5EF4-FFF2-40B4-BE49-F238E27FC236}">
                      <a16:creationId xmlns:a16="http://schemas.microsoft.com/office/drawing/2014/main" id="{C702009C-3B74-71BC-CD07-1D79154138F6}"/>
                    </a:ext>
                  </a:extLst>
                </p:cNvPr>
                <p:cNvSpPr/>
                <p:nvPr/>
              </p:nvSpPr>
              <p:spPr>
                <a:xfrm>
                  <a:off x="3730610" y="4354647"/>
                  <a:ext cx="1797782" cy="5759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C7A6A254-6C94-C642-7691-91962CD4D0AC}"/>
                    </a:ext>
                  </a:extLst>
                </p:cNvPr>
                <p:cNvSpPr txBox="1"/>
                <p:nvPr/>
              </p:nvSpPr>
              <p:spPr>
                <a:xfrm>
                  <a:off x="3886617" y="4411774"/>
                  <a:ext cx="1485769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Upload Models to </a:t>
                  </a:r>
                  <a:r>
                    <a:rPr lang="en-US" sz="800" dirty="0" err="1"/>
                    <a:t>BitBucket</a:t>
                  </a:r>
                  <a:r>
                    <a:rPr lang="en-US" sz="800" dirty="0"/>
                    <a:t>, Dry Run &amp; Score Generation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DBC4F91-CD6C-E588-A6E1-8293B878E2E6}"/>
                  </a:ext>
                </a:extLst>
              </p:cNvPr>
              <p:cNvGrpSpPr/>
              <p:nvPr/>
            </p:nvGrpSpPr>
            <p:grpSpPr>
              <a:xfrm>
                <a:off x="5890583" y="4892795"/>
                <a:ext cx="1350700" cy="575919"/>
                <a:chOff x="3730609" y="4499987"/>
                <a:chExt cx="1797782" cy="575919"/>
              </a:xfrm>
            </p:grpSpPr>
            <p:sp>
              <p:nvSpPr>
                <p:cNvPr id="195" name="Rectangle: Rounded Corners 194">
                  <a:extLst>
                    <a:ext uri="{FF2B5EF4-FFF2-40B4-BE49-F238E27FC236}">
                      <a16:creationId xmlns:a16="http://schemas.microsoft.com/office/drawing/2014/main" id="{D02EB8C6-2732-F613-F713-EF3FCF6A7CE4}"/>
                    </a:ext>
                  </a:extLst>
                </p:cNvPr>
                <p:cNvSpPr/>
                <p:nvPr/>
              </p:nvSpPr>
              <p:spPr>
                <a:xfrm>
                  <a:off x="3730609" y="4499987"/>
                  <a:ext cx="1797782" cy="5759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8C168D14-A9B8-FEBA-8155-EE9A453917A3}"/>
                    </a:ext>
                  </a:extLst>
                </p:cNvPr>
                <p:cNvSpPr txBox="1"/>
                <p:nvPr/>
              </p:nvSpPr>
              <p:spPr>
                <a:xfrm>
                  <a:off x="3933988" y="4557114"/>
                  <a:ext cx="1391024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Monitoring Data Quality &amp; Output Stability</a:t>
                  </a:r>
                </a:p>
              </p:txBody>
            </p:sp>
          </p:grpSp>
        </p:grp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37EB858-976C-2AEE-27CC-A5A8CFC87016}"/>
                </a:ext>
              </a:extLst>
            </p:cNvPr>
            <p:cNvCxnSpPr>
              <a:cxnSpLocks/>
              <a:stCxn id="183" idx="1"/>
              <a:endCxn id="191" idx="3"/>
            </p:cNvCxnSpPr>
            <p:nvPr/>
          </p:nvCxnSpPr>
          <p:spPr>
            <a:xfrm>
              <a:off x="8785261" y="3703058"/>
              <a:ext cx="1463502" cy="1797872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522E7B-E0B0-040B-9D99-AA95EEE69054}"/>
              </a:ext>
            </a:extLst>
          </p:cNvPr>
          <p:cNvGrpSpPr/>
          <p:nvPr/>
        </p:nvGrpSpPr>
        <p:grpSpPr>
          <a:xfrm>
            <a:off x="8935638" y="2385018"/>
            <a:ext cx="3013602" cy="2303600"/>
            <a:chOff x="8782836" y="3830325"/>
            <a:chExt cx="3013602" cy="2534546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62DB8AD-3356-C3BA-E89D-977EDC8E28AC}"/>
                </a:ext>
              </a:extLst>
            </p:cNvPr>
            <p:cNvGrpSpPr/>
            <p:nvPr/>
          </p:nvGrpSpPr>
          <p:grpSpPr>
            <a:xfrm>
              <a:off x="10357104" y="4636988"/>
              <a:ext cx="1439334" cy="1727883"/>
              <a:chOff x="5846267" y="3837844"/>
              <a:chExt cx="1439334" cy="1727883"/>
            </a:xfrm>
          </p:grpSpPr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39251506-4081-BB36-57F0-E6FE87FB69CC}"/>
                  </a:ext>
                </a:extLst>
              </p:cNvPr>
              <p:cNvSpPr/>
              <p:nvPr/>
            </p:nvSpPr>
            <p:spPr>
              <a:xfrm>
                <a:off x="5846267" y="3837844"/>
                <a:ext cx="1439334" cy="1727883"/>
              </a:xfrm>
              <a:prstGeom prst="roundRect">
                <a:avLst>
                  <a:gd name="adj" fmla="val 401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B538770-D121-7775-FAAE-B631EE37AD92}"/>
                  </a:ext>
                </a:extLst>
              </p:cNvPr>
              <p:cNvSpPr txBox="1"/>
              <p:nvPr/>
            </p:nvSpPr>
            <p:spPr>
              <a:xfrm>
                <a:off x="6007794" y="3837845"/>
                <a:ext cx="1116281" cy="43088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  <a:latin typeface="+mj-lt"/>
                  </a:rPr>
                  <a:t>Strategy Building</a:t>
                </a:r>
              </a:p>
            </p:txBody>
          </p: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2062BAD-B73C-60ED-422B-50E651CC5B2D}"/>
                  </a:ext>
                </a:extLst>
              </p:cNvPr>
              <p:cNvGrpSpPr/>
              <p:nvPr/>
            </p:nvGrpSpPr>
            <p:grpSpPr>
              <a:xfrm>
                <a:off x="5890584" y="4254497"/>
                <a:ext cx="1350700" cy="575919"/>
                <a:chOff x="3730610" y="4354647"/>
                <a:chExt cx="1797782" cy="575919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18D2B8F9-C4FC-0685-D8C7-8EDFF075228C}"/>
                    </a:ext>
                  </a:extLst>
                </p:cNvPr>
                <p:cNvSpPr/>
                <p:nvPr/>
              </p:nvSpPr>
              <p:spPr>
                <a:xfrm>
                  <a:off x="3730610" y="4354647"/>
                  <a:ext cx="1797782" cy="5759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2E5049AF-77DD-1486-8DBC-581BF6FAE287}"/>
                    </a:ext>
                  </a:extLst>
                </p:cNvPr>
                <p:cNvSpPr txBox="1"/>
                <p:nvPr/>
              </p:nvSpPr>
              <p:spPr>
                <a:xfrm>
                  <a:off x="3886617" y="4473329"/>
                  <a:ext cx="1485769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 err="1"/>
                    <a:t>Dasceq</a:t>
                  </a:r>
                  <a:r>
                    <a:rPr lang="en-US" sz="800" dirty="0"/>
                    <a:t> Strategy Evaluation metrics</a:t>
                  </a: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AD090D8C-4F7D-0C35-BC63-C0ACA1669950}"/>
                  </a:ext>
                </a:extLst>
              </p:cNvPr>
              <p:cNvGrpSpPr/>
              <p:nvPr/>
            </p:nvGrpSpPr>
            <p:grpSpPr>
              <a:xfrm>
                <a:off x="5890583" y="4892795"/>
                <a:ext cx="1350700" cy="575919"/>
                <a:chOff x="3730610" y="4499987"/>
                <a:chExt cx="1797782" cy="575919"/>
              </a:xfrm>
            </p:grpSpPr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0EFB3F30-F031-14CB-B381-C460E92433BD}"/>
                    </a:ext>
                  </a:extLst>
                </p:cNvPr>
                <p:cNvSpPr/>
                <p:nvPr/>
              </p:nvSpPr>
              <p:spPr>
                <a:xfrm>
                  <a:off x="3730610" y="4499987"/>
                  <a:ext cx="1797782" cy="5759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1FAB261C-E9A4-4D4A-AE67-64CEBFA3F5D0}"/>
                    </a:ext>
                  </a:extLst>
                </p:cNvPr>
                <p:cNvSpPr txBox="1"/>
                <p:nvPr/>
              </p:nvSpPr>
              <p:spPr>
                <a:xfrm>
                  <a:off x="3855086" y="4557114"/>
                  <a:ext cx="1548832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800" dirty="0"/>
                    <a:t>Creating New Contact Strategy Based On DPD &amp; CTR</a:t>
                  </a:r>
                </a:p>
              </p:txBody>
            </p:sp>
          </p:grpSp>
        </p:grpSp>
        <p:cxnSp>
          <p:nvCxnSpPr>
            <p:cNvPr id="225" name="Connector: Elbow 224">
              <a:extLst>
                <a:ext uri="{FF2B5EF4-FFF2-40B4-BE49-F238E27FC236}">
                  <a16:creationId xmlns:a16="http://schemas.microsoft.com/office/drawing/2014/main" id="{4E3A8920-DC85-4B87-48EB-15742F924C0A}"/>
                </a:ext>
              </a:extLst>
            </p:cNvPr>
            <p:cNvCxnSpPr>
              <a:cxnSpLocks/>
              <a:stCxn id="170" idx="3"/>
              <a:endCxn id="183" idx="3"/>
            </p:cNvCxnSpPr>
            <p:nvPr/>
          </p:nvCxnSpPr>
          <p:spPr>
            <a:xfrm>
              <a:off x="8782836" y="3830325"/>
              <a:ext cx="3013602" cy="1670605"/>
            </a:xfrm>
            <a:prstGeom prst="bentConnector3">
              <a:avLst>
                <a:gd name="adj1" fmla="val 107586"/>
              </a:avLst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7FD158A-9C42-F544-93AC-87182C19E2D1}"/>
              </a:ext>
            </a:extLst>
          </p:cNvPr>
          <p:cNvSpPr txBox="1"/>
          <p:nvPr/>
        </p:nvSpPr>
        <p:spPr>
          <a:xfrm>
            <a:off x="1761671" y="4431884"/>
            <a:ext cx="1485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Data Upload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1B40043-A8BF-F14E-8570-E5D7EBFE7585}"/>
              </a:ext>
            </a:extLst>
          </p:cNvPr>
          <p:cNvGrpSpPr/>
          <p:nvPr/>
        </p:nvGrpSpPr>
        <p:grpSpPr>
          <a:xfrm>
            <a:off x="8994923" y="3332785"/>
            <a:ext cx="1444155" cy="2628594"/>
            <a:chOff x="2875350" y="3688521"/>
            <a:chExt cx="1444155" cy="2628594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BA13452D-EBE3-D645-A5A8-47112C465772}"/>
                </a:ext>
              </a:extLst>
            </p:cNvPr>
            <p:cNvGrpSpPr/>
            <p:nvPr/>
          </p:nvGrpSpPr>
          <p:grpSpPr>
            <a:xfrm>
              <a:off x="3007520" y="3688521"/>
              <a:ext cx="1311985" cy="2628594"/>
              <a:chOff x="3888758" y="3688521"/>
              <a:chExt cx="1311985" cy="2628594"/>
            </a:xfrm>
          </p:grpSpPr>
          <p:sp>
            <p:nvSpPr>
              <p:cNvPr id="307" name="Rectangle: Rounded Corners 63">
                <a:extLst>
                  <a:ext uri="{FF2B5EF4-FFF2-40B4-BE49-F238E27FC236}">
                    <a16:creationId xmlns:a16="http://schemas.microsoft.com/office/drawing/2014/main" id="{1AEBF26C-3F4E-3248-820F-851B13B80F7F}"/>
                  </a:ext>
                </a:extLst>
              </p:cNvPr>
              <p:cNvSpPr/>
              <p:nvPr/>
            </p:nvSpPr>
            <p:spPr>
              <a:xfrm>
                <a:off x="3888758" y="3688521"/>
                <a:ext cx="1311985" cy="2628594"/>
              </a:xfrm>
              <a:prstGeom prst="roundRect">
                <a:avLst>
                  <a:gd name="adj" fmla="val 401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BACB74B8-A23B-4F4E-B4DB-6FB1E3FE1FE0}"/>
                  </a:ext>
                </a:extLst>
              </p:cNvPr>
              <p:cNvSpPr txBox="1"/>
              <p:nvPr/>
            </p:nvSpPr>
            <p:spPr>
              <a:xfrm>
                <a:off x="3986610" y="3779589"/>
                <a:ext cx="1116281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+mj-lt"/>
                  </a:rPr>
                  <a:t>Client Model Box</a:t>
                </a:r>
              </a:p>
            </p:txBody>
          </p:sp>
          <p:sp>
            <p:nvSpPr>
              <p:cNvPr id="319" name="Rectangle: Rounded Corners 90">
                <a:extLst>
                  <a:ext uri="{FF2B5EF4-FFF2-40B4-BE49-F238E27FC236}">
                    <a16:creationId xmlns:a16="http://schemas.microsoft.com/office/drawing/2014/main" id="{B259C80B-A8B0-8A4A-89D0-0F9FDE76F01B}"/>
                  </a:ext>
                </a:extLst>
              </p:cNvPr>
              <p:cNvSpPr/>
              <p:nvPr/>
            </p:nvSpPr>
            <p:spPr>
              <a:xfrm>
                <a:off x="4020928" y="4275894"/>
                <a:ext cx="1081964" cy="159777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Modeling Box</a:t>
                </a:r>
              </a:p>
            </p:txBody>
          </p: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FD8F44A-B702-4D4F-B7C3-05086DBE28E1}"/>
                </a:ext>
              </a:extLst>
            </p:cNvPr>
            <p:cNvCxnSpPr>
              <a:cxnSpLocks/>
            </p:cNvCxnSpPr>
            <p:nvPr/>
          </p:nvCxnSpPr>
          <p:spPr>
            <a:xfrm>
              <a:off x="2875350" y="5002818"/>
              <a:ext cx="132170" cy="0"/>
            </a:xfrm>
            <a:prstGeom prst="line">
              <a:avLst/>
            </a:prstGeom>
            <a:ln w="63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stealth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03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02912F-B5C6-0497-390A-CD916D8C533E}"/>
              </a:ext>
            </a:extLst>
          </p:cNvPr>
          <p:cNvSpPr/>
          <p:nvPr/>
        </p:nvSpPr>
        <p:spPr>
          <a:xfrm>
            <a:off x="212798" y="788573"/>
            <a:ext cx="102034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Dasceq</a:t>
            </a:r>
            <a:r>
              <a:rPr lang="en-US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atin typeface="Raleway" panose="020B0003030101060003" pitchFamily="34" charset="0"/>
              </a:rPr>
              <a:t> Products Overview</a:t>
            </a:r>
          </a:p>
        </p:txBody>
      </p:sp>
    </p:spTree>
    <p:extLst>
      <p:ext uri="{BB962C8B-B14F-4D97-AF65-F5344CB8AC3E}">
        <p14:creationId xmlns:p14="http://schemas.microsoft.com/office/powerpoint/2010/main" val="150363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E4099"/>
      </a:accent1>
      <a:accent2>
        <a:srgbClr val="18A67B"/>
      </a:accent2>
      <a:accent3>
        <a:srgbClr val="365393"/>
      </a:accent3>
      <a:accent4>
        <a:srgbClr val="31638F"/>
      </a:accent4>
      <a:accent5>
        <a:srgbClr val="258385"/>
      </a:accent5>
      <a:accent6>
        <a:srgbClr val="1E9580"/>
      </a:accent6>
      <a:hlink>
        <a:srgbClr val="FFC000"/>
      </a:hlink>
      <a:folHlink>
        <a:srgbClr val="ED7D3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2980</Words>
  <Application>Microsoft Macintosh PowerPoint</Application>
  <PresentationFormat>Widescreen</PresentationFormat>
  <Paragraphs>865</Paragraphs>
  <Slides>38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Open Sans</vt:lpstr>
      <vt:lpstr>Arial</vt:lpstr>
      <vt:lpstr>Raleway</vt:lpstr>
      <vt:lpstr>Calibri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Ramanan</dc:creator>
  <cp:lastModifiedBy>Abhishek Goel</cp:lastModifiedBy>
  <cp:revision>152</cp:revision>
  <cp:lastPrinted>2024-02-22T14:37:26Z</cp:lastPrinted>
  <dcterms:created xsi:type="dcterms:W3CDTF">2020-12-02T23:22:17Z</dcterms:created>
  <dcterms:modified xsi:type="dcterms:W3CDTF">2024-03-19T23:51:46Z</dcterms:modified>
</cp:coreProperties>
</file>