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57" r:id="rId3"/>
    <p:sldId id="314" r:id="rId4"/>
    <p:sldId id="310" r:id="rId5"/>
    <p:sldId id="315" r:id="rId6"/>
    <p:sldId id="316" r:id="rId7"/>
    <p:sldId id="317" r:id="rId8"/>
    <p:sldId id="305" r:id="rId9"/>
    <p:sldId id="306" r:id="rId10"/>
    <p:sldId id="307" r:id="rId11"/>
    <p:sldId id="308" r:id="rId12"/>
    <p:sldId id="309" r:id="rId13"/>
    <p:sldId id="299" r:id="rId14"/>
    <p:sldId id="302" r:id="rId15"/>
    <p:sldId id="303" r:id="rId16"/>
    <p:sldId id="304" r:id="rId17"/>
    <p:sldId id="270" r:id="rId18"/>
    <p:sldId id="300"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Fira Sans" panose="020B0503050000020004" pitchFamily="34" charset="0"/>
      <p:regular r:id="rId25"/>
      <p:bold r:id="rId26"/>
      <p:italic r:id="rId27"/>
      <p:boldItalic r:id="rId28"/>
    </p:embeddedFont>
    <p:embeddedFont>
      <p:font typeface="Fira Sans Extra Condensed" panose="020B0503050000020004" pitchFamily="34" charset="0"/>
      <p:regular r:id="rId29"/>
      <p:bold r:id="rId30"/>
      <p:italic r:id="rId31"/>
      <p:boldItalic r:id="rId32"/>
    </p:embeddedFont>
    <p:embeddedFont>
      <p:font typeface="Fira Sans Extra Condensed SemiBold"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B27"/>
    <a:srgbClr val="ABD9FB"/>
    <a:srgbClr val="499CDB"/>
    <a:srgbClr val="EA4827"/>
    <a:srgbClr val="26EAB8"/>
    <a:srgbClr val="4EFFD2"/>
    <a:srgbClr val="9467BD"/>
    <a:srgbClr val="912A5B"/>
    <a:srgbClr val="8027EA"/>
    <a:srgbClr val="247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085B06-B998-4E5A-BEFE-B583D98F026B}">
  <a:tblStyle styleId="{F9085B06-B998-4E5A-BEFE-B583D98F02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8"/>
    <p:restoredTop sz="79698"/>
  </p:normalViewPr>
  <p:slideViewPr>
    <p:cSldViewPr snapToGrid="0">
      <p:cViewPr varScale="1">
        <p:scale>
          <a:sx n="91" d="100"/>
          <a:sy n="91" d="100"/>
        </p:scale>
        <p:origin x="14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Merged all 4 transformed data frames into one data frame. Now, the data is ready for model training. </a:t>
            </a:r>
          </a:p>
        </p:txBody>
      </p:sp>
    </p:spTree>
    <p:extLst>
      <p:ext uri="{BB962C8B-B14F-4D97-AF65-F5344CB8AC3E}">
        <p14:creationId xmlns:p14="http://schemas.microsoft.com/office/powerpoint/2010/main" val="316018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used 3 different ML models  which are RF, XG Boost and DL. </a:t>
            </a:r>
          </a:p>
          <a:p>
            <a:pPr marL="0" lvl="0" indent="0" algn="l" rtl="0">
              <a:spcBef>
                <a:spcPts val="0"/>
              </a:spcBef>
              <a:spcAft>
                <a:spcPts val="0"/>
              </a:spcAft>
              <a:buNone/>
            </a:pPr>
            <a:r>
              <a:rPr lang="en-CA" b="0" i="0" dirty="0">
                <a:solidFill>
                  <a:srgbClr val="1D1C1D"/>
                </a:solidFill>
                <a:effectLst/>
                <a:latin typeface="Slack-Lato"/>
              </a:rPr>
              <a:t>-Classification models such as Logistic Regression would not work in this case since our target variable is numerical.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b="0" i="0" dirty="0">
                <a:solidFill>
                  <a:srgbClr val="1D1C1D"/>
                </a:solidFill>
                <a:effectLst/>
                <a:latin typeface="Slack-Lato"/>
              </a:rPr>
              <a:t>-Also did not experiment with linear regression because this will go very wrong as we were not able to normalize the categorical variables using dummy variables (0 ,1). The reason is that we have over 15000 products to convert. Even we convert them, still linear regression will suffer from dimensional issue. </a:t>
            </a:r>
          </a:p>
          <a:p>
            <a:pPr marL="0" lvl="0" indent="0" algn="l" rtl="0">
              <a:spcBef>
                <a:spcPts val="0"/>
              </a:spcBef>
              <a:spcAft>
                <a:spcPts val="0"/>
              </a:spcAft>
              <a:buNone/>
            </a:pPr>
            <a:r>
              <a:rPr lang="en-CA" b="0" i="0" dirty="0">
                <a:solidFill>
                  <a:srgbClr val="1D1C1D"/>
                </a:solidFill>
                <a:effectLst/>
                <a:latin typeface="Slack-Lato"/>
              </a:rPr>
              <a:t>-For our project, tree based models work better as they do not depend on data normalization.  These models consider each regressor independently unlike linear regression which regressors will have interdependency with each other where data normalization is necessary.</a:t>
            </a:r>
            <a:endParaRPr dirty="0"/>
          </a:p>
        </p:txBody>
      </p:sp>
    </p:spTree>
    <p:extLst>
      <p:ext uri="{BB962C8B-B14F-4D97-AF65-F5344CB8AC3E}">
        <p14:creationId xmlns:p14="http://schemas.microsoft.com/office/powerpoint/2010/main" val="2752021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696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3232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598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925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any given product have multiple positions</a:t>
            </a:r>
          </a:p>
          <a:p>
            <a:r>
              <a:rPr lang="en-CA" b="0" i="0" dirty="0">
                <a:solidFill>
                  <a:srgbClr val="1D1C1D"/>
                </a:solidFill>
                <a:effectLst/>
                <a:latin typeface="Slack-Lato"/>
              </a:rPr>
              <a:t>multiple products belong to a certain block</a:t>
            </a:r>
          </a:p>
          <a:p>
            <a:r>
              <a:rPr lang="en-CA" b="0" i="0" dirty="0">
                <a:solidFill>
                  <a:srgbClr val="1D1C1D"/>
                </a:solidFill>
                <a:effectLst/>
                <a:latin typeface="Slack-Lato"/>
              </a:rPr>
              <a:t>Some stats for the datasets </a:t>
            </a:r>
          </a:p>
          <a:p>
            <a:endParaRPr lang="en-US" dirty="0"/>
          </a:p>
        </p:txBody>
      </p:sp>
    </p:spTree>
    <p:extLst>
      <p:ext uri="{BB962C8B-B14F-4D97-AF65-F5344CB8AC3E}">
        <p14:creationId xmlns:p14="http://schemas.microsoft.com/office/powerpoint/2010/main" val="215338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Overall trend in sales is increasing overtime, however, last 3 weeks there is a sudden decrease in the sales.</a:t>
            </a:r>
          </a:p>
        </p:txBody>
      </p:sp>
    </p:spTree>
    <p:extLst>
      <p:ext uri="{BB962C8B-B14F-4D97-AF65-F5344CB8AC3E}">
        <p14:creationId xmlns:p14="http://schemas.microsoft.com/office/powerpoint/2010/main" val="381792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map shows that there is a strong correlation between sales and stock. There is no other significant correlation is observed. </a:t>
            </a:r>
          </a:p>
        </p:txBody>
      </p:sp>
    </p:spTree>
    <p:extLst>
      <p:ext uri="{BB962C8B-B14F-4D97-AF65-F5344CB8AC3E}">
        <p14:creationId xmlns:p14="http://schemas.microsoft.com/office/powerpoint/2010/main" val="406617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see the price points for products that have largest stock are $29.95 and $25.95.</a:t>
            </a:r>
          </a:p>
        </p:txBody>
      </p:sp>
    </p:spTree>
    <p:extLst>
      <p:ext uri="{BB962C8B-B14F-4D97-AF65-F5344CB8AC3E}">
        <p14:creationId xmlns:p14="http://schemas.microsoft.com/office/powerpoint/2010/main" val="334022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EDA shows that any given product have multiple positions. So we decided to aggregate the position . Added the several aggregation results into the original data as additional features.</a:t>
            </a:r>
            <a:endParaRPr lang="en-US" dirty="0"/>
          </a:p>
        </p:txBody>
      </p:sp>
    </p:spTree>
    <p:extLst>
      <p:ext uri="{BB962C8B-B14F-4D97-AF65-F5344CB8AC3E}">
        <p14:creationId xmlns:p14="http://schemas.microsoft.com/office/powerpoint/2010/main" val="176489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CA" b="0" i="0" dirty="0">
                <a:solidFill>
                  <a:srgbClr val="1D1C1D"/>
                </a:solidFill>
                <a:effectLst/>
                <a:latin typeface="Slack-Lato"/>
              </a:rPr>
              <a:t>Similarly, for the block column, EDA shows multiple products belong to a certain block. So again, we decided to aggregate the data and added new columns as </a:t>
            </a:r>
            <a:r>
              <a:rPr lang="en-CA" b="0" i="0" dirty="0" err="1">
                <a:solidFill>
                  <a:srgbClr val="1D1C1D"/>
                </a:solidFill>
                <a:effectLst/>
                <a:latin typeface="Slack-Lato"/>
              </a:rPr>
              <a:t>num_items</a:t>
            </a:r>
            <a:r>
              <a:rPr lang="en-CA" b="0" i="0" dirty="0">
                <a:solidFill>
                  <a:srgbClr val="1D1C1D"/>
                </a:solidFill>
                <a:effectLst/>
                <a:latin typeface="Slack-Lato"/>
              </a:rPr>
              <a:t> (new feature).</a:t>
            </a:r>
            <a:br>
              <a:rPr lang="en-CA" dirty="0"/>
            </a:br>
            <a:endParaRPr lang="en-US" dirty="0"/>
          </a:p>
        </p:txBody>
      </p:sp>
    </p:spTree>
    <p:extLst>
      <p:ext uri="{BB962C8B-B14F-4D97-AF65-F5344CB8AC3E}">
        <p14:creationId xmlns:p14="http://schemas.microsoft.com/office/powerpoint/2010/main" val="398813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As the last feature engineering, we chose the last day in the training data ( day 84). Then used unsupervised ML ( to be specific k-means (to find the optimal number of clusters) and PCA (to reduce the dimension and as a result it will give us more clean clusters)) . Plotted the results and added the cluster labels column to the original data as another new feature. </a:t>
            </a:r>
            <a:endParaRPr lang="en-US" dirty="0"/>
          </a:p>
        </p:txBody>
      </p:sp>
    </p:spTree>
    <p:extLst>
      <p:ext uri="{BB962C8B-B14F-4D97-AF65-F5344CB8AC3E}">
        <p14:creationId xmlns:p14="http://schemas.microsoft.com/office/powerpoint/2010/main" val="2288152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2678677" y="211101"/>
            <a:ext cx="6188877" cy="31535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Fira Sans" panose="020B0503050000020004" pitchFamily="34" charset="0"/>
                <a:cs typeface="Calibri" panose="020F0502020204030204" pitchFamily="34" charset="0"/>
              </a:rPr>
              <a:t>Zara Fashion Trends  Prediction Model</a:t>
            </a:r>
            <a:endParaRPr dirty="0">
              <a:latin typeface="Fira Sans" panose="020B0503050000020004" pitchFamily="34" charset="0"/>
              <a:cs typeface="Calibri" panose="020F0502020204030204" pitchFamily="34" charset="0"/>
            </a:endParaRPr>
          </a:p>
        </p:txBody>
      </p:sp>
      <p:sp>
        <p:nvSpPr>
          <p:cNvPr id="47" name="Google Shape;47;p15"/>
          <p:cNvSpPr txBox="1">
            <a:spLocks noGrp="1"/>
          </p:cNvSpPr>
          <p:nvPr>
            <p:ph type="subTitle" idx="1"/>
          </p:nvPr>
        </p:nvSpPr>
        <p:spPr>
          <a:xfrm>
            <a:off x="5999199" y="3616438"/>
            <a:ext cx="2868354" cy="127840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i="0" dirty="0">
                <a:solidFill>
                  <a:srgbClr val="1D1C1D"/>
                </a:solidFill>
                <a:effectLst/>
                <a:latin typeface="Fira Sans" panose="020B0503050000020004" pitchFamily="34" charset="0"/>
                <a:cs typeface="Calibri" panose="020F0502020204030204" pitchFamily="34" charset="0"/>
              </a:rPr>
              <a:t>Elsa Figueroa</a:t>
            </a:r>
            <a:endParaRPr lang="en" dirty="0">
              <a:latin typeface="Fira Sans" panose="020B0503050000020004" pitchFamily="34" charset="0"/>
              <a:cs typeface="Calibri" panose="020F0502020204030204" pitchFamily="34" charset="0"/>
            </a:endParaRPr>
          </a:p>
          <a:p>
            <a:pPr marL="0" lvl="0" indent="0" algn="r" rtl="0">
              <a:spcBef>
                <a:spcPts val="0"/>
              </a:spcBef>
              <a:spcAft>
                <a:spcPts val="0"/>
              </a:spcAft>
              <a:buNone/>
            </a:pPr>
            <a:r>
              <a:rPr lang="en" b="1" dirty="0">
                <a:solidFill>
                  <a:srgbClr val="1D1C1D"/>
                </a:solidFill>
                <a:latin typeface="Fira Sans" panose="020B0503050000020004" pitchFamily="34" charset="0"/>
                <a:cs typeface="Calibri" panose="020F0502020204030204" pitchFamily="34" charset="0"/>
              </a:rPr>
              <a:t>Gauri Gupta</a:t>
            </a:r>
          </a:p>
          <a:p>
            <a:pPr marL="0" lvl="0" indent="0" algn="r" rtl="0">
              <a:spcBef>
                <a:spcPts val="0"/>
              </a:spcBef>
              <a:spcAft>
                <a:spcPts val="0"/>
              </a:spcAft>
              <a:buNone/>
            </a:pPr>
            <a:r>
              <a:rPr lang="en-US" b="1" i="0" dirty="0" err="1">
                <a:solidFill>
                  <a:srgbClr val="1D1C1D"/>
                </a:solidFill>
                <a:effectLst/>
                <a:latin typeface="Fira Sans" panose="020B0503050000020004" pitchFamily="34" charset="0"/>
                <a:cs typeface="Calibri" panose="020F0502020204030204" pitchFamily="34" charset="0"/>
              </a:rPr>
              <a:t>Miga</a:t>
            </a:r>
            <a:r>
              <a:rPr lang="en-US" b="1" i="0" dirty="0">
                <a:solidFill>
                  <a:srgbClr val="1D1C1D"/>
                </a:solidFill>
                <a:effectLst/>
                <a:latin typeface="Fira Sans" panose="020B0503050000020004" pitchFamily="34" charset="0"/>
                <a:cs typeface="Calibri" panose="020F0502020204030204" pitchFamily="34" charset="0"/>
              </a:rPr>
              <a:t> </a:t>
            </a:r>
            <a:r>
              <a:rPr lang="en-US" b="1" i="0" dirty="0" err="1">
                <a:solidFill>
                  <a:srgbClr val="1D1C1D"/>
                </a:solidFill>
                <a:effectLst/>
                <a:latin typeface="Fira Sans" panose="020B0503050000020004" pitchFamily="34" charset="0"/>
                <a:cs typeface="Calibri" panose="020F0502020204030204" pitchFamily="34" charset="0"/>
              </a:rPr>
              <a:t>Budaasuren</a:t>
            </a:r>
            <a:endParaRPr lang="en-US" b="1" i="0" dirty="0">
              <a:solidFill>
                <a:srgbClr val="1D1C1D"/>
              </a:solidFill>
              <a:effectLst/>
              <a:latin typeface="Fira Sans" panose="020B0503050000020004" pitchFamily="34" charset="0"/>
              <a:cs typeface="Calibri" panose="020F0502020204030204" pitchFamily="34" charset="0"/>
            </a:endParaRPr>
          </a:p>
          <a:p>
            <a:pPr marL="0" lvl="0" indent="0" algn="r" rtl="0">
              <a:spcBef>
                <a:spcPts val="0"/>
              </a:spcBef>
              <a:spcAft>
                <a:spcPts val="0"/>
              </a:spcAft>
              <a:buNone/>
            </a:pPr>
            <a:r>
              <a:rPr lang="en-US" b="1" i="0" dirty="0" err="1">
                <a:solidFill>
                  <a:srgbClr val="1D1C1D"/>
                </a:solidFill>
                <a:effectLst/>
                <a:latin typeface="Fira Sans" panose="020B0503050000020004" pitchFamily="34" charset="0"/>
                <a:cs typeface="Calibri" panose="020F0502020204030204" pitchFamily="34" charset="0"/>
              </a:rPr>
              <a:t>Termeh</a:t>
            </a:r>
            <a:r>
              <a:rPr lang="en-US" b="1" i="0" dirty="0">
                <a:solidFill>
                  <a:srgbClr val="1D1C1D"/>
                </a:solidFill>
                <a:effectLst/>
                <a:latin typeface="Fira Sans" panose="020B0503050000020004" pitchFamily="34" charset="0"/>
                <a:cs typeface="Calibri" panose="020F0502020204030204" pitchFamily="34" charset="0"/>
              </a:rPr>
              <a:t> </a:t>
            </a:r>
            <a:r>
              <a:rPr lang="en-US" b="1" i="0" dirty="0" err="1">
                <a:solidFill>
                  <a:srgbClr val="1D1C1D"/>
                </a:solidFill>
                <a:effectLst/>
                <a:latin typeface="Fira Sans" panose="020B0503050000020004" pitchFamily="34" charset="0"/>
                <a:cs typeface="Calibri" panose="020F0502020204030204" pitchFamily="34" charset="0"/>
              </a:rPr>
              <a:t>Mohebbie</a:t>
            </a:r>
            <a:endParaRPr dirty="0">
              <a:latin typeface="Fira Sans" panose="020B0503050000020004" pitchFamily="34" charset="0"/>
              <a:cs typeface="Calibri" panose="020F0502020204030204" pitchFamily="34" charset="0"/>
            </a:endParaRPr>
          </a:p>
        </p:txBody>
      </p:sp>
      <p:grpSp>
        <p:nvGrpSpPr>
          <p:cNvPr id="48" name="Google Shape;48;p15"/>
          <p:cNvGrpSpPr/>
          <p:nvPr/>
        </p:nvGrpSpPr>
        <p:grpSpPr>
          <a:xfrm>
            <a:off x="1" y="409873"/>
            <a:ext cx="4359058"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5;p25">
            <a:extLst>
              <a:ext uri="{FF2B5EF4-FFF2-40B4-BE49-F238E27FC236}">
                <a16:creationId xmlns:a16="http://schemas.microsoft.com/office/drawing/2014/main" id="{92D6985C-61AD-2A20-C648-B78171881145}"/>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5" name="Picture 4" descr="Table&#10;&#10;Description automatically generated">
            <a:extLst>
              <a:ext uri="{FF2B5EF4-FFF2-40B4-BE49-F238E27FC236}">
                <a16:creationId xmlns:a16="http://schemas.microsoft.com/office/drawing/2014/main" id="{87C82049-5EEF-32A8-81FB-A34B7F81B64B}"/>
              </a:ext>
            </a:extLst>
          </p:cNvPr>
          <p:cNvPicPr>
            <a:picLocks noChangeAspect="1"/>
          </p:cNvPicPr>
          <p:nvPr/>
        </p:nvPicPr>
        <p:blipFill>
          <a:blip r:embed="rId2"/>
          <a:stretch>
            <a:fillRect/>
          </a:stretch>
        </p:blipFill>
        <p:spPr>
          <a:xfrm>
            <a:off x="1099704" y="1772147"/>
            <a:ext cx="3619500" cy="2171700"/>
          </a:xfrm>
          <a:prstGeom prst="rect">
            <a:avLst/>
          </a:prstGeom>
        </p:spPr>
      </p:pic>
      <p:sp>
        <p:nvSpPr>
          <p:cNvPr id="6" name="TextBox 5">
            <a:extLst>
              <a:ext uri="{FF2B5EF4-FFF2-40B4-BE49-F238E27FC236}">
                <a16:creationId xmlns:a16="http://schemas.microsoft.com/office/drawing/2014/main" id="{730EE766-7E75-090B-A5B0-3C9F66727652}"/>
              </a:ext>
            </a:extLst>
          </p:cNvPr>
          <p:cNvSpPr txBox="1"/>
          <p:nvPr/>
        </p:nvSpPr>
        <p:spPr>
          <a:xfrm>
            <a:off x="5424055" y="1876056"/>
            <a:ext cx="3131548" cy="1569660"/>
          </a:xfrm>
          <a:prstGeom prst="rect">
            <a:avLst/>
          </a:prstGeom>
          <a:noFill/>
        </p:spPr>
        <p:txBody>
          <a:bodyPr wrap="square" rtlCol="0">
            <a:spAutoFit/>
          </a:bodyPr>
          <a:lstStyle/>
          <a:p>
            <a:pPr marL="285750" indent="-285750" algn="l">
              <a:buFont typeface="Arial" panose="020B0604020202020204" pitchFamily="34" charset="0"/>
              <a:buChar char="•"/>
            </a:pPr>
            <a:r>
              <a:rPr lang="en-CA" sz="1600" b="0" i="0" dirty="0">
                <a:solidFill>
                  <a:srgbClr val="1D1C1D"/>
                </a:solidFill>
                <a:effectLst/>
                <a:latin typeface="Fira Sans" panose="020B0503050000020004" pitchFamily="34" charset="0"/>
              </a:rPr>
              <a:t>As we are interested in product level, we removed the </a:t>
            </a:r>
            <a:r>
              <a:rPr lang="en-CA" sz="1600" b="1" i="0" dirty="0" err="1">
                <a:solidFill>
                  <a:srgbClr val="1D1C1D"/>
                </a:solidFill>
                <a:effectLst/>
                <a:latin typeface="Fira Sans" panose="020B0503050000020004" pitchFamily="34" charset="0"/>
              </a:rPr>
              <a:t>color_id</a:t>
            </a:r>
            <a:r>
              <a:rPr lang="en-CA" sz="1600" b="1" i="0" dirty="0">
                <a:solidFill>
                  <a:srgbClr val="1D1C1D"/>
                </a:solidFill>
                <a:effectLst/>
                <a:latin typeface="Fira Sans" panose="020B0503050000020004" pitchFamily="34" charset="0"/>
              </a:rPr>
              <a:t> </a:t>
            </a:r>
            <a:r>
              <a:rPr lang="en-CA" sz="1600" b="0" i="0" dirty="0">
                <a:solidFill>
                  <a:srgbClr val="1D1C1D"/>
                </a:solidFill>
                <a:effectLst/>
                <a:latin typeface="Fira Sans" panose="020B0503050000020004" pitchFamily="34" charset="0"/>
              </a:rPr>
              <a:t>and </a:t>
            </a:r>
            <a:r>
              <a:rPr lang="en-CA" sz="1600" b="1" i="0" dirty="0" err="1">
                <a:solidFill>
                  <a:srgbClr val="1D1C1D"/>
                </a:solidFill>
                <a:effectLst/>
                <a:latin typeface="Fira Sans" panose="020B0503050000020004" pitchFamily="34" charset="0"/>
              </a:rPr>
              <a:t>size_id</a:t>
            </a:r>
            <a:r>
              <a:rPr lang="en-CA" sz="1600" b="1" i="0" dirty="0">
                <a:solidFill>
                  <a:srgbClr val="1D1C1D"/>
                </a:solidFill>
                <a:effectLst/>
                <a:latin typeface="Fira Sans" panose="020B0503050000020004" pitchFamily="34" charset="0"/>
              </a:rPr>
              <a:t> </a:t>
            </a:r>
            <a:r>
              <a:rPr lang="en-CA" sz="1600" b="0" i="0" dirty="0">
                <a:solidFill>
                  <a:srgbClr val="1D1C1D"/>
                </a:solidFill>
                <a:effectLst/>
                <a:latin typeface="Fira Sans" panose="020B0503050000020004" pitchFamily="34" charset="0"/>
              </a:rPr>
              <a:t>columns. Then aggregated the sales and stock columns by product only.</a:t>
            </a:r>
          </a:p>
        </p:txBody>
      </p:sp>
    </p:spTree>
    <p:extLst>
      <p:ext uri="{BB962C8B-B14F-4D97-AF65-F5344CB8AC3E}">
        <p14:creationId xmlns:p14="http://schemas.microsoft.com/office/powerpoint/2010/main" val="95731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9ABF839E-CB41-A667-F945-48446A93FC5F}"/>
              </a:ext>
            </a:extLst>
          </p:cNvPr>
          <p:cNvPicPr>
            <a:picLocks noChangeAspect="1"/>
          </p:cNvPicPr>
          <p:nvPr/>
        </p:nvPicPr>
        <p:blipFill>
          <a:blip r:embed="rId3"/>
          <a:stretch>
            <a:fillRect/>
          </a:stretch>
        </p:blipFill>
        <p:spPr>
          <a:xfrm>
            <a:off x="2224645" y="1062819"/>
            <a:ext cx="4446500" cy="2598541"/>
          </a:xfrm>
          <a:prstGeom prst="rect">
            <a:avLst/>
          </a:prstGeom>
        </p:spPr>
      </p:pic>
      <p:pic>
        <p:nvPicPr>
          <p:cNvPr id="11" name="Picture 10" descr="Table&#10;&#10;Description automatically generated">
            <a:extLst>
              <a:ext uri="{FF2B5EF4-FFF2-40B4-BE49-F238E27FC236}">
                <a16:creationId xmlns:a16="http://schemas.microsoft.com/office/drawing/2014/main" id="{575EBE81-FA33-6E5F-B23E-C2DA269C8525}"/>
              </a:ext>
            </a:extLst>
          </p:cNvPr>
          <p:cNvPicPr>
            <a:picLocks noChangeAspect="1"/>
          </p:cNvPicPr>
          <p:nvPr/>
        </p:nvPicPr>
        <p:blipFill>
          <a:blip r:embed="rId4"/>
          <a:stretch>
            <a:fillRect/>
          </a:stretch>
        </p:blipFill>
        <p:spPr>
          <a:xfrm>
            <a:off x="692123" y="3600185"/>
            <a:ext cx="7772400" cy="1623406"/>
          </a:xfrm>
          <a:prstGeom prst="rect">
            <a:avLst/>
          </a:prstGeom>
        </p:spPr>
      </p:pic>
      <p:sp>
        <p:nvSpPr>
          <p:cNvPr id="2" name="Google Shape;925;p25">
            <a:extLst>
              <a:ext uri="{FF2B5EF4-FFF2-40B4-BE49-F238E27FC236}">
                <a16:creationId xmlns:a16="http://schemas.microsoft.com/office/drawing/2014/main" id="{EC9686BC-3D0F-BB6B-19BD-64E49EA9E55B}"/>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spTree>
    <p:extLst>
      <p:ext uri="{BB962C8B-B14F-4D97-AF65-F5344CB8AC3E}">
        <p14:creationId xmlns:p14="http://schemas.microsoft.com/office/powerpoint/2010/main" val="61346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16C5435B-2CEC-C226-D1F2-84BF0C2C2A91}"/>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6" name="Picture 5" descr="Background pattern&#10;&#10;Description automatically generated with low confidence">
            <a:extLst>
              <a:ext uri="{FF2B5EF4-FFF2-40B4-BE49-F238E27FC236}">
                <a16:creationId xmlns:a16="http://schemas.microsoft.com/office/drawing/2014/main" id="{658DEB6E-0E70-55A3-35D9-D1A9CEB8C022}"/>
              </a:ext>
            </a:extLst>
          </p:cNvPr>
          <p:cNvPicPr>
            <a:picLocks noChangeAspect="1"/>
          </p:cNvPicPr>
          <p:nvPr/>
        </p:nvPicPr>
        <p:blipFill>
          <a:blip r:embed="rId3"/>
          <a:stretch>
            <a:fillRect/>
          </a:stretch>
        </p:blipFill>
        <p:spPr>
          <a:xfrm>
            <a:off x="529936" y="2190914"/>
            <a:ext cx="8177645" cy="1783744"/>
          </a:xfrm>
          <a:prstGeom prst="rect">
            <a:avLst/>
          </a:prstGeom>
        </p:spPr>
      </p:pic>
      <p:sp>
        <p:nvSpPr>
          <p:cNvPr id="9" name="Rectangle 8">
            <a:extLst>
              <a:ext uri="{FF2B5EF4-FFF2-40B4-BE49-F238E27FC236}">
                <a16:creationId xmlns:a16="http://schemas.microsoft.com/office/drawing/2014/main" id="{233E2AFF-F300-6D23-ABB5-89D9313499AE}"/>
              </a:ext>
            </a:extLst>
          </p:cNvPr>
          <p:cNvSpPr/>
          <p:nvPr/>
        </p:nvSpPr>
        <p:spPr>
          <a:xfrm>
            <a:off x="2940626" y="2168385"/>
            <a:ext cx="1631373" cy="1783743"/>
          </a:xfrm>
          <a:prstGeom prst="rect">
            <a:avLst/>
          </a:prstGeom>
          <a:solidFill>
            <a:schemeClr val="accent1">
              <a:alpha val="1590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9B42D7C-9B3E-7F29-9715-CC8D78979856}"/>
              </a:ext>
            </a:extLst>
          </p:cNvPr>
          <p:cNvSpPr/>
          <p:nvPr/>
        </p:nvSpPr>
        <p:spPr>
          <a:xfrm>
            <a:off x="5600699" y="2168386"/>
            <a:ext cx="633845" cy="1783742"/>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B6E321-AACD-7C10-AD15-1B65FD4FA6D0}"/>
              </a:ext>
            </a:extLst>
          </p:cNvPr>
          <p:cNvSpPr/>
          <p:nvPr/>
        </p:nvSpPr>
        <p:spPr>
          <a:xfrm>
            <a:off x="7782791" y="2145853"/>
            <a:ext cx="831273" cy="1783744"/>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4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pic>
        <p:nvPicPr>
          <p:cNvPr id="2061" name="Google Shape;2061;p40" title="Gráfico">
            <a:hlinkClick r:id="rId3"/>
          </p:cNvPr>
          <p:cNvPicPr preferRelativeResize="0"/>
          <p:nvPr/>
        </p:nvPicPr>
        <p:blipFill>
          <a:blip r:embed="rId4">
            <a:alphaModFix/>
          </a:blip>
          <a:stretch>
            <a:fillRect/>
          </a:stretch>
        </p:blipFill>
        <p:spPr>
          <a:xfrm>
            <a:off x="1673324" y="1579087"/>
            <a:ext cx="5479301" cy="3387524"/>
          </a:xfrm>
          <a:prstGeom prst="rect">
            <a:avLst/>
          </a:prstGeom>
          <a:noFill/>
          <a:ln>
            <a:noFill/>
          </a:ln>
        </p:spPr>
      </p:pic>
      <p:grpSp>
        <p:nvGrpSpPr>
          <p:cNvPr id="2063" name="Google Shape;2063;p40"/>
          <p:cNvGrpSpPr/>
          <p:nvPr/>
        </p:nvGrpSpPr>
        <p:grpSpPr>
          <a:xfrm>
            <a:off x="3498499" y="2353586"/>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grpSp>
        <p:nvGrpSpPr>
          <p:cNvPr id="2112" name="Google Shape;2112;p40"/>
          <p:cNvGrpSpPr/>
          <p:nvPr/>
        </p:nvGrpSpPr>
        <p:grpSpPr>
          <a:xfrm>
            <a:off x="1340676" y="1534087"/>
            <a:ext cx="2519604" cy="663605"/>
            <a:chOff x="457202" y="1180300"/>
            <a:chExt cx="2519604" cy="663605"/>
          </a:xfrm>
        </p:grpSpPr>
        <p:sp>
          <p:nvSpPr>
            <p:cNvPr id="2114" name="Google Shape;2114;p40"/>
            <p:cNvSpPr txBox="1"/>
            <p:nvPr/>
          </p:nvSpPr>
          <p:spPr>
            <a:xfrm>
              <a:off x="457202" y="151210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16" name="Google Shape;2116;p40"/>
            <p:cNvSpPr txBox="1"/>
            <p:nvPr/>
          </p:nvSpPr>
          <p:spPr>
            <a:xfrm>
              <a:off x="457202" y="1180300"/>
              <a:ext cx="2519604" cy="3295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rPr>
                <a:t>Random forest</a:t>
              </a:r>
              <a:endParaRPr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endParaRPr>
            </a:p>
          </p:txBody>
        </p:sp>
      </p:grpSp>
      <p:sp>
        <p:nvSpPr>
          <p:cNvPr id="2121" name="Google Shape;2121;p40"/>
          <p:cNvSpPr txBox="1"/>
          <p:nvPr/>
        </p:nvSpPr>
        <p:spPr>
          <a:xfrm>
            <a:off x="5028330" y="2031792"/>
            <a:ext cx="3106956"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rPr>
              <a:t> Deep Learning</a:t>
            </a:r>
            <a:endParaRPr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endParaRPr>
          </a:p>
        </p:txBody>
      </p:sp>
      <p:grpSp>
        <p:nvGrpSpPr>
          <p:cNvPr id="2122" name="Google Shape;2122;p40"/>
          <p:cNvGrpSpPr/>
          <p:nvPr/>
        </p:nvGrpSpPr>
        <p:grpSpPr>
          <a:xfrm>
            <a:off x="1064160" y="2834846"/>
            <a:ext cx="1948882" cy="688934"/>
            <a:chOff x="457202" y="2930001"/>
            <a:chExt cx="1948882" cy="688934"/>
          </a:xfrm>
        </p:grpSpPr>
        <p:sp>
          <p:nvSpPr>
            <p:cNvPr id="2124" name="Google Shape;2124;p40"/>
            <p:cNvSpPr txBox="1"/>
            <p:nvPr/>
          </p:nvSpPr>
          <p:spPr>
            <a:xfrm>
              <a:off x="457202" y="328713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26" name="Google Shape;2126;p40"/>
            <p:cNvSpPr txBox="1"/>
            <p:nvPr/>
          </p:nvSpPr>
          <p:spPr>
            <a:xfrm>
              <a:off x="457202" y="2930001"/>
              <a:ext cx="1651146"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rPr>
                <a:t>XG Boost</a:t>
              </a:r>
              <a:endParaRPr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endParaRPr>
            </a:p>
          </p:txBody>
        </p:sp>
      </p:grpSp>
      <p:sp>
        <p:nvSpPr>
          <p:cNvPr id="2131" name="Google Shape;2131;p40"/>
          <p:cNvSpPr txBox="1"/>
          <p:nvPr/>
        </p:nvSpPr>
        <p:spPr>
          <a:xfrm>
            <a:off x="5762235" y="2927753"/>
            <a:ext cx="3355711"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2400" b="1" dirty="0">
              <a:solidFill>
                <a:schemeClr val="accent2"/>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4" name="Google Shape;925;p25">
            <a:extLst>
              <a:ext uri="{FF2B5EF4-FFF2-40B4-BE49-F238E27FC236}">
                <a16:creationId xmlns:a16="http://schemas.microsoft.com/office/drawing/2014/main" id="{34468166-26A0-C3BD-D50F-5DD6253A691A}"/>
              </a:ext>
            </a:extLst>
          </p:cNvPr>
          <p:cNvSpPr/>
          <p:nvPr/>
        </p:nvSpPr>
        <p:spPr>
          <a:xfrm>
            <a:off x="1792800" y="252000"/>
            <a:ext cx="5888095" cy="864000"/>
          </a:xfrm>
          <a:prstGeom prst="roundRect">
            <a:avLst>
              <a:gd name="adj" fmla="val 50000"/>
            </a:avLst>
          </a:prstGeom>
          <a:solidFill>
            <a:srgbClr val="E99B27"/>
          </a:solidFill>
          <a:ln>
            <a:solidFill>
              <a:srgbClr val="E99B27"/>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bg1"/>
                </a:solidFill>
                <a:latin typeface="Fira Sans" panose="020B0503050000020004" pitchFamily="34" charset="0"/>
                <a:cs typeface="Calibri" panose="020F0502020204030204" pitchFamily="34" charset="0"/>
              </a:rPr>
              <a:t>Machine Learning Models </a:t>
            </a:r>
            <a:endParaRPr lang="en-US" sz="28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474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E4DD39A-B2AA-A5E6-9006-8A62C5A52EA0}"/>
              </a:ext>
            </a:extLst>
          </p:cNvPr>
          <p:cNvGraphicFramePr>
            <a:graphicFrameLocks noGrp="1"/>
          </p:cNvGraphicFramePr>
          <p:nvPr>
            <p:extLst>
              <p:ext uri="{D42A27DB-BD31-4B8C-83A1-F6EECF244321}">
                <p14:modId xmlns:p14="http://schemas.microsoft.com/office/powerpoint/2010/main" val="660995268"/>
              </p:ext>
            </p:extLst>
          </p:nvPr>
        </p:nvGraphicFramePr>
        <p:xfrm>
          <a:off x="780017" y="1327917"/>
          <a:ext cx="7723910" cy="3341184"/>
        </p:xfrm>
        <a:graphic>
          <a:graphicData uri="http://schemas.openxmlformats.org/drawingml/2006/table">
            <a:tbl>
              <a:tblPr firstRow="1" bandRow="1">
                <a:tableStyleId>{9D7B26C5-4107-4FEC-AEDC-1716B250A1EF}</a:tableStyleId>
              </a:tblPr>
              <a:tblGrid>
                <a:gridCol w="5064430">
                  <a:extLst>
                    <a:ext uri="{9D8B030D-6E8A-4147-A177-3AD203B41FA5}">
                      <a16:colId xmlns:a16="http://schemas.microsoft.com/office/drawing/2014/main" val="1346372750"/>
                    </a:ext>
                  </a:extLst>
                </a:gridCol>
                <a:gridCol w="2659480">
                  <a:extLst>
                    <a:ext uri="{9D8B030D-6E8A-4147-A177-3AD203B41FA5}">
                      <a16:colId xmlns:a16="http://schemas.microsoft.com/office/drawing/2014/main" val="4015548184"/>
                    </a:ext>
                  </a:extLst>
                </a:gridCol>
              </a:tblGrid>
              <a:tr h="237463">
                <a:tc>
                  <a:txBody>
                    <a:bodyPr/>
                    <a:lstStyle/>
                    <a:p>
                      <a:endParaRPr lang="en-US" sz="1100" dirty="0">
                        <a:latin typeface="Fira Sans" panose="020B0503050000020004" pitchFamily="34" charset="0"/>
                      </a:endParaRPr>
                    </a:p>
                  </a:txBody>
                  <a:tcPr/>
                </a:tc>
                <a:tc>
                  <a:txBody>
                    <a:bodyPr/>
                    <a:lstStyle/>
                    <a:p>
                      <a:r>
                        <a:rPr lang="en-US" sz="1100" dirty="0">
                          <a:latin typeface="Fira Sans" panose="020B0503050000020004" pitchFamily="34" charset="0"/>
                        </a:rPr>
                        <a:t>R score</a:t>
                      </a:r>
                    </a:p>
                  </a:txBody>
                  <a:tcPr/>
                </a:tc>
                <a:extLst>
                  <a:ext uri="{0D108BD9-81ED-4DB2-BD59-A6C34878D82A}">
                    <a16:rowId xmlns:a16="http://schemas.microsoft.com/office/drawing/2014/main" val="368757305"/>
                  </a:ext>
                </a:extLst>
              </a:tr>
              <a:tr h="391116">
                <a:tc>
                  <a:txBody>
                    <a:bodyPr/>
                    <a:lstStyle/>
                    <a:p>
                      <a:r>
                        <a:rPr lang="en-US" sz="1100" b="1" dirty="0">
                          <a:latin typeface="Fira Sans" panose="020B0503050000020004" pitchFamily="34" charset="0"/>
                        </a:rPr>
                        <a:t>Random Forest </a:t>
                      </a:r>
                    </a:p>
                    <a:p>
                      <a:r>
                        <a:rPr lang="en-US" sz="1100" dirty="0">
                          <a:latin typeface="Fira Sans" panose="020B0503050000020004" pitchFamily="34" charset="0"/>
                        </a:rPr>
                        <a:t>n_estimators=100, random_state=42 </a:t>
                      </a:r>
                    </a:p>
                  </a:txBody>
                  <a:tcPr/>
                </a:tc>
                <a:tc>
                  <a:txBody>
                    <a:bodyPr/>
                    <a:lstStyle/>
                    <a:p>
                      <a:r>
                        <a:rPr lang="en-US" sz="1100" dirty="0">
                          <a:latin typeface="Fira Sans" panose="020B0503050000020004" pitchFamily="34" charset="0"/>
                        </a:rPr>
                        <a:t>0.40</a:t>
                      </a:r>
                    </a:p>
                  </a:txBody>
                  <a:tcPr/>
                </a:tc>
                <a:extLst>
                  <a:ext uri="{0D108BD9-81ED-4DB2-BD59-A6C34878D82A}">
                    <a16:rowId xmlns:a16="http://schemas.microsoft.com/office/drawing/2014/main" val="184877216"/>
                  </a:ext>
                </a:extLst>
              </a:tr>
              <a:tr h="391116">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1: n_estimators=100, max_depth=7</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0.50</a:t>
                      </a:r>
                    </a:p>
                  </a:txBody>
                  <a:tcPr/>
                </a:tc>
                <a:extLst>
                  <a:ext uri="{0D108BD9-81ED-4DB2-BD59-A6C34878D82A}">
                    <a16:rowId xmlns:a16="http://schemas.microsoft.com/office/drawing/2014/main" val="3750749452"/>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2: n_estimators=200, max_depth=10</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0.59</a:t>
                      </a:r>
                    </a:p>
                  </a:txBody>
                  <a:tcPr/>
                </a:tc>
                <a:extLst>
                  <a:ext uri="{0D108BD9-81ED-4DB2-BD59-A6C34878D82A}">
                    <a16:rowId xmlns:a16="http://schemas.microsoft.com/office/drawing/2014/main" val="152425181"/>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3: n_estimators=300, max_depth=10</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0.60</a:t>
                      </a:r>
                    </a:p>
                  </a:txBody>
                  <a:tcPr/>
                </a:tc>
                <a:extLst>
                  <a:ext uri="{0D108BD9-81ED-4DB2-BD59-A6C34878D82A}">
                    <a16:rowId xmlns:a16="http://schemas.microsoft.com/office/drawing/2014/main" val="1612552369"/>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with fewer features</a:t>
                      </a:r>
                    </a:p>
                    <a:p>
                      <a:r>
                        <a:rPr lang="en-CA" sz="1100" b="0" u="none" strike="noStrike" cap="none" dirty="0">
                          <a:solidFill>
                            <a:srgbClr val="000000"/>
                          </a:solidFill>
                          <a:effectLst/>
                          <a:latin typeface="Fira Sans" panose="020B0503050000020004" pitchFamily="34" charset="0"/>
                          <a:sym typeface="Arial"/>
                        </a:rPr>
                        <a:t>experiment 4: n_estimators=300, max_depth=10</a:t>
                      </a:r>
                      <a:endParaRPr lang="en-US" sz="1100" b="0" dirty="0">
                        <a:latin typeface="Fira Sans" panose="020B0503050000020004" pitchFamily="34" charset="0"/>
                      </a:endParaRPr>
                    </a:p>
                  </a:txBody>
                  <a:tcPr/>
                </a:tc>
                <a:tc>
                  <a:txBody>
                    <a:bodyPr/>
                    <a:lstStyle/>
                    <a:p>
                      <a:r>
                        <a:rPr lang="en-US" sz="1100" dirty="0">
                          <a:highlight>
                            <a:srgbClr val="FFFF00"/>
                          </a:highlight>
                          <a:latin typeface="Fira Sans" panose="020B0503050000020004" pitchFamily="34" charset="0"/>
                        </a:rPr>
                        <a:t>0.61</a:t>
                      </a:r>
                    </a:p>
                  </a:txBody>
                  <a:tcPr/>
                </a:tc>
                <a:extLst>
                  <a:ext uri="{0D108BD9-81ED-4DB2-BD59-A6C34878D82A}">
                    <a16:rowId xmlns:a16="http://schemas.microsoft.com/office/drawing/2014/main" val="789058246"/>
                  </a:ext>
                </a:extLst>
              </a:tr>
              <a:tr h="391116">
                <a:tc>
                  <a:txBody>
                    <a:bodyPr/>
                    <a:lstStyle/>
                    <a:p>
                      <a:r>
                        <a:rPr lang="en-US" sz="1100" b="1" dirty="0">
                          <a:latin typeface="Fira Sans" panose="020B0503050000020004" pitchFamily="34" charset="0"/>
                        </a:rPr>
                        <a:t>Deep learning </a:t>
                      </a:r>
                    </a:p>
                    <a:p>
                      <a:r>
                        <a:rPr lang="en-US" sz="1100" dirty="0">
                          <a:latin typeface="Fira Sans" panose="020B0503050000020004" pitchFamily="34" charset="0"/>
                        </a:rPr>
                        <a:t>-2 hidden layers and a total of 50 nodes, 1 output layer</a:t>
                      </a:r>
                    </a:p>
                    <a:p>
                      <a:r>
                        <a:rPr lang="en-US" sz="1100" dirty="0">
                          <a:latin typeface="Fira Sans" panose="020B0503050000020004" pitchFamily="34" charset="0"/>
                        </a:rPr>
                        <a:t>-Activation='relu’ , loss='mse', optimizer='rmsprop’, epoch =10</a:t>
                      </a:r>
                    </a:p>
                  </a:txBody>
                  <a:tcPr/>
                </a:tc>
                <a:tc>
                  <a:txBody>
                    <a:bodyPr/>
                    <a:lstStyle/>
                    <a:p>
                      <a:r>
                        <a:rPr lang="en-CA" sz="1100" dirty="0">
                          <a:latin typeface="Fira Sans" panose="020B0503050000020004" pitchFamily="34" charset="0"/>
                        </a:rPr>
                        <a:t>-3.340532347850811e-06</a:t>
                      </a:r>
                      <a:endParaRPr lang="en-US" sz="1100" dirty="0">
                        <a:latin typeface="Fira Sans" panose="020B0503050000020004" pitchFamily="34" charset="0"/>
                      </a:endParaRPr>
                    </a:p>
                  </a:txBody>
                  <a:tcPr/>
                </a:tc>
                <a:extLst>
                  <a:ext uri="{0D108BD9-81ED-4DB2-BD59-A6C34878D82A}">
                    <a16:rowId xmlns:a16="http://schemas.microsoft.com/office/drawing/2014/main" val="1884460274"/>
                  </a:ext>
                </a:extLst>
              </a:tr>
            </a:tbl>
          </a:graphicData>
        </a:graphic>
      </p:graphicFrame>
      <p:sp>
        <p:nvSpPr>
          <p:cNvPr id="4" name="Google Shape;925;p25">
            <a:extLst>
              <a:ext uri="{FF2B5EF4-FFF2-40B4-BE49-F238E27FC236}">
                <a16:creationId xmlns:a16="http://schemas.microsoft.com/office/drawing/2014/main" id="{9537B135-322D-5BD1-84F3-4E3F5998E1DE}"/>
              </a:ext>
            </a:extLst>
          </p:cNvPr>
          <p:cNvSpPr/>
          <p:nvPr/>
        </p:nvSpPr>
        <p:spPr>
          <a:xfrm>
            <a:off x="2411777" y="252000"/>
            <a:ext cx="4460390" cy="864000"/>
          </a:xfrm>
          <a:prstGeom prst="roundRect">
            <a:avLst>
              <a:gd name="adj" fmla="val 50000"/>
            </a:avLst>
          </a:prstGeom>
          <a:solidFill>
            <a:srgbClr val="499CDB"/>
          </a:solidFill>
          <a:ln>
            <a:solidFill>
              <a:srgbClr val="499CDB"/>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Experiment Results</a:t>
            </a:r>
          </a:p>
        </p:txBody>
      </p:sp>
      <p:sp>
        <p:nvSpPr>
          <p:cNvPr id="6" name="TextBox 5">
            <a:extLst>
              <a:ext uri="{FF2B5EF4-FFF2-40B4-BE49-F238E27FC236}">
                <a16:creationId xmlns:a16="http://schemas.microsoft.com/office/drawing/2014/main" id="{F68694C5-D94B-A944-935F-6FDEF0244F9B}"/>
              </a:ext>
            </a:extLst>
          </p:cNvPr>
          <p:cNvSpPr txBox="1"/>
          <p:nvPr/>
        </p:nvSpPr>
        <p:spPr>
          <a:xfrm>
            <a:off x="2064327" y="75507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51485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235FD5DF-FF0F-2C20-2FB6-618193310EFE}"/>
              </a:ext>
            </a:extLst>
          </p:cNvPr>
          <p:cNvPicPr>
            <a:picLocks noChangeAspect="1"/>
          </p:cNvPicPr>
          <p:nvPr/>
        </p:nvPicPr>
        <p:blipFill>
          <a:blip r:embed="rId2"/>
          <a:stretch>
            <a:fillRect/>
          </a:stretch>
        </p:blipFill>
        <p:spPr>
          <a:xfrm>
            <a:off x="665018" y="1122726"/>
            <a:ext cx="8021782" cy="3823975"/>
          </a:xfrm>
          <a:prstGeom prst="rect">
            <a:avLst/>
          </a:prstGeom>
        </p:spPr>
      </p:pic>
      <p:sp>
        <p:nvSpPr>
          <p:cNvPr id="5" name="Google Shape;925;p25">
            <a:extLst>
              <a:ext uri="{FF2B5EF4-FFF2-40B4-BE49-F238E27FC236}">
                <a16:creationId xmlns:a16="http://schemas.microsoft.com/office/drawing/2014/main" id="{F538A05F-3BF0-ABB3-4D82-5AC853E86655}"/>
              </a:ext>
            </a:extLst>
          </p:cNvPr>
          <p:cNvSpPr/>
          <p:nvPr/>
        </p:nvSpPr>
        <p:spPr>
          <a:xfrm>
            <a:off x="852055" y="252000"/>
            <a:ext cx="7710054"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bg1"/>
                </a:solidFill>
                <a:latin typeface="Fira Sans" panose="020B0503050000020004" pitchFamily="34" charset="0"/>
              </a:rPr>
              <a:t>The Feature Importance of the XG Boost 3rd Experiment</a:t>
            </a:r>
          </a:p>
        </p:txBody>
      </p:sp>
    </p:spTree>
    <p:extLst>
      <p:ext uri="{BB962C8B-B14F-4D97-AF65-F5344CB8AC3E}">
        <p14:creationId xmlns:p14="http://schemas.microsoft.com/office/powerpoint/2010/main" val="213467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F539B72-77B1-20F9-1B8E-CD236F49B22C}"/>
              </a:ext>
            </a:extLst>
          </p:cNvPr>
          <p:cNvGraphicFramePr>
            <a:graphicFrameLocks noGrp="1"/>
          </p:cNvGraphicFramePr>
          <p:nvPr>
            <p:extLst>
              <p:ext uri="{D42A27DB-BD31-4B8C-83A1-F6EECF244321}">
                <p14:modId xmlns:p14="http://schemas.microsoft.com/office/powerpoint/2010/main" val="2372562708"/>
              </p:ext>
            </p:extLst>
          </p:nvPr>
        </p:nvGraphicFramePr>
        <p:xfrm>
          <a:off x="1409700" y="1719776"/>
          <a:ext cx="6096000" cy="219456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026730331"/>
                    </a:ext>
                  </a:extLst>
                </a:gridCol>
                <a:gridCol w="3048000">
                  <a:extLst>
                    <a:ext uri="{9D8B030D-6E8A-4147-A177-3AD203B41FA5}">
                      <a16:colId xmlns:a16="http://schemas.microsoft.com/office/drawing/2014/main" val="2985314075"/>
                    </a:ext>
                  </a:extLst>
                </a:gridCol>
              </a:tblGrid>
              <a:tr h="0">
                <a:tc>
                  <a:txBody>
                    <a:bodyPr/>
                    <a:lstStyle/>
                    <a:p>
                      <a:r>
                        <a:rPr lang="en-US" sz="1200" dirty="0"/>
                        <a:t>Day </a:t>
                      </a:r>
                    </a:p>
                  </a:txBody>
                  <a:tcPr/>
                </a:tc>
                <a:tc>
                  <a:txBody>
                    <a:bodyPr/>
                    <a:lstStyle/>
                    <a:p>
                      <a:r>
                        <a:rPr lang="en-US" sz="1200" dirty="0"/>
                        <a:t>Accurately Predicted Percentage</a:t>
                      </a:r>
                    </a:p>
                  </a:txBody>
                  <a:tcPr/>
                </a:tc>
                <a:extLst>
                  <a:ext uri="{0D108BD9-81ED-4DB2-BD59-A6C34878D82A}">
                    <a16:rowId xmlns:a16="http://schemas.microsoft.com/office/drawing/2014/main" val="709306506"/>
                  </a:ext>
                </a:extLst>
              </a:tr>
              <a:tr h="269064">
                <a:tc>
                  <a:txBody>
                    <a:bodyPr/>
                    <a:lstStyle/>
                    <a:p>
                      <a:r>
                        <a:rPr lang="en-US" sz="1200" dirty="0"/>
                        <a:t>85</a:t>
                      </a:r>
                    </a:p>
                  </a:txBody>
                  <a:tcPr/>
                </a:tc>
                <a:tc>
                  <a:txBody>
                    <a:bodyPr/>
                    <a:lstStyle/>
                    <a:p>
                      <a:r>
                        <a:rPr lang="en-US" sz="1200" dirty="0"/>
                        <a:t>66%</a:t>
                      </a:r>
                    </a:p>
                  </a:txBody>
                  <a:tcPr/>
                </a:tc>
                <a:extLst>
                  <a:ext uri="{0D108BD9-81ED-4DB2-BD59-A6C34878D82A}">
                    <a16:rowId xmlns:a16="http://schemas.microsoft.com/office/drawing/2014/main" val="4211516267"/>
                  </a:ext>
                </a:extLst>
              </a:tr>
              <a:tr h="269064">
                <a:tc>
                  <a:txBody>
                    <a:bodyPr/>
                    <a:lstStyle/>
                    <a:p>
                      <a:r>
                        <a:rPr lang="en-US" sz="1200" dirty="0"/>
                        <a:t>86</a:t>
                      </a:r>
                    </a:p>
                  </a:txBody>
                  <a:tcPr/>
                </a:tc>
                <a:tc>
                  <a:txBody>
                    <a:bodyPr/>
                    <a:lstStyle/>
                    <a:p>
                      <a:r>
                        <a:rPr lang="en-US" sz="1200" dirty="0"/>
                        <a:t>61%</a:t>
                      </a:r>
                    </a:p>
                  </a:txBody>
                  <a:tcPr/>
                </a:tc>
                <a:extLst>
                  <a:ext uri="{0D108BD9-81ED-4DB2-BD59-A6C34878D82A}">
                    <a16:rowId xmlns:a16="http://schemas.microsoft.com/office/drawing/2014/main" val="3058074197"/>
                  </a:ext>
                </a:extLst>
              </a:tr>
              <a:tr h="269064">
                <a:tc>
                  <a:txBody>
                    <a:bodyPr/>
                    <a:lstStyle/>
                    <a:p>
                      <a:r>
                        <a:rPr lang="en-US" sz="1200" dirty="0"/>
                        <a:t>87</a:t>
                      </a:r>
                    </a:p>
                  </a:txBody>
                  <a:tcPr/>
                </a:tc>
                <a:tc>
                  <a:txBody>
                    <a:bodyPr/>
                    <a:lstStyle/>
                    <a:p>
                      <a:r>
                        <a:rPr lang="en-US" sz="1200" dirty="0"/>
                        <a:t>50%</a:t>
                      </a:r>
                    </a:p>
                  </a:txBody>
                  <a:tcPr/>
                </a:tc>
                <a:extLst>
                  <a:ext uri="{0D108BD9-81ED-4DB2-BD59-A6C34878D82A}">
                    <a16:rowId xmlns:a16="http://schemas.microsoft.com/office/drawing/2014/main" val="2368499977"/>
                  </a:ext>
                </a:extLst>
              </a:tr>
              <a:tr h="269064">
                <a:tc>
                  <a:txBody>
                    <a:bodyPr/>
                    <a:lstStyle/>
                    <a:p>
                      <a:r>
                        <a:rPr lang="en-US" sz="1200" dirty="0"/>
                        <a:t>88</a:t>
                      </a:r>
                    </a:p>
                  </a:txBody>
                  <a:tcPr/>
                </a:tc>
                <a:tc>
                  <a:txBody>
                    <a:bodyPr/>
                    <a:lstStyle/>
                    <a:p>
                      <a:r>
                        <a:rPr lang="en-US" sz="1200" dirty="0"/>
                        <a:t>49%</a:t>
                      </a:r>
                    </a:p>
                  </a:txBody>
                  <a:tcPr/>
                </a:tc>
                <a:extLst>
                  <a:ext uri="{0D108BD9-81ED-4DB2-BD59-A6C34878D82A}">
                    <a16:rowId xmlns:a16="http://schemas.microsoft.com/office/drawing/2014/main" val="2181340649"/>
                  </a:ext>
                </a:extLst>
              </a:tr>
              <a:tr h="269064">
                <a:tc>
                  <a:txBody>
                    <a:bodyPr/>
                    <a:lstStyle/>
                    <a:p>
                      <a:r>
                        <a:rPr lang="en-US" sz="1200" dirty="0"/>
                        <a:t>89</a:t>
                      </a:r>
                    </a:p>
                  </a:txBody>
                  <a:tcPr/>
                </a:tc>
                <a:tc>
                  <a:txBody>
                    <a:bodyPr/>
                    <a:lstStyle/>
                    <a:p>
                      <a:r>
                        <a:rPr lang="en-US" sz="1200" dirty="0"/>
                        <a:t>45%</a:t>
                      </a:r>
                    </a:p>
                  </a:txBody>
                  <a:tcPr/>
                </a:tc>
                <a:extLst>
                  <a:ext uri="{0D108BD9-81ED-4DB2-BD59-A6C34878D82A}">
                    <a16:rowId xmlns:a16="http://schemas.microsoft.com/office/drawing/2014/main" val="2312018533"/>
                  </a:ext>
                </a:extLst>
              </a:tr>
              <a:tr h="269064">
                <a:tc>
                  <a:txBody>
                    <a:bodyPr/>
                    <a:lstStyle/>
                    <a:p>
                      <a:r>
                        <a:rPr lang="en-US" sz="1200" dirty="0"/>
                        <a:t>90</a:t>
                      </a:r>
                    </a:p>
                  </a:txBody>
                  <a:tcPr/>
                </a:tc>
                <a:tc>
                  <a:txBody>
                    <a:bodyPr/>
                    <a:lstStyle/>
                    <a:p>
                      <a:r>
                        <a:rPr lang="en-US" sz="1200" dirty="0"/>
                        <a:t>45%</a:t>
                      </a:r>
                    </a:p>
                  </a:txBody>
                  <a:tcPr/>
                </a:tc>
                <a:extLst>
                  <a:ext uri="{0D108BD9-81ED-4DB2-BD59-A6C34878D82A}">
                    <a16:rowId xmlns:a16="http://schemas.microsoft.com/office/drawing/2014/main" val="252667259"/>
                  </a:ext>
                </a:extLst>
              </a:tr>
              <a:tr h="269064">
                <a:tc>
                  <a:txBody>
                    <a:bodyPr/>
                    <a:lstStyle/>
                    <a:p>
                      <a:r>
                        <a:rPr lang="en-US" sz="1200" dirty="0"/>
                        <a:t>91 </a:t>
                      </a:r>
                    </a:p>
                  </a:txBody>
                  <a:tcPr/>
                </a:tc>
                <a:tc>
                  <a:txBody>
                    <a:bodyPr/>
                    <a:lstStyle/>
                    <a:p>
                      <a:r>
                        <a:rPr lang="en-US" sz="1200" dirty="0"/>
                        <a:t>51%</a:t>
                      </a:r>
                    </a:p>
                  </a:txBody>
                  <a:tcPr/>
                </a:tc>
                <a:extLst>
                  <a:ext uri="{0D108BD9-81ED-4DB2-BD59-A6C34878D82A}">
                    <a16:rowId xmlns:a16="http://schemas.microsoft.com/office/drawing/2014/main" val="1529373487"/>
                  </a:ext>
                </a:extLst>
              </a:tr>
            </a:tbl>
          </a:graphicData>
        </a:graphic>
      </p:graphicFrame>
      <p:sp>
        <p:nvSpPr>
          <p:cNvPr id="6" name="Google Shape;925;p25">
            <a:extLst>
              <a:ext uri="{FF2B5EF4-FFF2-40B4-BE49-F238E27FC236}">
                <a16:creationId xmlns:a16="http://schemas.microsoft.com/office/drawing/2014/main" id="{01B21588-5D62-3FA7-FEFA-4C81810D9C02}"/>
              </a:ext>
            </a:extLst>
          </p:cNvPr>
          <p:cNvSpPr/>
          <p:nvPr/>
        </p:nvSpPr>
        <p:spPr>
          <a:xfrm>
            <a:off x="789710" y="252000"/>
            <a:ext cx="7710054" cy="864000"/>
          </a:xfrm>
          <a:prstGeom prst="roundRect">
            <a:avLst>
              <a:gd name="adj" fmla="val 50000"/>
            </a:avLst>
          </a:prstGeom>
          <a:solidFill>
            <a:srgbClr val="E99B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CA" sz="2000" b="1" i="0" dirty="0">
              <a:solidFill>
                <a:schemeClr val="bg1"/>
              </a:solidFill>
              <a:effectLst/>
              <a:latin typeface="Fira Sans" panose="020B0503050000020004" pitchFamily="34" charset="0"/>
            </a:endParaRPr>
          </a:p>
          <a:p>
            <a:pPr marL="0" lvl="0" indent="0" algn="ctr" rtl="0">
              <a:spcBef>
                <a:spcPts val="0"/>
              </a:spcBef>
              <a:spcAft>
                <a:spcPts val="0"/>
              </a:spcAft>
              <a:buNone/>
            </a:pPr>
            <a:r>
              <a:rPr lang="en-CA" sz="2000" b="1" i="0" dirty="0">
                <a:solidFill>
                  <a:schemeClr val="bg1"/>
                </a:solidFill>
                <a:effectLst/>
                <a:latin typeface="Fira Sans" panose="020B0503050000020004" pitchFamily="34" charset="0"/>
              </a:rPr>
              <a:t>Accuracy for top 100 products (by revenue) predicted vs actual</a:t>
            </a:r>
            <a:br>
              <a:rPr lang="en-CA" sz="2000" b="1" i="0" dirty="0">
                <a:solidFill>
                  <a:schemeClr val="bg1"/>
                </a:solidFill>
                <a:effectLst/>
                <a:latin typeface="Fira Sans" panose="020B0503050000020004" pitchFamily="34" charset="0"/>
              </a:rPr>
            </a:br>
            <a:endParaRPr lang="en-US" sz="20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97680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2" name="Google Shape;925;p25">
            <a:extLst>
              <a:ext uri="{FF2B5EF4-FFF2-40B4-BE49-F238E27FC236}">
                <a16:creationId xmlns:a16="http://schemas.microsoft.com/office/drawing/2014/main" id="{1252E23B-4001-1E8B-83BF-40DF0C9C29A1}"/>
              </a:ext>
            </a:extLst>
          </p:cNvPr>
          <p:cNvSpPr/>
          <p:nvPr/>
        </p:nvSpPr>
        <p:spPr>
          <a:xfrm>
            <a:off x="2268000" y="252000"/>
            <a:ext cx="4431600" cy="864000"/>
          </a:xfrm>
          <a:prstGeom prst="roundRect">
            <a:avLst>
              <a:gd name="adj" fmla="val 50000"/>
            </a:avLst>
          </a:prstGeom>
          <a:solidFill>
            <a:srgbClr val="EA4827"/>
          </a:solidFill>
          <a:ln>
            <a:solidFill>
              <a:srgbClr val="EA4827"/>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Limitations </a:t>
            </a:r>
            <a:endParaRPr lang="en-US" sz="2000" dirty="0">
              <a:solidFill>
                <a:schemeClr val="bg1"/>
              </a:solidFill>
            </a:endParaRPr>
          </a:p>
        </p:txBody>
      </p:sp>
      <p:graphicFrame>
        <p:nvGraphicFramePr>
          <p:cNvPr id="1185" name="Google Shape;1185;p29"/>
          <p:cNvGraphicFramePr/>
          <p:nvPr>
            <p:extLst>
              <p:ext uri="{D42A27DB-BD31-4B8C-83A1-F6EECF244321}">
                <p14:modId xmlns:p14="http://schemas.microsoft.com/office/powerpoint/2010/main" val="4245308592"/>
              </p:ext>
            </p:extLst>
          </p:nvPr>
        </p:nvGraphicFramePr>
        <p:xfrm>
          <a:off x="457200" y="1192602"/>
          <a:ext cx="4586325" cy="3474480"/>
        </p:xfrm>
        <a:graphic>
          <a:graphicData uri="http://schemas.openxmlformats.org/drawingml/2006/table">
            <a:tbl>
              <a:tblPr>
                <a:noFill/>
                <a:tableStyleId>{F9085B06-B998-4E5A-BEFE-B583D98F026B}</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R score is 0.61 and there is a room to improve</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Did not include color and size features which might have an impact on the model performance</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Data confidentiality limitation ( did not provide useful insights to use in a real business world)</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Only 3 months data </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1036773"/>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47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33" name="Google Shape;925;p25">
            <a:extLst>
              <a:ext uri="{FF2B5EF4-FFF2-40B4-BE49-F238E27FC236}">
                <a16:creationId xmlns:a16="http://schemas.microsoft.com/office/drawing/2014/main" id="{9B7F528C-9EC3-B09A-3C30-3B956434620F}"/>
              </a:ext>
            </a:extLst>
          </p:cNvPr>
          <p:cNvSpPr/>
          <p:nvPr/>
        </p:nvSpPr>
        <p:spPr>
          <a:xfrm>
            <a:off x="2268000" y="252000"/>
            <a:ext cx="4431600" cy="864000"/>
          </a:xfrm>
          <a:prstGeom prst="roundRect">
            <a:avLst>
              <a:gd name="adj" fmla="val 50000"/>
            </a:avLst>
          </a:prstGeom>
          <a:solidFill>
            <a:srgbClr val="26EAB8"/>
          </a:solidFill>
          <a:ln>
            <a:solidFill>
              <a:srgbClr val="26EAB8"/>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Conclusion</a:t>
            </a:r>
            <a:endParaRPr lang="en-US" sz="2000" dirty="0">
              <a:solidFill>
                <a:schemeClr val="bg1"/>
              </a:solidFill>
            </a:endParaRPr>
          </a:p>
        </p:txBody>
      </p:sp>
      <p:graphicFrame>
        <p:nvGraphicFramePr>
          <p:cNvPr id="1185" name="Google Shape;1185;p29"/>
          <p:cNvGraphicFramePr/>
          <p:nvPr>
            <p:extLst>
              <p:ext uri="{D42A27DB-BD31-4B8C-83A1-F6EECF244321}">
                <p14:modId xmlns:p14="http://schemas.microsoft.com/office/powerpoint/2010/main" val="1131595588"/>
              </p:ext>
            </p:extLst>
          </p:nvPr>
        </p:nvGraphicFramePr>
        <p:xfrm>
          <a:off x="571623" y="1331306"/>
          <a:ext cx="6034695" cy="3505080"/>
        </p:xfrm>
        <a:graphic>
          <a:graphicData uri="http://schemas.openxmlformats.org/drawingml/2006/table">
            <a:tbl>
              <a:tblPr>
                <a:noFill/>
                <a:tableStyleId>{F9085B06-B998-4E5A-BEFE-B583D98F026B}</a:tableStyleId>
              </a:tblPr>
              <a:tblGrid>
                <a:gridCol w="591486">
                  <a:extLst>
                    <a:ext uri="{9D8B030D-6E8A-4147-A177-3AD203B41FA5}">
                      <a16:colId xmlns:a16="http://schemas.microsoft.com/office/drawing/2014/main" val="20000"/>
                    </a:ext>
                  </a:extLst>
                </a:gridCol>
                <a:gridCol w="5443209">
                  <a:extLst>
                    <a:ext uri="{9D8B030D-6E8A-4147-A177-3AD203B41FA5}">
                      <a16:colId xmlns:a16="http://schemas.microsoft.com/office/drawing/2014/main" val="20001"/>
                    </a:ext>
                  </a:extLst>
                </a:gridCol>
              </a:tblGrid>
              <a:tr h="678030">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EDA : </a:t>
                      </a:r>
                      <a:r>
                        <a:rPr lang="en-CA" b="0" dirty="0">
                          <a:solidFill>
                            <a:schemeClr val="dk1"/>
                          </a:solidFill>
                          <a:latin typeface="Fira Sans Extra Condensed"/>
                          <a:ea typeface="Fira Sans Extra Condensed"/>
                          <a:cs typeface="Fira Sans Extra Condensed"/>
                          <a:sym typeface="Fira Sans Extra Condensed"/>
                        </a:rPr>
                        <a:t>EDA showed us the complexity of the data. More specifically, the sudden change in the trend and scale of features, etc. This makes the model prediction more difficult. </a:t>
                      </a:r>
                      <a:endParaRPr b="0"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1" dirty="0">
                          <a:solidFill>
                            <a:schemeClr val="accent4"/>
                          </a:solidFill>
                          <a:latin typeface="Fira Sans Extra Condensed"/>
                          <a:ea typeface="Fira Sans Extra Condensed"/>
                          <a:cs typeface="Fira Sans Extra Condensed"/>
                          <a:sym typeface="Fira Sans Extra Condensed"/>
                        </a:rPr>
                        <a:t>02</a:t>
                      </a:r>
                      <a:endParaRPr b="1" dirty="0">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Feature Engineering : </a:t>
                      </a:r>
                      <a:r>
                        <a:rPr lang="en-CA" b="0" dirty="0">
                          <a:solidFill>
                            <a:schemeClr val="dk1"/>
                          </a:solidFill>
                          <a:latin typeface="Fira Sans Extra Condensed"/>
                          <a:ea typeface="Fira Sans Extra Condensed"/>
                          <a:cs typeface="Fira Sans Extra Condensed"/>
                          <a:sym typeface="Fira Sans Extra Condensed"/>
                        </a:rPr>
                        <a:t>Added new features like cluster labels (2</a:t>
                      </a:r>
                      <a:r>
                        <a:rPr lang="en-CA" b="0" baseline="30000" dirty="0">
                          <a:solidFill>
                            <a:schemeClr val="dk1"/>
                          </a:solidFill>
                          <a:latin typeface="Fira Sans Extra Condensed"/>
                          <a:ea typeface="Fira Sans Extra Condensed"/>
                          <a:cs typeface="Fira Sans Extra Condensed"/>
                          <a:sym typeface="Fira Sans Extra Condensed"/>
                        </a:rPr>
                        <a:t>nd</a:t>
                      </a:r>
                      <a:r>
                        <a:rPr lang="en-CA" b="0" dirty="0">
                          <a:solidFill>
                            <a:schemeClr val="dk1"/>
                          </a:solidFill>
                          <a:latin typeface="Fira Sans Extra Condensed"/>
                          <a:ea typeface="Fira Sans Extra Condensed"/>
                          <a:cs typeface="Fira Sans Extra Condensed"/>
                          <a:sym typeface="Fira Sans Extra Condensed"/>
                        </a:rPr>
                        <a:t>), position count (3</a:t>
                      </a:r>
                      <a:r>
                        <a:rPr lang="en-CA" b="0" baseline="30000" dirty="0">
                          <a:solidFill>
                            <a:schemeClr val="dk1"/>
                          </a:solidFill>
                          <a:latin typeface="Fira Sans Extra Condensed"/>
                          <a:ea typeface="Fira Sans Extra Condensed"/>
                          <a:cs typeface="Fira Sans Extra Condensed"/>
                          <a:sym typeface="Fira Sans Extra Condensed"/>
                        </a:rPr>
                        <a:t>rd</a:t>
                      </a:r>
                      <a:r>
                        <a:rPr lang="en-CA" b="0" dirty="0">
                          <a:solidFill>
                            <a:schemeClr val="dk1"/>
                          </a:solidFill>
                          <a:latin typeface="Fira Sans Extra Condensed"/>
                          <a:ea typeface="Fira Sans Extra Condensed"/>
                          <a:cs typeface="Fira Sans Extra Condensed"/>
                          <a:sym typeface="Fira Sans Extra Condensed"/>
                        </a:rPr>
                        <a:t>), number of items (5</a:t>
                      </a:r>
                      <a:r>
                        <a:rPr lang="en-CA" b="0" baseline="30000" dirty="0">
                          <a:solidFill>
                            <a:schemeClr val="dk1"/>
                          </a:solidFill>
                          <a:latin typeface="Fira Sans Extra Condensed"/>
                          <a:ea typeface="Fira Sans Extra Condensed"/>
                          <a:cs typeface="Fira Sans Extra Condensed"/>
                          <a:sym typeface="Fira Sans Extra Condensed"/>
                        </a:rPr>
                        <a:t>th</a:t>
                      </a:r>
                      <a:r>
                        <a:rPr lang="en-CA" b="0" dirty="0">
                          <a:solidFill>
                            <a:schemeClr val="dk1"/>
                          </a:solidFill>
                          <a:latin typeface="Fira Sans Extra Condensed"/>
                          <a:ea typeface="Fira Sans Extra Condensed"/>
                          <a:cs typeface="Fira Sans Extra Condensed"/>
                          <a:sym typeface="Fira Sans Extra Condensed"/>
                        </a:rPr>
                        <a:t>) were shown as very important features.  (Total 13 features)</a:t>
                      </a:r>
                      <a:endParaRPr b="0"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225497">
                <a:tc>
                  <a:txBody>
                    <a:bodyPr/>
                    <a:lstStyle/>
                    <a:p>
                      <a:pPr marL="0" lvl="0" indent="0" algn="l"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03</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Model Training : </a:t>
                      </a:r>
                      <a:r>
                        <a:rPr lang="en-CA" sz="1400" b="0" i="0" u="none" strike="noStrike" cap="none" dirty="0">
                          <a:solidFill>
                            <a:srgbClr val="000000"/>
                          </a:solidFill>
                          <a:effectLst/>
                          <a:latin typeface="Arial"/>
                          <a:ea typeface="Arial"/>
                          <a:cs typeface="Arial"/>
                          <a:sym typeface="Arial"/>
                        </a:rPr>
                        <a:t> </a:t>
                      </a:r>
                      <a:r>
                        <a:rPr lang="en-CA" sz="1400" b="0" i="0" u="none" strike="noStrike" cap="none" dirty="0">
                          <a:solidFill>
                            <a:srgbClr val="000000"/>
                          </a:solidFill>
                          <a:effectLst/>
                          <a:latin typeface="Fira Sans" panose="020B0503050000020004" pitchFamily="34" charset="0"/>
                          <a:ea typeface="Arial"/>
                          <a:cs typeface="Arial"/>
                          <a:sym typeface="Arial"/>
                        </a:rPr>
                        <a:t>XGBoost provided the best performing model and Deep Learning model was the worst performing model. Random Forest was the medium performing one. Logistic Regression and linear regression will not work for our case.</a:t>
                      </a:r>
                      <a:endParaRPr lang="en-CA" b="1" dirty="0">
                        <a:solidFill>
                          <a:schemeClr val="dk1"/>
                        </a:solidFill>
                        <a:latin typeface="Fira Sans" panose="020B0503050000020004" pitchFamily="34" charset="0"/>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626537">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1" dirty="0">
                          <a:solidFill>
                            <a:schemeClr val="dk1"/>
                          </a:solidFill>
                          <a:latin typeface="Fira Sans Extra Condensed"/>
                          <a:ea typeface="Fira Sans Extra Condensed"/>
                          <a:cs typeface="Fira Sans Extra Condensed"/>
                          <a:sym typeface="Fira Sans Extra Condensed"/>
                        </a:rPr>
                        <a:t>Prediction : </a:t>
                      </a:r>
                      <a:r>
                        <a:rPr lang="en-CA" sz="1400" b="0" i="0" u="none" strike="noStrike" cap="none" dirty="0">
                          <a:solidFill>
                            <a:srgbClr val="000000"/>
                          </a:solidFill>
                          <a:effectLst/>
                          <a:latin typeface="Arial"/>
                          <a:ea typeface="Arial"/>
                          <a:cs typeface="Arial"/>
                          <a:sym typeface="Arial"/>
                        </a:rPr>
                        <a:t>About Top 100 best performing products, we predicted 50-60% accurately. The further forecasting horizon, the lower the accuracy.</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2" name="Google Shape;2277;p44">
            <a:extLst>
              <a:ext uri="{FF2B5EF4-FFF2-40B4-BE49-F238E27FC236}">
                <a16:creationId xmlns:a16="http://schemas.microsoft.com/office/drawing/2014/main" id="{1629A707-D687-6512-17BE-442AE0591850}"/>
              </a:ext>
            </a:extLst>
          </p:cNvPr>
          <p:cNvGrpSpPr/>
          <p:nvPr/>
        </p:nvGrpSpPr>
        <p:grpSpPr>
          <a:xfrm>
            <a:off x="6748163" y="2413587"/>
            <a:ext cx="2189106" cy="2323678"/>
            <a:chOff x="3268225" y="2120225"/>
            <a:chExt cx="1107575" cy="977600"/>
          </a:xfrm>
        </p:grpSpPr>
        <p:sp>
          <p:nvSpPr>
            <p:cNvPr id="3" name="Google Shape;2278;p44">
              <a:extLst>
                <a:ext uri="{FF2B5EF4-FFF2-40B4-BE49-F238E27FC236}">
                  <a16:creationId xmlns:a16="http://schemas.microsoft.com/office/drawing/2014/main" id="{73A7B4D3-013E-FDC1-977A-823BE21AE860}"/>
                </a:ext>
              </a:extLst>
            </p:cNvPr>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79;p44">
              <a:extLst>
                <a:ext uri="{FF2B5EF4-FFF2-40B4-BE49-F238E27FC236}">
                  <a16:creationId xmlns:a16="http://schemas.microsoft.com/office/drawing/2014/main" id="{4A001E71-161A-FB66-4C1F-4108C28846E2}"/>
                </a:ext>
              </a:extLst>
            </p:cNvPr>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0;p44">
              <a:extLst>
                <a:ext uri="{FF2B5EF4-FFF2-40B4-BE49-F238E27FC236}">
                  <a16:creationId xmlns:a16="http://schemas.microsoft.com/office/drawing/2014/main" id="{BA00C151-4259-7098-1228-3D6379F4540B}"/>
                </a:ext>
              </a:extLst>
            </p:cNvPr>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1;p44">
              <a:extLst>
                <a:ext uri="{FF2B5EF4-FFF2-40B4-BE49-F238E27FC236}">
                  <a16:creationId xmlns:a16="http://schemas.microsoft.com/office/drawing/2014/main" id="{650A8C78-9A7D-D195-0B97-D9B1C9808685}"/>
                </a:ext>
              </a:extLst>
            </p:cNvPr>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2;p44">
              <a:extLst>
                <a:ext uri="{FF2B5EF4-FFF2-40B4-BE49-F238E27FC236}">
                  <a16:creationId xmlns:a16="http://schemas.microsoft.com/office/drawing/2014/main" id="{E24DEACB-DE5C-0AFA-5C89-0E3A8B824C53}"/>
                </a:ext>
              </a:extLst>
            </p:cNvPr>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3;p44">
              <a:extLst>
                <a:ext uri="{FF2B5EF4-FFF2-40B4-BE49-F238E27FC236}">
                  <a16:creationId xmlns:a16="http://schemas.microsoft.com/office/drawing/2014/main" id="{32F306EA-1F88-63A7-085A-19B2FDCE8666}"/>
                </a:ext>
              </a:extLst>
            </p:cNvPr>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4;p44">
              <a:extLst>
                <a:ext uri="{FF2B5EF4-FFF2-40B4-BE49-F238E27FC236}">
                  <a16:creationId xmlns:a16="http://schemas.microsoft.com/office/drawing/2014/main" id="{7F5D81F1-C27B-B983-33D5-CD649C57CFDB}"/>
                </a:ext>
              </a:extLst>
            </p:cNvPr>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5;p44">
              <a:extLst>
                <a:ext uri="{FF2B5EF4-FFF2-40B4-BE49-F238E27FC236}">
                  <a16:creationId xmlns:a16="http://schemas.microsoft.com/office/drawing/2014/main" id="{3EBC12C4-099C-42F6-545F-5816B7BF37DC}"/>
                </a:ext>
              </a:extLst>
            </p:cNvPr>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6;p44">
              <a:extLst>
                <a:ext uri="{FF2B5EF4-FFF2-40B4-BE49-F238E27FC236}">
                  <a16:creationId xmlns:a16="http://schemas.microsoft.com/office/drawing/2014/main" id="{80674100-953D-ABF4-82C1-9B1F832263E8}"/>
                </a:ext>
              </a:extLst>
            </p:cNvPr>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7;p44">
              <a:extLst>
                <a:ext uri="{FF2B5EF4-FFF2-40B4-BE49-F238E27FC236}">
                  <a16:creationId xmlns:a16="http://schemas.microsoft.com/office/drawing/2014/main" id="{5C1F9CB0-C00B-F78E-FEE0-FBEAC4B6C1D6}"/>
                </a:ext>
              </a:extLst>
            </p:cNvPr>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8;p44">
              <a:extLst>
                <a:ext uri="{FF2B5EF4-FFF2-40B4-BE49-F238E27FC236}">
                  <a16:creationId xmlns:a16="http://schemas.microsoft.com/office/drawing/2014/main" id="{441D1958-F910-0C00-595D-0F821F9A2BA6}"/>
                </a:ext>
              </a:extLst>
            </p:cNvPr>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9;p44">
              <a:extLst>
                <a:ext uri="{FF2B5EF4-FFF2-40B4-BE49-F238E27FC236}">
                  <a16:creationId xmlns:a16="http://schemas.microsoft.com/office/drawing/2014/main" id="{4B361B66-E4A0-894C-7A96-E0A9B4A43126}"/>
                </a:ext>
              </a:extLst>
            </p:cNvPr>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0;p44">
              <a:extLst>
                <a:ext uri="{FF2B5EF4-FFF2-40B4-BE49-F238E27FC236}">
                  <a16:creationId xmlns:a16="http://schemas.microsoft.com/office/drawing/2014/main" id="{B33975BD-8960-AA5D-C598-682FC38749ED}"/>
                </a:ext>
              </a:extLst>
            </p:cNvPr>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1;p44">
              <a:extLst>
                <a:ext uri="{FF2B5EF4-FFF2-40B4-BE49-F238E27FC236}">
                  <a16:creationId xmlns:a16="http://schemas.microsoft.com/office/drawing/2014/main" id="{6974F798-F924-93A1-2726-9278723F4DA8}"/>
                </a:ext>
              </a:extLst>
            </p:cNvPr>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2;p44">
              <a:extLst>
                <a:ext uri="{FF2B5EF4-FFF2-40B4-BE49-F238E27FC236}">
                  <a16:creationId xmlns:a16="http://schemas.microsoft.com/office/drawing/2014/main" id="{6874E492-6EA9-E95E-64CB-3E167101C0EF}"/>
                </a:ext>
              </a:extLst>
            </p:cNvPr>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293;p44">
              <a:extLst>
                <a:ext uri="{FF2B5EF4-FFF2-40B4-BE49-F238E27FC236}">
                  <a16:creationId xmlns:a16="http://schemas.microsoft.com/office/drawing/2014/main" id="{C8674979-81CB-5CC6-AEA4-B7BA0770E1B0}"/>
                </a:ext>
              </a:extLst>
            </p:cNvPr>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4;p44">
              <a:extLst>
                <a:ext uri="{FF2B5EF4-FFF2-40B4-BE49-F238E27FC236}">
                  <a16:creationId xmlns:a16="http://schemas.microsoft.com/office/drawing/2014/main" id="{38B4CF5D-EC5D-F5EF-8522-EF3A4A8B4A0C}"/>
                </a:ext>
              </a:extLst>
            </p:cNvPr>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5;p44">
              <a:extLst>
                <a:ext uri="{FF2B5EF4-FFF2-40B4-BE49-F238E27FC236}">
                  <a16:creationId xmlns:a16="http://schemas.microsoft.com/office/drawing/2014/main" id="{24F13BB4-CAB6-74B0-ECC3-A7B30D351EC5}"/>
                </a:ext>
              </a:extLst>
            </p:cNvPr>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6;p44">
              <a:extLst>
                <a:ext uri="{FF2B5EF4-FFF2-40B4-BE49-F238E27FC236}">
                  <a16:creationId xmlns:a16="http://schemas.microsoft.com/office/drawing/2014/main" id="{B6331F21-AE2D-2586-B450-1559F43CA9A9}"/>
                </a:ext>
              </a:extLst>
            </p:cNvPr>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7;p44">
              <a:extLst>
                <a:ext uri="{FF2B5EF4-FFF2-40B4-BE49-F238E27FC236}">
                  <a16:creationId xmlns:a16="http://schemas.microsoft.com/office/drawing/2014/main" id="{A92B836A-A493-AF4F-0ABA-20FBA549B76F}"/>
                </a:ext>
              </a:extLst>
            </p:cNvPr>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8;p44">
              <a:extLst>
                <a:ext uri="{FF2B5EF4-FFF2-40B4-BE49-F238E27FC236}">
                  <a16:creationId xmlns:a16="http://schemas.microsoft.com/office/drawing/2014/main" id="{AACE0AED-1D92-E8DF-8E83-AD2317ED9D6D}"/>
                </a:ext>
              </a:extLst>
            </p:cNvPr>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9;p44">
              <a:extLst>
                <a:ext uri="{FF2B5EF4-FFF2-40B4-BE49-F238E27FC236}">
                  <a16:creationId xmlns:a16="http://schemas.microsoft.com/office/drawing/2014/main" id="{71E68718-ED8C-D29B-DE26-946BFB40CF81}"/>
                </a:ext>
              </a:extLst>
            </p:cNvPr>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0;p44">
              <a:extLst>
                <a:ext uri="{FF2B5EF4-FFF2-40B4-BE49-F238E27FC236}">
                  <a16:creationId xmlns:a16="http://schemas.microsoft.com/office/drawing/2014/main" id="{CA47C98D-A5A5-13BC-1650-C1A63861BC7E}"/>
                </a:ext>
              </a:extLst>
            </p:cNvPr>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01;p44">
              <a:extLst>
                <a:ext uri="{FF2B5EF4-FFF2-40B4-BE49-F238E27FC236}">
                  <a16:creationId xmlns:a16="http://schemas.microsoft.com/office/drawing/2014/main" id="{0DC71D49-14BB-E8AF-7DD2-7DC17421299F}"/>
                </a:ext>
              </a:extLst>
            </p:cNvPr>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2;p44">
              <a:extLst>
                <a:ext uri="{FF2B5EF4-FFF2-40B4-BE49-F238E27FC236}">
                  <a16:creationId xmlns:a16="http://schemas.microsoft.com/office/drawing/2014/main" id="{280ACFFD-2632-AEB9-63B8-815B4E89A709}"/>
                </a:ext>
              </a:extLst>
            </p:cNvPr>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3;p44">
              <a:extLst>
                <a:ext uri="{FF2B5EF4-FFF2-40B4-BE49-F238E27FC236}">
                  <a16:creationId xmlns:a16="http://schemas.microsoft.com/office/drawing/2014/main" id="{3143D6E8-981F-CD22-69B0-CBFF5351C247}"/>
                </a:ext>
              </a:extLst>
            </p:cNvPr>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4;p44">
              <a:extLst>
                <a:ext uri="{FF2B5EF4-FFF2-40B4-BE49-F238E27FC236}">
                  <a16:creationId xmlns:a16="http://schemas.microsoft.com/office/drawing/2014/main" id="{285F1831-7074-F26D-4A8D-95A4AC2CBF83}"/>
                </a:ext>
              </a:extLst>
            </p:cNvPr>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5;p44">
              <a:extLst>
                <a:ext uri="{FF2B5EF4-FFF2-40B4-BE49-F238E27FC236}">
                  <a16:creationId xmlns:a16="http://schemas.microsoft.com/office/drawing/2014/main" id="{1B0492CC-C365-1E45-1224-F16E8127A267}"/>
                </a:ext>
              </a:extLst>
            </p:cNvPr>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6;p44">
              <a:extLst>
                <a:ext uri="{FF2B5EF4-FFF2-40B4-BE49-F238E27FC236}">
                  <a16:creationId xmlns:a16="http://schemas.microsoft.com/office/drawing/2014/main" id="{07CDA810-ED56-BB04-32E1-A875A1EE7575}"/>
                </a:ext>
              </a:extLst>
            </p:cNvPr>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7;p44">
              <a:extLst>
                <a:ext uri="{FF2B5EF4-FFF2-40B4-BE49-F238E27FC236}">
                  <a16:creationId xmlns:a16="http://schemas.microsoft.com/office/drawing/2014/main" id="{98BB0C32-9186-B5CA-B3FF-9EFD74375B48}"/>
                </a:ext>
              </a:extLst>
            </p:cNvPr>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214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Google Shape;925;p25">
            <a:extLst>
              <a:ext uri="{FF2B5EF4-FFF2-40B4-BE49-F238E27FC236}">
                <a16:creationId xmlns:a16="http://schemas.microsoft.com/office/drawing/2014/main" id="{CC78E90B-5FB4-02C4-12D4-B5046D157E57}"/>
              </a:ext>
            </a:extLst>
          </p:cNvPr>
          <p:cNvSpPr/>
          <p:nvPr/>
        </p:nvSpPr>
        <p:spPr>
          <a:xfrm>
            <a:off x="2267210" y="251731"/>
            <a:ext cx="4429803" cy="863085"/>
          </a:xfrm>
          <a:prstGeom prst="roundRect">
            <a:avLst>
              <a:gd name="adj" fmla="val 50000"/>
            </a:avLst>
          </a:prstGeom>
          <a:solidFill>
            <a:srgbClr val="8027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Table of Content</a:t>
            </a:r>
            <a:endParaRPr lang="en-US" sz="2000" dirty="0">
              <a:solidFill>
                <a:schemeClr val="lt1"/>
              </a:solidFill>
            </a:endParaRPr>
          </a:p>
        </p:txBody>
      </p:sp>
      <p:grpSp>
        <p:nvGrpSpPr>
          <p:cNvPr id="236" name="Google Shape;236;p16"/>
          <p:cNvGrpSpPr/>
          <p:nvPr/>
        </p:nvGrpSpPr>
        <p:grpSpPr>
          <a:xfrm>
            <a:off x="3297249" y="1624259"/>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01</a:t>
              </a:r>
              <a:endParaRPr sz="1800">
                <a:solidFill>
                  <a:schemeClr val="lt1"/>
                </a:solidFill>
                <a:latin typeface="Fira Sans" panose="020B0503050000020004" pitchFamily="34" charset="0"/>
                <a:cs typeface="Calibri" panose="020F0502020204030204" pitchFamily="34" charset="0"/>
              </a:endParaRPr>
            </a:p>
          </p:txBody>
        </p:sp>
        <p:sp>
          <p:nvSpPr>
            <p:cNvPr id="239" name="Google Shape;239;p16"/>
            <p:cNvSpPr txBox="1"/>
            <p:nvPr/>
          </p:nvSpPr>
          <p:spPr>
            <a:xfrm>
              <a:off x="3969538"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Introduction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grpSp>
      <p:grpSp>
        <p:nvGrpSpPr>
          <p:cNvPr id="299" name="Google Shape;299;p16"/>
          <p:cNvGrpSpPr/>
          <p:nvPr/>
        </p:nvGrpSpPr>
        <p:grpSpPr>
          <a:xfrm>
            <a:off x="6033350" y="1624259"/>
            <a:ext cx="2653477" cy="678062"/>
            <a:chOff x="6033350" y="1027913"/>
            <a:chExt cx="2653477" cy="678062"/>
          </a:xfrm>
        </p:grpSpPr>
        <p:sp>
          <p:nvSpPr>
            <p:cNvPr id="301" name="Google Shape;301;p16"/>
            <p:cNvSpPr txBox="1"/>
            <p:nvPr/>
          </p:nvSpPr>
          <p:spPr>
            <a:xfrm>
              <a:off x="6705627"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Model Training</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04</a:t>
              </a:r>
              <a:endParaRPr sz="1800">
                <a:solidFill>
                  <a:schemeClr val="lt1"/>
                </a:solidFill>
                <a:latin typeface="Fira Sans" panose="020B0503050000020004" pitchFamily="34" charset="0"/>
                <a:cs typeface="Calibri" panose="020F0502020204030204" pitchFamily="34" charset="0"/>
              </a:endParaRPr>
            </a:p>
          </p:txBody>
        </p:sp>
      </p:grpSp>
      <p:grpSp>
        <p:nvGrpSpPr>
          <p:cNvPr id="304" name="Google Shape;304;p16"/>
          <p:cNvGrpSpPr/>
          <p:nvPr/>
        </p:nvGrpSpPr>
        <p:grpSpPr>
          <a:xfrm>
            <a:off x="3297248" y="2836806"/>
            <a:ext cx="2653505" cy="682838"/>
            <a:chOff x="3297248" y="2502860"/>
            <a:chExt cx="2653505" cy="682838"/>
          </a:xfrm>
        </p:grpSpPr>
        <p:sp>
          <p:nvSpPr>
            <p:cNvPr id="306" name="Google Shape;306;p16"/>
            <p:cNvSpPr txBox="1"/>
            <p:nvPr/>
          </p:nvSpPr>
          <p:spPr>
            <a:xfrm>
              <a:off x="3969553" y="250286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rPr>
                <a:t>EDA</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02</a:t>
              </a:r>
              <a:endParaRPr sz="1800">
                <a:solidFill>
                  <a:schemeClr val="lt1"/>
                </a:solidFill>
                <a:latin typeface="Fira Sans" panose="020B0503050000020004" pitchFamily="34" charset="0"/>
                <a:cs typeface="Calibri" panose="020F0502020204030204" pitchFamily="34" charset="0"/>
              </a:endParaRPr>
            </a:p>
          </p:txBody>
        </p:sp>
      </p:grpSp>
      <p:grpSp>
        <p:nvGrpSpPr>
          <p:cNvPr id="309" name="Google Shape;309;p16"/>
          <p:cNvGrpSpPr/>
          <p:nvPr/>
        </p:nvGrpSpPr>
        <p:grpSpPr>
          <a:xfrm>
            <a:off x="3297248" y="3977808"/>
            <a:ext cx="2653505" cy="673315"/>
            <a:chOff x="3297248" y="3977808"/>
            <a:chExt cx="2653505" cy="673315"/>
          </a:xfrm>
        </p:grpSpPr>
        <p:sp>
          <p:nvSpPr>
            <p:cNvPr id="311" name="Google Shape;311;p16"/>
            <p:cNvSpPr txBox="1"/>
            <p:nvPr/>
          </p:nvSpPr>
          <p:spPr>
            <a:xfrm>
              <a:off x="3969553" y="397780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Data Transformation/Feature Engineering</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03</a:t>
              </a:r>
              <a:endParaRPr sz="1800">
                <a:solidFill>
                  <a:schemeClr val="lt1"/>
                </a:solidFill>
                <a:latin typeface="Fira Sans" panose="020B0503050000020004" pitchFamily="34" charset="0"/>
                <a:cs typeface="Calibri" panose="020F0502020204030204" pitchFamily="34" charset="0"/>
              </a:endParaRPr>
            </a:p>
          </p:txBody>
        </p:sp>
      </p:grpSp>
      <p:grpSp>
        <p:nvGrpSpPr>
          <p:cNvPr id="314" name="Google Shape;314;p16"/>
          <p:cNvGrpSpPr/>
          <p:nvPr/>
        </p:nvGrpSpPr>
        <p:grpSpPr>
          <a:xfrm>
            <a:off x="6033350" y="2835736"/>
            <a:ext cx="2653515" cy="711260"/>
            <a:chOff x="6033350" y="2501790"/>
            <a:chExt cx="2653515" cy="711260"/>
          </a:xfrm>
        </p:grpSpPr>
        <p:sp>
          <p:nvSpPr>
            <p:cNvPr id="316" name="Google Shape;316;p16"/>
            <p:cNvSpPr txBox="1"/>
            <p:nvPr/>
          </p:nvSpPr>
          <p:spPr>
            <a:xfrm>
              <a:off x="6705665" y="250179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Limitations</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05</a:t>
              </a:r>
              <a:endParaRPr sz="1800">
                <a:solidFill>
                  <a:schemeClr val="lt1"/>
                </a:solidFill>
                <a:latin typeface="Fira Sans" panose="020B0503050000020004" pitchFamily="34" charset="0"/>
                <a:cs typeface="Calibri" panose="020F0502020204030204" pitchFamily="34" charset="0"/>
              </a:endParaRPr>
            </a:p>
          </p:txBody>
        </p:sp>
      </p:grpSp>
      <p:grpSp>
        <p:nvGrpSpPr>
          <p:cNvPr id="319" name="Google Shape;319;p16"/>
          <p:cNvGrpSpPr/>
          <p:nvPr/>
        </p:nvGrpSpPr>
        <p:grpSpPr>
          <a:xfrm>
            <a:off x="6033350" y="3977817"/>
            <a:ext cx="2653477" cy="674283"/>
            <a:chOff x="6033350" y="3977817"/>
            <a:chExt cx="2653477" cy="674283"/>
          </a:xfrm>
        </p:grpSpPr>
        <p:sp>
          <p:nvSpPr>
            <p:cNvPr id="321" name="Google Shape;321;p16"/>
            <p:cNvSpPr txBox="1"/>
            <p:nvPr/>
          </p:nvSpPr>
          <p:spPr>
            <a:xfrm>
              <a:off x="6705627" y="397781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Conclusion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06</a:t>
              </a:r>
              <a:endParaRPr sz="1800">
                <a:solidFill>
                  <a:schemeClr val="lt1"/>
                </a:solidFill>
                <a:latin typeface="Fira Sans" panose="020B0503050000020004" pitchFamily="34" charset="0"/>
                <a:cs typeface="Calibri" panose="020F0502020204030204" pitchFamily="34" charset="0"/>
              </a:endParaRPr>
            </a:p>
          </p:txBody>
        </p:sp>
      </p:grpSp>
      <p:cxnSp>
        <p:nvCxnSpPr>
          <p:cNvPr id="324" name="Google Shape;324;p16"/>
          <p:cNvCxnSpPr>
            <a:stCxn id="237" idx="4"/>
            <a:endCxn id="308" idx="0"/>
          </p:cNvCxnSpPr>
          <p:nvPr/>
        </p:nvCxnSpPr>
        <p:spPr>
          <a:xfrm flipH="1">
            <a:off x="3595298" y="2302320"/>
            <a:ext cx="1" cy="621224"/>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cxnSpLocks/>
            <a:endCxn id="313" idx="0"/>
          </p:cNvCxnSpPr>
          <p:nvPr/>
        </p:nvCxnSpPr>
        <p:spPr>
          <a:xfrm flipH="1">
            <a:off x="3595298" y="3513853"/>
            <a:ext cx="1" cy="54117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2302321"/>
            <a:ext cx="0" cy="648575"/>
          </a:xfrm>
          <a:prstGeom prst="straightConnector1">
            <a:avLst/>
          </a:prstGeom>
          <a:noFill/>
          <a:ln w="9525" cap="flat" cmpd="sng">
            <a:solidFill>
              <a:schemeClr val="dk2"/>
            </a:solidFill>
            <a:prstDash val="solid"/>
            <a:round/>
            <a:headEnd type="none" w="med" len="med"/>
            <a:tailEnd type="triangle" w="med" len="med"/>
          </a:ln>
        </p:spPr>
      </p:cxnSp>
      <p:cxnSp>
        <p:nvCxnSpPr>
          <p:cNvPr id="6" name="Google Shape;325;p16">
            <a:extLst>
              <a:ext uri="{FF2B5EF4-FFF2-40B4-BE49-F238E27FC236}">
                <a16:creationId xmlns:a16="http://schemas.microsoft.com/office/drawing/2014/main" id="{6CF97111-FD5B-9EDC-D0BD-81C1D3262CB1}"/>
              </a:ext>
            </a:extLst>
          </p:cNvPr>
          <p:cNvCxnSpPr>
            <a:cxnSpLocks/>
          </p:cNvCxnSpPr>
          <p:nvPr/>
        </p:nvCxnSpPr>
        <p:spPr>
          <a:xfrm flipH="1">
            <a:off x="6331400" y="3516308"/>
            <a:ext cx="1" cy="54117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22BDACFD-42FA-E04F-33CF-9102CAFC4472}"/>
              </a:ext>
            </a:extLst>
          </p:cNvPr>
          <p:cNvSpPr/>
          <p:nvPr/>
        </p:nvSpPr>
        <p:spPr>
          <a:xfrm>
            <a:off x="2267210" y="251731"/>
            <a:ext cx="4429803" cy="863085"/>
          </a:xfrm>
          <a:prstGeom prst="roundRect">
            <a:avLst>
              <a:gd name="adj" fmla="val 50000"/>
            </a:avLst>
          </a:prstGeom>
          <a:solidFill>
            <a:srgbClr val="6D81B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Introduction and Goal</a:t>
            </a:r>
            <a:endParaRPr lang="en-US" sz="2000" dirty="0">
              <a:solidFill>
                <a:schemeClr val="lt1"/>
              </a:solidFill>
            </a:endParaRPr>
          </a:p>
        </p:txBody>
      </p:sp>
      <p:pic>
        <p:nvPicPr>
          <p:cNvPr id="5" name="Picture 4">
            <a:extLst>
              <a:ext uri="{FF2B5EF4-FFF2-40B4-BE49-F238E27FC236}">
                <a16:creationId xmlns:a16="http://schemas.microsoft.com/office/drawing/2014/main" id="{5388B42C-041B-479D-1E40-9FEEABE75712}"/>
              </a:ext>
            </a:extLst>
          </p:cNvPr>
          <p:cNvPicPr>
            <a:picLocks noChangeAspect="1"/>
          </p:cNvPicPr>
          <p:nvPr/>
        </p:nvPicPr>
        <p:blipFill>
          <a:blip r:embed="rId2"/>
          <a:stretch>
            <a:fillRect/>
          </a:stretch>
        </p:blipFill>
        <p:spPr>
          <a:xfrm>
            <a:off x="5682180" y="2033150"/>
            <a:ext cx="3461820" cy="3110350"/>
          </a:xfrm>
          <a:prstGeom prst="rect">
            <a:avLst/>
          </a:prstGeom>
        </p:spPr>
      </p:pic>
      <p:sp>
        <p:nvSpPr>
          <p:cNvPr id="6" name="TextBox 5">
            <a:extLst>
              <a:ext uri="{FF2B5EF4-FFF2-40B4-BE49-F238E27FC236}">
                <a16:creationId xmlns:a16="http://schemas.microsoft.com/office/drawing/2014/main" id="{4209196B-CA10-F475-CBBB-E3B81BB1F9DA}"/>
              </a:ext>
            </a:extLst>
          </p:cNvPr>
          <p:cNvSpPr txBox="1"/>
          <p:nvPr/>
        </p:nvSpPr>
        <p:spPr>
          <a:xfrm>
            <a:off x="225467" y="1708876"/>
            <a:ext cx="5110622" cy="2462213"/>
          </a:xfrm>
          <a:prstGeom prst="rect">
            <a:avLst/>
          </a:prstGeom>
          <a:noFill/>
        </p:spPr>
        <p:txBody>
          <a:bodyPr wrap="square" rtlCol="0">
            <a:spAutoFit/>
          </a:bodyPr>
          <a:lstStyle/>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The main goal of this analysis is to </a:t>
            </a:r>
            <a:r>
              <a:rPr lang="en-US" sz="1600" b="1" dirty="0">
                <a:solidFill>
                  <a:srgbClr val="6D81BF"/>
                </a:solidFill>
                <a:latin typeface="Fira Sans" panose="020B0503050000020004" pitchFamily="34" charset="0"/>
              </a:rPr>
              <a:t>predict</a:t>
            </a:r>
            <a:r>
              <a:rPr lang="en-US" sz="1600" dirty="0">
                <a:solidFill>
                  <a:srgbClr val="374151"/>
                </a:solidFill>
                <a:latin typeface="Fira Sans" panose="020B0503050000020004" pitchFamily="34" charset="0"/>
              </a:rPr>
              <a:t> the </a:t>
            </a:r>
            <a:r>
              <a:rPr lang="en-US" sz="1600" b="1" dirty="0">
                <a:solidFill>
                  <a:srgbClr val="6D81BF"/>
                </a:solidFill>
                <a:latin typeface="Fira Sans" panose="020B0503050000020004" pitchFamily="34" charset="0"/>
              </a:rPr>
              <a:t>best-performing products </a:t>
            </a:r>
            <a:r>
              <a:rPr lang="en-US" sz="1600" dirty="0">
                <a:solidFill>
                  <a:srgbClr val="374151"/>
                </a:solidFill>
                <a:latin typeface="Fira Sans" panose="020B0503050000020004" pitchFamily="34" charset="0"/>
              </a:rPr>
              <a:t>for the last week in terms of revenue using the previous week’s data.</a:t>
            </a:r>
          </a:p>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This dataset is from a real-world Machine Learning Contest from a major retailer, </a:t>
            </a:r>
            <a:r>
              <a:rPr lang="en-US" sz="1600" b="1" dirty="0">
                <a:solidFill>
                  <a:srgbClr val="6D81BF"/>
                </a:solidFill>
                <a:latin typeface="Fira Sans" panose="020B0503050000020004" pitchFamily="34" charset="0"/>
              </a:rPr>
              <a:t>ZARA</a:t>
            </a:r>
            <a:r>
              <a:rPr lang="en-US" sz="1600" dirty="0">
                <a:solidFill>
                  <a:srgbClr val="374151"/>
                </a:solidFill>
                <a:latin typeface="Fira Sans" panose="020B0503050000020004" pitchFamily="34" charset="0"/>
              </a:rPr>
              <a:t>,  in 2019 with a cash prize.</a:t>
            </a:r>
          </a:p>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The data includes 3 months worth of sales, stock, and positioning of items for ZARA online store in a specific country.</a:t>
            </a:r>
          </a:p>
        </p:txBody>
      </p:sp>
    </p:spTree>
    <p:extLst>
      <p:ext uri="{BB962C8B-B14F-4D97-AF65-F5344CB8AC3E}">
        <p14:creationId xmlns:p14="http://schemas.microsoft.com/office/powerpoint/2010/main" val="426430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7AD435B7-94F2-2431-D078-922ABE4BF426}"/>
              </a:ext>
            </a:extLst>
          </p:cNvPr>
          <p:cNvSpPr/>
          <p:nvPr/>
        </p:nvSpPr>
        <p:spPr>
          <a:xfrm>
            <a:off x="2268000" y="252000"/>
            <a:ext cx="4431600"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ysClr val="windowText" lastClr="000000"/>
                </a:solidFill>
                <a:latin typeface="Fira Sans Extra Condensed"/>
                <a:cs typeface="Fira Sans Extra Condensed"/>
                <a:sym typeface="Fira Sans Extra Condensed"/>
              </a:rPr>
              <a:t>Exploratory Data Analysis</a:t>
            </a:r>
            <a:endParaRPr lang="en-US" sz="2000" dirty="0">
              <a:solidFill>
                <a:sysClr val="windowText" lastClr="000000"/>
              </a:solidFill>
            </a:endParaRPr>
          </a:p>
        </p:txBody>
      </p:sp>
      <p:pic>
        <p:nvPicPr>
          <p:cNvPr id="6" name="Picture 5" descr="Text&#10;&#10;Description automatically generated">
            <a:extLst>
              <a:ext uri="{FF2B5EF4-FFF2-40B4-BE49-F238E27FC236}">
                <a16:creationId xmlns:a16="http://schemas.microsoft.com/office/drawing/2014/main" id="{19FDC402-51F9-89EE-9875-38358165CFF8}"/>
              </a:ext>
            </a:extLst>
          </p:cNvPr>
          <p:cNvPicPr>
            <a:picLocks noChangeAspect="1"/>
          </p:cNvPicPr>
          <p:nvPr/>
        </p:nvPicPr>
        <p:blipFill rotWithShape="1">
          <a:blip r:embed="rId3"/>
          <a:srcRect l="5523" t="3896"/>
          <a:stretch/>
        </p:blipFill>
        <p:spPr>
          <a:xfrm>
            <a:off x="6162267" y="1546672"/>
            <a:ext cx="3071656" cy="1452417"/>
          </a:xfrm>
          <a:prstGeom prst="rect">
            <a:avLst/>
          </a:prstGeom>
        </p:spPr>
      </p:pic>
      <p:pic>
        <p:nvPicPr>
          <p:cNvPr id="8" name="Picture 7" descr="Table&#10;&#10;Description automatically generated">
            <a:extLst>
              <a:ext uri="{FF2B5EF4-FFF2-40B4-BE49-F238E27FC236}">
                <a16:creationId xmlns:a16="http://schemas.microsoft.com/office/drawing/2014/main" id="{36EC6598-ED95-FE92-2E3B-887CDDD50F87}"/>
              </a:ext>
            </a:extLst>
          </p:cNvPr>
          <p:cNvPicPr>
            <a:picLocks noChangeAspect="1"/>
          </p:cNvPicPr>
          <p:nvPr/>
        </p:nvPicPr>
        <p:blipFill rotWithShape="1">
          <a:blip r:embed="rId4"/>
          <a:srcRect l="2009" r="6842" b="6104"/>
          <a:stretch/>
        </p:blipFill>
        <p:spPr>
          <a:xfrm>
            <a:off x="2390796" y="1387603"/>
            <a:ext cx="3771471" cy="1967427"/>
          </a:xfrm>
          <a:prstGeom prst="rect">
            <a:avLst/>
          </a:prstGeom>
        </p:spPr>
      </p:pic>
      <p:pic>
        <p:nvPicPr>
          <p:cNvPr id="9" name="Picture 8" descr="Table&#10;&#10;Description automatically generated">
            <a:extLst>
              <a:ext uri="{FF2B5EF4-FFF2-40B4-BE49-F238E27FC236}">
                <a16:creationId xmlns:a16="http://schemas.microsoft.com/office/drawing/2014/main" id="{5E9F5248-6DFC-288C-4044-9532A331D9D6}"/>
              </a:ext>
            </a:extLst>
          </p:cNvPr>
          <p:cNvPicPr>
            <a:picLocks noChangeAspect="1"/>
          </p:cNvPicPr>
          <p:nvPr/>
        </p:nvPicPr>
        <p:blipFill rotWithShape="1">
          <a:blip r:embed="rId5"/>
          <a:srcRect r="8587"/>
          <a:stretch/>
        </p:blipFill>
        <p:spPr>
          <a:xfrm>
            <a:off x="459757" y="1434795"/>
            <a:ext cx="1946941" cy="2321616"/>
          </a:xfrm>
          <a:prstGeom prst="rect">
            <a:avLst/>
          </a:prstGeom>
        </p:spPr>
      </p:pic>
    </p:spTree>
    <p:extLst>
      <p:ext uri="{BB962C8B-B14F-4D97-AF65-F5344CB8AC3E}">
        <p14:creationId xmlns:p14="http://schemas.microsoft.com/office/powerpoint/2010/main" val="23507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BD133021-7300-4218-C806-D1FAC64C7FD3}"/>
              </a:ext>
            </a:extLst>
          </p:cNvPr>
          <p:cNvPicPr>
            <a:picLocks noChangeAspect="1"/>
          </p:cNvPicPr>
          <p:nvPr/>
        </p:nvPicPr>
        <p:blipFill>
          <a:blip r:embed="rId3"/>
          <a:stretch>
            <a:fillRect/>
          </a:stretch>
        </p:blipFill>
        <p:spPr>
          <a:xfrm>
            <a:off x="574190" y="1724608"/>
            <a:ext cx="7772400" cy="3406213"/>
          </a:xfrm>
          <a:prstGeom prst="rect">
            <a:avLst/>
          </a:prstGeom>
        </p:spPr>
      </p:pic>
      <p:sp>
        <p:nvSpPr>
          <p:cNvPr id="2" name="Google Shape;925;p25">
            <a:extLst>
              <a:ext uri="{FF2B5EF4-FFF2-40B4-BE49-F238E27FC236}">
                <a16:creationId xmlns:a16="http://schemas.microsoft.com/office/drawing/2014/main" id="{F032ABBD-6E03-9C66-AF45-506396276CCC}"/>
              </a:ext>
            </a:extLst>
          </p:cNvPr>
          <p:cNvSpPr/>
          <p:nvPr/>
        </p:nvSpPr>
        <p:spPr>
          <a:xfrm>
            <a:off x="2268000" y="252000"/>
            <a:ext cx="4431600" cy="864000"/>
          </a:xfrm>
          <a:prstGeom prst="roundRect">
            <a:avLst>
              <a:gd name="adj" fmla="val 50000"/>
            </a:avLst>
          </a:prstGeom>
          <a:solidFill>
            <a:srgbClr val="2478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5" name="TextBox 4">
            <a:extLst>
              <a:ext uri="{FF2B5EF4-FFF2-40B4-BE49-F238E27FC236}">
                <a16:creationId xmlns:a16="http://schemas.microsoft.com/office/drawing/2014/main" id="{FF453BAC-071B-EAA2-8D17-A11A7AA7D5C2}"/>
              </a:ext>
            </a:extLst>
          </p:cNvPr>
          <p:cNvSpPr txBox="1"/>
          <p:nvPr/>
        </p:nvSpPr>
        <p:spPr>
          <a:xfrm>
            <a:off x="1192696" y="1324498"/>
            <a:ext cx="1963972" cy="523220"/>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Sales Trend </a:t>
            </a:r>
            <a:endParaRPr lang="en-US" sz="2000" i="1" dirty="0">
              <a:solidFill>
                <a:schemeClr val="bg1">
                  <a:lumMod val="50000"/>
                </a:schemeClr>
              </a:solidFill>
            </a:endParaRPr>
          </a:p>
        </p:txBody>
      </p:sp>
    </p:spTree>
    <p:extLst>
      <p:ext uri="{BB962C8B-B14F-4D97-AF65-F5344CB8AC3E}">
        <p14:creationId xmlns:p14="http://schemas.microsoft.com/office/powerpoint/2010/main" val="349960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605927DC-46E8-CFC9-74D8-29BCCE6E8D83}"/>
              </a:ext>
            </a:extLst>
          </p:cNvPr>
          <p:cNvPicPr>
            <a:picLocks noChangeAspect="1"/>
          </p:cNvPicPr>
          <p:nvPr/>
        </p:nvPicPr>
        <p:blipFill>
          <a:blip r:embed="rId3"/>
          <a:stretch>
            <a:fillRect/>
          </a:stretch>
        </p:blipFill>
        <p:spPr>
          <a:xfrm>
            <a:off x="848139" y="1685677"/>
            <a:ext cx="4807868" cy="3269434"/>
          </a:xfrm>
          <a:prstGeom prst="rect">
            <a:avLst/>
          </a:prstGeom>
        </p:spPr>
      </p:pic>
      <p:sp>
        <p:nvSpPr>
          <p:cNvPr id="2" name="Google Shape;925;p25">
            <a:extLst>
              <a:ext uri="{FF2B5EF4-FFF2-40B4-BE49-F238E27FC236}">
                <a16:creationId xmlns:a16="http://schemas.microsoft.com/office/drawing/2014/main" id="{82879716-DB32-8DF5-AD3F-A5E53804D0CB}"/>
              </a:ext>
            </a:extLst>
          </p:cNvPr>
          <p:cNvSpPr/>
          <p:nvPr/>
        </p:nvSpPr>
        <p:spPr>
          <a:xfrm>
            <a:off x="2268000" y="252000"/>
            <a:ext cx="4431600" cy="864000"/>
          </a:xfrm>
          <a:prstGeom prst="roundRect">
            <a:avLst>
              <a:gd name="adj" fmla="val 50000"/>
            </a:avLst>
          </a:prstGeom>
          <a:solidFill>
            <a:srgbClr val="912A5B"/>
          </a:solidFill>
          <a:ln>
            <a:solidFill>
              <a:srgbClr val="912A5B"/>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3" name="TextBox 2">
            <a:extLst>
              <a:ext uri="{FF2B5EF4-FFF2-40B4-BE49-F238E27FC236}">
                <a16:creationId xmlns:a16="http://schemas.microsoft.com/office/drawing/2014/main" id="{C42B1510-9477-8FD5-92CF-90DFABAB9EC2}"/>
              </a:ext>
            </a:extLst>
          </p:cNvPr>
          <p:cNvSpPr txBox="1"/>
          <p:nvPr/>
        </p:nvSpPr>
        <p:spPr>
          <a:xfrm>
            <a:off x="1186610" y="1288109"/>
            <a:ext cx="2552368" cy="523220"/>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Correlation Map </a:t>
            </a:r>
            <a:endParaRPr lang="en-US" sz="2800" i="1" dirty="0">
              <a:solidFill>
                <a:schemeClr val="bg1">
                  <a:lumMod val="50000"/>
                </a:schemeClr>
              </a:solidFill>
            </a:endParaRPr>
          </a:p>
        </p:txBody>
      </p:sp>
      <p:sp>
        <p:nvSpPr>
          <p:cNvPr id="6" name="TextBox 5">
            <a:extLst>
              <a:ext uri="{FF2B5EF4-FFF2-40B4-BE49-F238E27FC236}">
                <a16:creationId xmlns:a16="http://schemas.microsoft.com/office/drawing/2014/main" id="{2253720E-DD4C-CEDE-9DE7-89D71C67F5D0}"/>
              </a:ext>
            </a:extLst>
          </p:cNvPr>
          <p:cNvSpPr txBox="1"/>
          <p:nvPr/>
        </p:nvSpPr>
        <p:spPr>
          <a:xfrm>
            <a:off x="6241775" y="1685677"/>
            <a:ext cx="2297927" cy="124649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Fira Sans" panose="020B0503050000020004" pitchFamily="34" charset="0"/>
              </a:rPr>
              <a:t>Strong correlation between </a:t>
            </a:r>
            <a:r>
              <a:rPr lang="en-US" b="1" dirty="0">
                <a:solidFill>
                  <a:srgbClr val="912A5B"/>
                </a:solidFill>
                <a:latin typeface="Fira Sans" panose="020B0503050000020004" pitchFamily="34" charset="0"/>
              </a:rPr>
              <a:t>sales</a:t>
            </a:r>
            <a:r>
              <a:rPr lang="en-US" dirty="0">
                <a:latin typeface="Fira Sans" panose="020B0503050000020004" pitchFamily="34" charset="0"/>
              </a:rPr>
              <a:t> and </a:t>
            </a:r>
            <a:r>
              <a:rPr lang="en-US" b="1" dirty="0">
                <a:solidFill>
                  <a:srgbClr val="912A5B"/>
                </a:solidFill>
                <a:latin typeface="Fira Sans" panose="020B0503050000020004" pitchFamily="34" charset="0"/>
              </a:rPr>
              <a:t>stock</a:t>
            </a:r>
          </a:p>
          <a:p>
            <a:pPr marL="285750" indent="-285750">
              <a:spcAft>
                <a:spcPts val="600"/>
              </a:spcAft>
              <a:buFont typeface="Arial" panose="020B0604020202020204" pitchFamily="34" charset="0"/>
              <a:buChar char="•"/>
            </a:pPr>
            <a:r>
              <a:rPr lang="en-US" dirty="0">
                <a:solidFill>
                  <a:schemeClr val="tx1"/>
                </a:solidFill>
                <a:latin typeface="Fira Sans" panose="020B0503050000020004" pitchFamily="34" charset="0"/>
              </a:rPr>
              <a:t>No other significant correlation</a:t>
            </a:r>
            <a:endParaRPr lang="en-CA" dirty="0">
              <a:solidFill>
                <a:schemeClr val="tx1"/>
              </a:solidFill>
              <a:latin typeface="Fira Sans" panose="020B0503050000020004" pitchFamily="34" charset="0"/>
            </a:endParaRPr>
          </a:p>
        </p:txBody>
      </p:sp>
    </p:spTree>
    <p:extLst>
      <p:ext uri="{BB962C8B-B14F-4D97-AF65-F5344CB8AC3E}">
        <p14:creationId xmlns:p14="http://schemas.microsoft.com/office/powerpoint/2010/main" val="576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8E182CB2-0AD7-E674-CCC8-DC9ED36D212D}"/>
              </a:ext>
            </a:extLst>
          </p:cNvPr>
          <p:cNvPicPr>
            <a:picLocks noChangeAspect="1"/>
          </p:cNvPicPr>
          <p:nvPr/>
        </p:nvPicPr>
        <p:blipFill>
          <a:blip r:embed="rId3"/>
          <a:stretch>
            <a:fillRect/>
          </a:stretch>
        </p:blipFill>
        <p:spPr>
          <a:xfrm>
            <a:off x="3733859" y="1134188"/>
            <a:ext cx="5260511" cy="3917373"/>
          </a:xfrm>
          <a:prstGeom prst="rect">
            <a:avLst/>
          </a:prstGeom>
        </p:spPr>
      </p:pic>
      <p:sp>
        <p:nvSpPr>
          <p:cNvPr id="2" name="Google Shape;925;p25">
            <a:extLst>
              <a:ext uri="{FF2B5EF4-FFF2-40B4-BE49-F238E27FC236}">
                <a16:creationId xmlns:a16="http://schemas.microsoft.com/office/drawing/2014/main" id="{3513346E-AED7-82F4-69DA-D7BDCD9D6DD7}"/>
              </a:ext>
            </a:extLst>
          </p:cNvPr>
          <p:cNvSpPr/>
          <p:nvPr/>
        </p:nvSpPr>
        <p:spPr>
          <a:xfrm>
            <a:off x="2268000" y="252000"/>
            <a:ext cx="4431600" cy="864000"/>
          </a:xfrm>
          <a:prstGeom prst="roundRect">
            <a:avLst>
              <a:gd name="adj" fmla="val 50000"/>
            </a:avLst>
          </a:prstGeom>
          <a:solidFill>
            <a:srgbClr val="9467BD"/>
          </a:solidFill>
          <a:ln>
            <a:solidFill>
              <a:srgbClr val="9467BD"/>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3" name="TextBox 2">
            <a:extLst>
              <a:ext uri="{FF2B5EF4-FFF2-40B4-BE49-F238E27FC236}">
                <a16:creationId xmlns:a16="http://schemas.microsoft.com/office/drawing/2014/main" id="{3FD13C04-5270-C6F0-5F56-14C6F7E6E5AF}"/>
              </a:ext>
            </a:extLst>
          </p:cNvPr>
          <p:cNvSpPr txBox="1"/>
          <p:nvPr/>
        </p:nvSpPr>
        <p:spPr>
          <a:xfrm>
            <a:off x="1216552" y="1311962"/>
            <a:ext cx="3093057" cy="738664"/>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Stock Level by Price</a:t>
            </a:r>
          </a:p>
          <a:p>
            <a:endParaRPr lang="en-CA" dirty="0"/>
          </a:p>
        </p:txBody>
      </p:sp>
      <p:sp>
        <p:nvSpPr>
          <p:cNvPr id="5" name="TextBox 4">
            <a:extLst>
              <a:ext uri="{FF2B5EF4-FFF2-40B4-BE49-F238E27FC236}">
                <a16:creationId xmlns:a16="http://schemas.microsoft.com/office/drawing/2014/main" id="{79AA4B66-2C4D-03D7-6AB4-7B0C3589702E}"/>
              </a:ext>
            </a:extLst>
          </p:cNvPr>
          <p:cNvSpPr txBox="1"/>
          <p:nvPr/>
        </p:nvSpPr>
        <p:spPr>
          <a:xfrm>
            <a:off x="1201269" y="2287959"/>
            <a:ext cx="2528510" cy="1077218"/>
          </a:xfrm>
          <a:prstGeom prst="rect">
            <a:avLst/>
          </a:prstGeom>
          <a:noFill/>
        </p:spPr>
        <p:txBody>
          <a:bodyPr wrap="square" rtlCol="0">
            <a:spAutoFit/>
          </a:bodyPr>
          <a:lstStyle/>
          <a:p>
            <a:pPr algn="just"/>
            <a:r>
              <a:rPr lang="en-US" sz="1600" dirty="0">
                <a:latin typeface="Fira Sans" panose="020B0503050000020004" pitchFamily="34" charset="0"/>
              </a:rPr>
              <a:t>We can see the price points for products that have the </a:t>
            </a:r>
            <a:r>
              <a:rPr lang="en-US" sz="1600" b="1" dirty="0">
                <a:solidFill>
                  <a:srgbClr val="9467BD"/>
                </a:solidFill>
                <a:latin typeface="Fira Sans" panose="020B0503050000020004" pitchFamily="34" charset="0"/>
              </a:rPr>
              <a:t>largest stock </a:t>
            </a:r>
            <a:r>
              <a:rPr lang="en-US" sz="1600" dirty="0">
                <a:latin typeface="Fira Sans" panose="020B0503050000020004" pitchFamily="34" charset="0"/>
              </a:rPr>
              <a:t>are </a:t>
            </a:r>
            <a:r>
              <a:rPr lang="en-US" sz="1600" b="1" dirty="0">
                <a:solidFill>
                  <a:srgbClr val="9467BD"/>
                </a:solidFill>
                <a:latin typeface="Fira Sans" panose="020B0503050000020004" pitchFamily="34" charset="0"/>
              </a:rPr>
              <a:t>$29.95</a:t>
            </a:r>
            <a:r>
              <a:rPr lang="en-US" sz="1600" dirty="0">
                <a:latin typeface="Fira Sans" panose="020B0503050000020004" pitchFamily="34" charset="0"/>
              </a:rPr>
              <a:t> and </a:t>
            </a:r>
            <a:r>
              <a:rPr lang="en-US" sz="1600" b="1" dirty="0">
                <a:solidFill>
                  <a:srgbClr val="9467BD"/>
                </a:solidFill>
                <a:latin typeface="Fira Sans" panose="020B0503050000020004" pitchFamily="34" charset="0"/>
              </a:rPr>
              <a:t>$25.95</a:t>
            </a:r>
            <a:endParaRPr lang="en-CA" sz="1600" b="1" dirty="0">
              <a:solidFill>
                <a:srgbClr val="9467BD"/>
              </a:solidFill>
              <a:latin typeface="Fira Sans" panose="020B0503050000020004" pitchFamily="34" charset="0"/>
            </a:endParaRPr>
          </a:p>
        </p:txBody>
      </p:sp>
      <p:sp>
        <p:nvSpPr>
          <p:cNvPr id="6" name="Rectangle 5">
            <a:extLst>
              <a:ext uri="{FF2B5EF4-FFF2-40B4-BE49-F238E27FC236}">
                <a16:creationId xmlns:a16="http://schemas.microsoft.com/office/drawing/2014/main" id="{6F1161BF-A3A2-1A23-1B0A-DF6F5994D63C}"/>
              </a:ext>
            </a:extLst>
          </p:cNvPr>
          <p:cNvSpPr/>
          <p:nvPr/>
        </p:nvSpPr>
        <p:spPr>
          <a:xfrm>
            <a:off x="7267495" y="1311962"/>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8.97</a:t>
            </a:r>
            <a:endParaRPr lang="en-CA" sz="700" b="1" dirty="0">
              <a:solidFill>
                <a:schemeClr val="tx1"/>
              </a:solidFill>
              <a:latin typeface="Fira Sans" panose="020B0503050000020004" pitchFamily="34" charset="0"/>
            </a:endParaRPr>
          </a:p>
        </p:txBody>
      </p:sp>
      <p:sp>
        <p:nvSpPr>
          <p:cNvPr id="7" name="Rectangle 6">
            <a:extLst>
              <a:ext uri="{FF2B5EF4-FFF2-40B4-BE49-F238E27FC236}">
                <a16:creationId xmlns:a16="http://schemas.microsoft.com/office/drawing/2014/main" id="{88EE51F2-EF41-CDB1-8C9D-C0223036F685}"/>
              </a:ext>
            </a:extLst>
          </p:cNvPr>
          <p:cNvSpPr/>
          <p:nvPr/>
        </p:nvSpPr>
        <p:spPr>
          <a:xfrm>
            <a:off x="7919499" y="1911478"/>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5.99</a:t>
            </a:r>
            <a:endParaRPr lang="en-CA" sz="700" b="1" dirty="0">
              <a:solidFill>
                <a:schemeClr val="tx1"/>
              </a:solidFill>
              <a:latin typeface="Fira Sans" panose="020B0503050000020004" pitchFamily="34" charset="0"/>
            </a:endParaRPr>
          </a:p>
        </p:txBody>
      </p:sp>
      <p:sp>
        <p:nvSpPr>
          <p:cNvPr id="8" name="Rectangle 7">
            <a:extLst>
              <a:ext uri="{FF2B5EF4-FFF2-40B4-BE49-F238E27FC236}">
                <a16:creationId xmlns:a16="http://schemas.microsoft.com/office/drawing/2014/main" id="{28A6EC8F-E274-289D-1F3E-534A6853BD6D}"/>
              </a:ext>
            </a:extLst>
          </p:cNvPr>
          <p:cNvSpPr/>
          <p:nvPr/>
        </p:nvSpPr>
        <p:spPr>
          <a:xfrm>
            <a:off x="8350195" y="3038622"/>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26D4849-5B8B-0875-460B-117D6C57C6A0}"/>
              </a:ext>
            </a:extLst>
          </p:cNvPr>
          <p:cNvSpPr/>
          <p:nvPr/>
        </p:nvSpPr>
        <p:spPr>
          <a:xfrm>
            <a:off x="4856621" y="1374910"/>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13.99</a:t>
            </a:r>
            <a:endParaRPr lang="en-CA" sz="700" b="1" dirty="0">
              <a:solidFill>
                <a:schemeClr val="tx1"/>
              </a:solidFill>
              <a:latin typeface="Fira Sans" panose="020B0503050000020004" pitchFamily="34" charset="0"/>
            </a:endParaRPr>
          </a:p>
        </p:txBody>
      </p:sp>
      <p:sp>
        <p:nvSpPr>
          <p:cNvPr id="10" name="Rectangle 9">
            <a:extLst>
              <a:ext uri="{FF2B5EF4-FFF2-40B4-BE49-F238E27FC236}">
                <a16:creationId xmlns:a16="http://schemas.microsoft.com/office/drawing/2014/main" id="{4639817C-8423-35AF-BBEB-C48C2CBE431E}"/>
              </a:ext>
            </a:extLst>
          </p:cNvPr>
          <p:cNvSpPr/>
          <p:nvPr/>
        </p:nvSpPr>
        <p:spPr>
          <a:xfrm>
            <a:off x="5867705" y="1203111"/>
            <a:ext cx="508883" cy="12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11.99</a:t>
            </a:r>
            <a:endParaRPr lang="en-CA" sz="700" b="1" dirty="0">
              <a:solidFill>
                <a:schemeClr val="tx1"/>
              </a:solidFill>
              <a:latin typeface="Fira Sans" panose="020B0503050000020004" pitchFamily="34" charset="0"/>
            </a:endParaRPr>
          </a:p>
        </p:txBody>
      </p:sp>
      <p:sp>
        <p:nvSpPr>
          <p:cNvPr id="11" name="Rectangle 10">
            <a:extLst>
              <a:ext uri="{FF2B5EF4-FFF2-40B4-BE49-F238E27FC236}">
                <a16:creationId xmlns:a16="http://schemas.microsoft.com/office/drawing/2014/main" id="{69C9782B-5483-6073-360C-B10AF867FB42}"/>
              </a:ext>
            </a:extLst>
          </p:cNvPr>
          <p:cNvSpPr/>
          <p:nvPr/>
        </p:nvSpPr>
        <p:spPr>
          <a:xfrm>
            <a:off x="4229358" y="4104066"/>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19.99</a:t>
            </a:r>
            <a:endParaRPr lang="en-CA" sz="700" b="1" dirty="0">
              <a:solidFill>
                <a:schemeClr val="tx1"/>
              </a:solidFill>
              <a:latin typeface="Fira Sans" panose="020B0503050000020004" pitchFamily="34" charset="0"/>
            </a:endParaRPr>
          </a:p>
        </p:txBody>
      </p:sp>
      <p:sp>
        <p:nvSpPr>
          <p:cNvPr id="12" name="Rectangle 11">
            <a:extLst>
              <a:ext uri="{FF2B5EF4-FFF2-40B4-BE49-F238E27FC236}">
                <a16:creationId xmlns:a16="http://schemas.microsoft.com/office/drawing/2014/main" id="{BF90AFD2-F905-31FB-74CB-1B30C0B8AB69}"/>
              </a:ext>
            </a:extLst>
          </p:cNvPr>
          <p:cNvSpPr/>
          <p:nvPr/>
        </p:nvSpPr>
        <p:spPr>
          <a:xfrm>
            <a:off x="8229597" y="3635068"/>
            <a:ext cx="508883" cy="18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5C1B5DA-E034-0A7B-2C2F-B0EA47145E47}"/>
              </a:ext>
            </a:extLst>
          </p:cNvPr>
          <p:cNvSpPr/>
          <p:nvPr/>
        </p:nvSpPr>
        <p:spPr>
          <a:xfrm>
            <a:off x="8350194" y="3404487"/>
            <a:ext cx="508883" cy="117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C2CBDE-7407-DA7C-5F64-0FBF4BAF1FA4}"/>
              </a:ext>
            </a:extLst>
          </p:cNvPr>
          <p:cNvSpPr/>
          <p:nvPr/>
        </p:nvSpPr>
        <p:spPr>
          <a:xfrm>
            <a:off x="4834392" y="4591633"/>
            <a:ext cx="508883" cy="131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0A4266D1-9B2B-86E3-BA2B-C238D62799C0}"/>
              </a:ext>
            </a:extLst>
          </p:cNvPr>
          <p:cNvSpPr/>
          <p:nvPr/>
        </p:nvSpPr>
        <p:spPr>
          <a:xfrm>
            <a:off x="7768422" y="4287608"/>
            <a:ext cx="508883" cy="18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35.95</a:t>
            </a:r>
            <a:endParaRPr lang="en-CA" sz="700" b="1" dirty="0">
              <a:solidFill>
                <a:schemeClr val="tx1"/>
              </a:solidFill>
              <a:latin typeface="Fira Sans" panose="020B0503050000020004" pitchFamily="34" charset="0"/>
            </a:endParaRPr>
          </a:p>
        </p:txBody>
      </p:sp>
      <p:sp>
        <p:nvSpPr>
          <p:cNvPr id="16" name="Rectangle 15">
            <a:extLst>
              <a:ext uri="{FF2B5EF4-FFF2-40B4-BE49-F238E27FC236}">
                <a16:creationId xmlns:a16="http://schemas.microsoft.com/office/drawing/2014/main" id="{A3146F1D-FCA5-2590-E80B-4348A4A66C25}"/>
              </a:ext>
            </a:extLst>
          </p:cNvPr>
          <p:cNvSpPr/>
          <p:nvPr/>
        </p:nvSpPr>
        <p:spPr>
          <a:xfrm>
            <a:off x="6321008" y="4909688"/>
            <a:ext cx="508883" cy="16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27.95</a:t>
            </a:r>
            <a:endParaRPr lang="en-CA" sz="700" b="1" dirty="0">
              <a:solidFill>
                <a:schemeClr val="tx1"/>
              </a:solidFill>
              <a:latin typeface="Fira Sans" panose="020B0503050000020004" pitchFamily="34" charset="0"/>
            </a:endParaRPr>
          </a:p>
        </p:txBody>
      </p:sp>
      <p:sp>
        <p:nvSpPr>
          <p:cNvPr id="17" name="Rectangle 16">
            <a:extLst>
              <a:ext uri="{FF2B5EF4-FFF2-40B4-BE49-F238E27FC236}">
                <a16:creationId xmlns:a16="http://schemas.microsoft.com/office/drawing/2014/main" id="{BE081202-462B-C56E-AF1B-5890FD8D6903}"/>
              </a:ext>
            </a:extLst>
          </p:cNvPr>
          <p:cNvSpPr/>
          <p:nvPr/>
        </p:nvSpPr>
        <p:spPr>
          <a:xfrm>
            <a:off x="6251075" y="1205397"/>
            <a:ext cx="422135" cy="12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10.99</a:t>
            </a:r>
            <a:endParaRPr lang="en-CA" sz="700" b="1" dirty="0">
              <a:solidFill>
                <a:schemeClr val="tx1"/>
              </a:solidFill>
              <a:latin typeface="Fira Sans" panose="020B0503050000020004" pitchFamily="34" charset="0"/>
            </a:endParaRPr>
          </a:p>
        </p:txBody>
      </p:sp>
      <p:pic>
        <p:nvPicPr>
          <p:cNvPr id="18" name="Picture 17" descr="Chart, pie chart&#10;&#10;Description automatically generated">
            <a:extLst>
              <a:ext uri="{FF2B5EF4-FFF2-40B4-BE49-F238E27FC236}">
                <a16:creationId xmlns:a16="http://schemas.microsoft.com/office/drawing/2014/main" id="{76E8D65F-2A86-C3C3-3904-18AF6DD35736}"/>
              </a:ext>
            </a:extLst>
          </p:cNvPr>
          <p:cNvPicPr>
            <a:picLocks noChangeAspect="1"/>
          </p:cNvPicPr>
          <p:nvPr/>
        </p:nvPicPr>
        <p:blipFill rotWithShape="1">
          <a:blip r:embed="rId3"/>
          <a:srcRect l="39253" t="34824" r="55270" b="60798"/>
          <a:stretch/>
        </p:blipFill>
        <p:spPr>
          <a:xfrm>
            <a:off x="5565554" y="2196915"/>
            <a:ext cx="333955" cy="198784"/>
          </a:xfrm>
          <a:prstGeom prst="rect">
            <a:avLst/>
          </a:prstGeom>
        </p:spPr>
      </p:pic>
      <p:pic>
        <p:nvPicPr>
          <p:cNvPr id="19" name="Picture 18" descr="Chart, pie chart&#10;&#10;Description automatically generated">
            <a:extLst>
              <a:ext uri="{FF2B5EF4-FFF2-40B4-BE49-F238E27FC236}">
                <a16:creationId xmlns:a16="http://schemas.microsoft.com/office/drawing/2014/main" id="{8324033A-5971-A84F-E45C-8ECBE2AFBAFA}"/>
              </a:ext>
            </a:extLst>
          </p:cNvPr>
          <p:cNvPicPr>
            <a:picLocks noChangeAspect="1"/>
          </p:cNvPicPr>
          <p:nvPr/>
        </p:nvPicPr>
        <p:blipFill rotWithShape="1">
          <a:blip r:embed="rId3"/>
          <a:srcRect l="75556" t="49613" r="19501" b="45459"/>
          <a:stretch/>
        </p:blipFill>
        <p:spPr>
          <a:xfrm>
            <a:off x="7378812" y="3084923"/>
            <a:ext cx="225452" cy="167399"/>
          </a:xfrm>
          <a:prstGeom prst="rect">
            <a:avLst/>
          </a:prstGeom>
        </p:spPr>
      </p:pic>
      <p:pic>
        <p:nvPicPr>
          <p:cNvPr id="20" name="Picture 19" descr="Chart, pie chart&#10;&#10;Description automatically generated">
            <a:extLst>
              <a:ext uri="{FF2B5EF4-FFF2-40B4-BE49-F238E27FC236}">
                <a16:creationId xmlns:a16="http://schemas.microsoft.com/office/drawing/2014/main" id="{786C58B0-2FAA-E7C5-9B01-947719343F66}"/>
              </a:ext>
            </a:extLst>
          </p:cNvPr>
          <p:cNvPicPr>
            <a:picLocks noChangeAspect="1"/>
          </p:cNvPicPr>
          <p:nvPr/>
        </p:nvPicPr>
        <p:blipFill rotWithShape="1">
          <a:blip r:embed="rId3"/>
          <a:srcRect l="45937" t="18934" r="46496" b="75812"/>
          <a:stretch/>
        </p:blipFill>
        <p:spPr>
          <a:xfrm>
            <a:off x="6183765" y="2066529"/>
            <a:ext cx="333955" cy="172734"/>
          </a:xfrm>
          <a:prstGeom prst="rect">
            <a:avLst/>
          </a:prstGeom>
        </p:spPr>
      </p:pic>
      <p:pic>
        <p:nvPicPr>
          <p:cNvPr id="21" name="Picture 20" descr="Chart, pie chart&#10;&#10;Description automatically generated">
            <a:extLst>
              <a:ext uri="{FF2B5EF4-FFF2-40B4-BE49-F238E27FC236}">
                <a16:creationId xmlns:a16="http://schemas.microsoft.com/office/drawing/2014/main" id="{16AE1C6F-8BF0-4DC3-92B9-B3E7004FB057}"/>
              </a:ext>
            </a:extLst>
          </p:cNvPr>
          <p:cNvPicPr>
            <a:picLocks noChangeAspect="1"/>
          </p:cNvPicPr>
          <p:nvPr/>
        </p:nvPicPr>
        <p:blipFill rotWithShape="1">
          <a:blip r:embed="rId3"/>
          <a:srcRect l="68427" t="28868" r="24006" b="65878"/>
          <a:stretch/>
        </p:blipFill>
        <p:spPr>
          <a:xfrm>
            <a:off x="7084612" y="2408036"/>
            <a:ext cx="421419" cy="217974"/>
          </a:xfrm>
          <a:prstGeom prst="rect">
            <a:avLst/>
          </a:prstGeom>
        </p:spPr>
      </p:pic>
      <p:pic>
        <p:nvPicPr>
          <p:cNvPr id="22" name="Picture 21" descr="Chart, pie chart&#10;&#10;Description automatically generated">
            <a:extLst>
              <a:ext uri="{FF2B5EF4-FFF2-40B4-BE49-F238E27FC236}">
                <a16:creationId xmlns:a16="http://schemas.microsoft.com/office/drawing/2014/main" id="{54013584-EB59-07D5-9587-21448B5BAA90}"/>
              </a:ext>
            </a:extLst>
          </p:cNvPr>
          <p:cNvPicPr>
            <a:picLocks noChangeAspect="1"/>
          </p:cNvPicPr>
          <p:nvPr/>
        </p:nvPicPr>
        <p:blipFill rotWithShape="1">
          <a:blip r:embed="rId3"/>
          <a:srcRect l="44750" t="21463" r="53293" b="76611"/>
          <a:stretch/>
        </p:blipFill>
        <p:spPr>
          <a:xfrm>
            <a:off x="6122146" y="2071533"/>
            <a:ext cx="119270" cy="87464"/>
          </a:xfrm>
          <a:prstGeom prst="rect">
            <a:avLst/>
          </a:prstGeom>
        </p:spPr>
      </p:pic>
      <p:pic>
        <p:nvPicPr>
          <p:cNvPr id="23" name="Picture 22" descr="Chart, pie chart&#10;&#10;Description automatically generated">
            <a:extLst>
              <a:ext uri="{FF2B5EF4-FFF2-40B4-BE49-F238E27FC236}">
                <a16:creationId xmlns:a16="http://schemas.microsoft.com/office/drawing/2014/main" id="{07169ABC-0A15-0036-61B6-7BBB445BAE61}"/>
              </a:ext>
            </a:extLst>
          </p:cNvPr>
          <p:cNvPicPr>
            <a:picLocks noChangeAspect="1"/>
          </p:cNvPicPr>
          <p:nvPr/>
        </p:nvPicPr>
        <p:blipFill rotWithShape="1">
          <a:blip r:embed="rId3"/>
          <a:srcRect l="60101" t="21512" r="33113" b="74111"/>
          <a:stretch/>
        </p:blipFill>
        <p:spPr>
          <a:xfrm>
            <a:off x="6799308" y="2131167"/>
            <a:ext cx="359287" cy="172734"/>
          </a:xfrm>
          <a:prstGeom prst="rect">
            <a:avLst/>
          </a:prstGeom>
        </p:spPr>
      </p:pic>
    </p:spTree>
    <p:extLst>
      <p:ext uri="{BB962C8B-B14F-4D97-AF65-F5344CB8AC3E}">
        <p14:creationId xmlns:p14="http://schemas.microsoft.com/office/powerpoint/2010/main" val="167047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5;p25">
            <a:extLst>
              <a:ext uri="{FF2B5EF4-FFF2-40B4-BE49-F238E27FC236}">
                <a16:creationId xmlns:a16="http://schemas.microsoft.com/office/drawing/2014/main" id="{7C845CB6-73AF-4B0F-09DE-5A50A8BFB79F}"/>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a:t>
            </a:r>
          </a:p>
        </p:txBody>
      </p:sp>
      <p:pic>
        <p:nvPicPr>
          <p:cNvPr id="5" name="Picture 4" descr="Table&#10;&#10;Description automatically generated">
            <a:extLst>
              <a:ext uri="{FF2B5EF4-FFF2-40B4-BE49-F238E27FC236}">
                <a16:creationId xmlns:a16="http://schemas.microsoft.com/office/drawing/2014/main" id="{5E828C9B-BB77-4DB1-728D-46EE95BB9F33}"/>
              </a:ext>
            </a:extLst>
          </p:cNvPr>
          <p:cNvPicPr>
            <a:picLocks noChangeAspect="1"/>
          </p:cNvPicPr>
          <p:nvPr/>
        </p:nvPicPr>
        <p:blipFill>
          <a:blip r:embed="rId3"/>
          <a:stretch>
            <a:fillRect/>
          </a:stretch>
        </p:blipFill>
        <p:spPr>
          <a:xfrm>
            <a:off x="2634096" y="1291555"/>
            <a:ext cx="3647208" cy="1789545"/>
          </a:xfrm>
          <a:prstGeom prst="rect">
            <a:avLst/>
          </a:prstGeom>
        </p:spPr>
      </p:pic>
      <p:pic>
        <p:nvPicPr>
          <p:cNvPr id="8" name="Picture 7" descr="Table&#10;&#10;Description automatically generated">
            <a:extLst>
              <a:ext uri="{FF2B5EF4-FFF2-40B4-BE49-F238E27FC236}">
                <a16:creationId xmlns:a16="http://schemas.microsoft.com/office/drawing/2014/main" id="{EC74B5AA-75F1-293E-AE01-7AA83762B973}"/>
              </a:ext>
            </a:extLst>
          </p:cNvPr>
          <p:cNvPicPr>
            <a:picLocks noChangeAspect="1"/>
          </p:cNvPicPr>
          <p:nvPr/>
        </p:nvPicPr>
        <p:blipFill>
          <a:blip r:embed="rId4"/>
          <a:stretch>
            <a:fillRect/>
          </a:stretch>
        </p:blipFill>
        <p:spPr>
          <a:xfrm>
            <a:off x="1454728" y="3232420"/>
            <a:ext cx="6005945" cy="1789545"/>
          </a:xfrm>
          <a:prstGeom prst="rect">
            <a:avLst/>
          </a:prstGeom>
        </p:spPr>
      </p:pic>
      <p:sp>
        <p:nvSpPr>
          <p:cNvPr id="11" name="Curved Left Arrow 10">
            <a:extLst>
              <a:ext uri="{FF2B5EF4-FFF2-40B4-BE49-F238E27FC236}">
                <a16:creationId xmlns:a16="http://schemas.microsoft.com/office/drawing/2014/main" id="{DD5E1C3D-3E54-F889-E83B-E10455318969}"/>
              </a:ext>
            </a:extLst>
          </p:cNvPr>
          <p:cNvSpPr/>
          <p:nvPr/>
        </p:nvSpPr>
        <p:spPr>
          <a:xfrm>
            <a:off x="7360468" y="1576801"/>
            <a:ext cx="1392381" cy="2550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7149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5A51805-4A83-20CE-2B0F-224F3EEC1F46}"/>
              </a:ext>
            </a:extLst>
          </p:cNvPr>
          <p:cNvSpPr>
            <a:spLocks noGrp="1"/>
          </p:cNvSpPr>
          <p:nvPr>
            <p:ph type="title"/>
          </p:nvPr>
        </p:nvSpPr>
        <p:spPr>
          <a:xfrm>
            <a:off x="457200" y="411475"/>
            <a:ext cx="8229600" cy="371400"/>
          </a:xfrm>
        </p:spPr>
        <p:txBody>
          <a:bodyPr>
            <a:normAutofit fontScale="90000"/>
          </a:bodyPr>
          <a:lstStyle/>
          <a:p>
            <a:r>
              <a:rPr lang="en-US" sz="2800" b="1" dirty="0">
                <a:solidFill>
                  <a:schemeClr val="bg1"/>
                </a:solidFill>
                <a:latin typeface="Fira Sans" panose="020B0503050000020004" pitchFamily="34" charset="0"/>
              </a:rPr>
              <a:t>Engineering Engineering</a:t>
            </a:r>
            <a:endParaRPr lang="en-US" dirty="0"/>
          </a:p>
        </p:txBody>
      </p:sp>
      <p:sp>
        <p:nvSpPr>
          <p:cNvPr id="4" name="Google Shape;925;p25">
            <a:extLst>
              <a:ext uri="{FF2B5EF4-FFF2-40B4-BE49-F238E27FC236}">
                <a16:creationId xmlns:a16="http://schemas.microsoft.com/office/drawing/2014/main" id="{2296D973-17F0-4B6C-6291-CEE39B573EB6}"/>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6" name="Picture 5" descr="Table&#10;&#10;Description automatically generated">
            <a:extLst>
              <a:ext uri="{FF2B5EF4-FFF2-40B4-BE49-F238E27FC236}">
                <a16:creationId xmlns:a16="http://schemas.microsoft.com/office/drawing/2014/main" id="{DAE97BA9-7211-C401-7782-0CA444D2D066}"/>
              </a:ext>
            </a:extLst>
          </p:cNvPr>
          <p:cNvPicPr>
            <a:picLocks noChangeAspect="1"/>
          </p:cNvPicPr>
          <p:nvPr/>
        </p:nvPicPr>
        <p:blipFill>
          <a:blip r:embed="rId3"/>
          <a:stretch>
            <a:fillRect/>
          </a:stretch>
        </p:blipFill>
        <p:spPr>
          <a:xfrm>
            <a:off x="1020618" y="1450292"/>
            <a:ext cx="2564246" cy="2185555"/>
          </a:xfrm>
          <a:prstGeom prst="rect">
            <a:avLst/>
          </a:prstGeom>
        </p:spPr>
      </p:pic>
      <p:pic>
        <p:nvPicPr>
          <p:cNvPr id="8" name="Picture 7" descr="Table&#10;&#10;Description automatically generated">
            <a:extLst>
              <a:ext uri="{FF2B5EF4-FFF2-40B4-BE49-F238E27FC236}">
                <a16:creationId xmlns:a16="http://schemas.microsoft.com/office/drawing/2014/main" id="{21EB8D89-43F6-A09A-B6DD-B39268F1A810}"/>
              </a:ext>
            </a:extLst>
          </p:cNvPr>
          <p:cNvPicPr>
            <a:picLocks noChangeAspect="1"/>
          </p:cNvPicPr>
          <p:nvPr/>
        </p:nvPicPr>
        <p:blipFill>
          <a:blip r:embed="rId4"/>
          <a:stretch>
            <a:fillRect/>
          </a:stretch>
        </p:blipFill>
        <p:spPr>
          <a:xfrm>
            <a:off x="4808682" y="1553047"/>
            <a:ext cx="3314700" cy="2082800"/>
          </a:xfrm>
          <a:prstGeom prst="rect">
            <a:avLst/>
          </a:prstGeom>
        </p:spPr>
      </p:pic>
      <p:sp>
        <p:nvSpPr>
          <p:cNvPr id="9" name="Curved Up Arrow 8">
            <a:extLst>
              <a:ext uri="{FF2B5EF4-FFF2-40B4-BE49-F238E27FC236}">
                <a16:creationId xmlns:a16="http://schemas.microsoft.com/office/drawing/2014/main" id="{A7249E8A-A000-76A6-1AA8-B9C18F671C05}"/>
              </a:ext>
            </a:extLst>
          </p:cNvPr>
          <p:cNvSpPr/>
          <p:nvPr/>
        </p:nvSpPr>
        <p:spPr>
          <a:xfrm>
            <a:off x="2701636" y="3719945"/>
            <a:ext cx="3553691" cy="12638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3777206"/>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981</Words>
  <Application>Microsoft Office PowerPoint</Application>
  <PresentationFormat>On-screen Show (16:9)</PresentationFormat>
  <Paragraphs>123</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Roboto</vt:lpstr>
      <vt:lpstr>Fira Sans Extra Condensed</vt:lpstr>
      <vt:lpstr>Calibri</vt:lpstr>
      <vt:lpstr>Slack-Lato</vt:lpstr>
      <vt:lpstr>Fira Sans Extra Condensed SemiBold</vt:lpstr>
      <vt:lpstr>Fira Sans</vt:lpstr>
      <vt:lpstr>Arial</vt:lpstr>
      <vt:lpstr>Machine Learning Infographics by Slidesgo</vt:lpstr>
      <vt:lpstr>Zara Fashion Trends  Prediction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Zara Fashion Trends – Prediction Model</dc:title>
  <dc:creator>Siyavash Alas</dc:creator>
  <cp:lastModifiedBy>gauri gupta</cp:lastModifiedBy>
  <cp:revision>9</cp:revision>
  <dcterms:modified xsi:type="dcterms:W3CDTF">2023-04-18T19:23:10Z</dcterms:modified>
</cp:coreProperties>
</file>