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asters\databases\project\sigmod\reports\Timing%20number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asters\databases\project\sigmod\reports\Timing%20number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asters\databases\project\sigmod\reports\Timing%20number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asters\databases\project\sigmod\reports\Timing%20number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'1k load'!$A$2</c:f>
              <c:strCache>
                <c:ptCount val="1"/>
                <c:pt idx="0">
                  <c:v>Query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'1k load'!$B$1:$C$1</c:f>
              <c:strCache>
                <c:ptCount val="2"/>
                <c:pt idx="0">
                  <c:v>Time (Mid-term)</c:v>
                </c:pt>
                <c:pt idx="1">
                  <c:v>Time (Final)</c:v>
                </c:pt>
              </c:strCache>
            </c:strRef>
          </c:cat>
          <c:val>
            <c:numRef>
              <c:f>'1k load'!$B$2:$C$2</c:f>
              <c:numCache>
                <c:formatCode>General</c:formatCode>
                <c:ptCount val="2"/>
                <c:pt idx="0">
                  <c:v>7354.18300009</c:v>
                </c:pt>
                <c:pt idx="1">
                  <c:v>143.17600011799999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4070912"/>
        <c:axId val="324071696"/>
      </c:barChart>
      <c:catAx>
        <c:axId val="324070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071696"/>
        <c:crosses val="autoZero"/>
        <c:auto val="1"/>
        <c:lblAlgn val="ctr"/>
        <c:lblOffset val="100"/>
        <c:noMultiLvlLbl val="0"/>
      </c:catAx>
      <c:valAx>
        <c:axId val="324071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070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'1k load'!$A$4</c:f>
              <c:strCache>
                <c:ptCount val="1"/>
                <c:pt idx="0">
                  <c:v>Query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'1k load'!$B$3:$C$3</c:f>
              <c:strCache>
                <c:ptCount val="2"/>
                <c:pt idx="0">
                  <c:v>Time (Mid-term)</c:v>
                </c:pt>
                <c:pt idx="1">
                  <c:v>Time (Final)</c:v>
                </c:pt>
              </c:strCache>
            </c:strRef>
          </c:cat>
          <c:val>
            <c:numRef>
              <c:f>'1k load'!$B$4:$C$4</c:f>
              <c:numCache>
                <c:formatCode>General</c:formatCode>
                <c:ptCount val="2"/>
                <c:pt idx="0">
                  <c:v>32.644999980900003</c:v>
                </c:pt>
                <c:pt idx="1">
                  <c:v>25.758999824499998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4062288"/>
        <c:axId val="324060328"/>
      </c:barChart>
      <c:catAx>
        <c:axId val="324062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060328"/>
        <c:crosses val="autoZero"/>
        <c:auto val="1"/>
        <c:lblAlgn val="ctr"/>
        <c:lblOffset val="100"/>
        <c:noMultiLvlLbl val="0"/>
      </c:catAx>
      <c:valAx>
        <c:axId val="324060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062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'1k load'!$A$6</c:f>
              <c:strCache>
                <c:ptCount val="1"/>
                <c:pt idx="0">
                  <c:v>Query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'1k load'!$B$5:$C$5</c:f>
              <c:strCache>
                <c:ptCount val="2"/>
                <c:pt idx="0">
                  <c:v>Time (Mid-term)</c:v>
                </c:pt>
                <c:pt idx="1">
                  <c:v>Time (Final)</c:v>
                </c:pt>
              </c:strCache>
            </c:strRef>
          </c:cat>
          <c:val>
            <c:numRef>
              <c:f>'1k load'!$B$6:$C$6</c:f>
              <c:numCache>
                <c:formatCode>General</c:formatCode>
                <c:ptCount val="2"/>
                <c:pt idx="0">
                  <c:v>27.6159999371</c:v>
                </c:pt>
                <c:pt idx="1">
                  <c:v>12.679000139199999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4061112"/>
        <c:axId val="324062680"/>
      </c:barChart>
      <c:catAx>
        <c:axId val="324061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062680"/>
        <c:crosses val="autoZero"/>
        <c:auto val="1"/>
        <c:lblAlgn val="ctr"/>
        <c:lblOffset val="100"/>
        <c:noMultiLvlLbl val="0"/>
      </c:catAx>
      <c:valAx>
        <c:axId val="324062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061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'1k load'!$A$8</c:f>
              <c:strCache>
                <c:ptCount val="1"/>
                <c:pt idx="0">
                  <c:v>Query 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'1k load'!$B$7:$C$7</c:f>
              <c:strCache>
                <c:ptCount val="2"/>
                <c:pt idx="0">
                  <c:v>Time (Mid-term)</c:v>
                </c:pt>
                <c:pt idx="1">
                  <c:v>Time (Final)</c:v>
                </c:pt>
              </c:strCache>
            </c:strRef>
          </c:cat>
          <c:val>
            <c:numRef>
              <c:f>'1k load'!$B$8:$C$8</c:f>
              <c:numCache>
                <c:formatCode>General</c:formatCode>
                <c:ptCount val="2"/>
                <c:pt idx="0">
                  <c:v>440.99499988600002</c:v>
                </c:pt>
                <c:pt idx="1">
                  <c:v>31.004999875999999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4063072"/>
        <c:axId val="324063464"/>
      </c:barChart>
      <c:catAx>
        <c:axId val="324063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063464"/>
        <c:crosses val="autoZero"/>
        <c:auto val="1"/>
        <c:lblAlgn val="ctr"/>
        <c:lblOffset val="100"/>
        <c:noMultiLvlLbl val="0"/>
      </c:catAx>
      <c:valAx>
        <c:axId val="324063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063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'load compare'!$A$2</c:f>
              <c:strCache>
                <c:ptCount val="1"/>
                <c:pt idx="0">
                  <c:v>Query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'load compare'!$B$1:$C$1</c:f>
              <c:strCache>
                <c:ptCount val="2"/>
                <c:pt idx="0">
                  <c:v>Time (1k)</c:v>
                </c:pt>
                <c:pt idx="1">
                  <c:v>Time (10k)</c:v>
                </c:pt>
              </c:strCache>
            </c:strRef>
          </c:cat>
          <c:val>
            <c:numRef>
              <c:f>'load compare'!$B$2:$C$2</c:f>
              <c:numCache>
                <c:formatCode>General</c:formatCode>
                <c:ptCount val="2"/>
                <c:pt idx="0">
                  <c:v>143.17600011799999</c:v>
                </c:pt>
                <c:pt idx="1">
                  <c:v>1478.2109999700001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0010288"/>
        <c:axId val="330012640"/>
      </c:barChart>
      <c:catAx>
        <c:axId val="330010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012640"/>
        <c:crosses val="autoZero"/>
        <c:auto val="1"/>
        <c:lblAlgn val="ctr"/>
        <c:lblOffset val="100"/>
        <c:noMultiLvlLbl val="0"/>
      </c:catAx>
      <c:valAx>
        <c:axId val="330012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010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'load compare'!$A$4</c:f>
              <c:strCache>
                <c:ptCount val="1"/>
                <c:pt idx="0">
                  <c:v>Query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'load compare'!$B$3:$C$3</c:f>
              <c:strCache>
                <c:ptCount val="2"/>
                <c:pt idx="0">
                  <c:v>Time (1k)</c:v>
                </c:pt>
                <c:pt idx="1">
                  <c:v>Time (10k)</c:v>
                </c:pt>
              </c:strCache>
            </c:strRef>
          </c:cat>
          <c:val>
            <c:numRef>
              <c:f>'load compare'!$B$4:$C$4</c:f>
              <c:numCache>
                <c:formatCode>General</c:formatCode>
                <c:ptCount val="2"/>
                <c:pt idx="0">
                  <c:v>25.758999824499998</c:v>
                </c:pt>
                <c:pt idx="1">
                  <c:v>240.660000086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0011464"/>
        <c:axId val="330015384"/>
      </c:barChart>
      <c:catAx>
        <c:axId val="330011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015384"/>
        <c:crosses val="autoZero"/>
        <c:auto val="1"/>
        <c:lblAlgn val="ctr"/>
        <c:lblOffset val="100"/>
        <c:noMultiLvlLbl val="0"/>
      </c:catAx>
      <c:valAx>
        <c:axId val="330015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011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'load compare'!$A$6</c:f>
              <c:strCache>
                <c:ptCount val="1"/>
                <c:pt idx="0">
                  <c:v>Query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'load compare'!$B$5:$C$5</c:f>
              <c:strCache>
                <c:ptCount val="2"/>
                <c:pt idx="0">
                  <c:v>Time (1k)</c:v>
                </c:pt>
                <c:pt idx="1">
                  <c:v>Time (10k)</c:v>
                </c:pt>
              </c:strCache>
            </c:strRef>
          </c:cat>
          <c:val>
            <c:numRef>
              <c:f>'load compare'!$B$6:$C$6</c:f>
              <c:numCache>
                <c:formatCode>General</c:formatCode>
                <c:ptCount val="2"/>
                <c:pt idx="0">
                  <c:v>12.679000139199999</c:v>
                </c:pt>
                <c:pt idx="1">
                  <c:v>128.69799995400001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0013424"/>
        <c:axId val="329990296"/>
      </c:barChart>
      <c:catAx>
        <c:axId val="330013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9990296"/>
        <c:crosses val="autoZero"/>
        <c:auto val="1"/>
        <c:lblAlgn val="ctr"/>
        <c:lblOffset val="100"/>
        <c:noMultiLvlLbl val="0"/>
      </c:catAx>
      <c:valAx>
        <c:axId val="329990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013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'load compare'!$A$8</c:f>
              <c:strCache>
                <c:ptCount val="1"/>
                <c:pt idx="0">
                  <c:v>Query 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'load compare'!$B$7:$C$7</c:f>
              <c:strCache>
                <c:ptCount val="2"/>
                <c:pt idx="0">
                  <c:v>Time (1k)</c:v>
                </c:pt>
                <c:pt idx="1">
                  <c:v>Time (10k)</c:v>
                </c:pt>
              </c:strCache>
            </c:strRef>
          </c:cat>
          <c:val>
            <c:numRef>
              <c:f>'load compare'!$B$8:$C$8</c:f>
              <c:numCache>
                <c:formatCode>General</c:formatCode>
                <c:ptCount val="2"/>
                <c:pt idx="0">
                  <c:v>31.004999875999999</c:v>
                </c:pt>
                <c:pt idx="1">
                  <c:v>1219.3810000399999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9996960"/>
        <c:axId val="329996176"/>
      </c:barChart>
      <c:catAx>
        <c:axId val="329996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9996176"/>
        <c:crosses val="autoZero"/>
        <c:auto val="1"/>
        <c:lblAlgn val="ctr"/>
        <c:lblOffset val="100"/>
        <c:noMultiLvlLbl val="0"/>
      </c:catAx>
      <c:valAx>
        <c:axId val="329996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9996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22C-9DC6-43DD-8D54-E0C4D0B09F66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4F31-B824-4383-B624-87F3A82A4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43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22C-9DC6-43DD-8D54-E0C4D0B09F66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4F31-B824-4383-B624-87F3A82A4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22C-9DC6-43DD-8D54-E0C4D0B09F66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4F31-B824-4383-B624-87F3A82A4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9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22C-9DC6-43DD-8D54-E0C4D0B09F66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4F31-B824-4383-B624-87F3A82A4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6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22C-9DC6-43DD-8D54-E0C4D0B09F66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4F31-B824-4383-B624-87F3A82A4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17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22C-9DC6-43DD-8D54-E0C4D0B09F66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4F31-B824-4383-B624-87F3A82A4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33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22C-9DC6-43DD-8D54-E0C4D0B09F66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4F31-B824-4383-B624-87F3A82A4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7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22C-9DC6-43DD-8D54-E0C4D0B09F66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4F31-B824-4383-B624-87F3A82A4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0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22C-9DC6-43DD-8D54-E0C4D0B09F66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4F31-B824-4383-B624-87F3A82A4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56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22C-9DC6-43DD-8D54-E0C4D0B09F66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4F31-B824-4383-B624-87F3A82A4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6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22C-9DC6-43DD-8D54-E0C4D0B09F66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4F31-B824-4383-B624-87F3A82A4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1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6E22C-9DC6-43DD-8D54-E0C4D0B09F66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4F31-B824-4383-B624-87F3A82A4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8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SIGMOD Programming Contest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4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Neo4j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 Database</a:t>
            </a:r>
          </a:p>
          <a:p>
            <a:endParaRPr lang="en-US" dirty="0" smtClean="0"/>
          </a:p>
          <a:p>
            <a:r>
              <a:rPr lang="en-US" dirty="0" smtClean="0"/>
              <a:t>Very scalable</a:t>
            </a:r>
          </a:p>
          <a:p>
            <a:endParaRPr lang="en-US" dirty="0" smtClean="0"/>
          </a:p>
          <a:p>
            <a:r>
              <a:rPr lang="en-US" dirty="0" smtClean="0"/>
              <a:t>Excellent API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74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Py2neo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library</a:t>
            </a:r>
          </a:p>
          <a:p>
            <a:endParaRPr lang="en-US" dirty="0"/>
          </a:p>
          <a:p>
            <a:r>
              <a:rPr lang="en-US" dirty="0" smtClean="0"/>
              <a:t>Uses </a:t>
            </a:r>
            <a:r>
              <a:rPr lang="en-US" dirty="0" err="1" smtClean="0"/>
              <a:t>RESTful</a:t>
            </a:r>
            <a:r>
              <a:rPr lang="en-US" dirty="0" smtClean="0"/>
              <a:t> web service interface</a:t>
            </a:r>
          </a:p>
          <a:p>
            <a:endParaRPr lang="en-US" dirty="0"/>
          </a:p>
          <a:p>
            <a:r>
              <a:rPr lang="en-US" dirty="0" smtClean="0"/>
              <a:t>Convenient for batch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07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computation into loading and query exec phases</a:t>
            </a:r>
          </a:p>
          <a:p>
            <a:endParaRPr lang="en-US" dirty="0" smtClean="0"/>
          </a:p>
          <a:p>
            <a:r>
              <a:rPr lang="en-US" dirty="0" smtClean="0"/>
              <a:t>Push computation into the one-time loading phase</a:t>
            </a:r>
          </a:p>
          <a:p>
            <a:endParaRPr lang="en-US" dirty="0"/>
          </a:p>
          <a:p>
            <a:r>
              <a:rPr lang="en-US" dirty="0"/>
              <a:t>Batch load operations</a:t>
            </a:r>
          </a:p>
          <a:p>
            <a:endParaRPr lang="en-US" dirty="0" smtClean="0"/>
          </a:p>
          <a:p>
            <a:r>
              <a:rPr lang="en-US" dirty="0" smtClean="0"/>
              <a:t>Use Neo4j mostly as a data-store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0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Pushed some of the loading into the query part</a:t>
            </a:r>
          </a:p>
          <a:p>
            <a:endParaRPr lang="en-US" dirty="0"/>
          </a:p>
          <a:p>
            <a:r>
              <a:rPr lang="en-US" dirty="0" smtClean="0"/>
              <a:t>Had to make do with smaller batches because of memory limits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5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– Load Times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4336790"/>
              </p:ext>
            </p:extLst>
          </p:nvPr>
        </p:nvGraphicFramePr>
        <p:xfrm>
          <a:off x="757237" y="1987086"/>
          <a:ext cx="2657475" cy="2871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205503"/>
              </p:ext>
            </p:extLst>
          </p:nvPr>
        </p:nvGraphicFramePr>
        <p:xfrm>
          <a:off x="3422029" y="1987085"/>
          <a:ext cx="2669207" cy="28838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9758173"/>
              </p:ext>
            </p:extLst>
          </p:nvPr>
        </p:nvGraphicFramePr>
        <p:xfrm>
          <a:off x="6100762" y="1987085"/>
          <a:ext cx="2657475" cy="28838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4931456"/>
              </p:ext>
            </p:extLst>
          </p:nvPr>
        </p:nvGraphicFramePr>
        <p:xfrm>
          <a:off x="8765554" y="1987085"/>
          <a:ext cx="2669208" cy="28838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80639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51884" y="5459103"/>
            <a:ext cx="14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 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60628" y="5459103"/>
            <a:ext cx="14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 2</a:t>
            </a:r>
            <a:endParaRPr lang="en-US" dirty="0"/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9219717"/>
              </p:ext>
            </p:extLst>
          </p:nvPr>
        </p:nvGraphicFramePr>
        <p:xfrm>
          <a:off x="1452350" y="1690688"/>
          <a:ext cx="2434421" cy="3747232"/>
        </p:xfrm>
        <a:graphic>
          <a:graphicData uri="http://schemas.openxmlformats.org/drawingml/2006/table">
            <a:tbl>
              <a:tblPr firstRow="1" firstCol="1">
                <a:tableStyleId>{3C2FFA5D-87B4-456A-9821-1D502468CF0F}</a:tableStyleId>
              </a:tblPr>
              <a:tblGrid>
                <a:gridCol w="629592"/>
                <a:gridCol w="996853"/>
                <a:gridCol w="807976"/>
              </a:tblGrid>
              <a:tr h="3639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Case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Time (</a:t>
                      </a:r>
                      <a:r>
                        <a:rPr lang="en-US" sz="1400" u="none" strike="noStrike" dirty="0" smtClean="0">
                          <a:effectLst/>
                        </a:rPr>
                        <a:t>MT)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Time </a:t>
                      </a:r>
                      <a:r>
                        <a:rPr lang="en-US" sz="1400" u="none" strike="noStrike" dirty="0" smtClean="0">
                          <a:effectLst/>
                        </a:rPr>
                        <a:t>(Fin)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38.6770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0.1980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34.5740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617.0000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33.6690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0.0390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34.3120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0.0970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54.8840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816.9230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34.9470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0.0270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28.3530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0.0240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82.4440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1371.9690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31.8030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0.0280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46.3350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323.8860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447719"/>
              </p:ext>
            </p:extLst>
          </p:nvPr>
        </p:nvGraphicFramePr>
        <p:xfrm>
          <a:off x="4088453" y="1690687"/>
          <a:ext cx="1984376" cy="3721608"/>
        </p:xfrm>
        <a:graphic>
          <a:graphicData uri="http://schemas.openxmlformats.org/drawingml/2006/table">
            <a:tbl>
              <a:tblPr firstRow="1" firstCol="1">
                <a:tableStyleId>{3C2FFA5D-87B4-456A-9821-1D502468CF0F}</a:tableStyleId>
              </a:tblPr>
              <a:tblGrid>
                <a:gridCol w="398463"/>
                <a:gridCol w="804863"/>
                <a:gridCol w="781050"/>
              </a:tblGrid>
              <a:tr h="3383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Case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Time (MT)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Time (Fin)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80.8550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64.0640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61.5350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57.0600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56.0460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50.8630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60.3880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44.5300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41.0670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38.1210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34.0410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31.4430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38.2730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27.0580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23.4510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20.4530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14.3300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13.7380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8.1090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7.9870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482208"/>
              </p:ext>
            </p:extLst>
          </p:nvPr>
        </p:nvGraphicFramePr>
        <p:xfrm>
          <a:off x="6300526" y="1690687"/>
          <a:ext cx="1984376" cy="3721608"/>
        </p:xfrm>
        <a:graphic>
          <a:graphicData uri="http://schemas.openxmlformats.org/drawingml/2006/table">
            <a:tbl>
              <a:tblPr firstRow="1" firstCol="1">
                <a:tableStyleId>{3C2FFA5D-87B4-456A-9821-1D502468CF0F}</a:tableStyleId>
              </a:tblPr>
              <a:tblGrid>
                <a:gridCol w="398463"/>
                <a:gridCol w="804863"/>
                <a:gridCol w="781050"/>
              </a:tblGrid>
              <a:tr h="3383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Case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Time (MT)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Time (Fin)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473.3810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12.1390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1.9490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1.8880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0.4450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0.4450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0.3110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0.3300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0.1370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0.1430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0.1580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0.1330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0.1090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0.1250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0.0980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0.1080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0.0900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0.0840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0.1310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0.1370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710150" y="5459103"/>
            <a:ext cx="14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 3</a:t>
            </a:r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964998"/>
              </p:ext>
            </p:extLst>
          </p:nvPr>
        </p:nvGraphicFramePr>
        <p:xfrm>
          <a:off x="8498574" y="1690688"/>
          <a:ext cx="2008188" cy="3721608"/>
        </p:xfrm>
        <a:graphic>
          <a:graphicData uri="http://schemas.openxmlformats.org/drawingml/2006/table">
            <a:tbl>
              <a:tblPr firstRow="1" firstCol="1">
                <a:tableStyleId>{3C2FFA5D-87B4-456A-9821-1D502468CF0F}</a:tableStyleId>
              </a:tblPr>
              <a:tblGrid>
                <a:gridCol w="400050"/>
                <a:gridCol w="827088"/>
                <a:gridCol w="781050"/>
              </a:tblGrid>
              <a:tr h="3383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Case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Time (MT)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Time (Fin)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kern="1200" dirty="0">
                          <a:effectLst/>
                        </a:rPr>
                        <a:t>9849.7040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42.7480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kern="1200" dirty="0">
                          <a:effectLst/>
                        </a:rPr>
                        <a:t>6724.1700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39.9200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36.7740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35.4460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33.9790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35.0080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33.8510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32.2780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32.6950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34.7650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8859672" y="5459103"/>
            <a:ext cx="14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44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– Load Time variations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9207378"/>
              </p:ext>
            </p:extLst>
          </p:nvPr>
        </p:nvGraphicFramePr>
        <p:xfrm>
          <a:off x="1112044" y="2057400"/>
          <a:ext cx="249699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6526206"/>
              </p:ext>
            </p:extLst>
          </p:nvPr>
        </p:nvGraphicFramePr>
        <p:xfrm>
          <a:off x="3607593" y="2057400"/>
          <a:ext cx="249078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963660"/>
              </p:ext>
            </p:extLst>
          </p:nvPr>
        </p:nvGraphicFramePr>
        <p:xfrm>
          <a:off x="6103143" y="2057400"/>
          <a:ext cx="249078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4551585"/>
              </p:ext>
            </p:extLst>
          </p:nvPr>
        </p:nvGraphicFramePr>
        <p:xfrm>
          <a:off x="8598693" y="2057400"/>
          <a:ext cx="2481263" cy="2738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68614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252</Words>
  <Application>Microsoft Office PowerPoint</Application>
  <PresentationFormat>Widescreen</PresentationFormat>
  <Paragraphs>164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SIGMOD Programming Contest</vt:lpstr>
      <vt:lpstr>Neo4j</vt:lpstr>
      <vt:lpstr>Py2neo</vt:lpstr>
      <vt:lpstr>Design Principles</vt:lpstr>
      <vt:lpstr>Compromises</vt:lpstr>
      <vt:lpstr>Performance – Load Times</vt:lpstr>
      <vt:lpstr>Performance</vt:lpstr>
      <vt:lpstr>Performance – Load Time variations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SIGMOD Programming Contest</dc:title>
  <dc:creator>S Guptha</dc:creator>
  <cp:lastModifiedBy>S Guptha</cp:lastModifiedBy>
  <cp:revision>15</cp:revision>
  <dcterms:created xsi:type="dcterms:W3CDTF">2014-04-27T19:24:24Z</dcterms:created>
  <dcterms:modified xsi:type="dcterms:W3CDTF">2014-04-28T20:24:13Z</dcterms:modified>
</cp:coreProperties>
</file>