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0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sters\databases\project\sigmod\reports\Timing%20number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load'!$A$2</c:f>
              <c:strCache>
                <c:ptCount val="1"/>
                <c:pt idx="0">
                  <c:v>Query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load'!$B$1:$C$1</c:f>
              <c:strCache>
                <c:ptCount val="2"/>
                <c:pt idx="0">
                  <c:v>Time (MT)</c:v>
                </c:pt>
                <c:pt idx="1">
                  <c:v>Time (Final)</c:v>
                </c:pt>
              </c:strCache>
            </c:strRef>
          </c:cat>
          <c:val>
            <c:numRef>
              <c:f>'1k load'!$B$2:$C$2</c:f>
              <c:numCache>
                <c:formatCode>General</c:formatCode>
                <c:ptCount val="2"/>
                <c:pt idx="0">
                  <c:v>7354.18300009</c:v>
                </c:pt>
                <c:pt idx="1">
                  <c:v>143.17600011799999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397144"/>
        <c:axId val="178401848"/>
      </c:barChart>
      <c:catAx>
        <c:axId val="17839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1848"/>
        <c:crosses val="autoZero"/>
        <c:auto val="1"/>
        <c:lblAlgn val="ctr"/>
        <c:lblOffset val="100"/>
        <c:noMultiLvlLbl val="0"/>
      </c:catAx>
      <c:valAx>
        <c:axId val="17840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97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load'!$A$4</c:f>
              <c:strCache>
                <c:ptCount val="1"/>
                <c:pt idx="0">
                  <c:v>Query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load'!$B$3:$C$3</c:f>
              <c:strCache>
                <c:ptCount val="2"/>
                <c:pt idx="0">
                  <c:v>Time (MT)</c:v>
                </c:pt>
                <c:pt idx="1">
                  <c:v>Time (Final)</c:v>
                </c:pt>
              </c:strCache>
            </c:strRef>
          </c:cat>
          <c:val>
            <c:numRef>
              <c:f>'1k load'!$B$4:$C$4</c:f>
              <c:numCache>
                <c:formatCode>General</c:formatCode>
                <c:ptCount val="2"/>
                <c:pt idx="0">
                  <c:v>32.644999980900003</c:v>
                </c:pt>
                <c:pt idx="1">
                  <c:v>25.758999824499998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397536"/>
        <c:axId val="174004472"/>
      </c:barChart>
      <c:catAx>
        <c:axId val="17839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4472"/>
        <c:crosses val="autoZero"/>
        <c:auto val="1"/>
        <c:lblAlgn val="ctr"/>
        <c:lblOffset val="100"/>
        <c:noMultiLvlLbl val="0"/>
      </c:catAx>
      <c:valAx>
        <c:axId val="17400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9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'1k load'!$A$6</c:f>
              <c:strCache>
                <c:ptCount val="1"/>
                <c:pt idx="0">
                  <c:v>Query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load'!$B$5:$C$5</c:f>
              <c:strCache>
                <c:ptCount val="2"/>
                <c:pt idx="0">
                  <c:v>Time (MT)</c:v>
                </c:pt>
                <c:pt idx="1">
                  <c:v>Time (Final)</c:v>
                </c:pt>
              </c:strCache>
            </c:strRef>
          </c:cat>
          <c:val>
            <c:numRef>
              <c:f>'1k load'!$B$6:$C$6</c:f>
              <c:numCache>
                <c:formatCode>General</c:formatCode>
                <c:ptCount val="2"/>
                <c:pt idx="0">
                  <c:v>27.6159999371</c:v>
                </c:pt>
                <c:pt idx="1">
                  <c:v>12.679000139199999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007608"/>
        <c:axId val="174005256"/>
      </c:barChart>
      <c:catAx>
        <c:axId val="174007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5256"/>
        <c:crosses val="autoZero"/>
        <c:auto val="1"/>
        <c:lblAlgn val="ctr"/>
        <c:lblOffset val="100"/>
        <c:noMultiLvlLbl val="0"/>
      </c:catAx>
      <c:valAx>
        <c:axId val="17400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7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227964209169526"/>
          <c:y val="2.2889832318460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57721988041256"/>
          <c:y val="0.15120626712794785"/>
          <c:w val="0.75713069957315537"/>
          <c:h val="0.724896357422628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'1k load'!$A$8</c:f>
              <c:strCache>
                <c:ptCount val="1"/>
                <c:pt idx="0">
                  <c:v>Query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'1k load'!$B$7:$C$7</c:f>
              <c:strCache>
                <c:ptCount val="2"/>
                <c:pt idx="0">
                  <c:v>Time (MT)</c:v>
                </c:pt>
                <c:pt idx="1">
                  <c:v>Time (Final)</c:v>
                </c:pt>
              </c:strCache>
            </c:strRef>
          </c:cat>
          <c:val>
            <c:numRef>
              <c:f>'1k load'!$B$8:$C$8</c:f>
              <c:numCache>
                <c:formatCode>General</c:formatCode>
                <c:ptCount val="2"/>
                <c:pt idx="0">
                  <c:v>440.99499988600002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008784"/>
        <c:axId val="174009176"/>
      </c:barChart>
      <c:catAx>
        <c:axId val="17400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9176"/>
        <c:crosses val="autoZero"/>
        <c:auto val="1"/>
        <c:lblAlgn val="ctr"/>
        <c:lblOffset val="100"/>
        <c:noMultiLvlLbl val="0"/>
      </c:catAx>
      <c:valAx>
        <c:axId val="17400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compare'!$A$2</c:f>
              <c:strCache>
                <c:ptCount val="1"/>
                <c:pt idx="0">
                  <c:v>Query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compare'!$B$1:$C$1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compare'!$B$2:$C$2</c:f>
              <c:numCache>
                <c:formatCode>General</c:formatCode>
                <c:ptCount val="2"/>
                <c:pt idx="0">
                  <c:v>143.17600011799999</c:v>
                </c:pt>
                <c:pt idx="1">
                  <c:v>1478.2109999700001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005648"/>
        <c:axId val="174002904"/>
      </c:barChart>
      <c:catAx>
        <c:axId val="17400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2904"/>
        <c:crosses val="autoZero"/>
        <c:auto val="0"/>
        <c:lblAlgn val="ctr"/>
        <c:lblOffset val="100"/>
        <c:noMultiLvlLbl val="0"/>
      </c:catAx>
      <c:valAx>
        <c:axId val="17400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compare'!$A$4</c:f>
              <c:strCache>
                <c:ptCount val="1"/>
                <c:pt idx="0">
                  <c:v>Query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compare'!$B$3:$C$3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compare'!$B$4:$C$4</c:f>
              <c:numCache>
                <c:formatCode>General</c:formatCode>
                <c:ptCount val="2"/>
                <c:pt idx="0">
                  <c:v>25.758999824499998</c:v>
                </c:pt>
                <c:pt idx="1">
                  <c:v>240.660000086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006040"/>
        <c:axId val="174002120"/>
      </c:barChart>
      <c:catAx>
        <c:axId val="17400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2120"/>
        <c:crosses val="autoZero"/>
        <c:auto val="1"/>
        <c:lblAlgn val="ctr"/>
        <c:lblOffset val="100"/>
        <c:noMultiLvlLbl val="0"/>
      </c:catAx>
      <c:valAx>
        <c:axId val="1740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'load compare'!$A$6</c:f>
              <c:strCache>
                <c:ptCount val="1"/>
                <c:pt idx="0">
                  <c:v>Query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'load compare'!$B$5:$C$5</c:f>
              <c:strCache>
                <c:ptCount val="2"/>
                <c:pt idx="0">
                  <c:v>Time (1k)</c:v>
                </c:pt>
                <c:pt idx="1">
                  <c:v>Time (10k)</c:v>
                </c:pt>
              </c:strCache>
            </c:strRef>
          </c:cat>
          <c:val>
            <c:numRef>
              <c:f>'load compare'!$B$6:$C$6</c:f>
              <c:numCache>
                <c:formatCode>General</c:formatCode>
                <c:ptCount val="2"/>
                <c:pt idx="0">
                  <c:v>12.679000139199999</c:v>
                </c:pt>
                <c:pt idx="1">
                  <c:v>128.69799995400001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003296"/>
        <c:axId val="174003688"/>
      </c:barChart>
      <c:catAx>
        <c:axId val="17400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3688"/>
        <c:crosses val="autoZero"/>
        <c:auto val="1"/>
        <c:lblAlgn val="ctr"/>
        <c:lblOffset val="100"/>
        <c:noMultiLvlLbl val="0"/>
      </c:catAx>
      <c:valAx>
        <c:axId val="1740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229D1-AACC-447E-87A4-B4E9746CB91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25B4-61C6-4ED2-93CF-D4CCC7CF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RDBMS don’t perform very well on graph data due</a:t>
            </a:r>
            <a:r>
              <a:rPr lang="en-US" baseline="0" dirty="0" smtClean="0"/>
              <a:t> to expensive joins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Other</a:t>
            </a:r>
            <a:r>
              <a:rPr lang="en-US" baseline="0" dirty="0" smtClean="0"/>
              <a:t> graph DBs don’t store data natively – they serialize into RD, causes performance hit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Complex queries</a:t>
            </a:r>
            <a:r>
              <a:rPr lang="en-US" baseline="0" dirty="0" smtClean="0"/>
              <a:t> don’t work very well in Neo4j – not a very good optimizer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Load operation includes building indexes and copying data to Neo4j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Instead of using a socket call for each node, we bunch them together and send them to Neo4j as a batch of nodes and edges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Smaller batch sizes lead to many socket requests, but if the batch size is too large, the VM system swaps</a:t>
            </a:r>
            <a:r>
              <a:rPr lang="en-US" baseline="0" dirty="0" smtClean="0"/>
              <a:t> out to disk, and this makes everything slower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Query 1 was about finding a path with certain constraints. We found that if the constraints were loose enough, the problem devolved to a shortest path finding algorithm. Using a different approach in this case worked out well for us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Query 3 involved finding common interests amongst people who lived in a particular place. The place could be a city, a country, or a continent. We found that tailoring our approach for each of these cases worked out well. So, we’d have one approach if the place were a continent and another approach if the place were a 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Query 2 and 3, previously,</a:t>
            </a:r>
            <a:r>
              <a:rPr lang="en-US" baseline="0" dirty="0" smtClean="0"/>
              <a:t> we had to create nodes, get all the nodes, and then create edges. We were able to exploit py2neo and cut out the middle phase – we didn’t have to get the nodes again in order to create the edges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Lazy loading - for query 1 and 4, we decided not to load much of the data until it is actually needed. In fact, for query 4, we decided to cut out the loading phase altogether – we have the option where if we need to use the same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for a lot of queries, we can actually do </a:t>
            </a:r>
            <a:r>
              <a:rPr lang="en-US" baseline="0" smtClean="0"/>
              <a:t>the complete </a:t>
            </a:r>
            <a:r>
              <a:rPr lang="en-US" baseline="0" dirty="0" smtClean="0"/>
              <a:t>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25B4-61C6-4ED2-93CF-D4CCC7CFD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E22C-9DC6-43DD-8D54-E0C4D0B09F6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4F31-B824-4383-B624-87F3A82A4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SIGMOD Programming Contest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5"/>
    </mc:Choice>
    <mc:Fallback xmlns="">
      <p:transition spd="slow" advTm="74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</a:p>
          <a:p>
            <a:endParaRPr lang="en-US" dirty="0" smtClean="0"/>
          </a:p>
          <a:p>
            <a:r>
              <a:rPr lang="en-US" dirty="0" smtClean="0"/>
              <a:t>Very scalable</a:t>
            </a:r>
          </a:p>
          <a:p>
            <a:endParaRPr lang="en-US" dirty="0" smtClean="0"/>
          </a:p>
          <a:p>
            <a:r>
              <a:rPr lang="en-US" dirty="0" smtClean="0"/>
              <a:t>Excellent, well-evolved APIs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69" y="1623378"/>
            <a:ext cx="631595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490"/>
    </mc:Choice>
    <mc:Fallback xmlns="">
      <p:transition spd="slow" advTm="844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Py2neo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for Neo4j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RESTful</a:t>
            </a:r>
            <a:r>
              <a:rPr lang="en-US" dirty="0" smtClean="0"/>
              <a:t> web service interface</a:t>
            </a:r>
          </a:p>
          <a:p>
            <a:endParaRPr lang="en-US" dirty="0"/>
          </a:p>
          <a:p>
            <a:r>
              <a:rPr lang="en-US" dirty="0" smtClean="0"/>
              <a:t>Convenient for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1"/>
    </mc:Choice>
    <mc:Fallback xmlns="">
      <p:transition spd="slow" advTm="141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computation into loading and query exec phases</a:t>
            </a:r>
          </a:p>
          <a:p>
            <a:endParaRPr lang="en-US" dirty="0" smtClean="0"/>
          </a:p>
          <a:p>
            <a:r>
              <a:rPr lang="en-US" dirty="0" smtClean="0"/>
              <a:t>Push most computation into the one-time loading phase</a:t>
            </a:r>
          </a:p>
          <a:p>
            <a:endParaRPr lang="en-US" dirty="0"/>
          </a:p>
          <a:p>
            <a:r>
              <a:rPr lang="en-US" dirty="0"/>
              <a:t>Batch load operations</a:t>
            </a:r>
          </a:p>
          <a:p>
            <a:endParaRPr lang="en-US" dirty="0" smtClean="0"/>
          </a:p>
          <a:p>
            <a:r>
              <a:rPr lang="en-US" dirty="0" smtClean="0"/>
              <a:t>Do not depend on Neo4j optimizer (it sucks)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79"/>
    </mc:Choice>
    <mc:Fallback xmlns="">
      <p:transition spd="slow" advTm="1068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some of the loading into the query part</a:t>
            </a:r>
          </a:p>
          <a:p>
            <a:endParaRPr lang="en-US" dirty="0"/>
          </a:p>
          <a:p>
            <a:r>
              <a:rPr lang="en-US" dirty="0" smtClean="0"/>
              <a:t>Optimal batch size – speed vs. memory limits</a:t>
            </a:r>
          </a:p>
          <a:p>
            <a:endParaRPr lang="en-US" dirty="0"/>
          </a:p>
          <a:p>
            <a:r>
              <a:rPr lang="en-US" dirty="0" smtClean="0"/>
              <a:t>Handling special cases if they are worth 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876"/>
    </mc:Choice>
    <mc:Fallback xmlns="">
      <p:transition spd="slow" advTm="1598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Load Times – One Time (1k)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for one-time copy operation into the Neo4j database</a:t>
            </a:r>
            <a:endParaRPr lang="en-US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638356"/>
              </p:ext>
            </p:extLst>
          </p:nvPr>
        </p:nvGraphicFramePr>
        <p:xfrm>
          <a:off x="681037" y="2552296"/>
          <a:ext cx="2714625" cy="330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194401"/>
              </p:ext>
            </p:extLst>
          </p:nvPr>
        </p:nvGraphicFramePr>
        <p:xfrm>
          <a:off x="3393455" y="2552296"/>
          <a:ext cx="2697782" cy="331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49231"/>
              </p:ext>
            </p:extLst>
          </p:nvPr>
        </p:nvGraphicFramePr>
        <p:xfrm>
          <a:off x="6100762" y="2552296"/>
          <a:ext cx="2705100" cy="332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109740"/>
              </p:ext>
            </p:extLst>
          </p:nvPr>
        </p:nvGraphicFramePr>
        <p:xfrm>
          <a:off x="8803654" y="2552296"/>
          <a:ext cx="2707308" cy="332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063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0"/>
    </mc:Choice>
    <mc:Fallback xmlns="">
      <p:transition spd="slow" advTm="140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Querying portion (1k)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3946" y="128662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8394" y="128662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111760"/>
              </p:ext>
            </p:extLst>
          </p:nvPr>
        </p:nvGraphicFramePr>
        <p:xfrm>
          <a:off x="1662213" y="1690688"/>
          <a:ext cx="2204879" cy="3747232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00050"/>
                <a:gridCol w="996853"/>
                <a:gridCol w="807976"/>
              </a:tblGrid>
              <a:tr h="363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(</a:t>
                      </a:r>
                      <a:r>
                        <a:rPr lang="en-US" sz="1400" u="none" strike="noStrike" dirty="0" smtClean="0">
                          <a:effectLst/>
                        </a:rPr>
                        <a:t>MT)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</a:t>
                      </a:r>
                      <a:r>
                        <a:rPr lang="en-US" sz="1400" u="none" strike="noStrike" dirty="0" smtClean="0">
                          <a:effectLst/>
                        </a:rPr>
                        <a:t>(Fin)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38.6770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0.1980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34.5740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617.0000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33.6690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34.3120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54.8840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816.9230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34.9470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28.3530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82.4440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1371.9690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31.8030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46.3350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323.8860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47719"/>
              </p:ext>
            </p:extLst>
          </p:nvPr>
        </p:nvGraphicFramePr>
        <p:xfrm>
          <a:off x="4088453" y="1690687"/>
          <a:ext cx="1984376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398463"/>
                <a:gridCol w="804863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(MT)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80.8550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64.0640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61.5350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57.0600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56.0460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50.8630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60.3880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44.5300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41.0670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38.1210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34.0410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31.4430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38.2730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27.0580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23.4510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20.4530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13.7380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8.1090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7.9870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82208"/>
              </p:ext>
            </p:extLst>
          </p:nvPr>
        </p:nvGraphicFramePr>
        <p:xfrm>
          <a:off x="6300526" y="1690687"/>
          <a:ext cx="1984376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398463"/>
                <a:gridCol w="804863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Time (MT)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473.3810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12.1390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1.9490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1.8880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0.4450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0.3300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0.1370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0.1080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0.1370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02842" y="130770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3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64998"/>
              </p:ext>
            </p:extLst>
          </p:nvPr>
        </p:nvGraphicFramePr>
        <p:xfrm>
          <a:off x="8498574" y="1690688"/>
          <a:ext cx="2008188" cy="372160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00050"/>
                <a:gridCol w="827088"/>
                <a:gridCol w="781050"/>
              </a:tblGrid>
              <a:tr h="338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(MT)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 (Fin)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effectLst/>
                        </a:rPr>
                        <a:t>9849.7040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42.7480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kern="1200" dirty="0">
                          <a:effectLst/>
                        </a:rPr>
                        <a:t>6724.1700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39.9200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36.7740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35.4460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33.9790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35.0080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33.8510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32.2780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32.6950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383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34.7650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997290" y="1307707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655"/>
    </mc:Choice>
    <mc:Fallback xmlns="">
      <p:transition spd="slow" advTm="11565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Load Time (1k vs. 10k)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440385"/>
              </p:ext>
            </p:extLst>
          </p:nvPr>
        </p:nvGraphicFramePr>
        <p:xfrm>
          <a:off x="1112044" y="2057400"/>
          <a:ext cx="2496992" cy="341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720268"/>
              </p:ext>
            </p:extLst>
          </p:nvPr>
        </p:nvGraphicFramePr>
        <p:xfrm>
          <a:off x="3607593" y="2057401"/>
          <a:ext cx="2490788" cy="341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610521"/>
              </p:ext>
            </p:extLst>
          </p:nvPr>
        </p:nvGraphicFramePr>
        <p:xfrm>
          <a:off x="6103143" y="2057400"/>
          <a:ext cx="2490788" cy="341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861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51"/>
    </mc:Choice>
    <mc:Fallback xmlns="">
      <p:transition spd="slow" advTm="7465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</a:t>
            </a:r>
            <a:r>
              <a:rPr lang="en-US" smtClean="0"/>
              <a:t>– Querying Portion (10k)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08084"/>
              </p:ext>
            </p:extLst>
          </p:nvPr>
        </p:nvGraphicFramePr>
        <p:xfrm>
          <a:off x="955343" y="2154712"/>
          <a:ext cx="1190626" cy="177355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55613"/>
                <a:gridCol w="735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164.763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53293"/>
              </p:ext>
            </p:extLst>
          </p:nvPr>
        </p:nvGraphicFramePr>
        <p:xfrm>
          <a:off x="2811439" y="2168360"/>
          <a:ext cx="1190626" cy="177355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55613"/>
                <a:gridCol w="735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642.562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479.379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372.153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258.904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141.903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28.067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86762"/>
              </p:ext>
            </p:extLst>
          </p:nvPr>
        </p:nvGraphicFramePr>
        <p:xfrm>
          <a:off x="4640238" y="2168359"/>
          <a:ext cx="1190626" cy="10134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55613"/>
                <a:gridCol w="735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335.686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89988"/>
              </p:ext>
            </p:extLst>
          </p:nvPr>
        </p:nvGraphicFramePr>
        <p:xfrm>
          <a:off x="6455391" y="2154712"/>
          <a:ext cx="1293813" cy="760095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455613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Case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2293.663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2374.124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9117" y="1690688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9262" y="1690688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2153" y="1690688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5045" y="1690688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9117" y="4940968"/>
            <a:ext cx="98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performance measures were carried out on an ultra-book – Intel Core i5-3317U @ 1.7GHz, 6GB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13"/>
    </mc:Choice>
    <mc:Fallback xmlns="">
      <p:transition spd="slow" advTm="5061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710</Words>
  <Application>Microsoft Office PowerPoint</Application>
  <PresentationFormat>Widescreen</PresentationFormat>
  <Paragraphs>231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SIGMOD Programming Contest</vt:lpstr>
      <vt:lpstr>Neo4j</vt:lpstr>
      <vt:lpstr>Py2neo</vt:lpstr>
      <vt:lpstr>Design Principles</vt:lpstr>
      <vt:lpstr>Optimizations</vt:lpstr>
      <vt:lpstr>Performance – Load Times – One Time (1k)</vt:lpstr>
      <vt:lpstr>Performance – Querying portion (1k)</vt:lpstr>
      <vt:lpstr>Performance – Load Time (1k vs. 10k)</vt:lpstr>
      <vt:lpstr>Performance – Querying Portion (10k)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SIGMOD Programming Contest</dc:title>
  <dc:creator>S Guptha</dc:creator>
  <cp:lastModifiedBy>S Guptha</cp:lastModifiedBy>
  <cp:revision>52</cp:revision>
  <dcterms:created xsi:type="dcterms:W3CDTF">2014-04-27T19:24:24Z</dcterms:created>
  <dcterms:modified xsi:type="dcterms:W3CDTF">2014-04-29T03:13:16Z</dcterms:modified>
</cp:coreProperties>
</file>