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5" r:id="rId5"/>
    <p:sldId id="266" r:id="rId6"/>
    <p:sldId id="258" r:id="rId7"/>
    <p:sldId id="260" r:id="rId8"/>
    <p:sldId id="268" r:id="rId9"/>
    <p:sldId id="262" r:id="rId10"/>
    <p:sldId id="267" r:id="rId11"/>
    <p:sldId id="270" r:id="rId12"/>
    <p:sldId id="271" r:id="rId13"/>
    <p:sldId id="261"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7" d="100"/>
          <a:sy n="67" d="100"/>
        </p:scale>
        <p:origin x="5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11/13/2019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11/13/2019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899-541D-4E24-87C8-3E2E7D14AFFD}"/>
              </a:ext>
            </a:extLst>
          </p:cNvPr>
          <p:cNvSpPr>
            <a:spLocks noGrp="1"/>
          </p:cNvSpPr>
          <p:nvPr>
            <p:ph type="ctrTitle"/>
          </p:nvPr>
        </p:nvSpPr>
        <p:spPr>
          <a:xfrm>
            <a:off x="333375" y="135493"/>
            <a:ext cx="10563225" cy="2388632"/>
          </a:xfrm>
        </p:spPr>
        <p:txBody>
          <a:bodyPr/>
          <a:lstStyle/>
          <a:p>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MALLA REDDY ENGINEERING COLLEGE</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							(AUTONOMOUS)</a:t>
            </a:r>
            <a:br>
              <a:rPr lang="en-US" sz="3200" b="1" dirty="0">
                <a:solidFill>
                  <a:schemeClr val="tx1"/>
                </a:solidFill>
                <a:latin typeface="Times New Roman" panose="02020603050405020304" pitchFamily="18" charset="0"/>
                <a:cs typeface="Times New Roman" panose="02020603050405020304" pitchFamily="18" charset="0"/>
              </a:rPr>
            </a:br>
            <a:br>
              <a:rPr lang="en-US" sz="3200" b="1" dirty="0">
                <a:solidFill>
                  <a:srgbClr val="FF0000"/>
                </a:solidFill>
                <a:latin typeface="Times New Roman" panose="02020603050405020304" pitchFamily="18"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				</a:t>
            </a:r>
            <a:br>
              <a:rPr lang="en-US" sz="3200" b="1" dirty="0">
                <a:solidFill>
                  <a:srgbClr val="FF0000"/>
                </a:solidFill>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D5118D-213A-411D-9FEF-81419FCAF961}"/>
              </a:ext>
            </a:extLst>
          </p:cNvPr>
          <p:cNvSpPr>
            <a:spLocks noGrp="1"/>
          </p:cNvSpPr>
          <p:nvPr>
            <p:ph type="subTitle" idx="1"/>
          </p:nvPr>
        </p:nvSpPr>
        <p:spPr>
          <a:xfrm>
            <a:off x="192880" y="2177721"/>
            <a:ext cx="11482387" cy="4848226"/>
          </a:xfrm>
        </p:spPr>
        <p:txBody>
          <a:bodyPr>
            <a:normAutofit fontScale="25000" lnSpcReduction="20000"/>
          </a:bodyPr>
          <a:lstStyle/>
          <a:p>
            <a:r>
              <a:rPr lang="en-US" sz="2400" cap="none" dirty="0"/>
              <a:t>                   					</a:t>
            </a:r>
          </a:p>
          <a:p>
            <a:r>
              <a:rPr lang="en-US" sz="2400" cap="none" dirty="0"/>
              <a:t>						</a:t>
            </a:r>
            <a:r>
              <a:rPr lang="en-US" sz="2400" b="1" dirty="0">
                <a:latin typeface="Times New Roman" panose="02020603050405020304" pitchFamily="18" charset="0"/>
                <a:cs typeface="Times New Roman" panose="02020603050405020304" pitchFamily="18" charset="0"/>
              </a:rPr>
              <a:t> </a:t>
            </a:r>
            <a:r>
              <a:rPr lang="en-US" sz="11200" b="1" dirty="0">
                <a:solidFill>
                  <a:schemeClr val="tx1"/>
                </a:solidFill>
                <a:latin typeface="Times New Roman" panose="02020603050405020304" pitchFamily="18" charset="0"/>
                <a:cs typeface="Times New Roman" panose="02020603050405020304" pitchFamily="18" charset="0"/>
              </a:rPr>
              <a:t>HOSTILE INTENTION DETECTION </a:t>
            </a:r>
            <a:r>
              <a:rPr lang="en-US" sz="11200" cap="none" dirty="0">
                <a:solidFill>
                  <a:schemeClr val="tx1"/>
                </a:solidFill>
              </a:rPr>
              <a:t>		</a:t>
            </a:r>
            <a:r>
              <a:rPr lang="en-US" sz="2400" cap="none" dirty="0">
                <a:solidFill>
                  <a:schemeClr val="tx1"/>
                </a:solidFill>
              </a:rPr>
              <a:t>	</a:t>
            </a:r>
            <a:r>
              <a:rPr lang="en-US" sz="2400" cap="none" dirty="0"/>
              <a:t>			</a:t>
            </a:r>
            <a:r>
              <a:rPr lang="en-US" sz="7200" b="1" cap="none" dirty="0">
                <a:latin typeface="Times New Roman" panose="02020603050405020304" pitchFamily="18" charset="0"/>
                <a:cs typeface="Times New Roman" panose="02020603050405020304" pitchFamily="18" charset="0"/>
              </a:rPr>
              <a:t>      </a:t>
            </a:r>
          </a:p>
          <a:p>
            <a:r>
              <a:rPr lang="en-US" sz="7200" b="1" cap="none" dirty="0">
                <a:latin typeface="Times New Roman" panose="02020603050405020304" pitchFamily="18" charset="0"/>
                <a:cs typeface="Times New Roman" panose="02020603050405020304" pitchFamily="18" charset="0"/>
              </a:rPr>
              <a:t>										 </a:t>
            </a:r>
            <a:r>
              <a:rPr lang="en-US" sz="7200" b="1" cap="none" dirty="0" err="1">
                <a:solidFill>
                  <a:schemeClr val="tx1"/>
                </a:solidFill>
                <a:latin typeface="Times New Roman" panose="02020603050405020304" pitchFamily="18" charset="0"/>
                <a:cs typeface="Times New Roman" panose="02020603050405020304" pitchFamily="18" charset="0"/>
              </a:rPr>
              <a:t>submited</a:t>
            </a:r>
            <a:r>
              <a:rPr lang="en-US" sz="7200" b="1" cap="none" dirty="0">
                <a:solidFill>
                  <a:schemeClr val="tx1"/>
                </a:solidFill>
                <a:latin typeface="Times New Roman" panose="02020603050405020304" pitchFamily="18" charset="0"/>
                <a:cs typeface="Times New Roman" panose="02020603050405020304" pitchFamily="18" charset="0"/>
              </a:rPr>
              <a:t> by</a:t>
            </a:r>
          </a:p>
          <a:p>
            <a:r>
              <a:rPr lang="en-US" sz="7200" b="1" cap="none" dirty="0">
                <a:solidFill>
                  <a:schemeClr val="tx1"/>
                </a:solidFill>
                <a:latin typeface="Times New Roman" panose="02020603050405020304" pitchFamily="18" charset="0"/>
                <a:cs typeface="Times New Roman" panose="02020603050405020304" pitchFamily="18" charset="0"/>
              </a:rPr>
              <a:t>									16j41a05c8- </a:t>
            </a:r>
            <a:r>
              <a:rPr lang="en-US" sz="7200" b="1" cap="none" dirty="0" err="1">
                <a:solidFill>
                  <a:schemeClr val="tx1"/>
                </a:solidFill>
                <a:latin typeface="Times New Roman" panose="02020603050405020304" pitchFamily="18" charset="0"/>
                <a:cs typeface="Times New Roman" panose="02020603050405020304" pitchFamily="18" charset="0"/>
              </a:rPr>
              <a:t>mithilesh</a:t>
            </a:r>
            <a:endParaRPr lang="en-US" sz="7200" b="1" cap="none" dirty="0">
              <a:solidFill>
                <a:schemeClr val="tx1"/>
              </a:solidFill>
              <a:latin typeface="Times New Roman" panose="02020603050405020304" pitchFamily="18" charset="0"/>
              <a:cs typeface="Times New Roman" panose="02020603050405020304" pitchFamily="18" charset="0"/>
            </a:endParaRPr>
          </a:p>
          <a:p>
            <a:r>
              <a:rPr lang="en-US" sz="7200" b="1" cap="none" dirty="0">
                <a:solidFill>
                  <a:schemeClr val="tx1"/>
                </a:solidFill>
                <a:latin typeface="Times New Roman" panose="02020603050405020304" pitchFamily="18" charset="0"/>
                <a:cs typeface="Times New Roman" panose="02020603050405020304" pitchFamily="18" charset="0"/>
              </a:rPr>
              <a:t>									16j41a05h9- </a:t>
            </a:r>
            <a:r>
              <a:rPr lang="en-US" sz="7200" b="1" cap="none" dirty="0" err="1">
                <a:solidFill>
                  <a:schemeClr val="tx1"/>
                </a:solidFill>
                <a:latin typeface="Times New Roman" panose="02020603050405020304" pitchFamily="18" charset="0"/>
                <a:cs typeface="Times New Roman" panose="02020603050405020304" pitchFamily="18" charset="0"/>
              </a:rPr>
              <a:t>satya</a:t>
            </a:r>
            <a:r>
              <a:rPr lang="en-US" sz="7200" b="1" cap="none" dirty="0">
                <a:solidFill>
                  <a:schemeClr val="tx1"/>
                </a:solidFill>
                <a:latin typeface="Times New Roman" panose="02020603050405020304" pitchFamily="18" charset="0"/>
                <a:cs typeface="Times New Roman" panose="02020603050405020304" pitchFamily="18" charset="0"/>
              </a:rPr>
              <a:t> kumar</a:t>
            </a:r>
          </a:p>
          <a:p>
            <a:r>
              <a:rPr lang="en-US" sz="7200" b="1" cap="none" dirty="0">
                <a:solidFill>
                  <a:schemeClr val="tx1"/>
                </a:solidFill>
                <a:latin typeface="Times New Roman" panose="02020603050405020304" pitchFamily="18" charset="0"/>
                <a:cs typeface="Times New Roman" panose="02020603050405020304" pitchFamily="18" charset="0"/>
              </a:rPr>
              <a:t>									16j41a05e5- uday kumar</a:t>
            </a:r>
          </a:p>
          <a:p>
            <a:r>
              <a:rPr lang="en-US" sz="7200" b="1" cap="none" dirty="0">
                <a:solidFill>
                  <a:schemeClr val="tx1"/>
                </a:solidFill>
                <a:latin typeface="Times New Roman" panose="02020603050405020304" pitchFamily="18" charset="0"/>
                <a:cs typeface="Times New Roman" panose="02020603050405020304" pitchFamily="18" charset="0"/>
              </a:rPr>
              <a:t>									16j41a05d3- nag </a:t>
            </a:r>
            <a:r>
              <a:rPr lang="en-US" sz="7200" b="1" cap="none" dirty="0" err="1">
                <a:solidFill>
                  <a:schemeClr val="tx1"/>
                </a:solidFill>
                <a:latin typeface="Times New Roman" panose="02020603050405020304" pitchFamily="18" charset="0"/>
                <a:cs typeface="Times New Roman" panose="02020603050405020304" pitchFamily="18" charset="0"/>
              </a:rPr>
              <a:t>kamal</a:t>
            </a:r>
            <a:endParaRPr lang="en-US" sz="7200" b="1" cap="none" dirty="0">
              <a:solidFill>
                <a:schemeClr val="tx1"/>
              </a:solidFill>
              <a:latin typeface="Times New Roman" panose="02020603050405020304" pitchFamily="18" charset="0"/>
              <a:cs typeface="Times New Roman" panose="02020603050405020304" pitchFamily="18" charset="0"/>
            </a:endParaRPr>
          </a:p>
          <a:p>
            <a:r>
              <a:rPr lang="en-US" sz="7200" b="1" cap="none" dirty="0">
                <a:solidFill>
                  <a:schemeClr val="tx1"/>
                </a:solidFill>
                <a:latin typeface="Times New Roman" panose="02020603050405020304" pitchFamily="18" charset="0"/>
                <a:cs typeface="Times New Roman" panose="02020603050405020304" pitchFamily="18" charset="0"/>
              </a:rPr>
              <a:t>									17j45a0505- </a:t>
            </a:r>
            <a:r>
              <a:rPr lang="en-US" sz="7200" b="1" cap="none" dirty="0" err="1">
                <a:solidFill>
                  <a:schemeClr val="tx1"/>
                </a:solidFill>
                <a:latin typeface="Times New Roman" panose="02020603050405020304" pitchFamily="18" charset="0"/>
                <a:cs typeface="Times New Roman" panose="02020603050405020304" pitchFamily="18" charset="0"/>
              </a:rPr>
              <a:t>rakesh</a:t>
            </a:r>
            <a:endParaRPr lang="en-US" sz="7200" b="1" cap="none" dirty="0">
              <a:solidFill>
                <a:schemeClr val="tx1"/>
              </a:solidFill>
              <a:latin typeface="Times New Roman" panose="02020603050405020304" pitchFamily="18" charset="0"/>
              <a:cs typeface="Times New Roman" panose="02020603050405020304" pitchFamily="18" charset="0"/>
            </a:endParaRPr>
          </a:p>
          <a:p>
            <a:r>
              <a:rPr lang="en-US" sz="8000" b="1" cap="none" dirty="0">
                <a:solidFill>
                  <a:schemeClr val="tx1"/>
                </a:solidFill>
                <a:latin typeface="Times New Roman" panose="02020603050405020304" pitchFamily="18" charset="0"/>
                <a:cs typeface="Times New Roman" panose="02020603050405020304" pitchFamily="18" charset="0"/>
              </a:rPr>
              <a:t>		</a:t>
            </a:r>
          </a:p>
          <a:p>
            <a:r>
              <a:rPr lang="en-US" sz="8000" b="1" cap="none" dirty="0">
                <a:solidFill>
                  <a:schemeClr val="tx1"/>
                </a:solidFill>
                <a:latin typeface="Times New Roman" panose="02020603050405020304" pitchFamily="18" charset="0"/>
                <a:cs typeface="Times New Roman" panose="02020603050405020304" pitchFamily="18" charset="0"/>
              </a:rPr>
              <a:t>	under the </a:t>
            </a:r>
            <a:r>
              <a:rPr lang="en-US" sz="8000" b="1" cap="none" dirty="0" err="1">
                <a:solidFill>
                  <a:schemeClr val="tx1"/>
                </a:solidFill>
                <a:latin typeface="Times New Roman" panose="02020603050405020304" pitchFamily="18" charset="0"/>
                <a:cs typeface="Times New Roman" panose="02020603050405020304" pitchFamily="18" charset="0"/>
              </a:rPr>
              <a:t>guidence</a:t>
            </a:r>
            <a:r>
              <a:rPr lang="en-US" sz="8000" b="1" cap="none" dirty="0">
                <a:solidFill>
                  <a:schemeClr val="tx1"/>
                </a:solidFill>
                <a:latin typeface="Times New Roman" panose="02020603050405020304" pitchFamily="18" charset="0"/>
                <a:cs typeface="Times New Roman" panose="02020603050405020304" pitchFamily="18" charset="0"/>
              </a:rPr>
              <a:t> of 											head of dept(CSE)</a:t>
            </a:r>
          </a:p>
          <a:p>
            <a:r>
              <a:rPr lang="en-US" sz="8000" cap="none" dirty="0">
                <a:solidFill>
                  <a:schemeClr val="tx1"/>
                </a:solidFill>
                <a:latin typeface="Times New Roman" panose="02020603050405020304" pitchFamily="18" charset="0"/>
                <a:cs typeface="Times New Roman" panose="02020603050405020304" pitchFamily="18" charset="0"/>
              </a:rPr>
              <a:t>        </a:t>
            </a:r>
            <a:r>
              <a:rPr lang="en-US" sz="8000" b="1" cap="none" dirty="0">
                <a:solidFill>
                  <a:schemeClr val="tx1"/>
                </a:solidFill>
                <a:latin typeface="Times New Roman" panose="02020603050405020304" pitchFamily="18" charset="0"/>
                <a:cs typeface="Times New Roman" panose="02020603050405020304" pitchFamily="18" charset="0"/>
              </a:rPr>
              <a:t>DR. S. </a:t>
            </a:r>
            <a:r>
              <a:rPr lang="en-US" sz="8000" b="1" cap="none" dirty="0" err="1">
                <a:solidFill>
                  <a:schemeClr val="tx1"/>
                </a:solidFill>
                <a:latin typeface="Times New Roman" panose="02020603050405020304" pitchFamily="18" charset="0"/>
                <a:cs typeface="Times New Roman" panose="02020603050405020304" pitchFamily="18" charset="0"/>
              </a:rPr>
              <a:t>Dhanalakshmi</a:t>
            </a:r>
            <a:r>
              <a:rPr lang="en-US" sz="8000" b="1" cap="none" dirty="0">
                <a:solidFill>
                  <a:schemeClr val="tx1"/>
                </a:solidFill>
                <a:latin typeface="Times New Roman" panose="02020603050405020304" pitchFamily="18" charset="0"/>
                <a:cs typeface="Times New Roman" panose="02020603050405020304" pitchFamily="18" charset="0"/>
              </a:rPr>
              <a:t> 											Dr. G Charles </a:t>
            </a:r>
            <a:r>
              <a:rPr lang="en-US" sz="8000" b="1" cap="none" dirty="0" err="1">
                <a:solidFill>
                  <a:schemeClr val="tx1"/>
                </a:solidFill>
                <a:latin typeface="Times New Roman" panose="02020603050405020304" pitchFamily="18" charset="0"/>
                <a:cs typeface="Times New Roman" panose="02020603050405020304" pitchFamily="18" charset="0"/>
              </a:rPr>
              <a:t>babu</a:t>
            </a:r>
            <a:r>
              <a:rPr lang="en-US" sz="8000" b="1" cap="none" dirty="0">
                <a:solidFill>
                  <a:schemeClr val="tx1"/>
                </a:solidFill>
                <a:latin typeface="Times New Roman" panose="02020603050405020304" pitchFamily="18" charset="0"/>
                <a:cs typeface="Times New Roman" panose="02020603050405020304" pitchFamily="18" charset="0"/>
              </a:rPr>
              <a:t>	</a:t>
            </a:r>
          </a:p>
          <a:p>
            <a:r>
              <a:rPr lang="en-US" sz="8000" b="1" cap="none" dirty="0">
                <a:solidFill>
                  <a:schemeClr val="tx1"/>
                </a:solidFill>
                <a:latin typeface="Times New Roman" panose="02020603050405020304" pitchFamily="18" charset="0"/>
                <a:cs typeface="Times New Roman" panose="02020603050405020304" pitchFamily="18" charset="0"/>
              </a:rPr>
              <a:t>		professor														professor</a:t>
            </a:r>
          </a:p>
          <a:p>
            <a:endParaRPr lang="en-US" sz="7200" b="1" cap="none" dirty="0">
              <a:latin typeface="Times New Roman" panose="02020603050405020304" pitchFamily="18" charset="0"/>
              <a:cs typeface="Times New Roman" panose="02020603050405020304" pitchFamily="18" charset="0"/>
            </a:endParaRPr>
          </a:p>
          <a:p>
            <a:endParaRPr lang="en-US" sz="7200" b="1" cap="none" dirty="0">
              <a:latin typeface="Times New Roman" panose="02020603050405020304" pitchFamily="18" charset="0"/>
              <a:cs typeface="Times New Roman" panose="02020603050405020304" pitchFamily="18" charset="0"/>
            </a:endParaRPr>
          </a:p>
          <a:p>
            <a:endParaRPr lang="en-US" sz="7200" b="1" cap="none" dirty="0">
              <a:latin typeface="Times New Roman" panose="02020603050405020304" pitchFamily="18" charset="0"/>
              <a:cs typeface="Times New Roman" panose="02020603050405020304" pitchFamily="18" charset="0"/>
            </a:endParaRPr>
          </a:p>
          <a:p>
            <a:r>
              <a:rPr lang="en-US" sz="7200" b="1" cap="none" dirty="0">
                <a:latin typeface="Times New Roman" panose="02020603050405020304" pitchFamily="18" charset="0"/>
                <a:cs typeface="Times New Roman" panose="02020603050405020304" pitchFamily="18" charset="0"/>
              </a:rPr>
              <a:t>										</a:t>
            </a:r>
            <a:endParaRPr lang="en-US" sz="8000" b="1" cap="none" dirty="0">
              <a:solidFill>
                <a:schemeClr val="tx1"/>
              </a:solidFill>
              <a:latin typeface="Times New Roman" panose="02020603050405020304" pitchFamily="18" charset="0"/>
              <a:cs typeface="Times New Roman" panose="02020603050405020304" pitchFamily="18" charset="0"/>
            </a:endParaRPr>
          </a:p>
          <a:p>
            <a:endParaRPr lang="en-US" sz="8000" b="1" cap="none" dirty="0">
              <a:solidFill>
                <a:schemeClr val="tx1"/>
              </a:solidFill>
              <a:latin typeface="Times New Roman" panose="02020603050405020304" pitchFamily="18" charset="0"/>
              <a:cs typeface="Times New Roman" panose="02020603050405020304" pitchFamily="18" charset="0"/>
            </a:endParaRPr>
          </a:p>
          <a:p>
            <a:endParaRPr lang="en-US" sz="8000" b="1" cap="none" dirty="0">
              <a:solidFill>
                <a:schemeClr val="tx1"/>
              </a:solidFill>
              <a:latin typeface="Times New Roman" panose="02020603050405020304" pitchFamily="18" charset="0"/>
              <a:cs typeface="Times New Roman" panose="02020603050405020304" pitchFamily="18" charset="0"/>
            </a:endParaRPr>
          </a:p>
          <a:p>
            <a:r>
              <a:rPr lang="en-US" sz="1800" b="1" cap="none" dirty="0">
                <a:solidFill>
                  <a:schemeClr val="tx1"/>
                </a:solidFill>
              </a:rPr>
              <a:t>	          </a:t>
            </a:r>
            <a:r>
              <a:rPr lang="en-US" sz="8000" b="1" cap="none" dirty="0">
                <a:solidFill>
                  <a:schemeClr val="tx1"/>
                </a:solidFill>
                <a:latin typeface="Times New Roman" panose="02020603050405020304" pitchFamily="18" charset="0"/>
                <a:cs typeface="Times New Roman" panose="02020603050405020304" pitchFamily="18" charset="0"/>
              </a:rPr>
              <a:t>							</a:t>
            </a:r>
            <a:endParaRPr lang="en-IN" sz="8000" b="1" cap="none"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02EA3D-421C-40BC-B804-CF0E53A1699B}"/>
              </a:ext>
            </a:extLst>
          </p:cNvPr>
          <p:cNvSpPr txBox="1"/>
          <p:nvPr/>
        </p:nvSpPr>
        <p:spPr>
          <a:xfrm>
            <a:off x="192880" y="6353175"/>
            <a:ext cx="404813" cy="369332"/>
          </a:xfrm>
          <a:prstGeom prst="rect">
            <a:avLst/>
          </a:prstGeom>
          <a:noFill/>
        </p:spPr>
        <p:txBody>
          <a:bodyPr wrap="square" rtlCol="0">
            <a:spAutoFit/>
          </a:bodyPr>
          <a:lstStyle/>
          <a:p>
            <a:r>
              <a:rPr lang="en-US" dirty="0"/>
              <a:t>1</a:t>
            </a:r>
            <a:endParaRPr lang="en-IN" dirty="0"/>
          </a:p>
        </p:txBody>
      </p:sp>
      <p:pic>
        <p:nvPicPr>
          <p:cNvPr id="6" name="Picture 3">
            <a:extLst>
              <a:ext uri="{FF2B5EF4-FFF2-40B4-BE49-F238E27FC236}">
                <a16:creationId xmlns:a16="http://schemas.microsoft.com/office/drawing/2014/main" id="{88BD5AD4-8932-4B62-A62B-5A9227EC7457}"/>
              </a:ext>
            </a:extLst>
          </p:cNvPr>
          <p:cNvPicPr>
            <a:picLocks noChangeAspect="1"/>
          </p:cNvPicPr>
          <p:nvPr/>
        </p:nvPicPr>
        <p:blipFill>
          <a:blip r:embed="rId2"/>
          <a:stretch>
            <a:fillRect/>
          </a:stretch>
        </p:blipFill>
        <p:spPr>
          <a:xfrm>
            <a:off x="4741543" y="1138235"/>
            <a:ext cx="2106932" cy="1039486"/>
          </a:xfrm>
          <a:prstGeom prst="rect">
            <a:avLst/>
          </a:prstGeom>
        </p:spPr>
      </p:pic>
    </p:spTree>
    <p:extLst>
      <p:ext uri="{BB962C8B-B14F-4D97-AF65-F5344CB8AC3E}">
        <p14:creationId xmlns:p14="http://schemas.microsoft.com/office/powerpoint/2010/main" val="2475339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557786-F2B2-4EAA-A7C9-4588218F768A}"/>
              </a:ext>
            </a:extLst>
          </p:cNvPr>
          <p:cNvSpPr txBox="1"/>
          <p:nvPr/>
        </p:nvSpPr>
        <p:spPr>
          <a:xfrm>
            <a:off x="419100" y="638175"/>
            <a:ext cx="4762500" cy="1815882"/>
          </a:xfrm>
          <a:prstGeom prst="rect">
            <a:avLst/>
          </a:prstGeom>
          <a:noFill/>
        </p:spPr>
        <p:txBody>
          <a:bodyPr wrap="square" rtlCol="0">
            <a:spAutoFit/>
          </a:bodyPr>
          <a:lstStyle/>
          <a:p>
            <a:r>
              <a:rPr lang="en-US" sz="4000" dirty="0">
                <a:solidFill>
                  <a:schemeClr val="accent1">
                    <a:lumMod val="60000"/>
                    <a:lumOff val="40000"/>
                  </a:schemeClr>
                </a:solidFill>
                <a:latin typeface="Times New Roman" panose="02020603050405020304" pitchFamily="18" charset="0"/>
                <a:cs typeface="Times New Roman" panose="02020603050405020304" pitchFamily="18" charset="0"/>
              </a:rPr>
              <a:t>Model</a:t>
            </a:r>
          </a:p>
          <a:p>
            <a:endParaRPr lang="en-US" dirty="0"/>
          </a:p>
          <a:p>
            <a:endParaRPr lang="en-US" dirty="0"/>
          </a:p>
          <a:p>
            <a:endParaRPr lang="en-US" dirty="0"/>
          </a:p>
          <a:p>
            <a:endParaRPr lang="en-IN" dirty="0"/>
          </a:p>
        </p:txBody>
      </p:sp>
      <p:pic>
        <p:nvPicPr>
          <p:cNvPr id="1026" name="Picture 2" descr="Image result for architecture of emotion recognition">
            <a:extLst>
              <a:ext uri="{FF2B5EF4-FFF2-40B4-BE49-F238E27FC236}">
                <a16:creationId xmlns:a16="http://schemas.microsoft.com/office/drawing/2014/main" id="{245B923B-99B5-40DA-B7A3-96B28AC92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1459357"/>
            <a:ext cx="6429375" cy="44794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875BB8B-A5C7-42FE-A54C-710887B5A3C3}"/>
              </a:ext>
            </a:extLst>
          </p:cNvPr>
          <p:cNvSpPr txBox="1"/>
          <p:nvPr/>
        </p:nvSpPr>
        <p:spPr>
          <a:xfrm>
            <a:off x="252412" y="6315075"/>
            <a:ext cx="566738" cy="369332"/>
          </a:xfrm>
          <a:prstGeom prst="rect">
            <a:avLst/>
          </a:prstGeom>
          <a:noFill/>
        </p:spPr>
        <p:txBody>
          <a:bodyPr wrap="square" rtlCol="0">
            <a:spAutoFit/>
          </a:bodyPr>
          <a:lstStyle/>
          <a:p>
            <a:r>
              <a:rPr lang="en-US" dirty="0"/>
              <a:t>10</a:t>
            </a:r>
            <a:endParaRPr lang="en-IN" dirty="0"/>
          </a:p>
        </p:txBody>
      </p:sp>
    </p:spTree>
    <p:extLst>
      <p:ext uri="{BB962C8B-B14F-4D97-AF65-F5344CB8AC3E}">
        <p14:creationId xmlns:p14="http://schemas.microsoft.com/office/powerpoint/2010/main" val="405996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AFDB1-6A1E-4FA4-9DDE-B3377690A6B4}"/>
              </a:ext>
            </a:extLst>
          </p:cNvPr>
          <p:cNvSpPr txBox="1"/>
          <p:nvPr/>
        </p:nvSpPr>
        <p:spPr>
          <a:xfrm>
            <a:off x="3714750" y="638175"/>
            <a:ext cx="4591050" cy="861774"/>
          </a:xfrm>
          <a:prstGeom prst="rect">
            <a:avLst/>
          </a:prstGeom>
          <a:noFill/>
        </p:spPr>
        <p:txBody>
          <a:bodyPr wrap="square" rtlCol="0">
            <a:spAutoFit/>
          </a:bodyPr>
          <a:lstStyle/>
          <a:p>
            <a:r>
              <a:rPr lang="en-US" sz="3200" dirty="0">
                <a:solidFill>
                  <a:schemeClr val="accent1">
                    <a:lumMod val="60000"/>
                    <a:lumOff val="40000"/>
                  </a:schemeClr>
                </a:solidFill>
              </a:rPr>
              <a:t>Implementation code</a:t>
            </a:r>
          </a:p>
          <a:p>
            <a:endParaRPr lang="en-IN" dirty="0"/>
          </a:p>
        </p:txBody>
      </p:sp>
      <p:sp>
        <p:nvSpPr>
          <p:cNvPr id="3" name="TextBox 2">
            <a:extLst>
              <a:ext uri="{FF2B5EF4-FFF2-40B4-BE49-F238E27FC236}">
                <a16:creationId xmlns:a16="http://schemas.microsoft.com/office/drawing/2014/main" id="{9A8B426E-D857-42E3-AA5B-61689AC6D49C}"/>
              </a:ext>
            </a:extLst>
          </p:cNvPr>
          <p:cNvSpPr txBox="1"/>
          <p:nvPr/>
        </p:nvSpPr>
        <p:spPr>
          <a:xfrm>
            <a:off x="533400" y="2037665"/>
            <a:ext cx="10172700" cy="3970318"/>
          </a:xfrm>
          <a:prstGeom prst="rect">
            <a:avLst/>
          </a:prstGeom>
          <a:noFill/>
        </p:spPr>
        <p:txBody>
          <a:bodyPr wrap="square" rtlCol="0">
            <a:spAutoFit/>
          </a:bodyPr>
          <a:lstStyle/>
          <a:p>
            <a:r>
              <a:rPr lang="en-IN" sz="1400" dirty="0"/>
              <a:t>import cv2</a:t>
            </a:r>
          </a:p>
          <a:p>
            <a:r>
              <a:rPr lang="en-IN" sz="1400" dirty="0"/>
              <a:t>from </a:t>
            </a:r>
            <a:r>
              <a:rPr lang="en-IN" sz="1400" dirty="0" err="1"/>
              <a:t>model_loader</a:t>
            </a:r>
            <a:r>
              <a:rPr lang="en-IN" sz="1400" dirty="0"/>
              <a:t> import </a:t>
            </a:r>
            <a:r>
              <a:rPr lang="en-IN" sz="1400" dirty="0" err="1"/>
              <a:t>FacialExpressionModel</a:t>
            </a:r>
            <a:endParaRPr lang="en-IN" sz="1400" dirty="0"/>
          </a:p>
          <a:p>
            <a:r>
              <a:rPr lang="en-IN" sz="1400" dirty="0"/>
              <a:t>import </a:t>
            </a:r>
            <a:r>
              <a:rPr lang="en-IN" sz="1400" dirty="0" err="1"/>
              <a:t>numpy</a:t>
            </a:r>
            <a:r>
              <a:rPr lang="en-IN" sz="1400" dirty="0"/>
              <a:t> as np</a:t>
            </a:r>
          </a:p>
          <a:p>
            <a:endParaRPr lang="en-IN" sz="1400" dirty="0"/>
          </a:p>
          <a:p>
            <a:r>
              <a:rPr lang="en-IN" sz="1400" dirty="0" err="1"/>
              <a:t>rgb</a:t>
            </a:r>
            <a:r>
              <a:rPr lang="en-IN" sz="1400" dirty="0"/>
              <a:t> = cv2.VideoCapture(0)#WEB CAM 1 </a:t>
            </a:r>
          </a:p>
          <a:p>
            <a:r>
              <a:rPr lang="en-IN" sz="1400" dirty="0" err="1"/>
              <a:t>facec</a:t>
            </a:r>
            <a:r>
              <a:rPr lang="en-IN" sz="1400" dirty="0"/>
              <a:t> = cv2.CascadeClassifier('haarcascade_frontalface_default.xml')#XM FILE THAT DETECTS FACES IN WINDOW AND RETURN REGION</a:t>
            </a:r>
          </a:p>
          <a:p>
            <a:r>
              <a:rPr lang="en-IN" sz="1400" dirty="0"/>
              <a:t>font = cv2.FONT_HERSHEY_TRIPLEX#TEXT FORMAT</a:t>
            </a:r>
          </a:p>
          <a:p>
            <a:endParaRPr lang="en-IN" sz="1400" dirty="0"/>
          </a:p>
          <a:p>
            <a:r>
              <a:rPr lang="en-IN" sz="1400" dirty="0"/>
              <a:t>def __</a:t>
            </a:r>
            <a:r>
              <a:rPr lang="en-IN" sz="1400" dirty="0" err="1"/>
              <a:t>get_data</a:t>
            </a:r>
            <a:r>
              <a:rPr lang="en-IN" sz="1400" dirty="0"/>
              <a:t>__():</a:t>
            </a:r>
          </a:p>
          <a:p>
            <a:r>
              <a:rPr lang="en-IN" sz="1400" dirty="0"/>
              <a:t>    _, </a:t>
            </a:r>
            <a:r>
              <a:rPr lang="en-IN" sz="1400" dirty="0" err="1"/>
              <a:t>img</a:t>
            </a:r>
            <a:r>
              <a:rPr lang="en-IN" sz="1400" dirty="0"/>
              <a:t> = </a:t>
            </a:r>
            <a:r>
              <a:rPr lang="en-IN" sz="1400" dirty="0" err="1"/>
              <a:t>rgb.read</a:t>
            </a:r>
            <a:r>
              <a:rPr lang="en-IN" sz="1400" dirty="0"/>
              <a:t>()</a:t>
            </a:r>
          </a:p>
          <a:p>
            <a:r>
              <a:rPr lang="en-IN" sz="1400" dirty="0"/>
              <a:t>    </a:t>
            </a:r>
            <a:r>
              <a:rPr lang="en-IN" sz="1400" dirty="0" err="1"/>
              <a:t>img</a:t>
            </a:r>
            <a:r>
              <a:rPr lang="en-IN" sz="1400" dirty="0"/>
              <a:t> = cv2.flip(img,1)#IMAGE FLIP</a:t>
            </a:r>
          </a:p>
          <a:p>
            <a:r>
              <a:rPr lang="en-IN" sz="1400" dirty="0"/>
              <a:t>    </a:t>
            </a:r>
            <a:r>
              <a:rPr lang="en-IN" sz="1400" dirty="0" err="1"/>
              <a:t>gray</a:t>
            </a:r>
            <a:r>
              <a:rPr lang="en-IN" sz="1400" dirty="0"/>
              <a:t> = cv2.cvtColor(</a:t>
            </a:r>
            <a:r>
              <a:rPr lang="en-IN" sz="1400" dirty="0" err="1"/>
              <a:t>img</a:t>
            </a:r>
            <a:r>
              <a:rPr lang="en-IN" sz="1400" dirty="0"/>
              <a:t>, cv2.COLOR_BGR2GRAY)</a:t>
            </a:r>
          </a:p>
          <a:p>
            <a:r>
              <a:rPr lang="en-IN" sz="1400" dirty="0"/>
              <a:t>    faces = </a:t>
            </a:r>
            <a:r>
              <a:rPr lang="en-IN" sz="1400" dirty="0" err="1"/>
              <a:t>facec.detectMultiScale</a:t>
            </a:r>
            <a:r>
              <a:rPr lang="en-IN" sz="1400" dirty="0"/>
              <a:t>(</a:t>
            </a:r>
            <a:r>
              <a:rPr lang="en-IN" sz="1400" dirty="0" err="1"/>
              <a:t>gray</a:t>
            </a:r>
            <a:r>
              <a:rPr lang="en-IN" sz="1400" dirty="0"/>
              <a:t>, 1.3, 5)</a:t>
            </a:r>
          </a:p>
          <a:p>
            <a:r>
              <a:rPr lang="en-IN" sz="1400" dirty="0"/>
              <a:t>    </a:t>
            </a:r>
          </a:p>
          <a:p>
            <a:r>
              <a:rPr lang="en-IN" sz="1400" dirty="0"/>
              <a:t>    return faces, </a:t>
            </a:r>
            <a:r>
              <a:rPr lang="en-IN" sz="1400" dirty="0" err="1"/>
              <a:t>img</a:t>
            </a:r>
            <a:r>
              <a:rPr lang="en-IN" sz="1400" dirty="0"/>
              <a:t>, </a:t>
            </a:r>
            <a:r>
              <a:rPr lang="en-IN" sz="1400" dirty="0" err="1"/>
              <a:t>gray</a:t>
            </a:r>
            <a:endParaRPr lang="en-IN" sz="1400" dirty="0"/>
          </a:p>
          <a:p>
            <a:endParaRPr lang="en-IN" sz="1400" dirty="0"/>
          </a:p>
          <a:p>
            <a:r>
              <a:rPr lang="en-IN" sz="1400" dirty="0"/>
              <a:t>MODEL TO START FUNCTION TO DETECT.</a:t>
            </a:r>
          </a:p>
        </p:txBody>
      </p:sp>
    </p:spTree>
    <p:extLst>
      <p:ext uri="{BB962C8B-B14F-4D97-AF65-F5344CB8AC3E}">
        <p14:creationId xmlns:p14="http://schemas.microsoft.com/office/powerpoint/2010/main" val="139758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687F3D-B452-4F02-958D-2B9A05A02FEE}"/>
              </a:ext>
            </a:extLst>
          </p:cNvPr>
          <p:cNvSpPr txBox="1"/>
          <p:nvPr/>
        </p:nvSpPr>
        <p:spPr>
          <a:xfrm>
            <a:off x="762000" y="366623"/>
            <a:ext cx="7848600" cy="6124754"/>
          </a:xfrm>
          <a:prstGeom prst="rect">
            <a:avLst/>
          </a:prstGeom>
          <a:noFill/>
        </p:spPr>
        <p:txBody>
          <a:bodyPr wrap="square" rtlCol="0">
            <a:spAutoFit/>
          </a:bodyPr>
          <a:lstStyle/>
          <a:p>
            <a:r>
              <a:rPr lang="en-IN" sz="1400" dirty="0"/>
              <a:t>def start(</a:t>
            </a:r>
            <a:r>
              <a:rPr lang="en-IN" sz="1400" dirty="0" err="1"/>
              <a:t>cnn</a:t>
            </a:r>
            <a:r>
              <a:rPr lang="en-IN" sz="1400" dirty="0"/>
              <a:t>):</a:t>
            </a:r>
          </a:p>
          <a:p>
            <a:r>
              <a:rPr lang="en-IN" sz="1400" dirty="0"/>
              <a:t>    ix = 0#VARIABLE INC</a:t>
            </a:r>
          </a:p>
          <a:p>
            <a:r>
              <a:rPr lang="en-IN" sz="1400" dirty="0"/>
              <a:t>    while True:</a:t>
            </a:r>
          </a:p>
          <a:p>
            <a:r>
              <a:rPr lang="en-IN" sz="1400" dirty="0"/>
              <a:t>        ix += 1</a:t>
            </a:r>
          </a:p>
          <a:p>
            <a:r>
              <a:rPr lang="en-IN" sz="1400" dirty="0"/>
              <a:t>        </a:t>
            </a:r>
          </a:p>
          <a:p>
            <a:r>
              <a:rPr lang="en-IN" sz="1400" dirty="0"/>
              <a:t>        faces, </a:t>
            </a:r>
            <a:r>
              <a:rPr lang="en-IN" sz="1400" dirty="0" err="1"/>
              <a:t>fr</a:t>
            </a:r>
            <a:r>
              <a:rPr lang="en-IN" sz="1400" dirty="0"/>
              <a:t>, </a:t>
            </a:r>
            <a:r>
              <a:rPr lang="en-IN" sz="1400" dirty="0" err="1"/>
              <a:t>gray_fr</a:t>
            </a:r>
            <a:r>
              <a:rPr lang="en-IN" sz="1400" dirty="0"/>
              <a:t> = __</a:t>
            </a:r>
            <a:r>
              <a:rPr lang="en-IN" sz="1400" dirty="0" err="1"/>
              <a:t>get_data</a:t>
            </a:r>
            <a:r>
              <a:rPr lang="en-IN" sz="1400" dirty="0"/>
              <a:t>__()</a:t>
            </a:r>
          </a:p>
          <a:p>
            <a:r>
              <a:rPr lang="en-IN" sz="1400" dirty="0"/>
              <a:t>        for (x, y, w, h) in faces:#REGION OF FACE</a:t>
            </a:r>
          </a:p>
          <a:p>
            <a:r>
              <a:rPr lang="en-IN" sz="1400" dirty="0"/>
              <a:t>            fc = </a:t>
            </a:r>
            <a:r>
              <a:rPr lang="en-IN" sz="1400" dirty="0" err="1"/>
              <a:t>gray_fr</a:t>
            </a:r>
            <a:r>
              <a:rPr lang="en-IN" sz="1400" dirty="0"/>
              <a:t>[</a:t>
            </a:r>
            <a:r>
              <a:rPr lang="en-IN" sz="1400" dirty="0" err="1"/>
              <a:t>y:y+h</a:t>
            </a:r>
            <a:r>
              <a:rPr lang="en-IN" sz="1400" dirty="0"/>
              <a:t>, x:x+w]</a:t>
            </a:r>
          </a:p>
          <a:p>
            <a:r>
              <a:rPr lang="en-IN" sz="1400" dirty="0"/>
              <a:t>    </a:t>
            </a:r>
          </a:p>
          <a:p>
            <a:r>
              <a:rPr lang="en-IN" sz="1400" dirty="0"/>
              <a:t>            </a:t>
            </a:r>
            <a:r>
              <a:rPr lang="en-IN" sz="1400" dirty="0" err="1"/>
              <a:t>roi</a:t>
            </a:r>
            <a:r>
              <a:rPr lang="en-IN" sz="1400" dirty="0"/>
              <a:t> = cv2.resize(fc, (48, 48))#IMAGE RESIZE</a:t>
            </a:r>
          </a:p>
          <a:p>
            <a:r>
              <a:rPr lang="en-IN" sz="1400" dirty="0"/>
              <a:t>            </a:t>
            </a:r>
            <a:r>
              <a:rPr lang="en-IN" sz="1400" dirty="0" err="1"/>
              <a:t>pred</a:t>
            </a:r>
            <a:r>
              <a:rPr lang="en-IN" sz="1400" dirty="0"/>
              <a:t> = </a:t>
            </a:r>
            <a:r>
              <a:rPr lang="en-IN" sz="1400" dirty="0" err="1"/>
              <a:t>cnn.predict_emotion</a:t>
            </a:r>
            <a:r>
              <a:rPr lang="en-IN" sz="1400" dirty="0"/>
              <a:t>(</a:t>
            </a:r>
            <a:r>
              <a:rPr lang="en-IN" sz="1400" dirty="0" err="1"/>
              <a:t>roi</a:t>
            </a:r>
            <a:r>
              <a:rPr lang="en-IN" sz="1400" dirty="0"/>
              <a:t>[</a:t>
            </a:r>
            <a:r>
              <a:rPr lang="en-IN" sz="1400" dirty="0" err="1"/>
              <a:t>np.newaxis</a:t>
            </a:r>
            <a:r>
              <a:rPr lang="en-IN" sz="1400" dirty="0"/>
              <a:t>, :, :, </a:t>
            </a:r>
            <a:r>
              <a:rPr lang="en-IN" sz="1400" dirty="0" err="1"/>
              <a:t>np.newaxis</a:t>
            </a:r>
            <a:r>
              <a:rPr lang="en-IN" sz="1400" dirty="0"/>
              <a:t>])# CONVERTING ROI TO NUMPY ARRAY BECAUSE MODEL  ACCEPTS IN NUMPY ARRAY FORMAT.</a:t>
            </a:r>
          </a:p>
          <a:p>
            <a:endParaRPr lang="en-IN" sz="1400" dirty="0"/>
          </a:p>
          <a:p>
            <a:r>
              <a:rPr lang="en-IN" sz="1400" dirty="0"/>
              <a:t>            cv2.putText(</a:t>
            </a:r>
            <a:r>
              <a:rPr lang="en-IN" sz="1400" dirty="0" err="1"/>
              <a:t>fr</a:t>
            </a:r>
            <a:r>
              <a:rPr lang="en-IN" sz="1400" dirty="0"/>
              <a:t>, </a:t>
            </a:r>
            <a:r>
              <a:rPr lang="en-IN" sz="1400" dirty="0" err="1"/>
              <a:t>pred</a:t>
            </a:r>
            <a:r>
              <a:rPr lang="en-IN" sz="1400" dirty="0"/>
              <a:t>, (x, y), font, 1, (255, 255, 0), 2)#TEXT DISPLAY</a:t>
            </a:r>
          </a:p>
          <a:p>
            <a:r>
              <a:rPr lang="en-IN" sz="1400" dirty="0"/>
              <a:t>            cv2.rectangle(</a:t>
            </a:r>
            <a:r>
              <a:rPr lang="en-IN" sz="1400" dirty="0" err="1"/>
              <a:t>fr</a:t>
            </a:r>
            <a:r>
              <a:rPr lang="en-IN" sz="1400" dirty="0"/>
              <a:t>,(</a:t>
            </a:r>
            <a:r>
              <a:rPr lang="en-IN" sz="1400" dirty="0" err="1"/>
              <a:t>x,y</a:t>
            </a:r>
            <a:r>
              <a:rPr lang="en-IN" sz="1400" dirty="0"/>
              <a:t>),(</a:t>
            </a:r>
            <a:r>
              <a:rPr lang="en-IN" sz="1400" dirty="0" err="1"/>
              <a:t>x+w,y+h</a:t>
            </a:r>
            <a:r>
              <a:rPr lang="en-IN" sz="1400" dirty="0"/>
              <a:t>),(255,0,0),2)# RECTANGLE AREA THAT DISPLAY</a:t>
            </a:r>
          </a:p>
          <a:p>
            <a:endParaRPr lang="en-IN" sz="1400" dirty="0"/>
          </a:p>
          <a:p>
            <a:r>
              <a:rPr lang="en-IN" sz="1400" dirty="0"/>
              <a:t>        if cv2.waitKey(5) == 27:#WAITING FOR KEY STROKE FOR 5MS AND ASCII VALUE OF ESC IS 27</a:t>
            </a:r>
          </a:p>
          <a:p>
            <a:r>
              <a:rPr lang="en-IN" sz="1400" dirty="0"/>
              <a:t>            </a:t>
            </a:r>
            <a:r>
              <a:rPr lang="en-IN" sz="1400" dirty="0" err="1"/>
              <a:t>rgb.release</a:t>
            </a:r>
            <a:r>
              <a:rPr lang="en-IN" sz="1400" dirty="0"/>
              <a:t>()</a:t>
            </a:r>
          </a:p>
          <a:p>
            <a:r>
              <a:rPr lang="en-IN" sz="1400" dirty="0"/>
              <a:t>            break</a:t>
            </a:r>
          </a:p>
          <a:p>
            <a:r>
              <a:rPr lang="en-IN" sz="1400" dirty="0"/>
              <a:t>        cv2.imshow('Filter', </a:t>
            </a:r>
            <a:r>
              <a:rPr lang="en-IN" sz="1400" dirty="0" err="1"/>
              <a:t>fr</a:t>
            </a:r>
            <a:r>
              <a:rPr lang="en-IN" sz="1400" dirty="0"/>
              <a:t>)</a:t>
            </a:r>
          </a:p>
          <a:p>
            <a:r>
              <a:rPr lang="en-IN" sz="1400" dirty="0"/>
              <a:t>    cv2.destroyAllWindows()</a:t>
            </a:r>
          </a:p>
          <a:p>
            <a:endParaRPr lang="en-IN" sz="1400" dirty="0"/>
          </a:p>
          <a:p>
            <a:endParaRPr lang="en-IN" sz="1400" dirty="0"/>
          </a:p>
          <a:p>
            <a:endParaRPr lang="en-IN" sz="1400" dirty="0"/>
          </a:p>
          <a:p>
            <a:r>
              <a:rPr lang="en-IN" sz="1400" dirty="0"/>
              <a:t>model = </a:t>
            </a:r>
            <a:r>
              <a:rPr lang="en-IN" sz="1400" dirty="0" err="1"/>
              <a:t>FacialExpressionModel</a:t>
            </a:r>
            <a:r>
              <a:rPr lang="en-IN" sz="1400" dirty="0"/>
              <a:t>("</a:t>
            </a:r>
            <a:r>
              <a:rPr lang="en-IN" sz="1400" dirty="0" err="1"/>
              <a:t>face_model.json</a:t>
            </a:r>
            <a:r>
              <a:rPr lang="en-IN" sz="1400" dirty="0"/>
              <a:t>", "face_model.h5")#ALREADY TRAINED MODEL TKES 5-6 HRS TO TRAIN MODEL</a:t>
            </a:r>
          </a:p>
          <a:p>
            <a:r>
              <a:rPr lang="en-IN" sz="1400" dirty="0"/>
              <a:t>start(model)#PASSING</a:t>
            </a:r>
          </a:p>
        </p:txBody>
      </p:sp>
    </p:spTree>
    <p:extLst>
      <p:ext uri="{BB962C8B-B14F-4D97-AF65-F5344CB8AC3E}">
        <p14:creationId xmlns:p14="http://schemas.microsoft.com/office/powerpoint/2010/main" val="207976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emotion detection">
            <a:extLst>
              <a:ext uri="{FF2B5EF4-FFF2-40B4-BE49-F238E27FC236}">
                <a16:creationId xmlns:a16="http://schemas.microsoft.com/office/drawing/2014/main" id="{DBDB946C-FEC6-4F5A-A5F5-8298327ED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99" y="1825698"/>
            <a:ext cx="4090987" cy="4296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emotion detection">
            <a:extLst>
              <a:ext uri="{FF2B5EF4-FFF2-40B4-BE49-F238E27FC236}">
                <a16:creationId xmlns:a16="http://schemas.microsoft.com/office/drawing/2014/main" id="{D2DF3854-3321-452F-94C6-EF19D1B8D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200" y="1903961"/>
            <a:ext cx="5834113" cy="33506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2CE33E7-00D9-40D1-B962-38A53EE1784E}"/>
              </a:ext>
            </a:extLst>
          </p:cNvPr>
          <p:cNvSpPr txBox="1"/>
          <p:nvPr/>
        </p:nvSpPr>
        <p:spPr>
          <a:xfrm>
            <a:off x="132899" y="6343650"/>
            <a:ext cx="762000"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4051439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786C1F-2225-4584-8AD8-9E1FECD574D9}"/>
              </a:ext>
            </a:extLst>
          </p:cNvPr>
          <p:cNvSpPr txBox="1"/>
          <p:nvPr/>
        </p:nvSpPr>
        <p:spPr>
          <a:xfrm>
            <a:off x="1078027" y="1413063"/>
            <a:ext cx="9240255" cy="4031873"/>
          </a:xfrm>
          <a:prstGeom prst="rect">
            <a:avLst/>
          </a:prstGeom>
          <a:noFill/>
        </p:spPr>
        <p:txBody>
          <a:bodyPr wrap="square" rtlCol="0">
            <a:spAutoFit/>
          </a:bodyPr>
          <a:lstStyle/>
          <a:p>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Our model detects 7  emotions like </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Angry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Disgust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Fear</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Happy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Sad</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Surprise</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Neutral.</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2EDE0C-A1B3-4C08-ACF4-B9414BA22370}"/>
              </a:ext>
            </a:extLst>
          </p:cNvPr>
          <p:cNvSpPr txBox="1"/>
          <p:nvPr/>
        </p:nvSpPr>
        <p:spPr>
          <a:xfrm>
            <a:off x="276225" y="6355081"/>
            <a:ext cx="801802" cy="369332"/>
          </a:xfrm>
          <a:prstGeom prst="rect">
            <a:avLst/>
          </a:prstGeom>
          <a:noFill/>
        </p:spPr>
        <p:txBody>
          <a:bodyPr wrap="square" rtlCol="0">
            <a:spAutoFit/>
          </a:bodyPr>
          <a:lstStyle/>
          <a:p>
            <a:r>
              <a:rPr lang="en-US" dirty="0"/>
              <a:t>12</a:t>
            </a:r>
            <a:endParaRPr lang="en-IN" dirty="0"/>
          </a:p>
        </p:txBody>
      </p:sp>
    </p:spTree>
    <p:extLst>
      <p:ext uri="{BB962C8B-B14F-4D97-AF65-F5344CB8AC3E}">
        <p14:creationId xmlns:p14="http://schemas.microsoft.com/office/powerpoint/2010/main" val="113786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C8F908-ADF6-4CBC-A70D-C9E49FBD6931}"/>
              </a:ext>
            </a:extLst>
          </p:cNvPr>
          <p:cNvSpPr txBox="1"/>
          <p:nvPr/>
        </p:nvSpPr>
        <p:spPr>
          <a:xfrm>
            <a:off x="336884" y="1328286"/>
            <a:ext cx="10308657" cy="3908762"/>
          </a:xfrm>
          <a:prstGeom prst="rect">
            <a:avLst/>
          </a:prstGeom>
          <a:noFill/>
        </p:spPr>
        <p:txBody>
          <a:bodyPr wrap="square" rtlCol="0">
            <a:spAutoFit/>
          </a:bodyPr>
          <a:lstStyle/>
          <a:p>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p>
          <a:p>
            <a:pPr algn="just"/>
            <a:r>
              <a:rPr lang="en-US" sz="2400" dirty="0">
                <a:latin typeface="Times New Roman" panose="02020603050405020304" pitchFamily="18" charset="0"/>
                <a:cs typeface="Times New Roman" panose="02020603050405020304" pitchFamily="18" charset="0"/>
              </a:rPr>
              <a:t>Emotion  recognition technology has come a long way in the last twenty years. Today, machines are able to automatically verify identity information for secure transactions, for surveillance and security tasks, and for access control to buildings etc.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achieve this goal computers must be able to reliably identify nearby people in a manner that fits naturally within the pattern of normal human interactions. They must not require special interactions and must confirm to human intuitions about when recognition is likely.</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6A7DC5-C3AE-4674-9885-AAACA4C28E2C}"/>
              </a:ext>
            </a:extLst>
          </p:cNvPr>
          <p:cNvSpPr txBox="1"/>
          <p:nvPr/>
        </p:nvSpPr>
        <p:spPr>
          <a:xfrm>
            <a:off x="152400" y="6372225"/>
            <a:ext cx="628650"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283031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899-541D-4E24-87C8-3E2E7D14AFFD}"/>
              </a:ext>
            </a:extLst>
          </p:cNvPr>
          <p:cNvSpPr>
            <a:spLocks noGrp="1"/>
          </p:cNvSpPr>
          <p:nvPr>
            <p:ph type="ctrTitle"/>
          </p:nvPr>
        </p:nvSpPr>
        <p:spPr>
          <a:xfrm>
            <a:off x="192880" y="-1417082"/>
            <a:ext cx="10563225" cy="2388632"/>
          </a:xfrm>
        </p:spPr>
        <p:txBody>
          <a:bodyPr/>
          <a:lstStyle/>
          <a:p>
            <a:pPr algn="ctr"/>
            <a:r>
              <a:rPr lang="en-US" sz="4800" b="1" dirty="0">
                <a:solidFill>
                  <a:schemeClr val="accent1">
                    <a:lumMod val="60000"/>
                    <a:lumOff val="40000"/>
                  </a:schemeClr>
                </a:solidFill>
                <a:latin typeface="Times New Roman" panose="02020603050405020304" pitchFamily="18" charset="0"/>
                <a:cs typeface="Times New Roman" panose="02020603050405020304" pitchFamily="18" charset="0"/>
              </a:rPr>
              <a:t>Table of contents</a:t>
            </a:r>
            <a:endParaRPr lang="en-IN" sz="4800" b="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7D5118D-213A-411D-9FEF-81419FCAF961}"/>
              </a:ext>
            </a:extLst>
          </p:cNvPr>
          <p:cNvSpPr>
            <a:spLocks noGrp="1"/>
          </p:cNvSpPr>
          <p:nvPr>
            <p:ph type="subTitle" idx="1"/>
          </p:nvPr>
        </p:nvSpPr>
        <p:spPr>
          <a:xfrm>
            <a:off x="192880" y="1238249"/>
            <a:ext cx="11482387" cy="4848226"/>
          </a:xfrm>
        </p:spPr>
        <p:txBody>
          <a:bodyPr>
            <a:normAutofit/>
          </a:bodyPr>
          <a:lstStyle/>
          <a:p>
            <a:endParaRPr lang="en-US" sz="8000" b="1" cap="none" dirty="0">
              <a:solidFill>
                <a:schemeClr val="tx1"/>
              </a:solidFill>
              <a:latin typeface="Times New Roman" panose="02020603050405020304" pitchFamily="18" charset="0"/>
              <a:cs typeface="Times New Roman" panose="02020603050405020304" pitchFamily="18" charset="0"/>
            </a:endParaRPr>
          </a:p>
          <a:p>
            <a:endParaRPr lang="en-US" sz="8000" b="1" cap="none" dirty="0">
              <a:solidFill>
                <a:schemeClr val="tx1"/>
              </a:solidFill>
              <a:latin typeface="Times New Roman" panose="02020603050405020304" pitchFamily="18" charset="0"/>
              <a:cs typeface="Times New Roman" panose="02020603050405020304" pitchFamily="18" charset="0"/>
            </a:endParaRPr>
          </a:p>
          <a:p>
            <a:endParaRPr lang="en-IN" sz="8000" b="1" cap="none" dirty="0">
              <a:solidFill>
                <a:schemeClr val="tx1"/>
              </a:solidFill>
              <a:latin typeface="Times New Roman" panose="02020603050405020304" pitchFamily="18" charset="0"/>
              <a:cs typeface="Times New Roman" panose="02020603050405020304" pitchFamily="18" charset="0"/>
            </a:endParaRPr>
          </a:p>
          <a:p>
            <a:endParaRPr lang="en-IN" sz="8000" b="1" cap="none" dirty="0">
              <a:solidFill>
                <a:schemeClr val="tx1"/>
              </a:solidFill>
              <a:latin typeface="Times New Roman" panose="02020603050405020304" pitchFamily="18" charset="0"/>
              <a:cs typeface="Times New Roman" panose="02020603050405020304" pitchFamily="18" charset="0"/>
            </a:endParaRPr>
          </a:p>
          <a:p>
            <a:endParaRPr lang="en-IN" sz="8000" b="1" cap="none" dirty="0">
              <a:solidFill>
                <a:schemeClr val="tx1"/>
              </a:solidFill>
              <a:latin typeface="Times New Roman" panose="02020603050405020304" pitchFamily="18" charset="0"/>
              <a:cs typeface="Times New Roman" panose="02020603050405020304" pitchFamily="18" charset="0"/>
            </a:endParaRPr>
          </a:p>
          <a:p>
            <a:endParaRPr lang="en-IN" sz="8000" b="1" cap="none"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02EA3D-421C-40BC-B804-CF0E53A1699B}"/>
              </a:ext>
            </a:extLst>
          </p:cNvPr>
          <p:cNvSpPr txBox="1"/>
          <p:nvPr/>
        </p:nvSpPr>
        <p:spPr>
          <a:xfrm>
            <a:off x="192880" y="6353175"/>
            <a:ext cx="404813" cy="369332"/>
          </a:xfrm>
          <a:prstGeom prst="rect">
            <a:avLst/>
          </a:prstGeom>
          <a:noFill/>
        </p:spPr>
        <p:txBody>
          <a:bodyPr wrap="square" rtlCol="0">
            <a:spAutoFit/>
          </a:bodyPr>
          <a:lstStyle/>
          <a:p>
            <a:r>
              <a:rPr lang="en-US" dirty="0"/>
              <a:t>1</a:t>
            </a:r>
            <a:endParaRPr lang="en-IN" dirty="0"/>
          </a:p>
        </p:txBody>
      </p:sp>
      <p:sp>
        <p:nvSpPr>
          <p:cNvPr id="5" name="TextBox 4">
            <a:extLst>
              <a:ext uri="{FF2B5EF4-FFF2-40B4-BE49-F238E27FC236}">
                <a16:creationId xmlns:a16="http://schemas.microsoft.com/office/drawing/2014/main" id="{CAB0E8E0-34D8-4216-9183-CF395376FED6}"/>
              </a:ext>
            </a:extLst>
          </p:cNvPr>
          <p:cNvSpPr txBox="1"/>
          <p:nvPr/>
        </p:nvSpPr>
        <p:spPr>
          <a:xfrm>
            <a:off x="1085850" y="1238249"/>
            <a:ext cx="9229725" cy="5570756"/>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1.Abstract</a:t>
            </a:r>
          </a:p>
          <a:p>
            <a:r>
              <a:rPr lang="en-US" sz="3200" dirty="0">
                <a:latin typeface="Times New Roman" panose="02020603050405020304" pitchFamily="18" charset="0"/>
                <a:cs typeface="Times New Roman" panose="02020603050405020304" pitchFamily="18" charset="0"/>
              </a:rPr>
              <a:t>2.Existing system</a:t>
            </a:r>
          </a:p>
          <a:p>
            <a:r>
              <a:rPr lang="en-US" sz="3200" dirty="0">
                <a:latin typeface="Times New Roman" panose="02020603050405020304" pitchFamily="18" charset="0"/>
                <a:cs typeface="Times New Roman" panose="02020603050405020304" pitchFamily="18" charset="0"/>
              </a:rPr>
              <a:t>3.Proposed system</a:t>
            </a:r>
          </a:p>
          <a:p>
            <a:r>
              <a:rPr lang="en-US" sz="3200" dirty="0">
                <a:latin typeface="Times New Roman" panose="02020603050405020304" pitchFamily="18" charset="0"/>
                <a:cs typeface="Times New Roman" panose="02020603050405020304" pitchFamily="18" charset="0"/>
              </a:rPr>
              <a:t>4.Why python</a:t>
            </a:r>
          </a:p>
          <a:p>
            <a:r>
              <a:rPr lang="en-US" sz="3200" dirty="0">
                <a:latin typeface="Times New Roman" panose="02020603050405020304" pitchFamily="18" charset="0"/>
                <a:cs typeface="Times New Roman" panose="02020603050405020304" pitchFamily="18" charset="0"/>
              </a:rPr>
              <a:t>5.Libraries used</a:t>
            </a:r>
          </a:p>
          <a:p>
            <a:r>
              <a:rPr lang="en-US" sz="3200" dirty="0">
                <a:latin typeface="Times New Roman" panose="02020603050405020304" pitchFamily="18" charset="0"/>
                <a:cs typeface="Times New Roman" panose="02020603050405020304" pitchFamily="18" charset="0"/>
              </a:rPr>
              <a:t>6.System requirements</a:t>
            </a:r>
          </a:p>
          <a:p>
            <a:r>
              <a:rPr lang="en-US" sz="3200" dirty="0">
                <a:latin typeface="Times New Roman" panose="02020603050405020304" pitchFamily="18" charset="0"/>
                <a:cs typeface="Times New Roman" panose="02020603050405020304" pitchFamily="18" charset="0"/>
              </a:rPr>
              <a:t>7.Convolutional neural networks</a:t>
            </a:r>
          </a:p>
          <a:p>
            <a:r>
              <a:rPr lang="en-US" sz="3200" dirty="0">
                <a:latin typeface="Times New Roman" panose="02020603050405020304" pitchFamily="18" charset="0"/>
                <a:cs typeface="Times New Roman" panose="02020603050405020304" pitchFamily="18" charset="0"/>
              </a:rPr>
              <a:t>8.Model</a:t>
            </a:r>
          </a:p>
          <a:p>
            <a:r>
              <a:rPr lang="en-US" sz="3200" dirty="0">
                <a:latin typeface="Times New Roman" panose="02020603050405020304" pitchFamily="18" charset="0"/>
                <a:cs typeface="Times New Roman" panose="02020603050405020304" pitchFamily="18" charset="0"/>
              </a:rPr>
              <a:t>9.Implementation code</a:t>
            </a:r>
          </a:p>
          <a:p>
            <a:r>
              <a:rPr lang="en-US" sz="3200" dirty="0">
                <a:latin typeface="Times New Roman" panose="02020603050405020304" pitchFamily="18" charset="0"/>
                <a:cs typeface="Times New Roman" panose="02020603050405020304" pitchFamily="18" charset="0"/>
              </a:rPr>
              <a:t>10.Conclusion</a:t>
            </a:r>
          </a:p>
          <a:p>
            <a:endParaRPr lang="en-US" dirty="0"/>
          </a:p>
          <a:p>
            <a:endParaRPr lang="en-IN" dirty="0"/>
          </a:p>
        </p:txBody>
      </p:sp>
    </p:spTree>
    <p:extLst>
      <p:ext uri="{BB962C8B-B14F-4D97-AF65-F5344CB8AC3E}">
        <p14:creationId xmlns:p14="http://schemas.microsoft.com/office/powerpoint/2010/main" val="199827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E1050-1846-405D-8575-9F2596F834D0}"/>
              </a:ext>
            </a:extLst>
          </p:cNvPr>
          <p:cNvSpPr>
            <a:spLocks noGrp="1"/>
          </p:cNvSpPr>
          <p:nvPr>
            <p:ph type="title"/>
          </p:nvPr>
        </p:nvSpPr>
        <p:spPr/>
        <p:txBody>
          <a:bodyPr/>
          <a:lstStyle/>
          <a:p>
            <a:r>
              <a:rPr lang="en-US" dirty="0">
                <a:solidFill>
                  <a:schemeClr val="accent1">
                    <a:lumMod val="60000"/>
                    <a:lumOff val="40000"/>
                  </a:schemeClr>
                </a:solidFill>
              </a:rPr>
              <a:t>ABSTRACT:</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D5A7E32D-887C-4E71-A432-2BE3E92DC92E}"/>
              </a:ext>
            </a:extLst>
          </p:cNvPr>
          <p:cNvSpPr>
            <a:spLocks noGrp="1"/>
          </p:cNvSpPr>
          <p:nvPr>
            <p:ph idx="1"/>
          </p:nvPr>
        </p:nvSpPr>
        <p:spPr>
          <a:xfrm>
            <a:off x="303211" y="1441637"/>
            <a:ext cx="11242678" cy="4744570"/>
          </a:xfrm>
        </p:spPr>
        <p:txBody>
          <a:bodyPr>
            <a:noAutofit/>
          </a:bodyPr>
          <a:lstStyle/>
          <a:p>
            <a:pPr marL="0" indent="0" algn="just">
              <a:buNone/>
            </a:pPr>
            <a:r>
              <a:rPr lang="en-IN" sz="2800" dirty="0">
                <a:latin typeface="Times New Roman" panose="02020603050405020304" pitchFamily="18" charset="0"/>
                <a:cs typeface="Times New Roman" panose="02020603050405020304" pitchFamily="18" charset="0"/>
              </a:rPr>
              <a:t>In any serious scenario, the successful identification of potential hostile elements is very important to minimize any casualties which might be incurred. The most commonly deployed methods to counter this have mostly been surveillance systems which only extract some data pertaining to the region of interest in the area of observation and transfer the information to the human operators. Accordingly, with the ever-increasing rate at which warfare tactics are evolving, there has been increase in need for “smarter” solutions to this problem of hostile intent detection. Recently, a number of developments being made to ameliorate the efficacy and the certitude with which this task is done. This project implements advance computer vision concepts and recognize different emotions by finding pattern on human face</a:t>
            </a:r>
          </a:p>
        </p:txBody>
      </p:sp>
      <p:sp>
        <p:nvSpPr>
          <p:cNvPr id="4" name="TextBox 3">
            <a:extLst>
              <a:ext uri="{FF2B5EF4-FFF2-40B4-BE49-F238E27FC236}">
                <a16:creationId xmlns:a16="http://schemas.microsoft.com/office/drawing/2014/main" id="{D57D43EA-CE35-4B8F-B600-8A4679FE7CBD}"/>
              </a:ext>
            </a:extLst>
          </p:cNvPr>
          <p:cNvSpPr txBox="1"/>
          <p:nvPr/>
        </p:nvSpPr>
        <p:spPr>
          <a:xfrm>
            <a:off x="131761" y="6381750"/>
            <a:ext cx="342900" cy="369332"/>
          </a:xfrm>
          <a:prstGeom prst="rect">
            <a:avLst/>
          </a:prstGeom>
          <a:noFill/>
        </p:spPr>
        <p:txBody>
          <a:bodyPr wrap="square" rtlCol="0">
            <a:spAutoFit/>
          </a:bodyPr>
          <a:lstStyle/>
          <a:p>
            <a:r>
              <a:rPr lang="en-US" dirty="0"/>
              <a:t>2</a:t>
            </a:r>
            <a:endParaRPr lang="en-IN" dirty="0"/>
          </a:p>
        </p:txBody>
      </p:sp>
    </p:spTree>
    <p:extLst>
      <p:ext uri="{BB962C8B-B14F-4D97-AF65-F5344CB8AC3E}">
        <p14:creationId xmlns:p14="http://schemas.microsoft.com/office/powerpoint/2010/main" val="355946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40DA0-D531-4BED-A904-747038770A85}"/>
              </a:ext>
            </a:extLst>
          </p:cNvPr>
          <p:cNvSpPr txBox="1"/>
          <p:nvPr/>
        </p:nvSpPr>
        <p:spPr>
          <a:xfrm>
            <a:off x="514350" y="1743074"/>
            <a:ext cx="11163300" cy="3600986"/>
          </a:xfrm>
          <a:prstGeom prst="rect">
            <a:avLst/>
          </a:prstGeom>
          <a:noFill/>
        </p:spPr>
        <p:txBody>
          <a:bodyPr wrap="square" rtlCol="0">
            <a:spAutoFit/>
          </a:bodyPr>
          <a:lstStyle/>
          <a:p>
            <a:pPr algn="just"/>
            <a:r>
              <a:rPr lang="en-US" sz="3600" dirty="0">
                <a:solidFill>
                  <a:schemeClr val="accent1">
                    <a:lumMod val="60000"/>
                    <a:lumOff val="40000"/>
                  </a:schemeClr>
                </a:solidFill>
                <a:latin typeface="Times New Roman" panose="02020603050405020304" pitchFamily="18" charset="0"/>
                <a:cs typeface="Times New Roman" panose="02020603050405020304" pitchFamily="18" charset="0"/>
              </a:rPr>
              <a:t>EXISTING SYSTEM</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Currently, people are using surveillance system to counter this problem which has lots of problems associated with it. A human supervisor should always pay attention to the incoming stream from the surveillance cameras and in case of low clarity image, recognizing of emotions gets difficult of us humans and thus the risk of hostile situation increases</a:t>
            </a:r>
            <a:r>
              <a:rPr 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F5EF079-386B-493C-9707-5D7EE6EFFC89}"/>
              </a:ext>
            </a:extLst>
          </p:cNvPr>
          <p:cNvSpPr txBox="1"/>
          <p:nvPr/>
        </p:nvSpPr>
        <p:spPr>
          <a:xfrm>
            <a:off x="171450" y="6334125"/>
            <a:ext cx="409575" cy="369332"/>
          </a:xfrm>
          <a:prstGeom prst="rect">
            <a:avLst/>
          </a:prstGeom>
          <a:noFill/>
        </p:spPr>
        <p:txBody>
          <a:bodyPr wrap="square" rtlCol="0">
            <a:spAutoFit/>
          </a:bodyPr>
          <a:lstStyle/>
          <a:p>
            <a:r>
              <a:rPr lang="en-US" dirty="0"/>
              <a:t>4</a:t>
            </a:r>
            <a:endParaRPr lang="en-IN" dirty="0"/>
          </a:p>
        </p:txBody>
      </p:sp>
    </p:spTree>
    <p:extLst>
      <p:ext uri="{BB962C8B-B14F-4D97-AF65-F5344CB8AC3E}">
        <p14:creationId xmlns:p14="http://schemas.microsoft.com/office/powerpoint/2010/main" val="858653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9BDDED-F53E-480D-B15C-6CE4C4B31F49}"/>
              </a:ext>
            </a:extLst>
          </p:cNvPr>
          <p:cNvSpPr txBox="1"/>
          <p:nvPr/>
        </p:nvSpPr>
        <p:spPr>
          <a:xfrm>
            <a:off x="257175" y="521226"/>
            <a:ext cx="11049000" cy="6063198"/>
          </a:xfrm>
          <a:prstGeom prst="rect">
            <a:avLst/>
          </a:prstGeom>
          <a:noFill/>
        </p:spPr>
        <p:txBody>
          <a:bodyPr wrap="square" rtlCol="0">
            <a:spAutoFit/>
          </a:bodyPr>
          <a:lstStyle/>
          <a:p>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PROPOSED SYSTEM</a:t>
            </a:r>
          </a:p>
          <a:p>
            <a:endParaRPr lang="en-IN"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Proposed system provides an advance system which identifies different emotions of human beings using concepts of advance computer vision without any assistance of human supervisor.</a:t>
            </a:r>
            <a:endParaRPr lang="en-IN" sz="28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a:p>
            <a:r>
              <a:rPr lang="en-US" sz="3200" dirty="0">
                <a:solidFill>
                  <a:schemeClr val="accent1">
                    <a:lumMod val="60000"/>
                    <a:lumOff val="40000"/>
                  </a:schemeClr>
                </a:solidFill>
                <a:latin typeface="Times New Roman" panose="02020603050405020304" pitchFamily="18" charset="0"/>
                <a:cs typeface="Times New Roman" panose="02020603050405020304" pitchFamily="18" charset="0"/>
              </a:rPr>
              <a:t>ADVANTAGES</a:t>
            </a:r>
          </a:p>
          <a:p>
            <a:endParaRPr lang="en-IN" sz="32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Recognition of emotion without need of any human supervisor.</a:t>
            </a:r>
            <a:endParaRPr lang="en-IN"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Faster and can recognize multiple emotions</a:t>
            </a:r>
            <a:endParaRPr lang="en-IN"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Built on python which provides greater integration and higher integration</a:t>
            </a:r>
            <a:endParaRPr lang="en-IN" sz="28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D4360C2-2DE8-4181-B057-4A658AE0581D}"/>
              </a:ext>
            </a:extLst>
          </p:cNvPr>
          <p:cNvSpPr txBox="1"/>
          <p:nvPr/>
        </p:nvSpPr>
        <p:spPr>
          <a:xfrm>
            <a:off x="142875" y="6399758"/>
            <a:ext cx="419100" cy="369332"/>
          </a:xfrm>
          <a:prstGeom prst="rect">
            <a:avLst/>
          </a:prstGeom>
          <a:noFill/>
        </p:spPr>
        <p:txBody>
          <a:bodyPr wrap="square" rtlCol="0">
            <a:spAutoFit/>
          </a:bodyPr>
          <a:lstStyle/>
          <a:p>
            <a:r>
              <a:rPr lang="en-US" dirty="0"/>
              <a:t>5</a:t>
            </a:r>
            <a:endParaRPr lang="en-IN" dirty="0"/>
          </a:p>
        </p:txBody>
      </p:sp>
    </p:spTree>
    <p:extLst>
      <p:ext uri="{BB962C8B-B14F-4D97-AF65-F5344CB8AC3E}">
        <p14:creationId xmlns:p14="http://schemas.microsoft.com/office/powerpoint/2010/main" val="12725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D13E6-C322-4F7E-99A4-24C1590524CD}"/>
              </a:ext>
            </a:extLst>
          </p:cNvPr>
          <p:cNvSpPr txBox="1"/>
          <p:nvPr/>
        </p:nvSpPr>
        <p:spPr>
          <a:xfrm>
            <a:off x="622300" y="574576"/>
            <a:ext cx="9067800" cy="6186309"/>
          </a:xfrm>
          <a:prstGeom prst="rect">
            <a:avLst/>
          </a:prstGeom>
          <a:noFill/>
        </p:spPr>
        <p:txBody>
          <a:bodyPr wrap="square" rtlCol="0">
            <a:spAutoFit/>
          </a:bodyPr>
          <a:lstStyle/>
          <a:p>
            <a:r>
              <a:rPr lang="en-US" sz="4400" dirty="0">
                <a:solidFill>
                  <a:schemeClr val="accent1">
                    <a:lumMod val="60000"/>
                    <a:lumOff val="40000"/>
                  </a:schemeClr>
                </a:solidFill>
              </a:rPr>
              <a:t>WHY PYTHON?</a:t>
            </a:r>
          </a:p>
          <a:p>
            <a:endParaRPr lang="en-US" sz="2800" dirty="0">
              <a:solidFill>
                <a:schemeClr val="accent1">
                  <a:lumMod val="60000"/>
                  <a:lumOff val="40000"/>
                </a:schemeClr>
              </a:solidFill>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Python is a robust programming language and provides an easy usage of the code lines. </a:t>
            </a:r>
          </a:p>
          <a:p>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has various built in libraries for image processing and also have libraries for  machine learning and deep learning</a:t>
            </a:r>
          </a:p>
          <a:p>
            <a:endParaRPr lang="en-US" sz="28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And Python is the primary programming language used for much of the research and development in Machine Learning.</a:t>
            </a:r>
          </a:p>
          <a:p>
            <a:endParaRPr lang="en-US" sz="4400" dirty="0">
              <a:solidFill>
                <a:schemeClr val="accent1">
                  <a:lumMod val="60000"/>
                  <a:lumOff val="40000"/>
                </a:schemeClr>
              </a:solidFill>
            </a:endParaRPr>
          </a:p>
        </p:txBody>
      </p:sp>
      <p:sp>
        <p:nvSpPr>
          <p:cNvPr id="3" name="TextBox 2">
            <a:extLst>
              <a:ext uri="{FF2B5EF4-FFF2-40B4-BE49-F238E27FC236}">
                <a16:creationId xmlns:a16="http://schemas.microsoft.com/office/drawing/2014/main" id="{1C740552-1C56-4BBE-9A8C-7C5439026B8E}"/>
              </a:ext>
            </a:extLst>
          </p:cNvPr>
          <p:cNvSpPr txBox="1"/>
          <p:nvPr/>
        </p:nvSpPr>
        <p:spPr>
          <a:xfrm>
            <a:off x="295275" y="6410325"/>
            <a:ext cx="590550" cy="369332"/>
          </a:xfrm>
          <a:prstGeom prst="rect">
            <a:avLst/>
          </a:prstGeom>
          <a:noFill/>
        </p:spPr>
        <p:txBody>
          <a:bodyPr wrap="square" rtlCol="0">
            <a:spAutoFit/>
          </a:bodyPr>
          <a:lstStyle/>
          <a:p>
            <a:r>
              <a:rPr lang="en-US" dirty="0"/>
              <a:t>6</a:t>
            </a:r>
            <a:endParaRPr lang="en-IN" dirty="0"/>
          </a:p>
        </p:txBody>
      </p:sp>
    </p:spTree>
    <p:extLst>
      <p:ext uri="{BB962C8B-B14F-4D97-AF65-F5344CB8AC3E}">
        <p14:creationId xmlns:p14="http://schemas.microsoft.com/office/powerpoint/2010/main" val="301542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895B19-366A-4084-AAEB-0EA192361EAF}"/>
              </a:ext>
            </a:extLst>
          </p:cNvPr>
          <p:cNvSpPr txBox="1"/>
          <p:nvPr/>
        </p:nvSpPr>
        <p:spPr>
          <a:xfrm flipH="1">
            <a:off x="454026" y="587375"/>
            <a:ext cx="8882382" cy="5632311"/>
          </a:xfrm>
          <a:prstGeom prst="rect">
            <a:avLst/>
          </a:prstGeom>
          <a:noFill/>
        </p:spPr>
        <p:txBody>
          <a:bodyPr wrap="square" rtlCol="0">
            <a:spAutoFit/>
          </a:bodyPr>
          <a:lstStyle/>
          <a:p>
            <a:r>
              <a:rPr lang="en-US" sz="3600" dirty="0">
                <a:solidFill>
                  <a:schemeClr val="accent1">
                    <a:lumMod val="60000"/>
                    <a:lumOff val="40000"/>
                  </a:schemeClr>
                </a:solidFill>
                <a:latin typeface="Times New Roman" panose="02020603050405020304" pitchFamily="18" charset="0"/>
                <a:cs typeface="Times New Roman" panose="02020603050405020304" pitchFamily="18" charset="0"/>
              </a:rPr>
              <a:t>Libraries  USED:</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OPEN-CV</a:t>
            </a:r>
            <a:r>
              <a:rPr lang="en-US" sz="2800" dirty="0">
                <a:latin typeface="Times New Roman" panose="02020603050405020304" pitchFamily="18" charset="0"/>
                <a:cs typeface="Times New Roman" panose="02020603050405020304" pitchFamily="18" charset="0"/>
              </a:rPr>
              <a:t>: OpenCV (Open source computer vision) is a library of programming functions mainly aimed at real-time computer vision.  Originally developed by Intel</a:t>
            </a:r>
          </a:p>
          <a:p>
            <a:endParaRPr lang="en-US" sz="24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accent1">
                    <a:lumMod val="60000"/>
                    <a:lumOff val="40000"/>
                  </a:schemeClr>
                </a:solidFill>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TensorFlow allows developers to create </a:t>
            </a:r>
            <a:r>
              <a:rPr lang="en-US" sz="2800" i="1" dirty="0">
                <a:latin typeface="Times New Roman" panose="02020603050405020304" pitchFamily="18" charset="0"/>
                <a:cs typeface="Times New Roman" panose="02020603050405020304" pitchFamily="18" charset="0"/>
              </a:rPr>
              <a:t>dataflow graphs</a:t>
            </a:r>
            <a:r>
              <a:rPr lang="en-US" sz="2800" dirty="0">
                <a:latin typeface="Times New Roman" panose="02020603050405020304" pitchFamily="18" charset="0"/>
                <a:cs typeface="Times New Roman" panose="02020603050405020304" pitchFamily="18" charset="0"/>
              </a:rPr>
              <a:t>—structures that describe how data moves through a graph, or a series of processing nodes. Each node in the graph represents a mathematical operation, and each connection or edge between nodes is a multidimensional data array, or </a:t>
            </a:r>
            <a:r>
              <a:rPr lang="en-US" sz="2800" i="1" dirty="0">
                <a:latin typeface="Times New Roman" panose="02020603050405020304" pitchFamily="18" charset="0"/>
                <a:cs typeface="Times New Roman" panose="02020603050405020304" pitchFamily="18" charset="0"/>
              </a:rPr>
              <a:t>tensor</a:t>
            </a:r>
            <a:r>
              <a:rPr lang="en-US"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9E320B-E9B5-47F5-8EAA-433090159EFA}"/>
              </a:ext>
            </a:extLst>
          </p:cNvPr>
          <p:cNvPicPr>
            <a:picLocks noChangeAspect="1"/>
          </p:cNvPicPr>
          <p:nvPr/>
        </p:nvPicPr>
        <p:blipFill>
          <a:blip r:embed="rId2"/>
          <a:stretch>
            <a:fillRect/>
          </a:stretch>
        </p:blipFill>
        <p:spPr>
          <a:xfrm>
            <a:off x="9885857" y="3979030"/>
            <a:ext cx="1852117" cy="1041816"/>
          </a:xfrm>
          <a:prstGeom prst="rect">
            <a:avLst/>
          </a:prstGeom>
        </p:spPr>
      </p:pic>
      <p:pic>
        <p:nvPicPr>
          <p:cNvPr id="7" name="Picture 6">
            <a:extLst>
              <a:ext uri="{FF2B5EF4-FFF2-40B4-BE49-F238E27FC236}">
                <a16:creationId xmlns:a16="http://schemas.microsoft.com/office/drawing/2014/main" id="{D2358695-91B7-4F70-B8C7-3FA851149C4D}"/>
              </a:ext>
            </a:extLst>
          </p:cNvPr>
          <p:cNvPicPr>
            <a:picLocks noChangeAspect="1"/>
          </p:cNvPicPr>
          <p:nvPr/>
        </p:nvPicPr>
        <p:blipFill>
          <a:blip r:embed="rId3"/>
          <a:stretch>
            <a:fillRect/>
          </a:stretch>
        </p:blipFill>
        <p:spPr>
          <a:xfrm>
            <a:off x="9985048" y="1459793"/>
            <a:ext cx="1501333" cy="1849142"/>
          </a:xfrm>
          <a:prstGeom prst="rect">
            <a:avLst/>
          </a:prstGeom>
        </p:spPr>
      </p:pic>
      <p:sp>
        <p:nvSpPr>
          <p:cNvPr id="3" name="TextBox 2">
            <a:extLst>
              <a:ext uri="{FF2B5EF4-FFF2-40B4-BE49-F238E27FC236}">
                <a16:creationId xmlns:a16="http://schemas.microsoft.com/office/drawing/2014/main" id="{0E2071D5-E1D5-4604-B9E2-76443972ADFC}"/>
              </a:ext>
            </a:extLst>
          </p:cNvPr>
          <p:cNvSpPr txBox="1"/>
          <p:nvPr/>
        </p:nvSpPr>
        <p:spPr>
          <a:xfrm>
            <a:off x="257175" y="6353175"/>
            <a:ext cx="923925" cy="369332"/>
          </a:xfrm>
          <a:prstGeom prst="rect">
            <a:avLst/>
          </a:prstGeom>
          <a:noFill/>
        </p:spPr>
        <p:txBody>
          <a:bodyPr wrap="square" rtlCol="0">
            <a:spAutoFit/>
          </a:bodyPr>
          <a:lstStyle/>
          <a:p>
            <a:r>
              <a:rPr lang="en-US" dirty="0"/>
              <a:t>7</a:t>
            </a:r>
            <a:endParaRPr lang="en-IN" dirty="0"/>
          </a:p>
        </p:txBody>
      </p:sp>
    </p:spTree>
    <p:extLst>
      <p:ext uri="{BB962C8B-B14F-4D97-AF65-F5344CB8AC3E}">
        <p14:creationId xmlns:p14="http://schemas.microsoft.com/office/powerpoint/2010/main" val="3452798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5BC157-3F1C-4541-8A7F-D1108473868D}"/>
              </a:ext>
            </a:extLst>
          </p:cNvPr>
          <p:cNvSpPr txBox="1"/>
          <p:nvPr/>
        </p:nvSpPr>
        <p:spPr>
          <a:xfrm flipH="1">
            <a:off x="1184855" y="1091324"/>
            <a:ext cx="8844970" cy="3570208"/>
          </a:xfrm>
          <a:prstGeom prst="rect">
            <a:avLst/>
          </a:prstGeom>
          <a:noFill/>
        </p:spPr>
        <p:txBody>
          <a:bodyPr wrap="square" rtlCol="0">
            <a:spAutoFit/>
          </a:bodyPr>
          <a:lstStyle/>
          <a:p>
            <a:r>
              <a:rPr lang="en-US" sz="3600" dirty="0">
                <a:solidFill>
                  <a:schemeClr val="accent1">
                    <a:lumMod val="60000"/>
                    <a:lumOff val="40000"/>
                  </a:schemeClr>
                </a:solidFill>
              </a:rPr>
              <a:t>System Requirements:</a:t>
            </a:r>
          </a:p>
          <a:p>
            <a:endParaRPr lang="en-US" dirty="0"/>
          </a:p>
          <a:p>
            <a:endParaRPr lang="en-US" dirty="0"/>
          </a:p>
          <a:p>
            <a:pPr marL="285750" indent="-285750">
              <a:buFont typeface="Arial" panose="020B0604020202020204" pitchFamily="34" charset="0"/>
              <a:buChar char="•"/>
            </a:pPr>
            <a:r>
              <a:rPr lang="en-US" sz="3200" dirty="0">
                <a:solidFill>
                  <a:schemeClr val="accent1">
                    <a:lumMod val="60000"/>
                    <a:lumOff val="40000"/>
                  </a:schemeClr>
                </a:solidFill>
              </a:rPr>
              <a:t>Software</a:t>
            </a:r>
            <a:r>
              <a:rPr lang="en-US" sz="3200" dirty="0"/>
              <a:t>	</a:t>
            </a:r>
          </a:p>
          <a:p>
            <a:pPr marL="285750" indent="-285750">
              <a:buFont typeface="Arial" panose="020B0604020202020204" pitchFamily="34" charset="0"/>
              <a:buChar char="•"/>
            </a:pPr>
            <a:r>
              <a:rPr lang="en-US" sz="2400" dirty="0"/>
              <a:t>Python 3.7.1</a:t>
            </a:r>
          </a:p>
          <a:p>
            <a:endParaRPr lang="en-US" dirty="0"/>
          </a:p>
          <a:p>
            <a:r>
              <a:rPr lang="en-US" sz="3200" dirty="0">
                <a:solidFill>
                  <a:schemeClr val="accent1">
                    <a:lumMod val="60000"/>
                    <a:lumOff val="40000"/>
                  </a:schemeClr>
                </a:solidFill>
              </a:rPr>
              <a:t>Hardware</a:t>
            </a:r>
          </a:p>
          <a:p>
            <a:pPr marL="285750" indent="-285750">
              <a:buFont typeface="Arial" panose="020B0604020202020204" pitchFamily="34" charset="0"/>
              <a:buChar char="•"/>
            </a:pPr>
            <a:r>
              <a:rPr lang="en-IN" sz="2400" dirty="0"/>
              <a:t>Intel i3 processor higher</a:t>
            </a:r>
          </a:p>
          <a:p>
            <a:pPr marL="285750" indent="-285750">
              <a:buFont typeface="Arial" panose="020B0604020202020204" pitchFamily="34" charset="0"/>
              <a:buChar char="•"/>
            </a:pPr>
            <a:r>
              <a:rPr lang="en-US" sz="2400" dirty="0"/>
              <a:t>Ram 4gb or more</a:t>
            </a:r>
          </a:p>
        </p:txBody>
      </p:sp>
      <p:sp>
        <p:nvSpPr>
          <p:cNvPr id="3" name="TextBox 2">
            <a:extLst>
              <a:ext uri="{FF2B5EF4-FFF2-40B4-BE49-F238E27FC236}">
                <a16:creationId xmlns:a16="http://schemas.microsoft.com/office/drawing/2014/main" id="{D8222BD7-474E-4B41-AA72-6ADDE05F578C}"/>
              </a:ext>
            </a:extLst>
          </p:cNvPr>
          <p:cNvSpPr txBox="1"/>
          <p:nvPr/>
        </p:nvSpPr>
        <p:spPr>
          <a:xfrm>
            <a:off x="266700" y="6296025"/>
            <a:ext cx="752475" cy="369332"/>
          </a:xfrm>
          <a:prstGeom prst="rect">
            <a:avLst/>
          </a:prstGeom>
          <a:noFill/>
        </p:spPr>
        <p:txBody>
          <a:bodyPr wrap="square" rtlCol="0">
            <a:spAutoFit/>
          </a:bodyPr>
          <a:lstStyle/>
          <a:p>
            <a:r>
              <a:rPr lang="en-US" dirty="0"/>
              <a:t>8</a:t>
            </a:r>
            <a:endParaRPr lang="en-IN" dirty="0"/>
          </a:p>
        </p:txBody>
      </p:sp>
    </p:spTree>
    <p:extLst>
      <p:ext uri="{BB962C8B-B14F-4D97-AF65-F5344CB8AC3E}">
        <p14:creationId xmlns:p14="http://schemas.microsoft.com/office/powerpoint/2010/main" val="3872026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261C8F-CE55-480F-B8BC-0B70A8CFA33D}"/>
              </a:ext>
            </a:extLst>
          </p:cNvPr>
          <p:cNvSpPr txBox="1"/>
          <p:nvPr/>
        </p:nvSpPr>
        <p:spPr>
          <a:xfrm>
            <a:off x="451385" y="1699059"/>
            <a:ext cx="11040177" cy="3170099"/>
          </a:xfrm>
          <a:prstGeom prst="rect">
            <a:avLst/>
          </a:prstGeom>
          <a:noFill/>
        </p:spPr>
        <p:txBody>
          <a:bodyPr wrap="square" rtlCol="0">
            <a:spAutoFit/>
          </a:bodyPr>
          <a:lstStyle/>
          <a:p>
            <a:pPr algn="just"/>
            <a:r>
              <a:rPr lang="en-US" sz="3200" b="1" dirty="0">
                <a:solidFill>
                  <a:schemeClr val="accent1">
                    <a:lumMod val="60000"/>
                    <a:lumOff val="40000"/>
                  </a:schemeClr>
                </a:solidFill>
                <a:latin typeface="Times New Roman" panose="02020603050405020304" pitchFamily="18" charset="0"/>
                <a:cs typeface="Times New Roman" panose="02020603050405020304" pitchFamily="18" charset="0"/>
              </a:rPr>
              <a:t>Convolutional Neural Network:</a:t>
            </a:r>
            <a:endParaRPr lang="en-US" sz="32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endParaRPr lang="en-US" sz="2800" dirty="0">
              <a:solidFill>
                <a:schemeClr val="accent1">
                  <a:lumMod val="60000"/>
                  <a:lumOff val="40000"/>
                </a:schemeClr>
              </a:solidFill>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Convolutional Neural Network (ConvNet/CNN)</a:t>
            </a:r>
            <a:r>
              <a:rPr lang="en-US" sz="2800" dirty="0">
                <a:latin typeface="Times New Roman" panose="02020603050405020304" pitchFamily="18" charset="0"/>
                <a:cs typeface="Times New Roman" panose="02020603050405020304" pitchFamily="18" charset="0"/>
              </a:rPr>
              <a:t> is a Deep Learning algorithm which can take in an input image, assign importance (learnable weights and biases) to various aspects/objects in the image and be able to differentiate one from the other. The pre-processing required in a ConvNet is much lower as compared to other classification algorithms. </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D2C5C4-B217-49C8-9DC4-24C4FB9BDC33}"/>
              </a:ext>
            </a:extLst>
          </p:cNvPr>
          <p:cNvSpPr txBox="1"/>
          <p:nvPr/>
        </p:nvSpPr>
        <p:spPr>
          <a:xfrm>
            <a:off x="228600" y="6343650"/>
            <a:ext cx="381000" cy="369332"/>
          </a:xfrm>
          <a:prstGeom prst="rect">
            <a:avLst/>
          </a:prstGeom>
          <a:noFill/>
        </p:spPr>
        <p:txBody>
          <a:bodyPr wrap="square" rtlCol="0">
            <a:spAutoFit/>
          </a:bodyPr>
          <a:lstStyle/>
          <a:p>
            <a:r>
              <a:rPr lang="en-US" dirty="0"/>
              <a:t>9</a:t>
            </a:r>
            <a:endParaRPr lang="en-IN" dirty="0"/>
          </a:p>
        </p:txBody>
      </p:sp>
    </p:spTree>
    <p:extLst>
      <p:ext uri="{BB962C8B-B14F-4D97-AF65-F5344CB8AC3E}">
        <p14:creationId xmlns:p14="http://schemas.microsoft.com/office/powerpoint/2010/main" val="2952908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337</TotalTime>
  <Words>1221</Words>
  <Application>Microsoft Office PowerPoint</Application>
  <PresentationFormat>Widescreen</PresentationFormat>
  <Paragraphs>144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vt:lpstr>
      <vt:lpstr>   MALLA REDDY ENGINEERING COLLEGE        (AUTONOMOUS)       </vt:lpstr>
      <vt:lpstr>Table of contents</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HOSTILE INTENTIONS</dc:title>
  <dc:creator>uday kumar</dc:creator>
  <cp:lastModifiedBy>uday kumar</cp:lastModifiedBy>
  <cp:revision>48</cp:revision>
  <dcterms:created xsi:type="dcterms:W3CDTF">2019-10-28T06:25:35Z</dcterms:created>
  <dcterms:modified xsi:type="dcterms:W3CDTF">2019-11-13T05:08:34Z</dcterms:modified>
</cp:coreProperties>
</file>