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34A979-30EC-6180-ACAC-9C9D51DBEA15}" v="425" dt="2025-05-18T08:23:05.7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096" y="488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uptushar27/Crop_and_fertilizer_recommendation_system_using_ML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0632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472427" y="2466474"/>
            <a:ext cx="6683704" cy="25545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US" sz="3200" b="1" dirty="0">
                <a:solidFill>
                  <a:schemeClr val="bg1"/>
                </a:solidFill>
                <a:latin typeface="Calibri"/>
                <a:cs typeface="Times New Roman"/>
              </a:rPr>
              <a:t>Crop and Fertilizer Recommendation system using machine learning</a:t>
            </a:r>
            <a:r>
              <a:rPr lang="en-US" sz="2400" b="1" dirty="0">
                <a:solidFill>
                  <a:schemeClr val="bg1"/>
                </a:solidFill>
                <a:latin typeface="Calibri"/>
                <a:cs typeface="Times New Roman"/>
              </a:rPr>
              <a:t> </a:t>
            </a:r>
            <a:r>
              <a:rPr lang="en-IN" sz="2400" b="1" dirty="0">
                <a:solidFill>
                  <a:schemeClr val="bg1"/>
                </a:solidFill>
                <a:latin typeface="Calibri"/>
                <a:cs typeface="Times New Roman"/>
              </a:rPr>
              <a:t> </a:t>
            </a:r>
          </a:p>
          <a:p>
            <a:pPr algn="just"/>
            <a:endParaRPr lang="en-IN" sz="2400" b="1" dirty="0">
              <a:solidFill>
                <a:schemeClr val="bg1"/>
              </a:solidFill>
              <a:latin typeface="Calibri"/>
              <a:cs typeface="Times New Roman"/>
            </a:endParaRPr>
          </a:p>
          <a:p>
            <a:pPr algn="just"/>
            <a:r>
              <a:rPr lang="en-IN" sz="2400" b="1" dirty="0">
                <a:solidFill>
                  <a:schemeClr val="bg1"/>
                </a:solidFill>
                <a:latin typeface="Calibri"/>
                <a:cs typeface="Times New Roman"/>
              </a:rPr>
              <a:t>Name = </a:t>
            </a:r>
            <a:r>
              <a:rPr lang="en-IN" sz="2400" dirty="0">
                <a:solidFill>
                  <a:schemeClr val="bg1"/>
                </a:solidFill>
                <a:latin typeface="Calibri"/>
                <a:cs typeface="Times New Roman"/>
              </a:rPr>
              <a:t>Tushar Khandelwal</a:t>
            </a:r>
          </a:p>
          <a:p>
            <a:pPr algn="just"/>
            <a:endParaRPr lang="en-IN" sz="2400" b="1" dirty="0">
              <a:solidFill>
                <a:schemeClr val="bg1"/>
              </a:solidFill>
              <a:latin typeface="Calibri"/>
              <a:cs typeface="Times New Roman"/>
            </a:endParaRPr>
          </a:p>
          <a:p>
            <a:pPr algn="just"/>
            <a:r>
              <a:rPr lang="en-IN" sz="2400" b="1" dirty="0">
                <a:solidFill>
                  <a:schemeClr val="bg1"/>
                </a:solidFill>
                <a:latin typeface="Calibri"/>
                <a:cs typeface="Times New Roman"/>
              </a:rPr>
              <a:t>AICTE ID = </a:t>
            </a:r>
            <a:r>
              <a:rPr lang="en-IN" sz="2400" dirty="0">
                <a:solidFill>
                  <a:schemeClr val="bg1"/>
                </a:solidFill>
              </a:rPr>
              <a:t>STU67cd61f2490791741513202</a:t>
            </a:r>
            <a:endParaRPr lang="en-IN" sz="2400" b="1" dirty="0">
              <a:solidFill>
                <a:schemeClr val="bg1"/>
              </a:solidFill>
              <a:latin typeface="Calibri"/>
              <a:cs typeface="Times New Roman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D3530AF-9771-470E-A9BF-F28AA22753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419" y="868863"/>
            <a:ext cx="1263157" cy="41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5756918" cy="532453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</a:p>
          <a:p>
            <a:endParaRPr lang="en-IN" sz="2000" b="1" dirty="0">
              <a:solidFill>
                <a:srgbClr val="213163"/>
              </a:solidFill>
            </a:endParaRPr>
          </a:p>
          <a:p>
            <a:pPr marL="285750" indent="-285750">
              <a:buChar char="•"/>
            </a:pPr>
            <a:r>
              <a:rPr lang="en-IN" sz="2000" dirty="0">
                <a:solidFill>
                  <a:srgbClr val="213163"/>
                </a:solidFill>
              </a:rPr>
              <a:t>Understand the application of </a:t>
            </a:r>
            <a:r>
              <a:rPr lang="en-IN" sz="2000" b="1" dirty="0">
                <a:solidFill>
                  <a:srgbClr val="213163"/>
                </a:solidFill>
              </a:rPr>
              <a:t>Machine Learning</a:t>
            </a:r>
            <a:r>
              <a:rPr lang="en-IN" sz="2000" dirty="0">
                <a:solidFill>
                  <a:srgbClr val="213163"/>
                </a:solidFill>
              </a:rPr>
              <a:t> in the agriculture domain using </a:t>
            </a:r>
            <a:r>
              <a:rPr lang="en-IN" sz="2000" b="1" dirty="0">
                <a:solidFill>
                  <a:srgbClr val="213163"/>
                </a:solidFill>
              </a:rPr>
              <a:t>Python</a:t>
            </a:r>
            <a:r>
              <a:rPr lang="en-IN" sz="2000" dirty="0">
                <a:solidFill>
                  <a:srgbClr val="213163"/>
                </a:solidFill>
              </a:rPr>
              <a:t>.</a:t>
            </a:r>
            <a:endParaRPr lang="en-IN" dirty="0"/>
          </a:p>
          <a:p>
            <a:pPr marL="285750" indent="-285750">
              <a:buChar char="•"/>
            </a:pPr>
            <a:r>
              <a:rPr lang="en-IN" sz="2000" dirty="0">
                <a:solidFill>
                  <a:srgbClr val="213163"/>
                </a:solidFill>
              </a:rPr>
              <a:t>Learn how to use </a:t>
            </a:r>
            <a:r>
              <a:rPr lang="en-IN" sz="2000" b="1" dirty="0">
                <a:solidFill>
                  <a:srgbClr val="213163"/>
                </a:solidFill>
              </a:rPr>
              <a:t>Decision Tree Classifier</a:t>
            </a:r>
            <a:r>
              <a:rPr lang="en-IN" sz="2000" dirty="0">
                <a:solidFill>
                  <a:srgbClr val="213163"/>
                </a:solidFill>
              </a:rPr>
              <a:t>, </a:t>
            </a:r>
            <a:r>
              <a:rPr lang="en-IN" sz="2000" b="1" dirty="0">
                <a:solidFill>
                  <a:srgbClr val="213163"/>
                </a:solidFill>
              </a:rPr>
              <a:t>Random Forest</a:t>
            </a:r>
            <a:r>
              <a:rPr lang="en-IN" sz="2000" dirty="0">
                <a:solidFill>
                  <a:srgbClr val="213163"/>
                </a:solidFill>
              </a:rPr>
              <a:t>, and </a:t>
            </a:r>
            <a:r>
              <a:rPr lang="en-IN" sz="2000" b="1" dirty="0">
                <a:solidFill>
                  <a:srgbClr val="213163"/>
                </a:solidFill>
              </a:rPr>
              <a:t>SVM</a:t>
            </a:r>
            <a:r>
              <a:rPr lang="en-IN" sz="2000" dirty="0">
                <a:solidFill>
                  <a:srgbClr val="213163"/>
                </a:solidFill>
              </a:rPr>
              <a:t> for predictive </a:t>
            </a:r>
            <a:r>
              <a:rPr lang="en-IN" sz="2000" dirty="0" err="1">
                <a:solidFill>
                  <a:srgbClr val="213163"/>
                </a:solidFill>
              </a:rPr>
              <a:t>modeling</a:t>
            </a:r>
            <a:r>
              <a:rPr lang="en-IN" sz="2000" dirty="0">
                <a:solidFill>
                  <a:srgbClr val="213163"/>
                </a:solidFill>
              </a:rPr>
              <a:t>.</a:t>
            </a:r>
            <a:endParaRPr lang="en-IN" dirty="0"/>
          </a:p>
          <a:p>
            <a:pPr marL="285750" indent="-285750">
              <a:buChar char="•"/>
            </a:pPr>
            <a:r>
              <a:rPr lang="en-IN" sz="2000" dirty="0">
                <a:solidFill>
                  <a:srgbClr val="213163"/>
                </a:solidFill>
              </a:rPr>
              <a:t>Develop a system to recommend the </a:t>
            </a:r>
            <a:r>
              <a:rPr lang="en-IN" sz="2000" b="1" dirty="0">
                <a:solidFill>
                  <a:srgbClr val="213163"/>
                </a:solidFill>
              </a:rPr>
              <a:t>most suitable crop</a:t>
            </a:r>
            <a:r>
              <a:rPr lang="en-IN" sz="2000" dirty="0">
                <a:solidFill>
                  <a:srgbClr val="213163"/>
                </a:solidFill>
              </a:rPr>
              <a:t> based on environmental and soil parameters.</a:t>
            </a:r>
            <a:endParaRPr lang="en-IN" dirty="0"/>
          </a:p>
          <a:p>
            <a:pPr marL="285750" indent="-285750">
              <a:buChar char="•"/>
            </a:pPr>
            <a:r>
              <a:rPr lang="en-IN" sz="2000" dirty="0">
                <a:solidFill>
                  <a:srgbClr val="213163"/>
                </a:solidFill>
              </a:rPr>
              <a:t>Create a logic-based module to suggest </a:t>
            </a:r>
            <a:r>
              <a:rPr lang="en-IN" sz="2000" b="1" dirty="0">
                <a:solidFill>
                  <a:srgbClr val="213163"/>
                </a:solidFill>
              </a:rPr>
              <a:t>appropriate fertilizers</a:t>
            </a:r>
            <a:r>
              <a:rPr lang="en-IN" sz="2000" dirty="0">
                <a:solidFill>
                  <a:srgbClr val="213163"/>
                </a:solidFill>
              </a:rPr>
              <a:t> based on NPK levels.</a:t>
            </a:r>
            <a:endParaRPr lang="en-IN" dirty="0"/>
          </a:p>
          <a:p>
            <a:pPr marL="285750" indent="-285750">
              <a:buChar char="•"/>
            </a:pPr>
            <a:r>
              <a:rPr lang="en-IN" sz="2000" dirty="0">
                <a:solidFill>
                  <a:srgbClr val="213163"/>
                </a:solidFill>
              </a:rPr>
              <a:t>Enhance analytical skills in </a:t>
            </a:r>
            <a:r>
              <a:rPr lang="en-IN" sz="2000" b="1" dirty="0">
                <a:solidFill>
                  <a:srgbClr val="213163"/>
                </a:solidFill>
              </a:rPr>
              <a:t>data preprocessing</a:t>
            </a:r>
            <a:r>
              <a:rPr lang="en-IN" sz="2000" dirty="0">
                <a:solidFill>
                  <a:srgbClr val="213163"/>
                </a:solidFill>
              </a:rPr>
              <a:t>, </a:t>
            </a:r>
            <a:r>
              <a:rPr lang="en-IN" sz="2000" b="1" dirty="0">
                <a:solidFill>
                  <a:srgbClr val="213163"/>
                </a:solidFill>
              </a:rPr>
              <a:t>model evaluation</a:t>
            </a:r>
            <a:r>
              <a:rPr lang="en-IN" sz="2000" dirty="0">
                <a:solidFill>
                  <a:srgbClr val="213163"/>
                </a:solidFill>
              </a:rPr>
              <a:t>, and </a:t>
            </a:r>
            <a:r>
              <a:rPr lang="en-IN" sz="2000" b="1" dirty="0">
                <a:solidFill>
                  <a:srgbClr val="213163"/>
                </a:solidFill>
              </a:rPr>
              <a:t>implementation</a:t>
            </a:r>
            <a:r>
              <a:rPr lang="en-IN" sz="2000" dirty="0">
                <a:solidFill>
                  <a:srgbClr val="213163"/>
                </a:solidFill>
              </a:rPr>
              <a:t> of ML pipelines.</a:t>
            </a:r>
            <a:endParaRPr lang="en-IN" dirty="0"/>
          </a:p>
          <a:p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286232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  <a:p>
            <a:endParaRPr lang="en-IN" sz="2000" b="1" dirty="0">
              <a:solidFill>
                <a:srgbClr val="213163"/>
              </a:solidFill>
            </a:endParaRPr>
          </a:p>
          <a:p>
            <a:endParaRPr lang="en-IN" sz="2000" b="1" dirty="0">
              <a:solidFill>
                <a:srgbClr val="213163"/>
              </a:solidFill>
            </a:endParaRPr>
          </a:p>
          <a:p>
            <a:pPr marL="285750" indent="-285750">
              <a:buChar char="•"/>
            </a:pPr>
            <a:r>
              <a:rPr lang="en-IN" sz="2000" b="1" dirty="0">
                <a:solidFill>
                  <a:srgbClr val="213163"/>
                </a:solidFill>
              </a:rPr>
              <a:t>Languages:</a:t>
            </a:r>
            <a:r>
              <a:rPr lang="en-IN" sz="2000" dirty="0">
                <a:solidFill>
                  <a:srgbClr val="213163"/>
                </a:solidFill>
              </a:rPr>
              <a:t> Python</a:t>
            </a:r>
            <a:endParaRPr lang="en-IN" dirty="0"/>
          </a:p>
          <a:p>
            <a:pPr marL="285750" indent="-285750">
              <a:buChar char="•"/>
            </a:pPr>
            <a:r>
              <a:rPr lang="en-IN" sz="2000" b="1" dirty="0">
                <a:solidFill>
                  <a:srgbClr val="213163"/>
                </a:solidFill>
              </a:rPr>
              <a:t>Libraries:</a:t>
            </a:r>
            <a:r>
              <a:rPr lang="en-IN" sz="2000" dirty="0">
                <a:solidFill>
                  <a:srgbClr val="213163"/>
                </a:solidFill>
              </a:rPr>
              <a:t> pandas, </a:t>
            </a:r>
            <a:r>
              <a:rPr lang="en-IN" sz="2000" dirty="0" err="1">
                <a:solidFill>
                  <a:srgbClr val="213163"/>
                </a:solidFill>
              </a:rPr>
              <a:t>numpy</a:t>
            </a:r>
            <a:r>
              <a:rPr lang="en-IN" sz="2000" dirty="0">
                <a:solidFill>
                  <a:srgbClr val="213163"/>
                </a:solidFill>
              </a:rPr>
              <a:t>, matplotlib, seaborn, scikit-learn</a:t>
            </a:r>
            <a:endParaRPr lang="en-IN" dirty="0"/>
          </a:p>
          <a:p>
            <a:pPr marL="285750" indent="-285750">
              <a:buChar char="•"/>
            </a:pPr>
            <a:r>
              <a:rPr lang="en-IN" sz="2000" b="1" dirty="0">
                <a:solidFill>
                  <a:srgbClr val="213163"/>
                </a:solidFill>
              </a:rPr>
              <a:t>ML Models:</a:t>
            </a:r>
            <a:r>
              <a:rPr lang="en-IN" sz="2000" dirty="0">
                <a:solidFill>
                  <a:srgbClr val="213163"/>
                </a:solidFill>
              </a:rPr>
              <a:t> Random Forest, SVM, Decision Tree</a:t>
            </a:r>
            <a:endParaRPr lang="en-IN" dirty="0"/>
          </a:p>
          <a:p>
            <a:pPr marL="285750" indent="-285750">
              <a:buChar char="•"/>
            </a:pPr>
            <a:r>
              <a:rPr lang="en-IN" sz="2000" b="1" dirty="0">
                <a:solidFill>
                  <a:srgbClr val="213163"/>
                </a:solidFill>
              </a:rPr>
              <a:t>Platform:</a:t>
            </a:r>
            <a:r>
              <a:rPr lang="en-IN" sz="2000" dirty="0">
                <a:solidFill>
                  <a:srgbClr val="213163"/>
                </a:solidFill>
              </a:rPr>
              <a:t> </a:t>
            </a:r>
            <a:r>
              <a:rPr lang="en-IN" sz="2000" dirty="0" err="1">
                <a:solidFill>
                  <a:srgbClr val="213163"/>
                </a:solidFill>
              </a:rPr>
              <a:t>Jupyter</a:t>
            </a:r>
            <a:r>
              <a:rPr lang="en-IN" sz="2000" dirty="0">
                <a:solidFill>
                  <a:srgbClr val="213163"/>
                </a:solidFill>
              </a:rPr>
              <a:t> Notebook</a:t>
            </a:r>
            <a:endParaRPr lang="en-IN" dirty="0"/>
          </a:p>
          <a:p>
            <a:endParaRPr lang="en-IN" sz="2000" b="1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55509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endParaRPr lang="en-IN" sz="1800" dirty="0">
              <a:solidFill>
                <a:srgbClr val="213163"/>
              </a:solidFill>
            </a:endParaRPr>
          </a:p>
          <a:p>
            <a:endParaRPr lang="en-US" sz="1800" b="1" dirty="0">
              <a:solidFill>
                <a:srgbClr val="213163"/>
              </a:solidFill>
            </a:endParaRPr>
          </a:p>
          <a:p>
            <a:pPr marL="285750" indent="-285750">
              <a:buChar char="•"/>
            </a:pPr>
            <a:r>
              <a:rPr lang="en-IN" sz="1800" b="1">
                <a:solidFill>
                  <a:srgbClr val="213163"/>
                </a:solidFill>
              </a:rPr>
              <a:t>Data Collection:</a:t>
            </a:r>
            <a:r>
              <a:rPr lang="en-IN" sz="1800">
                <a:solidFill>
                  <a:srgbClr val="213163"/>
                </a:solidFill>
              </a:rPr>
              <a:t> Acquired soil, weather, and fertilizer data.</a:t>
            </a:r>
            <a:endParaRPr lang="en-IN"/>
          </a:p>
          <a:p>
            <a:pPr marL="285750" indent="-285750">
              <a:buChar char="•"/>
            </a:pPr>
            <a:r>
              <a:rPr lang="en-IN" sz="1800" b="1">
                <a:solidFill>
                  <a:srgbClr val="213163"/>
                </a:solidFill>
              </a:rPr>
              <a:t>Data Preprocessing:</a:t>
            </a:r>
            <a:r>
              <a:rPr lang="en-IN" sz="1800">
                <a:solidFill>
                  <a:srgbClr val="213163"/>
                </a:solidFill>
              </a:rPr>
              <a:t> Cleaned and normalized the data.</a:t>
            </a:r>
            <a:endParaRPr lang="en-IN"/>
          </a:p>
          <a:p>
            <a:pPr marL="285750" indent="-285750">
              <a:buChar char="•"/>
            </a:pPr>
            <a:r>
              <a:rPr lang="en-IN" sz="1800" b="1">
                <a:solidFill>
                  <a:srgbClr val="213163"/>
                </a:solidFill>
              </a:rPr>
              <a:t>Model Building:</a:t>
            </a:r>
            <a:r>
              <a:rPr lang="en-IN" sz="1800">
                <a:solidFill>
                  <a:srgbClr val="213163"/>
                </a:solidFill>
              </a:rPr>
              <a:t> Trained models using </a:t>
            </a:r>
            <a:r>
              <a:rPr lang="en-IN" sz="1800" err="1">
                <a:solidFill>
                  <a:srgbClr val="213163"/>
                </a:solidFill>
              </a:rPr>
              <a:t>labeled</a:t>
            </a:r>
            <a:r>
              <a:rPr lang="en-IN" sz="1800">
                <a:solidFill>
                  <a:srgbClr val="213163"/>
                </a:solidFill>
              </a:rPr>
              <a:t> datasets.</a:t>
            </a:r>
            <a:endParaRPr lang="en-IN"/>
          </a:p>
          <a:p>
            <a:pPr marL="285750" lvl="1" indent="-285750">
              <a:buChar char="•"/>
            </a:pPr>
            <a:r>
              <a:rPr lang="en-IN" sz="1800">
                <a:solidFill>
                  <a:srgbClr val="213163"/>
                </a:solidFill>
              </a:rPr>
              <a:t>Crop Prediction: Random Forest classifier with high accuracy.</a:t>
            </a:r>
            <a:endParaRPr lang="en-IN"/>
          </a:p>
          <a:p>
            <a:pPr marL="285750" lvl="1" indent="-285750">
              <a:buChar char="•"/>
            </a:pPr>
            <a:r>
              <a:rPr lang="en-IN" sz="1800">
                <a:solidFill>
                  <a:srgbClr val="213163"/>
                </a:solidFill>
              </a:rPr>
              <a:t>Fertilizer Recommendation: Rule-based logic based on soil nutrients.</a:t>
            </a:r>
            <a:endParaRPr lang="en-IN"/>
          </a:p>
          <a:p>
            <a:pPr marL="285750" indent="-285750">
              <a:buChar char="•"/>
            </a:pPr>
            <a:r>
              <a:rPr lang="en-IN" sz="1800" b="1" dirty="0">
                <a:solidFill>
                  <a:srgbClr val="213163"/>
                </a:solidFill>
              </a:rPr>
              <a:t>Evaluation:</a:t>
            </a:r>
            <a:r>
              <a:rPr lang="en-IN" sz="1800" dirty="0">
                <a:solidFill>
                  <a:srgbClr val="213163"/>
                </a:solidFill>
              </a:rPr>
              <a:t> Accuracy and classification reports used for model validation.</a:t>
            </a:r>
            <a:endParaRPr lang="en-IN" dirty="0"/>
          </a:p>
          <a:p>
            <a:pPr marL="285750" indent="-285750">
              <a:buChar char="•"/>
            </a:pPr>
            <a:r>
              <a:rPr lang="en-IN" sz="1800" b="1" dirty="0">
                <a:solidFill>
                  <a:srgbClr val="213163"/>
                </a:solidFill>
              </a:rPr>
              <a:t>Deployment:</a:t>
            </a:r>
            <a:r>
              <a:rPr lang="en-IN" sz="1800" dirty="0">
                <a:solidFill>
                  <a:srgbClr val="213163"/>
                </a:solidFill>
              </a:rPr>
              <a:t> Models tested with various user inputs.</a:t>
            </a:r>
            <a:endParaRPr lang="en-IN" dirty="0"/>
          </a:p>
          <a:p>
            <a:endParaRPr lang="en-IN" sz="1800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286232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r>
              <a:rPr lang="en-US" sz="2000" dirty="0">
                <a:solidFill>
                  <a:srgbClr val="213163"/>
                </a:solidFill>
              </a:rPr>
              <a:t>Farmers often struggle to choose the right crop and fertilizer due to a lack of scientific tools and data. This leads to low yields and poor soil health. There's a need for an AI-based system that can provide accurate crop and fertilizer recommendations based on soil and weather conditions.</a:t>
            </a:r>
            <a:endParaRPr lang="en-US" dirty="0"/>
          </a:p>
          <a:p>
            <a:endParaRPr lang="en-US" sz="2000" b="1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532453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</a:p>
          <a:p>
            <a:r>
              <a:rPr lang="en-US" sz="2000" dirty="0">
                <a:solidFill>
                  <a:srgbClr val="213163"/>
                </a:solidFill>
              </a:rPr>
              <a:t>🌱 </a:t>
            </a:r>
            <a:r>
              <a:rPr lang="en-US" sz="2000" b="1" dirty="0">
                <a:solidFill>
                  <a:srgbClr val="213163"/>
                </a:solidFill>
              </a:rPr>
              <a:t>Green Skill with AI</a:t>
            </a:r>
            <a:r>
              <a:rPr lang="en-US" sz="2000" dirty="0">
                <a:solidFill>
                  <a:srgbClr val="213163"/>
                </a:solidFill>
              </a:rPr>
              <a:t> is harnessed to develop an intelligent agriculture support system.</a:t>
            </a:r>
            <a:br>
              <a:rPr lang="en-US" sz="2000" dirty="0">
                <a:solidFill>
                  <a:srgbClr val="213163"/>
                </a:solidFill>
              </a:rPr>
            </a:br>
            <a:r>
              <a:rPr lang="en-US" sz="2000" dirty="0">
                <a:solidFill>
                  <a:srgbClr val="213163"/>
                </a:solidFill>
              </a:rPr>
              <a:t> ⚙️ A </a:t>
            </a:r>
            <a:r>
              <a:rPr lang="en-US" sz="2000" b="1" dirty="0">
                <a:solidFill>
                  <a:srgbClr val="213163"/>
                </a:solidFill>
              </a:rPr>
              <a:t>Machine Learning model</a:t>
            </a:r>
            <a:r>
              <a:rPr lang="en-US" sz="2000" dirty="0">
                <a:solidFill>
                  <a:srgbClr val="213163"/>
                </a:solidFill>
              </a:rPr>
              <a:t> using </a:t>
            </a:r>
            <a:r>
              <a:rPr lang="en-US" sz="2000" b="1" dirty="0">
                <a:solidFill>
                  <a:srgbClr val="213163"/>
                </a:solidFill>
              </a:rPr>
              <a:t>Decision Tree Classifier (DTC)</a:t>
            </a:r>
            <a:r>
              <a:rPr lang="en-US" sz="2000" dirty="0">
                <a:solidFill>
                  <a:srgbClr val="213163"/>
                </a:solidFill>
              </a:rPr>
              <a:t> predicts the most suitable crop based on soil and climate inputs.</a:t>
            </a:r>
            <a:br>
              <a:rPr lang="en-US" sz="2000" dirty="0">
                <a:solidFill>
                  <a:srgbClr val="213163"/>
                </a:solidFill>
              </a:rPr>
            </a:br>
            <a:r>
              <a:rPr lang="en-US" sz="2000" dirty="0">
                <a:solidFill>
                  <a:srgbClr val="213163"/>
                </a:solidFill>
              </a:rPr>
              <a:t> 📊 The </a:t>
            </a:r>
            <a:r>
              <a:rPr lang="en-US" sz="2000" b="1" dirty="0">
                <a:solidFill>
                  <a:srgbClr val="213163"/>
                </a:solidFill>
              </a:rPr>
              <a:t>Crop Recommendation model</a:t>
            </a:r>
            <a:r>
              <a:rPr lang="en-US" sz="2000" dirty="0">
                <a:solidFill>
                  <a:srgbClr val="213163"/>
                </a:solidFill>
              </a:rPr>
              <a:t> achieves an accuracy of </a:t>
            </a:r>
            <a:r>
              <a:rPr lang="en-US" sz="2000" b="1" dirty="0">
                <a:solidFill>
                  <a:srgbClr val="213163"/>
                </a:solidFill>
              </a:rPr>
              <a:t>100%</a:t>
            </a:r>
            <a:r>
              <a:rPr lang="en-US" sz="2000" dirty="0">
                <a:solidFill>
                  <a:srgbClr val="213163"/>
                </a:solidFill>
              </a:rPr>
              <a:t> on the training dataset, ensuring highly reliable predictions.</a:t>
            </a:r>
            <a:br>
              <a:rPr lang="en-US" sz="2000" dirty="0">
                <a:solidFill>
                  <a:srgbClr val="213163"/>
                </a:solidFill>
              </a:rPr>
            </a:br>
            <a:r>
              <a:rPr lang="en-US" sz="2000" dirty="0">
                <a:solidFill>
                  <a:srgbClr val="213163"/>
                </a:solidFill>
              </a:rPr>
              <a:t> 🧪 The </a:t>
            </a:r>
            <a:r>
              <a:rPr lang="en-US" sz="2000" b="1" dirty="0">
                <a:solidFill>
                  <a:srgbClr val="213163"/>
                </a:solidFill>
              </a:rPr>
              <a:t>Fertilizer Recommendation system</a:t>
            </a:r>
            <a:r>
              <a:rPr lang="en-US" sz="2000" dirty="0">
                <a:solidFill>
                  <a:srgbClr val="213163"/>
                </a:solidFill>
              </a:rPr>
              <a:t> </a:t>
            </a:r>
            <a:r>
              <a:rPr lang="en-US" sz="2000" b="1" dirty="0">
                <a:solidFill>
                  <a:srgbClr val="213163"/>
                </a:solidFill>
              </a:rPr>
              <a:t> </a:t>
            </a:r>
            <a:r>
              <a:rPr lang="en-US" sz="2000" dirty="0">
                <a:solidFill>
                  <a:srgbClr val="213163"/>
                </a:solidFill>
              </a:rPr>
              <a:t>achieving </a:t>
            </a:r>
            <a:r>
              <a:rPr lang="en-US" sz="2000" b="1" dirty="0">
                <a:solidFill>
                  <a:srgbClr val="213163"/>
                </a:solidFill>
              </a:rPr>
              <a:t>100% accuracy</a:t>
            </a:r>
            <a:r>
              <a:rPr lang="en-US" sz="2000" dirty="0">
                <a:solidFill>
                  <a:srgbClr val="213163"/>
                </a:solidFill>
              </a:rPr>
              <a:t> in recommending suitable fertilizers.</a:t>
            </a:r>
            <a:br>
              <a:rPr lang="en-US" sz="2000" dirty="0">
                <a:solidFill>
                  <a:srgbClr val="213163"/>
                </a:solidFill>
              </a:rPr>
            </a:br>
            <a:r>
              <a:rPr lang="en-US" sz="2000" dirty="0">
                <a:solidFill>
                  <a:srgbClr val="213163"/>
                </a:solidFill>
              </a:rPr>
              <a:t> 🚜 This system enables farmers to make </a:t>
            </a:r>
            <a:r>
              <a:rPr lang="en-US" sz="2000" b="1" dirty="0">
                <a:solidFill>
                  <a:srgbClr val="213163"/>
                </a:solidFill>
              </a:rPr>
              <a:t>data-driven decisions</a:t>
            </a:r>
            <a:r>
              <a:rPr lang="en-US" sz="2000" dirty="0">
                <a:solidFill>
                  <a:srgbClr val="213163"/>
                </a:solidFill>
              </a:rPr>
              <a:t> for both </a:t>
            </a:r>
            <a:r>
              <a:rPr lang="en-US" sz="2000" b="1" dirty="0">
                <a:solidFill>
                  <a:srgbClr val="213163"/>
                </a:solidFill>
              </a:rPr>
              <a:t>crop selection</a:t>
            </a:r>
            <a:r>
              <a:rPr lang="en-US" sz="2000" dirty="0">
                <a:solidFill>
                  <a:srgbClr val="213163"/>
                </a:solidFill>
              </a:rPr>
              <a:t> and </a:t>
            </a:r>
            <a:r>
              <a:rPr lang="en-US" sz="2000" b="1" dirty="0">
                <a:solidFill>
                  <a:srgbClr val="213163"/>
                </a:solidFill>
              </a:rPr>
              <a:t>fertilizer usage</a:t>
            </a:r>
            <a:r>
              <a:rPr lang="en-US" sz="2000" dirty="0">
                <a:solidFill>
                  <a:srgbClr val="213163"/>
                </a:solidFill>
              </a:rPr>
              <a:t>, improving yield and promoting sustainable agriculture.</a:t>
            </a:r>
            <a:br>
              <a:rPr lang="en-US" sz="2000" dirty="0">
                <a:solidFill>
                  <a:srgbClr val="213163"/>
                </a:solidFill>
              </a:rPr>
            </a:br>
            <a:r>
              <a:rPr lang="en-US" sz="2000" dirty="0">
                <a:solidFill>
                  <a:srgbClr val="213163"/>
                </a:solidFill>
              </a:rPr>
              <a:t> 🔗 </a:t>
            </a:r>
            <a:r>
              <a:rPr lang="en-US" sz="2000" b="1" dirty="0">
                <a:solidFill>
                  <a:srgbClr val="213163"/>
                </a:solidFill>
              </a:rPr>
              <a:t>GitHub Repository:</a:t>
            </a:r>
            <a:r>
              <a:rPr lang="en-US" sz="2000" b="1" dirty="0">
                <a:solidFill>
                  <a:srgbClr val="213163"/>
                </a:solidFill>
                <a:hlinkClick r:id="rId2"/>
              </a:rPr>
              <a:t>Repo link</a:t>
            </a:r>
            <a:r>
              <a:rPr lang="en-US" sz="2000" dirty="0">
                <a:solidFill>
                  <a:srgbClr val="213163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7078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</a:t>
            </a:r>
            <a:endParaRPr lang="en-IN" sz="2000" b="1" dirty="0">
              <a:solidFill>
                <a:srgbClr val="213163"/>
              </a:solidFill>
            </a:endParaRPr>
          </a:p>
          <a:p>
            <a:r>
              <a:rPr lang="en-US" sz="2000" b="1" dirty="0">
                <a:solidFill>
                  <a:srgbClr val="213163"/>
                </a:solidFill>
              </a:rPr>
              <a:t>  </a:t>
            </a:r>
            <a:endParaRPr lang="en-IN" sz="2000" b="1">
              <a:solidFill>
                <a:srgbClr val="213163"/>
              </a:solidFill>
            </a:endParaRPr>
          </a:p>
        </p:txBody>
      </p:sp>
      <p:pic>
        <p:nvPicPr>
          <p:cNvPr id="2" name="Picture 1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7C0687A7-64CB-3A8F-26BB-729B3B381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72" y="1556216"/>
            <a:ext cx="4629151" cy="2591361"/>
          </a:xfrm>
          <a:prstGeom prst="rect">
            <a:avLst/>
          </a:prstGeom>
        </p:spPr>
      </p:pic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F9BF1DB-57B6-810D-E439-502FDE57A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6131" y="1410541"/>
            <a:ext cx="5629275" cy="3152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D0BD49-9242-E1D7-F13C-B5D3B1FB8A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6425" y="2262188"/>
            <a:ext cx="9525" cy="38100"/>
          </a:xfrm>
          <a:prstGeom prst="rect">
            <a:avLst/>
          </a:prstGeom>
        </p:spPr>
      </p:pic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544D75C-7109-E1F9-5647-AC108F66DD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654" y="4283448"/>
            <a:ext cx="4197165" cy="235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555F57-1809-3DD2-6F9D-CC028B0D5B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BBE310-8318-F688-3475-26C61DCAF9E4}"/>
              </a:ext>
            </a:extLst>
          </p:cNvPr>
          <p:cNvSpPr txBox="1"/>
          <p:nvPr/>
        </p:nvSpPr>
        <p:spPr>
          <a:xfrm>
            <a:off x="255104" y="1054412"/>
            <a:ext cx="6102626" cy="7078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000" b="1">
                <a:solidFill>
                  <a:srgbClr val="213163"/>
                </a:solidFill>
              </a:rPr>
              <a:t>Screenshot of Output:</a:t>
            </a:r>
            <a:endParaRPr lang="en-IN" sz="2000" b="1">
              <a:solidFill>
                <a:srgbClr val="213163"/>
              </a:solidFill>
            </a:endParaRPr>
          </a:p>
          <a:p>
            <a:r>
              <a:rPr lang="en-US" sz="2000" b="1" dirty="0">
                <a:solidFill>
                  <a:srgbClr val="213163"/>
                </a:solidFill>
              </a:rPr>
              <a:t>  </a:t>
            </a:r>
            <a:endParaRPr lang="en-IN" sz="2000" b="1">
              <a:solidFill>
                <a:srgbClr val="21316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4067A-0718-AFCC-7177-157B2CD66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5" y="2262188"/>
            <a:ext cx="9525" cy="38100"/>
          </a:xfrm>
          <a:prstGeom prst="rect">
            <a:avLst/>
          </a:prstGeom>
        </p:spPr>
      </p:pic>
      <p:pic>
        <p:nvPicPr>
          <p:cNvPr id="7" name="Picture 6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98C51C67-D8F7-22BD-8E54-FA8B73047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72" y="1410541"/>
            <a:ext cx="6329082" cy="2421030"/>
          </a:xfrm>
          <a:prstGeom prst="rect">
            <a:avLst/>
          </a:prstGeom>
        </p:spPr>
      </p:pic>
      <p:pic>
        <p:nvPicPr>
          <p:cNvPr id="8" name="Picture 7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CA75D24A-12AD-CF4F-5152-E43246B51F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6160" y="1051952"/>
            <a:ext cx="4800041" cy="3549464"/>
          </a:xfrm>
          <a:prstGeom prst="rect">
            <a:avLst/>
          </a:prstGeom>
        </p:spPr>
      </p:pic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FE1A9F0-B9CE-D972-9D70-CD424EDDCA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71" y="3842217"/>
            <a:ext cx="6336367" cy="265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80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514006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</a:p>
          <a:p>
            <a:endParaRPr lang="en-US" sz="1800" b="1" dirty="0">
              <a:solidFill>
                <a:srgbClr val="213163"/>
              </a:solidFill>
            </a:endParaRPr>
          </a:p>
          <a:p>
            <a:pPr marL="285750" indent="-285750">
              <a:buChar char="•"/>
            </a:pPr>
            <a:r>
              <a:rPr lang="en-US" sz="1800">
                <a:solidFill>
                  <a:srgbClr val="213163"/>
                </a:solidFill>
              </a:rPr>
              <a:t>Built using </a:t>
            </a:r>
            <a:r>
              <a:rPr lang="en-US" sz="1800" b="1">
                <a:solidFill>
                  <a:srgbClr val="213163"/>
                </a:solidFill>
              </a:rPr>
              <a:t>Green Skill with AI</a:t>
            </a:r>
            <a:r>
              <a:rPr lang="en-US" sz="1800">
                <a:solidFill>
                  <a:srgbClr val="213163"/>
                </a:solidFill>
              </a:rPr>
              <a:t> and </a:t>
            </a:r>
            <a:r>
              <a:rPr lang="en-US" sz="1800" b="1">
                <a:solidFill>
                  <a:srgbClr val="213163"/>
                </a:solidFill>
              </a:rPr>
              <a:t>Decision Tree Classifier</a:t>
            </a:r>
            <a:endParaRPr lang="en-US"/>
          </a:p>
          <a:p>
            <a:pPr marL="285750" indent="-285750">
              <a:buChar char="•"/>
            </a:pPr>
            <a:r>
              <a:rPr lang="en-US" sz="1800">
                <a:solidFill>
                  <a:srgbClr val="213163"/>
                </a:solidFill>
              </a:rPr>
              <a:t>Achieved </a:t>
            </a:r>
            <a:r>
              <a:rPr lang="en-US" sz="1800" b="1">
                <a:solidFill>
                  <a:srgbClr val="213163"/>
                </a:solidFill>
              </a:rPr>
              <a:t>100% accuracy</a:t>
            </a:r>
            <a:r>
              <a:rPr lang="en-US" sz="1800">
                <a:solidFill>
                  <a:srgbClr val="213163"/>
                </a:solidFill>
              </a:rPr>
              <a:t> in crop and fertilizer prediction</a:t>
            </a:r>
            <a:endParaRPr lang="en-US"/>
          </a:p>
          <a:p>
            <a:pPr marL="285750" indent="-285750">
              <a:buChar char="•"/>
            </a:pPr>
            <a:r>
              <a:rPr lang="en-US" sz="1800" dirty="0">
                <a:solidFill>
                  <a:srgbClr val="213163"/>
                </a:solidFill>
              </a:rPr>
              <a:t>Uses </a:t>
            </a:r>
            <a:r>
              <a:rPr lang="en-US" sz="1800" b="1" dirty="0">
                <a:solidFill>
                  <a:srgbClr val="213163"/>
                </a:solidFill>
              </a:rPr>
              <a:t>NPK logic</a:t>
            </a:r>
            <a:r>
              <a:rPr lang="en-US" sz="1800" dirty="0">
                <a:solidFill>
                  <a:srgbClr val="213163"/>
                </a:solidFill>
              </a:rPr>
              <a:t> for accurate fertilizer suggestions</a:t>
            </a:r>
            <a:endParaRPr lang="en-US" dirty="0"/>
          </a:p>
          <a:p>
            <a:pPr marL="285750" indent="-285750">
              <a:buChar char="•"/>
            </a:pPr>
            <a:r>
              <a:rPr lang="en-US" sz="1800" dirty="0">
                <a:solidFill>
                  <a:srgbClr val="213163"/>
                </a:solidFill>
              </a:rPr>
              <a:t>Helps farmers make </a:t>
            </a:r>
            <a:r>
              <a:rPr lang="en-US" sz="1800" b="1" dirty="0">
                <a:solidFill>
                  <a:srgbClr val="213163"/>
                </a:solidFill>
              </a:rPr>
              <a:t>smart, data-driven decisions</a:t>
            </a:r>
            <a:endParaRPr lang="en-US" dirty="0"/>
          </a:p>
          <a:p>
            <a:pPr marL="285750" indent="-285750">
              <a:buChar char="•"/>
            </a:pPr>
            <a:r>
              <a:rPr lang="en-US" sz="1800" dirty="0">
                <a:solidFill>
                  <a:srgbClr val="213163"/>
                </a:solidFill>
              </a:rPr>
              <a:t>Supports </a:t>
            </a:r>
            <a:r>
              <a:rPr lang="en-US" sz="1800" b="1" dirty="0">
                <a:solidFill>
                  <a:srgbClr val="213163"/>
                </a:solidFill>
              </a:rPr>
              <a:t>sustainable and efficient farming</a:t>
            </a:r>
            <a:endParaRPr lang="en-US" dirty="0"/>
          </a:p>
          <a:p>
            <a:br>
              <a:rPr lang="en-US" dirty="0"/>
            </a:br>
            <a:endParaRPr lang="en-US" dirty="0"/>
          </a:p>
          <a:p>
            <a:r>
              <a:rPr lang="en-US" sz="1850" b="1" dirty="0"/>
              <a:t>Future Scope</a:t>
            </a:r>
            <a:endParaRPr lang="en-US" sz="1850" dirty="0"/>
          </a:p>
          <a:p>
            <a:pPr marL="285750" indent="-285750">
              <a:buChar char="•"/>
            </a:pPr>
            <a:r>
              <a:rPr lang="en-US" sz="1800" dirty="0">
                <a:solidFill>
                  <a:srgbClr val="213163"/>
                </a:solidFill>
              </a:rPr>
              <a:t>Deploy as a </a:t>
            </a:r>
            <a:r>
              <a:rPr lang="en-US" sz="1800" b="1" dirty="0">
                <a:solidFill>
                  <a:srgbClr val="213163"/>
                </a:solidFill>
              </a:rPr>
              <a:t>mobile/web app</a:t>
            </a:r>
            <a:endParaRPr lang="en-US" dirty="0"/>
          </a:p>
          <a:p>
            <a:pPr marL="285750" indent="-285750">
              <a:buChar char="•"/>
            </a:pPr>
            <a:r>
              <a:rPr lang="en-US" sz="1800" dirty="0">
                <a:solidFill>
                  <a:srgbClr val="213163"/>
                </a:solidFill>
              </a:rPr>
              <a:t>Add </a:t>
            </a:r>
            <a:r>
              <a:rPr lang="en-US" sz="1800" b="1" dirty="0">
                <a:solidFill>
                  <a:srgbClr val="213163"/>
                </a:solidFill>
              </a:rPr>
              <a:t>IoT integration</a:t>
            </a:r>
            <a:r>
              <a:rPr lang="en-US" sz="1800" dirty="0">
                <a:solidFill>
                  <a:srgbClr val="213163"/>
                </a:solidFill>
              </a:rPr>
              <a:t> for real-time data</a:t>
            </a:r>
            <a:endParaRPr lang="en-US" dirty="0"/>
          </a:p>
          <a:p>
            <a:pPr marL="285750" indent="-285750">
              <a:buChar char="•"/>
            </a:pPr>
            <a:r>
              <a:rPr lang="en-US" sz="1800" dirty="0">
                <a:solidFill>
                  <a:srgbClr val="213163"/>
                </a:solidFill>
              </a:rPr>
              <a:t>Use </a:t>
            </a:r>
            <a:r>
              <a:rPr lang="en-US" sz="1800" b="1" dirty="0">
                <a:solidFill>
                  <a:srgbClr val="213163"/>
                </a:solidFill>
              </a:rPr>
              <a:t>deep learning</a:t>
            </a:r>
            <a:r>
              <a:rPr lang="en-US" sz="1800" dirty="0">
                <a:solidFill>
                  <a:srgbClr val="213163"/>
                </a:solidFill>
              </a:rPr>
              <a:t> for better accuracy</a:t>
            </a:r>
            <a:endParaRPr lang="en-US" dirty="0"/>
          </a:p>
          <a:p>
            <a:pPr marL="285750" indent="-285750">
              <a:buChar char="•"/>
            </a:pPr>
            <a:r>
              <a:rPr lang="en-US" sz="1800" dirty="0">
                <a:solidFill>
                  <a:srgbClr val="213163"/>
                </a:solidFill>
              </a:rPr>
              <a:t>Support </a:t>
            </a:r>
            <a:r>
              <a:rPr lang="en-US" sz="1800" b="1" dirty="0">
                <a:solidFill>
                  <a:srgbClr val="213163"/>
                </a:solidFill>
              </a:rPr>
              <a:t>regional languages and crops</a:t>
            </a:r>
            <a:endParaRPr lang="en-US" dirty="0"/>
          </a:p>
          <a:p>
            <a:pPr marL="285750" indent="-285750">
              <a:buChar char="•"/>
            </a:pPr>
            <a:r>
              <a:rPr lang="en-US" sz="1800" dirty="0">
                <a:solidFill>
                  <a:srgbClr val="213163"/>
                </a:solidFill>
              </a:rPr>
              <a:t>Improve with </a:t>
            </a:r>
            <a:r>
              <a:rPr lang="en-US" sz="1800" b="1" dirty="0">
                <a:solidFill>
                  <a:srgbClr val="213163"/>
                </a:solidFill>
              </a:rPr>
              <a:t>user feedback</a:t>
            </a:r>
            <a:endParaRPr lang="en-US" dirty="0"/>
          </a:p>
          <a:p>
            <a:endParaRPr lang="en-US" sz="1800" b="1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9</TotalTime>
  <Words>31</Words>
  <Application>Microsoft Office PowerPoint</Application>
  <PresentationFormat>Widescreen</PresentationFormat>
  <Paragraphs>11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Raghunandan M S</cp:lastModifiedBy>
  <cp:revision>96</cp:revision>
  <dcterms:created xsi:type="dcterms:W3CDTF">2024-12-31T09:40:01Z</dcterms:created>
  <dcterms:modified xsi:type="dcterms:W3CDTF">2025-05-18T09:27:02Z</dcterms:modified>
</cp:coreProperties>
</file>