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69" r:id="rId2"/>
    <p:sldId id="258" r:id="rId3"/>
    <p:sldId id="259" r:id="rId4"/>
    <p:sldId id="260" r:id="rId5"/>
    <p:sldId id="261" r:id="rId6"/>
    <p:sldId id="267" r:id="rId7"/>
    <p:sldId id="270" r:id="rId8"/>
    <p:sldId id="271" r:id="rId9"/>
    <p:sldId id="272" r:id="rId10"/>
    <p:sldId id="26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0396"/>
    <a:srgbClr val="2B8313"/>
    <a:srgbClr val="B50231"/>
    <a:srgbClr val="D18A5E"/>
    <a:srgbClr val="B812BE"/>
    <a:srgbClr val="71741B"/>
    <a:srgbClr val="E41908"/>
    <a:srgbClr val="71CA52"/>
    <a:srgbClr val="FC3D6A"/>
    <a:srgbClr val="93E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9" autoAdjust="0"/>
    <p:restoredTop sz="94660"/>
  </p:normalViewPr>
  <p:slideViewPr>
    <p:cSldViewPr showGuides="1">
      <p:cViewPr varScale="1">
        <p:scale>
          <a:sx n="85" d="100"/>
          <a:sy n="85" d="100"/>
        </p:scale>
        <p:origin x="1181" y="67"/>
      </p:cViewPr>
      <p:guideLst>
        <p:guide orient="horz" pos="2160"/>
        <p:guide pos="28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a:xfrm>
            <a:off x="2396319" y="329308"/>
            <a:ext cx="3086292" cy="309201"/>
          </a:xfrm>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a:xfrm>
            <a:off x="1434703" y="798973"/>
            <a:ext cx="802005" cy="503578"/>
          </a:xfrm>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41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303084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701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87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8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58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58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zh-CN" altLang="en-US">
              <a:latin typeface="Arial" panose="0208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229061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zh-CN" altLang="en-US">
              <a:latin typeface="Arial" panose="0208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64874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8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247249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60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lvl="0"/>
            <a:endParaRPr lang="zh-CN" altLang="en-US">
              <a:latin typeface="Arial" panose="02080604020202020204" pitchFamily="34" charset="0"/>
            </a:endParaRPr>
          </a:p>
        </p:txBody>
      </p:sp>
      <p:sp>
        <p:nvSpPr>
          <p:cNvPr id="6" name="Footer Placeholder 5"/>
          <p:cNvSpPr>
            <a:spLocks noGrp="1"/>
          </p:cNvSpPr>
          <p:nvPr>
            <p:ph type="ftr" sz="quarter" idx="11"/>
          </p:nvPr>
        </p:nvSpPr>
        <p:spPr>
          <a:xfrm>
            <a:off x="1437530" y="318641"/>
            <a:ext cx="3251553" cy="320931"/>
          </a:xfrm>
        </p:spPr>
        <p:txBody>
          <a:bodyPr/>
          <a:lstStyle/>
          <a:p>
            <a:pPr lvl="0"/>
            <a:endParaRPr lang="zh-CN" altLang="en-US">
              <a:latin typeface="Arial" panose="0208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307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lvl="0"/>
            <a:endParaRPr lang="zh-CN" altLang="en-US">
              <a:latin typeface="Arial" panose="02080604020202020204" pitchFamily="34" charset="0"/>
            </a:endParaRP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lvl="0"/>
            <a:endParaRPr lang="zh-CN" altLang="en-US">
              <a:latin typeface="Arial" panose="02080604020202020204" pitchFamily="34" charset="0"/>
            </a:endParaRP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lvl="0"/>
            <a:fld id="{9A0DB2DC-4C9A-4742-B13C-FB6460FD3503}" type="slidenum">
              <a:rPr lang="zh-CN" altLang="en-US" smtClean="0">
                <a:latin typeface="Arial" panose="02080604020202020204" pitchFamily="34" charset="0"/>
              </a:rPr>
              <a:t>‹#›</a:t>
            </a:fld>
            <a:endParaRPr lang="zh-CN" altLang="en-US">
              <a:latin typeface="Arial" panose="02080604020202020204" pitchFamily="34" charset="0"/>
            </a:endParaRPr>
          </a:p>
        </p:txBody>
      </p:sp>
    </p:spTree>
    <p:extLst>
      <p:ext uri="{BB962C8B-B14F-4D97-AF65-F5344CB8AC3E}">
        <p14:creationId xmlns:p14="http://schemas.microsoft.com/office/powerpoint/2010/main" val="3397157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0BF766-305F-A61B-8DD8-4A2E3AF9CDFE}"/>
              </a:ext>
            </a:extLst>
          </p:cNvPr>
          <p:cNvSpPr txBox="1"/>
          <p:nvPr/>
        </p:nvSpPr>
        <p:spPr>
          <a:xfrm>
            <a:off x="1331640" y="764704"/>
            <a:ext cx="6120680" cy="707886"/>
          </a:xfrm>
          <a:prstGeom prst="rect">
            <a:avLst/>
          </a:prstGeom>
          <a:noFill/>
        </p:spPr>
        <p:txBody>
          <a:bodyPr wrap="square" rtlCol="0">
            <a:spAutoFit/>
          </a:bodyPr>
          <a:lstStyle/>
          <a:p>
            <a:pPr algn="ctr"/>
            <a:r>
              <a:rPr lang="en-IN" sz="4000" dirty="0"/>
              <a:t>End Term Examination</a:t>
            </a:r>
          </a:p>
        </p:txBody>
      </p:sp>
      <p:sp>
        <p:nvSpPr>
          <p:cNvPr id="3" name="TextBox 2">
            <a:extLst>
              <a:ext uri="{FF2B5EF4-FFF2-40B4-BE49-F238E27FC236}">
                <a16:creationId xmlns:a16="http://schemas.microsoft.com/office/drawing/2014/main" id="{B7F172C2-F353-5842-8C10-BE83BE765E7B}"/>
              </a:ext>
            </a:extLst>
          </p:cNvPr>
          <p:cNvSpPr txBox="1"/>
          <p:nvPr/>
        </p:nvSpPr>
        <p:spPr>
          <a:xfrm>
            <a:off x="1329644" y="2060848"/>
            <a:ext cx="6120680" cy="584775"/>
          </a:xfrm>
          <a:prstGeom prst="rect">
            <a:avLst/>
          </a:prstGeom>
          <a:noFill/>
        </p:spPr>
        <p:txBody>
          <a:bodyPr wrap="square" rtlCol="0">
            <a:spAutoFit/>
          </a:bodyPr>
          <a:lstStyle/>
          <a:p>
            <a:pPr algn="ctr"/>
            <a:r>
              <a:rPr lang="en-IN" sz="3200" dirty="0"/>
              <a:t>Front End Engineering</a:t>
            </a:r>
          </a:p>
        </p:txBody>
      </p:sp>
      <p:sp>
        <p:nvSpPr>
          <p:cNvPr id="4" name="TextBox 3">
            <a:extLst>
              <a:ext uri="{FF2B5EF4-FFF2-40B4-BE49-F238E27FC236}">
                <a16:creationId xmlns:a16="http://schemas.microsoft.com/office/drawing/2014/main" id="{5584D3E6-D48D-3CA0-9DAB-198217A3933B}"/>
              </a:ext>
            </a:extLst>
          </p:cNvPr>
          <p:cNvSpPr txBox="1"/>
          <p:nvPr/>
        </p:nvSpPr>
        <p:spPr>
          <a:xfrm>
            <a:off x="827584" y="4437112"/>
            <a:ext cx="2664296" cy="369332"/>
          </a:xfrm>
          <a:prstGeom prst="rect">
            <a:avLst/>
          </a:prstGeom>
          <a:noFill/>
        </p:spPr>
        <p:txBody>
          <a:bodyPr wrap="square" rtlCol="0">
            <a:spAutoFit/>
          </a:bodyPr>
          <a:lstStyle/>
          <a:p>
            <a:r>
              <a:rPr lang="en-IN" dirty="0"/>
              <a:t>Submitted to – Mr </a:t>
            </a:r>
            <a:r>
              <a:rPr lang="en-IN" dirty="0" err="1"/>
              <a:t>Rafeeq</a:t>
            </a:r>
            <a:endParaRPr lang="en-IN" dirty="0"/>
          </a:p>
        </p:txBody>
      </p:sp>
      <p:sp>
        <p:nvSpPr>
          <p:cNvPr id="6" name="TextBox 5">
            <a:extLst>
              <a:ext uri="{FF2B5EF4-FFF2-40B4-BE49-F238E27FC236}">
                <a16:creationId xmlns:a16="http://schemas.microsoft.com/office/drawing/2014/main" id="{9A8A0F1B-EEBF-34C5-21FB-CABA7F41AC1A}"/>
              </a:ext>
            </a:extLst>
          </p:cNvPr>
          <p:cNvSpPr txBox="1"/>
          <p:nvPr/>
        </p:nvSpPr>
        <p:spPr>
          <a:xfrm>
            <a:off x="5364088" y="4437112"/>
            <a:ext cx="3456384" cy="1200329"/>
          </a:xfrm>
          <a:prstGeom prst="rect">
            <a:avLst/>
          </a:prstGeom>
          <a:noFill/>
        </p:spPr>
        <p:txBody>
          <a:bodyPr wrap="square" rtlCol="0">
            <a:spAutoFit/>
          </a:bodyPr>
          <a:lstStyle/>
          <a:p>
            <a:r>
              <a:rPr lang="en-IN" dirty="0"/>
              <a:t>Submitted by – Gurbakshish Singh</a:t>
            </a:r>
          </a:p>
          <a:p>
            <a:r>
              <a:rPr lang="en-IN" dirty="0"/>
              <a:t>2010990851</a:t>
            </a:r>
          </a:p>
          <a:p>
            <a:r>
              <a:rPr lang="en-IN" dirty="0"/>
              <a:t>G - 11</a:t>
            </a:r>
          </a:p>
          <a:p>
            <a:endParaRPr lang="en-IN" dirty="0"/>
          </a:p>
        </p:txBody>
      </p:sp>
    </p:spTree>
    <p:extLst>
      <p:ext uri="{BB962C8B-B14F-4D97-AF65-F5344CB8AC3E}">
        <p14:creationId xmlns:p14="http://schemas.microsoft.com/office/powerpoint/2010/main" val="389079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3D6A">
            <a:alpha val="67000"/>
          </a:srgb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62276B-BF49-FBA9-BF83-123D4791A29B}"/>
              </a:ext>
            </a:extLst>
          </p:cNvPr>
          <p:cNvSpPr txBox="1"/>
          <p:nvPr/>
        </p:nvSpPr>
        <p:spPr>
          <a:xfrm>
            <a:off x="2339752" y="692696"/>
            <a:ext cx="3816424" cy="461665"/>
          </a:xfrm>
          <a:prstGeom prst="rect">
            <a:avLst/>
          </a:prstGeom>
          <a:noFill/>
        </p:spPr>
        <p:txBody>
          <a:bodyPr wrap="square" rtlCol="0">
            <a:spAutoFit/>
          </a:bodyPr>
          <a:lstStyle/>
          <a:p>
            <a:pPr algn="ctr"/>
            <a:r>
              <a:rPr lang="en-US" sz="2400" b="1"/>
              <a:t>Bibliography</a:t>
            </a:r>
            <a:endParaRPr lang="en-IN" sz="2400" dirty="0"/>
          </a:p>
        </p:txBody>
      </p:sp>
      <p:sp>
        <p:nvSpPr>
          <p:cNvPr id="5" name="TextBox 4">
            <a:extLst>
              <a:ext uri="{FF2B5EF4-FFF2-40B4-BE49-F238E27FC236}">
                <a16:creationId xmlns:a16="http://schemas.microsoft.com/office/drawing/2014/main" id="{7954BB83-3966-6EA2-D6FC-2C84D263303D}"/>
              </a:ext>
            </a:extLst>
          </p:cNvPr>
          <p:cNvSpPr txBox="1"/>
          <p:nvPr/>
        </p:nvSpPr>
        <p:spPr>
          <a:xfrm>
            <a:off x="1187624" y="1844824"/>
            <a:ext cx="6120680" cy="2031325"/>
          </a:xfrm>
          <a:prstGeom prst="rect">
            <a:avLst/>
          </a:prstGeom>
          <a:noFill/>
        </p:spPr>
        <p:txBody>
          <a:bodyPr wrap="square" rtlCol="0">
            <a:spAutoFit/>
          </a:bodyPr>
          <a:lstStyle/>
          <a:p>
            <a:pPr marL="285750" indent="-285750">
              <a:buFont typeface="Courier New" panose="02070309020205020404" pitchFamily="49" charset="0"/>
              <a:buChar char="o"/>
            </a:pPr>
            <a:r>
              <a:rPr lang="en-US" u="sng" dirty="0">
                <a:solidFill>
                  <a:schemeClr val="tx1"/>
                </a:solidFill>
              </a:rPr>
              <a:t>https://www.geeksforgeeks.org/reactjs-tutorials/</a:t>
            </a:r>
          </a:p>
          <a:p>
            <a:pPr marL="285750" indent="-285750">
              <a:buFont typeface="Courier New" panose="02070309020205020404" pitchFamily="49" charset="0"/>
              <a:buChar char="o"/>
            </a:pPr>
            <a:endParaRPr lang="en-US" u="sng" dirty="0">
              <a:solidFill>
                <a:schemeClr val="tx1"/>
              </a:solidFill>
            </a:endParaRPr>
          </a:p>
          <a:p>
            <a:pPr marL="285750" indent="-285750">
              <a:buFont typeface="Courier New" panose="02070309020205020404" pitchFamily="49" charset="0"/>
              <a:buChar char="o"/>
            </a:pPr>
            <a:r>
              <a:rPr lang="en-US" u="sng" dirty="0"/>
              <a:t>https://www.w3schools.com/REACT/DEFAULT.ASP</a:t>
            </a: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u="sng" dirty="0"/>
              <a:t>https://reactjs.org/</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sz="1600" u="sng" dirty="0"/>
              <a:t>https://en.wikipedia.org/wiki/React_(JavaScript_library)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AF4F">
            <a:alpha val="58000"/>
          </a:srgbClr>
        </a:solidFill>
        <a:effectLst/>
      </p:bgPr>
    </p:bg>
    <p:spTree>
      <p:nvGrpSpPr>
        <p:cNvPr id="1" name=""/>
        <p:cNvGrpSpPr/>
        <p:nvPr/>
      </p:nvGrpSpPr>
      <p:grpSpPr>
        <a:xfrm>
          <a:off x="0" y="0"/>
          <a:ext cx="0" cy="0"/>
          <a:chOff x="0" y="0"/>
          <a:chExt cx="0" cy="0"/>
        </a:xfrm>
      </p:grpSpPr>
      <p:sp>
        <p:nvSpPr>
          <p:cNvPr id="3" name="Text Box 2"/>
          <p:cNvSpPr txBox="1"/>
          <p:nvPr/>
        </p:nvSpPr>
        <p:spPr>
          <a:xfrm>
            <a:off x="6229350" y="2296795"/>
            <a:ext cx="309880" cy="368300"/>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69873010-72B4-145A-E782-D02D2607183C}"/>
              </a:ext>
            </a:extLst>
          </p:cNvPr>
          <p:cNvSpPr txBox="1"/>
          <p:nvPr/>
        </p:nvSpPr>
        <p:spPr>
          <a:xfrm>
            <a:off x="3491880" y="404664"/>
            <a:ext cx="1633781" cy="861774"/>
          </a:xfrm>
          <a:prstGeom prst="rect">
            <a:avLst/>
          </a:prstGeom>
          <a:noFill/>
        </p:spPr>
        <p:txBody>
          <a:bodyPr wrap="none" rtlCol="0">
            <a:spAutoFit/>
          </a:bodyPr>
          <a:lstStyle/>
          <a:p>
            <a:pPr algn="ctr"/>
            <a:r>
              <a:rPr lang="en-IN" sz="3200" b="1" dirty="0">
                <a:latin typeface="Bahnschrift SemiBold SemiConden" panose="020B0502040204020203" pitchFamily="34" charset="0"/>
              </a:rPr>
              <a:t>CONTENT</a:t>
            </a:r>
          </a:p>
          <a:p>
            <a:endParaRPr lang="en-IN" dirty="0"/>
          </a:p>
        </p:txBody>
      </p:sp>
      <p:sp>
        <p:nvSpPr>
          <p:cNvPr id="7" name="TextBox 6">
            <a:extLst>
              <a:ext uri="{FF2B5EF4-FFF2-40B4-BE49-F238E27FC236}">
                <a16:creationId xmlns:a16="http://schemas.microsoft.com/office/drawing/2014/main" id="{07B1F6D4-98EE-BB6F-8D0E-0287FD00F675}"/>
              </a:ext>
            </a:extLst>
          </p:cNvPr>
          <p:cNvSpPr txBox="1"/>
          <p:nvPr/>
        </p:nvSpPr>
        <p:spPr>
          <a:xfrm>
            <a:off x="1115616" y="1700808"/>
            <a:ext cx="6696744" cy="3139321"/>
          </a:xfrm>
          <a:prstGeom prst="rect">
            <a:avLst/>
          </a:prstGeom>
          <a:noFill/>
        </p:spPr>
        <p:txBody>
          <a:bodyPr wrap="square" rtlCol="0">
            <a:spAutoFit/>
          </a:bodyPr>
          <a:lstStyle/>
          <a:p>
            <a:r>
              <a:rPr lang="en-US" sz="1800" b="1" dirty="0">
                <a:solidFill>
                  <a:srgbClr val="C00000"/>
                </a:solidFill>
              </a:rPr>
              <a:t> 1.Acknowlegdement    </a:t>
            </a:r>
          </a:p>
          <a:p>
            <a:r>
              <a:rPr lang="en-US" b="1" dirty="0">
                <a:solidFill>
                  <a:srgbClr val="C00000"/>
                </a:solidFill>
              </a:rPr>
              <a:t> </a:t>
            </a:r>
            <a:r>
              <a:rPr lang="en-US" sz="1800" b="1" dirty="0">
                <a:solidFill>
                  <a:srgbClr val="C00000"/>
                </a:solidFill>
              </a:rPr>
              <a:t>2.Abstraction    </a:t>
            </a:r>
          </a:p>
          <a:p>
            <a:r>
              <a:rPr lang="en-US" sz="1800" b="1" dirty="0">
                <a:solidFill>
                  <a:srgbClr val="C00000"/>
                </a:solidFill>
              </a:rPr>
              <a:t> 3.Introduction    </a:t>
            </a:r>
          </a:p>
          <a:p>
            <a:r>
              <a:rPr lang="en-US" sz="1800" b="1" dirty="0">
                <a:solidFill>
                  <a:srgbClr val="C00000"/>
                </a:solidFill>
              </a:rPr>
              <a:t> 4.Pages       </a:t>
            </a:r>
          </a:p>
          <a:p>
            <a:r>
              <a:rPr lang="en-US" sz="1800" b="1" dirty="0">
                <a:solidFill>
                  <a:srgbClr val="C00000"/>
                </a:solidFill>
              </a:rPr>
              <a:t>        4.1.Home</a:t>
            </a:r>
          </a:p>
          <a:p>
            <a:r>
              <a:rPr lang="en-US" sz="1800" b="1" dirty="0">
                <a:solidFill>
                  <a:srgbClr val="C00000"/>
                </a:solidFill>
              </a:rPr>
              <a:t>        4.2.About</a:t>
            </a:r>
          </a:p>
          <a:p>
            <a:r>
              <a:rPr lang="en-US" sz="1800" b="1" dirty="0">
                <a:solidFill>
                  <a:srgbClr val="C00000"/>
                </a:solidFill>
              </a:rPr>
              <a:t>        4.3.Details</a:t>
            </a:r>
          </a:p>
          <a:p>
            <a:r>
              <a:rPr lang="en-US" sz="1800" b="1" dirty="0">
                <a:solidFill>
                  <a:srgbClr val="C00000"/>
                </a:solidFill>
              </a:rPr>
              <a:t>        4.4.Contact Us</a:t>
            </a:r>
          </a:p>
          <a:p>
            <a:r>
              <a:rPr lang="en-US" sz="1800" b="1" dirty="0">
                <a:solidFill>
                  <a:srgbClr val="C00000"/>
                </a:solidFill>
              </a:rPr>
              <a:t>        4.5.Upload Image</a:t>
            </a:r>
          </a:p>
          <a:p>
            <a:r>
              <a:rPr lang="en-US" sz="1800" b="1" dirty="0">
                <a:solidFill>
                  <a:srgbClr val="C00000"/>
                </a:solidFill>
              </a:rPr>
              <a:t>5.Conclusion    </a:t>
            </a:r>
          </a:p>
          <a:p>
            <a:r>
              <a:rPr lang="en-US" sz="1800" b="1" dirty="0">
                <a:solidFill>
                  <a:srgbClr val="C00000"/>
                </a:solidFill>
              </a:rPr>
              <a:t>6.Bibliography </a:t>
            </a:r>
            <a:endParaRPr lang="en-IN"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50231">
            <a:alpha val="39000"/>
          </a:srgb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7B73D3-88F9-1E23-6B64-739CAB5F2219}"/>
              </a:ext>
            </a:extLst>
          </p:cNvPr>
          <p:cNvSpPr txBox="1"/>
          <p:nvPr/>
        </p:nvSpPr>
        <p:spPr>
          <a:xfrm>
            <a:off x="2771800" y="716935"/>
            <a:ext cx="3312368" cy="523220"/>
          </a:xfrm>
          <a:prstGeom prst="rect">
            <a:avLst/>
          </a:prstGeom>
          <a:noFill/>
        </p:spPr>
        <p:txBody>
          <a:bodyPr wrap="square" rtlCol="0">
            <a:spAutoFit/>
          </a:bodyPr>
          <a:lstStyle/>
          <a:p>
            <a:r>
              <a:rPr lang="en-US" sz="2800" b="1" dirty="0"/>
              <a:t>Acknowledgement</a:t>
            </a:r>
            <a:endParaRPr lang="en-IN" sz="2800" dirty="0"/>
          </a:p>
        </p:txBody>
      </p:sp>
      <p:sp>
        <p:nvSpPr>
          <p:cNvPr id="5" name="TextBox 4">
            <a:extLst>
              <a:ext uri="{FF2B5EF4-FFF2-40B4-BE49-F238E27FC236}">
                <a16:creationId xmlns:a16="http://schemas.microsoft.com/office/drawing/2014/main" id="{D3F9627A-77D9-B967-6E75-022446FDDD03}"/>
              </a:ext>
            </a:extLst>
          </p:cNvPr>
          <p:cNvSpPr txBox="1"/>
          <p:nvPr/>
        </p:nvSpPr>
        <p:spPr>
          <a:xfrm>
            <a:off x="263192" y="1844824"/>
            <a:ext cx="8617616" cy="2585323"/>
          </a:xfrm>
          <a:prstGeom prst="rect">
            <a:avLst/>
          </a:prstGeom>
          <a:noFill/>
        </p:spPr>
        <p:txBody>
          <a:bodyPr wrap="none" rtlCol="0">
            <a:spAutoFit/>
          </a:bodyPr>
          <a:lstStyle/>
          <a:p>
            <a:pPr algn="ctr"/>
            <a:r>
              <a:rPr lang="en-US" sz="1800" b="1" dirty="0"/>
              <a:t>First and foremost, we would like to thank our Teacher </a:t>
            </a:r>
            <a:r>
              <a:rPr lang="en-US" sz="1800" b="1" dirty="0" err="1"/>
              <a:t>Mr.Rafeeq</a:t>
            </a:r>
            <a:r>
              <a:rPr lang="en-US" sz="1800" b="1" dirty="0"/>
              <a:t> who</a:t>
            </a:r>
          </a:p>
          <a:p>
            <a:pPr algn="ctr"/>
            <a:r>
              <a:rPr lang="en-US" sz="1800" b="1" dirty="0"/>
              <a:t>guided us in doing this project. He provided us with invaluable advice. His</a:t>
            </a:r>
          </a:p>
          <a:p>
            <a:pPr algn="ctr"/>
            <a:r>
              <a:rPr lang="en-US" sz="1800" b="1" dirty="0"/>
              <a:t>motivation and help contributed tremendously to the successful completion of</a:t>
            </a:r>
          </a:p>
          <a:p>
            <a:pPr algn="ctr"/>
            <a:r>
              <a:rPr lang="en-US" sz="1800" b="1" dirty="0"/>
              <a:t>the project.</a:t>
            </a:r>
          </a:p>
          <a:p>
            <a:pPr algn="ctr"/>
            <a:r>
              <a:rPr lang="en-US" sz="1800" b="1" dirty="0"/>
              <a:t>Besides, thanks to all  who helped in giving all the advice and</a:t>
            </a:r>
          </a:p>
          <a:p>
            <a:pPr algn="ctr"/>
            <a:r>
              <a:rPr lang="en-US" sz="1800" b="1" dirty="0"/>
              <a:t>providing the equipment which was needed.</a:t>
            </a:r>
          </a:p>
          <a:p>
            <a:pPr algn="ctr"/>
            <a:r>
              <a:rPr lang="en-US" sz="1800" b="1" dirty="0"/>
              <a:t>Also, we would like to thank our family members and friends for their support.</a:t>
            </a:r>
          </a:p>
          <a:p>
            <a:pPr algn="ctr"/>
            <a:r>
              <a:rPr lang="en-US" sz="1800" b="1" dirty="0"/>
              <a:t>Without their support, we couldn’t have succeeded in completing this project.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525BF8-1A7B-E9C3-D335-38040D205D36}"/>
              </a:ext>
            </a:extLst>
          </p:cNvPr>
          <p:cNvSpPr txBox="1"/>
          <p:nvPr/>
        </p:nvSpPr>
        <p:spPr>
          <a:xfrm>
            <a:off x="1187624" y="980728"/>
            <a:ext cx="6552728" cy="3785652"/>
          </a:xfrm>
          <a:prstGeom prst="rect">
            <a:avLst/>
          </a:prstGeom>
          <a:noFill/>
        </p:spPr>
        <p:txBody>
          <a:bodyPr wrap="square" rtlCol="0">
            <a:spAutoFit/>
          </a:bodyPr>
          <a:lstStyle/>
          <a:p>
            <a:pPr algn="ctr"/>
            <a:endParaRPr lang="en-US" sz="2000" b="1" dirty="0"/>
          </a:p>
          <a:p>
            <a:pPr algn="ctr"/>
            <a:endParaRPr lang="en-US" sz="2000" b="1" dirty="0"/>
          </a:p>
          <a:p>
            <a:pPr algn="ctr"/>
            <a:r>
              <a:rPr lang="en-US" sz="2000" b="0" i="0" dirty="0">
                <a:solidFill>
                  <a:srgbClr val="222233"/>
                </a:solidFill>
                <a:effectLst/>
                <a:latin typeface="Roboto" panose="02000000000000000000" pitchFamily="2" charset="0"/>
              </a:rPr>
              <a:t>This project on the website of “The Garnet Society” is useful for easy user interface. The </a:t>
            </a:r>
            <a:r>
              <a:rPr lang="en-US" sz="2000" dirty="0">
                <a:solidFill>
                  <a:srgbClr val="222233"/>
                </a:solidFill>
                <a:latin typeface="Roboto" panose="02000000000000000000" pitchFamily="2" charset="0"/>
              </a:rPr>
              <a:t>project help to store data, </a:t>
            </a:r>
            <a:r>
              <a:rPr lang="en-US" sz="2000" b="0" i="0" dirty="0">
                <a:solidFill>
                  <a:srgbClr val="222233"/>
                </a:solidFill>
                <a:effectLst/>
                <a:latin typeface="Roboto" panose="02000000000000000000" pitchFamily="2" charset="0"/>
              </a:rPr>
              <a:t>data retrieval and data manipulation. This project provides more ease for managing the data than manually maintaining in the documents. The project is useful for saving valuable time and reduces the huge paper work. It will help educational Institutions like schools and colleges will keep track of their student records like personal details ,contact </a:t>
            </a:r>
            <a:r>
              <a:rPr lang="en-US" sz="2000" b="0" i="0" dirty="0" err="1">
                <a:solidFill>
                  <a:srgbClr val="222233"/>
                </a:solidFill>
                <a:effectLst/>
                <a:latin typeface="Roboto" panose="02000000000000000000" pitchFamily="2" charset="0"/>
              </a:rPr>
              <a:t>details,image</a:t>
            </a:r>
            <a:r>
              <a:rPr lang="en-US" sz="2000" b="0" i="0" dirty="0">
                <a:solidFill>
                  <a:srgbClr val="222233"/>
                </a:solidFill>
                <a:effectLst/>
                <a:latin typeface="Roboto" panose="02000000000000000000" pitchFamily="2" charset="0"/>
              </a:rPr>
              <a:t> details , </a:t>
            </a:r>
            <a:r>
              <a:rPr lang="en-US" sz="2000" b="0" i="0" dirty="0" err="1">
                <a:solidFill>
                  <a:srgbClr val="222233"/>
                </a:solidFill>
                <a:effectLst/>
                <a:latin typeface="Roboto" panose="02000000000000000000" pitchFamily="2" charset="0"/>
              </a:rPr>
              <a:t>etc</a:t>
            </a:r>
            <a:endParaRPr lang="en-US" sz="2000" b="1" dirty="0"/>
          </a:p>
        </p:txBody>
      </p:sp>
      <p:sp>
        <p:nvSpPr>
          <p:cNvPr id="2" name="TextBox 1">
            <a:extLst>
              <a:ext uri="{FF2B5EF4-FFF2-40B4-BE49-F238E27FC236}">
                <a16:creationId xmlns:a16="http://schemas.microsoft.com/office/drawing/2014/main" id="{5F5A06FA-E5C8-0907-F20F-9C6C1FD18E07}"/>
              </a:ext>
            </a:extLst>
          </p:cNvPr>
          <p:cNvSpPr txBox="1"/>
          <p:nvPr/>
        </p:nvSpPr>
        <p:spPr>
          <a:xfrm>
            <a:off x="2483768" y="476672"/>
            <a:ext cx="3600400" cy="707886"/>
          </a:xfrm>
          <a:prstGeom prst="rect">
            <a:avLst/>
          </a:prstGeom>
          <a:noFill/>
        </p:spPr>
        <p:txBody>
          <a:bodyPr wrap="square" rtlCol="0">
            <a:spAutoFit/>
          </a:bodyPr>
          <a:lstStyle/>
          <a:p>
            <a:pPr algn="ctr"/>
            <a:r>
              <a:rPr lang="en-US" sz="4000" b="1" dirty="0"/>
              <a:t> Abstract</a:t>
            </a:r>
            <a:endParaRPr lang="en-IN"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8313">
            <a:alpha val="58000"/>
          </a:srgb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07352E-395C-3868-E50C-50EB0C3BD05A}"/>
              </a:ext>
            </a:extLst>
          </p:cNvPr>
          <p:cNvSpPr txBox="1"/>
          <p:nvPr/>
        </p:nvSpPr>
        <p:spPr>
          <a:xfrm>
            <a:off x="3311860" y="800992"/>
            <a:ext cx="2916324" cy="584775"/>
          </a:xfrm>
          <a:prstGeom prst="rect">
            <a:avLst/>
          </a:prstGeom>
          <a:noFill/>
        </p:spPr>
        <p:txBody>
          <a:bodyPr wrap="square" rtlCol="0">
            <a:spAutoFit/>
          </a:bodyPr>
          <a:lstStyle/>
          <a:p>
            <a:r>
              <a:rPr lang="en-US" sz="3200" b="1" dirty="0"/>
              <a:t>Introduction</a:t>
            </a:r>
            <a:endParaRPr lang="en-IN" sz="3200" dirty="0"/>
          </a:p>
        </p:txBody>
      </p:sp>
      <p:sp>
        <p:nvSpPr>
          <p:cNvPr id="6" name="TextBox 5">
            <a:extLst>
              <a:ext uri="{FF2B5EF4-FFF2-40B4-BE49-F238E27FC236}">
                <a16:creationId xmlns:a16="http://schemas.microsoft.com/office/drawing/2014/main" id="{993A78BA-CEC9-626A-B819-0AB5FF9F71A0}"/>
              </a:ext>
            </a:extLst>
          </p:cNvPr>
          <p:cNvSpPr txBox="1"/>
          <p:nvPr/>
        </p:nvSpPr>
        <p:spPr>
          <a:xfrm>
            <a:off x="755576" y="2132856"/>
            <a:ext cx="7344816" cy="3693319"/>
          </a:xfrm>
          <a:prstGeom prst="rect">
            <a:avLst/>
          </a:prstGeom>
          <a:noFill/>
        </p:spPr>
        <p:txBody>
          <a:bodyPr wrap="square" rtlCol="0">
            <a:spAutoFit/>
          </a:bodyPr>
          <a:lstStyle/>
          <a:p>
            <a:pPr algn="ctr"/>
            <a:r>
              <a:rPr lang="en-US" sz="1800" b="1" dirty="0"/>
              <a:t>React is a declarative, efficient, and flexible JavaScript library for building user interfaces. </a:t>
            </a:r>
          </a:p>
          <a:p>
            <a:pPr algn="ctr"/>
            <a:r>
              <a:rPr lang="en-US" sz="1800" b="1" dirty="0"/>
              <a:t>React uses a declarative paradigm that makes it easier to reason about your application and aims to be both efficient and flexible. It designs simple views for each state in your application, and React will efficiently update and render just the right component when your data changes. The declarative view makes your code more predictable and easier to debug.</a:t>
            </a:r>
          </a:p>
          <a:p>
            <a:pPr algn="ctr"/>
            <a:r>
              <a:rPr lang="en-US" sz="1800" b="1" dirty="0"/>
              <a:t>React creates a VIRTUAL DOM in memory.</a:t>
            </a:r>
          </a:p>
          <a:p>
            <a:pPr algn="ctr"/>
            <a:r>
              <a:rPr lang="en-US" sz="1800" b="1" dirty="0"/>
              <a:t>Instead of manipulating the browser's DOM directly, React creates a virtual DOM in memory, where it does all the necessary manipulating, before making the changes in the browser DOM.</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alpha val="48000"/>
          </a:srgbClr>
        </a:solidFill>
        <a:effectLst/>
      </p:bgPr>
    </p:bg>
    <p:spTree>
      <p:nvGrpSpPr>
        <p:cNvPr id="1" name=""/>
        <p:cNvGrpSpPr/>
        <p:nvPr/>
      </p:nvGrpSpPr>
      <p:grpSpPr>
        <a:xfrm>
          <a:off x="0" y="0"/>
          <a:ext cx="0" cy="0"/>
          <a:chOff x="0" y="0"/>
          <a:chExt cx="0" cy="0"/>
        </a:xfrm>
      </p:grpSpPr>
      <p:pic>
        <p:nvPicPr>
          <p:cNvPr id="4" name="Picture 3" descr="react"/>
          <p:cNvPicPr>
            <a:picLocks noChangeAspect="1"/>
          </p:cNvPicPr>
          <p:nvPr/>
        </p:nvPicPr>
        <p:blipFill>
          <a:blip r:embed="rId2"/>
          <a:stretch>
            <a:fillRect/>
          </a:stretch>
        </p:blipFill>
        <p:spPr>
          <a:xfrm>
            <a:off x="7236460" y="5805170"/>
            <a:ext cx="1635125" cy="939165"/>
          </a:xfrm>
          <a:prstGeom prst="rect">
            <a:avLst/>
          </a:prstGeom>
          <a:ln w="12700" cmpd="sng">
            <a:noFill/>
            <a:prstDash val="solid"/>
          </a:ln>
        </p:spPr>
      </p:pic>
      <p:sp>
        <p:nvSpPr>
          <p:cNvPr id="5" name="TextBox 4">
            <a:extLst>
              <a:ext uri="{FF2B5EF4-FFF2-40B4-BE49-F238E27FC236}">
                <a16:creationId xmlns:a16="http://schemas.microsoft.com/office/drawing/2014/main" id="{56A1F075-6357-263C-6433-DAEEBB461F8A}"/>
              </a:ext>
            </a:extLst>
          </p:cNvPr>
          <p:cNvSpPr txBox="1"/>
          <p:nvPr/>
        </p:nvSpPr>
        <p:spPr>
          <a:xfrm>
            <a:off x="2699792" y="404663"/>
            <a:ext cx="2664296" cy="584775"/>
          </a:xfrm>
          <a:prstGeom prst="rect">
            <a:avLst/>
          </a:prstGeom>
          <a:noFill/>
        </p:spPr>
        <p:txBody>
          <a:bodyPr wrap="square" rtlCol="0">
            <a:spAutoFit/>
          </a:bodyPr>
          <a:lstStyle/>
          <a:p>
            <a:r>
              <a:rPr lang="en-US" sz="3200" b="1" dirty="0"/>
              <a:t> Conclusion</a:t>
            </a:r>
            <a:endParaRPr lang="en-IN" sz="3200" dirty="0"/>
          </a:p>
        </p:txBody>
      </p:sp>
      <p:sp>
        <p:nvSpPr>
          <p:cNvPr id="6" name="TextBox 5">
            <a:extLst>
              <a:ext uri="{FF2B5EF4-FFF2-40B4-BE49-F238E27FC236}">
                <a16:creationId xmlns:a16="http://schemas.microsoft.com/office/drawing/2014/main" id="{65A73175-EE74-E227-BACA-AD478E7E51F5}"/>
              </a:ext>
            </a:extLst>
          </p:cNvPr>
          <p:cNvSpPr txBox="1"/>
          <p:nvPr/>
        </p:nvSpPr>
        <p:spPr>
          <a:xfrm>
            <a:off x="755576" y="989438"/>
            <a:ext cx="7632848" cy="4524315"/>
          </a:xfrm>
          <a:prstGeom prst="rect">
            <a:avLst/>
          </a:prstGeom>
          <a:noFill/>
        </p:spPr>
        <p:txBody>
          <a:bodyPr wrap="square" rtlCol="0">
            <a:spAutoFit/>
          </a:bodyPr>
          <a:lstStyle/>
          <a:p>
            <a:endParaRPr lang="en-US"/>
          </a:p>
          <a:p>
            <a:r>
              <a:rPr lang="en-US"/>
              <a:t>ReactJS is one of the highly used open-source JavaScript Library that helps in creating impressive web apps requiring minimal effort and coding. The key objective of ReactJS is also developing engaging User Interfaces (UI) that improves the speed of the apps.</a:t>
            </a:r>
          </a:p>
          <a:p>
            <a:pPr algn="ctr"/>
            <a:endParaRPr lang="en-US"/>
          </a:p>
          <a:p>
            <a:pPr algn="ctr"/>
            <a:r>
              <a:rPr lang="en-US"/>
              <a:t>One of the prominent factors that go in the favor of ReactJS is that it is launched by none other than the social media king Facebook. Moreover, ReactJS can render on the server using Node. The developers can also look to build native apps by employing the React Native.</a:t>
            </a:r>
          </a:p>
          <a:p>
            <a:pPr algn="ctr"/>
            <a:r>
              <a:rPr lang="en-US"/>
              <a:t>React is providing the developer’s a better work experience and the advantage to change any component at any point in time without affecting the rest of the applications, resulting in widespread business support and innumerous websites built on React.</a:t>
            </a:r>
          </a:p>
          <a:p>
            <a:pPr algn="ctr"/>
            <a:endParaRPr lang="en-US"/>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C61C5-6C7D-9E21-EFAF-88A103144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 y="0"/>
            <a:ext cx="9187190" cy="3429000"/>
          </a:xfrm>
          <a:prstGeom prst="rect">
            <a:avLst/>
          </a:prstGeom>
        </p:spPr>
      </p:pic>
      <p:pic>
        <p:nvPicPr>
          <p:cNvPr id="5" name="Picture 4">
            <a:extLst>
              <a:ext uri="{FF2B5EF4-FFF2-40B4-BE49-F238E27FC236}">
                <a16:creationId xmlns:a16="http://schemas.microsoft.com/office/drawing/2014/main" id="{2A223AB8-0F4F-562C-CDDF-110E83011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80512" cy="3483630"/>
          </a:xfrm>
          <a:prstGeom prst="rect">
            <a:avLst/>
          </a:prstGeom>
        </p:spPr>
      </p:pic>
    </p:spTree>
    <p:extLst>
      <p:ext uri="{BB962C8B-B14F-4D97-AF65-F5344CB8AC3E}">
        <p14:creationId xmlns:p14="http://schemas.microsoft.com/office/powerpoint/2010/main" val="90411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04B927-EC75-13A2-5005-8E5356F45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4" y="-99391"/>
            <a:ext cx="9160224" cy="3456384"/>
          </a:xfrm>
          <a:prstGeom prst="rect">
            <a:avLst/>
          </a:prstGeom>
        </p:spPr>
      </p:pic>
      <p:pic>
        <p:nvPicPr>
          <p:cNvPr id="5" name="Picture 4">
            <a:extLst>
              <a:ext uri="{FF2B5EF4-FFF2-40B4-BE49-F238E27FC236}">
                <a16:creationId xmlns:a16="http://schemas.microsoft.com/office/drawing/2014/main" id="{8843C4AE-C2F3-6EBB-5410-0875DE721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8" y="3256059"/>
            <a:ext cx="9160224" cy="3635350"/>
          </a:xfrm>
          <a:prstGeom prst="rect">
            <a:avLst/>
          </a:prstGeom>
        </p:spPr>
      </p:pic>
    </p:spTree>
    <p:extLst>
      <p:ext uri="{BB962C8B-B14F-4D97-AF65-F5344CB8AC3E}">
        <p14:creationId xmlns:p14="http://schemas.microsoft.com/office/powerpoint/2010/main" val="243241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737E2F-7E19-DA93-55F5-7FC9C3366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556248"/>
          </a:xfrm>
          <a:prstGeom prst="rect">
            <a:avLst/>
          </a:prstGeom>
        </p:spPr>
      </p:pic>
      <p:pic>
        <p:nvPicPr>
          <p:cNvPr id="5" name="Picture 4">
            <a:extLst>
              <a:ext uri="{FF2B5EF4-FFF2-40B4-BE49-F238E27FC236}">
                <a16:creationId xmlns:a16="http://schemas.microsoft.com/office/drawing/2014/main" id="{64C5D6C1-CF21-394E-1E1F-8D2AECFE3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56248"/>
            <a:ext cx="8935508" cy="3301752"/>
          </a:xfrm>
          <a:prstGeom prst="rect">
            <a:avLst/>
          </a:prstGeom>
        </p:spPr>
      </p:pic>
    </p:spTree>
    <p:extLst>
      <p:ext uri="{BB962C8B-B14F-4D97-AF65-F5344CB8AC3E}">
        <p14:creationId xmlns:p14="http://schemas.microsoft.com/office/powerpoint/2010/main" val="4285083687"/>
      </p:ext>
    </p:extLst>
  </p:cSld>
  <p:clrMapOvr>
    <a:masterClrMapping/>
  </p:clrMapOvr>
</p:sld>
</file>

<file path=ppt/theme/theme1.xml><?xml version="1.0" encoding="utf-8"?>
<a:theme xmlns:a="http://schemas.openxmlformats.org/drawingml/2006/main" name="Gallery">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87</TotalTime>
  <Words>557</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SemiBold SemiConden</vt:lpstr>
      <vt:lpstr>Courier New</vt:lpstr>
      <vt:lpstr>Gill Sans MT</vt:lpstr>
      <vt:lpstr>Roboto</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wps</dc:creator>
  <cp:lastModifiedBy>gurbakshishsingh1082@gmail.com</cp:lastModifiedBy>
  <cp:revision>25</cp:revision>
  <dcterms:created xsi:type="dcterms:W3CDTF">2022-10-18T05:12:16Z</dcterms:created>
  <dcterms:modified xsi:type="dcterms:W3CDTF">2022-10-19T04:27:48Z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