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7" r:id="rId2"/>
  </p:sldMasterIdLst>
  <p:notesMasterIdLst>
    <p:notesMasterId r:id="rId29"/>
  </p:notesMasterIdLst>
  <p:sldIdLst>
    <p:sldId id="256" r:id="rId3"/>
    <p:sldId id="257" r:id="rId4"/>
    <p:sldId id="358" r:id="rId5"/>
    <p:sldId id="362" r:id="rId6"/>
    <p:sldId id="363" r:id="rId7"/>
    <p:sldId id="364" r:id="rId8"/>
    <p:sldId id="365" r:id="rId9"/>
    <p:sldId id="366" r:id="rId10"/>
    <p:sldId id="367" r:id="rId11"/>
    <p:sldId id="368" r:id="rId12"/>
    <p:sldId id="369" r:id="rId13"/>
    <p:sldId id="370" r:id="rId14"/>
    <p:sldId id="371" r:id="rId15"/>
    <p:sldId id="372" r:id="rId16"/>
    <p:sldId id="373" r:id="rId17"/>
    <p:sldId id="374" r:id="rId18"/>
    <p:sldId id="375" r:id="rId19"/>
    <p:sldId id="376" r:id="rId20"/>
    <p:sldId id="377" r:id="rId21"/>
    <p:sldId id="378" r:id="rId22"/>
    <p:sldId id="379" r:id="rId23"/>
    <p:sldId id="380" r:id="rId24"/>
    <p:sldId id="381" r:id="rId25"/>
    <p:sldId id="382" r:id="rId26"/>
    <p:sldId id="361" r:id="rId27"/>
    <p:sldId id="307" r:id="rId28"/>
  </p:sldIdLst>
  <p:sldSz cx="9144000" cy="6858000" type="screen4x3"/>
  <p:notesSz cx="6858000" cy="9144000"/>
  <p:embeddedFontLst>
    <p:embeddedFont>
      <p:font typeface="Arial Narrow" panose="020B0606020202030204" pitchFamily="34" charset="0"/>
      <p:regular r:id="rId30"/>
      <p:bold r:id="rId31"/>
      <p:italic r:id="rId32"/>
      <p:boldItalic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04D54E3-4D56-413E-B92E-5C53BF9D4E7A}">
  <a:tblStyle styleId="{A04D54E3-4D56-413E-B92E-5C53BF9D4E7A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 b="off" i="off"/>
      <a:tcStyle>
        <a:tcBdr/>
      </a:tcStyle>
    </a:band2H>
    <a:band1V>
      <a:tcTxStyle b="off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 b="off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E93DDE50-2170-4B4B-B414-4574389BA64F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E67B932D-9681-485D-B550-EBE323635702}" styleName="Table_2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849" autoAdjust="0"/>
    <p:restoredTop sz="94660"/>
  </p:normalViewPr>
  <p:slideViewPr>
    <p:cSldViewPr snapToGrid="0">
      <p:cViewPr>
        <p:scale>
          <a:sx n="113" d="100"/>
          <a:sy n="113" d="100"/>
        </p:scale>
        <p:origin x="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font" Target="fonts/font5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7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4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473229f630_0_8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9" name="Google Shape;189;g3473229f63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85534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4b29200dc_0_96:notes"/>
          <p:cNvSpPr txBox="1">
            <a:spLocks noGrp="1"/>
          </p:cNvSpPr>
          <p:nvPr>
            <p:ph type="body" idx="1"/>
          </p:nvPr>
        </p:nvSpPr>
        <p:spPr>
          <a:xfrm>
            <a:off x="685800" y="434340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</p:txBody>
      </p:sp>
      <p:sp>
        <p:nvSpPr>
          <p:cNvPr id="197" name="Google Shape;197;g354b29200dc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77250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473229f630_0_8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9" name="Google Shape;189;g3473229f63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195023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473229f630_0_8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9" name="Google Shape;189;g3473229f63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041837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473229f630_0_8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9" name="Google Shape;189;g3473229f63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34239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473229f630_0_8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9" name="Google Shape;189;g3473229f63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118835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473229f630_0_8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9" name="Google Shape;189;g3473229f63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059977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473229f630_0_8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9" name="Google Shape;189;g3473229f63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183807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473229f630_0_8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9" name="Google Shape;189;g3473229f63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377068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473229f630_0_8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9" name="Google Shape;189;g3473229f63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95898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4b29200dc_0_96:notes"/>
          <p:cNvSpPr txBox="1">
            <a:spLocks noGrp="1"/>
          </p:cNvSpPr>
          <p:nvPr>
            <p:ph type="body" idx="1"/>
          </p:nvPr>
        </p:nvSpPr>
        <p:spPr>
          <a:xfrm>
            <a:off x="685800" y="434340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</p:txBody>
      </p:sp>
      <p:sp>
        <p:nvSpPr>
          <p:cNvPr id="197" name="Google Shape;197;g354b29200dc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473229f630_0_8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9" name="Google Shape;189;g3473229f63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346456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473229f630_0_8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9" name="Google Shape;189;g3473229f63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461751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473229f630_0_8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9" name="Google Shape;189;g3473229f63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656583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473229f630_0_8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9" name="Google Shape;189;g3473229f63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852622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473229f630_0_8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9" name="Google Shape;189;g3473229f63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211629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473229f630_0_8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9" name="Google Shape;189;g3473229f63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040773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6" name="Google Shape;62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473229f630_0_8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9" name="Google Shape;189;g3473229f63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09855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473229f630_0_8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9" name="Google Shape;189;g3473229f63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15304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473229f630_0_8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9" name="Google Shape;189;g3473229f63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8861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473229f630_0_8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9" name="Google Shape;189;g3473229f63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93822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473229f630_0_8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9" name="Google Shape;189;g3473229f63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21296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473229f630_0_8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9" name="Google Shape;189;g3473229f63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75770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473229f630_0_8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9" name="Google Shape;189;g3473229f63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56556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las">
  <p:cSld name="Tela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4" name="Google Shape;64;p1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7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 rot="5400000">
            <a:off x="4732337" y="2171703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3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udo_D">
  <p:cSld name="Conteudo_D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4"/>
          <p:cNvSpPr txBox="1">
            <a:spLocks noGrp="1"/>
          </p:cNvSpPr>
          <p:nvPr>
            <p:ph type="body" idx="1"/>
          </p:nvPr>
        </p:nvSpPr>
        <p:spPr>
          <a:xfrm>
            <a:off x="251521" y="908720"/>
            <a:ext cx="7632848" cy="5328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body" idx="2"/>
          </p:nvPr>
        </p:nvSpPr>
        <p:spPr>
          <a:xfrm>
            <a:off x="251521" y="44626"/>
            <a:ext cx="7704534" cy="575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+ Black">
  <p:cSld name="Logo + Black">
    <p:bg>
      <p:bgPr>
        <a:solidFill>
          <a:schemeClr val="dk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ctrTitle"/>
          </p:nvPr>
        </p:nvSpPr>
        <p:spPr>
          <a:xfrm>
            <a:off x="685800" y="2130428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dt" idx="10"/>
          </p:nvPr>
        </p:nvSpPr>
        <p:spPr>
          <a:xfrm>
            <a:off x="457200" y="6356353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ftr" idx="11"/>
          </p:nvPr>
        </p:nvSpPr>
        <p:spPr>
          <a:xfrm>
            <a:off x="3124200" y="6356353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sldNum" idx="12"/>
          </p:nvPr>
        </p:nvSpPr>
        <p:spPr>
          <a:xfrm>
            <a:off x="6553200" y="6356353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9" name="Google Shape;109;p19" descr="C:\Users\cl0972\Downloads\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/>
          <p:nvPr/>
        </p:nvSpPr>
        <p:spPr>
          <a:xfrm>
            <a:off x="1619672" y="2924944"/>
            <a:ext cx="1296300" cy="9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0" descr="C:\Users\cl0972\Downloads\4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251520" y="188640"/>
            <a:ext cx="74169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 Narrow"/>
              <a:buNone/>
              <a:defRPr sz="28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251520" y="908720"/>
            <a:ext cx="8640900" cy="54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ftr" idx="11"/>
          </p:nvPr>
        </p:nvSpPr>
        <p:spPr>
          <a:xfrm>
            <a:off x="3124200" y="6356353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sldNum" idx="12"/>
          </p:nvPr>
        </p:nvSpPr>
        <p:spPr>
          <a:xfrm>
            <a:off x="6553200" y="6356353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 rotWithShape="1">
          <a:blip r:embed="rId3">
            <a:alphaModFix/>
          </a:blip>
          <a:srcRect l="13287" t="26108" r="14966" b="12748"/>
          <a:stretch/>
        </p:blipFill>
        <p:spPr>
          <a:xfrm>
            <a:off x="107504" y="6381328"/>
            <a:ext cx="1440160" cy="476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>
  <p:cSld name="Cabeçalho da Seção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1" descr="C:\Users\cl0972\Downloads\3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1547665" y="2636913"/>
            <a:ext cx="61206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  <a:defRPr sz="4000" b="1" cap="none"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ftr" idx="11"/>
          </p:nvPr>
        </p:nvSpPr>
        <p:spPr>
          <a:xfrm>
            <a:off x="3124200" y="6356353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sldNum" idx="12"/>
          </p:nvPr>
        </p:nvSpPr>
        <p:spPr>
          <a:xfrm>
            <a:off x="6553200" y="6356353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3" name="Google Shape;123;p21" descr="https://pod51008.outlook.com/owa/service.svc/s/GetFileAttachment?id=AAMkADI1MWRlMGM1LTU5ZjktNDFhZC04ZTNkLThlYTZhNjM0NDE5MABGAAAAAAAETxcuLbvDRp54NeGoF8yCBwA1kZ4xIJ%2FsRqsigYpw%2BnKDAmaUsC%2F2AACy%2B%2FBMtjjESZmQpSltrJGzAAEyZhE2AAABEgAQAEUNDvE7VPZMuDxaizr8cDw%3D&amp;isImagePreview=True&amp;X-OWA-CANARY=rizF-HPQ0ES4klKPAK6x5pkMWI64_9EISMINWTsFssZyc23drLD5qs2ZL7zmc1IXR3iQsal_jOo.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1"/>
          <p:cNvSpPr/>
          <p:nvPr/>
        </p:nvSpPr>
        <p:spPr>
          <a:xfrm>
            <a:off x="155576" y="160338"/>
            <a:ext cx="1248000" cy="89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21"/>
          <p:cNvPicPr preferRelativeResize="0"/>
          <p:nvPr/>
        </p:nvPicPr>
        <p:blipFill rotWithShape="1">
          <a:blip r:embed="rId3">
            <a:alphaModFix/>
          </a:blip>
          <a:srcRect l="13287" t="26108" r="14966" b="12748"/>
          <a:stretch/>
        </p:blipFill>
        <p:spPr>
          <a:xfrm>
            <a:off x="107504" y="6381328"/>
            <a:ext cx="1440160" cy="476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495300" y="1600203"/>
            <a:ext cx="43815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body" idx="2"/>
          </p:nvPr>
        </p:nvSpPr>
        <p:spPr>
          <a:xfrm>
            <a:off x="5029200" y="1600203"/>
            <a:ext cx="43815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dt" idx="10"/>
          </p:nvPr>
        </p:nvSpPr>
        <p:spPr>
          <a:xfrm>
            <a:off x="457200" y="6356353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ftr" idx="11"/>
          </p:nvPr>
        </p:nvSpPr>
        <p:spPr>
          <a:xfrm>
            <a:off x="3124200" y="6356353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sldNum" idx="12"/>
          </p:nvPr>
        </p:nvSpPr>
        <p:spPr>
          <a:xfrm>
            <a:off x="6553200" y="6356353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body" idx="3"/>
          </p:nvPr>
        </p:nvSpPr>
        <p:spPr>
          <a:xfrm>
            <a:off x="4645027" y="1535113"/>
            <a:ext cx="40416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body" idx="4"/>
          </p:nvPr>
        </p:nvSpPr>
        <p:spPr>
          <a:xfrm>
            <a:off x="4645027" y="2174875"/>
            <a:ext cx="40416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dt" idx="10"/>
          </p:nvPr>
        </p:nvSpPr>
        <p:spPr>
          <a:xfrm>
            <a:off x="457200" y="6356353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ftr" idx="11"/>
          </p:nvPr>
        </p:nvSpPr>
        <p:spPr>
          <a:xfrm>
            <a:off x="3124200" y="6356353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sldNum" idx="12"/>
          </p:nvPr>
        </p:nvSpPr>
        <p:spPr>
          <a:xfrm>
            <a:off x="6553200" y="6356353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ads Escuro MBA">
  <p:cSld name="Quads Escuro MBA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dt" idx="10"/>
          </p:nvPr>
        </p:nvSpPr>
        <p:spPr>
          <a:xfrm>
            <a:off x="457200" y="6356353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ftr" idx="11"/>
          </p:nvPr>
        </p:nvSpPr>
        <p:spPr>
          <a:xfrm>
            <a:off x="3124200" y="6356353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sldNum" idx="12"/>
          </p:nvPr>
        </p:nvSpPr>
        <p:spPr>
          <a:xfrm>
            <a:off x="6553200" y="6356353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>
  <p:cSld name="Em branco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5" descr="C:\Users\cl0972\Downloads\4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>
            <a:spLocks noGrp="1"/>
          </p:cNvSpPr>
          <p:nvPr>
            <p:ph type="title"/>
          </p:nvPr>
        </p:nvSpPr>
        <p:spPr>
          <a:xfrm>
            <a:off x="251520" y="188640"/>
            <a:ext cx="74169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 Narrow"/>
              <a:buNone/>
              <a:defRPr sz="28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body" idx="1"/>
          </p:nvPr>
        </p:nvSpPr>
        <p:spPr>
          <a:xfrm>
            <a:off x="251520" y="908720"/>
            <a:ext cx="8640900" cy="54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ftr" idx="11"/>
          </p:nvPr>
        </p:nvSpPr>
        <p:spPr>
          <a:xfrm>
            <a:off x="3124200" y="6356353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sldNum" idx="12"/>
          </p:nvPr>
        </p:nvSpPr>
        <p:spPr>
          <a:xfrm>
            <a:off x="6553200" y="6356353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53" name="Google Shape;153;p25"/>
          <p:cNvPicPr preferRelativeResize="0"/>
          <p:nvPr/>
        </p:nvPicPr>
        <p:blipFill rotWithShape="1">
          <a:blip r:embed="rId3">
            <a:alphaModFix/>
          </a:blip>
          <a:srcRect l="13287" t="26108" r="14966" b="12748"/>
          <a:stretch/>
        </p:blipFill>
        <p:spPr>
          <a:xfrm>
            <a:off x="107504" y="6381328"/>
            <a:ext cx="1440160" cy="476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>
            <a:spLocks noGrp="1"/>
          </p:cNvSpPr>
          <p:nvPr>
            <p:ph type="title"/>
          </p:nvPr>
        </p:nvSpPr>
        <p:spPr>
          <a:xfrm>
            <a:off x="457201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6"/>
          <p:cNvSpPr txBox="1">
            <a:spLocks noGrp="1"/>
          </p:cNvSpPr>
          <p:nvPr>
            <p:ph type="body" idx="1"/>
          </p:nvPr>
        </p:nvSpPr>
        <p:spPr>
          <a:xfrm>
            <a:off x="3575051" y="273053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body" idx="2"/>
          </p:nvPr>
        </p:nvSpPr>
        <p:spPr>
          <a:xfrm>
            <a:off x="457201" y="1435103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dt" idx="10"/>
          </p:nvPr>
        </p:nvSpPr>
        <p:spPr>
          <a:xfrm>
            <a:off x="457200" y="6356353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ftr" idx="11"/>
          </p:nvPr>
        </p:nvSpPr>
        <p:spPr>
          <a:xfrm>
            <a:off x="3124200" y="6356353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sldNum" idx="12"/>
          </p:nvPr>
        </p:nvSpPr>
        <p:spPr>
          <a:xfrm>
            <a:off x="6553200" y="6356353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64" name="Google Shape;164;p2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dt" idx="10"/>
          </p:nvPr>
        </p:nvSpPr>
        <p:spPr>
          <a:xfrm>
            <a:off x="457200" y="6356353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7"/>
          <p:cNvSpPr txBox="1">
            <a:spLocks noGrp="1"/>
          </p:cNvSpPr>
          <p:nvPr>
            <p:ph type="ftr" idx="11"/>
          </p:nvPr>
        </p:nvSpPr>
        <p:spPr>
          <a:xfrm>
            <a:off x="3124200" y="6356353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sldNum" idx="12"/>
          </p:nvPr>
        </p:nvSpPr>
        <p:spPr>
          <a:xfrm>
            <a:off x="6553200" y="6356353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46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1" name="Google Shape;171;p28"/>
          <p:cNvSpPr txBox="1">
            <a:spLocks noGrp="1"/>
          </p:cNvSpPr>
          <p:nvPr>
            <p:ph type="dt" idx="10"/>
          </p:nvPr>
        </p:nvSpPr>
        <p:spPr>
          <a:xfrm>
            <a:off x="457200" y="6356353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8"/>
          <p:cNvSpPr txBox="1">
            <a:spLocks noGrp="1"/>
          </p:cNvSpPr>
          <p:nvPr>
            <p:ph type="ftr" idx="11"/>
          </p:nvPr>
        </p:nvSpPr>
        <p:spPr>
          <a:xfrm>
            <a:off x="3124200" y="6356353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8"/>
          <p:cNvSpPr txBox="1">
            <a:spLocks noGrp="1"/>
          </p:cNvSpPr>
          <p:nvPr>
            <p:ph type="sldNum" idx="12"/>
          </p:nvPr>
        </p:nvSpPr>
        <p:spPr>
          <a:xfrm>
            <a:off x="6553200" y="6356353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>
            <a:spLocks noGrp="1"/>
          </p:cNvSpPr>
          <p:nvPr>
            <p:ph type="title"/>
          </p:nvPr>
        </p:nvSpPr>
        <p:spPr>
          <a:xfrm rot="5400000">
            <a:off x="5370600" y="2086042"/>
            <a:ext cx="5851500" cy="22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body" idx="1"/>
          </p:nvPr>
        </p:nvSpPr>
        <p:spPr>
          <a:xfrm rot="5400000">
            <a:off x="836550" y="-66759"/>
            <a:ext cx="5851500" cy="6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dt" idx="10"/>
          </p:nvPr>
        </p:nvSpPr>
        <p:spPr>
          <a:xfrm>
            <a:off x="457200" y="6356353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9"/>
          <p:cNvSpPr txBox="1">
            <a:spLocks noGrp="1"/>
          </p:cNvSpPr>
          <p:nvPr>
            <p:ph type="ftr" idx="11"/>
          </p:nvPr>
        </p:nvSpPr>
        <p:spPr>
          <a:xfrm>
            <a:off x="3124200" y="6356353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9"/>
          <p:cNvSpPr txBox="1">
            <a:spLocks noGrp="1"/>
          </p:cNvSpPr>
          <p:nvPr>
            <p:ph type="sldNum" idx="12"/>
          </p:nvPr>
        </p:nvSpPr>
        <p:spPr>
          <a:xfrm>
            <a:off x="6553200" y="6356353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1"/>
          </p:nvPr>
        </p:nvSpPr>
        <p:spPr>
          <a:xfrm>
            <a:off x="3575051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2"/>
          </p:nvPr>
        </p:nvSpPr>
        <p:spPr>
          <a:xfrm>
            <a:off x="457200" y="1435102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B01ACF-54B1-7D6D-C878-BEC500E69DD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15430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 – Oracle Internal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body" idx="1"/>
          </p:nvPr>
        </p:nvSpPr>
        <p:spPr>
          <a:xfrm>
            <a:off x="457200" y="1600203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dt" idx="10"/>
          </p:nvPr>
        </p:nvSpPr>
        <p:spPr>
          <a:xfrm>
            <a:off x="457200" y="6356353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ftr" idx="11"/>
          </p:nvPr>
        </p:nvSpPr>
        <p:spPr>
          <a:xfrm>
            <a:off x="3124200" y="6356353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sldNum" idx="12"/>
          </p:nvPr>
        </p:nvSpPr>
        <p:spPr>
          <a:xfrm>
            <a:off x="6553200" y="6356353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8254C0-724F-0C2D-5636-E49C26B3BF8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15430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 – Oracle Internal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cupnet.net/git-github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2" descr="FIAP-NOVO-2014-MAGENT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3125" y="2901164"/>
            <a:ext cx="3604019" cy="10514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918C402-4FA4-5BEE-B4F2-F63D82AA5F7F}"/>
              </a:ext>
            </a:extLst>
          </p:cNvPr>
          <p:cNvSpPr txBox="1"/>
          <p:nvPr/>
        </p:nvSpPr>
        <p:spPr>
          <a:xfrm>
            <a:off x="161364" y="5782235"/>
            <a:ext cx="2871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Prof.: Leandro Romualdo da Silva</a:t>
            </a:r>
          </a:p>
          <a:p>
            <a:r>
              <a:rPr lang="en-US" dirty="0">
                <a:solidFill>
                  <a:schemeClr val="bg1"/>
                </a:solidFill>
              </a:rPr>
              <a:t>Profleandro.silva@fiap.com.br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473229f630_0_8"/>
          <p:cNvSpPr txBox="1"/>
          <p:nvPr/>
        </p:nvSpPr>
        <p:spPr>
          <a:xfrm>
            <a:off x="424124" y="211975"/>
            <a:ext cx="8186475" cy="1017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lnSpc>
                <a:spcPct val="110000"/>
              </a:lnSpc>
              <a:buSzPts val="2300"/>
            </a:pPr>
            <a:r>
              <a:rPr lang="pt-BR" sz="2800" b="1" dirty="0">
                <a:solidFill>
                  <a:srgbClr val="FF0066"/>
                </a:solidFill>
              </a:rPr>
              <a:t>Ferramentas Semelhantes e outras categorias DevOps</a:t>
            </a:r>
          </a:p>
        </p:txBody>
      </p:sp>
      <p:sp>
        <p:nvSpPr>
          <p:cNvPr id="3" name="Google Shape;192;g3473229f630_0_8">
            <a:extLst>
              <a:ext uri="{FF2B5EF4-FFF2-40B4-BE49-F238E27FC236}">
                <a16:creationId xmlns:a16="http://schemas.microsoft.com/office/drawing/2014/main" id="{4989E345-ED8C-A950-7FE6-3D2F5F3714D8}"/>
              </a:ext>
            </a:extLst>
          </p:cNvPr>
          <p:cNvSpPr txBox="1"/>
          <p:nvPr/>
        </p:nvSpPr>
        <p:spPr>
          <a:xfrm>
            <a:off x="425125" y="1856589"/>
            <a:ext cx="8293748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000" dirty="0">
                <a:solidFill>
                  <a:schemeClr val="bg1"/>
                </a:solidFill>
              </a:rPr>
              <a:t>O ecossistema DevOps é vasto, e muitas outras ferramentas competem ou se integram com as plataformas acima, geralmente focadas em um estágio específico do SDLC: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C956AF56-8769-D441-A781-109FE0CFC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357384"/>
              </p:ext>
            </p:extLst>
          </p:nvPr>
        </p:nvGraphicFramePr>
        <p:xfrm>
          <a:off x="478762" y="3429000"/>
          <a:ext cx="8186475" cy="2153920"/>
        </p:xfrm>
        <a:graphic>
          <a:graphicData uri="http://schemas.openxmlformats.org/drawingml/2006/table">
            <a:tbl>
              <a:tblPr firstRow="1" bandRow="1">
                <a:tableStyleId>{A04D54E3-4D56-413E-B92E-5C53BF9D4E7A}</a:tableStyleId>
              </a:tblPr>
              <a:tblGrid>
                <a:gridCol w="1675609">
                  <a:extLst>
                    <a:ext uri="{9D8B030D-6E8A-4147-A177-3AD203B41FA5}">
                      <a16:colId xmlns:a16="http://schemas.microsoft.com/office/drawing/2014/main" val="1000331643"/>
                    </a:ext>
                  </a:extLst>
                </a:gridCol>
                <a:gridCol w="2633134">
                  <a:extLst>
                    <a:ext uri="{9D8B030D-6E8A-4147-A177-3AD203B41FA5}">
                      <a16:colId xmlns:a16="http://schemas.microsoft.com/office/drawing/2014/main" val="444245679"/>
                    </a:ext>
                  </a:extLst>
                </a:gridCol>
                <a:gridCol w="3877732">
                  <a:extLst>
                    <a:ext uri="{9D8B030D-6E8A-4147-A177-3AD203B41FA5}">
                      <a16:colId xmlns:a16="http://schemas.microsoft.com/office/drawing/2014/main" val="840952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Categoria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Ferramentas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Função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no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DecOps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83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chemeClr val="bg1"/>
                          </a:solidFill>
                        </a:rPr>
                        <a:t>Hopedagem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/VCS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chemeClr val="bg1"/>
                          </a:solidFill>
                        </a:rPr>
                        <a:t>BitBucket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, AWS </a:t>
                      </a:r>
                      <a:r>
                        <a:rPr lang="en-US" sz="1100" dirty="0" err="1">
                          <a:solidFill>
                            <a:schemeClr val="bg1"/>
                          </a:solidFill>
                        </a:rPr>
                        <a:t>CodeCommit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100" dirty="0">
                          <a:solidFill>
                            <a:schemeClr val="bg1"/>
                          </a:solidFill>
                        </a:rPr>
                        <a:t>Alternativas ao GitHub/GitLab para hospedar repositórios Git, frequentemente usado com o ecossistema Atlassian (Jira, Confluence).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256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CI/CD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chemeClr val="bg1"/>
                          </a:solidFill>
                        </a:rPr>
                        <a:t>Jenkis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, Spinnaker, </a:t>
                      </a:r>
                      <a:r>
                        <a:rPr lang="en-US" sz="1100" dirty="0" err="1">
                          <a:solidFill>
                            <a:schemeClr val="bg1"/>
                          </a:solidFill>
                        </a:rPr>
                        <a:t>FluxCD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100" dirty="0">
                          <a:solidFill>
                            <a:schemeClr val="bg1"/>
                          </a:solidFill>
                        </a:rPr>
                        <a:t>Ferramentas de automação de </a:t>
                      </a:r>
                      <a:r>
                        <a:rPr lang="pt-BR" sz="1100" i="1" dirty="0">
                          <a:solidFill>
                            <a:schemeClr val="bg1"/>
                          </a:solidFill>
                        </a:rPr>
                        <a:t>pipelines</a:t>
                      </a:r>
                      <a:r>
                        <a:rPr lang="pt-BR" sz="1100" dirty="0">
                          <a:solidFill>
                            <a:schemeClr val="bg1"/>
                          </a:solidFill>
                        </a:rPr>
                        <a:t> de software (compilação, teste, implantação). Jenkins é o mais tradicional e auto-hospedado.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766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chemeClr val="bg1"/>
                          </a:solidFill>
                        </a:rPr>
                        <a:t>Infraestrutura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 as a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Terraform, Ansible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100" dirty="0">
                          <a:solidFill>
                            <a:schemeClr val="bg1"/>
                          </a:solidFill>
                        </a:rPr>
                        <a:t>Ferramentas para provisionar e gerenciar infraestrutura (servidores, redes, bancos de dados) usando arquivos de código (não o console da nuvem).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26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1939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/>
        </p:nvSpPr>
        <p:spPr>
          <a:xfrm>
            <a:off x="1890943" y="3145866"/>
            <a:ext cx="5362113" cy="566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 b="1" dirty="0">
                <a:solidFill>
                  <a:srgbClr val="FF0066"/>
                </a:solidFill>
              </a:rPr>
              <a:t>Deep Dive no GitHub</a:t>
            </a:r>
            <a:endParaRPr sz="2800" b="1" i="0" u="none" strike="noStrike" cap="none" dirty="0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678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473229f630_0_8"/>
          <p:cNvSpPr txBox="1"/>
          <p:nvPr/>
        </p:nvSpPr>
        <p:spPr>
          <a:xfrm>
            <a:off x="424124" y="211975"/>
            <a:ext cx="8186475" cy="543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lnSpc>
                <a:spcPct val="110000"/>
              </a:lnSpc>
              <a:buSzPts val="2300"/>
            </a:pPr>
            <a:r>
              <a:rPr lang="pt-BR" sz="2800" b="1" dirty="0">
                <a:solidFill>
                  <a:srgbClr val="FF0066"/>
                </a:solidFill>
              </a:rPr>
              <a:t>Conceitos Básicos e Primeiro Commit</a:t>
            </a:r>
          </a:p>
        </p:txBody>
      </p:sp>
      <p:sp>
        <p:nvSpPr>
          <p:cNvPr id="3" name="Google Shape;192;g3473229f630_0_8">
            <a:extLst>
              <a:ext uri="{FF2B5EF4-FFF2-40B4-BE49-F238E27FC236}">
                <a16:creationId xmlns:a16="http://schemas.microsoft.com/office/drawing/2014/main" id="{4989E345-ED8C-A950-7FE6-3D2F5F3714D8}"/>
              </a:ext>
            </a:extLst>
          </p:cNvPr>
          <p:cNvSpPr txBox="1"/>
          <p:nvPr/>
        </p:nvSpPr>
        <p:spPr>
          <a:xfrm>
            <a:off x="424124" y="1179256"/>
            <a:ext cx="8293748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400" b="1" dirty="0">
                <a:solidFill>
                  <a:schemeClr val="bg1"/>
                </a:solidFill>
              </a:rPr>
              <a:t>Configuração Inicial do Git</a:t>
            </a:r>
          </a:p>
          <a:p>
            <a:r>
              <a:rPr lang="pt-BR" sz="2400" dirty="0">
                <a:solidFill>
                  <a:schemeClr val="bg1"/>
                </a:solidFill>
              </a:rPr>
              <a:t>Instale o Git no seu sistema e configure sua identidade, que aparecerá em todos os seus commits.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C956AF56-8769-D441-A781-109FE0CFC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3551"/>
              </p:ext>
            </p:extLst>
          </p:nvPr>
        </p:nvGraphicFramePr>
        <p:xfrm>
          <a:off x="531397" y="3090334"/>
          <a:ext cx="8079202" cy="1483360"/>
        </p:xfrm>
        <a:graphic>
          <a:graphicData uri="http://schemas.openxmlformats.org/drawingml/2006/table">
            <a:tbl>
              <a:tblPr firstRow="1" bandRow="1">
                <a:tableStyleId>{A04D54E3-4D56-413E-B92E-5C53BF9D4E7A}</a:tableStyleId>
              </a:tblPr>
              <a:tblGrid>
                <a:gridCol w="3668070">
                  <a:extLst>
                    <a:ext uri="{9D8B030D-6E8A-4147-A177-3AD203B41FA5}">
                      <a16:colId xmlns:a16="http://schemas.microsoft.com/office/drawing/2014/main" val="444245679"/>
                    </a:ext>
                  </a:extLst>
                </a:gridCol>
                <a:gridCol w="4411132">
                  <a:extLst>
                    <a:ext uri="{9D8B030D-6E8A-4147-A177-3AD203B41FA5}">
                      <a16:colId xmlns:a16="http://schemas.microsoft.com/office/drawing/2014/main" val="840952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Comando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Descrição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83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chemeClr val="bg1"/>
                          </a:solidFill>
                        </a:rPr>
                        <a:t>git config --global user.name "Seu Nome"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chemeClr val="bg1"/>
                          </a:solidFill>
                        </a:rPr>
                        <a:t>Define seu nome de usuário globalmente.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256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git config --global </a:t>
                      </a:r>
                      <a:r>
                        <a:rPr lang="en-US" sz="1100" dirty="0" err="1">
                          <a:solidFill>
                            <a:schemeClr val="bg1"/>
                          </a:solidFill>
                        </a:rPr>
                        <a:t>user.email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 "seu.email@exemplo.com"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Define </a:t>
                      </a:r>
                      <a:r>
                        <a:rPr lang="en-US" sz="1100" dirty="0" err="1">
                          <a:solidFill>
                            <a:schemeClr val="bg1"/>
                          </a:solidFill>
                        </a:rPr>
                        <a:t>seu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 e-mail </a:t>
                      </a:r>
                      <a:r>
                        <a:rPr lang="en-US" sz="1100" dirty="0" err="1">
                          <a:solidFill>
                            <a:schemeClr val="bg1"/>
                          </a:solidFill>
                        </a:rPr>
                        <a:t>globalmente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766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git config --list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chemeClr val="bg1"/>
                          </a:solidFill>
                        </a:rPr>
                        <a:t>Exibe todas as configurações atuais.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26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9876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473229f630_0_8"/>
          <p:cNvSpPr txBox="1"/>
          <p:nvPr/>
        </p:nvSpPr>
        <p:spPr>
          <a:xfrm>
            <a:off x="424124" y="211975"/>
            <a:ext cx="8186475" cy="543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lnSpc>
                <a:spcPct val="110000"/>
              </a:lnSpc>
              <a:buSzPts val="2300"/>
            </a:pPr>
            <a:r>
              <a:rPr lang="pt-BR" sz="2800" b="1" dirty="0">
                <a:solidFill>
                  <a:srgbClr val="FF0066"/>
                </a:solidFill>
              </a:rPr>
              <a:t>Conceitos Básicos e Primeiro Commit</a:t>
            </a:r>
          </a:p>
        </p:txBody>
      </p:sp>
      <p:sp>
        <p:nvSpPr>
          <p:cNvPr id="3" name="Google Shape;192;g3473229f630_0_8">
            <a:extLst>
              <a:ext uri="{FF2B5EF4-FFF2-40B4-BE49-F238E27FC236}">
                <a16:creationId xmlns:a16="http://schemas.microsoft.com/office/drawing/2014/main" id="{4989E345-ED8C-A950-7FE6-3D2F5F3714D8}"/>
              </a:ext>
            </a:extLst>
          </p:cNvPr>
          <p:cNvSpPr txBox="1"/>
          <p:nvPr/>
        </p:nvSpPr>
        <p:spPr>
          <a:xfrm>
            <a:off x="424124" y="1179256"/>
            <a:ext cx="8293748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400" b="1" dirty="0">
                <a:solidFill>
                  <a:schemeClr val="bg1"/>
                </a:solidFill>
              </a:rPr>
              <a:t>Criando Repositório</a:t>
            </a:r>
          </a:p>
          <a:p>
            <a:r>
              <a:rPr lang="pt-BR" sz="2400" dirty="0">
                <a:solidFill>
                  <a:schemeClr val="bg1"/>
                </a:solidFill>
              </a:rPr>
              <a:t>O respositório é onde o Git rastreia as alterações.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C956AF56-8769-D441-A781-109FE0CFC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296633"/>
              </p:ext>
            </p:extLst>
          </p:nvPr>
        </p:nvGraphicFramePr>
        <p:xfrm>
          <a:off x="531397" y="3090334"/>
          <a:ext cx="8079202" cy="1168400"/>
        </p:xfrm>
        <a:graphic>
          <a:graphicData uri="http://schemas.openxmlformats.org/drawingml/2006/table">
            <a:tbl>
              <a:tblPr firstRow="1" bandRow="1">
                <a:tableStyleId>{A04D54E3-4D56-413E-B92E-5C53BF9D4E7A}</a:tableStyleId>
              </a:tblPr>
              <a:tblGrid>
                <a:gridCol w="3668070">
                  <a:extLst>
                    <a:ext uri="{9D8B030D-6E8A-4147-A177-3AD203B41FA5}">
                      <a16:colId xmlns:a16="http://schemas.microsoft.com/office/drawing/2014/main" val="444245679"/>
                    </a:ext>
                  </a:extLst>
                </a:gridCol>
                <a:gridCol w="4411132">
                  <a:extLst>
                    <a:ext uri="{9D8B030D-6E8A-4147-A177-3AD203B41FA5}">
                      <a16:colId xmlns:a16="http://schemas.microsoft.com/office/drawing/2014/main" val="840952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Comando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Descrição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83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chemeClr val="bg1"/>
                          </a:solidFill>
                        </a:rPr>
                        <a:t>Git init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>
                          <a:solidFill>
                            <a:schemeClr val="bg1"/>
                          </a:solidFill>
                        </a:rPr>
                        <a:t>Inicializa um novo repositório Git no diretório atual (localmente)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256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git config --global </a:t>
                      </a:r>
                      <a:r>
                        <a:rPr lang="en-US" sz="1100" dirty="0" err="1">
                          <a:solidFill>
                            <a:schemeClr val="bg1"/>
                          </a:solidFill>
                        </a:rPr>
                        <a:t>user.email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 "seu.email@exemplo.com"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chemeClr val="bg1"/>
                          </a:solidFill>
                        </a:rPr>
                        <a:t>Verifica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 o </a:t>
                      </a:r>
                      <a:r>
                        <a:rPr lang="en-US" sz="1100" dirty="0" err="1">
                          <a:solidFill>
                            <a:schemeClr val="bg1"/>
                          </a:solidFill>
                        </a:rPr>
                        <a:t>estado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 dos </a:t>
                      </a:r>
                      <a:r>
                        <a:rPr lang="en-US" sz="1100" dirty="0" err="1">
                          <a:solidFill>
                            <a:schemeClr val="bg1"/>
                          </a:solidFill>
                        </a:rPr>
                        <a:t>arquivos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 (</a:t>
                      </a:r>
                      <a:r>
                        <a:rPr lang="en-US" sz="1100" dirty="0" err="1">
                          <a:solidFill>
                            <a:schemeClr val="bg1"/>
                          </a:solidFill>
                        </a:rPr>
                        <a:t>quais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bg1"/>
                          </a:solidFill>
                        </a:rPr>
                        <a:t>foram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bg1"/>
                          </a:solidFill>
                        </a:rPr>
                        <a:t>alterados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bg1"/>
                          </a:solidFill>
                        </a:rPr>
                        <a:t>quais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bg1"/>
                          </a:solidFill>
                        </a:rPr>
                        <a:t>estão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bg1"/>
                          </a:solidFill>
                        </a:rPr>
                        <a:t>na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bg1"/>
                          </a:solidFill>
                        </a:rPr>
                        <a:t>área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 de staging)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766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8536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473229f630_0_8"/>
          <p:cNvSpPr txBox="1"/>
          <p:nvPr/>
        </p:nvSpPr>
        <p:spPr>
          <a:xfrm>
            <a:off x="424124" y="211975"/>
            <a:ext cx="8186475" cy="543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lnSpc>
                <a:spcPct val="110000"/>
              </a:lnSpc>
              <a:buSzPts val="2300"/>
            </a:pPr>
            <a:r>
              <a:rPr lang="pt-BR" sz="2800" b="1" dirty="0">
                <a:solidFill>
                  <a:srgbClr val="FF0066"/>
                </a:solidFill>
              </a:rPr>
              <a:t>Conceitos Básicos e Primeiro Commit</a:t>
            </a:r>
          </a:p>
        </p:txBody>
      </p:sp>
      <p:sp>
        <p:nvSpPr>
          <p:cNvPr id="3" name="Google Shape;192;g3473229f630_0_8">
            <a:extLst>
              <a:ext uri="{FF2B5EF4-FFF2-40B4-BE49-F238E27FC236}">
                <a16:creationId xmlns:a16="http://schemas.microsoft.com/office/drawing/2014/main" id="{4989E345-ED8C-A950-7FE6-3D2F5F3714D8}"/>
              </a:ext>
            </a:extLst>
          </p:cNvPr>
          <p:cNvSpPr txBox="1"/>
          <p:nvPr/>
        </p:nvSpPr>
        <p:spPr>
          <a:xfrm>
            <a:off x="424124" y="1179256"/>
            <a:ext cx="8293748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400" b="1" dirty="0">
                <a:solidFill>
                  <a:schemeClr val="bg1"/>
                </a:solidFill>
              </a:rPr>
              <a:t>O ciclo básico do Coomit</a:t>
            </a:r>
          </a:p>
          <a:p>
            <a:r>
              <a:rPr lang="pt-BR" sz="2400" dirty="0">
                <a:solidFill>
                  <a:schemeClr val="bg1"/>
                </a:solidFill>
              </a:rPr>
              <a:t>O ciclo de trabalho do Git envolve 3 áreas: Working Directory (diretório local), Staging(área de preparação) e Repository (repositório local) 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C956AF56-8769-D441-A781-109FE0CFC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370581"/>
              </p:ext>
            </p:extLst>
          </p:nvPr>
        </p:nvGraphicFramePr>
        <p:xfrm>
          <a:off x="531397" y="3090334"/>
          <a:ext cx="8079202" cy="1925320"/>
        </p:xfrm>
        <a:graphic>
          <a:graphicData uri="http://schemas.openxmlformats.org/drawingml/2006/table">
            <a:tbl>
              <a:tblPr firstRow="1" bandRow="1">
                <a:tableStyleId>{A04D54E3-4D56-413E-B92E-5C53BF9D4E7A}</a:tableStyleId>
              </a:tblPr>
              <a:tblGrid>
                <a:gridCol w="3668070">
                  <a:extLst>
                    <a:ext uri="{9D8B030D-6E8A-4147-A177-3AD203B41FA5}">
                      <a16:colId xmlns:a16="http://schemas.microsoft.com/office/drawing/2014/main" val="444245679"/>
                    </a:ext>
                  </a:extLst>
                </a:gridCol>
                <a:gridCol w="4411132">
                  <a:extLst>
                    <a:ext uri="{9D8B030D-6E8A-4147-A177-3AD203B41FA5}">
                      <a16:colId xmlns:a16="http://schemas.microsoft.com/office/drawing/2014/main" val="840952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Comando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Descrição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83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git add &lt;nome-do-arquivo&gt;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chemeClr val="bg1"/>
                          </a:solidFill>
                        </a:rPr>
                        <a:t>Move um arquivo alterado do Diretório de Trabalho para a </a:t>
                      </a:r>
                      <a:r>
                        <a:rPr lang="pt-BR" b="1">
                          <a:solidFill>
                            <a:schemeClr val="bg1"/>
                          </a:solidFill>
                        </a:rPr>
                        <a:t>Staging Area</a:t>
                      </a:r>
                      <a:r>
                        <a:rPr lang="pt-BR">
                          <a:solidFill>
                            <a:schemeClr val="bg1"/>
                          </a:solidFill>
                        </a:rPr>
                        <a:t> (preparando-o para o commit).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4256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git add 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chemeClr val="bg1"/>
                          </a:solidFill>
                        </a:rPr>
                        <a:t>Adiciona </a:t>
                      </a:r>
                      <a:r>
                        <a:rPr lang="pt-BR" b="1">
                          <a:solidFill>
                            <a:schemeClr val="bg1"/>
                          </a:solidFill>
                        </a:rPr>
                        <a:t>todos</a:t>
                      </a:r>
                      <a:r>
                        <a:rPr lang="pt-BR">
                          <a:solidFill>
                            <a:schemeClr val="bg1"/>
                          </a:solidFill>
                        </a:rPr>
                        <a:t> os arquivos alterados e novos à Staging Area.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7766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git commit -m "Mensagem do commit"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Registra</a:t>
                      </a:r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 as mudanças preparadas no histórico do repositório local. A mensagem deve ser descritiva.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606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373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473229f630_0_8"/>
          <p:cNvSpPr txBox="1"/>
          <p:nvPr/>
        </p:nvSpPr>
        <p:spPr>
          <a:xfrm>
            <a:off x="424124" y="211975"/>
            <a:ext cx="8186475" cy="543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lnSpc>
                <a:spcPct val="110000"/>
              </a:lnSpc>
              <a:buSzPts val="2300"/>
            </a:pPr>
            <a:r>
              <a:rPr lang="pt-BR" sz="2800" b="1" dirty="0">
                <a:solidFill>
                  <a:srgbClr val="FF0066"/>
                </a:solidFill>
              </a:rPr>
              <a:t>Conceitos Básicos e Primeiro Commit</a:t>
            </a:r>
          </a:p>
        </p:txBody>
      </p:sp>
      <p:sp>
        <p:nvSpPr>
          <p:cNvPr id="3" name="Google Shape;192;g3473229f630_0_8">
            <a:extLst>
              <a:ext uri="{FF2B5EF4-FFF2-40B4-BE49-F238E27FC236}">
                <a16:creationId xmlns:a16="http://schemas.microsoft.com/office/drawing/2014/main" id="{4989E345-ED8C-A950-7FE6-3D2F5F3714D8}"/>
              </a:ext>
            </a:extLst>
          </p:cNvPr>
          <p:cNvSpPr txBox="1"/>
          <p:nvPr/>
        </p:nvSpPr>
        <p:spPr>
          <a:xfrm>
            <a:off x="424124" y="1010276"/>
            <a:ext cx="8293748" cy="5170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1" dirty="0">
                <a:solidFill>
                  <a:schemeClr val="bg1"/>
                </a:solidFill>
              </a:rPr>
              <a:t>Conectando e Sincronizando com o GitHub</a:t>
            </a:r>
          </a:p>
          <a:p>
            <a:r>
              <a:rPr lang="pt-BR" sz="1800" dirty="0">
                <a:solidFill>
                  <a:schemeClr val="bg1"/>
                </a:solidFill>
              </a:rPr>
              <a:t>Para que o seu projeto local apareça no GitHub, você precisa conectá-lo a um repositório remoto.</a:t>
            </a:r>
          </a:p>
          <a:p>
            <a:endParaRPr lang="pt-BR" sz="18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chemeClr val="bg1"/>
                </a:solidFill>
              </a:rPr>
              <a:t>Crie o Repositório:</a:t>
            </a:r>
            <a:r>
              <a:rPr lang="pt-BR" sz="1800" dirty="0">
                <a:solidFill>
                  <a:schemeClr val="bg1"/>
                </a:solidFill>
              </a:rPr>
              <a:t> Crie um novo repositório vazio no site do GitHub.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chemeClr val="bg1"/>
                </a:solidFill>
              </a:rPr>
              <a:t>Conecte o Remoto:</a:t>
            </a:r>
          </a:p>
          <a:p>
            <a:endParaRPr lang="pt-BR" sz="18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git remote add origin &lt;URL-do-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repositorio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-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github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&gt;</a:t>
            </a:r>
            <a:endParaRPr lang="en-US" altLang="en-US" sz="1800" dirty="0">
              <a:solidFill>
                <a:schemeClr val="bg1"/>
              </a:solidFill>
              <a:latin typeface="Arial Unicode M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r>
              <a:rPr lang="en-US" altLang="en-US" sz="1800" dirty="0">
                <a:solidFill>
                  <a:schemeClr val="bg1"/>
                </a:solidFill>
              </a:rPr>
              <a:t>Origin é o </a:t>
            </a:r>
            <a:r>
              <a:rPr lang="en-US" altLang="en-US" sz="1800" dirty="0" err="1">
                <a:solidFill>
                  <a:schemeClr val="bg1"/>
                </a:solidFill>
              </a:rPr>
              <a:t>nome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dirty="0" err="1">
                <a:solidFill>
                  <a:schemeClr val="bg1"/>
                </a:solidFill>
              </a:rPr>
              <a:t>padrão</a:t>
            </a:r>
            <a:r>
              <a:rPr lang="en-US" altLang="en-US" sz="1800" dirty="0">
                <a:solidFill>
                  <a:schemeClr val="bg1"/>
                </a:solidFill>
              </a:rPr>
              <a:t> dado </a:t>
            </a:r>
            <a:r>
              <a:rPr lang="en-US" altLang="en-US" sz="1800" dirty="0" err="1">
                <a:solidFill>
                  <a:schemeClr val="bg1"/>
                </a:solidFill>
              </a:rPr>
              <a:t>ao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dirty="0" err="1">
                <a:solidFill>
                  <a:schemeClr val="bg1"/>
                </a:solidFill>
              </a:rPr>
              <a:t>respositório</a:t>
            </a:r>
            <a:r>
              <a:rPr lang="en-US" altLang="en-US" sz="1800" dirty="0">
                <a:solidFill>
                  <a:schemeClr val="bg1"/>
                </a:solidFill>
              </a:rPr>
              <a:t> remote principal</a:t>
            </a:r>
          </a:p>
          <a:p>
            <a:endParaRPr lang="en-US" altLang="en-US" sz="1800" dirty="0">
              <a:solidFill>
                <a:schemeClr val="bg1"/>
              </a:solidFill>
            </a:endParaRPr>
          </a:p>
          <a:p>
            <a:r>
              <a:rPr lang="en-US" altLang="en-US" sz="1800" dirty="0">
                <a:solidFill>
                  <a:schemeClr val="bg1"/>
                </a:solidFill>
              </a:rPr>
              <a:t>Envie as </a:t>
            </a:r>
            <a:r>
              <a:rPr lang="en-US" altLang="en-US" sz="1800" dirty="0" err="1">
                <a:solidFill>
                  <a:schemeClr val="bg1"/>
                </a:solidFill>
              </a:rPr>
              <a:t>alterações</a:t>
            </a:r>
            <a:r>
              <a:rPr lang="en-US" altLang="en-US" sz="1800" dirty="0">
                <a:solidFill>
                  <a:schemeClr val="bg1"/>
                </a:solidFill>
              </a:rPr>
              <a:t>:</a:t>
            </a:r>
          </a:p>
          <a:p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bg1"/>
                </a:solidFill>
              </a:rPr>
              <a:t>git push –u origin main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r>
              <a:rPr lang="en-US" altLang="en-US" sz="1800" dirty="0">
                <a:solidFill>
                  <a:schemeClr val="bg1"/>
                </a:solidFill>
              </a:rPr>
              <a:t>Envia </a:t>
            </a:r>
            <a:r>
              <a:rPr lang="en-US" altLang="en-US" sz="1800" dirty="0" err="1">
                <a:solidFill>
                  <a:schemeClr val="bg1"/>
                </a:solidFill>
              </a:rPr>
              <a:t>os</a:t>
            </a:r>
            <a:r>
              <a:rPr lang="en-US" altLang="en-US" sz="1800" dirty="0">
                <a:solidFill>
                  <a:schemeClr val="bg1"/>
                </a:solidFill>
              </a:rPr>
              <a:t> commits </a:t>
            </a:r>
            <a:r>
              <a:rPr lang="en-US" altLang="en-US" sz="1800" dirty="0" err="1">
                <a:solidFill>
                  <a:schemeClr val="bg1"/>
                </a:solidFill>
              </a:rPr>
              <a:t>locais</a:t>
            </a:r>
            <a:r>
              <a:rPr lang="en-US" altLang="en-US" sz="1800" dirty="0">
                <a:solidFill>
                  <a:schemeClr val="bg1"/>
                </a:solidFill>
              </a:rPr>
              <a:t> para o branch main no GitHub. O –u define origin main </a:t>
            </a:r>
            <a:r>
              <a:rPr lang="en-US" altLang="en-US" sz="1800" dirty="0" err="1">
                <a:solidFill>
                  <a:schemeClr val="bg1"/>
                </a:solidFill>
              </a:rPr>
              <a:t>como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dirty="0" err="1">
                <a:solidFill>
                  <a:schemeClr val="bg1"/>
                </a:solidFill>
              </a:rPr>
              <a:t>padrão</a:t>
            </a:r>
            <a:r>
              <a:rPr lang="en-US" altLang="en-US" sz="1800" dirty="0">
                <a:solidFill>
                  <a:schemeClr val="bg1"/>
                </a:solidFill>
              </a:rPr>
              <a:t> para </a:t>
            </a:r>
            <a:r>
              <a:rPr lang="en-US" altLang="en-US" sz="1800" dirty="0" err="1">
                <a:solidFill>
                  <a:schemeClr val="bg1"/>
                </a:solidFill>
              </a:rPr>
              <a:t>os</a:t>
            </a:r>
            <a:r>
              <a:rPr lang="en-US" altLang="en-US" sz="1800" dirty="0">
                <a:solidFill>
                  <a:schemeClr val="bg1"/>
                </a:solidFill>
              </a:rPr>
              <a:t> </a:t>
            </a:r>
            <a:r>
              <a:rPr lang="en-US" altLang="en-US" sz="1800" dirty="0" err="1">
                <a:solidFill>
                  <a:schemeClr val="bg1"/>
                </a:solidFill>
              </a:rPr>
              <a:t>futuros</a:t>
            </a:r>
            <a:r>
              <a:rPr lang="en-US" altLang="en-US" sz="1800" dirty="0">
                <a:solidFill>
                  <a:schemeClr val="bg1"/>
                </a:solidFill>
              </a:rPr>
              <a:t> pushes.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7BAD71D-FF7B-A43C-C8FE-21070BC77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origin</a:t>
            </a:r>
            <a:r>
              <a:rPr kumimoji="0" lang="en-US" altLang="en-US" sz="6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é o nome padrão dado ao repositório remoto principal.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797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473229f630_0_8"/>
          <p:cNvSpPr txBox="1"/>
          <p:nvPr/>
        </p:nvSpPr>
        <p:spPr>
          <a:xfrm>
            <a:off x="424124" y="211975"/>
            <a:ext cx="8186475" cy="543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lnSpc>
                <a:spcPct val="110000"/>
              </a:lnSpc>
              <a:buSzPts val="2300"/>
            </a:pPr>
            <a:r>
              <a:rPr lang="pt-BR" sz="2800" b="1" dirty="0">
                <a:solidFill>
                  <a:srgbClr val="FF0066"/>
                </a:solidFill>
              </a:rPr>
              <a:t>Colaboração no Github</a:t>
            </a:r>
          </a:p>
        </p:txBody>
      </p:sp>
      <p:sp>
        <p:nvSpPr>
          <p:cNvPr id="3" name="Google Shape;192;g3473229f630_0_8">
            <a:extLst>
              <a:ext uri="{FF2B5EF4-FFF2-40B4-BE49-F238E27FC236}">
                <a16:creationId xmlns:a16="http://schemas.microsoft.com/office/drawing/2014/main" id="{4989E345-ED8C-A950-7FE6-3D2F5F3714D8}"/>
              </a:ext>
            </a:extLst>
          </p:cNvPr>
          <p:cNvSpPr txBox="1"/>
          <p:nvPr/>
        </p:nvSpPr>
        <p:spPr>
          <a:xfrm>
            <a:off x="424124" y="1010276"/>
            <a:ext cx="8293748" cy="3600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400" dirty="0">
                <a:solidFill>
                  <a:schemeClr val="bg1"/>
                </a:solidFill>
              </a:rPr>
              <a:t>Agora vamos falar sobre o fluxo de trabalho essencial para colaborar em equipe: Branching (ramificação), Pulling (puxar) e Merge (mesclagem).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</a:pPr>
            <a:r>
              <a:rPr lang="pt-BR" sz="1800" b="1" dirty="0">
                <a:solidFill>
                  <a:schemeClr val="bg1"/>
                </a:solidFill>
              </a:rPr>
              <a:t>Trabalhando com Branches (Ramificações)</a:t>
            </a:r>
          </a:p>
          <a:p>
            <a:r>
              <a:rPr lang="pt-BR" sz="1800" dirty="0">
                <a:solidFill>
                  <a:schemeClr val="bg1"/>
                </a:solidFill>
              </a:rPr>
              <a:t>Branches permitem que você trabalhe em novos recursos ou correções de bugs de forma isolada do código principal </a:t>
            </a:r>
            <a:r>
              <a:rPr lang="pt-BR" sz="1800" i="1" dirty="0">
                <a:solidFill>
                  <a:schemeClr val="bg1"/>
                </a:solidFill>
              </a:rPr>
              <a:t>main</a:t>
            </a:r>
          </a:p>
          <a:p>
            <a:endParaRPr lang="pt-BR" sz="2400" i="1" dirty="0">
              <a:solidFill>
                <a:schemeClr val="bg1"/>
              </a:solidFill>
            </a:endParaRPr>
          </a:p>
          <a:p>
            <a:endParaRPr lang="pt-BR" sz="2400" i="1" dirty="0">
              <a:solidFill>
                <a:schemeClr val="bg1"/>
              </a:solidFill>
            </a:endParaRPr>
          </a:p>
          <a:p>
            <a:endParaRPr lang="pt-BR" sz="2400" i="1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3204DB2C-170E-FDA6-8BD2-A5A253788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732298"/>
              </p:ext>
            </p:extLst>
          </p:nvPr>
        </p:nvGraphicFramePr>
        <p:xfrm>
          <a:off x="477760" y="3648571"/>
          <a:ext cx="8079202" cy="2667000"/>
        </p:xfrm>
        <a:graphic>
          <a:graphicData uri="http://schemas.openxmlformats.org/drawingml/2006/table">
            <a:tbl>
              <a:tblPr firstRow="1" bandRow="1">
                <a:tableStyleId>{A04D54E3-4D56-413E-B92E-5C53BF9D4E7A}</a:tableStyleId>
              </a:tblPr>
              <a:tblGrid>
                <a:gridCol w="3668070">
                  <a:extLst>
                    <a:ext uri="{9D8B030D-6E8A-4147-A177-3AD203B41FA5}">
                      <a16:colId xmlns:a16="http://schemas.microsoft.com/office/drawing/2014/main" val="444245679"/>
                    </a:ext>
                  </a:extLst>
                </a:gridCol>
                <a:gridCol w="4411132">
                  <a:extLst>
                    <a:ext uri="{9D8B030D-6E8A-4147-A177-3AD203B41FA5}">
                      <a16:colId xmlns:a16="http://schemas.microsoft.com/office/drawing/2014/main" val="840952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Comando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Descrição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83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git branch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chemeClr val="bg1"/>
                          </a:solidFill>
                        </a:rPr>
                        <a:t>Lista todos os branches locais e mostra qual é o atual.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4256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git branch &lt;novo-branch&gt;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chemeClr val="bg1"/>
                          </a:solidFill>
                        </a:rPr>
                        <a:t>Cria um novo branch local.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7766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git checkout &lt;nome-do-branch&gt;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b="1">
                          <a:solidFill>
                            <a:schemeClr val="bg1"/>
                          </a:solidFill>
                        </a:rPr>
                        <a:t>Muda</a:t>
                      </a:r>
                      <a:r>
                        <a:rPr lang="pt-BR">
                          <a:solidFill>
                            <a:schemeClr val="bg1"/>
                          </a:solidFill>
                        </a:rPr>
                        <a:t> para o branch especificado.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606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git checkout -b &lt;novo-branch&gt;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chemeClr val="bg1"/>
                          </a:solidFill>
                        </a:rPr>
                        <a:t>Cria e muda para o novo branch em um único comando.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78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git push origin &lt;nome-do-branch&gt;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Envia o branch local para o GitHub (o repositório remoto).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0409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7181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473229f630_0_8"/>
          <p:cNvSpPr txBox="1"/>
          <p:nvPr/>
        </p:nvSpPr>
        <p:spPr>
          <a:xfrm>
            <a:off x="424124" y="211975"/>
            <a:ext cx="8186475" cy="543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lnSpc>
                <a:spcPct val="110000"/>
              </a:lnSpc>
              <a:buSzPts val="2300"/>
            </a:pPr>
            <a:r>
              <a:rPr lang="pt-BR" sz="2800" b="1" dirty="0">
                <a:solidFill>
                  <a:srgbClr val="FF0066"/>
                </a:solidFill>
              </a:rPr>
              <a:t>Colaboração no Github</a:t>
            </a:r>
          </a:p>
        </p:txBody>
      </p:sp>
      <p:sp>
        <p:nvSpPr>
          <p:cNvPr id="3" name="Google Shape;192;g3473229f630_0_8">
            <a:extLst>
              <a:ext uri="{FF2B5EF4-FFF2-40B4-BE49-F238E27FC236}">
                <a16:creationId xmlns:a16="http://schemas.microsoft.com/office/drawing/2014/main" id="{4989E345-ED8C-A950-7FE6-3D2F5F3714D8}"/>
              </a:ext>
            </a:extLst>
          </p:cNvPr>
          <p:cNvSpPr txBox="1"/>
          <p:nvPr/>
        </p:nvSpPr>
        <p:spPr>
          <a:xfrm>
            <a:off x="424124" y="1010276"/>
            <a:ext cx="8293748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800" b="1" dirty="0">
                <a:solidFill>
                  <a:schemeClr val="bg1"/>
                </a:solidFill>
              </a:rPr>
              <a:t>Sincronização e Atualização</a:t>
            </a:r>
          </a:p>
          <a:p>
            <a:r>
              <a:rPr lang="pt-BR" sz="2800" dirty="0">
                <a:solidFill>
                  <a:schemeClr val="bg1"/>
                </a:solidFill>
              </a:rPr>
              <a:t>É crucial manter seu código local atualizado com o que está no GitHub.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3204DB2C-170E-FDA6-8BD2-A5A253788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611152"/>
              </p:ext>
            </p:extLst>
          </p:nvPr>
        </p:nvGraphicFramePr>
        <p:xfrm>
          <a:off x="531397" y="2954304"/>
          <a:ext cx="8079202" cy="1407160"/>
        </p:xfrm>
        <a:graphic>
          <a:graphicData uri="http://schemas.openxmlformats.org/drawingml/2006/table">
            <a:tbl>
              <a:tblPr firstRow="1" bandRow="1">
                <a:tableStyleId>{A04D54E3-4D56-413E-B92E-5C53BF9D4E7A}</a:tableStyleId>
              </a:tblPr>
              <a:tblGrid>
                <a:gridCol w="3668070">
                  <a:extLst>
                    <a:ext uri="{9D8B030D-6E8A-4147-A177-3AD203B41FA5}">
                      <a16:colId xmlns:a16="http://schemas.microsoft.com/office/drawing/2014/main" val="444245679"/>
                    </a:ext>
                  </a:extLst>
                </a:gridCol>
                <a:gridCol w="4411132">
                  <a:extLst>
                    <a:ext uri="{9D8B030D-6E8A-4147-A177-3AD203B41FA5}">
                      <a16:colId xmlns:a16="http://schemas.microsoft.com/office/drawing/2014/main" val="840952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Comando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Descrição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83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git fetch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Baixa as informações mais recentes do repositório remoto (mas </a:t>
                      </a:r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não</a:t>
                      </a:r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 altera seus arquivos locais).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4256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git pull origin main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Baixa as alterações da branch main remoto e as mescla imediatamente com seu branch local.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7766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07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473229f630_0_8"/>
          <p:cNvSpPr txBox="1"/>
          <p:nvPr/>
        </p:nvSpPr>
        <p:spPr>
          <a:xfrm>
            <a:off x="424124" y="211975"/>
            <a:ext cx="8186475" cy="543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lnSpc>
                <a:spcPct val="110000"/>
              </a:lnSpc>
              <a:buSzPts val="2300"/>
            </a:pPr>
            <a:r>
              <a:rPr lang="pt-BR" sz="2800" b="1" dirty="0">
                <a:solidFill>
                  <a:srgbClr val="FF0066"/>
                </a:solidFill>
              </a:rPr>
              <a:t>Colaboração no Github</a:t>
            </a:r>
          </a:p>
        </p:txBody>
      </p:sp>
      <p:sp>
        <p:nvSpPr>
          <p:cNvPr id="3" name="Google Shape;192;g3473229f630_0_8">
            <a:extLst>
              <a:ext uri="{FF2B5EF4-FFF2-40B4-BE49-F238E27FC236}">
                <a16:creationId xmlns:a16="http://schemas.microsoft.com/office/drawing/2014/main" id="{4989E345-ED8C-A950-7FE6-3D2F5F3714D8}"/>
              </a:ext>
            </a:extLst>
          </p:cNvPr>
          <p:cNvSpPr txBox="1"/>
          <p:nvPr/>
        </p:nvSpPr>
        <p:spPr>
          <a:xfrm>
            <a:off x="424124" y="1010276"/>
            <a:ext cx="8293748" cy="4370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Mesclando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(Merge)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Alterações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Depois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finalizar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um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recurso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em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branch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isolado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você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o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mescla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de volta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branch principal.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Vá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para o Branch Principal: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git checkout main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Mescle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o Branch de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Recurso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lang="en-US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git merge &lt;</a:t>
            </a:r>
            <a:r>
              <a:rPr lang="en-US" altLang="en-US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nome</a:t>
            </a: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 do branch&gt;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sz="2000" i="1" dirty="0">
                <a:solidFill>
                  <a:schemeClr val="bg1"/>
                </a:solidFill>
              </a:rPr>
              <a:t>Se houver conflitos, você terá que resolvê-los manualmente antes de fazer um novo commit.</a:t>
            </a:r>
            <a:endParaRPr lang="pt-BR" sz="2000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774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473229f630_0_8"/>
          <p:cNvSpPr txBox="1"/>
          <p:nvPr/>
        </p:nvSpPr>
        <p:spPr>
          <a:xfrm>
            <a:off x="424124" y="211975"/>
            <a:ext cx="8186475" cy="543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lnSpc>
                <a:spcPct val="110000"/>
              </a:lnSpc>
              <a:buSzPts val="2300"/>
            </a:pPr>
            <a:r>
              <a:rPr lang="pt-BR" sz="2800" b="1" dirty="0">
                <a:solidFill>
                  <a:srgbClr val="FF0066"/>
                </a:solidFill>
              </a:rPr>
              <a:t>O que acontece com git merge (as vezes)</a:t>
            </a:r>
          </a:p>
        </p:txBody>
      </p:sp>
      <p:pic>
        <p:nvPicPr>
          <p:cNvPr id="4" name="Picture 3" descr="A field of grass with text overlay&#10;&#10;AI-generated content may be incorrect.">
            <a:extLst>
              <a:ext uri="{FF2B5EF4-FFF2-40B4-BE49-F238E27FC236}">
                <a16:creationId xmlns:a16="http://schemas.microsoft.com/office/drawing/2014/main" id="{966BD643-9C67-46BA-3269-AD8014611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77344" y="1631950"/>
            <a:ext cx="8133255" cy="457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011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/>
        </p:nvSpPr>
        <p:spPr>
          <a:xfrm>
            <a:off x="1890943" y="3145866"/>
            <a:ext cx="5362113" cy="1040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 b="1" dirty="0">
                <a:solidFill>
                  <a:srgbClr val="FF0066"/>
                </a:solidFill>
              </a:rPr>
              <a:t>Criação de Portifólio no GitHub</a:t>
            </a:r>
            <a:endParaRPr sz="2800" b="1" i="0" u="none" strike="noStrike" cap="none" dirty="0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473229f630_0_8"/>
          <p:cNvSpPr txBox="1"/>
          <p:nvPr/>
        </p:nvSpPr>
        <p:spPr>
          <a:xfrm>
            <a:off x="424124" y="211975"/>
            <a:ext cx="8186475" cy="543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lnSpc>
                <a:spcPct val="110000"/>
              </a:lnSpc>
              <a:buSzPts val="2300"/>
            </a:pPr>
            <a:r>
              <a:rPr lang="pt-BR" sz="2800" b="1" dirty="0">
                <a:solidFill>
                  <a:srgbClr val="FF0066"/>
                </a:solidFill>
              </a:rPr>
              <a:t>Colaboração no Github</a:t>
            </a:r>
          </a:p>
        </p:txBody>
      </p:sp>
      <p:sp>
        <p:nvSpPr>
          <p:cNvPr id="3" name="Google Shape;192;g3473229f630_0_8">
            <a:extLst>
              <a:ext uri="{FF2B5EF4-FFF2-40B4-BE49-F238E27FC236}">
                <a16:creationId xmlns:a16="http://schemas.microsoft.com/office/drawing/2014/main" id="{4989E345-ED8C-A950-7FE6-3D2F5F3714D8}"/>
              </a:ext>
            </a:extLst>
          </p:cNvPr>
          <p:cNvSpPr txBox="1"/>
          <p:nvPr/>
        </p:nvSpPr>
        <p:spPr>
          <a:xfrm>
            <a:off x="424124" y="1010276"/>
            <a:ext cx="8293748" cy="5232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Fluxo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trabalho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no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Github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(Pull Request)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000" dirty="0">
                <a:solidFill>
                  <a:schemeClr val="bg1"/>
                </a:solidFill>
              </a:rPr>
              <a:t>Em ambientes colaborativos, voce nunca deve fazer o merge locamente. Voce usa um pull request (PR).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2000" dirty="0">
              <a:solidFill>
                <a:schemeClr val="bg1"/>
              </a:solidFill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pt-BR" sz="2000" dirty="0">
                <a:solidFill>
                  <a:schemeClr val="bg1"/>
                </a:solidFill>
              </a:rPr>
              <a:t>Crie uma branch local: git checkout – b feature/minha-feature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pt-BR" sz="2000" dirty="0">
                <a:solidFill>
                  <a:schemeClr val="bg1"/>
                </a:solidFill>
              </a:rPr>
              <a:t>Faça o trabalho e comite: git add . E git commit –m “mensagem”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pt-BR" sz="2000" dirty="0">
                <a:solidFill>
                  <a:schemeClr val="bg1"/>
                </a:solidFill>
              </a:rPr>
              <a:t>Envie o branch para o Github: git push origin feature/minha-feature em main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pt-BR" sz="2000" dirty="0">
                <a:solidFill>
                  <a:schemeClr val="bg1"/>
                </a:solidFill>
              </a:rPr>
              <a:t>Revisão e aprovação: Outros desenvolvedores revisam o código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pt-BR" sz="2000" dirty="0">
                <a:solidFill>
                  <a:schemeClr val="bg1"/>
                </a:solidFill>
              </a:rPr>
              <a:t>Merge na plataforma: Após aprovação, o merge é feito no Github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pt-BR" sz="2000" dirty="0">
                <a:solidFill>
                  <a:schemeClr val="bg1"/>
                </a:solidFill>
              </a:rPr>
              <a:t>Atualize seu local: Volte para o Branch principal e puxe as alterações mescladas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t-BR" sz="2000" dirty="0">
              <a:solidFill>
                <a:schemeClr val="bg1"/>
              </a:solidFill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sz="2000" dirty="0">
                <a:solidFill>
                  <a:schemeClr val="bg1"/>
                </a:solidFill>
              </a:rPr>
              <a:t>git checkout main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sz="2000" dirty="0">
                <a:solidFill>
                  <a:schemeClr val="bg1"/>
                </a:solidFill>
              </a:rPr>
              <a:t>git pull origin main</a:t>
            </a:r>
          </a:p>
        </p:txBody>
      </p:sp>
    </p:spTree>
    <p:extLst>
      <p:ext uri="{BB962C8B-B14F-4D97-AF65-F5344CB8AC3E}">
        <p14:creationId xmlns:p14="http://schemas.microsoft.com/office/powerpoint/2010/main" val="3538878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473229f630_0_8"/>
          <p:cNvSpPr txBox="1"/>
          <p:nvPr/>
        </p:nvSpPr>
        <p:spPr>
          <a:xfrm>
            <a:off x="424124" y="211975"/>
            <a:ext cx="8186475" cy="543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lnSpc>
                <a:spcPct val="110000"/>
              </a:lnSpc>
              <a:buSzPts val="2300"/>
            </a:pPr>
            <a:r>
              <a:rPr lang="pt-BR" sz="2800" b="1" dirty="0">
                <a:solidFill>
                  <a:srgbClr val="FF0066"/>
                </a:solidFill>
              </a:rPr>
              <a:t>Mão a obra</a:t>
            </a:r>
          </a:p>
        </p:txBody>
      </p:sp>
      <p:sp>
        <p:nvSpPr>
          <p:cNvPr id="3" name="Google Shape;192;g3473229f630_0_8">
            <a:extLst>
              <a:ext uri="{FF2B5EF4-FFF2-40B4-BE49-F238E27FC236}">
                <a16:creationId xmlns:a16="http://schemas.microsoft.com/office/drawing/2014/main" id="{4989E345-ED8C-A950-7FE6-3D2F5F3714D8}"/>
              </a:ext>
            </a:extLst>
          </p:cNvPr>
          <p:cNvSpPr txBox="1"/>
          <p:nvPr/>
        </p:nvSpPr>
        <p:spPr>
          <a:xfrm>
            <a:off x="425126" y="2967350"/>
            <a:ext cx="8293748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Passo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passo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para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criarmos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nosso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primeiro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repositório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e commit no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github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443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473229f630_0_8"/>
          <p:cNvSpPr txBox="1"/>
          <p:nvPr/>
        </p:nvSpPr>
        <p:spPr>
          <a:xfrm>
            <a:off x="424124" y="211975"/>
            <a:ext cx="8186475" cy="543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lnSpc>
                <a:spcPct val="110000"/>
              </a:lnSpc>
              <a:buSzPts val="2300"/>
            </a:pPr>
            <a:r>
              <a:rPr lang="pt-BR" sz="2800" b="1" dirty="0">
                <a:solidFill>
                  <a:srgbClr val="FF0066"/>
                </a:solidFill>
              </a:rPr>
              <a:t>Mão a obra</a:t>
            </a:r>
          </a:p>
        </p:txBody>
      </p:sp>
      <p:sp>
        <p:nvSpPr>
          <p:cNvPr id="3" name="Google Shape;192;g3473229f630_0_8">
            <a:extLst>
              <a:ext uri="{FF2B5EF4-FFF2-40B4-BE49-F238E27FC236}">
                <a16:creationId xmlns:a16="http://schemas.microsoft.com/office/drawing/2014/main" id="{4989E345-ED8C-A950-7FE6-3D2F5F3714D8}"/>
              </a:ext>
            </a:extLst>
          </p:cNvPr>
          <p:cNvSpPr txBox="1"/>
          <p:nvPr/>
        </p:nvSpPr>
        <p:spPr>
          <a:xfrm>
            <a:off x="203200" y="1087750"/>
            <a:ext cx="8293748" cy="5416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Boas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práticas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para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projetos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Python no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Github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</a:rPr>
              <a:t>Sempre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</a:rPr>
              <a:t>pense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</a:rPr>
              <a:t> em um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</a:rPr>
              <a:t>projeto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</a:rPr>
              <a:t>limpo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</a:rPr>
              <a:t> e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</a:rPr>
              <a:t>reutilizável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</a:rPr>
              <a:t>,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</a:rPr>
              <a:t>seguindo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</a:rPr>
              <a:t>uma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</a:rPr>
              <a:t>estrutura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</a:rPr>
              <a:t>semelhante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</a:rPr>
              <a:t> a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</a:rPr>
              <a:t>proposta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</a:rPr>
              <a:t>abaixo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</a:rPr>
              <a:t>Meu </a:t>
            </a:r>
            <a:r>
              <a:rPr lang="en-US" sz="1200" b="1" dirty="0" err="1">
                <a:solidFill>
                  <a:schemeClr val="bg1"/>
                </a:solidFill>
                <a:latin typeface="Arial" panose="020B0604020202020204" pitchFamily="34" charset="0"/>
              </a:rPr>
              <a:t>projeto</a:t>
            </a: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</a:rPr>
              <a:t>/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</a:rPr>
              <a:t>|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</a:rPr>
              <a:t>|- README.md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</a:rPr>
              <a:t>|- requirements.txt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</a:rPr>
              <a:t>|- main.py (</a:t>
            </a:r>
            <a:r>
              <a:rPr lang="en-US" sz="1200" b="1" dirty="0" err="1">
                <a:solidFill>
                  <a:schemeClr val="bg1"/>
                </a:solidFill>
                <a:latin typeface="Arial" panose="020B0604020202020204" pitchFamily="34" charset="0"/>
              </a:rPr>
              <a:t>ponto</a:t>
            </a: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</a:rPr>
              <a:t> de entrada se for app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</a:rPr>
              <a:t>|--- </a:t>
            </a:r>
            <a:r>
              <a:rPr lang="en-US" sz="1200" b="1" dirty="0" err="1">
                <a:solidFill>
                  <a:schemeClr val="bg1"/>
                </a:solidFill>
                <a:latin typeface="Arial" panose="020B0604020202020204" pitchFamily="34" charset="0"/>
              </a:rPr>
              <a:t>src</a:t>
            </a: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</a:rPr>
              <a:t>/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</a:rPr>
              <a:t>|     |--- __init__.py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</a:rPr>
              <a:t>|     |--- utils.py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</a:rPr>
              <a:t>|     |--- dados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</a:rPr>
              <a:t>|     |     |---- train/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</a:rPr>
              <a:t>|     |     |---- test/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</a:rPr>
              <a:t>|      |     |----- valid/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</a:rPr>
              <a:t>|      |---- models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</a:rPr>
              <a:t>|      |     |---- pipeline_models.py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</a:rPr>
              <a:t>|      |---- notebooks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</a:rPr>
              <a:t>|      |      |-----</a:t>
            </a:r>
            <a:r>
              <a:rPr lang="en-US" sz="1100" b="1" dirty="0" err="1">
                <a:solidFill>
                  <a:schemeClr val="bg1"/>
                </a:solidFill>
                <a:latin typeface="Arial" panose="020B0604020202020204" pitchFamily="34" charset="0"/>
              </a:rPr>
              <a:t>analise_exploratoria.ipynb</a:t>
            </a:r>
            <a:endParaRPr lang="en-US" sz="11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</a:rPr>
              <a:t>|      |      |-----</a:t>
            </a:r>
            <a:r>
              <a:rPr lang="en-US" sz="1100" b="1" dirty="0" err="1">
                <a:solidFill>
                  <a:schemeClr val="bg1"/>
                </a:solidFill>
                <a:latin typeface="Arial" panose="020B0604020202020204" pitchFamily="34" charset="0"/>
              </a:rPr>
              <a:t>feature_engineering.ipynb</a:t>
            </a:r>
            <a:endParaRPr lang="en-US" sz="11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</a:rPr>
              <a:t>|      |      |-----</a:t>
            </a:r>
            <a:r>
              <a:rPr lang="en-US" sz="1100" b="1" dirty="0" err="1">
                <a:solidFill>
                  <a:schemeClr val="bg1"/>
                </a:solidFill>
                <a:latin typeface="Arial" panose="020B0604020202020204" pitchFamily="34" charset="0"/>
              </a:rPr>
              <a:t>treinamento_tuning.ipynb</a:t>
            </a:r>
            <a:endParaRPr lang="en-US" sz="11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403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473229f630_0_8"/>
          <p:cNvSpPr txBox="1"/>
          <p:nvPr/>
        </p:nvSpPr>
        <p:spPr>
          <a:xfrm>
            <a:off x="424124" y="211975"/>
            <a:ext cx="8186475" cy="543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lnSpc>
                <a:spcPct val="110000"/>
              </a:lnSpc>
              <a:buSzPts val="2300"/>
            </a:pPr>
            <a:r>
              <a:rPr lang="pt-BR" sz="2800" b="1" dirty="0">
                <a:solidFill>
                  <a:srgbClr val="FF0066"/>
                </a:solidFill>
              </a:rPr>
              <a:t>Mão a obra</a:t>
            </a:r>
          </a:p>
        </p:txBody>
      </p:sp>
      <p:sp>
        <p:nvSpPr>
          <p:cNvPr id="3" name="Google Shape;192;g3473229f630_0_8">
            <a:extLst>
              <a:ext uri="{FF2B5EF4-FFF2-40B4-BE49-F238E27FC236}">
                <a16:creationId xmlns:a16="http://schemas.microsoft.com/office/drawing/2014/main" id="{4989E345-ED8C-A950-7FE6-3D2F5F3714D8}"/>
              </a:ext>
            </a:extLst>
          </p:cNvPr>
          <p:cNvSpPr txBox="1"/>
          <p:nvPr/>
        </p:nvSpPr>
        <p:spPr>
          <a:xfrm>
            <a:off x="186267" y="1020017"/>
            <a:ext cx="8293748" cy="5539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Configuração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Inicial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do Git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</a:rPr>
              <a:t>Abra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 o git bash</a:t>
            </a: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</a:rPr>
              <a:t>Digite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 git config –global user.name “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</a:rPr>
              <a:t>seu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</a:rPr>
              <a:t>nome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”</a:t>
            </a: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</a:rPr>
              <a:t>Digite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 git config –global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</a:rPr>
              <a:t>user.email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 “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</a:rPr>
              <a:t>seu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 email”</a:t>
            </a: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</a:rPr>
              <a:t>Acesse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 o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</a:rPr>
              <a:t>Github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 e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</a:rPr>
              <a:t>faça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 login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</a:rPr>
              <a:t>na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</a:rPr>
              <a:t>conta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Clique no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</a:rPr>
              <a:t>botão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 + e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</a:rPr>
              <a:t>selecione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 New Repository</a:t>
            </a: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Nome do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</a:rPr>
              <a:t>repositório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 Statistics-for-data-science</a:t>
            </a: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</a:rPr>
              <a:t>Descrição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: Notebooks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</a:rPr>
              <a:t>sobre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</a:rPr>
              <a:t>estatística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</a:rPr>
              <a:t>aplicada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 a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</a:rPr>
              <a:t>projetos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 de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</a:rPr>
              <a:t>ciência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 de dados</a:t>
            </a: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</a:rPr>
              <a:t>Visibilidade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: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</a:rPr>
              <a:t>Escolha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 Public</a:t>
            </a: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</a:rPr>
              <a:t>Inicialização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: Marque a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</a:rPr>
              <a:t>opção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 Add a README file</a:t>
            </a: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Clique no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</a:rPr>
              <a:t>botão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 Create Repository</a:t>
            </a: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</a:rPr>
              <a:t>Copie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 a URL do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</a:rPr>
              <a:t>repositorio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Volte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</a:rPr>
              <a:t>ao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 git bash</a:t>
            </a: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</a:rPr>
              <a:t>Digite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 git clone &lt;URL&gt;</a:t>
            </a: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Entre no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</a:rPr>
              <a:t>diretório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 cd Statistics-for-data-science</a:t>
            </a:r>
          </a:p>
        </p:txBody>
      </p:sp>
    </p:spTree>
    <p:extLst>
      <p:ext uri="{BB962C8B-B14F-4D97-AF65-F5344CB8AC3E}">
        <p14:creationId xmlns:p14="http://schemas.microsoft.com/office/powerpoint/2010/main" val="1806678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473229f630_0_8"/>
          <p:cNvSpPr txBox="1"/>
          <p:nvPr/>
        </p:nvSpPr>
        <p:spPr>
          <a:xfrm>
            <a:off x="424124" y="211975"/>
            <a:ext cx="8186475" cy="543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lnSpc>
                <a:spcPct val="110000"/>
              </a:lnSpc>
              <a:buSzPts val="2300"/>
            </a:pPr>
            <a:r>
              <a:rPr lang="pt-BR" sz="2800" b="1" dirty="0">
                <a:solidFill>
                  <a:srgbClr val="FF0066"/>
                </a:solidFill>
              </a:rPr>
              <a:t>Mão a obra</a:t>
            </a:r>
          </a:p>
        </p:txBody>
      </p:sp>
      <p:sp>
        <p:nvSpPr>
          <p:cNvPr id="3" name="Google Shape;192;g3473229f630_0_8">
            <a:extLst>
              <a:ext uri="{FF2B5EF4-FFF2-40B4-BE49-F238E27FC236}">
                <a16:creationId xmlns:a16="http://schemas.microsoft.com/office/drawing/2014/main" id="{4989E345-ED8C-A950-7FE6-3D2F5F3714D8}"/>
              </a:ext>
            </a:extLst>
          </p:cNvPr>
          <p:cNvSpPr txBox="1"/>
          <p:nvPr/>
        </p:nvSpPr>
        <p:spPr>
          <a:xfrm>
            <a:off x="194734" y="798301"/>
            <a:ext cx="8293748" cy="5847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Configuração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Inicial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do Git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Siga o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</a:rPr>
              <a:t>ciclo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 de commit (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</a:rPr>
              <a:t>adicionar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,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</a:rPr>
              <a:t>comitar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,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</a:rPr>
              <a:t>enviar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	a. Status –   git status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	b. Stage -     git add .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	c. Commit – git commit –m “Primeiro commit statistics”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	d. Push -      git push origin main </a:t>
            </a:r>
          </a:p>
          <a:p>
            <a:pPr marL="457200" lvl="4" indent="-4572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 startAt="2"/>
            </a:pP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</a:rPr>
              <a:t>Adicione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</a:rPr>
              <a:t>mais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 um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</a:rPr>
              <a:t>arquivo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 no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</a:rPr>
              <a:t>diretório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 Statistics-for-data-science</a:t>
            </a:r>
          </a:p>
          <a:p>
            <a:pPr marL="457200" lvl="4" indent="-4572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 startAt="2"/>
            </a:pP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</a:rPr>
              <a:t>Refaça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 o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</a:rPr>
              <a:t>ciclo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 de commit</a:t>
            </a:r>
          </a:p>
          <a:p>
            <a:pPr marL="457200" lvl="4" indent="-4572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 startAt="2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Customize e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</a:rPr>
              <a:t>copie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 o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</a:rPr>
              <a:t>arquivo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 index.html para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</a:rPr>
              <a:t>raiz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 do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</a:rPr>
              <a:t>repositório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 Statistics-for-data-science</a:t>
            </a:r>
          </a:p>
          <a:p>
            <a:pPr marL="457200" lvl="4" indent="-4572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 startAt="2"/>
            </a:pP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</a:rPr>
              <a:t>Faça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 o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</a:rPr>
              <a:t>ciclo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 de commit</a:t>
            </a:r>
          </a:p>
          <a:p>
            <a:pPr marL="457200" lvl="4" indent="-4572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 startAt="2"/>
            </a:pP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</a:rPr>
              <a:t>Acesse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 o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</a:rPr>
              <a:t>repositório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</a:rPr>
              <a:t>pelo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</a:rPr>
              <a:t>Github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,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</a:rPr>
              <a:t>vá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 em settings</a:t>
            </a:r>
          </a:p>
          <a:p>
            <a:pPr marL="457200" lvl="4" indent="-4572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 startAt="2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No menu lateral clique em pages</a:t>
            </a:r>
          </a:p>
          <a:p>
            <a:pPr marL="457200" lvl="4" indent="-4572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 startAt="2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Em Source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</a:rPr>
              <a:t>mantenha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 a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</a:rPr>
              <a:t>opção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 Deploy from a Branch</a:t>
            </a:r>
          </a:p>
          <a:p>
            <a:pPr marL="457200" lvl="4" indent="-4572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 startAt="2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Em branch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</a:rPr>
              <a:t>selecione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 main e a pasta /root</a:t>
            </a:r>
          </a:p>
          <a:p>
            <a:pPr marL="457200" lvl="4" indent="-4572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 startAt="2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Clique em save</a:t>
            </a:r>
          </a:p>
        </p:txBody>
      </p:sp>
    </p:spTree>
    <p:extLst>
      <p:ext uri="{BB962C8B-B14F-4D97-AF65-F5344CB8AC3E}">
        <p14:creationId xmlns:p14="http://schemas.microsoft.com/office/powerpoint/2010/main" val="3481000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473229f630_0_8"/>
          <p:cNvSpPr txBox="1"/>
          <p:nvPr/>
        </p:nvSpPr>
        <p:spPr>
          <a:xfrm>
            <a:off x="424125" y="211975"/>
            <a:ext cx="7885374" cy="543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lnSpc>
                <a:spcPct val="110000"/>
              </a:lnSpc>
              <a:buSzPts val="2300"/>
            </a:pPr>
            <a:r>
              <a:rPr lang="pt-BR" sz="2800" b="1" dirty="0">
                <a:solidFill>
                  <a:srgbClr val="FF0066"/>
                </a:solidFill>
              </a:rPr>
              <a:t>Exercícios de hoje</a:t>
            </a:r>
          </a:p>
        </p:txBody>
      </p:sp>
      <p:sp>
        <p:nvSpPr>
          <p:cNvPr id="3" name="Google Shape;192;g3473229f630_0_8">
            <a:extLst>
              <a:ext uri="{FF2B5EF4-FFF2-40B4-BE49-F238E27FC236}">
                <a16:creationId xmlns:a16="http://schemas.microsoft.com/office/drawing/2014/main" id="{F5BA7A1A-FB79-5FFC-0A09-0F84CCD5DA00}"/>
              </a:ext>
            </a:extLst>
          </p:cNvPr>
          <p:cNvSpPr txBox="1"/>
          <p:nvPr/>
        </p:nvSpPr>
        <p:spPr>
          <a:xfrm>
            <a:off x="424125" y="2042854"/>
            <a:ext cx="8293748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pt-BR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Baixe todos os codigos das nossas aulas e faça commit no respositório criado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pt-BR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Baixe outros codigos de outras disciplinas e crie um novo repositório e comite o codigo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pt-BR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Customize seu codigo index.html da sua página a seu modo</a:t>
            </a:r>
          </a:p>
        </p:txBody>
      </p:sp>
    </p:spTree>
    <p:extLst>
      <p:ext uri="{BB962C8B-B14F-4D97-AF65-F5344CB8AC3E}">
        <p14:creationId xmlns:p14="http://schemas.microsoft.com/office/powerpoint/2010/main" val="153703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8" name="Google Shape;628;p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9" name="Google Shape;629;p83"/>
          <p:cNvPicPr preferRelativeResize="0"/>
          <p:nvPr/>
        </p:nvPicPr>
        <p:blipFill rotWithShape="1">
          <a:blip r:embed="rId4">
            <a:alphaModFix/>
          </a:blip>
          <a:srcRect l="14" r="14"/>
          <a:stretch/>
        </p:blipFill>
        <p:spPr>
          <a:xfrm>
            <a:off x="215412" y="642938"/>
            <a:ext cx="8440615" cy="5716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473229f630_0_8"/>
          <p:cNvSpPr txBox="1"/>
          <p:nvPr/>
        </p:nvSpPr>
        <p:spPr>
          <a:xfrm>
            <a:off x="424125" y="211975"/>
            <a:ext cx="7885374" cy="543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lnSpc>
                <a:spcPct val="110000"/>
              </a:lnSpc>
              <a:buSzPts val="2300"/>
            </a:pPr>
            <a:r>
              <a:rPr lang="pt-BR" sz="2800" b="1" dirty="0">
                <a:solidFill>
                  <a:srgbClr val="FF0066"/>
                </a:solidFill>
              </a:rPr>
              <a:t>O que é um sistema de controle de versão?</a:t>
            </a:r>
          </a:p>
        </p:txBody>
      </p:sp>
      <p:sp>
        <p:nvSpPr>
          <p:cNvPr id="3" name="Google Shape;192;g3473229f630_0_8">
            <a:extLst>
              <a:ext uri="{FF2B5EF4-FFF2-40B4-BE49-F238E27FC236}">
                <a16:creationId xmlns:a16="http://schemas.microsoft.com/office/drawing/2014/main" id="{4989E345-ED8C-A950-7FE6-3D2F5F3714D8}"/>
              </a:ext>
            </a:extLst>
          </p:cNvPr>
          <p:cNvSpPr txBox="1"/>
          <p:nvPr/>
        </p:nvSpPr>
        <p:spPr>
          <a:xfrm>
            <a:off x="424125" y="2042854"/>
            <a:ext cx="8293748" cy="341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dirty="0">
                <a:solidFill>
                  <a:schemeClr val="bg1"/>
                </a:solidFill>
              </a:rPr>
              <a:t>Um sistema de controle de versão são plataformas de colaboração e gerenciamento do ciclo de vida de desenvolvimento de software (SDLC) na metodologia DevOps.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en-US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dirty="0">
                <a:solidFill>
                  <a:schemeClr val="bg1"/>
                </a:solidFill>
              </a:rPr>
              <a:t>Entre os principais nomes estão GitHub, GitLab e Azure DevOps.</a:t>
            </a:r>
            <a:endParaRPr lang="pt-BR" altLang="en-US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en-US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en-US" sz="1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62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473229f630_0_8"/>
          <p:cNvSpPr txBox="1"/>
          <p:nvPr/>
        </p:nvSpPr>
        <p:spPr>
          <a:xfrm>
            <a:off x="424125" y="211975"/>
            <a:ext cx="7885374" cy="543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lnSpc>
                <a:spcPct val="110000"/>
              </a:lnSpc>
              <a:buSzPts val="2300"/>
            </a:pPr>
            <a:r>
              <a:rPr lang="pt-BR" sz="2800" b="1" dirty="0">
                <a:solidFill>
                  <a:srgbClr val="FF0066"/>
                </a:solidFill>
              </a:rPr>
              <a:t>O que é um sistema de controle de versão?</a:t>
            </a:r>
          </a:p>
        </p:txBody>
      </p:sp>
      <p:sp>
        <p:nvSpPr>
          <p:cNvPr id="3" name="Google Shape;192;g3473229f630_0_8">
            <a:extLst>
              <a:ext uri="{FF2B5EF4-FFF2-40B4-BE49-F238E27FC236}">
                <a16:creationId xmlns:a16="http://schemas.microsoft.com/office/drawing/2014/main" id="{4989E345-ED8C-A950-7FE6-3D2F5F3714D8}"/>
              </a:ext>
            </a:extLst>
          </p:cNvPr>
          <p:cNvSpPr txBox="1"/>
          <p:nvPr/>
        </p:nvSpPr>
        <p:spPr>
          <a:xfrm>
            <a:off x="424125" y="2042854"/>
            <a:ext cx="8293748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dirty="0">
                <a:solidFill>
                  <a:schemeClr val="bg1"/>
                </a:solidFill>
              </a:rPr>
              <a:t>Embora todos se baseiem no sistema de controle de versão Git, eles se diferenciam pela filosofia, conjunto de recursos e foco, oferecendo desde simples hospedagem de código até uma plataforma completa de ponta a ponta.</a:t>
            </a:r>
            <a:endParaRPr lang="pt-BR" altLang="en-US" sz="2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723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473229f630_0_8"/>
          <p:cNvSpPr txBox="1"/>
          <p:nvPr/>
        </p:nvSpPr>
        <p:spPr>
          <a:xfrm>
            <a:off x="424125" y="211975"/>
            <a:ext cx="7885374" cy="543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lnSpc>
                <a:spcPct val="110000"/>
              </a:lnSpc>
              <a:buSzPts val="2300"/>
            </a:pPr>
            <a:r>
              <a:rPr lang="pt-BR" sz="2800" b="1" dirty="0">
                <a:solidFill>
                  <a:srgbClr val="FF0066"/>
                </a:solidFill>
              </a:rPr>
              <a:t>Conceito fundamental: GIT</a:t>
            </a:r>
          </a:p>
        </p:txBody>
      </p:sp>
      <p:sp>
        <p:nvSpPr>
          <p:cNvPr id="3" name="Google Shape;192;g3473229f630_0_8">
            <a:extLst>
              <a:ext uri="{FF2B5EF4-FFF2-40B4-BE49-F238E27FC236}">
                <a16:creationId xmlns:a16="http://schemas.microsoft.com/office/drawing/2014/main" id="{4989E345-ED8C-A950-7FE6-3D2F5F3714D8}"/>
              </a:ext>
            </a:extLst>
          </p:cNvPr>
          <p:cNvSpPr txBox="1"/>
          <p:nvPr/>
        </p:nvSpPr>
        <p:spPr>
          <a:xfrm>
            <a:off x="424125" y="1221588"/>
            <a:ext cx="8293748" cy="4862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400" dirty="0">
                <a:solidFill>
                  <a:schemeClr val="bg1"/>
                </a:solidFill>
              </a:rPr>
              <a:t>Antes de qualquer coisa, todas as plataformas citadas se apoiam no </a:t>
            </a:r>
            <a:r>
              <a:rPr lang="pt-BR" sz="2400" b="1" dirty="0">
                <a:solidFill>
                  <a:schemeClr val="bg1"/>
                </a:solidFill>
              </a:rPr>
              <a:t>Git</a:t>
            </a:r>
            <a:r>
              <a:rPr lang="pt-BR" sz="2400" dirty="0">
                <a:solidFill>
                  <a:schemeClr val="bg1"/>
                </a:solidFill>
              </a:rPr>
              <a:t>, que é um </a:t>
            </a:r>
            <a:r>
              <a:rPr lang="pt-BR" sz="2400" b="1" dirty="0">
                <a:solidFill>
                  <a:schemeClr val="bg1"/>
                </a:solidFill>
              </a:rPr>
              <a:t>Sistema de Controle de Versão Distribuído (DVCS)</a:t>
            </a:r>
            <a:r>
              <a:rPr lang="pt-BR" sz="2400" dirty="0">
                <a:solidFill>
                  <a:schemeClr val="bg1"/>
                </a:solidFill>
              </a:rPr>
              <a:t>.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b="1" dirty="0">
                <a:solidFill>
                  <a:schemeClr val="bg1"/>
                </a:solidFill>
              </a:rPr>
              <a:t>Mas o que é o Git?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É a ferramenta de código aberto que rastreia, gerencia e armazena o histórico de alterações no código-fonte de um projeto. Ele permite que várias pessoas trabalhem no mesmo código simultaneamente sem interferir umas nas outras.</a:t>
            </a:r>
          </a:p>
          <a:p>
            <a:endParaRPr lang="pt-B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</a:rPr>
              <a:t>Função:</a:t>
            </a:r>
            <a:r>
              <a:rPr lang="pt-BR" sz="2000" dirty="0">
                <a:solidFill>
                  <a:schemeClr val="bg1"/>
                </a:solidFill>
              </a:rPr>
              <a:t> O Git é o </a:t>
            </a:r>
            <a:r>
              <a:rPr lang="pt-BR" sz="2000" i="1" dirty="0">
                <a:solidFill>
                  <a:schemeClr val="bg1"/>
                </a:solidFill>
              </a:rPr>
              <a:t>motor</a:t>
            </a:r>
            <a:r>
              <a:rPr lang="pt-BR" sz="2000" dirty="0">
                <a:solidFill>
                  <a:schemeClr val="bg1"/>
                </a:solidFill>
              </a:rPr>
              <a:t>. GitHub, GitLab, e Azure Repos (do Azure DevOps) são os </a:t>
            </a:r>
            <a:r>
              <a:rPr lang="pt-BR" sz="2000" i="1" dirty="0">
                <a:solidFill>
                  <a:schemeClr val="bg1"/>
                </a:solidFill>
              </a:rPr>
              <a:t>servidores remotos</a:t>
            </a:r>
            <a:r>
              <a:rPr lang="pt-BR" sz="2000" dirty="0">
                <a:solidFill>
                  <a:schemeClr val="bg1"/>
                </a:solidFill>
              </a:rPr>
              <a:t> que hospedam esses repositórios Git, adicionando recursos de colaboração.</a:t>
            </a:r>
          </a:p>
        </p:txBody>
      </p:sp>
    </p:spTree>
    <p:extLst>
      <p:ext uri="{BB962C8B-B14F-4D97-AF65-F5344CB8AC3E}">
        <p14:creationId xmlns:p14="http://schemas.microsoft.com/office/powerpoint/2010/main" val="3175346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473229f630_0_8"/>
          <p:cNvSpPr txBox="1"/>
          <p:nvPr/>
        </p:nvSpPr>
        <p:spPr>
          <a:xfrm>
            <a:off x="424125" y="211975"/>
            <a:ext cx="7885374" cy="543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lnSpc>
                <a:spcPct val="110000"/>
              </a:lnSpc>
              <a:buSzPts val="2300"/>
            </a:pPr>
            <a:r>
              <a:rPr lang="pt-BR" sz="2800" b="1" dirty="0">
                <a:solidFill>
                  <a:srgbClr val="FF0066"/>
                </a:solidFill>
              </a:rPr>
              <a:t>Plataformas de repositórios e DevOps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EC6B2C93-54C7-047B-5011-37B88943B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372278"/>
              </p:ext>
            </p:extLst>
          </p:nvPr>
        </p:nvGraphicFramePr>
        <p:xfrm>
          <a:off x="732366" y="1336040"/>
          <a:ext cx="7679268" cy="5125720"/>
        </p:xfrm>
        <a:graphic>
          <a:graphicData uri="http://schemas.openxmlformats.org/drawingml/2006/table">
            <a:tbl>
              <a:tblPr firstRow="1" bandRow="1">
                <a:tableStyleId>{A04D54E3-4D56-413E-B92E-5C53BF9D4E7A}</a:tableStyleId>
              </a:tblPr>
              <a:tblGrid>
                <a:gridCol w="1253068">
                  <a:extLst>
                    <a:ext uri="{9D8B030D-6E8A-4147-A177-3AD203B41FA5}">
                      <a16:colId xmlns:a16="http://schemas.microsoft.com/office/drawing/2014/main" val="1897172372"/>
                    </a:ext>
                  </a:extLst>
                </a:gridCol>
                <a:gridCol w="1490133">
                  <a:extLst>
                    <a:ext uri="{9D8B030D-6E8A-4147-A177-3AD203B41FA5}">
                      <a16:colId xmlns:a16="http://schemas.microsoft.com/office/drawing/2014/main" val="2030221071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459090656"/>
                    </a:ext>
                  </a:extLst>
                </a:gridCol>
                <a:gridCol w="3056467">
                  <a:extLst>
                    <a:ext uri="{9D8B030D-6E8A-4147-A177-3AD203B41FA5}">
                      <a16:colId xmlns:a16="http://schemas.microsoft.com/office/drawing/2014/main" val="3835174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Plataforma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Proprietário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Foco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Principal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Destaque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861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Github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Colaboração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e Código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aberto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A maior comunidade de desenvolvedores do mundo. Ideal para projetos </a:t>
                      </a:r>
                      <a:r>
                        <a:rPr lang="pt-BR" i="1" dirty="0">
                          <a:solidFill>
                            <a:schemeClr val="bg1"/>
                          </a:solidFill>
                        </a:rPr>
                        <a:t>Open Source</a:t>
                      </a:r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 e possui um ecossistema de integrações (Marketplace) robusto.</a:t>
                      </a: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791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GitLab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GitLab.Inc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Plataforma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DevSecOps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complete (All-in-one)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Oferece um conjunto de ferramentas unificado que cobre todo o ciclo de vida DevOps, incluindo segurança (SecOps) integrada. Forte opção para auto-hospedagem (</a:t>
                      </a:r>
                      <a:r>
                        <a:rPr lang="pt-BR" i="1" dirty="0">
                          <a:solidFill>
                            <a:schemeClr val="bg1"/>
                          </a:solidFill>
                        </a:rPr>
                        <a:t>on-premises</a:t>
                      </a:r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).</a:t>
                      </a: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68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Azure DevOps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Solução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Modular e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empresarial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Um conjunto modular de serviços, ideal para empresas já investidas no ecossistema Microsoft (Azure, Office 365). Possui ferramentas maduras de gerenciamento de projetos (Azure Boards) e CI/CD (Azure Pipelines).</a:t>
                      </a:r>
                    </a:p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817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07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473229f630_0_8"/>
          <p:cNvSpPr txBox="1"/>
          <p:nvPr/>
        </p:nvSpPr>
        <p:spPr>
          <a:xfrm>
            <a:off x="424125" y="211975"/>
            <a:ext cx="7885374" cy="543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lnSpc>
                <a:spcPct val="110000"/>
              </a:lnSpc>
              <a:buSzPts val="2300"/>
            </a:pPr>
            <a:r>
              <a:rPr lang="pt-BR" sz="2800" b="1" dirty="0">
                <a:solidFill>
                  <a:srgbClr val="FF0066"/>
                </a:solidFill>
              </a:rPr>
              <a:t>Github: A rede Social dos Desenvolvedores</a:t>
            </a:r>
          </a:p>
        </p:txBody>
      </p:sp>
      <p:sp>
        <p:nvSpPr>
          <p:cNvPr id="3" name="Google Shape;192;g3473229f630_0_8">
            <a:extLst>
              <a:ext uri="{FF2B5EF4-FFF2-40B4-BE49-F238E27FC236}">
                <a16:creationId xmlns:a16="http://schemas.microsoft.com/office/drawing/2014/main" id="{4989E345-ED8C-A950-7FE6-3D2F5F3714D8}"/>
              </a:ext>
            </a:extLst>
          </p:cNvPr>
          <p:cNvSpPr txBox="1"/>
          <p:nvPr/>
        </p:nvSpPr>
        <p:spPr>
          <a:xfrm>
            <a:off x="424125" y="1221588"/>
            <a:ext cx="8293748" cy="498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400" dirty="0">
                <a:solidFill>
                  <a:schemeClr val="bg1"/>
                </a:solidFill>
              </a:rPr>
              <a:t>Comprado pela Microsoft em 2018, o GitHub é a plataforma de hospedagem de código mais popular do mundo.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4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bg1"/>
                </a:solidFill>
              </a:rPr>
              <a:t>Controle de Versão:</a:t>
            </a:r>
            <a:r>
              <a:rPr lang="pt-BR" sz="2400" dirty="0">
                <a:solidFill>
                  <a:schemeClr val="bg1"/>
                </a:solidFill>
              </a:rPr>
              <a:t> Hospedagem de repositórios Git (a base de tudo).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bg1"/>
                </a:solidFill>
              </a:rPr>
              <a:t>Colaboração:</a:t>
            </a:r>
            <a:r>
              <a:rPr lang="pt-BR" sz="2400" dirty="0">
                <a:solidFill>
                  <a:schemeClr val="bg1"/>
                </a:solidFill>
              </a:rPr>
              <a:t> Sistema robusto de </a:t>
            </a:r>
            <a:r>
              <a:rPr lang="pt-BR" sz="2400" i="1" dirty="0">
                <a:solidFill>
                  <a:schemeClr val="bg1"/>
                </a:solidFill>
              </a:rPr>
              <a:t>Pull Requests</a:t>
            </a:r>
            <a:r>
              <a:rPr lang="pt-BR" sz="2400" dirty="0">
                <a:solidFill>
                  <a:schemeClr val="bg1"/>
                </a:solidFill>
              </a:rPr>
              <a:t> para revisão de código e gerenciamento de </a:t>
            </a:r>
            <a:r>
              <a:rPr lang="pt-BR" sz="2400" i="1" dirty="0">
                <a:solidFill>
                  <a:schemeClr val="bg1"/>
                </a:solidFill>
              </a:rPr>
              <a:t>issues</a:t>
            </a:r>
            <a:r>
              <a:rPr lang="pt-BR" sz="2400" dirty="0">
                <a:solidFill>
                  <a:schemeClr val="bg1"/>
                </a:solidFill>
              </a:rPr>
              <a:t> para rastrear bugs e tarefas.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bg1"/>
                </a:solidFill>
              </a:rPr>
              <a:t>CI/CD: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b="1" dirty="0">
                <a:solidFill>
                  <a:schemeClr val="bg1"/>
                </a:solidFill>
              </a:rPr>
              <a:t>GitHub Actions</a:t>
            </a:r>
            <a:r>
              <a:rPr lang="pt-BR" sz="2400" dirty="0">
                <a:solidFill>
                  <a:schemeClr val="bg1"/>
                </a:solidFill>
              </a:rPr>
              <a:t> permite a criação de fluxos de trabalho de Integração e Entrega Contínua diretamente nos repositórios.</a:t>
            </a:r>
          </a:p>
        </p:txBody>
      </p:sp>
    </p:spTree>
    <p:extLst>
      <p:ext uri="{BB962C8B-B14F-4D97-AF65-F5344CB8AC3E}">
        <p14:creationId xmlns:p14="http://schemas.microsoft.com/office/powerpoint/2010/main" val="2570946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473229f630_0_8"/>
          <p:cNvSpPr txBox="1"/>
          <p:nvPr/>
        </p:nvSpPr>
        <p:spPr>
          <a:xfrm>
            <a:off x="424125" y="211975"/>
            <a:ext cx="7885374" cy="543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lnSpc>
                <a:spcPct val="110000"/>
              </a:lnSpc>
              <a:buSzPts val="2300"/>
            </a:pPr>
            <a:r>
              <a:rPr lang="pt-BR" sz="2800" b="1" dirty="0">
                <a:solidFill>
                  <a:srgbClr val="FF0066"/>
                </a:solidFill>
              </a:rPr>
              <a:t>GitLab: A plataforma DevSecOps Unificada</a:t>
            </a:r>
          </a:p>
        </p:txBody>
      </p:sp>
      <p:sp>
        <p:nvSpPr>
          <p:cNvPr id="3" name="Google Shape;192;g3473229f630_0_8">
            <a:extLst>
              <a:ext uri="{FF2B5EF4-FFF2-40B4-BE49-F238E27FC236}">
                <a16:creationId xmlns:a16="http://schemas.microsoft.com/office/drawing/2014/main" id="{4989E345-ED8C-A950-7FE6-3D2F5F3714D8}"/>
              </a:ext>
            </a:extLst>
          </p:cNvPr>
          <p:cNvSpPr txBox="1"/>
          <p:nvPr/>
        </p:nvSpPr>
        <p:spPr>
          <a:xfrm>
            <a:off x="425126" y="992988"/>
            <a:ext cx="8293748" cy="572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 GitLab se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posiciona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como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uma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solução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all-in-one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que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vai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além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do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gerenciamento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código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cobrindo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todo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o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ciclo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vida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DevSecOps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Desenvolvimento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Segurança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Operações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CI/CD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Integrado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Seus pipelines 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configurados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via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gitlab-ci.yml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)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são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nativos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considerados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um dos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seus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pontos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mais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fortes.</a:t>
            </a:r>
            <a:endParaRPr lang="en-US" altLang="en-US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Gerenciamento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Projetos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Inclui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ferramentas de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boards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Kanban 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planejamento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Segurança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(SecOps):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Oferece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varreduras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vulnerabilidade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conformidade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integradas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pipeline de CI/CD.</a:t>
            </a:r>
          </a:p>
        </p:txBody>
      </p:sp>
    </p:spTree>
    <p:extLst>
      <p:ext uri="{BB962C8B-B14F-4D97-AF65-F5344CB8AC3E}">
        <p14:creationId xmlns:p14="http://schemas.microsoft.com/office/powerpoint/2010/main" val="3069988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473229f630_0_8"/>
          <p:cNvSpPr txBox="1"/>
          <p:nvPr/>
        </p:nvSpPr>
        <p:spPr>
          <a:xfrm>
            <a:off x="424124" y="211975"/>
            <a:ext cx="8186475" cy="1017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lnSpc>
                <a:spcPct val="110000"/>
              </a:lnSpc>
              <a:buSzPts val="2300"/>
            </a:pPr>
            <a:r>
              <a:rPr lang="pt-BR" sz="2800" b="1" dirty="0">
                <a:solidFill>
                  <a:srgbClr val="FF0066"/>
                </a:solidFill>
              </a:rPr>
              <a:t>Azure DevOps: O kit de Ferramentas EMpresarial</a:t>
            </a:r>
          </a:p>
        </p:txBody>
      </p:sp>
      <p:sp>
        <p:nvSpPr>
          <p:cNvPr id="3" name="Google Shape;192;g3473229f630_0_8">
            <a:extLst>
              <a:ext uri="{FF2B5EF4-FFF2-40B4-BE49-F238E27FC236}">
                <a16:creationId xmlns:a16="http://schemas.microsoft.com/office/drawing/2014/main" id="{4989E345-ED8C-A950-7FE6-3D2F5F3714D8}"/>
              </a:ext>
            </a:extLst>
          </p:cNvPr>
          <p:cNvSpPr txBox="1"/>
          <p:nvPr/>
        </p:nvSpPr>
        <p:spPr>
          <a:xfrm>
            <a:off x="425126" y="1670322"/>
            <a:ext cx="8293748" cy="5109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000" dirty="0">
                <a:solidFill>
                  <a:schemeClr val="bg1"/>
                </a:solidFill>
              </a:rPr>
              <a:t>O Azure DevOps é um conjunto de serviços modulares da Microsoft, anteriormente conhecido como Visual Studio Team Services (VSTS). É dividido em cinco módulos principais:</a:t>
            </a:r>
          </a:p>
          <a:p>
            <a:endParaRPr lang="pt-B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</a:rPr>
              <a:t>Azure Boards:</a:t>
            </a:r>
            <a:r>
              <a:rPr lang="pt-BR" sz="2000" dirty="0">
                <a:solidFill>
                  <a:schemeClr val="bg1"/>
                </a:solidFill>
              </a:rPr>
              <a:t> Gerenciamento de projetos (Scrum, Kanban).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</a:rPr>
              <a:t>Azure Repos:</a:t>
            </a:r>
            <a:r>
              <a:rPr lang="pt-BR" sz="2000" dirty="0">
                <a:solidFill>
                  <a:schemeClr val="bg1"/>
                </a:solidFill>
              </a:rPr>
              <a:t> Hospedagem de repositórios Git (controle de versão).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</a:rPr>
              <a:t>Azure Pipelines:</a:t>
            </a:r>
            <a:r>
              <a:rPr lang="pt-BR" sz="2000" dirty="0">
                <a:solidFill>
                  <a:schemeClr val="bg1"/>
                </a:solidFill>
              </a:rPr>
              <a:t> Automação de CI/CD (geralmente mais maduro e rico em recursos que o GitHub Actions).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</a:rPr>
              <a:t>Azure Test Plans:</a:t>
            </a:r>
            <a:r>
              <a:rPr lang="pt-BR" sz="2000" dirty="0">
                <a:solidFill>
                  <a:schemeClr val="bg1"/>
                </a:solidFill>
              </a:rPr>
              <a:t> Gerenciamento de testes manuais e exploratórios.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</a:rPr>
              <a:t>Azure Artifacts:</a:t>
            </a:r>
            <a:r>
              <a:rPr lang="pt-BR" sz="2000" dirty="0">
                <a:solidFill>
                  <a:schemeClr val="bg1"/>
                </a:solidFill>
              </a:rPr>
              <a:t> Gerenciamento de pacotes (npm, NuGet, Maven).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978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4079</TotalTime>
  <Words>1913</Words>
  <Application>Microsoft Office PowerPoint</Application>
  <PresentationFormat>On-screen Show (4:3)</PresentationFormat>
  <Paragraphs>242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 Unicode MS</vt:lpstr>
      <vt:lpstr>Arial</vt:lpstr>
      <vt:lpstr>Calibri</vt:lpstr>
      <vt:lpstr>Arial Narrow</vt:lpstr>
      <vt:lpstr>Office Theme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Leandro Da Silva</cp:lastModifiedBy>
  <cp:revision>15</cp:revision>
  <dcterms:modified xsi:type="dcterms:W3CDTF">2025-10-20T12:13:22Z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4de43ec-192a-49eb-8e54-baeb8c71bbbe_Enabled">
    <vt:lpwstr>true</vt:lpwstr>
  </property>
  <property fmtid="{D5CDD505-2E9C-101B-9397-08002B2CF9AE}" pid="3" name="MSIP_Label_a4de43ec-192a-49eb-8e54-baeb8c71bbbe_SetDate">
    <vt:lpwstr>2025-08-04T00:11:15Z</vt:lpwstr>
  </property>
  <property fmtid="{D5CDD505-2E9C-101B-9397-08002B2CF9AE}" pid="4" name="MSIP_Label_a4de43ec-192a-49eb-8e54-baeb8c71bbbe_Method">
    <vt:lpwstr>Standard</vt:lpwstr>
  </property>
  <property fmtid="{D5CDD505-2E9C-101B-9397-08002B2CF9AE}" pid="5" name="MSIP_Label_a4de43ec-192a-49eb-8e54-baeb8c71bbbe_Name">
    <vt:lpwstr>Confidential – Oracle Internal</vt:lpwstr>
  </property>
  <property fmtid="{D5CDD505-2E9C-101B-9397-08002B2CF9AE}" pid="6" name="MSIP_Label_a4de43ec-192a-49eb-8e54-baeb8c71bbbe_SiteId">
    <vt:lpwstr>4e2c6054-71cb-48f1-bd6c-3a9705aca71b</vt:lpwstr>
  </property>
  <property fmtid="{D5CDD505-2E9C-101B-9397-08002B2CF9AE}" pid="7" name="MSIP_Label_a4de43ec-192a-49eb-8e54-baeb8c71bbbe_ActionId">
    <vt:lpwstr>c9b7c1dd-0b72-42b5-bf67-de23c217c205</vt:lpwstr>
  </property>
  <property fmtid="{D5CDD505-2E9C-101B-9397-08002B2CF9AE}" pid="8" name="MSIP_Label_a4de43ec-192a-49eb-8e54-baeb8c71bbbe_ContentBits">
    <vt:lpwstr>2</vt:lpwstr>
  </property>
  <property fmtid="{D5CDD505-2E9C-101B-9397-08002B2CF9AE}" pid="9" name="ClassificationContentMarkingFooterLocations">
    <vt:lpwstr>Office Theme:3\Tema do Office:3</vt:lpwstr>
  </property>
  <property fmtid="{D5CDD505-2E9C-101B-9397-08002B2CF9AE}" pid="10" name="ClassificationContentMarkingFooterText">
    <vt:lpwstr>Confidential – Oracle Internal</vt:lpwstr>
  </property>
</Properties>
</file>