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301" r:id="rId2"/>
    <p:sldId id="302" r:id="rId3"/>
    <p:sldId id="300" r:id="rId4"/>
    <p:sldId id="303" r:id="rId5"/>
    <p:sldId id="305" r:id="rId6"/>
    <p:sldId id="306" r:id="rId7"/>
    <p:sldId id="304" r:id="rId8"/>
    <p:sldId id="307" r:id="rId9"/>
    <p:sldId id="308" r:id="rId10"/>
    <p:sldId id="309" r:id="rId11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82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A31237-0E95-453F-BD3D-D1F5F239B430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109677-3F32-48BD-97AC-D41A69DDD3DC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762525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4D866C-AA32-AABA-67A8-47FB0B617C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A35423F7-8DB0-A555-1DE2-22C5553034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F554A30-5382-C2D2-B155-3B4B2DA6A8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F9C796F-9BAA-9D85-447E-6CE1D7C785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2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8547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3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881488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D3B0EA-1D3F-C619-E174-BE056DA78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52A946E-2B12-9DF7-C994-2D90933483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368779B-ACCE-3338-8B73-E83ABFF437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0B3AA4A2-EE17-0A44-AD83-7A8534F15F8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4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1598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9F5DF-D82F-0670-F4E8-9FC7174F7F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754AD2EE-788C-494E-B907-C1A2EAD513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583781B-C4D9-5B5E-28A7-723B7DFFEF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7138404A-1552-7F3E-8CEF-F8DCD14CDB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5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158318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D2793A-C7C4-1786-E095-9FDAE63843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5B024136-923D-E2D3-5069-2245B080A04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E3BB2D2-A6B2-6BC2-0978-BBD85D810D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EF0CBE4B-3D87-69B4-EFCB-A524B430C2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6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67895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366E66-5023-58CC-70AC-D0FA8C35D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7153B0-F286-5751-F2EF-D4444A0BB9C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F491490-1E45-F79E-AD54-B7F1848623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D72096-0610-4314-CC29-F253C385DB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7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92077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D267E1-0FB6-34F6-FA80-C616B48D1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62B97F65-ABBC-469A-2A46-35F995C70D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58F5C93-52F5-0A2F-F09C-7867D28DCA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F93342AE-8D1C-1CED-E6EC-C41C8A1D11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8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09567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3F163-BF29-BB21-468A-1888A75581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415B4C5A-DDEC-6261-6DB7-E3C9596F4A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817A7F76-01F8-30F3-010C-A64A0BF80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5C93BF87-FDF3-E96F-186B-E24438DF47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9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16557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D32042-9E4B-009F-C771-7D721D123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83C10EB-A4E7-ADD4-9239-B879AA8F33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DCA676D-5874-1ABB-158C-1E0601AC4B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144D83E-1FE4-AF41-0330-407374CB32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C564A1-17BF-464F-B2FE-65DA37285BF0}" type="slidenum">
              <a:rPr lang="pt-BR" smtClean="0"/>
              <a:t>10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16469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CA980B-F904-5DA3-E0D8-423DC5528F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6AF81E2-0D33-2A7B-7538-400B9FDBB70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EB4D4D5-6627-8506-71F6-F471C798E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7D9D-5359-4A6A-9C8E-551AB98E1152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9E4865B-ACE3-EBBC-38EE-64D840739A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C7FC0B6-734F-4E63-EC2B-179095CE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7927-5970-48B6-A41A-3675A2ED9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6398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942ADCD-F5CE-4EA4-14A0-3F4527B08D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47BC5BC-5C92-8D95-0A72-FF2416B345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C75AD25-839B-8FC5-9B18-1EB50976D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7D9D-5359-4A6A-9C8E-551AB98E1152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DE63452-851D-AA42-A485-A378BDCA4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EC904274-B302-66A3-2167-4A4D901E9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7927-5970-48B6-A41A-3675A2ED9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763621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B8CB43AD-BD47-34B5-3A9A-5236A8E828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59831DE-D3BC-865C-6549-E64ED27761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4DBEDFD-A4A3-58E3-D2FA-DC40DAB8D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7D9D-5359-4A6A-9C8E-551AB98E1152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F0FC983-8FB6-D583-677B-F647257E27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642D853-9742-4CFE-949E-CC9353639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7927-5970-48B6-A41A-3675A2ED9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7183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401209-8778-865C-D0EC-E03B0406E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4446EA-992C-0BD3-9259-922FF55BF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63864F7-2BB1-86AE-3B6F-55FDB9202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7D9D-5359-4A6A-9C8E-551AB98E1152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FECC0E-4A2C-4ED2-1B45-4A75BCE791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102DB88-BFB3-1E92-A019-51DCC1314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7927-5970-48B6-A41A-3675A2ED9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83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085363-6235-788F-7E43-9E75C3F2CA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B95114F-E433-090B-CD53-9D6BE67B076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80F74C2-CB9A-CAEB-871C-743281CCCB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7D9D-5359-4A6A-9C8E-551AB98E1152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9689CB1-B0F1-FAC3-CCDF-24D86F830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19982EE-740E-048B-9B00-C3E551791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7927-5970-48B6-A41A-3675A2ED9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4275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E9F505-5413-5670-179E-049D545A3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2F73C8-BE83-3342-1D40-D66F19885B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50AC4F4-5063-329C-EC22-39CB46CAA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4BFA9E9-98CE-2B0A-CB05-066756864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7D9D-5359-4A6A-9C8E-551AB98E1152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E1A6310-D83C-C0CC-4206-AC1C8CA95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E04F021-23FD-2E2D-15BB-22BF1F70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7927-5970-48B6-A41A-3675A2ED9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2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8259D1-F512-87DD-6908-F8C5224C2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9E06B2A-5C60-423B-797D-521E7CC2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752CDBD2-2F60-9795-FC11-862F73F424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74DF3614-F68A-45B0-B14F-0E20B49F58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6B030D2B-7189-8EB2-6A25-52D643ED02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68AC210E-99CA-9024-C444-F09A1762F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7D9D-5359-4A6A-9C8E-551AB98E1152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93404996-1323-A88F-0384-C5EA43F49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90F53D1-C336-FD71-F37C-47B7A3811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7927-5970-48B6-A41A-3675A2ED9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11070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067BEB-F59E-FB48-0C4F-0B7A00273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04B43250-F4A0-E8DC-5FD3-68C5F758D2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7D9D-5359-4A6A-9C8E-551AB98E1152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F28AD906-9FAE-9459-2292-74419FE71D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DA8C3E84-E083-3E18-18D8-B07E172FD9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7927-5970-48B6-A41A-3675A2ED9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6099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7DBDB0D-81AF-92F5-ACD3-27125A6CE0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7D9D-5359-4A6A-9C8E-551AB98E1152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BD24228-3AA3-2BDA-8404-72BF295B4B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8F11C77-8523-2859-BD96-98BD8029A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7927-5970-48B6-A41A-3675A2ED9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01287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426D38-0555-30D8-3659-1A4FF231BF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1B9737F-6B62-6F01-3355-DCD4A4E2E5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56EF9FF9-22C1-42C7-E546-A711187AD4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54500BF-2883-224B-CE34-1C3E7692A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7D9D-5359-4A6A-9C8E-551AB98E1152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DEBD271-491C-B33B-F95A-01D471D1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EA8BDB3-16FD-6EFA-AC78-526719E78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7927-5970-48B6-A41A-3675A2ED9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9903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C81B45-E444-39D8-CBBF-1F7FACA972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C3B3D5C-AA4A-7C9F-4358-9D225C04D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13F75ED-1B47-E163-114B-FB6A8865F7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93015BC-6EDD-0124-1480-55662D5A34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A7D9D-5359-4A6A-9C8E-551AB98E1152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2A03AB8-5396-6161-B1F5-05662EF75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B2187B3-C257-A52F-B9AB-F9199061C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777927-5970-48B6-A41A-3675A2ED9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83302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C80FD9D8-A97B-A0C1-1015-65D60BBD3B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97F1902-D785-0347-94AA-2EE0AB66A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3E64DAA1-0088-A683-910F-FFE3CB0689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0A7D9D-5359-4A6A-9C8E-551AB98E1152}" type="datetimeFigureOut">
              <a:rPr lang="pt-BR" smtClean="0"/>
              <a:t>11/04/2025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1D2738-B13E-9142-E6FC-998C75E495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B45DF77-0057-D75D-7565-E263883501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777927-5970-48B6-A41A-3675A2ED9C12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7545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jpeg"/><Relationship Id="rId7" Type="http://schemas.openxmlformats.org/officeDocument/2006/relationships/image" Target="../media/image1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jpeg"/><Relationship Id="rId5" Type="http://schemas.openxmlformats.org/officeDocument/2006/relationships/image" Target="../media/image12.png"/><Relationship Id="rId4" Type="http://schemas.openxmlformats.org/officeDocument/2006/relationships/image" Target="../media/image11.jpeg"/><Relationship Id="rId9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7" name="Group 1030">
            <a:extLst>
              <a:ext uri="{FF2B5EF4-FFF2-40B4-BE49-F238E27FC236}">
                <a16:creationId xmlns:a16="http://schemas.microsoft.com/office/drawing/2014/main" id="{723C66ED-DBBF-12CA-7F5E-813E0E7D03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038" name="Rectangle 1031">
              <a:extLst>
                <a:ext uri="{FF2B5EF4-FFF2-40B4-BE49-F238E27FC236}">
                  <a16:creationId xmlns:a16="http://schemas.microsoft.com/office/drawing/2014/main" id="{E3002B52-2669-1ED7-2E0F-0627FC31DF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9" name="Rectangle 1032">
              <a:extLst>
                <a:ext uri="{FF2B5EF4-FFF2-40B4-BE49-F238E27FC236}">
                  <a16:creationId xmlns:a16="http://schemas.microsoft.com/office/drawing/2014/main" id="{82E9EC0D-91EA-9D35-F655-335C580AB3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3">
              <a:extLst>
                <a:ext uri="{FF2B5EF4-FFF2-40B4-BE49-F238E27FC236}">
                  <a16:creationId xmlns:a16="http://schemas.microsoft.com/office/drawing/2014/main" id="{7770627C-B480-1145-72DC-5B59DBE048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1" name="Rectangle 1034">
              <a:extLst>
                <a:ext uri="{FF2B5EF4-FFF2-40B4-BE49-F238E27FC236}">
                  <a16:creationId xmlns:a16="http://schemas.microsoft.com/office/drawing/2014/main" id="{E9F81D39-93D1-019C-74DC-4710F53346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1026" name="Picture 2" descr="Bobinas de Aço - MetalMotiva">
            <a:extLst>
              <a:ext uri="{FF2B5EF4-FFF2-40B4-BE49-F238E27FC236}">
                <a16:creationId xmlns:a16="http://schemas.microsoft.com/office/drawing/2014/main" id="{9C2713D4-D35C-4E52-8CD2-A1C8446136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alphaModFix amt="59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35" r="655" b="1"/>
          <a:stretch/>
        </p:blipFill>
        <p:spPr bwMode="auto">
          <a:xfrm>
            <a:off x="7886" y="-7623"/>
            <a:ext cx="12191981" cy="6887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5C4DF1D-7442-99B3-14C7-22D8240611F6}"/>
              </a:ext>
            </a:extLst>
          </p:cNvPr>
          <p:cNvSpPr txBox="1"/>
          <p:nvPr/>
        </p:nvSpPr>
        <p:spPr>
          <a:xfrm>
            <a:off x="1832931" y="2532638"/>
            <a:ext cx="8541890" cy="830997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48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Análise de Produção e Estoque</a:t>
            </a: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C70A66AC-2232-D72D-4218-9A4E03060723}"/>
              </a:ext>
            </a:extLst>
          </p:cNvPr>
          <p:cNvSpPr txBox="1"/>
          <p:nvPr/>
        </p:nvSpPr>
        <p:spPr>
          <a:xfrm>
            <a:off x="5207455" y="3494366"/>
            <a:ext cx="1777090" cy="646331"/>
          </a:xfrm>
          <a:prstGeom prst="rect">
            <a:avLst/>
          </a:prstGeom>
          <a:ln/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ctr"/>
            <a:r>
              <a:rPr lang="pt-BR" sz="3600" dirty="0">
                <a:solidFill>
                  <a:schemeClr val="bg1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Bobinas</a:t>
            </a:r>
            <a:endParaRPr lang="pt-BR" sz="4800" dirty="0">
              <a:solidFill>
                <a:schemeClr val="bg1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pic>
        <p:nvPicPr>
          <p:cNvPr id="6" name="Picture 2" descr="AD Incorporadora e Construtora - Seja para projetos residenciais,  comerciais ou de infraestrutura, a AD incorporadora e construtora é a  parceira ideal para transformar sonhos em realidade.">
            <a:extLst>
              <a:ext uri="{FF2B5EF4-FFF2-40B4-BE49-F238E27FC236}">
                <a16:creationId xmlns:a16="http://schemas.microsoft.com/office/drawing/2014/main" id="{394FB4C2-7819-B8C0-71A1-D982A0D07F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7508" y="5671596"/>
            <a:ext cx="1578753" cy="1007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8090644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7D8725-34A3-89AE-EB83-A11F5E14F8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08" name="Rectangle 6207">
            <a:extLst>
              <a:ext uri="{FF2B5EF4-FFF2-40B4-BE49-F238E27FC236}">
                <a16:creationId xmlns:a16="http://schemas.microsoft.com/office/drawing/2014/main" id="{943CAA20-3569-4189-9E48-239A229A86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BD5575E-605D-3C7C-E1B4-18186F98D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1381"/>
            <a:ext cx="10512552" cy="406654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rPr>
              <a:t>Obrigado!</a:t>
            </a:r>
          </a:p>
        </p:txBody>
      </p:sp>
      <p:sp>
        <p:nvSpPr>
          <p:cNvPr id="6210" name="sketch line">
            <a:extLst>
              <a:ext uri="{FF2B5EF4-FFF2-40B4-BE49-F238E27FC236}">
                <a16:creationId xmlns:a16="http://schemas.microsoft.com/office/drawing/2014/main" id="{DA542B6D-E775-4832-91DC-2D20F85781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4718595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146" name="Picture 2" descr="AD Incorporadora e Construtora - Seja para projetos residenciais,  comerciais ou de infraestrutura, a AD incorporadora e construtora é a  parceira ideal para transformar sonhos em realidade.">
            <a:extLst>
              <a:ext uri="{FF2B5EF4-FFF2-40B4-BE49-F238E27FC236}">
                <a16:creationId xmlns:a16="http://schemas.microsoft.com/office/drawing/2014/main" id="{3F32DE59-9BF8-8B96-CA00-75269EE524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7" y="5988724"/>
            <a:ext cx="98075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4024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7213321-3A97-1E7C-6BC6-5267626D5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53" name="Rectangle 6152">
            <a:extLst>
              <a:ext uri="{FF2B5EF4-FFF2-40B4-BE49-F238E27FC236}">
                <a16:creationId xmlns:a16="http://schemas.microsoft.com/office/drawing/2014/main" id="{F7D2D02B-AA08-6284-163F-4248B93A9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55" name="Rectangle 6154">
            <a:extLst>
              <a:ext uri="{FF2B5EF4-FFF2-40B4-BE49-F238E27FC236}">
                <a16:creationId xmlns:a16="http://schemas.microsoft.com/office/drawing/2014/main" id="{06499FA9-4084-837F-3B9F-2126411FA4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FE93BDE9-9C1B-79A9-EFE8-2D291FE9E5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416" y="1199906"/>
            <a:ext cx="4008949" cy="1180560"/>
          </a:xfrm>
        </p:spPr>
        <p:txBody>
          <a:bodyPr vert="horz" lIns="91440" tIns="45720" rIns="91440" bIns="45720" rtlCol="0">
            <a:normAutofit/>
          </a:bodyPr>
          <a:lstStyle/>
          <a:p>
            <a:pPr algn="ctr" rtl="0"/>
            <a:r>
              <a:rPr lang="pt-BR" sz="3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Objetivo do Projeto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1609207-5C0E-AB84-C7E3-F316334C44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3102" y="2257748"/>
            <a:ext cx="4977578" cy="3001010"/>
          </a:xfrm>
        </p:spPr>
        <p:txBody>
          <a:bodyPr anchor="ctr">
            <a:normAutofit/>
          </a:bodyPr>
          <a:lstStyle/>
          <a:p>
            <a:pPr marL="0" lvl="0" indent="0" algn="ctr"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8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 Objetiv</a:t>
            </a:r>
            <a:r>
              <a:rPr lang="pt-BR" sz="1800" kern="100" dirty="0">
                <a:solidFill>
                  <a:schemeClr val="tx2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 deste projeto é a</a:t>
            </a:r>
            <a:r>
              <a:rPr lang="pt-BR" sz="18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nalisar a produção de materiais da empresa, a fim de otimizar os processos e identificar padrões ou falhas na produção/estoque. </a:t>
            </a:r>
          </a:p>
          <a:p>
            <a:pPr marL="0" lvl="0" indent="0" algn="ctr"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800" kern="100" dirty="0">
                <a:solidFill>
                  <a:schemeClr val="tx2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Evitando a perda de materiais, melhor aproveitamento de matéria-prima e criando boas práticas dos processos internos de produção e estoque.</a:t>
            </a:r>
            <a:endParaRPr lang="pt-BR" sz="1800" kern="100" dirty="0">
              <a:solidFill>
                <a:schemeClr val="tx2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6157" name="Group 6156">
            <a:extLst>
              <a:ext uri="{FF2B5EF4-FFF2-40B4-BE49-F238E27FC236}">
                <a16:creationId xmlns:a16="http://schemas.microsoft.com/office/drawing/2014/main" id="{57AE83B5-23E0-6E48-3878-033229810A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369897" y="0"/>
            <a:ext cx="5822103" cy="6685267"/>
            <a:chOff x="6357228" y="0"/>
            <a:chExt cx="5822103" cy="6685267"/>
          </a:xfrm>
        </p:grpSpPr>
        <p:sp>
          <p:nvSpPr>
            <p:cNvPr id="6158" name="Freeform: Shape 6157">
              <a:extLst>
                <a:ext uri="{FF2B5EF4-FFF2-40B4-BE49-F238E27FC236}">
                  <a16:creationId xmlns:a16="http://schemas.microsoft.com/office/drawing/2014/main" id="{67334028-EFA2-AEA7-C933-D0315D4A6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57228" y="0"/>
              <a:ext cx="5822102" cy="6685267"/>
            </a:xfrm>
            <a:custGeom>
              <a:avLst/>
              <a:gdLst>
                <a:gd name="connsiteX0" fmla="*/ 2605444 w 5822102"/>
                <a:gd name="connsiteY0" fmla="*/ 0 h 6685267"/>
                <a:gd name="connsiteX1" fmla="*/ 4757391 w 5822102"/>
                <a:gd name="connsiteY1" fmla="*/ 0 h 6685267"/>
                <a:gd name="connsiteX2" fmla="*/ 4913680 w 5822102"/>
                <a:gd name="connsiteY2" fmla="*/ 56274 h 6685267"/>
                <a:gd name="connsiteX3" fmla="*/ 5376238 w 5822102"/>
                <a:gd name="connsiteY3" fmla="*/ 282027 h 6685267"/>
                <a:gd name="connsiteX4" fmla="*/ 5658024 w 5822102"/>
                <a:gd name="connsiteY4" fmla="*/ 471014 h 6685267"/>
                <a:gd name="connsiteX5" fmla="*/ 5822102 w 5822102"/>
                <a:gd name="connsiteY5" fmla="*/ 609109 h 6685267"/>
                <a:gd name="connsiteX6" fmla="*/ 5822102 w 5822102"/>
                <a:gd name="connsiteY6" fmla="*/ 760697 h 6685267"/>
                <a:gd name="connsiteX7" fmla="*/ 5707785 w 5822102"/>
                <a:gd name="connsiteY7" fmla="*/ 666601 h 6685267"/>
                <a:gd name="connsiteX8" fmla="*/ 5577306 w 5822102"/>
                <a:gd name="connsiteY8" fmla="*/ 571666 h 6685267"/>
                <a:gd name="connsiteX9" fmla="*/ 5298630 w 5822102"/>
                <a:gd name="connsiteY9" fmla="*/ 407449 h 6685267"/>
                <a:gd name="connsiteX10" fmla="*/ 4690768 w 5822102"/>
                <a:gd name="connsiteY10" fmla="*/ 184979 h 6685267"/>
                <a:gd name="connsiteX11" fmla="*/ 4048577 w 5822102"/>
                <a:gd name="connsiteY11" fmla="*/ 99280 h 6685267"/>
                <a:gd name="connsiteX12" fmla="*/ 3405404 w 5822102"/>
                <a:gd name="connsiteY12" fmla="*/ 131937 h 6685267"/>
                <a:gd name="connsiteX13" fmla="*/ 3089702 w 5822102"/>
                <a:gd name="connsiteY13" fmla="*/ 190190 h 6685267"/>
                <a:gd name="connsiteX14" fmla="*/ 2780132 w 5822102"/>
                <a:gd name="connsiteY14" fmla="*/ 273457 h 6685267"/>
                <a:gd name="connsiteX15" fmla="*/ 2478040 w 5822102"/>
                <a:gd name="connsiteY15" fmla="*/ 379654 h 6685267"/>
                <a:gd name="connsiteX16" fmla="*/ 2184897 w 5822102"/>
                <a:gd name="connsiteY16" fmla="*/ 507972 h 6685267"/>
                <a:gd name="connsiteX17" fmla="*/ 1629141 w 5822102"/>
                <a:gd name="connsiteY17" fmla="*/ 823205 h 6685267"/>
                <a:gd name="connsiteX18" fmla="*/ 1497711 w 5822102"/>
                <a:gd name="connsiteY18" fmla="*/ 914000 h 6685267"/>
                <a:gd name="connsiteX19" fmla="*/ 1433099 w 5822102"/>
                <a:gd name="connsiteY19" fmla="*/ 960903 h 6685267"/>
                <a:gd name="connsiteX20" fmla="*/ 1369346 w 5822102"/>
                <a:gd name="connsiteY20" fmla="*/ 1008963 h 6685267"/>
                <a:gd name="connsiteX21" fmla="*/ 1123406 w 5822102"/>
                <a:gd name="connsiteY21" fmla="*/ 1212905 h 6685267"/>
                <a:gd name="connsiteX22" fmla="*/ 684367 w 5822102"/>
                <a:gd name="connsiteY22" fmla="*/ 1675564 h 6685267"/>
                <a:gd name="connsiteX23" fmla="*/ 497153 w 5822102"/>
                <a:gd name="connsiteY23" fmla="*/ 1933588 h 6685267"/>
                <a:gd name="connsiteX24" fmla="*/ 337770 w 5822102"/>
                <a:gd name="connsiteY24" fmla="*/ 2208983 h 6685267"/>
                <a:gd name="connsiteX25" fmla="*/ 302461 w 5822102"/>
                <a:gd name="connsiteY25" fmla="*/ 2280207 h 6685267"/>
                <a:gd name="connsiteX26" fmla="*/ 285296 w 5822102"/>
                <a:gd name="connsiteY26" fmla="*/ 2316107 h 6685267"/>
                <a:gd name="connsiteX27" fmla="*/ 268991 w 5822102"/>
                <a:gd name="connsiteY27" fmla="*/ 2352355 h 6685267"/>
                <a:gd name="connsiteX28" fmla="*/ 237849 w 5822102"/>
                <a:gd name="connsiteY28" fmla="*/ 2425432 h 6685267"/>
                <a:gd name="connsiteX29" fmla="*/ 208670 w 5822102"/>
                <a:gd name="connsiteY29" fmla="*/ 2499319 h 6685267"/>
                <a:gd name="connsiteX30" fmla="*/ 113775 w 5822102"/>
                <a:gd name="connsiteY30" fmla="*/ 2801929 h 6685267"/>
                <a:gd name="connsiteX31" fmla="*/ 36781 w 5822102"/>
                <a:gd name="connsiteY31" fmla="*/ 3428922 h 6685267"/>
                <a:gd name="connsiteX32" fmla="*/ 69148 w 5822102"/>
                <a:gd name="connsiteY32" fmla="*/ 3741955 h 6685267"/>
                <a:gd name="connsiteX33" fmla="*/ 167966 w 5822102"/>
                <a:gd name="connsiteY33" fmla="*/ 4041323 h 6685267"/>
                <a:gd name="connsiteX34" fmla="*/ 202049 w 5822102"/>
                <a:gd name="connsiteY34" fmla="*/ 4112894 h 6685267"/>
                <a:gd name="connsiteX35" fmla="*/ 239933 w 5822102"/>
                <a:gd name="connsiteY35" fmla="*/ 4182843 h 6685267"/>
                <a:gd name="connsiteX36" fmla="*/ 323916 w 5822102"/>
                <a:gd name="connsiteY36" fmla="*/ 4318456 h 6685267"/>
                <a:gd name="connsiteX37" fmla="*/ 416604 w 5822102"/>
                <a:gd name="connsiteY37" fmla="*/ 4449436 h 6685267"/>
                <a:gd name="connsiteX38" fmla="*/ 515911 w 5822102"/>
                <a:gd name="connsiteY38" fmla="*/ 4576711 h 6685267"/>
                <a:gd name="connsiteX39" fmla="*/ 722619 w 5822102"/>
                <a:gd name="connsiteY39" fmla="*/ 4828482 h 6685267"/>
                <a:gd name="connsiteX40" fmla="*/ 825972 w 5822102"/>
                <a:gd name="connsiteY40" fmla="*/ 4956104 h 6685267"/>
                <a:gd name="connsiteX41" fmla="*/ 926506 w 5822102"/>
                <a:gd name="connsiteY41" fmla="*/ 5085347 h 6685267"/>
                <a:gd name="connsiteX42" fmla="*/ 1027040 w 5822102"/>
                <a:gd name="connsiteY42" fmla="*/ 5210191 h 6685267"/>
                <a:gd name="connsiteX43" fmla="*/ 1132110 w 5822102"/>
                <a:gd name="connsiteY43" fmla="*/ 5330748 h 6685267"/>
                <a:gd name="connsiteX44" fmla="*/ 1354880 w 5822102"/>
                <a:gd name="connsiteY44" fmla="*/ 5558083 h 6685267"/>
                <a:gd name="connsiteX45" fmla="*/ 1855220 w 5822102"/>
                <a:gd name="connsiteY45" fmla="*/ 5937591 h 6685267"/>
                <a:gd name="connsiteX46" fmla="*/ 2131810 w 5822102"/>
                <a:gd name="connsiteY46" fmla="*/ 6080268 h 6685267"/>
                <a:gd name="connsiteX47" fmla="*/ 2423726 w 5822102"/>
                <a:gd name="connsiteY47" fmla="*/ 6188087 h 6685267"/>
                <a:gd name="connsiteX48" fmla="*/ 2727780 w 5822102"/>
                <a:gd name="connsiteY48" fmla="*/ 6262552 h 6685267"/>
                <a:gd name="connsiteX49" fmla="*/ 3041276 w 5822102"/>
                <a:gd name="connsiteY49" fmla="*/ 6304245 h 6685267"/>
                <a:gd name="connsiteX50" fmla="*/ 3360532 w 5822102"/>
                <a:gd name="connsiteY50" fmla="*/ 6317331 h 6685267"/>
                <a:gd name="connsiteX51" fmla="*/ 3439855 w 5822102"/>
                <a:gd name="connsiteY51" fmla="*/ 6316751 h 6685267"/>
                <a:gd name="connsiteX52" fmla="*/ 3478721 w 5822102"/>
                <a:gd name="connsiteY52" fmla="*/ 6315826 h 6685267"/>
                <a:gd name="connsiteX53" fmla="*/ 3517463 w 5822102"/>
                <a:gd name="connsiteY53" fmla="*/ 6313971 h 6685267"/>
                <a:gd name="connsiteX54" fmla="*/ 3671452 w 5822102"/>
                <a:gd name="connsiteY54" fmla="*/ 6301233 h 6685267"/>
                <a:gd name="connsiteX55" fmla="*/ 4265460 w 5822102"/>
                <a:gd name="connsiteY55" fmla="*/ 6149638 h 6685267"/>
                <a:gd name="connsiteX56" fmla="*/ 4546587 w 5822102"/>
                <a:gd name="connsiteY56" fmla="*/ 6018079 h 6685267"/>
                <a:gd name="connsiteX57" fmla="*/ 4818030 w 5822102"/>
                <a:gd name="connsiteY57" fmla="*/ 5858029 h 6685267"/>
                <a:gd name="connsiteX58" fmla="*/ 5081870 w 5822102"/>
                <a:gd name="connsiteY58" fmla="*/ 5676903 h 6685267"/>
                <a:gd name="connsiteX59" fmla="*/ 5212073 w 5822102"/>
                <a:gd name="connsiteY59" fmla="*/ 5581013 h 6685267"/>
                <a:gd name="connsiteX60" fmla="*/ 5343625 w 5822102"/>
                <a:gd name="connsiteY60" fmla="*/ 5481533 h 6685267"/>
                <a:gd name="connsiteX61" fmla="*/ 5610378 w 5822102"/>
                <a:gd name="connsiteY61" fmla="*/ 5284425 h 6685267"/>
                <a:gd name="connsiteX62" fmla="*/ 5822102 w 5822102"/>
                <a:gd name="connsiteY62" fmla="*/ 5126414 h 6685267"/>
                <a:gd name="connsiteX63" fmla="*/ 5822102 w 5822102"/>
                <a:gd name="connsiteY63" fmla="*/ 5556641 h 6685267"/>
                <a:gd name="connsiteX64" fmla="*/ 5576325 w 5822102"/>
                <a:gd name="connsiteY64" fmla="*/ 5749979 h 6685267"/>
                <a:gd name="connsiteX65" fmla="*/ 5447715 w 5822102"/>
                <a:gd name="connsiteY65" fmla="*/ 5852818 h 6685267"/>
                <a:gd name="connsiteX66" fmla="*/ 5315059 w 5822102"/>
                <a:gd name="connsiteY66" fmla="*/ 5956236 h 6685267"/>
                <a:gd name="connsiteX67" fmla="*/ 5038468 w 5822102"/>
                <a:gd name="connsiteY67" fmla="*/ 6155776 h 6685267"/>
                <a:gd name="connsiteX68" fmla="*/ 4741892 w 5822102"/>
                <a:gd name="connsiteY68" fmla="*/ 6338292 h 6685267"/>
                <a:gd name="connsiteX69" fmla="*/ 4420920 w 5822102"/>
                <a:gd name="connsiteY69" fmla="*/ 6492203 h 6685267"/>
                <a:gd name="connsiteX70" fmla="*/ 3717672 w 5822102"/>
                <a:gd name="connsiteY70" fmla="*/ 6670434 h 6685267"/>
                <a:gd name="connsiteX71" fmla="*/ 3535853 w 5822102"/>
                <a:gd name="connsiteY71" fmla="*/ 6683289 h 6685267"/>
                <a:gd name="connsiteX72" fmla="*/ 3490367 w 5822102"/>
                <a:gd name="connsiteY72" fmla="*/ 6684910 h 6685267"/>
                <a:gd name="connsiteX73" fmla="*/ 3445005 w 5822102"/>
                <a:gd name="connsiteY73" fmla="*/ 6685142 h 6685267"/>
                <a:gd name="connsiteX74" fmla="*/ 3355872 w 5822102"/>
                <a:gd name="connsiteY74" fmla="*/ 6684100 h 6685267"/>
                <a:gd name="connsiteX75" fmla="*/ 3179203 w 5822102"/>
                <a:gd name="connsiteY75" fmla="*/ 6677150 h 6685267"/>
                <a:gd name="connsiteX76" fmla="*/ 3002410 w 5822102"/>
                <a:gd name="connsiteY76" fmla="*/ 6661169 h 6685267"/>
                <a:gd name="connsiteX77" fmla="*/ 2650296 w 5822102"/>
                <a:gd name="connsiteY77" fmla="*/ 6604191 h 6685267"/>
                <a:gd name="connsiteX78" fmla="*/ 2306028 w 5822102"/>
                <a:gd name="connsiteY78" fmla="*/ 6505869 h 6685267"/>
                <a:gd name="connsiteX79" fmla="*/ 1978803 w 5822102"/>
                <a:gd name="connsiteY79" fmla="*/ 6363307 h 6685267"/>
                <a:gd name="connsiteX80" fmla="*/ 1678428 w 5822102"/>
                <a:gd name="connsiteY80" fmla="*/ 6177779 h 6685267"/>
                <a:gd name="connsiteX81" fmla="*/ 1175880 w 5822102"/>
                <a:gd name="connsiteY81" fmla="*/ 5710373 h 6685267"/>
                <a:gd name="connsiteX82" fmla="*/ 971502 w 5822102"/>
                <a:gd name="connsiteY82" fmla="*/ 5445399 h 6685267"/>
                <a:gd name="connsiteX83" fmla="*/ 790909 w 5822102"/>
                <a:gd name="connsiteY83" fmla="*/ 5169078 h 6685267"/>
                <a:gd name="connsiteX84" fmla="*/ 706680 w 5822102"/>
                <a:gd name="connsiteY84" fmla="*/ 5031959 h 6685267"/>
                <a:gd name="connsiteX85" fmla="*/ 619143 w 5822102"/>
                <a:gd name="connsiteY85" fmla="*/ 4897157 h 6685267"/>
                <a:gd name="connsiteX86" fmla="*/ 436465 w 5822102"/>
                <a:gd name="connsiteY86" fmla="*/ 4628710 h 6685267"/>
                <a:gd name="connsiteX87" fmla="*/ 347088 w 5822102"/>
                <a:gd name="connsiteY87" fmla="*/ 4492171 h 6685267"/>
                <a:gd name="connsiteX88" fmla="*/ 262001 w 5822102"/>
                <a:gd name="connsiteY88" fmla="*/ 4352619 h 6685267"/>
                <a:gd name="connsiteX89" fmla="*/ 118679 w 5822102"/>
                <a:gd name="connsiteY89" fmla="*/ 4059853 h 6685267"/>
                <a:gd name="connsiteX90" fmla="*/ 28322 w 5822102"/>
                <a:gd name="connsiteY90" fmla="*/ 3749136 h 6685267"/>
                <a:gd name="connsiteX91" fmla="*/ 0 w 5822102"/>
                <a:gd name="connsiteY91" fmla="*/ 3428922 h 6685267"/>
                <a:gd name="connsiteX92" fmla="*/ 253052 w 5822102"/>
                <a:gd name="connsiteY92" fmla="*/ 2174356 h 6685267"/>
                <a:gd name="connsiteX93" fmla="*/ 389141 w 5822102"/>
                <a:gd name="connsiteY93" fmla="*/ 1877652 h 6685267"/>
                <a:gd name="connsiteX94" fmla="*/ 552079 w 5822102"/>
                <a:gd name="connsiteY94" fmla="*/ 1591834 h 6685267"/>
                <a:gd name="connsiteX95" fmla="*/ 954950 w 5822102"/>
                <a:gd name="connsiteY95" fmla="*/ 1061773 h 6685267"/>
                <a:gd name="connsiteX96" fmla="*/ 1192922 w 5822102"/>
                <a:gd name="connsiteY96" fmla="*/ 822626 h 6685267"/>
                <a:gd name="connsiteX97" fmla="*/ 1255939 w 5822102"/>
                <a:gd name="connsiteY97" fmla="*/ 765880 h 6685267"/>
                <a:gd name="connsiteX98" fmla="*/ 1320183 w 5822102"/>
                <a:gd name="connsiteY98" fmla="*/ 710291 h 6685267"/>
                <a:gd name="connsiteX99" fmla="*/ 1452961 w 5822102"/>
                <a:gd name="connsiteY99" fmla="*/ 603514 h 6685267"/>
                <a:gd name="connsiteX100" fmla="*/ 2033360 w 5822102"/>
                <a:gd name="connsiteY100" fmla="*/ 235818 h 6685267"/>
                <a:gd name="connsiteX101" fmla="*/ 2512513 w 5822102"/>
                <a:gd name="connsiteY101" fmla="*/ 30012 h 6685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</a:cxnLst>
              <a:rect l="l" t="t" r="r" b="b"/>
              <a:pathLst>
                <a:path w="5822102" h="6685267">
                  <a:moveTo>
                    <a:pt x="2605444" y="0"/>
                  </a:moveTo>
                  <a:lnTo>
                    <a:pt x="4757391" y="0"/>
                  </a:lnTo>
                  <a:lnTo>
                    <a:pt x="4913680" y="56274"/>
                  </a:lnTo>
                  <a:cubicBezTo>
                    <a:pt x="5074659" y="119278"/>
                    <a:pt x="5229483" y="195083"/>
                    <a:pt x="5376238" y="282027"/>
                  </a:cubicBezTo>
                  <a:cubicBezTo>
                    <a:pt x="5474014" y="340105"/>
                    <a:pt x="5568080" y="403280"/>
                    <a:pt x="5658024" y="471014"/>
                  </a:cubicBezTo>
                  <a:lnTo>
                    <a:pt x="5822102" y="609109"/>
                  </a:lnTo>
                  <a:lnTo>
                    <a:pt x="5822102" y="760697"/>
                  </a:lnTo>
                  <a:lnTo>
                    <a:pt x="5707785" y="666601"/>
                  </a:lnTo>
                  <a:cubicBezTo>
                    <a:pt x="5665273" y="633682"/>
                    <a:pt x="5621749" y="602008"/>
                    <a:pt x="5577306" y="571666"/>
                  </a:cubicBezTo>
                  <a:cubicBezTo>
                    <a:pt x="5487929" y="511562"/>
                    <a:pt x="5395118" y="456089"/>
                    <a:pt x="5298630" y="407449"/>
                  </a:cubicBezTo>
                  <a:cubicBezTo>
                    <a:pt x="5106266" y="309010"/>
                    <a:pt x="4901153" y="235355"/>
                    <a:pt x="4690768" y="184979"/>
                  </a:cubicBezTo>
                  <a:cubicBezTo>
                    <a:pt x="4480382" y="134486"/>
                    <a:pt x="4264724" y="106807"/>
                    <a:pt x="4048577" y="99280"/>
                  </a:cubicBezTo>
                  <a:cubicBezTo>
                    <a:pt x="3832182" y="90709"/>
                    <a:pt x="3617997" y="102290"/>
                    <a:pt x="3405404" y="131937"/>
                  </a:cubicBezTo>
                  <a:cubicBezTo>
                    <a:pt x="3299353" y="147340"/>
                    <a:pt x="3193915" y="166449"/>
                    <a:pt x="3089702" y="190190"/>
                  </a:cubicBezTo>
                  <a:cubicBezTo>
                    <a:pt x="2985491" y="214278"/>
                    <a:pt x="2882137" y="241725"/>
                    <a:pt x="2780132" y="273457"/>
                  </a:cubicBezTo>
                  <a:cubicBezTo>
                    <a:pt x="2678126" y="305073"/>
                    <a:pt x="2577348" y="340510"/>
                    <a:pt x="2478040" y="379654"/>
                  </a:cubicBezTo>
                  <a:cubicBezTo>
                    <a:pt x="2378854" y="418914"/>
                    <a:pt x="2281017" y="461763"/>
                    <a:pt x="2184897" y="507972"/>
                  </a:cubicBezTo>
                  <a:cubicBezTo>
                    <a:pt x="1992657" y="600271"/>
                    <a:pt x="1806791" y="705542"/>
                    <a:pt x="1629141" y="823205"/>
                  </a:cubicBezTo>
                  <a:cubicBezTo>
                    <a:pt x="1584882" y="852736"/>
                    <a:pt x="1540745" y="882731"/>
                    <a:pt x="1497711" y="914000"/>
                  </a:cubicBezTo>
                  <a:cubicBezTo>
                    <a:pt x="1475888" y="929286"/>
                    <a:pt x="1454555" y="945153"/>
                    <a:pt x="1433099" y="960903"/>
                  </a:cubicBezTo>
                  <a:cubicBezTo>
                    <a:pt x="1411521" y="976537"/>
                    <a:pt x="1390311" y="992634"/>
                    <a:pt x="1369346" y="1008963"/>
                  </a:cubicBezTo>
                  <a:cubicBezTo>
                    <a:pt x="1285119" y="1074165"/>
                    <a:pt x="1202730" y="1141797"/>
                    <a:pt x="1123406" y="1212905"/>
                  </a:cubicBezTo>
                  <a:cubicBezTo>
                    <a:pt x="964391" y="1354656"/>
                    <a:pt x="816900" y="1509261"/>
                    <a:pt x="684367" y="1675564"/>
                  </a:cubicBezTo>
                  <a:cubicBezTo>
                    <a:pt x="618161" y="1758716"/>
                    <a:pt x="555512" y="1844763"/>
                    <a:pt x="497153" y="1933588"/>
                  </a:cubicBezTo>
                  <a:cubicBezTo>
                    <a:pt x="439775" y="2022877"/>
                    <a:pt x="385584" y="2114367"/>
                    <a:pt x="337770" y="2208983"/>
                  </a:cubicBezTo>
                  <a:cubicBezTo>
                    <a:pt x="325388" y="2232493"/>
                    <a:pt x="313862" y="2256349"/>
                    <a:pt x="302461" y="2280207"/>
                  </a:cubicBezTo>
                  <a:lnTo>
                    <a:pt x="285296" y="2316107"/>
                  </a:lnTo>
                  <a:lnTo>
                    <a:pt x="268991" y="2352355"/>
                  </a:lnTo>
                  <a:cubicBezTo>
                    <a:pt x="258324" y="2376560"/>
                    <a:pt x="247535" y="2400764"/>
                    <a:pt x="237849" y="2425432"/>
                  </a:cubicBezTo>
                  <a:cubicBezTo>
                    <a:pt x="228163" y="2450099"/>
                    <a:pt x="217498" y="2474419"/>
                    <a:pt x="208670" y="2499319"/>
                  </a:cubicBezTo>
                  <a:cubicBezTo>
                    <a:pt x="170909" y="2598219"/>
                    <a:pt x="138908" y="2699206"/>
                    <a:pt x="113775" y="2801929"/>
                  </a:cubicBezTo>
                  <a:cubicBezTo>
                    <a:pt x="62773" y="3006911"/>
                    <a:pt x="36659" y="3217917"/>
                    <a:pt x="36781" y="3428922"/>
                  </a:cubicBezTo>
                  <a:cubicBezTo>
                    <a:pt x="37394" y="3534078"/>
                    <a:pt x="47816" y="3639001"/>
                    <a:pt x="69148" y="3741955"/>
                  </a:cubicBezTo>
                  <a:cubicBezTo>
                    <a:pt x="91585" y="3844679"/>
                    <a:pt x="124074" y="3945202"/>
                    <a:pt x="167966" y="4041323"/>
                  </a:cubicBezTo>
                  <a:cubicBezTo>
                    <a:pt x="178387" y="4065528"/>
                    <a:pt x="190525" y="4089153"/>
                    <a:pt x="202049" y="4112894"/>
                  </a:cubicBezTo>
                  <a:cubicBezTo>
                    <a:pt x="214555" y="4136288"/>
                    <a:pt x="226447" y="4159912"/>
                    <a:pt x="239933" y="4182843"/>
                  </a:cubicBezTo>
                  <a:cubicBezTo>
                    <a:pt x="265680" y="4229167"/>
                    <a:pt x="294368" y="4274101"/>
                    <a:pt x="323916" y="4318456"/>
                  </a:cubicBezTo>
                  <a:cubicBezTo>
                    <a:pt x="353341" y="4362927"/>
                    <a:pt x="384849" y="4406240"/>
                    <a:pt x="416604" y="4449436"/>
                  </a:cubicBezTo>
                  <a:cubicBezTo>
                    <a:pt x="448847" y="4492286"/>
                    <a:pt x="482319" y="4534557"/>
                    <a:pt x="515911" y="4576711"/>
                  </a:cubicBezTo>
                  <a:cubicBezTo>
                    <a:pt x="583219" y="4661137"/>
                    <a:pt x="653594" y="4743825"/>
                    <a:pt x="722619" y="4828482"/>
                  </a:cubicBezTo>
                  <a:cubicBezTo>
                    <a:pt x="757315" y="4870637"/>
                    <a:pt x="791889" y="4913138"/>
                    <a:pt x="825972" y="4956104"/>
                  </a:cubicBezTo>
                  <a:cubicBezTo>
                    <a:pt x="859934" y="4998722"/>
                    <a:pt x="893649" y="5044004"/>
                    <a:pt x="926506" y="5085347"/>
                  </a:cubicBezTo>
                  <a:cubicBezTo>
                    <a:pt x="959119" y="5127734"/>
                    <a:pt x="993324" y="5168847"/>
                    <a:pt x="1027040" y="5210191"/>
                  </a:cubicBezTo>
                  <a:cubicBezTo>
                    <a:pt x="1061737" y="5250840"/>
                    <a:pt x="1096188" y="5291488"/>
                    <a:pt x="1132110" y="5330748"/>
                  </a:cubicBezTo>
                  <a:cubicBezTo>
                    <a:pt x="1203465" y="5409731"/>
                    <a:pt x="1277639" y="5485818"/>
                    <a:pt x="1354880" y="5558083"/>
                  </a:cubicBezTo>
                  <a:cubicBezTo>
                    <a:pt x="1509603" y="5702266"/>
                    <a:pt x="1676588" y="5830930"/>
                    <a:pt x="1855220" y="5937591"/>
                  </a:cubicBezTo>
                  <a:cubicBezTo>
                    <a:pt x="1944720" y="5990632"/>
                    <a:pt x="2036549" y="6039272"/>
                    <a:pt x="2131810" y="6080268"/>
                  </a:cubicBezTo>
                  <a:cubicBezTo>
                    <a:pt x="2226460" y="6122423"/>
                    <a:pt x="2324173" y="6157977"/>
                    <a:pt x="2423726" y="6188087"/>
                  </a:cubicBezTo>
                  <a:cubicBezTo>
                    <a:pt x="2523280" y="6218313"/>
                    <a:pt x="2624794" y="6242749"/>
                    <a:pt x="2727780" y="6262552"/>
                  </a:cubicBezTo>
                  <a:cubicBezTo>
                    <a:pt x="2830890" y="6282008"/>
                    <a:pt x="2935714" y="6295326"/>
                    <a:pt x="3041276" y="6304245"/>
                  </a:cubicBezTo>
                  <a:cubicBezTo>
                    <a:pt x="3146836" y="6313277"/>
                    <a:pt x="3253499" y="6317215"/>
                    <a:pt x="3360532" y="6317331"/>
                  </a:cubicBezTo>
                  <a:cubicBezTo>
                    <a:pt x="3387259" y="6317331"/>
                    <a:pt x="3414354" y="6317794"/>
                    <a:pt x="3439855" y="6316751"/>
                  </a:cubicBezTo>
                  <a:lnTo>
                    <a:pt x="3478721" y="6315826"/>
                  </a:lnTo>
                  <a:lnTo>
                    <a:pt x="3517463" y="6313971"/>
                  </a:lnTo>
                  <a:cubicBezTo>
                    <a:pt x="3569078" y="6311772"/>
                    <a:pt x="3620449" y="6306907"/>
                    <a:pt x="3671452" y="6301233"/>
                  </a:cubicBezTo>
                  <a:cubicBezTo>
                    <a:pt x="3875707" y="6277608"/>
                    <a:pt x="4074445" y="6225841"/>
                    <a:pt x="4265460" y="6149638"/>
                  </a:cubicBezTo>
                  <a:cubicBezTo>
                    <a:pt x="4361212" y="6111884"/>
                    <a:pt x="4454636" y="6067065"/>
                    <a:pt x="4546587" y="6018079"/>
                  </a:cubicBezTo>
                  <a:cubicBezTo>
                    <a:pt x="4638662" y="5969322"/>
                    <a:pt x="4729020" y="5915240"/>
                    <a:pt x="4818030" y="5858029"/>
                  </a:cubicBezTo>
                  <a:cubicBezTo>
                    <a:pt x="4907038" y="5800703"/>
                    <a:pt x="4994577" y="5739672"/>
                    <a:pt x="5081870" y="5676903"/>
                  </a:cubicBezTo>
                  <a:cubicBezTo>
                    <a:pt x="5125392" y="5645519"/>
                    <a:pt x="5168794" y="5613324"/>
                    <a:pt x="5212073" y="5581013"/>
                  </a:cubicBezTo>
                  <a:lnTo>
                    <a:pt x="5343625" y="5481533"/>
                  </a:lnTo>
                  <a:cubicBezTo>
                    <a:pt x="5432696" y="5414768"/>
                    <a:pt x="5521951" y="5349452"/>
                    <a:pt x="5610378" y="5284425"/>
                  </a:cubicBezTo>
                  <a:lnTo>
                    <a:pt x="5822102" y="5126414"/>
                  </a:lnTo>
                  <a:lnTo>
                    <a:pt x="5822102" y="5556641"/>
                  </a:lnTo>
                  <a:lnTo>
                    <a:pt x="5576325" y="5749979"/>
                  </a:lnTo>
                  <a:lnTo>
                    <a:pt x="5447715" y="5852818"/>
                  </a:lnTo>
                  <a:cubicBezTo>
                    <a:pt x="5403945" y="5887445"/>
                    <a:pt x="5359932" y="5922073"/>
                    <a:pt x="5315059" y="5956236"/>
                  </a:cubicBezTo>
                  <a:cubicBezTo>
                    <a:pt x="5225682" y="6024680"/>
                    <a:pt x="5133976" y="6091734"/>
                    <a:pt x="5038468" y="6155776"/>
                  </a:cubicBezTo>
                  <a:cubicBezTo>
                    <a:pt x="4943084" y="6219703"/>
                    <a:pt x="4845002" y="6281777"/>
                    <a:pt x="4741892" y="6338292"/>
                  </a:cubicBezTo>
                  <a:cubicBezTo>
                    <a:pt x="4638784" y="6394692"/>
                    <a:pt x="4532120" y="6447038"/>
                    <a:pt x="4420920" y="6492203"/>
                  </a:cubicBezTo>
                  <a:cubicBezTo>
                    <a:pt x="4199255" y="6583693"/>
                    <a:pt x="3959813" y="6644840"/>
                    <a:pt x="3717672" y="6670434"/>
                  </a:cubicBezTo>
                  <a:cubicBezTo>
                    <a:pt x="3657106" y="6676456"/>
                    <a:pt x="3596419" y="6681321"/>
                    <a:pt x="3535853" y="6683289"/>
                  </a:cubicBezTo>
                  <a:lnTo>
                    <a:pt x="3490367" y="6684910"/>
                  </a:lnTo>
                  <a:lnTo>
                    <a:pt x="3445005" y="6685142"/>
                  </a:lnTo>
                  <a:cubicBezTo>
                    <a:pt x="3414354" y="6685605"/>
                    <a:pt x="3385297" y="6684679"/>
                    <a:pt x="3355872" y="6684100"/>
                  </a:cubicBezTo>
                  <a:cubicBezTo>
                    <a:pt x="3297146" y="6683405"/>
                    <a:pt x="3238052" y="6680047"/>
                    <a:pt x="3179203" y="6677150"/>
                  </a:cubicBezTo>
                  <a:cubicBezTo>
                    <a:pt x="3120232" y="6672519"/>
                    <a:pt x="3061259" y="6668233"/>
                    <a:pt x="3002410" y="6661169"/>
                  </a:cubicBezTo>
                  <a:cubicBezTo>
                    <a:pt x="2884589" y="6647851"/>
                    <a:pt x="2766891" y="6629669"/>
                    <a:pt x="2650296" y="6604191"/>
                  </a:cubicBezTo>
                  <a:cubicBezTo>
                    <a:pt x="2533702" y="6578713"/>
                    <a:pt x="2418456" y="6545938"/>
                    <a:pt x="2306028" y="6505869"/>
                  </a:cubicBezTo>
                  <a:cubicBezTo>
                    <a:pt x="2193602" y="6465683"/>
                    <a:pt x="2084118" y="6417738"/>
                    <a:pt x="1978803" y="6363307"/>
                  </a:cubicBezTo>
                  <a:cubicBezTo>
                    <a:pt x="1873855" y="6308066"/>
                    <a:pt x="1773077" y="6246340"/>
                    <a:pt x="1678428" y="6177779"/>
                  </a:cubicBezTo>
                  <a:cubicBezTo>
                    <a:pt x="1488393" y="6041356"/>
                    <a:pt x="1321900" y="5881423"/>
                    <a:pt x="1175880" y="5710373"/>
                  </a:cubicBezTo>
                  <a:cubicBezTo>
                    <a:pt x="1103177" y="5624441"/>
                    <a:pt x="1035501" y="5535732"/>
                    <a:pt x="971502" y="5445399"/>
                  </a:cubicBezTo>
                  <a:cubicBezTo>
                    <a:pt x="907380" y="5355069"/>
                    <a:pt x="847550" y="5262768"/>
                    <a:pt x="790909" y="5169078"/>
                  </a:cubicBezTo>
                  <a:cubicBezTo>
                    <a:pt x="761974" y="5121712"/>
                    <a:pt x="735492" y="5077357"/>
                    <a:pt x="706680" y="5031959"/>
                  </a:cubicBezTo>
                  <a:cubicBezTo>
                    <a:pt x="678114" y="4986910"/>
                    <a:pt x="649058" y="4941860"/>
                    <a:pt x="619143" y="4897157"/>
                  </a:cubicBezTo>
                  <a:lnTo>
                    <a:pt x="436465" y="4628710"/>
                  </a:lnTo>
                  <a:cubicBezTo>
                    <a:pt x="406182" y="4583544"/>
                    <a:pt x="376267" y="4538147"/>
                    <a:pt x="347088" y="4492171"/>
                  </a:cubicBezTo>
                  <a:cubicBezTo>
                    <a:pt x="317908" y="4446194"/>
                    <a:pt x="288974" y="4400102"/>
                    <a:pt x="262001" y="4352619"/>
                  </a:cubicBezTo>
                  <a:cubicBezTo>
                    <a:pt x="207934" y="4258119"/>
                    <a:pt x="158280" y="4160840"/>
                    <a:pt x="118679" y="4059853"/>
                  </a:cubicBezTo>
                  <a:cubicBezTo>
                    <a:pt x="78343" y="3959214"/>
                    <a:pt x="48429" y="3854870"/>
                    <a:pt x="28322" y="3749136"/>
                  </a:cubicBezTo>
                  <a:cubicBezTo>
                    <a:pt x="9073" y="3643402"/>
                    <a:pt x="0" y="3536046"/>
                    <a:pt x="0" y="3428922"/>
                  </a:cubicBezTo>
                  <a:cubicBezTo>
                    <a:pt x="1594" y="3001816"/>
                    <a:pt x="89010" y="2575868"/>
                    <a:pt x="253052" y="2174356"/>
                  </a:cubicBezTo>
                  <a:cubicBezTo>
                    <a:pt x="294246" y="2074066"/>
                    <a:pt x="338873" y="1974700"/>
                    <a:pt x="389141" y="1877652"/>
                  </a:cubicBezTo>
                  <a:cubicBezTo>
                    <a:pt x="438672" y="1780256"/>
                    <a:pt x="493230" y="1684945"/>
                    <a:pt x="552079" y="1591834"/>
                  </a:cubicBezTo>
                  <a:cubicBezTo>
                    <a:pt x="669900" y="1405728"/>
                    <a:pt x="804394" y="1227729"/>
                    <a:pt x="954950" y="1061773"/>
                  </a:cubicBezTo>
                  <a:cubicBezTo>
                    <a:pt x="1030597" y="979085"/>
                    <a:pt x="1109552" y="898829"/>
                    <a:pt x="1192922" y="822626"/>
                  </a:cubicBezTo>
                  <a:cubicBezTo>
                    <a:pt x="1213642" y="803402"/>
                    <a:pt x="1234483" y="784409"/>
                    <a:pt x="1255939" y="765880"/>
                  </a:cubicBezTo>
                  <a:cubicBezTo>
                    <a:pt x="1277273" y="747234"/>
                    <a:pt x="1298237" y="728241"/>
                    <a:pt x="1320183" y="710291"/>
                  </a:cubicBezTo>
                  <a:cubicBezTo>
                    <a:pt x="1363585" y="673811"/>
                    <a:pt x="1408088" y="638489"/>
                    <a:pt x="1452961" y="603514"/>
                  </a:cubicBezTo>
                  <a:cubicBezTo>
                    <a:pt x="1633310" y="464543"/>
                    <a:pt x="1828125" y="341437"/>
                    <a:pt x="2033360" y="235818"/>
                  </a:cubicBezTo>
                  <a:cubicBezTo>
                    <a:pt x="2187242" y="156561"/>
                    <a:pt x="2347554" y="87597"/>
                    <a:pt x="2512513" y="3001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59" name="Freeform: Shape 6158">
              <a:extLst>
                <a:ext uri="{FF2B5EF4-FFF2-40B4-BE49-F238E27FC236}">
                  <a16:creationId xmlns:a16="http://schemas.microsoft.com/office/drawing/2014/main" id="{320A9355-80EE-19B3-8AE4-5F67249C71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04998" y="98659"/>
              <a:ext cx="5774333" cy="6315453"/>
            </a:xfrm>
            <a:custGeom>
              <a:avLst/>
              <a:gdLst>
                <a:gd name="connsiteX0" fmla="*/ 3707237 w 5774333"/>
                <a:gd name="connsiteY0" fmla="*/ 1489 h 6315453"/>
                <a:gd name="connsiteX1" fmla="*/ 4037665 w 5774333"/>
                <a:gd name="connsiteY1" fmla="*/ 6121 h 6315453"/>
                <a:gd name="connsiteX2" fmla="*/ 4692239 w 5774333"/>
                <a:gd name="connsiteY2" fmla="*/ 102128 h 6315453"/>
                <a:gd name="connsiteX3" fmla="*/ 5315059 w 5774333"/>
                <a:gd name="connsiteY3" fmla="*/ 324945 h 6315453"/>
                <a:gd name="connsiteX4" fmla="*/ 5738325 w 5774333"/>
                <a:gd name="connsiteY4" fmla="*/ 578286 h 6315453"/>
                <a:gd name="connsiteX5" fmla="*/ 5774333 w 5774333"/>
                <a:gd name="connsiteY5" fmla="*/ 606551 h 6315453"/>
                <a:gd name="connsiteX6" fmla="*/ 5774333 w 5774333"/>
                <a:gd name="connsiteY6" fmla="*/ 975490 h 6315453"/>
                <a:gd name="connsiteX7" fmla="*/ 5676001 w 5774333"/>
                <a:gd name="connsiteY7" fmla="*/ 889749 h 6315453"/>
                <a:gd name="connsiteX8" fmla="*/ 5177132 w 5774333"/>
                <a:gd name="connsiteY8" fmla="*/ 581926 h 6315453"/>
                <a:gd name="connsiteX9" fmla="*/ 4615735 w 5774333"/>
                <a:gd name="connsiteY9" fmla="*/ 388640 h 6315453"/>
                <a:gd name="connsiteX10" fmla="*/ 4020010 w 5774333"/>
                <a:gd name="connsiteY10" fmla="*/ 308500 h 6315453"/>
                <a:gd name="connsiteX11" fmla="*/ 3416315 w 5774333"/>
                <a:gd name="connsiteY11" fmla="*/ 328882 h 6315453"/>
                <a:gd name="connsiteX12" fmla="*/ 2823779 w 5774333"/>
                <a:gd name="connsiteY12" fmla="*/ 446545 h 6315453"/>
                <a:gd name="connsiteX13" fmla="*/ 2256987 w 5774333"/>
                <a:gd name="connsiteY13" fmla="*/ 651296 h 6315453"/>
                <a:gd name="connsiteX14" fmla="*/ 1244169 w 5774333"/>
                <a:gd name="connsiteY14" fmla="*/ 1280374 h 6315453"/>
                <a:gd name="connsiteX15" fmla="*/ 830141 w 5774333"/>
                <a:gd name="connsiteY15" fmla="*/ 1700184 h 6315453"/>
                <a:gd name="connsiteX16" fmla="*/ 502792 w 5774333"/>
                <a:gd name="connsiteY16" fmla="*/ 2182300 h 6315453"/>
                <a:gd name="connsiteX17" fmla="*/ 280637 w 5774333"/>
                <a:gd name="connsiteY17" fmla="*/ 2715256 h 6315453"/>
                <a:gd name="connsiteX18" fmla="*/ 199843 w 5774333"/>
                <a:gd name="connsiteY18" fmla="*/ 3283418 h 6315453"/>
                <a:gd name="connsiteX19" fmla="*/ 233926 w 5774333"/>
                <a:gd name="connsiteY19" fmla="*/ 3561593 h 6315453"/>
                <a:gd name="connsiteX20" fmla="*/ 334582 w 5774333"/>
                <a:gd name="connsiteY20" fmla="*/ 3821816 h 6315453"/>
                <a:gd name="connsiteX21" fmla="*/ 404834 w 5774333"/>
                <a:gd name="connsiteY21" fmla="*/ 3944343 h 6315453"/>
                <a:gd name="connsiteX22" fmla="*/ 485506 w 5774333"/>
                <a:gd name="connsiteY22" fmla="*/ 4062932 h 6315453"/>
                <a:gd name="connsiteX23" fmla="*/ 671861 w 5774333"/>
                <a:gd name="connsiteY23" fmla="*/ 4292120 h 6315453"/>
                <a:gd name="connsiteX24" fmla="*/ 873542 w 5774333"/>
                <a:gd name="connsiteY24" fmla="*/ 4523044 h 6315453"/>
                <a:gd name="connsiteX25" fmla="*/ 973831 w 5774333"/>
                <a:gd name="connsiteY25" fmla="*/ 4643601 h 6315453"/>
                <a:gd name="connsiteX26" fmla="*/ 1022014 w 5774333"/>
                <a:gd name="connsiteY26" fmla="*/ 4702780 h 6315453"/>
                <a:gd name="connsiteX27" fmla="*/ 1069215 w 5774333"/>
                <a:gd name="connsiteY27" fmla="*/ 4759411 h 6315453"/>
                <a:gd name="connsiteX28" fmla="*/ 1474784 w 5774333"/>
                <a:gd name="connsiteY28" fmla="*/ 5177948 h 6315453"/>
                <a:gd name="connsiteX29" fmla="*/ 1690442 w 5774333"/>
                <a:gd name="connsiteY29" fmla="*/ 5366255 h 6315453"/>
                <a:gd name="connsiteX30" fmla="*/ 1916276 w 5774333"/>
                <a:gd name="connsiteY30" fmla="*/ 5539852 h 6315453"/>
                <a:gd name="connsiteX31" fmla="*/ 2420784 w 5774333"/>
                <a:gd name="connsiteY31" fmla="*/ 5814437 h 6315453"/>
                <a:gd name="connsiteX32" fmla="*/ 2703015 w 5774333"/>
                <a:gd name="connsiteY32" fmla="*/ 5892029 h 6315453"/>
                <a:gd name="connsiteX33" fmla="*/ 2775350 w 5774333"/>
                <a:gd name="connsiteY33" fmla="*/ 5905695 h 6315453"/>
                <a:gd name="connsiteX34" fmla="*/ 2848299 w 5774333"/>
                <a:gd name="connsiteY34" fmla="*/ 5917161 h 6315453"/>
                <a:gd name="connsiteX35" fmla="*/ 2995544 w 5774333"/>
                <a:gd name="connsiteY35" fmla="*/ 5933605 h 6315453"/>
                <a:gd name="connsiteX36" fmla="*/ 3069596 w 5774333"/>
                <a:gd name="connsiteY36" fmla="*/ 5938933 h 6315453"/>
                <a:gd name="connsiteX37" fmla="*/ 3143894 w 5774333"/>
                <a:gd name="connsiteY37" fmla="*/ 5942639 h 6315453"/>
                <a:gd name="connsiteX38" fmla="*/ 3218436 w 5774333"/>
                <a:gd name="connsiteY38" fmla="*/ 5944260 h 6315453"/>
                <a:gd name="connsiteX39" fmla="*/ 3293101 w 5774333"/>
                <a:gd name="connsiteY39" fmla="*/ 5943913 h 6315453"/>
                <a:gd name="connsiteX40" fmla="*/ 3330494 w 5774333"/>
                <a:gd name="connsiteY40" fmla="*/ 5943565 h 6315453"/>
                <a:gd name="connsiteX41" fmla="*/ 3366540 w 5774333"/>
                <a:gd name="connsiteY41" fmla="*/ 5942059 h 6315453"/>
                <a:gd name="connsiteX42" fmla="*/ 3402462 w 5774333"/>
                <a:gd name="connsiteY42" fmla="*/ 5940323 h 6315453"/>
                <a:gd name="connsiteX43" fmla="*/ 3438262 w 5774333"/>
                <a:gd name="connsiteY43" fmla="*/ 5937543 h 6315453"/>
                <a:gd name="connsiteX44" fmla="*/ 3580236 w 5774333"/>
                <a:gd name="connsiteY44" fmla="*/ 5920982 h 6315453"/>
                <a:gd name="connsiteX45" fmla="*/ 4121034 w 5774333"/>
                <a:gd name="connsiteY45" fmla="*/ 5753290 h 6315453"/>
                <a:gd name="connsiteX46" fmla="*/ 4620639 w 5774333"/>
                <a:gd name="connsiteY46" fmla="*/ 5459364 h 6315453"/>
                <a:gd name="connsiteX47" fmla="*/ 4741771 w 5774333"/>
                <a:gd name="connsiteY47" fmla="*/ 5372971 h 6315453"/>
                <a:gd name="connsiteX48" fmla="*/ 4862901 w 5774333"/>
                <a:gd name="connsiteY48" fmla="*/ 5283682 h 6315453"/>
                <a:gd name="connsiteX49" fmla="*/ 5108229 w 5774333"/>
                <a:gd name="connsiteY49" fmla="*/ 5098386 h 6315453"/>
                <a:gd name="connsiteX50" fmla="*/ 5612493 w 5774333"/>
                <a:gd name="connsiteY50" fmla="*/ 4739724 h 6315453"/>
                <a:gd name="connsiteX51" fmla="*/ 5774333 w 5774333"/>
                <a:gd name="connsiteY51" fmla="*/ 4623488 h 6315453"/>
                <a:gd name="connsiteX52" fmla="*/ 5774333 w 5774333"/>
                <a:gd name="connsiteY52" fmla="*/ 5232926 h 6315453"/>
                <a:gd name="connsiteX53" fmla="*/ 5676492 w 5774333"/>
                <a:gd name="connsiteY53" fmla="*/ 5306859 h 6315453"/>
                <a:gd name="connsiteX54" fmla="*/ 5426260 w 5774333"/>
                <a:gd name="connsiteY54" fmla="*/ 5486233 h 6315453"/>
                <a:gd name="connsiteX55" fmla="*/ 5300225 w 5774333"/>
                <a:gd name="connsiteY55" fmla="*/ 5576217 h 6315453"/>
                <a:gd name="connsiteX56" fmla="*/ 5170757 w 5774333"/>
                <a:gd name="connsiteY56" fmla="*/ 5666780 h 6315453"/>
                <a:gd name="connsiteX57" fmla="*/ 5038100 w 5774333"/>
                <a:gd name="connsiteY57" fmla="*/ 5756185 h 6315453"/>
                <a:gd name="connsiteX58" fmla="*/ 4901276 w 5774333"/>
                <a:gd name="connsiteY58" fmla="*/ 5843043 h 6315453"/>
                <a:gd name="connsiteX59" fmla="*/ 4614019 w 5774333"/>
                <a:gd name="connsiteY59" fmla="*/ 6006103 h 6315453"/>
                <a:gd name="connsiteX60" fmla="*/ 4305061 w 5774333"/>
                <a:gd name="connsiteY60" fmla="*/ 6144726 h 6315453"/>
                <a:gd name="connsiteX61" fmla="*/ 3632710 w 5774333"/>
                <a:gd name="connsiteY61" fmla="*/ 6304196 h 6315453"/>
                <a:gd name="connsiteX62" fmla="*/ 3459594 w 5774333"/>
                <a:gd name="connsiteY62" fmla="*/ 6314504 h 6315453"/>
                <a:gd name="connsiteX63" fmla="*/ 3416315 w 5774333"/>
                <a:gd name="connsiteY63" fmla="*/ 6315429 h 6315453"/>
                <a:gd name="connsiteX64" fmla="*/ 3373159 w 5774333"/>
                <a:gd name="connsiteY64" fmla="*/ 6315198 h 6315453"/>
                <a:gd name="connsiteX65" fmla="*/ 3330127 w 5774333"/>
                <a:gd name="connsiteY65" fmla="*/ 6314735 h 6315453"/>
                <a:gd name="connsiteX66" fmla="*/ 3288320 w 5774333"/>
                <a:gd name="connsiteY66" fmla="*/ 6313230 h 6315453"/>
                <a:gd name="connsiteX67" fmla="*/ 2954350 w 5774333"/>
                <a:gd name="connsiteY67" fmla="*/ 6288098 h 6315453"/>
                <a:gd name="connsiteX68" fmla="*/ 2622466 w 5774333"/>
                <a:gd name="connsiteY68" fmla="*/ 6232742 h 6315453"/>
                <a:gd name="connsiteX69" fmla="*/ 2296466 w 5774333"/>
                <a:gd name="connsiteY69" fmla="*/ 6146001 h 6315453"/>
                <a:gd name="connsiteX70" fmla="*/ 1672419 w 5774333"/>
                <a:gd name="connsiteY70" fmla="*/ 5885197 h 6315453"/>
                <a:gd name="connsiteX71" fmla="*/ 1146578 w 5774333"/>
                <a:gd name="connsiteY71" fmla="*/ 5479168 h 6315453"/>
                <a:gd name="connsiteX72" fmla="*/ 933372 w 5774333"/>
                <a:gd name="connsiteY72" fmla="*/ 5234810 h 6315453"/>
                <a:gd name="connsiteX73" fmla="*/ 747140 w 5774333"/>
                <a:gd name="connsiteY73" fmla="*/ 4976091 h 6315453"/>
                <a:gd name="connsiteX74" fmla="*/ 703616 w 5774333"/>
                <a:gd name="connsiteY74" fmla="*/ 4910196 h 6315453"/>
                <a:gd name="connsiteX75" fmla="*/ 662053 w 5774333"/>
                <a:gd name="connsiteY75" fmla="*/ 4846269 h 6315453"/>
                <a:gd name="connsiteX76" fmla="*/ 580033 w 5774333"/>
                <a:gd name="connsiteY76" fmla="*/ 4722352 h 6315453"/>
                <a:gd name="connsiteX77" fmla="*/ 410105 w 5774333"/>
                <a:gd name="connsiteY77" fmla="*/ 4469193 h 6315453"/>
                <a:gd name="connsiteX78" fmla="*/ 244224 w 5774333"/>
                <a:gd name="connsiteY78" fmla="*/ 4201556 h 6315453"/>
                <a:gd name="connsiteX79" fmla="*/ 169437 w 5774333"/>
                <a:gd name="connsiteY79" fmla="*/ 4059690 h 6315453"/>
                <a:gd name="connsiteX80" fmla="*/ 105929 w 5774333"/>
                <a:gd name="connsiteY80" fmla="*/ 3911221 h 6315453"/>
                <a:gd name="connsiteX81" fmla="*/ 57256 w 5774333"/>
                <a:gd name="connsiteY81" fmla="*/ 3757195 h 6315453"/>
                <a:gd name="connsiteX82" fmla="*/ 39111 w 5774333"/>
                <a:gd name="connsiteY82" fmla="*/ 3678677 h 6315453"/>
                <a:gd name="connsiteX83" fmla="*/ 31142 w 5774333"/>
                <a:gd name="connsiteY83" fmla="*/ 3639300 h 6315453"/>
                <a:gd name="connsiteX84" fmla="*/ 24521 w 5774333"/>
                <a:gd name="connsiteY84" fmla="*/ 3599809 h 6315453"/>
                <a:gd name="connsiteX85" fmla="*/ 0 w 5774333"/>
                <a:gd name="connsiteY85" fmla="*/ 3283418 h 6315453"/>
                <a:gd name="connsiteX86" fmla="*/ 68045 w 5774333"/>
                <a:gd name="connsiteY86" fmla="*/ 2666963 h 6315453"/>
                <a:gd name="connsiteX87" fmla="*/ 272546 w 5774333"/>
                <a:gd name="connsiteY87" fmla="*/ 2076334 h 6315453"/>
                <a:gd name="connsiteX88" fmla="*/ 1039300 w 5774333"/>
                <a:gd name="connsiteY88" fmla="*/ 1073307 h 6315453"/>
                <a:gd name="connsiteX89" fmla="*/ 1547733 w 5774333"/>
                <a:gd name="connsiteY89" fmla="*/ 680365 h 6315453"/>
                <a:gd name="connsiteX90" fmla="*/ 2115995 w 5774333"/>
                <a:gd name="connsiteY90" fmla="*/ 368373 h 6315453"/>
                <a:gd name="connsiteX91" fmla="*/ 3377451 w 5774333"/>
                <a:gd name="connsiteY91" fmla="*/ 24304 h 6315453"/>
                <a:gd name="connsiteX92" fmla="*/ 3707237 w 5774333"/>
                <a:gd name="connsiteY92" fmla="*/ 1489 h 63154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</a:cxnLst>
              <a:rect l="l" t="t" r="r" b="b"/>
              <a:pathLst>
                <a:path w="5774333" h="6315453">
                  <a:moveTo>
                    <a:pt x="3707237" y="1489"/>
                  </a:moveTo>
                  <a:cubicBezTo>
                    <a:pt x="3817502" y="-1522"/>
                    <a:pt x="3927875" y="41"/>
                    <a:pt x="4037665" y="6121"/>
                  </a:cubicBezTo>
                  <a:cubicBezTo>
                    <a:pt x="4257614" y="18745"/>
                    <a:pt x="4477439" y="49665"/>
                    <a:pt x="4692239" y="102128"/>
                  </a:cubicBezTo>
                  <a:cubicBezTo>
                    <a:pt x="4907039" y="154474"/>
                    <a:pt x="5116811" y="228592"/>
                    <a:pt x="5315059" y="324945"/>
                  </a:cubicBezTo>
                  <a:cubicBezTo>
                    <a:pt x="5463562" y="397211"/>
                    <a:pt x="5606133" y="481527"/>
                    <a:pt x="5738325" y="578286"/>
                  </a:cubicBezTo>
                  <a:lnTo>
                    <a:pt x="5774333" y="606551"/>
                  </a:lnTo>
                  <a:lnTo>
                    <a:pt x="5774333" y="975490"/>
                  </a:lnTo>
                  <a:lnTo>
                    <a:pt x="5676001" y="889749"/>
                  </a:lnTo>
                  <a:cubicBezTo>
                    <a:pt x="5522381" y="769886"/>
                    <a:pt x="5355519" y="665657"/>
                    <a:pt x="5177132" y="581926"/>
                  </a:cubicBezTo>
                  <a:cubicBezTo>
                    <a:pt x="4998867" y="497965"/>
                    <a:pt x="4810183" y="433574"/>
                    <a:pt x="4615735" y="388640"/>
                  </a:cubicBezTo>
                  <a:cubicBezTo>
                    <a:pt x="4421289" y="343591"/>
                    <a:pt x="4221446" y="317649"/>
                    <a:pt x="4020010" y="308500"/>
                  </a:cubicBezTo>
                  <a:cubicBezTo>
                    <a:pt x="3818207" y="298887"/>
                    <a:pt x="3616649" y="305257"/>
                    <a:pt x="3416315" y="328882"/>
                  </a:cubicBezTo>
                  <a:cubicBezTo>
                    <a:pt x="3216106" y="352623"/>
                    <a:pt x="3017736" y="392346"/>
                    <a:pt x="2823779" y="446545"/>
                  </a:cubicBezTo>
                  <a:cubicBezTo>
                    <a:pt x="2629699" y="500513"/>
                    <a:pt x="2440401" y="570345"/>
                    <a:pt x="2256987" y="651296"/>
                  </a:cubicBezTo>
                  <a:cubicBezTo>
                    <a:pt x="1889058" y="811461"/>
                    <a:pt x="1545527" y="1023856"/>
                    <a:pt x="1244169" y="1280374"/>
                  </a:cubicBezTo>
                  <a:cubicBezTo>
                    <a:pt x="1093982" y="1409039"/>
                    <a:pt x="954828" y="1549400"/>
                    <a:pt x="830141" y="1700184"/>
                  </a:cubicBezTo>
                  <a:cubicBezTo>
                    <a:pt x="705209" y="1850736"/>
                    <a:pt x="594989" y="2012176"/>
                    <a:pt x="502792" y="2182300"/>
                  </a:cubicBezTo>
                  <a:cubicBezTo>
                    <a:pt x="410595" y="2352308"/>
                    <a:pt x="333847" y="2530307"/>
                    <a:pt x="280637" y="2715256"/>
                  </a:cubicBezTo>
                  <a:cubicBezTo>
                    <a:pt x="227306" y="2899741"/>
                    <a:pt x="199719" y="3091521"/>
                    <a:pt x="199843" y="3283418"/>
                  </a:cubicBezTo>
                  <a:cubicBezTo>
                    <a:pt x="200946" y="3377687"/>
                    <a:pt x="210754" y="3471261"/>
                    <a:pt x="233926" y="3561593"/>
                  </a:cubicBezTo>
                  <a:cubicBezTo>
                    <a:pt x="256730" y="3652040"/>
                    <a:pt x="292162" y="3738550"/>
                    <a:pt x="334582" y="3821816"/>
                  </a:cubicBezTo>
                  <a:cubicBezTo>
                    <a:pt x="356038" y="3863392"/>
                    <a:pt x="379823" y="3904157"/>
                    <a:pt x="404834" y="3944343"/>
                  </a:cubicBezTo>
                  <a:cubicBezTo>
                    <a:pt x="430212" y="3984413"/>
                    <a:pt x="457308" y="4023905"/>
                    <a:pt x="485506" y="4062932"/>
                  </a:cubicBezTo>
                  <a:cubicBezTo>
                    <a:pt x="542639" y="4140757"/>
                    <a:pt x="606146" y="4216265"/>
                    <a:pt x="671861" y="4292120"/>
                  </a:cubicBezTo>
                  <a:cubicBezTo>
                    <a:pt x="737576" y="4368091"/>
                    <a:pt x="806234" y="4444062"/>
                    <a:pt x="873542" y="4523044"/>
                  </a:cubicBezTo>
                  <a:cubicBezTo>
                    <a:pt x="907258" y="4562419"/>
                    <a:pt x="940606" y="4602721"/>
                    <a:pt x="973831" y="4643601"/>
                  </a:cubicBezTo>
                  <a:lnTo>
                    <a:pt x="1022014" y="4702780"/>
                  </a:lnTo>
                  <a:cubicBezTo>
                    <a:pt x="1037829" y="4721658"/>
                    <a:pt x="1052910" y="4740998"/>
                    <a:pt x="1069215" y="4759411"/>
                  </a:cubicBezTo>
                  <a:cubicBezTo>
                    <a:pt x="1196477" y="4909269"/>
                    <a:pt x="1334527" y="5047199"/>
                    <a:pt x="1474784" y="5177948"/>
                  </a:cubicBezTo>
                  <a:cubicBezTo>
                    <a:pt x="1545281" y="5243033"/>
                    <a:pt x="1617003" y="5305917"/>
                    <a:pt x="1690442" y="5366255"/>
                  </a:cubicBezTo>
                  <a:cubicBezTo>
                    <a:pt x="1763881" y="5426591"/>
                    <a:pt x="1838668" y="5484959"/>
                    <a:pt x="1916276" y="5539852"/>
                  </a:cubicBezTo>
                  <a:cubicBezTo>
                    <a:pt x="2070877" y="5649872"/>
                    <a:pt x="2237617" y="5748194"/>
                    <a:pt x="2420784" y="5814437"/>
                  </a:cubicBezTo>
                  <a:cubicBezTo>
                    <a:pt x="2512124" y="5847559"/>
                    <a:pt x="2606773" y="5872921"/>
                    <a:pt x="2703015" y="5892029"/>
                  </a:cubicBezTo>
                  <a:cubicBezTo>
                    <a:pt x="2727168" y="5896546"/>
                    <a:pt x="2751075" y="5901758"/>
                    <a:pt x="2775350" y="5905695"/>
                  </a:cubicBezTo>
                  <a:lnTo>
                    <a:pt x="2848299" y="5917161"/>
                  </a:lnTo>
                  <a:cubicBezTo>
                    <a:pt x="2897218" y="5923298"/>
                    <a:pt x="2946136" y="5929784"/>
                    <a:pt x="2995544" y="5933605"/>
                  </a:cubicBezTo>
                  <a:cubicBezTo>
                    <a:pt x="3020188" y="5935806"/>
                    <a:pt x="3044831" y="5937891"/>
                    <a:pt x="3069596" y="5938933"/>
                  </a:cubicBezTo>
                  <a:cubicBezTo>
                    <a:pt x="3094362" y="5940090"/>
                    <a:pt x="3119005" y="5941943"/>
                    <a:pt x="3143894" y="5942639"/>
                  </a:cubicBezTo>
                  <a:lnTo>
                    <a:pt x="3218436" y="5944260"/>
                  </a:lnTo>
                  <a:cubicBezTo>
                    <a:pt x="3243201" y="5944838"/>
                    <a:pt x="3268212" y="5944029"/>
                    <a:pt x="3293101" y="5943913"/>
                  </a:cubicBezTo>
                  <a:lnTo>
                    <a:pt x="3330494" y="5943565"/>
                  </a:lnTo>
                  <a:cubicBezTo>
                    <a:pt x="3342632" y="5943218"/>
                    <a:pt x="3354524" y="5942523"/>
                    <a:pt x="3366540" y="5942059"/>
                  </a:cubicBezTo>
                  <a:cubicBezTo>
                    <a:pt x="3378554" y="5941480"/>
                    <a:pt x="3390570" y="5941134"/>
                    <a:pt x="3402462" y="5940323"/>
                  </a:cubicBezTo>
                  <a:lnTo>
                    <a:pt x="3438262" y="5937543"/>
                  </a:lnTo>
                  <a:cubicBezTo>
                    <a:pt x="3485954" y="5933953"/>
                    <a:pt x="3533279" y="5927931"/>
                    <a:pt x="3580236" y="5920982"/>
                  </a:cubicBezTo>
                  <a:cubicBezTo>
                    <a:pt x="3768185" y="5891567"/>
                    <a:pt x="3948901" y="5834010"/>
                    <a:pt x="4121034" y="5753290"/>
                  </a:cubicBezTo>
                  <a:cubicBezTo>
                    <a:pt x="4293782" y="5673497"/>
                    <a:pt x="4458191" y="5571353"/>
                    <a:pt x="4620639" y="5459364"/>
                  </a:cubicBezTo>
                  <a:cubicBezTo>
                    <a:pt x="4661221" y="5431455"/>
                    <a:pt x="4701557" y="5402271"/>
                    <a:pt x="4741771" y="5372971"/>
                  </a:cubicBezTo>
                  <a:cubicBezTo>
                    <a:pt x="4782230" y="5343672"/>
                    <a:pt x="4822566" y="5313908"/>
                    <a:pt x="4862901" y="5283682"/>
                  </a:cubicBezTo>
                  <a:lnTo>
                    <a:pt x="5108229" y="5098386"/>
                  </a:lnTo>
                  <a:cubicBezTo>
                    <a:pt x="5276563" y="4972270"/>
                    <a:pt x="5446489" y="4854838"/>
                    <a:pt x="5612493" y="4739724"/>
                  </a:cubicBezTo>
                  <a:lnTo>
                    <a:pt x="5774333" y="4623488"/>
                  </a:lnTo>
                  <a:lnTo>
                    <a:pt x="5774333" y="5232926"/>
                  </a:lnTo>
                  <a:lnTo>
                    <a:pt x="5676492" y="5306859"/>
                  </a:lnTo>
                  <a:cubicBezTo>
                    <a:pt x="5592693" y="5367905"/>
                    <a:pt x="5508955" y="5427286"/>
                    <a:pt x="5426260" y="5486233"/>
                  </a:cubicBezTo>
                  <a:lnTo>
                    <a:pt x="5300225" y="5576217"/>
                  </a:lnTo>
                  <a:cubicBezTo>
                    <a:pt x="5257559" y="5606443"/>
                    <a:pt x="5214525" y="5636901"/>
                    <a:pt x="5170757" y="5666780"/>
                  </a:cubicBezTo>
                  <a:cubicBezTo>
                    <a:pt x="5127110" y="5696775"/>
                    <a:pt x="5082973" y="5726654"/>
                    <a:pt x="5038100" y="5756185"/>
                  </a:cubicBezTo>
                  <a:cubicBezTo>
                    <a:pt x="4993106" y="5785486"/>
                    <a:pt x="4947743" y="5814553"/>
                    <a:pt x="4901276" y="5843043"/>
                  </a:cubicBezTo>
                  <a:cubicBezTo>
                    <a:pt x="4808835" y="5900136"/>
                    <a:pt x="4713449" y="5955494"/>
                    <a:pt x="4614019" y="6006103"/>
                  </a:cubicBezTo>
                  <a:cubicBezTo>
                    <a:pt x="4514711" y="6056943"/>
                    <a:pt x="4411971" y="6104192"/>
                    <a:pt x="4305061" y="6144726"/>
                  </a:cubicBezTo>
                  <a:cubicBezTo>
                    <a:pt x="4092223" y="6226952"/>
                    <a:pt x="3863569" y="6282424"/>
                    <a:pt x="3632710" y="6304196"/>
                  </a:cubicBezTo>
                  <a:cubicBezTo>
                    <a:pt x="3574964" y="6309408"/>
                    <a:pt x="3517218" y="6313345"/>
                    <a:pt x="3459594" y="6314504"/>
                  </a:cubicBezTo>
                  <a:lnTo>
                    <a:pt x="3416315" y="6315429"/>
                  </a:lnTo>
                  <a:cubicBezTo>
                    <a:pt x="3401971" y="6315546"/>
                    <a:pt x="3387505" y="6315198"/>
                    <a:pt x="3373159" y="6315198"/>
                  </a:cubicBezTo>
                  <a:lnTo>
                    <a:pt x="3330127" y="6314735"/>
                  </a:lnTo>
                  <a:lnTo>
                    <a:pt x="3288320" y="6313230"/>
                  </a:lnTo>
                  <a:cubicBezTo>
                    <a:pt x="3176996" y="6309870"/>
                    <a:pt x="3065428" y="6301533"/>
                    <a:pt x="2954350" y="6288098"/>
                  </a:cubicBezTo>
                  <a:cubicBezTo>
                    <a:pt x="2843150" y="6275360"/>
                    <a:pt x="2732194" y="6257061"/>
                    <a:pt x="2622466" y="6232742"/>
                  </a:cubicBezTo>
                  <a:cubicBezTo>
                    <a:pt x="2512859" y="6208190"/>
                    <a:pt x="2404110" y="6179122"/>
                    <a:pt x="2296466" y="6146001"/>
                  </a:cubicBezTo>
                  <a:cubicBezTo>
                    <a:pt x="2081544" y="6079179"/>
                    <a:pt x="1869073" y="5996027"/>
                    <a:pt x="1672419" y="5885197"/>
                  </a:cubicBezTo>
                  <a:cubicBezTo>
                    <a:pt x="1475643" y="5774599"/>
                    <a:pt x="1299954" y="5634353"/>
                    <a:pt x="1146578" y="5479168"/>
                  </a:cubicBezTo>
                  <a:cubicBezTo>
                    <a:pt x="1069461" y="5401692"/>
                    <a:pt x="999333" y="5319235"/>
                    <a:pt x="933372" y="5234810"/>
                  </a:cubicBezTo>
                  <a:cubicBezTo>
                    <a:pt x="867781" y="5150038"/>
                    <a:pt x="805375" y="5063991"/>
                    <a:pt x="747140" y="4976091"/>
                  </a:cubicBezTo>
                  <a:cubicBezTo>
                    <a:pt x="732182" y="4954319"/>
                    <a:pt x="718082" y="4932199"/>
                    <a:pt x="703616" y="4910196"/>
                  </a:cubicBezTo>
                  <a:lnTo>
                    <a:pt x="662053" y="4846269"/>
                  </a:lnTo>
                  <a:cubicBezTo>
                    <a:pt x="635449" y="4804925"/>
                    <a:pt x="607864" y="4763928"/>
                    <a:pt x="580033" y="4722352"/>
                  </a:cubicBezTo>
                  <a:lnTo>
                    <a:pt x="410105" y="4469193"/>
                  </a:lnTo>
                  <a:cubicBezTo>
                    <a:pt x="353095" y="4382915"/>
                    <a:pt x="296820" y="4294089"/>
                    <a:pt x="244224" y="4201556"/>
                  </a:cubicBezTo>
                  <a:cubicBezTo>
                    <a:pt x="217987" y="4155232"/>
                    <a:pt x="192609" y="4108098"/>
                    <a:pt x="169437" y="4059690"/>
                  </a:cubicBezTo>
                  <a:cubicBezTo>
                    <a:pt x="146388" y="4011165"/>
                    <a:pt x="124932" y="3961715"/>
                    <a:pt x="105929" y="3911221"/>
                  </a:cubicBezTo>
                  <a:cubicBezTo>
                    <a:pt x="87293" y="3860613"/>
                    <a:pt x="70742" y="3809309"/>
                    <a:pt x="57256" y="3757195"/>
                  </a:cubicBezTo>
                  <a:cubicBezTo>
                    <a:pt x="50881" y="3731138"/>
                    <a:pt x="44383" y="3704965"/>
                    <a:pt x="39111" y="3678677"/>
                  </a:cubicBezTo>
                  <a:lnTo>
                    <a:pt x="31142" y="3639300"/>
                  </a:lnTo>
                  <a:lnTo>
                    <a:pt x="24521" y="3599809"/>
                  </a:lnTo>
                  <a:cubicBezTo>
                    <a:pt x="7234" y="3494423"/>
                    <a:pt x="0" y="3388457"/>
                    <a:pt x="0" y="3283418"/>
                  </a:cubicBezTo>
                  <a:cubicBezTo>
                    <a:pt x="491" y="3076698"/>
                    <a:pt x="23418" y="2869978"/>
                    <a:pt x="68045" y="2666963"/>
                  </a:cubicBezTo>
                  <a:cubicBezTo>
                    <a:pt x="112550" y="2464064"/>
                    <a:pt x="180717" y="2265104"/>
                    <a:pt x="272546" y="2076334"/>
                  </a:cubicBezTo>
                  <a:cubicBezTo>
                    <a:pt x="457062" y="1698794"/>
                    <a:pt x="724457" y="1360978"/>
                    <a:pt x="1039300" y="1073307"/>
                  </a:cubicBezTo>
                  <a:cubicBezTo>
                    <a:pt x="1197090" y="929472"/>
                    <a:pt x="1367630" y="798259"/>
                    <a:pt x="1547733" y="680365"/>
                  </a:cubicBezTo>
                  <a:cubicBezTo>
                    <a:pt x="1728081" y="562587"/>
                    <a:pt x="1917870" y="457663"/>
                    <a:pt x="2115995" y="368373"/>
                  </a:cubicBezTo>
                  <a:cubicBezTo>
                    <a:pt x="2512737" y="191070"/>
                    <a:pt x="2939883" y="73870"/>
                    <a:pt x="3377451" y="24304"/>
                  </a:cubicBezTo>
                  <a:cubicBezTo>
                    <a:pt x="3486812" y="12086"/>
                    <a:pt x="3596971" y="4500"/>
                    <a:pt x="3707237" y="148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0" name="Freeform: Shape 6159">
              <a:extLst>
                <a:ext uri="{FF2B5EF4-FFF2-40B4-BE49-F238E27FC236}">
                  <a16:creationId xmlns:a16="http://schemas.microsoft.com/office/drawing/2014/main" id="{8090A637-81B8-6D29-1D36-13818C78B7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464911 h 6229400"/>
                <a:gd name="connsiteX4" fmla="*/ 5660063 w 5769111"/>
                <a:gd name="connsiteY4" fmla="*/ 1328105 h 6229400"/>
                <a:gd name="connsiteX5" fmla="*/ 4910471 w 5769111"/>
                <a:gd name="connsiteY5" fmla="*/ 781599 h 6229400"/>
                <a:gd name="connsiteX6" fmla="*/ 3882695 w 5769111"/>
                <a:gd name="connsiteY6" fmla="*/ 579048 h 6229400"/>
                <a:gd name="connsiteX7" fmla="*/ 2683153 w 5769111"/>
                <a:gd name="connsiteY7" fmla="*/ 797003 h 6229400"/>
                <a:gd name="connsiteX8" fmla="*/ 1617493 w 5769111"/>
                <a:gd name="connsiteY8" fmla="*/ 1395738 h 6229400"/>
                <a:gd name="connsiteX9" fmla="*/ 880408 w 5769111"/>
                <a:gd name="connsiteY9" fmla="*/ 2259099 h 6229400"/>
                <a:gd name="connsiteX10" fmla="*/ 613135 w 5769111"/>
                <a:gd name="connsiteY10" fmla="*/ 3263863 h 6229400"/>
                <a:gd name="connsiteX11" fmla="*/ 1055484 w 5769111"/>
                <a:gd name="connsiteY11" fmla="*/ 4196825 h 6229400"/>
                <a:gd name="connsiteX12" fmla="*/ 1278376 w 5769111"/>
                <a:gd name="connsiteY12" fmla="*/ 4492950 h 6229400"/>
                <a:gd name="connsiteX13" fmla="*/ 3369851 w 5769111"/>
                <a:gd name="connsiteY13" fmla="*/ 5650468 h 6229400"/>
                <a:gd name="connsiteX14" fmla="*/ 4957551 w 5769111"/>
                <a:gd name="connsiteY14" fmla="*/ 4938355 h 6229400"/>
                <a:gd name="connsiteX15" fmla="*/ 5150773 w 5769111"/>
                <a:gd name="connsiteY15" fmla="*/ 4796950 h 6229400"/>
                <a:gd name="connsiteX16" fmla="*/ 5747247 w 5769111"/>
                <a:gd name="connsiteY16" fmla="*/ 4338176 h 6229400"/>
                <a:gd name="connsiteX17" fmla="*/ 5769111 w 5769111"/>
                <a:gd name="connsiteY17" fmla="*/ 4318497 h 6229400"/>
                <a:gd name="connsiteX18" fmla="*/ 5769111 w 5769111"/>
                <a:gd name="connsiteY18" fmla="*/ 5074612 h 6229400"/>
                <a:gd name="connsiteX19" fmla="*/ 5636252 w 5769111"/>
                <a:gd name="connsiteY19" fmla="*/ 5174208 h 6229400"/>
                <a:gd name="connsiteX20" fmla="*/ 5334922 w 5769111"/>
                <a:gd name="connsiteY20" fmla="*/ 5394528 h 6229400"/>
                <a:gd name="connsiteX21" fmla="*/ 3369727 w 5769111"/>
                <a:gd name="connsiteY21" fmla="*/ 6229400 h 6229400"/>
                <a:gd name="connsiteX22" fmla="*/ 771046 w 5769111"/>
                <a:gd name="connsiteY22" fmla="*/ 4817913 h 6229400"/>
                <a:gd name="connsiteX23" fmla="*/ 0 w 5769111"/>
                <a:gd name="connsiteY23" fmla="*/ 3263748 h 6229400"/>
                <a:gd name="connsiteX24" fmla="*/ 3882695 w 5769111"/>
                <a:gd name="connsiteY24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464911"/>
                  </a:lnTo>
                  <a:lnTo>
                    <a:pt x="5660063" y="1328105"/>
                  </a:lnTo>
                  <a:cubicBezTo>
                    <a:pt x="5449800" y="1091506"/>
                    <a:pt x="5197607" y="907600"/>
                    <a:pt x="4910471" y="781599"/>
                  </a:cubicBezTo>
                  <a:cubicBezTo>
                    <a:pt x="4604088" y="647260"/>
                    <a:pt x="4258349" y="579048"/>
                    <a:pt x="3882695" y="579048"/>
                  </a:cubicBezTo>
                  <a:cubicBezTo>
                    <a:pt x="3484238" y="579048"/>
                    <a:pt x="3080631" y="652240"/>
                    <a:pt x="2683153" y="797003"/>
                  </a:cubicBezTo>
                  <a:cubicBezTo>
                    <a:pt x="2296098" y="937595"/>
                    <a:pt x="1927678" y="1144662"/>
                    <a:pt x="1617493" y="1395738"/>
                  </a:cubicBezTo>
                  <a:cubicBezTo>
                    <a:pt x="1301915" y="1651098"/>
                    <a:pt x="1053890" y="1941665"/>
                    <a:pt x="880408" y="2259099"/>
                  </a:cubicBezTo>
                  <a:cubicBezTo>
                    <a:pt x="703125" y="2583597"/>
                    <a:pt x="613135" y="2921645"/>
                    <a:pt x="613135" y="3263863"/>
                  </a:cubicBezTo>
                  <a:cubicBezTo>
                    <a:pt x="613135" y="3608512"/>
                    <a:pt x="756702" y="3809789"/>
                    <a:pt x="1055484" y="4196825"/>
                  </a:cubicBezTo>
                  <a:cubicBezTo>
                    <a:pt x="1127574" y="4290167"/>
                    <a:pt x="1202116" y="4386753"/>
                    <a:pt x="1278376" y="4492950"/>
                  </a:cubicBezTo>
                  <a:cubicBezTo>
                    <a:pt x="1861105" y="5304313"/>
                    <a:pt x="2486623" y="5650468"/>
                    <a:pt x="3369851" y="5650468"/>
                  </a:cubicBezTo>
                  <a:cubicBezTo>
                    <a:pt x="3949515" y="5650468"/>
                    <a:pt x="4374822" y="5368471"/>
                    <a:pt x="4957551" y="4938355"/>
                  </a:cubicBezTo>
                  <a:cubicBezTo>
                    <a:pt x="5022653" y="4890293"/>
                    <a:pt x="5087755" y="4842811"/>
                    <a:pt x="5150773" y="4796950"/>
                  </a:cubicBezTo>
                  <a:cubicBezTo>
                    <a:pt x="5364254" y="4641404"/>
                    <a:pt x="5570313" y="4491241"/>
                    <a:pt x="5747247" y="4338176"/>
                  </a:cubicBezTo>
                  <a:lnTo>
                    <a:pt x="5769111" y="4318497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61" name="Freeform: Shape 6160">
              <a:extLst>
                <a:ext uri="{FF2B5EF4-FFF2-40B4-BE49-F238E27FC236}">
                  <a16:creationId xmlns:a16="http://schemas.microsoft.com/office/drawing/2014/main" id="{0F99CE03-E2FE-D03E-395F-333F49EFAC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10220" y="131729"/>
              <a:ext cx="5769111" cy="6229400"/>
            </a:xfrm>
            <a:custGeom>
              <a:avLst/>
              <a:gdLst>
                <a:gd name="connsiteX0" fmla="*/ 3882695 w 5769111"/>
                <a:gd name="connsiteY0" fmla="*/ 0 h 6229400"/>
                <a:gd name="connsiteX1" fmla="*/ 5691883 w 5769111"/>
                <a:gd name="connsiteY1" fmla="*/ 557381 h 6229400"/>
                <a:gd name="connsiteX2" fmla="*/ 5769111 w 5769111"/>
                <a:gd name="connsiteY2" fmla="*/ 620523 h 6229400"/>
                <a:gd name="connsiteX3" fmla="*/ 5769111 w 5769111"/>
                <a:gd name="connsiteY3" fmla="*/ 1675390 h 6229400"/>
                <a:gd name="connsiteX4" fmla="*/ 5711488 w 5769111"/>
                <a:gd name="connsiteY4" fmla="*/ 1585205 h 6229400"/>
                <a:gd name="connsiteX5" fmla="*/ 5566027 w 5769111"/>
                <a:gd name="connsiteY5" fmla="*/ 1402571 h 6229400"/>
                <a:gd name="connsiteX6" fmla="*/ 4858734 w 5769111"/>
                <a:gd name="connsiteY6" fmla="*/ 886639 h 6229400"/>
                <a:gd name="connsiteX7" fmla="*/ 3882695 w 5769111"/>
                <a:gd name="connsiteY7" fmla="*/ 694858 h 6229400"/>
                <a:gd name="connsiteX8" fmla="*/ 2727046 w 5769111"/>
                <a:gd name="connsiteY8" fmla="*/ 905053 h 6229400"/>
                <a:gd name="connsiteX9" fmla="*/ 1697186 w 5769111"/>
                <a:gd name="connsiteY9" fmla="*/ 1483638 h 6229400"/>
                <a:gd name="connsiteX10" fmla="*/ 989279 w 5769111"/>
                <a:gd name="connsiteY10" fmla="*/ 2312139 h 6229400"/>
                <a:gd name="connsiteX11" fmla="*/ 735615 w 5769111"/>
                <a:gd name="connsiteY11" fmla="*/ 3263863 h 6229400"/>
                <a:gd name="connsiteX12" fmla="*/ 1154424 w 5769111"/>
                <a:gd name="connsiteY12" fmla="*/ 4128614 h 6229400"/>
                <a:gd name="connsiteX13" fmla="*/ 1379768 w 5769111"/>
                <a:gd name="connsiteY13" fmla="*/ 4427981 h 6229400"/>
                <a:gd name="connsiteX14" fmla="*/ 2239456 w 5769111"/>
                <a:gd name="connsiteY14" fmla="*/ 5256947 h 6229400"/>
                <a:gd name="connsiteX15" fmla="*/ 3369727 w 5769111"/>
                <a:gd name="connsiteY15" fmla="*/ 5534658 h 6229400"/>
                <a:gd name="connsiteX16" fmla="*/ 4096760 w 5769111"/>
                <a:gd name="connsiteY16" fmla="*/ 5357817 h 6229400"/>
                <a:gd name="connsiteX17" fmla="*/ 4881905 w 5769111"/>
                <a:gd name="connsiteY17" fmla="*/ 4847212 h 6229400"/>
                <a:gd name="connsiteX18" fmla="*/ 5075739 w 5769111"/>
                <a:gd name="connsiteY18" fmla="*/ 4705346 h 6229400"/>
                <a:gd name="connsiteX19" fmla="*/ 5759930 w 5769111"/>
                <a:gd name="connsiteY19" fmla="*/ 4166809 h 6229400"/>
                <a:gd name="connsiteX20" fmla="*/ 5769111 w 5769111"/>
                <a:gd name="connsiteY20" fmla="*/ 4157764 h 6229400"/>
                <a:gd name="connsiteX21" fmla="*/ 5769111 w 5769111"/>
                <a:gd name="connsiteY21" fmla="*/ 5074612 h 6229400"/>
                <a:gd name="connsiteX22" fmla="*/ 5636252 w 5769111"/>
                <a:gd name="connsiteY22" fmla="*/ 5174208 h 6229400"/>
                <a:gd name="connsiteX23" fmla="*/ 5334922 w 5769111"/>
                <a:gd name="connsiteY23" fmla="*/ 5394528 h 6229400"/>
                <a:gd name="connsiteX24" fmla="*/ 3369727 w 5769111"/>
                <a:gd name="connsiteY24" fmla="*/ 6229400 h 6229400"/>
                <a:gd name="connsiteX25" fmla="*/ 771046 w 5769111"/>
                <a:gd name="connsiteY25" fmla="*/ 4817913 h 6229400"/>
                <a:gd name="connsiteX26" fmla="*/ 0 w 5769111"/>
                <a:gd name="connsiteY26" fmla="*/ 3263748 h 6229400"/>
                <a:gd name="connsiteX27" fmla="*/ 3882695 w 5769111"/>
                <a:gd name="connsiteY27" fmla="*/ 0 h 6229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769111" h="6229400">
                  <a:moveTo>
                    <a:pt x="3882695" y="0"/>
                  </a:moveTo>
                  <a:cubicBezTo>
                    <a:pt x="4601253" y="0"/>
                    <a:pt x="5210727" y="205477"/>
                    <a:pt x="5691883" y="557381"/>
                  </a:cubicBezTo>
                  <a:lnTo>
                    <a:pt x="5769111" y="620523"/>
                  </a:lnTo>
                  <a:lnTo>
                    <a:pt x="5769111" y="1675390"/>
                  </a:lnTo>
                  <a:lnTo>
                    <a:pt x="5711488" y="1585205"/>
                  </a:lnTo>
                  <a:cubicBezTo>
                    <a:pt x="5665942" y="1521390"/>
                    <a:pt x="5617428" y="1460432"/>
                    <a:pt x="5566027" y="1402571"/>
                  </a:cubicBezTo>
                  <a:cubicBezTo>
                    <a:pt x="5367411" y="1179058"/>
                    <a:pt x="5129563" y="1005460"/>
                    <a:pt x="4858734" y="886639"/>
                  </a:cubicBezTo>
                  <a:cubicBezTo>
                    <a:pt x="4568779" y="759363"/>
                    <a:pt x="4240327" y="694858"/>
                    <a:pt x="3882695" y="694858"/>
                  </a:cubicBezTo>
                  <a:cubicBezTo>
                    <a:pt x="3504835" y="694858"/>
                    <a:pt x="3105151" y="767471"/>
                    <a:pt x="2727046" y="905053"/>
                  </a:cubicBezTo>
                  <a:cubicBezTo>
                    <a:pt x="2352985" y="1041013"/>
                    <a:pt x="1996826" y="1241132"/>
                    <a:pt x="1697186" y="1483638"/>
                  </a:cubicBezTo>
                  <a:cubicBezTo>
                    <a:pt x="1397913" y="1725796"/>
                    <a:pt x="1153199" y="2012308"/>
                    <a:pt x="989279" y="2312139"/>
                  </a:cubicBezTo>
                  <a:cubicBezTo>
                    <a:pt x="820946" y="2620077"/>
                    <a:pt x="735615" y="2940290"/>
                    <a:pt x="735615" y="3263863"/>
                  </a:cubicBezTo>
                  <a:cubicBezTo>
                    <a:pt x="735615" y="3573074"/>
                    <a:pt x="863980" y="3752464"/>
                    <a:pt x="1154424" y="4128614"/>
                  </a:cubicBezTo>
                  <a:cubicBezTo>
                    <a:pt x="1227127" y="4222767"/>
                    <a:pt x="1302282" y="4320162"/>
                    <a:pt x="1379768" y="4427981"/>
                  </a:cubicBezTo>
                  <a:cubicBezTo>
                    <a:pt x="1653784" y="4809458"/>
                    <a:pt x="1934912" y="5080685"/>
                    <a:pt x="2239456" y="5256947"/>
                  </a:cubicBezTo>
                  <a:cubicBezTo>
                    <a:pt x="2562268" y="5443863"/>
                    <a:pt x="2932037" y="5534658"/>
                    <a:pt x="3369727" y="5534658"/>
                  </a:cubicBezTo>
                  <a:cubicBezTo>
                    <a:pt x="3618120" y="5534658"/>
                    <a:pt x="3849103" y="5478491"/>
                    <a:pt x="4096760" y="5357817"/>
                  </a:cubicBezTo>
                  <a:cubicBezTo>
                    <a:pt x="4351037" y="5233901"/>
                    <a:pt x="4602740" y="5053238"/>
                    <a:pt x="4881905" y="4847212"/>
                  </a:cubicBezTo>
                  <a:cubicBezTo>
                    <a:pt x="4947375" y="4798920"/>
                    <a:pt x="5012599" y="4751322"/>
                    <a:pt x="5075739" y="4705346"/>
                  </a:cubicBezTo>
                  <a:cubicBezTo>
                    <a:pt x="5327320" y="4521990"/>
                    <a:pt x="5568418" y="4346256"/>
                    <a:pt x="5759930" y="4166809"/>
                  </a:cubicBezTo>
                  <a:lnTo>
                    <a:pt x="5769111" y="4157764"/>
                  </a:lnTo>
                  <a:lnTo>
                    <a:pt x="5769111" y="5074612"/>
                  </a:lnTo>
                  <a:lnTo>
                    <a:pt x="5636252" y="5174208"/>
                  </a:lnTo>
                  <a:cubicBezTo>
                    <a:pt x="5537051" y="5246835"/>
                    <a:pt x="5436100" y="5319845"/>
                    <a:pt x="5334922" y="5394528"/>
                  </a:cubicBezTo>
                  <a:cubicBezTo>
                    <a:pt x="4745327" y="5829741"/>
                    <a:pt x="4177309" y="6229400"/>
                    <a:pt x="3369727" y="6229400"/>
                  </a:cubicBezTo>
                  <a:cubicBezTo>
                    <a:pt x="2172147" y="6229400"/>
                    <a:pt x="1394603" y="5686137"/>
                    <a:pt x="771046" y="4817913"/>
                  </a:cubicBezTo>
                  <a:cubicBezTo>
                    <a:pt x="396864" y="4297000"/>
                    <a:pt x="0" y="3939728"/>
                    <a:pt x="0" y="3263748"/>
                  </a:cubicBezTo>
                  <a:cubicBezTo>
                    <a:pt x="0" y="1461170"/>
                    <a:pt x="1955141" y="0"/>
                    <a:pt x="3882695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50" name="Graphic 6149" descr="Na mosca">
            <a:extLst>
              <a:ext uri="{FF2B5EF4-FFF2-40B4-BE49-F238E27FC236}">
                <a16:creationId xmlns:a16="http://schemas.microsoft.com/office/drawing/2014/main" id="{2F290A72-FD3A-7855-DBF3-DD57406291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121726" y="1629089"/>
            <a:ext cx="3620021" cy="3620021"/>
          </a:xfrm>
          <a:prstGeom prst="rect">
            <a:avLst/>
          </a:prstGeom>
        </p:spPr>
      </p:pic>
      <p:pic>
        <p:nvPicPr>
          <p:cNvPr id="6146" name="Picture 2" descr="AD Incorporadora e Construtora - Seja para projetos residenciais,  comerciais ou de infraestrutura, a AD incorporadora e construtora é a  parceira ideal para transformar sonhos em realidade.">
            <a:extLst>
              <a:ext uri="{FF2B5EF4-FFF2-40B4-BE49-F238E27FC236}">
                <a16:creationId xmlns:a16="http://schemas.microsoft.com/office/drawing/2014/main" id="{3A53CFB4-B83F-AFFB-4DCA-4AE96EC012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7" y="5988724"/>
            <a:ext cx="98075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21361002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66" name="Rectangle 6165">
            <a:extLst>
              <a:ext uri="{FF2B5EF4-FFF2-40B4-BE49-F238E27FC236}">
                <a16:creationId xmlns:a16="http://schemas.microsoft.com/office/drawing/2014/main" id="{7B831B6F-405A-4B47-B9BB-5CA88F285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68" name="Freeform: Shape 6167">
            <a:extLst>
              <a:ext uri="{FF2B5EF4-FFF2-40B4-BE49-F238E27FC236}">
                <a16:creationId xmlns:a16="http://schemas.microsoft.com/office/drawing/2014/main" id="{15109354-9C5D-4F8C-B0E6-D1043C7BF2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992" y="0"/>
            <a:ext cx="7562008" cy="6858000"/>
          </a:xfrm>
          <a:custGeom>
            <a:avLst/>
            <a:gdLst>
              <a:gd name="connsiteX0" fmla="*/ 7529613 w 7529613"/>
              <a:gd name="connsiteY0" fmla="*/ 0 h 6858000"/>
              <a:gd name="connsiteX1" fmla="*/ 1222331 w 7529613"/>
              <a:gd name="connsiteY1" fmla="*/ 0 h 6858000"/>
              <a:gd name="connsiteX2" fmla="*/ 1126483 w 7529613"/>
              <a:gd name="connsiteY2" fmla="*/ 148742 h 6858000"/>
              <a:gd name="connsiteX3" fmla="*/ 767554 w 7529613"/>
              <a:gd name="connsiteY3" fmla="*/ 819975 h 6858000"/>
              <a:gd name="connsiteX4" fmla="*/ 742103 w 7529613"/>
              <a:gd name="connsiteY4" fmla="*/ 854514 h 6858000"/>
              <a:gd name="connsiteX5" fmla="*/ 785881 w 7529613"/>
              <a:gd name="connsiteY5" fmla="*/ 750263 h 6858000"/>
              <a:gd name="connsiteX6" fmla="*/ 978978 w 7529613"/>
              <a:gd name="connsiteY6" fmla="*/ 331786 h 6858000"/>
              <a:gd name="connsiteX7" fmla="*/ 1155717 w 7529613"/>
              <a:gd name="connsiteY7" fmla="*/ 0 h 6858000"/>
              <a:gd name="connsiteX8" fmla="*/ 1098249 w 7529613"/>
              <a:gd name="connsiteY8" fmla="*/ 0 h 6858000"/>
              <a:gd name="connsiteX9" fmla="*/ 991458 w 7529613"/>
              <a:gd name="connsiteY9" fmla="*/ 196614 h 6858000"/>
              <a:gd name="connsiteX10" fmla="*/ 493941 w 7529613"/>
              <a:gd name="connsiteY10" fmla="*/ 1371196 h 6858000"/>
              <a:gd name="connsiteX11" fmla="*/ 46485 w 7529613"/>
              <a:gd name="connsiteY11" fmla="*/ 3331516 h 6858000"/>
              <a:gd name="connsiteX12" fmla="*/ 12252 w 7529613"/>
              <a:gd name="connsiteY12" fmla="*/ 4357388 h 6858000"/>
              <a:gd name="connsiteX13" fmla="*/ 170821 w 7529613"/>
              <a:gd name="connsiteY13" fmla="*/ 5552906 h 6858000"/>
              <a:gd name="connsiteX14" fmla="*/ 537265 w 7529613"/>
              <a:gd name="connsiteY14" fmla="*/ 6828295 h 6858000"/>
              <a:gd name="connsiteX15" fmla="*/ 549692 w 7529613"/>
              <a:gd name="connsiteY15" fmla="*/ 6858000 h 6858000"/>
              <a:gd name="connsiteX16" fmla="*/ 602234 w 7529613"/>
              <a:gd name="connsiteY16" fmla="*/ 6858000 h 6858000"/>
              <a:gd name="connsiteX17" fmla="*/ 595414 w 7529613"/>
              <a:gd name="connsiteY17" fmla="*/ 6841549 h 6858000"/>
              <a:gd name="connsiteX18" fmla="*/ 364260 w 7529613"/>
              <a:gd name="connsiteY18" fmla="*/ 6142729 h 6858000"/>
              <a:gd name="connsiteX19" fmla="*/ 213071 w 7529613"/>
              <a:gd name="connsiteY19" fmla="*/ 5513923 h 6858000"/>
              <a:gd name="connsiteX20" fmla="*/ 211290 w 7529613"/>
              <a:gd name="connsiteY20" fmla="*/ 5480401 h 6858000"/>
              <a:gd name="connsiteX21" fmla="*/ 311446 w 7529613"/>
              <a:gd name="connsiteY21" fmla="*/ 5830359 h 6858000"/>
              <a:gd name="connsiteX22" fmla="*/ 622963 w 7529613"/>
              <a:gd name="connsiteY22" fmla="*/ 6670527 h 6858000"/>
              <a:gd name="connsiteX23" fmla="*/ 710464 w 7529613"/>
              <a:gd name="connsiteY23" fmla="*/ 6858000 h 6858000"/>
              <a:gd name="connsiteX24" fmla="*/ 7529613 w 7529613"/>
              <a:gd name="connsiteY24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</a:cxnLst>
            <a:rect l="l" t="t" r="r" b="b"/>
            <a:pathLst>
              <a:path w="7529613" h="6858000">
                <a:moveTo>
                  <a:pt x="7529613" y="0"/>
                </a:moveTo>
                <a:lnTo>
                  <a:pt x="1222331" y="0"/>
                </a:lnTo>
                <a:lnTo>
                  <a:pt x="1126483" y="148742"/>
                </a:lnTo>
                <a:cubicBezTo>
                  <a:pt x="995323" y="365513"/>
                  <a:pt x="876174" y="589569"/>
                  <a:pt x="767554" y="819975"/>
                </a:cubicBezTo>
                <a:cubicBezTo>
                  <a:pt x="762210" y="833492"/>
                  <a:pt x="753441" y="845393"/>
                  <a:pt x="742103" y="854514"/>
                </a:cubicBezTo>
                <a:cubicBezTo>
                  <a:pt x="756737" y="819849"/>
                  <a:pt x="770991" y="784928"/>
                  <a:pt x="785881" y="750263"/>
                </a:cubicBezTo>
                <a:cubicBezTo>
                  <a:pt x="846713" y="608712"/>
                  <a:pt x="910948" y="469145"/>
                  <a:pt x="978978" y="331786"/>
                </a:cubicBezTo>
                <a:lnTo>
                  <a:pt x="1155717" y="0"/>
                </a:lnTo>
                <a:lnTo>
                  <a:pt x="1098249" y="0"/>
                </a:lnTo>
                <a:lnTo>
                  <a:pt x="991458" y="196614"/>
                </a:lnTo>
                <a:cubicBezTo>
                  <a:pt x="797017" y="573253"/>
                  <a:pt x="633548" y="966066"/>
                  <a:pt x="493941" y="1371196"/>
                </a:cubicBezTo>
                <a:cubicBezTo>
                  <a:pt x="276630" y="2007265"/>
                  <a:pt x="126659" y="2664286"/>
                  <a:pt x="46485" y="3331516"/>
                </a:cubicBezTo>
                <a:cubicBezTo>
                  <a:pt x="4488" y="3672965"/>
                  <a:pt x="-14219" y="4013908"/>
                  <a:pt x="12252" y="4357388"/>
                </a:cubicBezTo>
                <a:cubicBezTo>
                  <a:pt x="43558" y="4758899"/>
                  <a:pt x="90773" y="5157998"/>
                  <a:pt x="170821" y="5552906"/>
                </a:cubicBezTo>
                <a:cubicBezTo>
                  <a:pt x="259109" y="5988893"/>
                  <a:pt x="378967" y="6414594"/>
                  <a:pt x="537265" y="6828295"/>
                </a:cubicBezTo>
                <a:lnTo>
                  <a:pt x="549692" y="6858000"/>
                </a:lnTo>
                <a:lnTo>
                  <a:pt x="602234" y="6858000"/>
                </a:lnTo>
                <a:lnTo>
                  <a:pt x="595414" y="6841549"/>
                </a:lnTo>
                <a:cubicBezTo>
                  <a:pt x="507884" y="6614016"/>
                  <a:pt x="431296" y="6380817"/>
                  <a:pt x="364260" y="6142729"/>
                </a:cubicBezTo>
                <a:cubicBezTo>
                  <a:pt x="305974" y="5935370"/>
                  <a:pt x="262958" y="5723695"/>
                  <a:pt x="213071" y="5513923"/>
                </a:cubicBezTo>
                <a:cubicBezTo>
                  <a:pt x="211892" y="5502788"/>
                  <a:pt x="211299" y="5491601"/>
                  <a:pt x="211290" y="5480401"/>
                </a:cubicBezTo>
                <a:cubicBezTo>
                  <a:pt x="247814" y="5607635"/>
                  <a:pt x="276958" y="5719759"/>
                  <a:pt x="311446" y="5830359"/>
                </a:cubicBezTo>
                <a:cubicBezTo>
                  <a:pt x="401357" y="6118381"/>
                  <a:pt x="505060" y="6398531"/>
                  <a:pt x="622963" y="6670527"/>
                </a:cubicBezTo>
                <a:lnTo>
                  <a:pt x="710464" y="6858000"/>
                </a:lnTo>
                <a:lnTo>
                  <a:pt x="7529613" y="6858000"/>
                </a:lnTo>
                <a:close/>
              </a:path>
            </a:pathLst>
          </a:custGeom>
          <a:solidFill>
            <a:schemeClr val="accent2"/>
          </a:solidFill>
          <a:ln w="685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5AC86D3-8FD1-4F47-A319-7D0542E48B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9354" y="457201"/>
            <a:ext cx="5337270" cy="18359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pt-BR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 de Dados</a:t>
            </a:r>
          </a:p>
        </p:txBody>
      </p:sp>
      <p:sp>
        <p:nvSpPr>
          <p:cNvPr id="6170" name="sketch line">
            <a:extLst>
              <a:ext uri="{FF2B5EF4-FFF2-40B4-BE49-F238E27FC236}">
                <a16:creationId xmlns:a16="http://schemas.microsoft.com/office/drawing/2014/main" id="{49B530FE-A87D-41A0-A920-ADC6539EA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59353" y="2560829"/>
            <a:ext cx="5029200" cy="18288"/>
          </a:xfrm>
          <a:custGeom>
            <a:avLst/>
            <a:gdLst>
              <a:gd name="connsiteX0" fmla="*/ 0 w 5029200"/>
              <a:gd name="connsiteY0" fmla="*/ 0 h 18288"/>
              <a:gd name="connsiteX1" fmla="*/ 528066 w 5029200"/>
              <a:gd name="connsiteY1" fmla="*/ 0 h 18288"/>
              <a:gd name="connsiteX2" fmla="*/ 1207008 w 5029200"/>
              <a:gd name="connsiteY2" fmla="*/ 0 h 18288"/>
              <a:gd name="connsiteX3" fmla="*/ 1785366 w 5029200"/>
              <a:gd name="connsiteY3" fmla="*/ 0 h 18288"/>
              <a:gd name="connsiteX4" fmla="*/ 2313432 w 5029200"/>
              <a:gd name="connsiteY4" fmla="*/ 0 h 18288"/>
              <a:gd name="connsiteX5" fmla="*/ 2992374 w 5029200"/>
              <a:gd name="connsiteY5" fmla="*/ 0 h 18288"/>
              <a:gd name="connsiteX6" fmla="*/ 3621024 w 5029200"/>
              <a:gd name="connsiteY6" fmla="*/ 0 h 18288"/>
              <a:gd name="connsiteX7" fmla="*/ 4249674 w 5029200"/>
              <a:gd name="connsiteY7" fmla="*/ 0 h 18288"/>
              <a:gd name="connsiteX8" fmla="*/ 5029200 w 5029200"/>
              <a:gd name="connsiteY8" fmla="*/ 0 h 18288"/>
              <a:gd name="connsiteX9" fmla="*/ 5029200 w 5029200"/>
              <a:gd name="connsiteY9" fmla="*/ 18288 h 18288"/>
              <a:gd name="connsiteX10" fmla="*/ 4501134 w 5029200"/>
              <a:gd name="connsiteY10" fmla="*/ 18288 h 18288"/>
              <a:gd name="connsiteX11" fmla="*/ 4023360 w 5029200"/>
              <a:gd name="connsiteY11" fmla="*/ 18288 h 18288"/>
              <a:gd name="connsiteX12" fmla="*/ 3344418 w 5029200"/>
              <a:gd name="connsiteY12" fmla="*/ 18288 h 18288"/>
              <a:gd name="connsiteX13" fmla="*/ 2816352 w 5029200"/>
              <a:gd name="connsiteY13" fmla="*/ 18288 h 18288"/>
              <a:gd name="connsiteX14" fmla="*/ 2137410 w 5029200"/>
              <a:gd name="connsiteY14" fmla="*/ 18288 h 18288"/>
              <a:gd name="connsiteX15" fmla="*/ 1408176 w 5029200"/>
              <a:gd name="connsiteY15" fmla="*/ 18288 h 18288"/>
              <a:gd name="connsiteX16" fmla="*/ 829818 w 5029200"/>
              <a:gd name="connsiteY16" fmla="*/ 18288 h 18288"/>
              <a:gd name="connsiteX17" fmla="*/ 0 w 5029200"/>
              <a:gd name="connsiteY17" fmla="*/ 18288 h 18288"/>
              <a:gd name="connsiteX18" fmla="*/ 0 w 5029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029200" h="18288" fill="none" extrusionOk="0">
                <a:moveTo>
                  <a:pt x="0" y="0"/>
                </a:moveTo>
                <a:cubicBezTo>
                  <a:pt x="142937" y="1696"/>
                  <a:pt x="371859" y="12840"/>
                  <a:pt x="528066" y="0"/>
                </a:cubicBezTo>
                <a:cubicBezTo>
                  <a:pt x="684273" y="-12840"/>
                  <a:pt x="928949" y="-5725"/>
                  <a:pt x="1207008" y="0"/>
                </a:cubicBezTo>
                <a:cubicBezTo>
                  <a:pt x="1485067" y="5725"/>
                  <a:pt x="1562886" y="-21331"/>
                  <a:pt x="1785366" y="0"/>
                </a:cubicBezTo>
                <a:cubicBezTo>
                  <a:pt x="2007846" y="21331"/>
                  <a:pt x="2056226" y="25221"/>
                  <a:pt x="2313432" y="0"/>
                </a:cubicBezTo>
                <a:cubicBezTo>
                  <a:pt x="2570638" y="-25221"/>
                  <a:pt x="2732455" y="16294"/>
                  <a:pt x="2992374" y="0"/>
                </a:cubicBezTo>
                <a:cubicBezTo>
                  <a:pt x="3252293" y="-16294"/>
                  <a:pt x="3319267" y="-29774"/>
                  <a:pt x="3621024" y="0"/>
                </a:cubicBezTo>
                <a:cubicBezTo>
                  <a:pt x="3922781" y="29774"/>
                  <a:pt x="3998107" y="-1004"/>
                  <a:pt x="4249674" y="0"/>
                </a:cubicBezTo>
                <a:cubicBezTo>
                  <a:pt x="4501241" y="1004"/>
                  <a:pt x="4792523" y="-4510"/>
                  <a:pt x="5029200" y="0"/>
                </a:cubicBezTo>
                <a:cubicBezTo>
                  <a:pt x="5029730" y="6954"/>
                  <a:pt x="5029934" y="12839"/>
                  <a:pt x="5029200" y="18288"/>
                </a:cubicBezTo>
                <a:cubicBezTo>
                  <a:pt x="4805432" y="23154"/>
                  <a:pt x="4715801" y="17034"/>
                  <a:pt x="4501134" y="18288"/>
                </a:cubicBezTo>
                <a:cubicBezTo>
                  <a:pt x="4286467" y="19542"/>
                  <a:pt x="4193719" y="41701"/>
                  <a:pt x="4023360" y="18288"/>
                </a:cubicBezTo>
                <a:cubicBezTo>
                  <a:pt x="3853001" y="-5125"/>
                  <a:pt x="3676466" y="16909"/>
                  <a:pt x="3344418" y="18288"/>
                </a:cubicBezTo>
                <a:cubicBezTo>
                  <a:pt x="3012370" y="19667"/>
                  <a:pt x="2945824" y="14410"/>
                  <a:pt x="2816352" y="18288"/>
                </a:cubicBezTo>
                <a:cubicBezTo>
                  <a:pt x="2686880" y="22166"/>
                  <a:pt x="2438351" y="13507"/>
                  <a:pt x="2137410" y="18288"/>
                </a:cubicBezTo>
                <a:cubicBezTo>
                  <a:pt x="1836469" y="23069"/>
                  <a:pt x="1581391" y="46111"/>
                  <a:pt x="1408176" y="18288"/>
                </a:cubicBezTo>
                <a:cubicBezTo>
                  <a:pt x="1234961" y="-9535"/>
                  <a:pt x="1040489" y="-7495"/>
                  <a:pt x="829818" y="18288"/>
                </a:cubicBezTo>
                <a:cubicBezTo>
                  <a:pt x="619147" y="44071"/>
                  <a:pt x="238626" y="37568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029200" h="18288" stroke="0" extrusionOk="0">
                <a:moveTo>
                  <a:pt x="0" y="0"/>
                </a:moveTo>
                <a:cubicBezTo>
                  <a:pt x="165412" y="-21137"/>
                  <a:pt x="322344" y="-21985"/>
                  <a:pt x="578358" y="0"/>
                </a:cubicBezTo>
                <a:cubicBezTo>
                  <a:pt x="834372" y="21985"/>
                  <a:pt x="907099" y="-19195"/>
                  <a:pt x="1056132" y="0"/>
                </a:cubicBezTo>
                <a:cubicBezTo>
                  <a:pt x="1205165" y="19195"/>
                  <a:pt x="1612834" y="-24928"/>
                  <a:pt x="1785366" y="0"/>
                </a:cubicBezTo>
                <a:cubicBezTo>
                  <a:pt x="1957898" y="24928"/>
                  <a:pt x="2149044" y="19108"/>
                  <a:pt x="2363724" y="0"/>
                </a:cubicBezTo>
                <a:cubicBezTo>
                  <a:pt x="2578404" y="-19108"/>
                  <a:pt x="2759981" y="-21788"/>
                  <a:pt x="2942082" y="0"/>
                </a:cubicBezTo>
                <a:cubicBezTo>
                  <a:pt x="3124183" y="21788"/>
                  <a:pt x="3482217" y="8836"/>
                  <a:pt x="3671316" y="0"/>
                </a:cubicBezTo>
                <a:cubicBezTo>
                  <a:pt x="3860415" y="-8836"/>
                  <a:pt x="4058665" y="-25048"/>
                  <a:pt x="4199382" y="0"/>
                </a:cubicBezTo>
                <a:cubicBezTo>
                  <a:pt x="4340099" y="25048"/>
                  <a:pt x="4735096" y="-22088"/>
                  <a:pt x="5029200" y="0"/>
                </a:cubicBezTo>
                <a:cubicBezTo>
                  <a:pt x="5028517" y="5414"/>
                  <a:pt x="5028480" y="12510"/>
                  <a:pt x="5029200" y="18288"/>
                </a:cubicBezTo>
                <a:cubicBezTo>
                  <a:pt x="4891577" y="31493"/>
                  <a:pt x="4684146" y="-2509"/>
                  <a:pt x="4501134" y="18288"/>
                </a:cubicBezTo>
                <a:cubicBezTo>
                  <a:pt x="4318122" y="39085"/>
                  <a:pt x="4030703" y="3672"/>
                  <a:pt x="3872484" y="18288"/>
                </a:cubicBezTo>
                <a:cubicBezTo>
                  <a:pt x="3714265" y="32905"/>
                  <a:pt x="3546134" y="7501"/>
                  <a:pt x="3294126" y="18288"/>
                </a:cubicBezTo>
                <a:cubicBezTo>
                  <a:pt x="3042118" y="29075"/>
                  <a:pt x="2912116" y="11153"/>
                  <a:pt x="2564892" y="18288"/>
                </a:cubicBezTo>
                <a:cubicBezTo>
                  <a:pt x="2217668" y="25423"/>
                  <a:pt x="2095118" y="11659"/>
                  <a:pt x="1835658" y="18288"/>
                </a:cubicBezTo>
                <a:cubicBezTo>
                  <a:pt x="1576198" y="24917"/>
                  <a:pt x="1500897" y="19889"/>
                  <a:pt x="1307592" y="18288"/>
                </a:cubicBezTo>
                <a:cubicBezTo>
                  <a:pt x="1114287" y="16687"/>
                  <a:pt x="961527" y="47453"/>
                  <a:pt x="678942" y="18288"/>
                </a:cubicBezTo>
                <a:cubicBezTo>
                  <a:pt x="396357" y="-10877"/>
                  <a:pt x="271066" y="23005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38100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499974E-869F-F3AA-58DF-5D95634D59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6714" y="3009753"/>
            <a:ext cx="5461095" cy="3417611"/>
          </a:xfrm>
        </p:spPr>
        <p:txBody>
          <a:bodyPr anchor="t">
            <a:normAutofit/>
          </a:bodyPr>
          <a:lstStyle/>
          <a:p>
            <a:pPr marL="0" lvl="0" indent="0"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2200" kern="100" dirty="0">
                <a:solidFill>
                  <a:srgbClr val="FFFFFF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Planilhas</a:t>
            </a:r>
          </a:p>
          <a:p>
            <a:pPr marL="0" lvl="0" indent="0"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2200" kern="100" dirty="0">
                <a:solidFill>
                  <a:srgbClr val="FFFF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Setor de Produção/Estoque</a:t>
            </a:r>
          </a:p>
          <a:p>
            <a:pPr marL="0" lvl="0" indent="0"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2200" kern="100" dirty="0">
                <a:solidFill>
                  <a:srgbClr val="FFFFFF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Radar</a:t>
            </a:r>
            <a:endParaRPr lang="pt-BR" sz="2200" kern="100" dirty="0">
              <a:solidFill>
                <a:srgbClr val="FFFFFF"/>
              </a:solidFill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AD Incorporadora e Construtora - Seja para projetos residenciais,  comerciais ou de infraestrutura, a AD incorporadora e construtora é a  parceira ideal para transformar sonhos em realidade.">
            <a:extLst>
              <a:ext uri="{FF2B5EF4-FFF2-40B4-BE49-F238E27FC236}">
                <a16:creationId xmlns:a16="http://schemas.microsoft.com/office/drawing/2014/main" id="{242F55CF-86CC-E8FA-1F6C-60BD8C531D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7" y="5988724"/>
            <a:ext cx="98075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Banco de Dados: Propriedade Durabilidade">
            <a:extLst>
              <a:ext uri="{FF2B5EF4-FFF2-40B4-BE49-F238E27FC236}">
                <a16:creationId xmlns:a16="http://schemas.microsoft.com/office/drawing/2014/main" id="{B5F0B67E-29D2-BB22-79B9-CD39B0F95A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967" y="1855566"/>
            <a:ext cx="3146867" cy="31468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3514334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79D548-3C35-F327-3431-989C54A358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F472F0-CB82-E7BB-8FE5-026AA4C7E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2" y="729205"/>
            <a:ext cx="3455821" cy="11191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pt-BR" sz="32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Identificação do Problema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07426AB6-4D34-BA73-4B7D-460CAB9A16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389968"/>
            <a:ext cx="3455821" cy="3057096"/>
          </a:xfrm>
        </p:spPr>
        <p:txBody>
          <a:bodyPr anchor="t">
            <a:normAutofit/>
          </a:bodyPr>
          <a:lstStyle/>
          <a:p>
            <a:pPr algn="ctr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Falta de </a:t>
            </a:r>
            <a:r>
              <a:rPr lang="pt-BR" sz="18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organização no estoque;</a:t>
            </a:r>
          </a:p>
          <a:p>
            <a:pPr algn="ctr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Falta de identificação interna  para um controle mais assertivo</a:t>
            </a:r>
          </a:p>
          <a:p>
            <a:pPr algn="ctr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18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Comunicação entre os setores para entendimento e compreensão de processos;</a:t>
            </a:r>
          </a:p>
          <a:p>
            <a:pPr algn="ctr"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1800" kern="100" dirty="0">
                <a:solidFill>
                  <a:schemeClr val="tx1">
                    <a:lumMod val="65000"/>
                    <a:lumOff val="3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Realização de tarefas essenciais </a:t>
            </a:r>
            <a:r>
              <a:rPr lang="pt-BR" sz="1800" kern="100" dirty="0">
                <a:solidFill>
                  <a:schemeClr val="tx1">
                    <a:lumMod val="65000"/>
                    <a:lumOff val="35000"/>
                  </a:schemeClr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para o desenvolvimento interno da empresa</a:t>
            </a:r>
            <a:endParaRPr lang="pt-BR" sz="1800" kern="100" dirty="0">
              <a:solidFill>
                <a:schemeClr val="tx1">
                  <a:lumMod val="65000"/>
                  <a:lumOff val="35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3076" name="Picture 4" descr="Problema - ícones de do utilizador grátis">
            <a:extLst>
              <a:ext uri="{FF2B5EF4-FFF2-40B4-BE49-F238E27FC236}">
                <a16:creationId xmlns:a16="http://schemas.microsoft.com/office/drawing/2014/main" id="{6EBB1D83-0DF0-335A-4167-573594BB43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1" b="3479"/>
          <a:stretch/>
        </p:blipFill>
        <p:spPr bwMode="auto">
          <a:xfrm>
            <a:off x="5360626" y="617407"/>
            <a:ext cx="6465614" cy="62405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175" name="Group 6174">
            <a:extLst>
              <a:ext uri="{FF2B5EF4-FFF2-40B4-BE49-F238E27FC236}">
                <a16:creationId xmlns:a16="http://schemas.microsoft.com/office/drawing/2014/main" id="{A5AFD70F-20E3-55D2-E154-7D4FACFBB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6176" name="Rectangle 6175">
              <a:extLst>
                <a:ext uri="{FF2B5EF4-FFF2-40B4-BE49-F238E27FC236}">
                  <a16:creationId xmlns:a16="http://schemas.microsoft.com/office/drawing/2014/main" id="{2FBDB812-268E-7EC5-B48A-7522718164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77" name="Rectangle 6176">
              <a:extLst>
                <a:ext uri="{FF2B5EF4-FFF2-40B4-BE49-F238E27FC236}">
                  <a16:creationId xmlns:a16="http://schemas.microsoft.com/office/drawing/2014/main" id="{EDA30E18-AA70-D998-AAFC-727CB0367F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146" name="Picture 2" descr="AD Incorporadora e Construtora - Seja para projetos residenciais,  comerciais ou de infraestrutura, a AD incorporadora e construtora é a  parceira ideal para transformar sonhos em realidade.">
            <a:extLst>
              <a:ext uri="{FF2B5EF4-FFF2-40B4-BE49-F238E27FC236}">
                <a16:creationId xmlns:a16="http://schemas.microsoft.com/office/drawing/2014/main" id="{4A5EDB82-9AD3-9AD1-CA87-C44D525790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7" y="5988724"/>
            <a:ext cx="98075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27198588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8E140DA-5120-44A3-3CFA-E352096EF2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89" name="Rectangle 6188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E75A2F0-9A3D-BD53-71C0-5E602918F3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pt-BR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Torre de Controle</a:t>
            </a:r>
          </a:p>
        </p:txBody>
      </p:sp>
      <p:sp>
        <p:nvSpPr>
          <p:cNvPr id="6191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C8A58B24-3C7D-F986-C612-9C35F6EF9B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78" y="3155669"/>
            <a:ext cx="3429000" cy="1802525"/>
          </a:xfrm>
        </p:spPr>
        <p:txBody>
          <a:bodyPr anchor="t">
            <a:normAutofit lnSpcReduction="10000"/>
          </a:bodyPr>
          <a:lstStyle/>
          <a:p>
            <a:pPr marL="0" indent="0" algn="ctr"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6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 Dashboard criado a partir dos dados recebidos dos setores de produção e estoque, tem como objetivo fazer uma análise abrangente e visual dos materiais que temos no estoque, das entradas e saídas, e como podemos identificar se é necessário comprar matéria prima ou não.</a:t>
            </a:r>
          </a:p>
        </p:txBody>
      </p:sp>
      <p:pic>
        <p:nvPicPr>
          <p:cNvPr id="7" name="Imagem 6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BBB38D63-3BF8-B384-B089-4D5300CB78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1513218"/>
            <a:ext cx="6903720" cy="3831564"/>
          </a:xfrm>
          <a:prstGeom prst="rect">
            <a:avLst/>
          </a:prstGeom>
        </p:spPr>
      </p:pic>
      <p:pic>
        <p:nvPicPr>
          <p:cNvPr id="6146" name="Picture 2" descr="AD Incorporadora e Construtora - Seja para projetos residenciais,  comerciais ou de infraestrutura, a AD incorporadora e construtora é a  parceira ideal para transformar sonhos em realidade.">
            <a:extLst>
              <a:ext uri="{FF2B5EF4-FFF2-40B4-BE49-F238E27FC236}">
                <a16:creationId xmlns:a16="http://schemas.microsoft.com/office/drawing/2014/main" id="{B6674BF5-B8A7-7F7B-0E13-55CA959E41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7" y="5988724"/>
            <a:ext cx="98075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841678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30A9D4-9B45-FF48-4558-8A7DB21E28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89" name="Rectangle 6188">
            <a:extLst>
              <a:ext uri="{FF2B5EF4-FFF2-40B4-BE49-F238E27FC236}">
                <a16:creationId xmlns:a16="http://schemas.microsoft.com/office/drawing/2014/main" id="{A8908DB7-C3A6-4FCB-9820-CEE02B398C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AACD826-2E66-AC55-2E95-7F3D7D80B8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2940" y="2426520"/>
            <a:ext cx="3419856" cy="19992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rtl="0"/>
            <a:r>
              <a:rPr lang="pt-B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Sucata</a:t>
            </a:r>
          </a:p>
        </p:txBody>
      </p:sp>
      <p:sp>
        <p:nvSpPr>
          <p:cNvPr id="6191" name="sketch line">
            <a:extLst>
              <a:ext uri="{FF2B5EF4-FFF2-40B4-BE49-F238E27FC236}">
                <a16:creationId xmlns:a16="http://schemas.microsoft.com/office/drawing/2014/main" id="{535742DD-1B16-4E9D-B715-0D74B4574A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267200" y="630936"/>
            <a:ext cx="18288" cy="5590381"/>
          </a:xfrm>
          <a:custGeom>
            <a:avLst/>
            <a:gdLst>
              <a:gd name="connsiteX0" fmla="*/ 0 w 18288"/>
              <a:gd name="connsiteY0" fmla="*/ 0 h 5590381"/>
              <a:gd name="connsiteX1" fmla="*/ 18288 w 18288"/>
              <a:gd name="connsiteY1" fmla="*/ 0 h 5590381"/>
              <a:gd name="connsiteX2" fmla="*/ 18288 w 18288"/>
              <a:gd name="connsiteY2" fmla="*/ 754701 h 5590381"/>
              <a:gd name="connsiteX3" fmla="*/ 18288 w 18288"/>
              <a:gd name="connsiteY3" fmla="*/ 1565307 h 5590381"/>
              <a:gd name="connsiteX4" fmla="*/ 18288 w 18288"/>
              <a:gd name="connsiteY4" fmla="*/ 2152297 h 5590381"/>
              <a:gd name="connsiteX5" fmla="*/ 18288 w 18288"/>
              <a:gd name="connsiteY5" fmla="*/ 2906998 h 5590381"/>
              <a:gd name="connsiteX6" fmla="*/ 18288 w 18288"/>
              <a:gd name="connsiteY6" fmla="*/ 3549892 h 5590381"/>
              <a:gd name="connsiteX7" fmla="*/ 18288 w 18288"/>
              <a:gd name="connsiteY7" fmla="*/ 4080978 h 5590381"/>
              <a:gd name="connsiteX8" fmla="*/ 18288 w 18288"/>
              <a:gd name="connsiteY8" fmla="*/ 4835680 h 5590381"/>
              <a:gd name="connsiteX9" fmla="*/ 18288 w 18288"/>
              <a:gd name="connsiteY9" fmla="*/ 5590381 h 5590381"/>
              <a:gd name="connsiteX10" fmla="*/ 0 w 18288"/>
              <a:gd name="connsiteY10" fmla="*/ 5590381 h 5590381"/>
              <a:gd name="connsiteX11" fmla="*/ 0 w 18288"/>
              <a:gd name="connsiteY11" fmla="*/ 4835680 h 5590381"/>
              <a:gd name="connsiteX12" fmla="*/ 0 w 18288"/>
              <a:gd name="connsiteY12" fmla="*/ 4304593 h 5590381"/>
              <a:gd name="connsiteX13" fmla="*/ 0 w 18288"/>
              <a:gd name="connsiteY13" fmla="*/ 3773507 h 5590381"/>
              <a:gd name="connsiteX14" fmla="*/ 0 w 18288"/>
              <a:gd name="connsiteY14" fmla="*/ 3186517 h 5590381"/>
              <a:gd name="connsiteX15" fmla="*/ 0 w 18288"/>
              <a:gd name="connsiteY15" fmla="*/ 2487720 h 5590381"/>
              <a:gd name="connsiteX16" fmla="*/ 0 w 18288"/>
              <a:gd name="connsiteY16" fmla="*/ 1956633 h 5590381"/>
              <a:gd name="connsiteX17" fmla="*/ 0 w 18288"/>
              <a:gd name="connsiteY17" fmla="*/ 1425547 h 5590381"/>
              <a:gd name="connsiteX18" fmla="*/ 0 w 18288"/>
              <a:gd name="connsiteY18" fmla="*/ 614942 h 5590381"/>
              <a:gd name="connsiteX19" fmla="*/ 0 w 18288"/>
              <a:gd name="connsiteY19" fmla="*/ 0 h 55903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18288" h="5590381" fill="none" extrusionOk="0">
                <a:moveTo>
                  <a:pt x="0" y="0"/>
                </a:moveTo>
                <a:cubicBezTo>
                  <a:pt x="7726" y="-435"/>
                  <a:pt x="14198" y="437"/>
                  <a:pt x="18288" y="0"/>
                </a:cubicBezTo>
                <a:cubicBezTo>
                  <a:pt x="-5226" y="225076"/>
                  <a:pt x="46275" y="562283"/>
                  <a:pt x="18288" y="754701"/>
                </a:cubicBezTo>
                <a:cubicBezTo>
                  <a:pt x="-9699" y="947119"/>
                  <a:pt x="30081" y="1239251"/>
                  <a:pt x="18288" y="1565307"/>
                </a:cubicBezTo>
                <a:cubicBezTo>
                  <a:pt x="6495" y="1891363"/>
                  <a:pt x="7160" y="1999140"/>
                  <a:pt x="18288" y="2152297"/>
                </a:cubicBezTo>
                <a:cubicBezTo>
                  <a:pt x="29417" y="2305454"/>
                  <a:pt x="28705" y="2598333"/>
                  <a:pt x="18288" y="2906998"/>
                </a:cubicBezTo>
                <a:cubicBezTo>
                  <a:pt x="7871" y="3215663"/>
                  <a:pt x="35263" y="3327412"/>
                  <a:pt x="18288" y="3549892"/>
                </a:cubicBezTo>
                <a:cubicBezTo>
                  <a:pt x="1313" y="3772372"/>
                  <a:pt x="38561" y="3843836"/>
                  <a:pt x="18288" y="4080978"/>
                </a:cubicBezTo>
                <a:cubicBezTo>
                  <a:pt x="-1985" y="4318120"/>
                  <a:pt x="-3806" y="4511166"/>
                  <a:pt x="18288" y="4835680"/>
                </a:cubicBezTo>
                <a:cubicBezTo>
                  <a:pt x="40382" y="5160194"/>
                  <a:pt x="-13070" y="5401748"/>
                  <a:pt x="18288" y="5590381"/>
                </a:cubicBezTo>
                <a:cubicBezTo>
                  <a:pt x="12010" y="5589863"/>
                  <a:pt x="6799" y="5589982"/>
                  <a:pt x="0" y="5590381"/>
                </a:cubicBezTo>
                <a:cubicBezTo>
                  <a:pt x="-6480" y="5250523"/>
                  <a:pt x="-32148" y="5052531"/>
                  <a:pt x="0" y="4835680"/>
                </a:cubicBezTo>
                <a:cubicBezTo>
                  <a:pt x="32148" y="4618829"/>
                  <a:pt x="5352" y="4496374"/>
                  <a:pt x="0" y="4304593"/>
                </a:cubicBezTo>
                <a:cubicBezTo>
                  <a:pt x="-5352" y="4112812"/>
                  <a:pt x="9645" y="3919423"/>
                  <a:pt x="0" y="3773507"/>
                </a:cubicBezTo>
                <a:cubicBezTo>
                  <a:pt x="-9645" y="3627591"/>
                  <a:pt x="-10654" y="3330687"/>
                  <a:pt x="0" y="3186517"/>
                </a:cubicBezTo>
                <a:cubicBezTo>
                  <a:pt x="10654" y="3042347"/>
                  <a:pt x="18181" y="2635923"/>
                  <a:pt x="0" y="2487720"/>
                </a:cubicBezTo>
                <a:cubicBezTo>
                  <a:pt x="-18181" y="2339517"/>
                  <a:pt x="-7947" y="2113537"/>
                  <a:pt x="0" y="1956633"/>
                </a:cubicBezTo>
                <a:cubicBezTo>
                  <a:pt x="7947" y="1799729"/>
                  <a:pt x="-15145" y="1657735"/>
                  <a:pt x="0" y="1425547"/>
                </a:cubicBezTo>
                <a:cubicBezTo>
                  <a:pt x="15145" y="1193359"/>
                  <a:pt x="-23832" y="948054"/>
                  <a:pt x="0" y="614942"/>
                </a:cubicBezTo>
                <a:cubicBezTo>
                  <a:pt x="23832" y="281831"/>
                  <a:pt x="2816" y="129878"/>
                  <a:pt x="0" y="0"/>
                </a:cubicBezTo>
                <a:close/>
              </a:path>
              <a:path w="18288" h="5590381" stroke="0" extrusionOk="0">
                <a:moveTo>
                  <a:pt x="0" y="0"/>
                </a:moveTo>
                <a:cubicBezTo>
                  <a:pt x="5871" y="848"/>
                  <a:pt x="11713" y="-200"/>
                  <a:pt x="18288" y="0"/>
                </a:cubicBezTo>
                <a:cubicBezTo>
                  <a:pt x="41141" y="165299"/>
                  <a:pt x="3613" y="427555"/>
                  <a:pt x="18288" y="698798"/>
                </a:cubicBezTo>
                <a:cubicBezTo>
                  <a:pt x="32963" y="970041"/>
                  <a:pt x="19680" y="1226199"/>
                  <a:pt x="18288" y="1397595"/>
                </a:cubicBezTo>
                <a:cubicBezTo>
                  <a:pt x="16896" y="1568991"/>
                  <a:pt x="38798" y="1794517"/>
                  <a:pt x="18288" y="2152297"/>
                </a:cubicBezTo>
                <a:cubicBezTo>
                  <a:pt x="-2222" y="2510077"/>
                  <a:pt x="40846" y="2594424"/>
                  <a:pt x="18288" y="2739287"/>
                </a:cubicBezTo>
                <a:cubicBezTo>
                  <a:pt x="-4270" y="2884150"/>
                  <a:pt x="27117" y="3129706"/>
                  <a:pt x="18288" y="3493988"/>
                </a:cubicBezTo>
                <a:cubicBezTo>
                  <a:pt x="9459" y="3858270"/>
                  <a:pt x="54201" y="4041447"/>
                  <a:pt x="18288" y="4304593"/>
                </a:cubicBezTo>
                <a:cubicBezTo>
                  <a:pt x="-17625" y="4567740"/>
                  <a:pt x="49627" y="5149125"/>
                  <a:pt x="18288" y="5590381"/>
                </a:cubicBezTo>
                <a:cubicBezTo>
                  <a:pt x="10860" y="5590744"/>
                  <a:pt x="7568" y="5590157"/>
                  <a:pt x="0" y="5590381"/>
                </a:cubicBezTo>
                <a:cubicBezTo>
                  <a:pt x="36767" y="5266821"/>
                  <a:pt x="-16223" y="5116146"/>
                  <a:pt x="0" y="4835680"/>
                </a:cubicBezTo>
                <a:cubicBezTo>
                  <a:pt x="16223" y="4555214"/>
                  <a:pt x="-16316" y="4356490"/>
                  <a:pt x="0" y="4136882"/>
                </a:cubicBezTo>
                <a:cubicBezTo>
                  <a:pt x="16316" y="3917274"/>
                  <a:pt x="8005" y="3773465"/>
                  <a:pt x="0" y="3549892"/>
                </a:cubicBezTo>
                <a:cubicBezTo>
                  <a:pt x="-8005" y="3326319"/>
                  <a:pt x="27623" y="3052456"/>
                  <a:pt x="0" y="2851094"/>
                </a:cubicBezTo>
                <a:cubicBezTo>
                  <a:pt x="-27623" y="2649732"/>
                  <a:pt x="5614" y="2455815"/>
                  <a:pt x="0" y="2264104"/>
                </a:cubicBezTo>
                <a:cubicBezTo>
                  <a:pt x="-5614" y="2072393"/>
                  <a:pt x="22598" y="1990723"/>
                  <a:pt x="0" y="1733018"/>
                </a:cubicBezTo>
                <a:cubicBezTo>
                  <a:pt x="-22598" y="1475313"/>
                  <a:pt x="-6965" y="1369123"/>
                  <a:pt x="0" y="1090124"/>
                </a:cubicBezTo>
                <a:cubicBezTo>
                  <a:pt x="6965" y="811125"/>
                  <a:pt x="-19273" y="50704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311409761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Imagem 5" descr="Interface gráfica do usuário, Aplicativo&#10;&#10;O conteúdo gerado por IA pode estar incorreto.">
            <a:extLst>
              <a:ext uri="{FF2B5EF4-FFF2-40B4-BE49-F238E27FC236}">
                <a16:creationId xmlns:a16="http://schemas.microsoft.com/office/drawing/2014/main" id="{A14857FE-F33D-FC47-2780-F52246755C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4296" y="864107"/>
            <a:ext cx="6894576" cy="3731041"/>
          </a:xfrm>
          <a:prstGeom prst="rect">
            <a:avLst/>
          </a:prstGeom>
        </p:spPr>
      </p:pic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F6E4788C-DDE9-BC13-BEB1-F7BF68F5A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4960624"/>
            <a:ext cx="6894576" cy="942466"/>
          </a:xfrm>
        </p:spPr>
        <p:txBody>
          <a:bodyPr anchor="t">
            <a:normAutofit/>
          </a:bodyPr>
          <a:lstStyle/>
          <a:p>
            <a:pPr marL="0" indent="0" algn="ctr"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9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 Dashboard</a:t>
            </a:r>
            <a:r>
              <a:rPr lang="pt-BR" sz="19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acima foi criado para realizar o controle da quantidade (em kg) de sucata, identificando quais produtos estão tendo um valor de sucata acima do limite, normal ou muito bom.</a:t>
            </a:r>
            <a:endParaRPr lang="pt-BR" sz="19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AD Incorporadora e Construtora - Seja para projetos residenciais,  comerciais ou de infraestrutura, a AD incorporadora e construtora é a  parceira ideal para transformar sonhos em realidade.">
            <a:extLst>
              <a:ext uri="{FF2B5EF4-FFF2-40B4-BE49-F238E27FC236}">
                <a16:creationId xmlns:a16="http://schemas.microsoft.com/office/drawing/2014/main" id="{461C8D28-D4DF-2E79-63FE-FCEC930F33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7" y="5988724"/>
            <a:ext cx="98075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040686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0BEC5C-5CC2-F3F4-D38F-2B486B373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187" name="Rectangle 6186">
            <a:extLst>
              <a:ext uri="{FF2B5EF4-FFF2-40B4-BE49-F238E27FC236}">
                <a16:creationId xmlns:a16="http://schemas.microsoft.com/office/drawing/2014/main" id="{A9E881A4-A468-403A-9941-F8FFD5C681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00" name="Picture 4" descr="Solução PNGs para download gratuito">
            <a:extLst>
              <a:ext uri="{FF2B5EF4-FFF2-40B4-BE49-F238E27FC236}">
                <a16:creationId xmlns:a16="http://schemas.microsoft.com/office/drawing/2014/main" id="{F86CA494-7C8C-B26B-5167-5AA5D2B8E9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71443" y="1742270"/>
            <a:ext cx="3019248" cy="33734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89" name="Rectangle 6188">
            <a:extLst>
              <a:ext uri="{FF2B5EF4-FFF2-40B4-BE49-F238E27FC236}">
                <a16:creationId xmlns:a16="http://schemas.microsoft.com/office/drawing/2014/main" id="{6F168544-607B-491A-8601-3087D0FCE1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68703" y="1"/>
            <a:ext cx="7423298" cy="6858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666112B-8F48-6E8E-745B-07FB8C689E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3287" y="1397029"/>
            <a:ext cx="5667269" cy="69048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pt-BR" sz="32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Soluções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096AAF6-233E-11A4-E819-968EE41DA2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3287" y="2447337"/>
            <a:ext cx="5667269" cy="3539220"/>
          </a:xfrm>
        </p:spPr>
        <p:txBody>
          <a:bodyPr anchor="t">
            <a:normAutofit fontScale="92500" lnSpcReduction="10000"/>
          </a:bodyPr>
          <a:lstStyle/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Sistema de Controle do Estoque (planilhas ou Radar)</a:t>
            </a:r>
          </a:p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0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Inventários </a:t>
            </a:r>
            <a:r>
              <a:rPr lang="pt-BR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periódicos</a:t>
            </a:r>
          </a:p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0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Identi</a:t>
            </a:r>
            <a:r>
              <a:rPr lang="pt-BR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ficação adequada das bobinas e materiais (QRCode, Código de Barras, Lote, Cor, Medida)</a:t>
            </a:r>
          </a:p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0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Mapa do estoque (para melhor localização)</a:t>
            </a:r>
          </a:p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0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Comunicação eficiente entre os setores</a:t>
            </a:r>
          </a:p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0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Monitoramento de tarefas</a:t>
            </a:r>
          </a:p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20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Alinhamento de normas essenciais com a equipe</a:t>
            </a:r>
          </a:p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2000" kern="100" dirty="0">
              <a:solidFill>
                <a:srgbClr val="595959"/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AD Incorporadora e Construtora - Seja para projetos residenciais,  comerciais ou de infraestrutura, a AD incorporadora e construtora é a  parceira ideal para transformar sonhos em realidade.">
            <a:extLst>
              <a:ext uri="{FF2B5EF4-FFF2-40B4-BE49-F238E27FC236}">
                <a16:creationId xmlns:a16="http://schemas.microsoft.com/office/drawing/2014/main" id="{F408E417-80CC-44F3-1D2F-4F77FE6287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7" y="5988724"/>
            <a:ext cx="98075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0120198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E61290E-A62C-07F8-6950-970B19963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4" name="Picture 4" descr="Inventário periódico: a contagem frequente do estoque - Mecalux.com.br">
            <a:extLst>
              <a:ext uri="{FF2B5EF4-FFF2-40B4-BE49-F238E27FC236}">
                <a16:creationId xmlns:a16="http://schemas.microsoft.com/office/drawing/2014/main" id="{6C7C1921-7B56-CF17-FC74-B0EF759E8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211007" y="1132220"/>
            <a:ext cx="3278292" cy="1966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Como usar códigos QR para o sistema de gerenciamento de estoque">
            <a:extLst>
              <a:ext uri="{FF2B5EF4-FFF2-40B4-BE49-F238E27FC236}">
                <a16:creationId xmlns:a16="http://schemas.microsoft.com/office/drawing/2014/main" id="{FC07ABE0-CD09-8FFD-397D-B9257E34CE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17070" y="1132220"/>
            <a:ext cx="3743538" cy="1871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0" name="Picture 10" descr="Kings - O que torna uma comunicação mais assertiva?">
            <a:extLst>
              <a:ext uri="{FF2B5EF4-FFF2-40B4-BE49-F238E27FC236}">
                <a16:creationId xmlns:a16="http://schemas.microsoft.com/office/drawing/2014/main" id="{8FE2C5B6-A8B4-64FC-9481-28347C7D59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24803" y="3872255"/>
            <a:ext cx="3239769" cy="195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Entenda a importância de layout dos produtos para a localização no estoque  – In-Haus Logística">
            <a:extLst>
              <a:ext uri="{FF2B5EF4-FFF2-40B4-BE49-F238E27FC236}">
                <a16:creationId xmlns:a16="http://schemas.microsoft.com/office/drawing/2014/main" id="{451F3EDD-CC9D-C1CA-FB13-FAF7F2162E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3980176"/>
            <a:ext cx="3278292" cy="18440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32" name="Picture 12" descr="Bruzza Tech - O que é e qual a Importância do Gerenciamento 24/7 para a sua  empresa?">
            <a:extLst>
              <a:ext uri="{FF2B5EF4-FFF2-40B4-BE49-F238E27FC236}">
                <a16:creationId xmlns:a16="http://schemas.microsoft.com/office/drawing/2014/main" id="{1CFB9FBA-C064-AD84-7172-BE93F8BB8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67198" y="3849325"/>
            <a:ext cx="3743538" cy="21057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5 perigos em usar planilha de orçamento para Gestão Orçamentária">
            <a:extLst>
              <a:ext uri="{FF2B5EF4-FFF2-40B4-BE49-F238E27FC236}">
                <a16:creationId xmlns:a16="http://schemas.microsoft.com/office/drawing/2014/main" id="{491B3DA9-F0F9-8265-77BD-A46F8295E7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43467" y="880547"/>
            <a:ext cx="3239769" cy="24703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AD Incorporadora e Construtora - Seja para projetos residenciais,  comerciais ou de infraestrutura, a AD incorporadora e construtora é a  parceira ideal para transformar sonhos em realidade.">
            <a:extLst>
              <a:ext uri="{FF2B5EF4-FFF2-40B4-BE49-F238E27FC236}">
                <a16:creationId xmlns:a16="http://schemas.microsoft.com/office/drawing/2014/main" id="{B182855B-6189-693C-4E03-4568FA0A1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7" y="5988724"/>
            <a:ext cx="98075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76797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E04EF5-8105-4C67-C837-7E8C441991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201" name="Rectangle 6200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3B4F98-009C-57FA-0015-DFC1604585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430399"/>
            <a:ext cx="4368602" cy="851811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rtl="0"/>
            <a:r>
              <a:rPr lang="pt-BR" sz="48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Limitações</a:t>
            </a:r>
          </a:p>
        </p:txBody>
      </p:sp>
      <p:sp>
        <p:nvSpPr>
          <p:cNvPr id="620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A7992FDF-4D7C-0662-783A-EB27BC6AC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 lnSpcReduction="10000"/>
          </a:bodyPr>
          <a:lstStyle/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16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Falta de execução dos processos internos</a:t>
            </a:r>
          </a:p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Deixar de realizar o inventário semanal</a:t>
            </a:r>
          </a:p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Falta de atualização dos dados</a:t>
            </a:r>
          </a:p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16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Repasse de informações incorretas</a:t>
            </a:r>
          </a:p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pt-BR" sz="1600" kern="1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Deficiência na comunicação entre os setores</a:t>
            </a:r>
          </a:p>
          <a:p>
            <a:pPr>
              <a:spcAft>
                <a:spcPts val="800"/>
              </a:spcAft>
              <a:buSzPts val="1000"/>
              <a:tabLst>
                <a:tab pos="457200" algn="l"/>
              </a:tabLst>
            </a:pPr>
            <a:endParaRPr lang="pt-BR" sz="1400" kern="100" dirty="0">
              <a:solidFill>
                <a:schemeClr val="tx1">
                  <a:lumMod val="75000"/>
                  <a:lumOff val="25000"/>
                </a:schemeClr>
              </a:solidFill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286000" lvl="5" indent="0" algn="ctr">
              <a:spcAft>
                <a:spcPts val="800"/>
              </a:spcAft>
              <a:buSzPts val="1000"/>
              <a:buNone/>
              <a:tabLst>
                <a:tab pos="457200" algn="l"/>
              </a:tabLst>
            </a:pPr>
            <a:r>
              <a:rPr lang="pt-BR" sz="1400" kern="100" dirty="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Tudo isso gera um ruído para um acompanhamento e análise efetivo</a:t>
            </a:r>
          </a:p>
        </p:txBody>
      </p:sp>
      <p:pic>
        <p:nvPicPr>
          <p:cNvPr id="6148" name="Picture 4" descr="limitações e armadilhas ou desafios para superar o conceito de sucesso,  homem amarrado com fita vermelha tentando escapar com todo o esforço.  dificuldades de negócios ou lutas com barreiras de carreira. 16589341">
            <a:extLst>
              <a:ext uri="{FF2B5EF4-FFF2-40B4-BE49-F238E27FC236}">
                <a16:creationId xmlns:a16="http://schemas.microsoft.com/office/drawing/2014/main" id="{EE3CAB87-E95A-FD4A-D790-00E3A6A35C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72" r="22074" b="-1"/>
          <a:stretch/>
        </p:blipFill>
        <p:spPr bwMode="auto"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6" name="Picture 2" descr="AD Incorporadora e Construtora - Seja para projetos residenciais,  comerciais ou de infraestrutura, a AD incorporadora e construtora é a  parceira ideal para transformar sonhos em realidade.">
            <a:extLst>
              <a:ext uri="{FF2B5EF4-FFF2-40B4-BE49-F238E27FC236}">
                <a16:creationId xmlns:a16="http://schemas.microsoft.com/office/drawing/2014/main" id="{C5978CCE-C567-6C03-E27F-EDF62FCCF5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527" y="5988724"/>
            <a:ext cx="980753" cy="625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15136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</TotalTime>
  <Words>308</Words>
  <Application>Microsoft Office PowerPoint</Application>
  <PresentationFormat>Widescreen</PresentationFormat>
  <Paragraphs>44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10</vt:i4>
      </vt:variant>
    </vt:vector>
  </HeadingPairs>
  <TitlesOfParts>
    <vt:vector size="16" baseType="lpstr">
      <vt:lpstr>Aptos</vt:lpstr>
      <vt:lpstr>Aptos Display</vt:lpstr>
      <vt:lpstr>Arial</vt:lpstr>
      <vt:lpstr>Tahoma</vt:lpstr>
      <vt:lpstr>Times New Roman</vt:lpstr>
      <vt:lpstr>Tema do Office</vt:lpstr>
      <vt:lpstr>Apresentação do PowerPoint</vt:lpstr>
      <vt:lpstr>Objetivo do Projeto</vt:lpstr>
      <vt:lpstr>Fonte de Dados</vt:lpstr>
      <vt:lpstr>Identificação do Problema</vt:lpstr>
      <vt:lpstr>Torre de Controle</vt:lpstr>
      <vt:lpstr>Controle de Sucata</vt:lpstr>
      <vt:lpstr>Soluções</vt:lpstr>
      <vt:lpstr>Apresentação do PowerPoint</vt:lpstr>
      <vt:lpstr>Limitações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Paulo Gurgel</dc:creator>
  <cp:lastModifiedBy>Paulo Gurgel</cp:lastModifiedBy>
  <cp:revision>9</cp:revision>
  <dcterms:created xsi:type="dcterms:W3CDTF">2025-04-11T13:27:22Z</dcterms:created>
  <dcterms:modified xsi:type="dcterms:W3CDTF">2025-04-11T16:25:41Z</dcterms:modified>
</cp:coreProperties>
</file>