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7556500" cy="10693400"/>
  <p:notesSz cx="7556500" cy="10693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11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sl.stu.neva.ru/psw/crypto/appl_rus/appl_cryp.htm" TargetMode="External"/><Relationship Id="rId3" Type="http://schemas.openxmlformats.org/officeDocument/2006/relationships/hyperlink" Target="https://software.intel.com/sites/default/files/m/d/4/1/d/8/441_Intel_R__DRNG_Software_Implementation_Guide_final_Aug7.pdf" TargetMode="External"/><Relationship Id="rId7" Type="http://schemas.openxmlformats.org/officeDocument/2006/relationships/hyperlink" Target="https://ru.wikipedia.org/wiki/%D0%A8%D0%BD%D0%B0%D0%B9%D0%B5%D1%80,_%D0%91%D1%80%D1%8E%D1%81" TargetMode="External"/><Relationship Id="rId2" Type="http://schemas.openxmlformats.org/officeDocument/2006/relationships/hyperlink" Target="http://www.amazon.com/s/ref=dp_byline_sr_book_1?ie=UTF8&amp;field-author=The%2BRAND%2BCorporation&amp;search-alias=books&amp;text=The%2BRAND%2BCorporation&amp;sort=relevancerank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noisecom.com/" TargetMode="External"/><Relationship Id="rId5" Type="http://schemas.openxmlformats.org/officeDocument/2006/relationships/hyperlink" Target="http://files.stroyinf.ru/cgi-bin/ecat/ecat.fcgi?b=0&amp;i=53898&amp;pr=1" TargetMode="External"/><Relationship Id="rId4" Type="http://schemas.openxmlformats.org/officeDocument/2006/relationships/hyperlink" Target="http://tegir.ru/ml/k66.html" TargetMode="External"/><Relationship Id="rId9" Type="http://schemas.openxmlformats.org/officeDocument/2006/relationships/hyperlink" Target="https://ru.wikipedia.org/w/index.php?title=%D0%A2%D1%80%D0%B8%D1%83%D0%BC%D1%84_(%D0%B8%D0%B7%D0%B4%D0%B0%D1%82%D0%B5%D0%BB%D1%8C%D1%81%D1%82%D0%B2%D0%BE)&amp;action=edit&amp;redlink=1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linx.com/support/documentation/application_notes/xapp209.pdf" TargetMode="External"/><Relationship Id="rId2" Type="http://schemas.openxmlformats.org/officeDocument/2006/relationships/hyperlink" Target="http://www.iacr.org/cryptodb/data/paper.php?pubkey=296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aqs.org/rfcs/rfc1320.html" TargetMode="Externa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ro.umontreal.ca/~simardr/testu01/tu01.html&#209;&#381;" TargetMode="External"/><Relationship Id="rId3" Type="http://schemas.openxmlformats.org/officeDocument/2006/relationships/hyperlink" Target="http://www.streebog.net/ru/" TargetMode="External"/><Relationship Id="rId7" Type="http://schemas.openxmlformats.org/officeDocument/2006/relationships/hyperlink" Target="http://csrc.nist.gov/groups/ST/toolkit/rng/documentation_software.html" TargetMode="External"/><Relationship Id="rId2" Type="http://schemas.openxmlformats.org/officeDocument/2006/relationships/hyperlink" Target="http://eprint.iacr.org/2004/199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rotect.gost.ru/document.aspx?control=7&amp;id=139177" TargetMode="External"/><Relationship Id="rId5" Type="http://schemas.openxmlformats.org/officeDocument/2006/relationships/hyperlink" Target="http://eprint.iacr.org/2013/556.pdf" TargetMode="External"/><Relationship Id="rId10" Type="http://schemas.openxmlformats.org/officeDocument/2006/relationships/hyperlink" Target="http://random.mat.sbg.ac.at/" TargetMode="External"/><Relationship Id="rId4" Type="http://schemas.openxmlformats.org/officeDocument/2006/relationships/hyperlink" Target="http://protect.gost.ru/document.aspx?control=7&amp;id=180209" TargetMode="External"/><Relationship Id="rId9" Type="http://schemas.openxmlformats.org/officeDocument/2006/relationships/hyperlink" Target="http://www.isi.qut.edu.au/resources/cryptx" TargetMode="Externa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ndrew_Chi-Chih_Yao" TargetMode="External"/><Relationship Id="rId13" Type="http://schemas.openxmlformats.org/officeDocument/2006/relationships/hyperlink" Target="https://www.wikidata.org/wiki/Q15401589" TargetMode="External"/><Relationship Id="rId18" Type="http://schemas.openxmlformats.org/officeDocument/2006/relationships/hyperlink" Target="http://dx.doi.org/10.1007/BF02932576" TargetMode="External"/><Relationship Id="rId3" Type="http://schemas.openxmlformats.org/officeDocument/2006/relationships/hyperlink" Target="http://www.fourmilab.ch/random/" TargetMode="External"/><Relationship Id="rId7" Type="http://schemas.openxmlformats.org/officeDocument/2006/relationships/hyperlink" Target="http://csrc.nist.gov/publications/nistpubs/800-22-" TargetMode="External"/><Relationship Id="rId12" Type="http://schemas.openxmlformats.org/officeDocument/2006/relationships/hyperlink" Target="https://www.wikidata.org/wiki/Q21725397" TargetMode="External"/><Relationship Id="rId17" Type="http://schemas.openxmlformats.org/officeDocument/2006/relationships/hyperlink" Target="https://www.worldcat.org/issn/0932-5026" TargetMode="External"/><Relationship Id="rId2" Type="http://schemas.openxmlformats.org/officeDocument/2006/relationships/hyperlink" Target="http://stat.fsu.edu/~geo/diehard.html" TargetMode="External"/><Relationship Id="rId16" Type="http://schemas.openxmlformats.org/officeDocument/2006/relationships/hyperlink" Target="https://www.wikidata.org/wiki/Q2158798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hy.duke.edu/~rgb/General/dieharder.php" TargetMode="External"/><Relationship Id="rId11" Type="http://schemas.openxmlformats.org/officeDocument/2006/relationships/hyperlink" Target="http://eprint.iacr.org/2006/105" TargetMode="External"/><Relationship Id="rId5" Type="http://schemas.openxmlformats.org/officeDocument/2006/relationships/hyperlink" Target="http://matlab.ru/" TargetMode="External"/><Relationship Id="rId15" Type="http://schemas.openxmlformats.org/officeDocument/2006/relationships/hyperlink" Target="https://www.wikidata.org/wiki/Q15750834" TargetMode="External"/><Relationship Id="rId10" Type="http://schemas.openxmlformats.org/officeDocument/2006/relationships/hyperlink" Target="http://cryptome.org/a51-bsw.htm.%20&#208;&#376;&#209;&#8364;&#208;&#190;&#208;&#178;&#208;&#181;&#209;&#8364;&#208;&#181;&#208;&#189;&#208;&#190;%2005.01.2015" TargetMode="External"/><Relationship Id="rId4" Type="http://schemas.openxmlformats.org/officeDocument/2006/relationships/hyperlink" Target="http://www.statsoft.ru/" TargetMode="External"/><Relationship Id="rId9" Type="http://schemas.openxmlformats.org/officeDocument/2006/relationships/hyperlink" Target="http://www.busim.ee.boun.edu.tr/~mihcak/teaching/ee684-spring07/proposed-project-papers/one-way-functions/Yao-XOR-Lemma-and-Hard-Core-Predicates/Yao-XOR-original.pdf" TargetMode="External"/><Relationship Id="rId14" Type="http://schemas.openxmlformats.org/officeDocument/2006/relationships/hyperlink" Target="https://www.wikidata.org/wiki/Q21725400" TargetMode="Externa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016/0377-0427(90)90338-Z" TargetMode="External"/><Relationship Id="rId3" Type="http://schemas.openxmlformats.org/officeDocument/2006/relationships/hyperlink" Target="https://www.wikidata.org/wiki/Q21725665" TargetMode="External"/><Relationship Id="rId7" Type="http://schemas.openxmlformats.org/officeDocument/2006/relationships/hyperlink" Target="https://www.worldcat.org/issn/0377-0427" TargetMode="External"/><Relationship Id="rId2" Type="http://schemas.openxmlformats.org/officeDocument/2006/relationships/hyperlink" Target="https://www.wikidata.org/wiki/Q2172539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ikidata.org/wiki/Q13739406" TargetMode="External"/><Relationship Id="rId5" Type="http://schemas.openxmlformats.org/officeDocument/2006/relationships/hyperlink" Target="http://www.sciencedirect.com/science/article/pii/037704279090338Z/pdf?md5=804da3fc2ae060c841d8716632340ed6&amp;pid=1-s2.0-037704279090338Z-main.pdf" TargetMode="External"/><Relationship Id="rId4" Type="http://schemas.openxmlformats.org/officeDocument/2006/relationships/hyperlink" Target="https://en.wikipedia.org/wiki/Harald_Niederreit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6.xml"/><Relationship Id="rId3" Type="http://schemas.openxmlformats.org/officeDocument/2006/relationships/slide" Target="slide8.xml"/><Relationship Id="rId7" Type="http://schemas.openxmlformats.org/officeDocument/2006/relationships/slide" Target="slide8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0.xml"/><Relationship Id="rId5" Type="http://schemas.openxmlformats.org/officeDocument/2006/relationships/slide" Target="slide30.xml"/><Relationship Id="rId4" Type="http://schemas.openxmlformats.org/officeDocument/2006/relationships/slide" Target="slide18.xml"/><Relationship Id="rId9" Type="http://schemas.openxmlformats.org/officeDocument/2006/relationships/slide" Target="slide1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.org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st.ru/" TargetMode="External"/><Relationship Id="rId2" Type="http://schemas.openxmlformats.org/officeDocument/2006/relationships/hyperlink" Target="https://ru.wikipedia.org/wiki/%D0%98%D0%BD%D1%84%D0%BE%D0%A2%D0%B5%D0%9A%D0%A1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hyperlink" Target="http://csrc.nist.gov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ansi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5%D1%81%D1%82%D0%B8%D1%80%D0%BE%D0%B2%D0%B0%D0%BD%D0%B8%D0%B5_%D0%BF%D1%81%D0%B5%D0%B2%D0%B4%D0%BE%D1%81%D0%BB%D1%83%D1%87%D0%B0%D0%B9%D0%BD%D1%8B%D1%85_%D0%BF%D0%BE%D1%81%D0%BB%D0%B5%D0%B4%D0%BE%D0%B2%D0%B0%D1%82%D0%B5%D0%BB%D1%8C%D0%BD%D0%BE%D1%81%D1%82%D0%B5%D0%B9" TargetMode="External"/><Relationship Id="rId7" Type="http://schemas.openxmlformats.org/officeDocument/2006/relationships/hyperlink" Target="https://ru.wikipedia.org/wiki/RdRand#cite_note-SIG-1" TargetMode="External"/><Relationship Id="rId2" Type="http://schemas.openxmlformats.org/officeDocument/2006/relationships/slide" Target="slide2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/index.php?title=ANSI_X9.82&amp;action=edit&amp;redlink=1" TargetMode="External"/><Relationship Id="rId5" Type="http://schemas.openxmlformats.org/officeDocument/2006/relationships/hyperlink" Target="https://ru.wikipedia.org/w/index.php?title=FIPS_140-2&amp;action=edit&amp;redlink=1" TargetMode="External"/><Relationship Id="rId4" Type="http://schemas.openxmlformats.org/officeDocument/2006/relationships/hyperlink" Target="https://ru.wikipedia.org/w/index.php?title=NIST_SP800-90&amp;action=edit&amp;redlink=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LFSR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B%D0%BE%D0%B6%D0%B5%D0%BD%D0%B8%D0%B5_%D0%BF%D0%BE_%D0%BC%D0%BE%D0%B4%D1%83%D0%BB%D1%8E_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athematica" TargetMode="External"/><Relationship Id="rId2" Type="http://schemas.openxmlformats.org/officeDocument/2006/relationships/hyperlink" Target="https://ru.wikipedia.org/wiki/Wolfram_Research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65_535_(%D1%87%D0%B8%D1%81%D0%BB%D0%BE)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4%D0%B8%D1%81%D0%BA%D1%80%D0%B5%D1%82%D0%BD%D0%BE%D0%B5_%D1%80%D0%B0%D0%B2%D0%BD%D0%BE%D0%BC%D0%B5%D1%80%D0%BD%D0%BE%D0%B5_%D1%80%D0%B0%D1%81%D0%BF%D1%80%D0%B5%D0%B4%D0%B5%D0%BB%D0%B5%D0%BD%D0%B8%D0%B5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pi.org/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application_notes/xapp209.pdf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1320.html" TargetMode="Externa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%D0%A2%D1%83%D0%BD%D0%BD%D0%B5%D0%BB%D0%B8%D1%80%D0%BE%D0%B2%D0%B0%D0%BD%D0%B8%D0%B5_(%D0%BC%D0%B5%D1%82%D0%BE%D0%B4)&amp;action=edit&amp;redlink=1" TargetMode="External"/><Relationship Id="rId3" Type="http://schemas.openxmlformats.org/officeDocument/2006/relationships/hyperlink" Target="https://ru.wikipedia.org/wiki/%D0%9B%D0%B0%D0%B9_%D0%A1%D1%8E%D1%8D%D1%86%D0%B7%D1%8F" TargetMode="External"/><Relationship Id="rId7" Type="http://schemas.openxmlformats.org/officeDocument/2006/relationships/hyperlink" Target="https://ru.wikipedia.org/wiki/%D0%9A%D0%BE%D0%BB%D0%BB%D0%B8%D0%B7%D0%B8%D1%8F_%D1%85%D0%B5%D1%88-%D1%84%D1%83%D0%BD%D0%BA%D1%86%D0%B8%D0%B8" TargetMode="External"/><Relationship Id="rId2" Type="http://schemas.openxmlformats.org/officeDocument/2006/relationships/hyperlink" Target="https://ru.wikipedia.org/wiki/2004_%D0%B3%D0%BE%D0%B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2006_%D0%B3%D0%BE%D0%B4" TargetMode="External"/><Relationship Id="rId5" Type="http://schemas.openxmlformats.org/officeDocument/2006/relationships/hyperlink" Target="https://ru.wikipedia.org/wiki/2005_%D0%B3%D0%BE%D0%B4" TargetMode="External"/><Relationship Id="rId4" Type="http://schemas.openxmlformats.org/officeDocument/2006/relationships/hyperlink" Target="https://ru.wikipedia.org/wiki/MD5#cite_note-8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4%D0%B5%D0%B4%D0%B5%D1%80%D0%B0%D0%BB%D1%8C%D0%BD%D1%8B%D0%B5_%D1%81%D1%82%D0%B0%D0%BD%D0%B4%D0%B0%D1%80%D1%82%D1%8B_%D0%BE%D0%B1%D1%80%D0%B0%D0%B1%D0%BE%D1%82%D0%BA%D0%B8_%D0%B8%D0%BD%D1%84%D0%BE%D1%80%D0%BC%D0%B0%D1%86%D0%B8%D0%B8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A1%D1%8F%D0%BE%D1%8E%D0%BD%D1%8C_%D0%92%D0%B0%D0%BD&amp;action=edit&amp;redlink=1" TargetMode="External"/><Relationship Id="rId2" Type="http://schemas.openxmlformats.org/officeDocument/2006/relationships/hyperlink" Target="https://ru.wikipedia.org/wiki/2005_%D0%B3%D0%BE%D0%B4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u.wikipedia.org/w/index.php?title=%D0%A5%D1%83%D0%BD%D0%B1%D0%BE_%D0%AE%D0%B9&amp;action=edit&amp;redlink=1" TargetMode="External"/><Relationship Id="rId4" Type="http://schemas.openxmlformats.org/officeDocument/2006/relationships/hyperlink" Target="https://ru.wikipedia.org/w/index.php?title=%D0%98%D1%86%D1%8E%D0%BD%D1%8C_%D0%9B%D0%B8%D0%B7%D0%B0_%D0%98%D0%BD%D1%8C&amp;action=edit&amp;redlink=1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2168" y="3547903"/>
          <a:ext cx="6397625" cy="4455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2365"/>
                <a:gridCol w="417195"/>
                <a:gridCol w="2298065"/>
              </a:tblGrid>
              <a:tr h="1849468">
                <a:tc gridSpan="3">
                  <a:txBody>
                    <a:bodyPr/>
                    <a:lstStyle/>
                    <a:p>
                      <a:pPr marL="2639695" marR="286385" indent="-2249805">
                        <a:lnSpc>
                          <a:spcPts val="3279"/>
                        </a:lnSpc>
                        <a:spcBef>
                          <a:spcPts val="30"/>
                        </a:spcBef>
                      </a:pPr>
                      <a:r>
                        <a:rPr sz="2800" spc="-5" dirty="0">
                          <a:latin typeface="Cambria"/>
                          <a:cs typeface="Cambria"/>
                        </a:rPr>
                        <a:t>ГЕНЕРАТОРЫ ПСЕВДОСЛУЧАЙНЫХ  ЧИСЕЛ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B w="2857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35608">
                <a:tc gridSpan="2">
                  <a:txBody>
                    <a:bodyPr/>
                    <a:lstStyle/>
                    <a:p>
                      <a:pPr marL="208851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Слеповичев</a:t>
                      </a:r>
                      <a:r>
                        <a:rPr sz="2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И.И.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109855" marB="0"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40"/>
                        </a:lnSpc>
                        <a:spcBef>
                          <a:spcPts val="116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май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21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36525">
                        <a:lnSpc>
                          <a:spcPts val="5740"/>
                        </a:lnSpc>
                      </a:pPr>
                      <a:r>
                        <a:rPr sz="480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808080"/>
                      </a:solidFill>
                      <a:prstDash val="solid"/>
                    </a:lnL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170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36525" marR="186055" algn="just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Пособие содержит описание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основных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методов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генера-  ции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последовательностей псевдослучайных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чисел. Рас-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смотрены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проблемы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криптографической стойкости,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ка-  чества и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производительности генераторов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псевдослу-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6525" marR="196215" algn="just">
                        <a:lnSpc>
                          <a:spcPct val="100899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чайных чисел. В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курсе дается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обзор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статистических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кри- 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териев «случайности» последовательностей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чисел.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28575">
                      <a:solidFill>
                        <a:srgbClr val="80808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Учебное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пособие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T w="2857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5540" cy="824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815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50800" marR="46355" algn="just">
              <a:lnSpc>
                <a:spcPct val="122600"/>
              </a:lnSpc>
              <a:spcBef>
                <a:spcPts val="114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поле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(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0,1,2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+,∗)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умно-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жение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определены 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 + 2 =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mod 3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 ∗ 2 =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Степени 2: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1,2</a:t>
            </a:r>
            <a:r>
              <a:rPr sz="1500" spc="-7" baseline="27777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2,2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2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  <a:p>
            <a:pPr marL="50800" marR="44450" indent="449580" algn="just">
              <a:lnSpc>
                <a:spcPct val="121800"/>
              </a:lnSpc>
              <a:spcBef>
                <a:spcPts val="4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Отметим,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поля равен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числу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𝐿 =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образовано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целых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 до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𝐿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 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все из этих чисел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жестве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{0,1,2,3}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обратного,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 ∗ 2 =</a:t>
            </a:r>
            <a:r>
              <a:rPr sz="1400" spc="1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3815" indent="449580" algn="just">
              <a:lnSpc>
                <a:spcPct val="1225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время,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 простого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натурального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&gt;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мы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 порядка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структура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отличной  от структуры поля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целых 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85"/>
              </a:spcBef>
            </a:pPr>
            <a:r>
              <a:rPr sz="1400" b="1" spc="-5" dirty="0">
                <a:latin typeface="Arial"/>
                <a:cs typeface="Arial"/>
              </a:rPr>
              <a:t>1.2. </a:t>
            </a:r>
            <a:r>
              <a:rPr sz="1600" b="1" spc="-15" dirty="0">
                <a:latin typeface="Arial"/>
                <a:cs typeface="Arial"/>
              </a:rPr>
              <a:t>Поля </a:t>
            </a:r>
            <a:r>
              <a:rPr sz="1600" b="1" spc="-20" dirty="0">
                <a:latin typeface="Arial"/>
                <a:cs typeface="Arial"/>
              </a:rPr>
              <a:t>Галуа</a:t>
            </a:r>
            <a:r>
              <a:rPr sz="1600" b="1" spc="-295" dirty="0">
                <a:latin typeface="Arial"/>
                <a:cs typeface="Arial"/>
              </a:rPr>
              <a:t> </a:t>
            </a:r>
            <a:r>
              <a:rPr sz="1600" spc="10" dirty="0">
                <a:latin typeface="Cambria Math"/>
                <a:cs typeface="Cambria Math"/>
              </a:rPr>
              <a:t>𝑮𝑭</a:t>
            </a:r>
            <a:r>
              <a:rPr sz="2400" spc="15" baseline="1736" dirty="0">
                <a:latin typeface="Cambria Math"/>
                <a:cs typeface="Cambria Math"/>
              </a:rPr>
              <a:t>(</a:t>
            </a:r>
            <a:r>
              <a:rPr sz="1600" spc="10" dirty="0">
                <a:latin typeface="Cambria Math"/>
                <a:cs typeface="Cambria Math"/>
              </a:rPr>
              <a:t>𝒑</a:t>
            </a:r>
            <a:r>
              <a:rPr sz="1725" spc="15" baseline="28985" dirty="0">
                <a:latin typeface="Cambria Math"/>
                <a:cs typeface="Cambria Math"/>
              </a:rPr>
              <a:t>𝒏</a:t>
            </a:r>
            <a:r>
              <a:rPr sz="2400" spc="15" baseline="1736" dirty="0">
                <a:latin typeface="Cambria Math"/>
                <a:cs typeface="Cambria Math"/>
              </a:rPr>
              <a:t>)</a:t>
            </a:r>
            <a:endParaRPr sz="2400" baseline="1736">
              <a:latin typeface="Cambria Math"/>
              <a:cs typeface="Cambria Math"/>
            </a:endParaRPr>
          </a:p>
          <a:p>
            <a:pPr marL="50800" marR="43180" indent="449580" algn="just">
              <a:lnSpc>
                <a:spcPct val="122100"/>
              </a:lnSpc>
              <a:spcBef>
                <a:spcPts val="6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многочленов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лем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Напомним,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неизвестной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 полем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выражение  вида 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</a:t>
            </a:r>
            <a:r>
              <a:rPr sz="1400" spc="-1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  <a:p>
            <a:pPr marL="50800" marR="43815" algn="just">
              <a:lnSpc>
                <a:spcPct val="122100"/>
              </a:lnSpc>
              <a:spcBef>
                <a:spcPts val="5"/>
              </a:spcBef>
            </a:pP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2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2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≠ 0.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Отметим,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данное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выражение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 отображающая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84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4450" indent="449580" algn="just">
              <a:lnSpc>
                <a:spcPct val="121400"/>
              </a:lnSpc>
              <a:spcBef>
                <a:spcPts val="359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однозначно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коэффициентов 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Многочлены можно суммировать,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суммируя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степенях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(с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подобных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членов 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7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</a:t>
            </a:r>
            <a:r>
              <a:rPr sz="1400" spc="-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  <a:p>
            <a:pPr marL="1831339">
              <a:lnSpc>
                <a:spcPct val="100000"/>
              </a:lnSpc>
              <a:spcBef>
                <a:spcPts val="78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𝑐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⋯ +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8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𝑚+𝑟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𝑚+𝑟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831339">
              <a:lnSpc>
                <a:spcPct val="100000"/>
              </a:lnSpc>
              <a:spcBef>
                <a:spcPts val="101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5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R="1384935" algn="ctr">
              <a:lnSpc>
                <a:spcPct val="100000"/>
              </a:lnSpc>
              <a:spcBef>
                <a:spcPts val="509"/>
              </a:spcBef>
            </a:pPr>
            <a:r>
              <a:rPr sz="1000" spc="40" dirty="0">
                <a:solidFill>
                  <a:srgbClr val="000009"/>
                </a:solidFill>
                <a:latin typeface="Cambria Math"/>
                <a:cs typeface="Cambria Math"/>
              </a:rPr>
              <a:t>𝑖+𝑗=𝑘</a:t>
            </a:r>
            <a:endParaRPr sz="1000">
              <a:latin typeface="Cambria Math"/>
              <a:cs typeface="Cambria Math"/>
            </a:endParaRPr>
          </a:p>
          <a:p>
            <a:pPr marL="50800" marR="43180" indent="449580" algn="just">
              <a:lnSpc>
                <a:spcPct val="121400"/>
              </a:lnSpc>
              <a:spcBef>
                <a:spcPts val="32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Легко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проверить,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множество многочленов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полем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образует коммутативное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жество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нулем,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котором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сложение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умножение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коммутатив-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212" y="9238233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3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227" y="9346183"/>
            <a:ext cx="6192520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0480" indent="449580">
              <a:lnSpc>
                <a:spcPts val="1380"/>
              </a:lnSpc>
              <a:spcBef>
                <a:spcPts val="195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Вопросы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интерпретации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как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полиномиальных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функций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рассмотрены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  [53,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 с.325-328].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4905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99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23600"/>
              </a:lnSpc>
              <a:spcBef>
                <a:spcPts val="113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аппроксимируется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нормальным распределением.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минимум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1000 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  состоять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 чем из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1010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𝐿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75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50800" marR="45085" indent="449580" algn="just">
              <a:lnSpc>
                <a:spcPct val="120700"/>
              </a:lnSpc>
              <a:spcBef>
                <a:spcPts val="38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входе: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(𝑠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бинарная последовательность длины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L, Q, K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0" marR="904875" indent="-7620" algn="just">
              <a:lnSpc>
                <a:spcPts val="2500"/>
              </a:lnSpc>
              <a:spcBef>
                <a:spcPts val="17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статистики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s.  </a:t>
            </a:r>
            <a:r>
              <a:rPr sz="1400" dirty="0">
                <a:latin typeface="Times New Roman"/>
                <a:cs typeface="Times New Roman"/>
              </a:rPr>
              <a:t>1.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𝑗 = 0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spc="5" dirty="0">
                <a:latin typeface="Cambria Math"/>
                <a:cs typeface="Cambria Math"/>
              </a:rPr>
              <a:t>2</a:t>
            </a:r>
            <a:r>
              <a:rPr sz="1500" spc="7" baseline="27777" dirty="0">
                <a:latin typeface="Cambria Math"/>
                <a:cs typeface="Cambria Math"/>
              </a:rPr>
              <a:t>𝐿 </a:t>
            </a:r>
            <a:r>
              <a:rPr sz="1400" dirty="0">
                <a:latin typeface="Cambria Math"/>
                <a:cs typeface="Cambria Math"/>
              </a:rPr>
              <a:t>− 1 </a:t>
            </a:r>
            <a:r>
              <a:rPr sz="1400" spc="5" dirty="0">
                <a:latin typeface="Cambria Math"/>
                <a:cs typeface="Cambria Math"/>
              </a:rPr>
              <a:t>𝑑𝑜: </a:t>
            </a:r>
            <a:r>
              <a:rPr sz="1400" spc="10" dirty="0">
                <a:latin typeface="Cambria Math"/>
                <a:cs typeface="Cambria Math"/>
              </a:rPr>
              <a:t>𝑇</a:t>
            </a:r>
            <a:r>
              <a:rPr sz="2100" spc="15" baseline="1984" dirty="0">
                <a:latin typeface="Cambria Math"/>
                <a:cs typeface="Cambria Math"/>
              </a:rPr>
              <a:t>[</a:t>
            </a:r>
            <a:r>
              <a:rPr sz="1400" spc="10" dirty="0">
                <a:latin typeface="Cambria Math"/>
                <a:cs typeface="Cambria Math"/>
              </a:rPr>
              <a:t>𝑗</a:t>
            </a:r>
            <a:r>
              <a:rPr sz="2100" spc="15" baseline="1984" dirty="0">
                <a:latin typeface="Cambria Math"/>
                <a:cs typeface="Cambria Math"/>
              </a:rPr>
              <a:t>]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-4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0.</a:t>
            </a:r>
            <a:endParaRPr sz="1400">
              <a:latin typeface="Cambria Math"/>
              <a:cs typeface="Cambria Math"/>
            </a:endParaRPr>
          </a:p>
          <a:p>
            <a:pPr marL="508000">
              <a:lnSpc>
                <a:spcPts val="1664"/>
              </a:lnSpc>
            </a:pPr>
            <a:r>
              <a:rPr sz="1400" dirty="0">
                <a:latin typeface="Times New Roman"/>
                <a:cs typeface="Times New Roman"/>
              </a:rPr>
              <a:t>2.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𝑄 </a:t>
            </a:r>
            <a:r>
              <a:rPr sz="1400" spc="5" dirty="0">
                <a:latin typeface="Cambria Math"/>
                <a:cs typeface="Cambria Math"/>
              </a:rPr>
              <a:t>𝑑𝑜: </a:t>
            </a:r>
            <a:r>
              <a:rPr sz="1400" spc="20" dirty="0">
                <a:latin typeface="Cambria Math"/>
                <a:cs typeface="Cambria Math"/>
              </a:rPr>
              <a:t>𝑇</a:t>
            </a:r>
            <a:r>
              <a:rPr sz="2100" spc="30" baseline="1984" dirty="0">
                <a:latin typeface="Cambria Math"/>
                <a:cs typeface="Cambria Math"/>
              </a:rPr>
              <a:t>[</a:t>
            </a:r>
            <a:r>
              <a:rPr sz="1400" spc="20" dirty="0">
                <a:latin typeface="Cambria Math"/>
                <a:cs typeface="Cambria Math"/>
              </a:rPr>
              <a:t>𝑏</a:t>
            </a:r>
            <a:r>
              <a:rPr sz="1500" spc="30" baseline="-16666" dirty="0">
                <a:latin typeface="Cambria Math"/>
                <a:cs typeface="Cambria Math"/>
              </a:rPr>
              <a:t>𝑖</a:t>
            </a:r>
            <a:r>
              <a:rPr sz="2100" spc="30" baseline="1984" dirty="0">
                <a:latin typeface="Cambria Math"/>
                <a:cs typeface="Cambria Math"/>
              </a:rPr>
              <a:t>]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𝑖.</a:t>
            </a:r>
            <a:endParaRPr sz="1400">
              <a:latin typeface="Cambria Math"/>
              <a:cs typeface="Cambria Math"/>
            </a:endParaRPr>
          </a:p>
          <a:p>
            <a:pPr marL="5080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dirty="0">
                <a:latin typeface="Cambria Math"/>
                <a:cs typeface="Cambria Math"/>
              </a:rPr>
              <a:t>𝑠𝑢𝑚 ←</a:t>
            </a:r>
            <a:r>
              <a:rPr sz="1400" spc="-10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0.</a:t>
            </a:r>
            <a:endParaRPr sz="1400">
              <a:latin typeface="Cambria Math"/>
              <a:cs typeface="Cambria Math"/>
            </a:endParaRPr>
          </a:p>
          <a:p>
            <a:pPr marL="5080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Times New Roman"/>
                <a:cs typeface="Times New Roman"/>
              </a:rPr>
              <a:t>4.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𝑄 + 1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𝑄 + 𝐾</a:t>
            </a:r>
            <a:r>
              <a:rPr sz="1400" spc="9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𝑑𝑜</a:t>
            </a:r>
            <a:endParaRPr sz="1400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Times New Roman"/>
                <a:cs typeface="Times New Roman"/>
              </a:rPr>
              <a:t>a. </a:t>
            </a:r>
            <a:r>
              <a:rPr sz="1400" dirty="0">
                <a:latin typeface="Cambria Math"/>
                <a:cs typeface="Cambria Math"/>
              </a:rPr>
              <a:t>𝑠𝑢𝑚 ← 𝑠𝑢𝑚 + lg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𝑖 −</a:t>
            </a:r>
            <a:r>
              <a:rPr sz="1400" spc="20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𝑇</a:t>
            </a:r>
            <a:r>
              <a:rPr sz="2100" spc="22" baseline="1984" dirty="0">
                <a:latin typeface="Cambria Math"/>
                <a:cs typeface="Cambria Math"/>
              </a:rPr>
              <a:t>[</a:t>
            </a:r>
            <a:r>
              <a:rPr sz="1400" spc="15" dirty="0">
                <a:latin typeface="Cambria Math"/>
                <a:cs typeface="Cambria Math"/>
              </a:rPr>
              <a:t>𝑏</a:t>
            </a:r>
            <a:r>
              <a:rPr sz="1500" spc="22" baseline="-16666" dirty="0">
                <a:latin typeface="Cambria Math"/>
                <a:cs typeface="Cambria Math"/>
              </a:rPr>
              <a:t>𝑖</a:t>
            </a:r>
            <a:r>
              <a:rPr sz="2100" spc="22" baseline="1984" dirty="0">
                <a:latin typeface="Cambria Math"/>
                <a:cs typeface="Cambria Math"/>
              </a:rPr>
              <a:t>])</a:t>
            </a:r>
            <a:r>
              <a:rPr sz="1400" spc="1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Times New Roman"/>
                <a:cs typeface="Times New Roman"/>
              </a:rPr>
              <a:t>b. </a:t>
            </a:r>
            <a:r>
              <a:rPr sz="1400" spc="20" dirty="0">
                <a:latin typeface="Cambria Math"/>
                <a:cs typeface="Cambria Math"/>
              </a:rPr>
              <a:t>𝑇</a:t>
            </a:r>
            <a:r>
              <a:rPr sz="2100" spc="30" baseline="1984" dirty="0">
                <a:latin typeface="Cambria Math"/>
                <a:cs typeface="Cambria Math"/>
              </a:rPr>
              <a:t>[</a:t>
            </a:r>
            <a:r>
              <a:rPr sz="1400" spc="20" dirty="0">
                <a:latin typeface="Cambria Math"/>
                <a:cs typeface="Cambria Math"/>
              </a:rPr>
              <a:t>𝑏</a:t>
            </a:r>
            <a:r>
              <a:rPr sz="1500" spc="30" baseline="-16666" dirty="0">
                <a:latin typeface="Cambria Math"/>
                <a:cs typeface="Cambria Math"/>
              </a:rPr>
              <a:t>𝑖</a:t>
            </a:r>
            <a:r>
              <a:rPr sz="2100" spc="30" baseline="1984" dirty="0">
                <a:latin typeface="Cambria Math"/>
                <a:cs typeface="Cambria Math"/>
              </a:rPr>
              <a:t>]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16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𝑖.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1914" y="446443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8732" y="4323714"/>
            <a:ext cx="1053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5. </a:t>
            </a:r>
            <a:r>
              <a:rPr sz="1400" dirty="0">
                <a:latin typeface="Cambria Math"/>
                <a:cs typeface="Cambria Math"/>
              </a:rPr>
              <a:t>𝑋</a:t>
            </a:r>
            <a:r>
              <a:rPr sz="1500" baseline="-16666" dirty="0">
                <a:latin typeface="Cambria Math"/>
                <a:cs typeface="Cambria Math"/>
              </a:rPr>
              <a:t>𝑢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500" spc="75" baseline="47222" dirty="0">
                <a:latin typeface="Cambria Math"/>
                <a:cs typeface="Cambria Math"/>
              </a:rPr>
              <a:t>𝑠𝑢𝑚</a:t>
            </a:r>
            <a:r>
              <a:rPr sz="1400" spc="5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4465446"/>
            <a:ext cx="5968365" cy="2103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4125">
              <a:lnSpc>
                <a:spcPts val="1185"/>
              </a:lnSpc>
              <a:spcBef>
                <a:spcPts val="95"/>
              </a:spcBef>
            </a:pPr>
            <a:r>
              <a:rPr sz="1000" spc="15" dirty="0">
                <a:latin typeface="Cambria Math"/>
                <a:cs typeface="Cambria Math"/>
              </a:rPr>
              <a:t>𝐾</a:t>
            </a:r>
            <a:endParaRPr sz="1000">
              <a:latin typeface="Cambria Math"/>
              <a:cs typeface="Cambria Math"/>
            </a:endParaRPr>
          </a:p>
          <a:p>
            <a:pPr marL="495300">
              <a:lnSpc>
                <a:spcPts val="1664"/>
              </a:lnSpc>
            </a:pPr>
            <a:r>
              <a:rPr sz="1400" dirty="0">
                <a:latin typeface="Times New Roman"/>
                <a:cs typeface="Times New Roman"/>
              </a:rPr>
              <a:t>6. </a:t>
            </a:r>
            <a:r>
              <a:rPr sz="1400" dirty="0">
                <a:latin typeface="Cambria Math"/>
                <a:cs typeface="Cambria Math"/>
              </a:rPr>
              <a:t>Вернуть</a:t>
            </a:r>
            <a:r>
              <a:rPr sz="1400" spc="35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𝑋</a:t>
            </a:r>
            <a:r>
              <a:rPr sz="1500" spc="37" baseline="-16666" dirty="0">
                <a:latin typeface="Cambria Math"/>
                <a:cs typeface="Cambria Math"/>
              </a:rPr>
              <a:t>𝑢</a:t>
            </a:r>
            <a:r>
              <a:rPr sz="1400" spc="2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8100" marR="71120" indent="449580">
              <a:lnSpc>
                <a:spcPct val="123000"/>
              </a:lnSpc>
              <a:spcBef>
                <a:spcPts val="7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Универсальный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Маурера использует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вычисленное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утверждением: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Утверждение 5.1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Пусть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статистика, определенная выше,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</a:t>
            </a:r>
            <a:r>
              <a:rPr sz="1400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</a:t>
            </a:r>
            <a:endParaRPr sz="1400">
              <a:latin typeface="Times New Roman"/>
              <a:cs typeface="Times New Roman"/>
            </a:endParaRPr>
          </a:p>
          <a:p>
            <a:pPr marL="38100" marR="30480">
              <a:lnSpc>
                <a:spcPct val="121400"/>
              </a:lnSpc>
              <a:spcBef>
                <a:spcPts val="4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𝜇 и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5.1.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Тогда,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 последовательности,  статистика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(𝑋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𝜇)/𝜎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приблизительно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соответствует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𝑁(0,1)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627" y="6577572"/>
            <a:ext cx="6152515" cy="30435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180"/>
              </a:spcBef>
              <a:tabLst>
                <a:tab pos="913130" algn="l"/>
              </a:tabLst>
            </a:pPr>
            <a:r>
              <a:rPr sz="1400" b="1" spc="-5" dirty="0">
                <a:latin typeface="Arial"/>
                <a:cs typeface="Arial"/>
              </a:rPr>
              <a:t>5.13.	</a:t>
            </a:r>
            <a:r>
              <a:rPr sz="1600" b="1" spc="-5" dirty="0">
                <a:latin typeface="Arial"/>
                <a:cs typeface="Arial"/>
              </a:rPr>
              <a:t>Статистические </a:t>
            </a:r>
            <a:r>
              <a:rPr sz="1600" b="1" spc="-10" dirty="0">
                <a:latin typeface="Arial"/>
                <a:cs typeface="Arial"/>
              </a:rPr>
              <a:t>критерии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NIST</a:t>
            </a:r>
            <a:endParaRPr sz="1600">
              <a:latin typeface="Arial"/>
              <a:cs typeface="Arial"/>
            </a:endParaRPr>
          </a:p>
          <a:p>
            <a:pPr marL="12700" marR="5080" indent="449580" algn="just">
              <a:lnSpc>
                <a:spcPct val="119900"/>
              </a:lnSpc>
              <a:spcBef>
                <a:spcPts val="6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Отдельно рассмотрим Статистические критерии NIST (Statistical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Testing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Suite of Random Number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Generators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NIST STS)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программный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пакет,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разра-  ботанный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Лабораторией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информационных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технологий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(ITL NIST). Всего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пакета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15 тестов,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предназначенных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проверки бинарных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тельностей,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сгенерированных ГПСЧ.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тестов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статистику,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позволяющую выявить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дефектов, присущих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неслучайным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тельностям.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Базовыми идеями этих тестов являются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Кну-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книге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(основные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5.2-5.11),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тесты,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разработанные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Дж. Марсальей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пакете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DIEHARD [35].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тесты 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кете приведены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вычислительной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схеме,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состоящей из четырех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шагов: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51245" cy="9182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  <a:p>
            <a:pPr marL="23526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2020"/>
              </a:lnSpc>
              <a:spcBef>
                <a:spcPts val="40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Основной проверяемой гипотезой 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и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проверять.</a:t>
            </a:r>
            <a:endParaRPr sz="1400">
              <a:latin typeface="Times New Roman"/>
              <a:cs typeface="Times New Roman"/>
            </a:endParaRPr>
          </a:p>
          <a:p>
            <a:pPr marL="462280" indent="-221615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4629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двоичной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462280" indent="-22161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629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интервала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[0,1].</a:t>
            </a:r>
            <a:endParaRPr sz="1400">
              <a:latin typeface="Times New Roman"/>
              <a:cs typeface="Times New Roman"/>
            </a:endParaRPr>
          </a:p>
          <a:p>
            <a:pPr marL="462280" indent="-22161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Сравниваем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-значение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𝛼 ∈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0,001,0.01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-значение не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превышает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7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считаем,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прошла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тест.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Иначе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нет.</a:t>
            </a:r>
            <a:endParaRPr sz="140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9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кратко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основные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NIST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buFont typeface="Arial"/>
              <a:buAutoNum type="arabicPeriod"/>
              <a:tabLst>
                <a:tab pos="798195" algn="l"/>
              </a:tabLst>
            </a:pPr>
            <a:r>
              <a:rPr sz="1400" b="1" spc="-10" dirty="0">
                <a:latin typeface="Arial"/>
                <a:cs typeface="Arial"/>
              </a:rPr>
              <a:t>Частотный </a:t>
            </a:r>
            <a:r>
              <a:rPr sz="1400" b="1" spc="-5" dirty="0">
                <a:latin typeface="Arial"/>
                <a:cs typeface="Arial"/>
              </a:rPr>
              <a:t>побитовый </a:t>
            </a:r>
            <a:r>
              <a:rPr sz="1400" b="1" spc="-15" dirty="0">
                <a:latin typeface="Arial"/>
                <a:cs typeface="Arial"/>
              </a:rPr>
              <a:t>тест </a:t>
            </a:r>
            <a:r>
              <a:rPr sz="1400" b="1" spc="-5" dirty="0">
                <a:latin typeface="Arial"/>
                <a:cs typeface="Arial"/>
              </a:rPr>
              <a:t>(The Frequency Monobit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7620" indent="449580" algn="just">
              <a:lnSpc>
                <a:spcPct val="119600"/>
              </a:lnSpc>
              <a:spcBef>
                <a:spcPts val="5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выявить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дисбаланс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единиц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вательности. Тест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считается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проваленным,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слишком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нулей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слишком много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единиц.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9600"/>
              </a:lnSpc>
              <a:spcBef>
                <a:spcPts val="61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Рекомендуемой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тестируемых последовательностей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согласно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NIST  STRN являются битовые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000 000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Всего тестируется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приня-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 100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buFont typeface="Arial"/>
              <a:buAutoNum type="arabicPeriod" startAt="2"/>
              <a:tabLst>
                <a:tab pos="79819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spc="-10" dirty="0">
                <a:latin typeface="Arial"/>
                <a:cs typeface="Arial"/>
              </a:rPr>
              <a:t>кумулятивных </a:t>
            </a:r>
            <a:r>
              <a:rPr sz="1400" b="1" spc="-15" dirty="0">
                <a:latin typeface="Arial"/>
                <a:cs typeface="Arial"/>
              </a:rPr>
              <a:t>сумм </a:t>
            </a:r>
            <a:r>
              <a:rPr sz="1400" b="1" spc="-5" dirty="0">
                <a:latin typeface="Arial"/>
                <a:cs typeface="Arial"/>
              </a:rPr>
              <a:t>(The Cumulative Sums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199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 заключается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отклонении (от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нуля)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произволь-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обходе,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определяемым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кумулятивной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заданных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(-1,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+1) цифр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следовательности. Цель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данного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является 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кумулятивная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частичных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последовательностей, возникающих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слишком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большой или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слишком маленькой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сравнению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ожидае-  мым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поведением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суммы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абсолютно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образом,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кумулятивная сумма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рассматриваться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произвольный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обход.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случайной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отклонение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вольного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обхода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вблизи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нуля.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45"/>
              </a:spcBef>
              <a:buFont typeface="Arial"/>
              <a:buAutoNum type="arabicPeriod" startAt="3"/>
              <a:tabLst>
                <a:tab pos="798195" algn="l"/>
              </a:tabLst>
            </a:pPr>
            <a:r>
              <a:rPr sz="1400" b="1" spc="-10" dirty="0">
                <a:latin typeface="Arial"/>
                <a:cs typeface="Arial"/>
              </a:rPr>
              <a:t>Блочный </a:t>
            </a:r>
            <a:r>
              <a:rPr sz="1400" b="1" spc="-1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5" dirty="0">
                <a:latin typeface="Arial"/>
                <a:cs typeface="Arial"/>
              </a:rPr>
              <a:t>частоту </a:t>
            </a:r>
            <a:r>
              <a:rPr sz="1400" b="1" spc="-25" dirty="0">
                <a:latin typeface="Arial"/>
                <a:cs typeface="Arial"/>
              </a:rPr>
              <a:t>(Test </a:t>
            </a:r>
            <a:r>
              <a:rPr sz="1400" b="1" spc="-5" dirty="0">
                <a:latin typeface="Arial"/>
                <a:cs typeface="Arial"/>
              </a:rPr>
              <a:t>for Frequency </a:t>
            </a:r>
            <a:r>
              <a:rPr sz="1400" b="1" dirty="0">
                <a:latin typeface="Arial"/>
                <a:cs typeface="Arial"/>
              </a:rPr>
              <a:t>within a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Block)</a:t>
            </a:r>
            <a:endParaRPr sz="1400">
              <a:latin typeface="Arial"/>
              <a:cs typeface="Arial"/>
            </a:endParaRPr>
          </a:p>
          <a:p>
            <a:pPr marL="12700" marR="6985" indent="449580" algn="just">
              <a:lnSpc>
                <a:spcPct val="1200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разбивается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рассчитывается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частота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единиц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насколько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близка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эталонному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М/2.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М=1, длина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равнозначен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предыдуще-  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му.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Длина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тестовой 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 100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больше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20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49340" cy="868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buFont typeface="Arial"/>
              <a:buAutoNum type="arabicPeriod" startAt="4"/>
              <a:tabLst>
                <a:tab pos="79819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10" dirty="0">
                <a:latin typeface="Arial"/>
                <a:cs typeface="Arial"/>
              </a:rPr>
              <a:t>серийность </a:t>
            </a:r>
            <a:r>
              <a:rPr sz="1400" b="1" spc="-5" dirty="0">
                <a:latin typeface="Arial"/>
                <a:cs typeface="Arial"/>
              </a:rPr>
              <a:t>(Runs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8255" indent="449580" algn="just">
              <a:lnSpc>
                <a:spcPct val="120000"/>
              </a:lnSpc>
              <a:spcBef>
                <a:spcPts val="56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находятся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серии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непрерывные последовательности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их распределение сравнивается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ожидаемым распреде-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лением таких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серий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 последовательности. Длина 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45"/>
              </a:spcBef>
              <a:buFont typeface="Arial"/>
              <a:buAutoNum type="arabicPeriod" startAt="5"/>
              <a:tabLst>
                <a:tab pos="798195" algn="l"/>
              </a:tabLst>
            </a:pPr>
            <a:r>
              <a:rPr sz="1400" b="1" spc="-5" dirty="0">
                <a:latin typeface="Arial"/>
                <a:cs typeface="Arial"/>
              </a:rPr>
              <a:t>Матрично-ранговый </a:t>
            </a:r>
            <a:r>
              <a:rPr sz="1400" b="1" spc="-15" dirty="0">
                <a:latin typeface="Arial"/>
                <a:cs typeface="Arial"/>
              </a:rPr>
              <a:t>тест </a:t>
            </a:r>
            <a:r>
              <a:rPr sz="1400" b="1" spc="-5" dirty="0">
                <a:latin typeface="Arial"/>
                <a:cs typeface="Arial"/>
              </a:rPr>
              <a:t>(Random </a:t>
            </a:r>
            <a:r>
              <a:rPr sz="1400" b="1" dirty="0">
                <a:latin typeface="Arial"/>
                <a:cs typeface="Arial"/>
              </a:rPr>
              <a:t>Binary Matrix </a:t>
            </a:r>
            <a:r>
              <a:rPr sz="1400" b="1" spc="-10" dirty="0">
                <a:latin typeface="Arial"/>
                <a:cs typeface="Arial"/>
              </a:rPr>
              <a:t>Rank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зависимости между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подстроками фикси-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рованного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размера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матрицами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32х32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осуществляется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рангов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непересекающихся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подматриц,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построенных из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Длина 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 38 912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38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матриц.</a:t>
            </a:r>
            <a:endParaRPr sz="1400">
              <a:latin typeface="Times New Roman"/>
              <a:cs typeface="Times New Roman"/>
            </a:endParaRPr>
          </a:p>
          <a:p>
            <a:pPr marL="797560" marR="358775" lvl="2" indent="-605155">
              <a:lnSpc>
                <a:spcPct val="120000"/>
              </a:lnSpc>
              <a:spcBef>
                <a:spcPts val="1010"/>
              </a:spcBef>
              <a:buFont typeface="Arial"/>
              <a:buAutoNum type="arabicPeriod" startAt="6"/>
              <a:tabLst>
                <a:tab pos="798195" algn="l"/>
              </a:tabLst>
            </a:pPr>
            <a:r>
              <a:rPr sz="1400" b="1" spc="-5" dirty="0">
                <a:latin typeface="Arial"/>
                <a:cs typeface="Arial"/>
              </a:rPr>
              <a:t>Спектральный </a:t>
            </a:r>
            <a:r>
              <a:rPr sz="1400" b="1" spc="-10" dirty="0">
                <a:latin typeface="Arial"/>
                <a:cs typeface="Arial"/>
              </a:rPr>
              <a:t>тест </a:t>
            </a:r>
            <a:r>
              <a:rPr sz="1400" b="1" spc="-5" dirty="0">
                <a:latin typeface="Arial"/>
                <a:cs typeface="Arial"/>
              </a:rPr>
              <a:t>(тест дискретным </a:t>
            </a:r>
            <a:r>
              <a:rPr sz="1400" b="1" spc="-10" dirty="0">
                <a:latin typeface="Arial"/>
                <a:cs typeface="Arial"/>
              </a:rPr>
              <a:t>преобразованием  Фурье)</a:t>
            </a:r>
            <a:endParaRPr sz="1400">
              <a:latin typeface="Arial"/>
              <a:cs typeface="Arial"/>
            </a:endParaRPr>
          </a:p>
          <a:p>
            <a:pPr marL="12700" marR="10160" indent="449580" algn="just">
              <a:lnSpc>
                <a:spcPct val="1200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обнаружить повторяющиеся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 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  Фурье,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оцениваются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высоты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пиков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дискретного преобразования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Фурье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исходной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797560" marR="99695" lvl="2" indent="-605155">
              <a:lnSpc>
                <a:spcPct val="120000"/>
              </a:lnSpc>
              <a:spcBef>
                <a:spcPts val="1005"/>
              </a:spcBef>
              <a:buFont typeface="Arial"/>
              <a:buAutoNum type="arabicPeriod" startAt="7"/>
              <a:tabLst>
                <a:tab pos="79819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с </a:t>
            </a:r>
            <a:r>
              <a:rPr sz="1400" b="1" spc="-5" dirty="0">
                <a:latin typeface="Arial"/>
                <a:cs typeface="Arial"/>
              </a:rPr>
              <a:t>неперекрывающимися непериодическими </a:t>
            </a:r>
            <a:r>
              <a:rPr sz="1400" b="1" spc="-15" dirty="0">
                <a:latin typeface="Arial"/>
                <a:cs typeface="Arial"/>
              </a:rPr>
              <a:t>шаблона-  </a:t>
            </a:r>
            <a:r>
              <a:rPr sz="1400" b="1" spc="5" dirty="0">
                <a:latin typeface="Arial"/>
                <a:cs typeface="Arial"/>
              </a:rPr>
              <a:t>ми </a:t>
            </a:r>
            <a:r>
              <a:rPr sz="1400" b="1" spc="-5" dirty="0">
                <a:latin typeface="Arial"/>
                <a:cs typeface="Arial"/>
              </a:rPr>
              <a:t>(Non-overlapping </a:t>
            </a:r>
            <a:r>
              <a:rPr sz="1400" b="1" spc="-20" dirty="0">
                <a:latin typeface="Arial"/>
                <a:cs typeface="Arial"/>
              </a:rPr>
              <a:t>Template </a:t>
            </a:r>
            <a:r>
              <a:rPr sz="1400" b="1" spc="-5" dirty="0">
                <a:latin typeface="Arial"/>
                <a:cs typeface="Arial"/>
              </a:rPr>
              <a:t>Matching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762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Показывает число заранее заданных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(шаблонов)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после-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довательности. Поиск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шаблонов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осуществляется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бегущего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окна,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счетом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найденных совпадений.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найденном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совпадении окно  перескакивает на следующий за обнаруженным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шаблоном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  <a:p>
            <a:pPr marL="797560" marR="120650" lvl="2" indent="-605155">
              <a:lnSpc>
                <a:spcPct val="120000"/>
              </a:lnSpc>
              <a:spcBef>
                <a:spcPts val="1015"/>
              </a:spcBef>
              <a:buFont typeface="Arial"/>
              <a:buAutoNum type="arabicPeriod" startAt="8"/>
              <a:tabLst>
                <a:tab pos="79819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10" dirty="0">
                <a:latin typeface="Arial"/>
                <a:cs typeface="Arial"/>
              </a:rPr>
              <a:t>перекрывающиеся </a:t>
            </a:r>
            <a:r>
              <a:rPr sz="1400" b="1" spc="-5" dirty="0">
                <a:latin typeface="Arial"/>
                <a:cs typeface="Arial"/>
              </a:rPr>
              <a:t>периодические </a:t>
            </a:r>
            <a:r>
              <a:rPr sz="1400" b="1" spc="-15" dirty="0">
                <a:latin typeface="Arial"/>
                <a:cs typeface="Arial"/>
              </a:rPr>
              <a:t>шаблоны </a:t>
            </a:r>
            <a:r>
              <a:rPr sz="1400" b="1" dirty="0">
                <a:latin typeface="Arial"/>
                <a:cs typeface="Arial"/>
              </a:rPr>
              <a:t>(Over-  </a:t>
            </a:r>
            <a:r>
              <a:rPr sz="1400" b="1" spc="-5" dirty="0">
                <a:latin typeface="Arial"/>
                <a:cs typeface="Arial"/>
              </a:rPr>
              <a:t>lapping (Periodic) </a:t>
            </a:r>
            <a:r>
              <a:rPr sz="1400" b="1" spc="-20" dirty="0">
                <a:latin typeface="Arial"/>
                <a:cs typeface="Arial"/>
              </a:rPr>
              <a:t>Template </a:t>
            </a:r>
            <a:r>
              <a:rPr sz="1400" b="1" spc="-5" dirty="0">
                <a:latin typeface="Arial"/>
                <a:cs typeface="Arial"/>
              </a:rPr>
              <a:t>Matching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6985" indent="449580" algn="just">
              <a:lnSpc>
                <a:spcPct val="120000"/>
              </a:lnSpc>
              <a:spcBef>
                <a:spcPts val="5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Показывает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заранее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шаблонов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(периодичных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тестовой последовательности. Аналогично  предыдущему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тесту,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шаблоны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ищутся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бегущего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окна, но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об-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наружения шаблона,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сдвиг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производится 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обычно,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54420" cy="91205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102</a:t>
            </a:r>
            <a:endParaRPr sz="1400">
              <a:latin typeface="Times New Roman"/>
              <a:cs typeface="Times New Roman"/>
            </a:endParaRPr>
          </a:p>
          <a:p>
            <a:pPr marL="23526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797560" marR="379095" lvl="2" indent="-605155">
              <a:lnSpc>
                <a:spcPts val="2020"/>
              </a:lnSpc>
              <a:spcBef>
                <a:spcPts val="65"/>
              </a:spcBef>
              <a:buFont typeface="Arial"/>
              <a:buAutoNum type="arabicPeriod" startAt="9"/>
              <a:tabLst>
                <a:tab pos="798195" algn="l"/>
              </a:tabLst>
            </a:pPr>
            <a:r>
              <a:rPr sz="1400" b="1" spc="-10" dirty="0">
                <a:latin typeface="Arial"/>
                <a:cs typeface="Arial"/>
              </a:rPr>
              <a:t>Универсальный </a:t>
            </a:r>
            <a:r>
              <a:rPr sz="1400" b="1" spc="-5" dirty="0">
                <a:latin typeface="Arial"/>
                <a:cs typeface="Arial"/>
              </a:rPr>
              <a:t>статистический </a:t>
            </a:r>
            <a:r>
              <a:rPr sz="1400" b="1" spc="-15" dirty="0">
                <a:latin typeface="Arial"/>
                <a:cs typeface="Arial"/>
              </a:rPr>
              <a:t>тест </a:t>
            </a:r>
            <a:r>
              <a:rPr sz="1400" b="1" spc="-5" dirty="0">
                <a:latin typeface="Arial"/>
                <a:cs typeface="Arial"/>
              </a:rPr>
              <a:t>(Maurer's </a:t>
            </a:r>
            <a:r>
              <a:rPr sz="1400" b="1" spc="-10" dirty="0">
                <a:latin typeface="Arial"/>
                <a:cs typeface="Arial"/>
              </a:rPr>
              <a:t>Universal  </a:t>
            </a:r>
            <a:r>
              <a:rPr sz="1400" b="1" spc="-5" dirty="0">
                <a:latin typeface="Arial"/>
                <a:cs typeface="Arial"/>
              </a:rPr>
              <a:t>Statistical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14604" indent="449580" algn="just">
              <a:lnSpc>
                <a:spcPct val="120700"/>
              </a:lnSpc>
              <a:spcBef>
                <a:spcPts val="43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Показывает число бит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двумя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шаблонами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служит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сжимаемости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п.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4.12.</a:t>
            </a:r>
            <a:endParaRPr sz="1400">
              <a:latin typeface="Times New Roman"/>
              <a:cs typeface="Times New Roman"/>
            </a:endParaRPr>
          </a:p>
          <a:p>
            <a:pPr marL="797560" marR="51435" lvl="2" indent="-605155">
              <a:lnSpc>
                <a:spcPct val="119300"/>
              </a:lnSpc>
              <a:spcBef>
                <a:spcPts val="1019"/>
              </a:spcBef>
              <a:buFont typeface="Arial"/>
              <a:buAutoNum type="arabicPeriod" startAt="10"/>
              <a:tabLst>
                <a:tab pos="91376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spc="-5" dirty="0">
                <a:latin typeface="Arial"/>
                <a:cs typeface="Arial"/>
              </a:rPr>
              <a:t>приблизительной энтропии </a:t>
            </a:r>
            <a:r>
              <a:rPr sz="1400" b="1" spc="-10" dirty="0">
                <a:latin typeface="Arial"/>
                <a:cs typeface="Arial"/>
              </a:rPr>
              <a:t>(The </a:t>
            </a:r>
            <a:r>
              <a:rPr sz="1400" b="1" spc="-5" dirty="0">
                <a:latin typeface="Arial"/>
                <a:cs typeface="Arial"/>
              </a:rPr>
              <a:t>Approximate </a:t>
            </a:r>
            <a:r>
              <a:rPr sz="1400" b="1" dirty="0">
                <a:latin typeface="Arial"/>
                <a:cs typeface="Arial"/>
              </a:rPr>
              <a:t>Entropy 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8255" indent="449580" algn="just">
              <a:lnSpc>
                <a:spcPct val="119900"/>
              </a:lnSpc>
              <a:spcBef>
                <a:spcPts val="58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периодичность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акцент делается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под-  счете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частоты всех возможных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перекрытий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шаблонов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m бит 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протяже-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сравнить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частоты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пере-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крывания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исходной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дли-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m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m+1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частотами перекрывания аналогичных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блоков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абсолютно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чайной 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797560" marR="967740" lvl="2" indent="-605155">
              <a:lnSpc>
                <a:spcPct val="120000"/>
              </a:lnSpc>
              <a:spcBef>
                <a:spcPts val="1005"/>
              </a:spcBef>
              <a:buFont typeface="Arial"/>
              <a:buAutoNum type="arabicPeriod" startAt="11"/>
              <a:tabLst>
                <a:tab pos="91376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10" dirty="0">
                <a:latin typeface="Arial"/>
                <a:cs typeface="Arial"/>
              </a:rPr>
              <a:t>произвольные отклонения </a:t>
            </a:r>
            <a:r>
              <a:rPr sz="1400" b="1" dirty="0">
                <a:latin typeface="Arial"/>
                <a:cs typeface="Arial"/>
              </a:rPr>
              <a:t>(The </a:t>
            </a:r>
            <a:r>
              <a:rPr sz="1400" b="1" spc="-5" dirty="0">
                <a:latin typeface="Arial"/>
                <a:cs typeface="Arial"/>
              </a:rPr>
              <a:t>Random  Excursions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12700" marR="9525" indent="449580" algn="just">
              <a:lnSpc>
                <a:spcPct val="119900"/>
              </a:lnSpc>
              <a:spcBef>
                <a:spcPts val="58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данного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заключается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подсчете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циклов,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имеющих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стро-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k посещений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произвольном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обходе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кумулятивной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суммы.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Произвольный 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обход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кумулятивной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суммы начинается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частичных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сумм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(0,1), переведенной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(-1,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+1).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Цикл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произвольного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обхода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из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серии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единичной длины,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совер-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шаемых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произвольном порядке. Кроме того,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обход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начинается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закан-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чивается 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 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элементе. Цель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данного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отли-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 число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посещений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 внутри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гичного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абсолютно случайной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Фактически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набор,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восьми тестов,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проводимых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восьми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состояний цикла: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−4,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−3,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−2,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−1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+1,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+2, +3,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+4.</a:t>
            </a:r>
            <a:endParaRPr sz="1400">
              <a:latin typeface="Times New Roman"/>
              <a:cs typeface="Times New Roman"/>
            </a:endParaRPr>
          </a:p>
          <a:p>
            <a:pPr marL="797560" marR="325755" lvl="2" indent="-605155">
              <a:lnSpc>
                <a:spcPct val="119300"/>
              </a:lnSpc>
              <a:spcBef>
                <a:spcPts val="1019"/>
              </a:spcBef>
              <a:buFont typeface="Arial"/>
              <a:buAutoNum type="arabicPeriod" startAt="12"/>
              <a:tabLst>
                <a:tab pos="913765" algn="l"/>
              </a:tabLst>
            </a:pPr>
            <a:r>
              <a:rPr sz="1400" b="1" spc="-15" dirty="0">
                <a:latin typeface="Arial"/>
                <a:cs typeface="Arial"/>
              </a:rPr>
              <a:t>Другой </a:t>
            </a:r>
            <a:r>
              <a:rPr sz="1400" b="1" spc="-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10" dirty="0">
                <a:latin typeface="Arial"/>
                <a:cs typeface="Arial"/>
              </a:rPr>
              <a:t>произвольные отклонения </a:t>
            </a:r>
            <a:r>
              <a:rPr sz="1400" b="1" spc="-5" dirty="0">
                <a:latin typeface="Arial"/>
                <a:cs typeface="Arial"/>
              </a:rPr>
              <a:t>(</a:t>
            </a:r>
            <a:r>
              <a:rPr sz="1400" b="1" i="1" spc="-5" dirty="0">
                <a:latin typeface="Arial"/>
                <a:cs typeface="Arial"/>
              </a:rPr>
              <a:t>The Random  Excursions </a:t>
            </a:r>
            <a:r>
              <a:rPr sz="1400" b="1" i="1" spc="-15" dirty="0">
                <a:latin typeface="Arial"/>
                <a:cs typeface="Arial"/>
              </a:rPr>
              <a:t>Variant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b="1" i="1" spc="-15" dirty="0">
                <a:latin typeface="Arial"/>
                <a:cs typeface="Arial"/>
              </a:rPr>
              <a:t>Test</a:t>
            </a:r>
            <a:r>
              <a:rPr sz="1400" b="1" spc="-1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5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подсчитывается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посещений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определенного 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стояния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произвольном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обходе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кумулятивной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суммы.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Целью 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отклонений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ожидаемого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посещений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состояний при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произвольном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обходе.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действительности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18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тестов,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про-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426211"/>
            <a:ext cx="6275070" cy="61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76200" marR="72390">
              <a:lnSpc>
                <a:spcPct val="120100"/>
              </a:lnSpc>
              <a:spcBef>
                <a:spcPts val="115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водимых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−9,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−8,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…, −1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+1, +2,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…, +9.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эта-  пе делается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вывод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случайности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976630" lvl="2" indent="-721360">
              <a:lnSpc>
                <a:spcPct val="100000"/>
              </a:lnSpc>
              <a:spcBef>
                <a:spcPts val="1340"/>
              </a:spcBef>
              <a:buFont typeface="Arial"/>
              <a:buAutoNum type="arabicPeriod" startAt="13"/>
              <a:tabLst>
                <a:tab pos="97726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10" dirty="0">
                <a:latin typeface="Arial"/>
                <a:cs typeface="Arial"/>
              </a:rPr>
              <a:t>периодичность </a:t>
            </a:r>
            <a:r>
              <a:rPr sz="1400" b="1" spc="-5" dirty="0">
                <a:latin typeface="Arial"/>
                <a:cs typeface="Arial"/>
              </a:rPr>
              <a:t>(The Serial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76200" marR="68580" indent="449580" algn="just">
              <a:lnSpc>
                <a:spcPct val="119900"/>
              </a:lnSpc>
              <a:spcBef>
                <a:spcPts val="61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действительно 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появлений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перекрываю-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щихся шаблонов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m бит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приблизительно такое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же,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абсолют-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 заключается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подсчете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стоты всех возможных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перекрываний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шаблонов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m бит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протяжении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Предполагается,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абсолютно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ной 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каждый шаблон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m бит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 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одинаковой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вероятностью.</a:t>
            </a:r>
            <a:endParaRPr sz="1400">
              <a:latin typeface="Times New Roman"/>
              <a:cs typeface="Times New Roman"/>
            </a:endParaRPr>
          </a:p>
          <a:p>
            <a:pPr marL="976630" lvl="2" indent="-721360">
              <a:lnSpc>
                <a:spcPct val="100000"/>
              </a:lnSpc>
              <a:spcBef>
                <a:spcPts val="1345"/>
              </a:spcBef>
              <a:buFont typeface="Arial"/>
              <a:buAutoNum type="arabicPeriod" startAt="14"/>
              <a:tabLst>
                <a:tab pos="977265" algn="l"/>
              </a:tabLst>
            </a:pPr>
            <a:r>
              <a:rPr sz="1400" b="1" spc="-10" dirty="0">
                <a:latin typeface="Arial"/>
                <a:cs typeface="Arial"/>
              </a:rPr>
              <a:t>Комплексный тест </a:t>
            </a:r>
            <a:r>
              <a:rPr sz="1400" b="1" spc="-5" dirty="0">
                <a:latin typeface="Arial"/>
                <a:cs typeface="Arial"/>
              </a:rPr>
              <a:t>Lempel-Ziv (Lempel-Ziv Complexity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  <a:p>
            <a:pPr marL="76200" marR="71755" indent="449580" algn="just">
              <a:lnSpc>
                <a:spcPct val="1207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четных слов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таким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сжимаемость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861060" marR="750570" lvl="2" indent="-605155">
              <a:lnSpc>
                <a:spcPct val="120000"/>
              </a:lnSpc>
              <a:spcBef>
                <a:spcPts val="1005"/>
              </a:spcBef>
              <a:buFont typeface="Arial"/>
              <a:buAutoNum type="arabicPeriod" startAt="15"/>
              <a:tabLst>
                <a:tab pos="977265" algn="l"/>
              </a:tabLst>
            </a:pPr>
            <a:r>
              <a:rPr sz="1400" b="1" spc="-25" dirty="0">
                <a:latin typeface="Arial"/>
                <a:cs typeface="Arial"/>
              </a:rPr>
              <a:t>Тест </a:t>
            </a:r>
            <a:r>
              <a:rPr sz="1400" b="1" dirty="0">
                <a:latin typeface="Arial"/>
                <a:cs typeface="Arial"/>
              </a:rPr>
              <a:t>на </a:t>
            </a:r>
            <a:r>
              <a:rPr sz="1400" b="1" spc="-5" dirty="0">
                <a:latin typeface="Arial"/>
                <a:cs typeface="Arial"/>
              </a:rPr>
              <a:t>линейную </a:t>
            </a:r>
            <a:r>
              <a:rPr sz="1400" b="1" spc="-15" dirty="0">
                <a:latin typeface="Arial"/>
                <a:cs typeface="Arial"/>
              </a:rPr>
              <a:t>сложность </a:t>
            </a:r>
            <a:r>
              <a:rPr sz="1400" b="1" spc="-5" dirty="0">
                <a:latin typeface="Arial"/>
                <a:cs typeface="Arial"/>
              </a:rPr>
              <a:t>(Linear Feedback Shift  Register)</a:t>
            </a:r>
            <a:endParaRPr sz="1400">
              <a:latin typeface="Arial"/>
              <a:cs typeface="Arial"/>
            </a:endParaRPr>
          </a:p>
          <a:p>
            <a:pPr marL="76200" marR="67945" indent="449580" algn="just">
              <a:lnSpc>
                <a:spcPct val="120000"/>
              </a:lnSpc>
              <a:spcBef>
                <a:spcPts val="5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Оценивает линейную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последовательности, воспринимая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LFSR-последовательность.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Абсолютно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характе-  ризуются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длинными линейными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связью. Если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 такой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слишком короткий, 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предполагается,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полной мере случайной.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92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426211"/>
            <a:ext cx="6252210" cy="727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71805" indent="-229235">
              <a:lnSpc>
                <a:spcPct val="100000"/>
              </a:lnSpc>
              <a:buFont typeface="Arial"/>
              <a:buAutoNum type="arabicPeriod" startAt="6"/>
              <a:tabLst>
                <a:tab pos="472440" algn="l"/>
              </a:tabLst>
            </a:pPr>
            <a:r>
              <a:rPr sz="1800" b="1" spc="-10" dirty="0">
                <a:latin typeface="Arial"/>
                <a:cs typeface="Arial"/>
              </a:rPr>
              <a:t>Преобразование </a:t>
            </a:r>
            <a:r>
              <a:rPr sz="1800" b="1" spc="-20" dirty="0">
                <a:latin typeface="Arial"/>
                <a:cs typeface="Arial"/>
              </a:rPr>
              <a:t>ПСЧ </a:t>
            </a:r>
            <a:r>
              <a:rPr sz="1800" b="1" dirty="0">
                <a:latin typeface="Arial"/>
                <a:cs typeface="Arial"/>
              </a:rPr>
              <a:t>к </a:t>
            </a:r>
            <a:r>
              <a:rPr sz="1800" b="1" spc="-5" dirty="0">
                <a:latin typeface="Arial"/>
                <a:cs typeface="Arial"/>
              </a:rPr>
              <a:t>нужному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распределению</a:t>
            </a:r>
            <a:endParaRPr sz="1800">
              <a:latin typeface="Arial"/>
              <a:cs typeface="Arial"/>
            </a:endParaRPr>
          </a:p>
          <a:p>
            <a:pPr marL="63500" marR="60325" indent="449580">
              <a:lnSpc>
                <a:spcPct val="120700"/>
              </a:lnSpc>
              <a:spcBef>
                <a:spcPts val="12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Y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соответствующих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различным распределениям.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35"/>
              </a:spcBef>
            </a:pP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обозначения: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6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𝐹(𝑦)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распределения,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7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𝑓(𝑦)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плотности вероятности непрерывного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распределения,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7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𝑝(𝑦)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плотности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дискретного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распределения.</a:t>
            </a:r>
            <a:endParaRPr sz="1400">
              <a:latin typeface="Times New Roman"/>
              <a:cs typeface="Times New Roman"/>
            </a:endParaRPr>
          </a:p>
          <a:p>
            <a:pPr marL="63500" marR="56515" algn="just">
              <a:lnSpc>
                <a:spcPct val="120700"/>
              </a:lnSpc>
              <a:spcBef>
                <a:spcPts val="3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6.1.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распределению, называют стандартными равномерными случайными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чис-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лами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обозначают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т.д.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считают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 от  друга.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их базовыми случайными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числами.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1400"/>
              </a:lnSpc>
              <a:spcBef>
                <a:spcPts val="3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основных класса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преобразования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базовых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распределенные по заданному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закону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распреде-  ления.</a:t>
            </a:r>
            <a:endParaRPr sz="1400">
              <a:latin typeface="Times New Roman"/>
              <a:cs typeface="Times New Roman"/>
            </a:endParaRPr>
          </a:p>
          <a:p>
            <a:pPr marL="63500" marR="58419" indent="449580" algn="just">
              <a:lnSpc>
                <a:spcPct val="122600"/>
              </a:lnSpc>
              <a:spcBef>
                <a:spcPts val="3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класс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использующие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инверсии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базовое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арифметических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преобразуется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число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62230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Второй класс алгоритмов состоит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моделировании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ющей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предельной теоремы теории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вероятностей.</a:t>
            </a:r>
            <a:endParaRPr sz="1400">
              <a:latin typeface="Times New Roman"/>
              <a:cs typeface="Times New Roman"/>
            </a:endParaRPr>
          </a:p>
          <a:p>
            <a:pPr marL="63500" marR="57150" indent="449580" algn="just">
              <a:lnSpc>
                <a:spcPct val="120000"/>
              </a:lnSpc>
              <a:spcBef>
                <a:spcPts val="38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этих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подходов,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выделить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эвристические способы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гене-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рирования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распределения.</a:t>
            </a:r>
            <a:endParaRPr sz="1400">
              <a:latin typeface="Times New Roman"/>
              <a:cs typeface="Times New Roman"/>
            </a:endParaRPr>
          </a:p>
          <a:p>
            <a:pPr marL="790575" lvl="1" indent="-366395">
              <a:lnSpc>
                <a:spcPct val="100000"/>
              </a:lnSpc>
              <a:spcBef>
                <a:spcPts val="1335"/>
              </a:spcBef>
              <a:buSzPct val="87500"/>
              <a:buFont typeface="Arial"/>
              <a:buAutoNum type="arabicPeriod"/>
              <a:tabLst>
                <a:tab pos="791210" algn="l"/>
              </a:tabLst>
            </a:pPr>
            <a:r>
              <a:rPr sz="1600" b="1" spc="-10" dirty="0">
                <a:latin typeface="Arial"/>
                <a:cs typeface="Arial"/>
              </a:rPr>
              <a:t>Стандартное </a:t>
            </a:r>
            <a:r>
              <a:rPr sz="1600" b="1" spc="-5" dirty="0">
                <a:latin typeface="Arial"/>
                <a:cs typeface="Arial"/>
              </a:rPr>
              <a:t>равномерное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распределение</a:t>
            </a:r>
            <a:endParaRPr sz="16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400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6.1.1.	Функция </a:t>
            </a:r>
            <a:r>
              <a:rPr sz="1400" b="1" spc="-15" dirty="0">
                <a:latin typeface="Arial"/>
                <a:cs typeface="Arial"/>
              </a:rPr>
              <a:t>плотности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1810" y="7901177"/>
            <a:ext cx="879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44" baseline="39682" dirty="0">
                <a:solidFill>
                  <a:srgbClr val="000009"/>
                </a:solidFill>
                <a:latin typeface="Cambria Math"/>
                <a:cs typeface="Cambria Math"/>
              </a:rPr>
              <a:t>1,</a:t>
            </a:r>
            <a:endParaRPr sz="2100" baseline="39682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1007" y="7763103"/>
            <a:ext cx="1738630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если 0 ≤ 𝑦 ≤</a:t>
            </a:r>
            <a:r>
              <a:rPr sz="1400" spc="2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292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если 𝑦 ∉</a:t>
            </a:r>
            <a:r>
              <a:rPr sz="1400" spc="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7" y="8267547"/>
            <a:ext cx="6143625" cy="12128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35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6.1.2.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22500"/>
              </a:lnSpc>
              <a:spcBef>
                <a:spcPts val="5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максимальное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равномерного целого случайного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(𝑚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стандартных равномерных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применять следующую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формулу: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 =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𝑋/𝑚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6800" cy="23958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106</a:t>
            </a:r>
            <a:endParaRPr sz="1400">
              <a:latin typeface="Times New Roman"/>
              <a:cs typeface="Times New Roman"/>
            </a:endParaRPr>
          </a:p>
          <a:p>
            <a:pPr marL="12700" marR="5080" indent="2339975" algn="just">
              <a:lnSpc>
                <a:spcPct val="119300"/>
              </a:lnSpc>
              <a:spcBef>
                <a:spcPts val="7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Поскольку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принимает дискретные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U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 является дискретной.</a:t>
            </a:r>
            <a:endParaRPr sz="14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20700"/>
              </a:lnSpc>
              <a:spcBef>
                <a:spcPts val="409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Величина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U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принимает 0,0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= 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Зна-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чение 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не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принимает.</a:t>
            </a:r>
            <a:endParaRPr sz="14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6.2. </a:t>
            </a:r>
            <a:r>
              <a:rPr sz="1600" b="1" spc="-5" dirty="0">
                <a:latin typeface="Arial"/>
                <a:cs typeface="Arial"/>
              </a:rPr>
              <a:t>Общий </a:t>
            </a:r>
            <a:r>
              <a:rPr sz="1600" b="1" spc="-10" dirty="0">
                <a:latin typeface="Arial"/>
                <a:cs typeface="Arial"/>
              </a:rPr>
              <a:t>случай равномерного</a:t>
            </a:r>
            <a:r>
              <a:rPr sz="1600" b="1" spc="-19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распределения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400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6.2.1.	Функция </a:t>
            </a:r>
            <a:r>
              <a:rPr sz="1400" b="1" spc="-15" dirty="0">
                <a:latin typeface="Arial"/>
                <a:cs typeface="Arial"/>
              </a:rPr>
              <a:t>плотности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8263" y="3102991"/>
            <a:ext cx="875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9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284" baseline="-5952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endParaRPr sz="2100" baseline="-5952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8926" y="3144265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0826" y="2867913"/>
            <a:ext cx="242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-41666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-4166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4035" y="2907004"/>
            <a:ext cx="209105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4670">
              <a:lnSpc>
                <a:spcPct val="145700"/>
              </a:lnSpc>
              <a:spcBef>
                <a:spcPts val="100"/>
              </a:spcBef>
              <a:tabLst>
                <a:tab pos="50292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если 𝑎 ≤ 𝑦 ≤ 𝑎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𝑏,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если 𝑦 ∉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+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3647058"/>
            <a:ext cx="61480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&gt;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360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6.2.2.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20400"/>
              </a:lnSpc>
              <a:spcBef>
                <a:spcPts val="5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равномерное случайное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установленным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параграфе,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следующей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 = 𝑏𝑈 +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𝑎.</a:t>
            </a:r>
            <a:endParaRPr sz="1400">
              <a:latin typeface="Cambria Math"/>
              <a:cs typeface="Cambria Math"/>
            </a:endParaRPr>
          </a:p>
          <a:p>
            <a:pPr marL="374015">
              <a:lnSpc>
                <a:spcPct val="100000"/>
              </a:lnSpc>
              <a:spcBef>
                <a:spcPts val="1315"/>
              </a:spcBef>
            </a:pPr>
            <a:r>
              <a:rPr sz="1400" b="1" dirty="0">
                <a:latin typeface="Times New Roman"/>
                <a:cs typeface="Times New Roman"/>
              </a:rPr>
              <a:t>6.3. </a:t>
            </a:r>
            <a:r>
              <a:rPr sz="1600" b="1" spc="-20" dirty="0">
                <a:latin typeface="Arial"/>
                <a:cs typeface="Arial"/>
              </a:rPr>
              <a:t>Треугольное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распределение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400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6.3.1.	Функция </a:t>
            </a:r>
            <a:r>
              <a:rPr sz="1400" b="1" spc="-15" dirty="0">
                <a:latin typeface="Arial"/>
                <a:cs typeface="Arial"/>
              </a:rPr>
              <a:t>плотности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9694" y="6567296"/>
            <a:ext cx="715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9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3147" y="661047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248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5047" y="6334124"/>
            <a:ext cx="984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|𝑎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𝑦|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-41666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-41666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4096" y="6469760"/>
            <a:ext cx="1866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если 𝑎 − 𝑏 ≤ 𝑦 ≤ 𝑎 +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530" y="6503898"/>
            <a:ext cx="2390775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sz="2100" spc="44" baseline="-15873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  <a:p>
            <a:pPr marL="79375">
              <a:lnSpc>
                <a:spcPct val="100000"/>
              </a:lnSpc>
              <a:spcBef>
                <a:spcPts val="250"/>
              </a:spcBef>
              <a:tabLst>
                <a:tab pos="57023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если 𝑦 ∉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−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+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527" y="7111365"/>
            <a:ext cx="6224270" cy="173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&gt;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1355"/>
              </a:spcBef>
              <a:tabLst>
                <a:tab pos="835660" algn="l"/>
              </a:tabLst>
            </a:pPr>
            <a:r>
              <a:rPr sz="1400" b="1" spc="-5" dirty="0">
                <a:latin typeface="Arial"/>
                <a:cs typeface="Arial"/>
              </a:rPr>
              <a:t>6.3.2.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50800" marR="43180" indent="449580" algn="just">
              <a:lnSpc>
                <a:spcPct val="121100"/>
              </a:lnSpc>
              <a:spcBef>
                <a:spcPts val="5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стандартные 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75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независимо получены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мето-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дом генерации стандартного равномерного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 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Y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подчи-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няющееся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треугольному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𝑏(𝑈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426211"/>
            <a:ext cx="5967730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  <a:p>
            <a:pPr marL="559435" marR="381000" indent="-365760">
              <a:lnSpc>
                <a:spcPct val="119400"/>
              </a:lnSpc>
              <a:spcBef>
                <a:spcPts val="1135"/>
              </a:spcBef>
            </a:pPr>
            <a:r>
              <a:rPr sz="1400" b="1" spc="-5" dirty="0">
                <a:latin typeface="Arial"/>
                <a:cs typeface="Arial"/>
              </a:rPr>
              <a:t>6.4. </a:t>
            </a:r>
            <a:r>
              <a:rPr sz="1600" b="1" spc="-5" dirty="0">
                <a:latin typeface="Arial"/>
                <a:cs typeface="Arial"/>
              </a:rPr>
              <a:t>Общее экспоненциальное распределение с </a:t>
            </a:r>
            <a:r>
              <a:rPr sz="1600" b="1" dirty="0">
                <a:latin typeface="Arial"/>
                <a:cs typeface="Arial"/>
              </a:rPr>
              <a:t>пара-  </a:t>
            </a:r>
            <a:r>
              <a:rPr sz="1600" b="1" spc="-10" dirty="0">
                <a:latin typeface="Arial"/>
                <a:cs typeface="Arial"/>
              </a:rPr>
              <a:t>метрами </a:t>
            </a:r>
            <a:r>
              <a:rPr sz="1600" b="1" spc="-15" dirty="0">
                <a:latin typeface="Arial"/>
                <a:cs typeface="Arial"/>
              </a:rPr>
              <a:t>положения </a:t>
            </a:r>
            <a:r>
              <a:rPr sz="1600" b="1" spc="-5" dirty="0">
                <a:latin typeface="Arial"/>
                <a:cs typeface="Arial"/>
              </a:rPr>
              <a:t>и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масштаба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617220" algn="l"/>
              </a:tabLst>
            </a:pPr>
            <a:r>
              <a:rPr sz="1400" b="1" spc="-5" dirty="0">
                <a:latin typeface="Arial"/>
                <a:cs typeface="Arial"/>
              </a:rPr>
              <a:t>6.4.1.	Функция </a:t>
            </a:r>
            <a:r>
              <a:rPr sz="1400" b="1" spc="-15" dirty="0">
                <a:latin typeface="Arial"/>
                <a:cs typeface="Arial"/>
              </a:rPr>
              <a:t>плотности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2622" y="2345182"/>
            <a:ext cx="8267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7" baseline="-7936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endParaRPr sz="2100" baseline="-7936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4898" y="2392933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8207" y="2371089"/>
            <a:ext cx="121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42410" y="2392933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7880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4098" y="2253742"/>
            <a:ext cx="2553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32585" algn="l"/>
              </a:tabLst>
            </a:pP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exp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{−</a:t>
            </a:r>
            <a:r>
              <a:rPr sz="1400" spc="-2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𝑦 − </a:t>
            </a:r>
            <a:r>
              <a:rPr sz="2100" spc="60" baseline="436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	если 𝑦 ≥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627" y="2463138"/>
            <a:ext cx="6148705" cy="32251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536575" algn="ctr">
              <a:lnSpc>
                <a:spcPct val="100000"/>
              </a:lnSpc>
              <a:spcBef>
                <a:spcPts val="780"/>
              </a:spcBef>
              <a:tabLst>
                <a:tab pos="102743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если 𝑦 &lt;</a:t>
            </a:r>
            <a:r>
              <a:rPr sz="1400" spc="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𝑎.</a:t>
            </a:r>
            <a:endParaRPr sz="1400">
              <a:latin typeface="Cambria Math"/>
              <a:cs typeface="Cambria Math"/>
            </a:endParaRPr>
          </a:p>
          <a:p>
            <a:pPr marL="12700" marR="10795">
              <a:lnSpc>
                <a:spcPct val="120900"/>
              </a:lnSpc>
              <a:spcBef>
                <a:spcPts val="33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b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масштаба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экспоненциального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  соответственно.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345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6.4.2.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20400"/>
              </a:lnSpc>
              <a:spcBef>
                <a:spcPts val="5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U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генерировано одним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установленным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число, соответствующее  экспоненциальному распределению,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 = −𝑏ln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𝑎.</a:t>
            </a:r>
            <a:endParaRPr sz="1400">
              <a:latin typeface="Cambria Math"/>
              <a:cs typeface="Cambria Math"/>
            </a:endParaRPr>
          </a:p>
          <a:p>
            <a:pPr marL="374015">
              <a:lnSpc>
                <a:spcPct val="100000"/>
              </a:lnSpc>
              <a:spcBef>
                <a:spcPts val="1310"/>
              </a:spcBef>
            </a:pPr>
            <a:r>
              <a:rPr sz="1400" b="1" spc="-5" dirty="0">
                <a:latin typeface="Arial"/>
                <a:cs typeface="Arial"/>
              </a:rPr>
              <a:t>6.5. </a:t>
            </a:r>
            <a:r>
              <a:rPr sz="1600" b="1" spc="-10" dirty="0">
                <a:latin typeface="Arial"/>
                <a:cs typeface="Arial"/>
              </a:rPr>
              <a:t>Нормальное </a:t>
            </a:r>
            <a:r>
              <a:rPr sz="1600" b="1" spc="-5" dirty="0">
                <a:latin typeface="Arial"/>
                <a:cs typeface="Arial"/>
              </a:rPr>
              <a:t>распределение (распределение</a:t>
            </a:r>
            <a:r>
              <a:rPr sz="1600" b="1" spc="-2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Гаусса)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400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6.5.1.	Функция </a:t>
            </a:r>
            <a:r>
              <a:rPr sz="1400" b="1" spc="-15" dirty="0">
                <a:latin typeface="Arial"/>
                <a:cs typeface="Arial"/>
              </a:rPr>
              <a:t>плотности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4830" y="5759576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0239" y="6049136"/>
            <a:ext cx="450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√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𝜋𝜎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0286" y="608164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19">
                <a:moveTo>
                  <a:pt x="0" y="0"/>
                </a:moveTo>
                <a:lnTo>
                  <a:pt x="312419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2939" y="6035928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48357" y="5896736"/>
            <a:ext cx="155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2669" algn="l"/>
              </a:tabLst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	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exp</a:t>
            </a:r>
            <a:r>
              <a:rPr sz="1400" spc="-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{−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3915" y="5719038"/>
            <a:ext cx="363220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2𝜎</a:t>
            </a:r>
            <a:r>
              <a:rPr sz="1500" spc="44" baseline="22222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22222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2015" y="6035928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07003" y="5896736"/>
            <a:ext cx="2032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𝑧 −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37" baseline="3055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}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−∞ &lt; 𝑧 &lt;</a:t>
            </a:r>
            <a:r>
              <a:rPr sz="1400" spc="-1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+∞,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3142" y="8701785"/>
            <a:ext cx="1055370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0763" y="9052305"/>
            <a:ext cx="1020444" cy="0"/>
          </a:xfrm>
          <a:custGeom>
            <a:avLst/>
            <a:gdLst/>
            <a:ahLst/>
            <a:cxnLst/>
            <a:rect l="l" t="t" r="r" b="b"/>
            <a:pathLst>
              <a:path w="1020445">
                <a:moveTo>
                  <a:pt x="0" y="0"/>
                </a:moveTo>
                <a:lnTo>
                  <a:pt x="1019860" y="0"/>
                </a:lnTo>
              </a:path>
            </a:pathLst>
          </a:custGeom>
          <a:ln w="9143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5827" y="6278346"/>
            <a:ext cx="625030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4610">
              <a:lnSpc>
                <a:spcPct val="12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стандартное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отклонение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нормального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соот-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ветственно.</a:t>
            </a:r>
            <a:endParaRPr sz="1400">
              <a:latin typeface="Times New Roman"/>
              <a:cs typeface="Times New Roman"/>
            </a:endParaRPr>
          </a:p>
          <a:p>
            <a:pPr marL="848360" marR="105410" indent="-605155">
              <a:lnSpc>
                <a:spcPct val="120200"/>
              </a:lnSpc>
              <a:spcBef>
                <a:spcPts val="1000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6.5.2.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10" dirty="0">
                <a:latin typeface="Arial"/>
                <a:cs typeface="Arial"/>
              </a:rPr>
              <a:t>Бокса-Мюллера </a:t>
            </a:r>
            <a:r>
              <a:rPr sz="1400" b="1" spc="-15" dirty="0">
                <a:latin typeface="Arial"/>
                <a:cs typeface="Arial"/>
              </a:rPr>
              <a:t>(Джордж </a:t>
            </a:r>
            <a:r>
              <a:rPr sz="1400" b="1" spc="-5" dirty="0">
                <a:latin typeface="Arial"/>
                <a:cs typeface="Arial"/>
              </a:rPr>
              <a:t>Бокс, Мервин </a:t>
            </a:r>
            <a:r>
              <a:rPr sz="1400" b="1" spc="-15" dirty="0">
                <a:latin typeface="Arial"/>
                <a:cs typeface="Arial"/>
              </a:rPr>
              <a:t>Мюллер </a:t>
            </a:r>
            <a:r>
              <a:rPr sz="1400" b="1" spc="-5" dirty="0">
                <a:latin typeface="Arial"/>
                <a:cs typeface="Arial"/>
              </a:rPr>
              <a:t>1958  </a:t>
            </a:r>
            <a:r>
              <a:rPr sz="1400" b="1" spc="-50" dirty="0">
                <a:latin typeface="Arial"/>
                <a:cs typeface="Arial"/>
              </a:rPr>
              <a:t>г.)</a:t>
            </a:r>
            <a:endParaRPr sz="1400">
              <a:latin typeface="Arial"/>
              <a:cs typeface="Arial"/>
            </a:endParaRPr>
          </a:p>
          <a:p>
            <a:pPr marL="63500" marR="55880" indent="449580" algn="just">
              <a:lnSpc>
                <a:spcPct val="120700"/>
              </a:lnSpc>
              <a:spcBef>
                <a:spcPts val="6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стандартные равномерные случайные числа 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75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сге-  нерированы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установленным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нормаль-  ных случайных числа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процеду-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𝜇 +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𝜎√−2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ln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-359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cos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2𝜋𝑈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79" baseline="-1388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1650" spc="30" baseline="2525" dirty="0">
                <a:solidFill>
                  <a:srgbClr val="000009"/>
                </a:solidFill>
                <a:latin typeface="Cambria Math"/>
                <a:cs typeface="Cambria Math"/>
              </a:rPr>
              <a:t>√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−2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ln</a:t>
            </a:r>
            <a:r>
              <a:rPr sz="1100" spc="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37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2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1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sin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2𝜋𝑈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373432"/>
            <a:ext cx="6247765" cy="23437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108</a:t>
            </a:r>
            <a:endParaRPr sz="1400">
              <a:latin typeface="Times New Roman"/>
              <a:cs typeface="Times New Roman"/>
            </a:endParaRPr>
          </a:p>
          <a:p>
            <a:pPr marL="63500" marR="55880" indent="2339975" algn="just">
              <a:lnSpc>
                <a:spcPct val="120200"/>
              </a:lnSpc>
              <a:spcBef>
                <a:spcPts val="6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При получении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конгруэнтным методом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довательно,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зависимыми,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хвост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распределений,  полученных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существенно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отличаться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истинно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нормального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распределения.</a:t>
            </a:r>
            <a:endParaRPr sz="14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6.6.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Гамма-распределение</a:t>
            </a:r>
            <a:endParaRPr sz="16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385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6.6.1.	Функция гамма-распределения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041" y="2782798"/>
            <a:ext cx="1145540" cy="5080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82" baseline="-3968" dirty="0">
                <a:solidFill>
                  <a:srgbClr val="000009"/>
                </a:solidFill>
                <a:latin typeface="Cambria Math"/>
                <a:cs typeface="Cambria Math"/>
              </a:rPr>
              <a:t>𝑏Γ</a:t>
            </a:r>
            <a:r>
              <a:rPr sz="2100" spc="82" baseline="-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82" baseline="-3968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82" baseline="-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2100" baseline="-1984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9495" y="3086353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2895" y="3086353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6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8691" y="3064891"/>
            <a:ext cx="1421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	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3121" y="3086353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8595" y="2947161"/>
            <a:ext cx="1946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37" baseline="43650" dirty="0">
                <a:solidFill>
                  <a:srgbClr val="000009"/>
                </a:solidFill>
                <a:latin typeface="Cambria Math"/>
                <a:cs typeface="Cambria Math"/>
              </a:rPr>
              <a:t>𝑦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2100" spc="44" baseline="436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44" baseline="80555" dirty="0">
                <a:solidFill>
                  <a:srgbClr val="000009"/>
                </a:solidFill>
                <a:latin typeface="Cambria Math"/>
                <a:cs typeface="Cambria Math"/>
              </a:rPr>
              <a:t>𝑐−1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exp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{−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𝑦 −</a:t>
            </a:r>
            <a:r>
              <a:rPr sz="2100" spc="-322" baseline="436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60" baseline="436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3153" y="3049650"/>
            <a:ext cx="1299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	если 𝑦 ≥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27" y="3169133"/>
            <a:ext cx="6148705" cy="16319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607695" algn="ctr">
              <a:lnSpc>
                <a:spcPct val="100000"/>
              </a:lnSpc>
              <a:spcBef>
                <a:spcPts val="925"/>
              </a:spcBef>
              <a:tabLst>
                <a:tab pos="49022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если 𝑦 &lt;</a:t>
            </a:r>
            <a:r>
              <a:rPr sz="1400" spc="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𝑎.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a,b,c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положения,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масштаба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формы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соответственно.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345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6.6.2.	</a:t>
            </a:r>
            <a:r>
              <a:rPr sz="1400" b="1" spc="-15" dirty="0">
                <a:latin typeface="Arial"/>
                <a:cs typeface="Arial"/>
              </a:rPr>
              <a:t>Методы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080" indent="449580">
              <a:lnSpc>
                <a:spcPct val="120000"/>
              </a:lnSpc>
              <a:spcBef>
                <a:spcPts val="5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 приведены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ситуаций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зависимости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па-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раметра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формы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527" y="4852898"/>
            <a:ext cx="6223635" cy="29470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951230" lvl="3" indent="-721360">
              <a:lnSpc>
                <a:spcPct val="100000"/>
              </a:lnSpc>
              <a:spcBef>
                <a:spcPts val="844"/>
              </a:spcBef>
              <a:buFont typeface="Arial"/>
              <a:buAutoNum type="arabicPeriod"/>
              <a:tabLst>
                <a:tab pos="951230" algn="l"/>
                <a:tab pos="951865" algn="l"/>
              </a:tabLst>
            </a:pPr>
            <a:r>
              <a:rPr sz="1400" i="1" spc="-5" dirty="0">
                <a:latin typeface="Arial"/>
                <a:cs typeface="Arial"/>
              </a:rPr>
              <a:t>Алгоритм </a:t>
            </a:r>
            <a:r>
              <a:rPr sz="1400" i="1" dirty="0">
                <a:latin typeface="Arial"/>
                <a:cs typeface="Arial"/>
              </a:rPr>
              <a:t>для c=k (k – </a:t>
            </a:r>
            <a:r>
              <a:rPr sz="1400" i="1" spc="-10" dirty="0">
                <a:latin typeface="Arial"/>
                <a:cs typeface="Arial"/>
              </a:rPr>
              <a:t>целое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число)</a:t>
            </a:r>
            <a:endParaRPr sz="1400">
              <a:latin typeface="Arial"/>
              <a:cs typeface="Arial"/>
            </a:endParaRPr>
          </a:p>
          <a:p>
            <a:pPr marL="50800" marR="43815" indent="449580">
              <a:lnSpc>
                <a:spcPct val="120000"/>
              </a:lnSpc>
              <a:spcBef>
                <a:spcPts val="409"/>
              </a:spcBef>
              <a:tabLst>
                <a:tab pos="1420495" algn="l"/>
                <a:tab pos="2541270" algn="l"/>
                <a:tab pos="3676015" algn="l"/>
                <a:tab pos="4620260" algn="l"/>
                <a:tab pos="5184775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независимые	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равномерные	случайные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	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применяют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формулу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76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 − 𝑏 ∗ ln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{(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𝑈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)}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>
              <a:lnSpc>
                <a:spcPct val="120700"/>
              </a:lnSpc>
              <a:spcBef>
                <a:spcPts val="420"/>
              </a:spcBef>
            </a:pP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= 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= 2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рас-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четным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числом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степеней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51230" lvl="3" indent="-721360">
              <a:lnSpc>
                <a:spcPct val="100000"/>
              </a:lnSpc>
              <a:buFont typeface="Arial"/>
              <a:buAutoNum type="arabicPeriod" startAt="2"/>
              <a:tabLst>
                <a:tab pos="951230" algn="l"/>
                <a:tab pos="951865" algn="l"/>
              </a:tabLst>
            </a:pPr>
            <a:r>
              <a:rPr sz="1400" i="1" spc="-5" dirty="0">
                <a:latin typeface="Arial"/>
                <a:cs typeface="Arial"/>
              </a:rPr>
              <a:t>Алгоритм </a:t>
            </a:r>
            <a:r>
              <a:rPr sz="1400" i="1" dirty="0">
                <a:latin typeface="Arial"/>
                <a:cs typeface="Arial"/>
              </a:rPr>
              <a:t>для </a:t>
            </a:r>
            <a:r>
              <a:rPr sz="1400" i="1" spc="-5" dirty="0">
                <a:latin typeface="Arial"/>
                <a:cs typeface="Arial"/>
              </a:rPr>
              <a:t>c=k+1/2 (k </a:t>
            </a:r>
            <a:r>
              <a:rPr sz="1400" i="1" dirty="0">
                <a:latin typeface="Arial"/>
                <a:cs typeface="Arial"/>
              </a:rPr>
              <a:t>– </a:t>
            </a:r>
            <a:r>
              <a:rPr sz="1400" i="1" spc="-10" dirty="0">
                <a:latin typeface="Arial"/>
                <a:cs typeface="Arial"/>
              </a:rPr>
              <a:t>целое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число)</a:t>
            </a:r>
            <a:endParaRPr sz="1400">
              <a:latin typeface="Arial"/>
              <a:cs typeface="Arial"/>
            </a:endParaRPr>
          </a:p>
          <a:p>
            <a:pPr marL="50800" marR="43815" indent="449580">
              <a:lnSpc>
                <a:spcPct val="122300"/>
              </a:lnSpc>
              <a:spcBef>
                <a:spcPts val="320"/>
              </a:spcBef>
              <a:tabLst>
                <a:tab pos="3395345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стандартное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нормальное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Z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равномерные  случайные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применяют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формулу</a:t>
            </a:r>
            <a:endParaRPr sz="1400">
              <a:latin typeface="Times New Roman"/>
              <a:cs typeface="Times New Roman"/>
            </a:endParaRPr>
          </a:p>
          <a:p>
            <a:pPr marL="1353820">
              <a:lnSpc>
                <a:spcPct val="100000"/>
              </a:lnSpc>
              <a:spcBef>
                <a:spcPts val="545"/>
              </a:spcBef>
            </a:pPr>
            <a:r>
              <a:rPr sz="1500" spc="67" baseline="-22222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800" spc="4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112" y="7725917"/>
            <a:ext cx="3846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 + 𝑏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2100" u="sng" spc="30" baseline="23809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 </a:t>
            </a:r>
            <a:r>
              <a:rPr sz="1200" u="sng" spc="52" baseline="41666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0</a:t>
            </a:r>
            <a:r>
              <a:rPr sz="1200" spc="52" baseline="41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𝑙𝑛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{(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𝑈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(1 −</a:t>
            </a:r>
            <a:r>
              <a:rPr sz="1400" spc="-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8842" y="936320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6627" y="7820728"/>
            <a:ext cx="6145530" cy="16217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46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  <a:p>
            <a:pPr marL="462280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=0,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логарифмом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исчезает.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>
              <a:lnSpc>
                <a:spcPct val="120700"/>
              </a:lnSpc>
              <a:spcBef>
                <a:spcPts val="405"/>
              </a:spcBef>
            </a:pP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методом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а = 0 и 𝑏 = 2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получено  распределение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нечетным числом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степеней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свободы.</a:t>
            </a:r>
            <a:endParaRPr sz="1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77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Приближенный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𝑐 &gt;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1/3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R="1818005" algn="r">
              <a:lnSpc>
                <a:spcPct val="100000"/>
              </a:lnSpc>
              <a:spcBef>
                <a:spcPts val="685"/>
              </a:spcBef>
            </a:pP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6513" y="9471152"/>
            <a:ext cx="243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22" baseline="5555" dirty="0">
                <a:latin typeface="Cambria Math"/>
                <a:cs typeface="Cambria Math"/>
              </a:rPr>
              <a:t>3</a:t>
            </a:r>
            <a:r>
              <a:rPr sz="1000" dirty="0">
                <a:latin typeface="Cambria Math"/>
                <a:cs typeface="Cambria Math"/>
              </a:rPr>
              <a:t>√</a:t>
            </a:r>
            <a:r>
              <a:rPr sz="1500" spc="60" baseline="5555" dirty="0">
                <a:latin typeface="Cambria Math"/>
                <a:cs typeface="Cambria Math"/>
              </a:rPr>
              <a:t>𝑠</a:t>
            </a:r>
            <a:endParaRPr sz="1500" baseline="555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36184" y="9494519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7619"/>
                </a:moveTo>
                <a:lnTo>
                  <a:pt x="64008" y="7619"/>
                </a:lnTo>
                <a:lnTo>
                  <a:pt x="64008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9213" y="945916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5161" y="936320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5908" y="9330943"/>
            <a:ext cx="5302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72280" algn="l"/>
              </a:tabLst>
            </a:pPr>
            <a:r>
              <a:rPr sz="2100" baseline="3968" dirty="0">
                <a:latin typeface="Times New Roman"/>
                <a:cs typeface="Times New Roman"/>
              </a:rPr>
              <a:t>a)  </a:t>
            </a:r>
            <a:r>
              <a:rPr sz="2100" spc="-7" baseline="3968" dirty="0">
                <a:latin typeface="Times New Roman"/>
                <a:cs typeface="Times New Roman"/>
              </a:rPr>
              <a:t>задают </a:t>
            </a:r>
            <a:r>
              <a:rPr sz="2100" baseline="3968" dirty="0">
                <a:latin typeface="Cambria Math"/>
                <a:cs typeface="Cambria Math"/>
              </a:rPr>
              <a:t>𝑟 = 𝑐 − </a:t>
            </a:r>
            <a:r>
              <a:rPr sz="2100" spc="-7" baseline="3968" dirty="0">
                <a:latin typeface="Cambria Math"/>
                <a:cs typeface="Cambria Math"/>
              </a:rPr>
              <a:t>1/3</a:t>
            </a:r>
            <a:r>
              <a:rPr sz="2100" spc="-7" baseline="3968" dirty="0">
                <a:latin typeface="Times New Roman"/>
                <a:cs typeface="Times New Roman"/>
              </a:rPr>
              <a:t>, </a:t>
            </a:r>
            <a:r>
              <a:rPr sz="2100" baseline="3968" dirty="0">
                <a:latin typeface="Cambria Math"/>
                <a:cs typeface="Cambria Math"/>
              </a:rPr>
              <a:t>𝑠 =  </a:t>
            </a:r>
            <a:r>
              <a:rPr sz="1200" spc="-142" baseline="59027" dirty="0">
                <a:latin typeface="Cambria Math"/>
                <a:cs typeface="Cambria Math"/>
              </a:rPr>
              <a:t>3</a:t>
            </a:r>
            <a:r>
              <a:rPr sz="1400" spc="-95" dirty="0">
                <a:latin typeface="Cambria Math"/>
                <a:cs typeface="Cambria Math"/>
              </a:rPr>
              <a:t>√</a:t>
            </a:r>
            <a:r>
              <a:rPr sz="2100" spc="-142" baseline="3968" dirty="0">
                <a:latin typeface="Cambria Math"/>
                <a:cs typeface="Cambria Math"/>
              </a:rPr>
              <a:t>𝑟, </a:t>
            </a:r>
            <a:r>
              <a:rPr sz="2100" baseline="3968" dirty="0">
                <a:latin typeface="Cambria Math"/>
                <a:cs typeface="Cambria Math"/>
              </a:rPr>
              <a:t>𝑡 = 𝑟 − 𝑟 </a:t>
            </a:r>
            <a:r>
              <a:rPr sz="2100" spc="7" baseline="3968" dirty="0">
                <a:latin typeface="Cambria Math"/>
                <a:cs typeface="Cambria Math"/>
              </a:rPr>
              <a:t>ln</a:t>
            </a:r>
            <a:r>
              <a:rPr sz="2100" spc="7" baseline="5952" dirty="0">
                <a:latin typeface="Cambria Math"/>
                <a:cs typeface="Cambria Math"/>
              </a:rPr>
              <a:t>(</a:t>
            </a:r>
            <a:r>
              <a:rPr sz="2100" spc="7" baseline="3968" dirty="0">
                <a:latin typeface="Cambria Math"/>
                <a:cs typeface="Cambria Math"/>
              </a:rPr>
              <a:t>𝑟</a:t>
            </a:r>
            <a:r>
              <a:rPr sz="2100" spc="7" baseline="5952" dirty="0">
                <a:latin typeface="Cambria Math"/>
                <a:cs typeface="Cambria Math"/>
              </a:rPr>
              <a:t>) </a:t>
            </a:r>
            <a:r>
              <a:rPr sz="2100" baseline="3968" dirty="0">
                <a:latin typeface="Cambria Math"/>
                <a:cs typeface="Cambria Math"/>
              </a:rPr>
              <a:t>,</a:t>
            </a:r>
            <a:r>
              <a:rPr sz="2100" spc="375" baseline="3968" dirty="0">
                <a:latin typeface="Cambria Math"/>
                <a:cs typeface="Cambria Math"/>
              </a:rPr>
              <a:t> </a:t>
            </a:r>
            <a:r>
              <a:rPr sz="2100" baseline="3968" dirty="0">
                <a:latin typeface="Cambria Math"/>
                <a:cs typeface="Cambria Math"/>
              </a:rPr>
              <a:t>𝑝</a:t>
            </a:r>
            <a:r>
              <a:rPr sz="2100" spc="142" baseline="3968" dirty="0">
                <a:latin typeface="Cambria Math"/>
                <a:cs typeface="Cambria Math"/>
              </a:rPr>
              <a:t> </a:t>
            </a:r>
            <a:r>
              <a:rPr sz="2100" baseline="3968" dirty="0">
                <a:latin typeface="Cambria Math"/>
                <a:cs typeface="Cambria Math"/>
              </a:rPr>
              <a:t>=	и 𝑞 = −3</a:t>
            </a:r>
            <a:r>
              <a:rPr sz="1400" dirty="0">
                <a:latin typeface="Cambria Math"/>
                <a:cs typeface="Cambria Math"/>
              </a:rPr>
              <a:t>√</a:t>
            </a:r>
            <a:r>
              <a:rPr sz="2100" baseline="3968" dirty="0">
                <a:latin typeface="Cambria Math"/>
                <a:cs typeface="Cambria Math"/>
              </a:rPr>
              <a:t>𝑟</a:t>
            </a:r>
            <a:r>
              <a:rPr sz="2100" spc="225" baseline="3968" dirty="0">
                <a:latin typeface="Cambria Math"/>
                <a:cs typeface="Cambria Math"/>
              </a:rPr>
              <a:t> </a:t>
            </a:r>
            <a:r>
              <a:rPr sz="2100" baseline="3968" dirty="0">
                <a:latin typeface="Cambria Math"/>
                <a:cs typeface="Cambria Math"/>
              </a:rPr>
              <a:t>.</a:t>
            </a:r>
            <a:endParaRPr sz="2100" baseline="396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4008" y="9635743"/>
            <a:ext cx="4594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b) </a:t>
            </a:r>
            <a:r>
              <a:rPr sz="1400" spc="-20" dirty="0">
                <a:latin typeface="Times New Roman"/>
                <a:cs typeface="Times New Roman"/>
              </a:rPr>
              <a:t>Генерируют </a:t>
            </a:r>
            <a:r>
              <a:rPr sz="1400" dirty="0">
                <a:latin typeface="Times New Roman"/>
                <a:cs typeface="Times New Roman"/>
              </a:rPr>
              <a:t>стандартное </a:t>
            </a:r>
            <a:r>
              <a:rPr sz="1400" spc="-5" dirty="0">
                <a:latin typeface="Times New Roman"/>
                <a:cs typeface="Times New Roman"/>
              </a:rPr>
              <a:t>нормальное случайное </a:t>
            </a:r>
            <a:r>
              <a:rPr sz="1400" dirty="0">
                <a:latin typeface="Times New Roman"/>
                <a:cs typeface="Times New Roman"/>
              </a:rPr>
              <a:t>число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373432"/>
            <a:ext cx="6256020" cy="88906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63500" marR="55880" indent="2339975" algn="just">
              <a:lnSpc>
                <a:spcPct val="119300"/>
              </a:lnSpc>
              <a:spcBef>
                <a:spcPts val="7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ассоциативности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связаны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законом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дистрибутивности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отно-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сительно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</a:t>
            </a:r>
            <a:r>
              <a:rPr sz="1350" spc="-15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6096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остатком 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определена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аналогично делению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целых чисел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остатком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[53,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314].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</a:t>
            </a:r>
            <a:r>
              <a:rPr sz="1400" spc="2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</a:t>
            </a:r>
            <a:endParaRPr sz="1400">
              <a:latin typeface="Times New Roman"/>
              <a:cs typeface="Times New Roman"/>
            </a:endParaRPr>
          </a:p>
          <a:p>
            <a:pPr marL="63500" marR="60960" algn="just">
              <a:lnSpc>
                <a:spcPct val="122100"/>
              </a:lnSpc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существуют однознач-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многочлены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𝑟(𝑥)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что: либо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либо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deg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𝑟(𝑥)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deg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63500" marR="60325" indent="449580" algn="just">
              <a:lnSpc>
                <a:spcPct val="121900"/>
              </a:lnSpc>
              <a:spcBef>
                <a:spcPts val="40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степень больше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 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deg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deg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deg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выполнения условия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deg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𝑛 − 1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понадобится дополнительное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действие.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дей-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ствием 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выберем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процедуру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остатка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𝑎(𝑥)𝑏(𝑥)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некото-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многочлена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называемый 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неприводимый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1.4.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3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неприводимым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этим полем,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 либо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1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либо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70"/>
              </a:spcBef>
              <a:tabLst>
                <a:tab pos="3776345" algn="l"/>
              </a:tabLst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нулевой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	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(то 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константой).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же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8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константы,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приводимым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62865" indent="449580" algn="just">
              <a:lnSpc>
                <a:spcPct val="121700"/>
              </a:lnSpc>
              <a:spcBef>
                <a:spcPts val="39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Неприводимый многочлен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играет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роль,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простое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 операции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образом: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результатом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считать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остаток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63500" marR="60325" indent="449580" algn="just">
              <a:lnSpc>
                <a:spcPct val="120900"/>
              </a:lnSpc>
              <a:spcBef>
                <a:spcPts val="34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определили операцию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снова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принадлежит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множеству многочленов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− 1.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операции,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следует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определения, ассоциативны,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коммутативны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дистрибутивны,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сложению каждый многочлен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многочленов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об-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разует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коммутативное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кольцо, которое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обозначать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/(𝑔)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60960" indent="449580" algn="just">
              <a:lnSpc>
                <a:spcPct val="120700"/>
              </a:lnSpc>
              <a:spcBef>
                <a:spcPts val="42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𝑅[𝑥]/(𝑔)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рассматривать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классов вычетов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мно-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гочленов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неприводимого многочлена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многочлена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будем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считать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эквивалентными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том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том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</a:t>
            </a:r>
            <a:r>
              <a:rPr sz="1400" spc="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</a:t>
            </a:r>
            <a:r>
              <a:rPr sz="1400" spc="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них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одинаковые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212" y="9662159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112" y="9769855"/>
            <a:ext cx="514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свойства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определении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конечного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перечислены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номерами</a:t>
            </a:r>
            <a:r>
              <a:rPr sz="1200" spc="-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1-6.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178" y="425411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712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8527" y="426211"/>
            <a:ext cx="6236970" cy="428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03555" indent="-226060" algn="just">
              <a:lnSpc>
                <a:spcPct val="100000"/>
              </a:lnSpc>
              <a:buAutoNum type="alphaLcParenR" startAt="3"/>
              <a:tabLst>
                <a:tab pos="504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𝑍 &lt; </a:t>
            </a:r>
            <a:r>
              <a:rPr sz="1400" spc="15" dirty="0">
                <a:latin typeface="Cambria Math"/>
                <a:cs typeface="Cambria Math"/>
              </a:rPr>
              <a:t>𝑞</a:t>
            </a:r>
            <a:r>
              <a:rPr sz="1400" spc="15" dirty="0">
                <a:latin typeface="Times New Roman"/>
                <a:cs typeface="Times New Roman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переходят </a:t>
            </a: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b).</a:t>
            </a:r>
            <a:endParaRPr sz="1400">
              <a:latin typeface="Times New Roman"/>
              <a:cs typeface="Times New Roman"/>
            </a:endParaRPr>
          </a:p>
          <a:p>
            <a:pPr marL="503555" indent="-226060" algn="just">
              <a:lnSpc>
                <a:spcPct val="100000"/>
              </a:lnSpc>
              <a:spcBef>
                <a:spcPts val="390"/>
              </a:spcBef>
              <a:buAutoNum type="alphaLcParenR" startAt="3"/>
              <a:tabLst>
                <a:tab pos="504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Вычисляют </a:t>
            </a:r>
            <a:r>
              <a:rPr sz="1400" dirty="0">
                <a:latin typeface="Cambria Math"/>
                <a:cs typeface="Cambria Math"/>
              </a:rPr>
              <a:t>𝑌 = (𝑝𝑍 + </a:t>
            </a:r>
            <a:r>
              <a:rPr sz="1400" spc="25" dirty="0">
                <a:latin typeface="Cambria Math"/>
                <a:cs typeface="Cambria Math"/>
              </a:rPr>
              <a:t>𝑠)</a:t>
            </a:r>
            <a:r>
              <a:rPr sz="1500" spc="37" baseline="27777" dirty="0">
                <a:latin typeface="Cambria Math"/>
                <a:cs typeface="Cambria Math"/>
              </a:rPr>
              <a:t>3</a:t>
            </a:r>
            <a:r>
              <a:rPr sz="1400" spc="2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𝑉 = </a:t>
            </a:r>
            <a:r>
              <a:rPr sz="1400" spc="30" dirty="0">
                <a:latin typeface="Cambria Math"/>
                <a:cs typeface="Cambria Math"/>
              </a:rPr>
              <a:t>𝑍</a:t>
            </a:r>
            <a:r>
              <a:rPr sz="1500" spc="44" baseline="27777" dirty="0">
                <a:latin typeface="Cambria Math"/>
                <a:cs typeface="Cambria Math"/>
              </a:rPr>
              <a:t>2</a:t>
            </a:r>
            <a:r>
              <a:rPr sz="1400" spc="30" dirty="0">
                <a:latin typeface="Cambria Math"/>
                <a:cs typeface="Cambria Math"/>
              </a:rPr>
              <a:t>/2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15" dirty="0">
                <a:latin typeface="Times New Roman"/>
                <a:cs typeface="Times New Roman"/>
              </a:rPr>
              <a:t>генерируют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U.</a:t>
            </a:r>
            <a:endParaRPr sz="14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Times New Roman"/>
                <a:cs typeface="Times New Roman"/>
              </a:rPr>
              <a:t>e) </a:t>
            </a: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𝑌 − </a:t>
            </a:r>
            <a:r>
              <a:rPr sz="1400" spc="20" dirty="0">
                <a:latin typeface="Cambria Math"/>
                <a:cs typeface="Cambria Math"/>
              </a:rPr>
              <a:t>𝑟</a:t>
            </a:r>
            <a:r>
              <a:rPr sz="2100" spc="30" baseline="1984" dirty="0">
                <a:latin typeface="Cambria Math"/>
                <a:cs typeface="Cambria Math"/>
              </a:rPr>
              <a:t>)</a:t>
            </a:r>
            <a:r>
              <a:rPr sz="1500" spc="30" baseline="27777" dirty="0">
                <a:latin typeface="Cambria Math"/>
                <a:cs typeface="Cambria Math"/>
              </a:rPr>
              <a:t>2</a:t>
            </a:r>
            <a:r>
              <a:rPr sz="1400" spc="20" dirty="0">
                <a:latin typeface="Cambria Math"/>
                <a:cs typeface="Cambria Math"/>
              </a:rPr>
              <a:t>/𝑌 </a:t>
            </a:r>
            <a:r>
              <a:rPr sz="1400" dirty="0">
                <a:latin typeface="Cambria Math"/>
                <a:cs typeface="Cambria Math"/>
              </a:rPr>
              <a:t>− 𝑉 ≤ </a:t>
            </a:r>
            <a:r>
              <a:rPr sz="1400" spc="5" dirty="0">
                <a:latin typeface="Cambria Math"/>
                <a:cs typeface="Cambria Math"/>
              </a:rPr>
              <a:t>𝑈</a:t>
            </a:r>
            <a:r>
              <a:rPr sz="1400" spc="5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выполняют </a:t>
            </a:r>
            <a:r>
              <a:rPr sz="1400" dirty="0">
                <a:latin typeface="Cambria Math"/>
                <a:cs typeface="Cambria Math"/>
              </a:rPr>
              <a:t>𝑌 ≔ 𝑎 + </a:t>
            </a:r>
            <a:r>
              <a:rPr sz="1400" spc="-5" dirty="0">
                <a:latin typeface="Cambria Math"/>
                <a:cs typeface="Cambria Math"/>
              </a:rPr>
              <a:t>𝑏𝑌</a:t>
            </a:r>
            <a:r>
              <a:rPr sz="1400" spc="-125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(конец).</a:t>
            </a:r>
            <a:endParaRPr sz="14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imes New Roman"/>
                <a:cs typeface="Times New Roman"/>
              </a:rPr>
              <a:t>f) </a:t>
            </a:r>
            <a:r>
              <a:rPr sz="1400" spc="-5" dirty="0">
                <a:latin typeface="Times New Roman"/>
                <a:cs typeface="Times New Roman"/>
              </a:rPr>
              <a:t>Вычисляют </a:t>
            </a:r>
            <a:r>
              <a:rPr sz="1400" dirty="0">
                <a:latin typeface="Cambria Math"/>
                <a:cs typeface="Cambria Math"/>
              </a:rPr>
              <a:t>𝑊 = 𝑌 − 𝑟 </a:t>
            </a:r>
            <a:r>
              <a:rPr sz="1400" spc="5" dirty="0">
                <a:latin typeface="Cambria Math"/>
                <a:cs typeface="Cambria Math"/>
              </a:rPr>
              <a:t>ln</a:t>
            </a:r>
            <a:r>
              <a:rPr sz="2100" spc="7" baseline="1984" dirty="0">
                <a:latin typeface="Cambria Math"/>
                <a:cs typeface="Cambria Math"/>
              </a:rPr>
              <a:t>(</a:t>
            </a:r>
            <a:r>
              <a:rPr sz="1400" spc="5" dirty="0">
                <a:latin typeface="Cambria Math"/>
                <a:cs typeface="Cambria Math"/>
              </a:rPr>
              <a:t>𝑟</a:t>
            </a:r>
            <a:r>
              <a:rPr sz="2100" spc="7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− 𝑟 −</a:t>
            </a:r>
            <a:r>
              <a:rPr sz="1400" spc="2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𝑉.</a:t>
            </a:r>
            <a:endParaRPr sz="1400">
              <a:latin typeface="Cambria Math"/>
              <a:cs typeface="Cambria Math"/>
            </a:endParaRPr>
          </a:p>
          <a:p>
            <a:pPr marL="503555" indent="-226060" algn="just">
              <a:lnSpc>
                <a:spcPct val="100000"/>
              </a:lnSpc>
              <a:spcBef>
                <a:spcPts val="375"/>
              </a:spcBef>
              <a:buAutoNum type="alphaLcParenR" startAt="7"/>
              <a:tabLst>
                <a:tab pos="504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𝑊 ≤ </a:t>
            </a:r>
            <a:r>
              <a:rPr sz="1400" spc="5" dirty="0">
                <a:latin typeface="Cambria Math"/>
                <a:cs typeface="Cambria Math"/>
              </a:rPr>
              <a:t>𝑈</a:t>
            </a:r>
            <a:r>
              <a:rPr sz="1400" spc="5" dirty="0">
                <a:latin typeface="Times New Roman"/>
                <a:cs typeface="Times New Roman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-10" dirty="0">
                <a:latin typeface="Times New Roman"/>
                <a:cs typeface="Times New Roman"/>
              </a:rPr>
              <a:t>выполняют </a:t>
            </a:r>
            <a:r>
              <a:rPr sz="1400" dirty="0">
                <a:latin typeface="Cambria Math"/>
                <a:cs typeface="Cambria Math"/>
              </a:rPr>
              <a:t>𝑌 ≔ 𝑎 + </a:t>
            </a:r>
            <a:r>
              <a:rPr sz="1400" spc="-5" dirty="0">
                <a:latin typeface="Cambria Math"/>
                <a:cs typeface="Cambria Math"/>
              </a:rPr>
              <a:t>𝑏𝑌</a:t>
            </a:r>
            <a:r>
              <a:rPr sz="1400" spc="-105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(конец).</a:t>
            </a:r>
            <a:endParaRPr sz="1400">
              <a:latin typeface="Times New Roman"/>
              <a:cs typeface="Times New Roman"/>
            </a:endParaRPr>
          </a:p>
          <a:p>
            <a:pPr marL="503555" indent="-226060" algn="just">
              <a:lnSpc>
                <a:spcPct val="100000"/>
              </a:lnSpc>
              <a:spcBef>
                <a:spcPts val="380"/>
              </a:spcBef>
              <a:buAutoNum type="alphaLcParenR" startAt="7"/>
              <a:tabLst>
                <a:tab pos="504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𝑊 &gt; − ln(1.0 − </a:t>
            </a:r>
            <a:r>
              <a:rPr sz="1400" spc="5" dirty="0">
                <a:latin typeface="Cambria Math"/>
                <a:cs typeface="Cambria Math"/>
              </a:rPr>
              <a:t>𝑈)</a:t>
            </a:r>
            <a:r>
              <a:rPr sz="1400" spc="5" dirty="0">
                <a:latin typeface="Times New Roman"/>
                <a:cs typeface="Times New Roman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переходят </a:t>
            </a: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b).</a:t>
            </a:r>
            <a:endParaRPr sz="1400">
              <a:latin typeface="Times New Roman"/>
              <a:cs typeface="Times New Roman"/>
            </a:endParaRPr>
          </a:p>
          <a:p>
            <a:pPr marL="50800" marR="52705" algn="just">
              <a:lnSpc>
                <a:spcPct val="120000"/>
              </a:lnSpc>
              <a:spcBef>
                <a:spcPts val="9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Уилсона-Хилферти, приводя-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щем Хи-квадрат-распределение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приближенному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стандартному нормальному  распределению.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Точность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значения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параметра c.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Идея преобразования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следующем: абсолютная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разность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центной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точкой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приближенного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всегда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меньше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0,2.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230504" algn="just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6.6.2.3. </a:t>
            </a:r>
            <a:r>
              <a:rPr sz="1400" i="1" spc="-25" dirty="0">
                <a:latin typeface="Arial"/>
                <a:cs typeface="Arial"/>
              </a:rPr>
              <a:t>Точный </a:t>
            </a:r>
            <a:r>
              <a:rPr sz="1400" i="1" spc="-10" dirty="0">
                <a:latin typeface="Arial"/>
                <a:cs typeface="Arial"/>
              </a:rPr>
              <a:t>метод </a:t>
            </a:r>
            <a:r>
              <a:rPr sz="1400" i="1" spc="-5" dirty="0">
                <a:latin typeface="Arial"/>
                <a:cs typeface="Arial"/>
              </a:rPr>
              <a:t>генерации Ченга </a:t>
            </a:r>
            <a:r>
              <a:rPr sz="1400" i="1" dirty="0">
                <a:latin typeface="Arial"/>
                <a:cs typeface="Arial"/>
              </a:rPr>
              <a:t>для</a:t>
            </a:r>
            <a:r>
              <a:rPr sz="1400" i="1" spc="-1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c&gt;1/2.</a:t>
            </a:r>
            <a:endParaRPr sz="14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585"/>
              </a:spcBef>
            </a:pPr>
            <a:r>
              <a:rPr sz="2100" baseline="1984" dirty="0">
                <a:latin typeface="Times New Roman"/>
                <a:cs typeface="Times New Roman"/>
              </a:rPr>
              <a:t>a) </a:t>
            </a:r>
            <a:r>
              <a:rPr sz="2100" spc="-7" baseline="1984" dirty="0">
                <a:latin typeface="Times New Roman"/>
                <a:cs typeface="Times New Roman"/>
              </a:rPr>
              <a:t>Задают </a:t>
            </a:r>
            <a:r>
              <a:rPr sz="2100" baseline="1984" dirty="0">
                <a:latin typeface="Cambria Math"/>
                <a:cs typeface="Cambria Math"/>
              </a:rPr>
              <a:t>𝑞 = 𝑐 − ln 4 </a:t>
            </a:r>
            <a:r>
              <a:rPr sz="2100" baseline="1984" dirty="0">
                <a:latin typeface="Times New Roman"/>
                <a:cs typeface="Times New Roman"/>
              </a:rPr>
              <a:t>и </a:t>
            </a:r>
            <a:r>
              <a:rPr sz="2100" baseline="1984" dirty="0">
                <a:latin typeface="Cambria Math"/>
                <a:cs typeface="Cambria Math"/>
              </a:rPr>
              <a:t>𝑟 = 𝑐 + </a:t>
            </a:r>
            <a:r>
              <a:rPr sz="1400" dirty="0">
                <a:latin typeface="Cambria Math"/>
                <a:cs typeface="Cambria Math"/>
              </a:rPr>
              <a:t>√</a:t>
            </a:r>
            <a:r>
              <a:rPr sz="2100" baseline="1984" dirty="0">
                <a:latin typeface="Cambria Math"/>
                <a:cs typeface="Cambria Math"/>
              </a:rPr>
              <a:t>2𝑐 −</a:t>
            </a:r>
            <a:r>
              <a:rPr sz="2100" spc="-300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1</a:t>
            </a:r>
            <a:r>
              <a:rPr sz="2100" baseline="1984" dirty="0">
                <a:latin typeface="Times New Roman"/>
                <a:cs typeface="Times New Roman"/>
              </a:rPr>
              <a:t>.</a:t>
            </a:r>
            <a:endParaRPr sz="2100" baseline="1984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Times New Roman"/>
                <a:cs typeface="Times New Roman"/>
              </a:rPr>
              <a:t>b) </a:t>
            </a:r>
            <a:r>
              <a:rPr sz="1400" spc="-20" dirty="0">
                <a:latin typeface="Times New Roman"/>
                <a:cs typeface="Times New Roman"/>
              </a:rPr>
              <a:t>Генерируют </a:t>
            </a:r>
            <a:r>
              <a:rPr sz="1400" dirty="0">
                <a:latin typeface="Times New Roman"/>
                <a:cs typeface="Times New Roman"/>
              </a:rPr>
              <a:t>стандартные </a:t>
            </a:r>
            <a:r>
              <a:rPr sz="1400" spc="-5" dirty="0">
                <a:latin typeface="Times New Roman"/>
                <a:cs typeface="Times New Roman"/>
              </a:rPr>
              <a:t>равномерные случайные числа </a:t>
            </a:r>
            <a:r>
              <a:rPr sz="1400" spc="-50" dirty="0">
                <a:latin typeface="Cambria Math"/>
                <a:cs typeface="Cambria Math"/>
              </a:rPr>
              <a:t>𝑈</a:t>
            </a:r>
            <a:r>
              <a:rPr sz="1500" spc="-75" baseline="-16666" dirty="0">
                <a:latin typeface="Cambria Math"/>
                <a:cs typeface="Cambria Math"/>
              </a:rPr>
              <a:t>1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𝑈</a:t>
            </a:r>
            <a:r>
              <a:rPr sz="1500" spc="-7" baseline="-16666" dirty="0">
                <a:latin typeface="Cambria Math"/>
                <a:cs typeface="Cambria Math"/>
              </a:rPr>
              <a:t>2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940" y="4777866"/>
            <a:ext cx="863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35" dirty="0">
                <a:latin typeface="Cambria Math"/>
                <a:cs typeface="Cambria Math"/>
              </a:rPr>
              <a:t>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5596" y="4727575"/>
            <a:ext cx="79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5485" algn="l"/>
              </a:tabLst>
            </a:pPr>
            <a:r>
              <a:rPr sz="1000" spc="45" dirty="0">
                <a:latin typeface="Cambria Math"/>
                <a:cs typeface="Cambria Math"/>
              </a:rPr>
              <a:t>𝑈	</a:t>
            </a:r>
            <a:r>
              <a:rPr sz="1000" spc="20" dirty="0"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895" y="4831207"/>
            <a:ext cx="1903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2105" algn="l"/>
                <a:tab pos="1816735" algn="l"/>
              </a:tabLst>
            </a:pPr>
            <a:r>
              <a:rPr sz="1000" spc="20" dirty="0">
                <a:latin typeface="Cambria Math"/>
                <a:cs typeface="Cambria Math"/>
              </a:rPr>
              <a:t>1	1	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008" y="4741290"/>
            <a:ext cx="5808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32200" algn="l"/>
              </a:tabLst>
            </a:pPr>
            <a:r>
              <a:rPr sz="1400" dirty="0">
                <a:latin typeface="Times New Roman"/>
                <a:cs typeface="Times New Roman"/>
              </a:rPr>
              <a:t>c)  </a:t>
            </a:r>
            <a:r>
              <a:rPr sz="1400" spc="-5" dirty="0">
                <a:latin typeface="Times New Roman"/>
                <a:cs typeface="Times New Roman"/>
              </a:rPr>
              <a:t>Вычисляют </a:t>
            </a:r>
            <a:r>
              <a:rPr sz="1400" dirty="0">
                <a:latin typeface="Cambria Math"/>
                <a:cs typeface="Cambria Math"/>
              </a:rPr>
              <a:t>𝑉 = 𝑐 ln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𝑈/(1 − 𝑈  )</a:t>
            </a:r>
            <a:r>
              <a:rPr sz="210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, 𝑊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𝑐𝑒	</a:t>
            </a:r>
            <a:r>
              <a:rPr sz="1400" dirty="0">
                <a:latin typeface="Cambria Math"/>
                <a:cs typeface="Cambria Math"/>
              </a:rPr>
              <a:t>, 𝑍 = 𝑈 𝑈 , 𝑅 = 𝑞 + 𝑟𝑉 −</a:t>
            </a:r>
            <a:r>
              <a:rPr sz="1400" spc="-9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𝑊.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608" y="4953482"/>
            <a:ext cx="5922010" cy="8077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Times New Roman"/>
                <a:cs typeface="Times New Roman"/>
              </a:rPr>
              <a:t>d) </a:t>
            </a: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𝑅 ≥ 4,5𝑍 −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1 + ln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4,5</a:t>
            </a:r>
            <a:r>
              <a:rPr sz="2100" baseline="1984" dirty="0">
                <a:latin typeface="Cambria Math"/>
                <a:cs typeface="Cambria Math"/>
              </a:rPr>
              <a:t>))</a:t>
            </a:r>
            <a:r>
              <a:rPr sz="1400" dirty="0">
                <a:latin typeface="Cambria Math"/>
                <a:cs typeface="Cambria Math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-5" dirty="0">
                <a:latin typeface="Times New Roman"/>
                <a:cs typeface="Times New Roman"/>
              </a:rPr>
              <a:t>вычисляют </a:t>
            </a:r>
            <a:r>
              <a:rPr sz="1400" dirty="0">
                <a:latin typeface="Cambria Math"/>
                <a:cs typeface="Cambria Math"/>
              </a:rPr>
              <a:t>𝑌 = 𝑎 + 𝑏𝑊</a:t>
            </a:r>
            <a:r>
              <a:rPr sz="1400" spc="-165" dirty="0">
                <a:latin typeface="Cambria Math"/>
                <a:cs typeface="Cambria Math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(выход).</a:t>
            </a:r>
            <a:endParaRPr sz="1400">
              <a:latin typeface="Times New Roman"/>
              <a:cs typeface="Times New Roman"/>
            </a:endParaRPr>
          </a:p>
          <a:p>
            <a:pPr marL="263525" indent="-226060">
              <a:lnSpc>
                <a:spcPct val="100000"/>
              </a:lnSpc>
              <a:spcBef>
                <a:spcPts val="375"/>
              </a:spcBef>
              <a:buAutoNum type="alphaLcParenR" startAt="5"/>
              <a:tabLst>
                <a:tab pos="264160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𝑅 ≥ </a:t>
            </a:r>
            <a:r>
              <a:rPr sz="1400" spc="5" dirty="0">
                <a:latin typeface="Cambria Math"/>
                <a:cs typeface="Cambria Math"/>
              </a:rPr>
              <a:t>ln</a:t>
            </a:r>
            <a:r>
              <a:rPr sz="2100" spc="7" baseline="1984" dirty="0">
                <a:latin typeface="Cambria Math"/>
                <a:cs typeface="Cambria Math"/>
              </a:rPr>
              <a:t>(</a:t>
            </a:r>
            <a:r>
              <a:rPr sz="1400" spc="5" dirty="0">
                <a:latin typeface="Cambria Math"/>
                <a:cs typeface="Cambria Math"/>
              </a:rPr>
              <a:t>𝑍</a:t>
            </a:r>
            <a:r>
              <a:rPr sz="2100" spc="7" baseline="1984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Times New Roman"/>
                <a:cs typeface="Times New Roman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-5" dirty="0">
                <a:latin typeface="Times New Roman"/>
                <a:cs typeface="Times New Roman"/>
              </a:rPr>
              <a:t>вычисляют </a:t>
            </a:r>
            <a:r>
              <a:rPr sz="1400" dirty="0">
                <a:latin typeface="Cambria Math"/>
                <a:cs typeface="Cambria Math"/>
              </a:rPr>
              <a:t>𝑌 = 𝑎 +</a:t>
            </a:r>
            <a:r>
              <a:rPr sz="1400" spc="-210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𝑏𝑊</a:t>
            </a:r>
            <a:r>
              <a:rPr sz="1400" spc="-5" dirty="0">
                <a:latin typeface="Times New Roman"/>
                <a:cs typeface="Times New Roman"/>
              </a:rPr>
              <a:t>(выход).</a:t>
            </a:r>
            <a:endParaRPr sz="1400">
              <a:latin typeface="Times New Roman"/>
              <a:cs typeface="Times New Roman"/>
            </a:endParaRPr>
          </a:p>
          <a:p>
            <a:pPr marL="263525" indent="-226060">
              <a:lnSpc>
                <a:spcPct val="100000"/>
              </a:lnSpc>
              <a:spcBef>
                <a:spcPts val="375"/>
              </a:spcBef>
              <a:buAutoNum type="alphaLcParenR" startAt="5"/>
              <a:tabLst>
                <a:tab pos="264160" algn="l"/>
              </a:tabLst>
            </a:pPr>
            <a:r>
              <a:rPr sz="1400" spc="-20" dirty="0">
                <a:latin typeface="Times New Roman"/>
                <a:cs typeface="Times New Roman"/>
              </a:rPr>
              <a:t>Генерируют </a:t>
            </a:r>
            <a:r>
              <a:rPr sz="1400" dirty="0">
                <a:latin typeface="Times New Roman"/>
                <a:cs typeface="Times New Roman"/>
              </a:rPr>
              <a:t>стандартные </a:t>
            </a:r>
            <a:r>
              <a:rPr sz="1400" spc="-5" dirty="0">
                <a:latin typeface="Times New Roman"/>
                <a:cs typeface="Times New Roman"/>
              </a:rPr>
              <a:t>равномерные случайные числа </a:t>
            </a:r>
            <a:r>
              <a:rPr sz="1400" spc="-50" dirty="0">
                <a:latin typeface="Cambria Math"/>
                <a:cs typeface="Cambria Math"/>
              </a:rPr>
              <a:t>𝑈</a:t>
            </a:r>
            <a:r>
              <a:rPr sz="1500" spc="-75" baseline="-16666" dirty="0">
                <a:latin typeface="Cambria Math"/>
                <a:cs typeface="Cambria Math"/>
              </a:rPr>
              <a:t>1 </a:t>
            </a:r>
            <a:r>
              <a:rPr sz="1400" dirty="0">
                <a:latin typeface="Cambria Math"/>
                <a:cs typeface="Cambria Math"/>
              </a:rPr>
              <a:t>и </a:t>
            </a:r>
            <a:r>
              <a:rPr sz="1400" spc="-35" dirty="0">
                <a:latin typeface="Cambria Math"/>
                <a:cs typeface="Cambria Math"/>
              </a:rPr>
              <a:t>𝑈</a:t>
            </a:r>
            <a:r>
              <a:rPr sz="1500" spc="-52" baseline="-16666" dirty="0">
                <a:latin typeface="Cambria Math"/>
                <a:cs typeface="Cambria Math"/>
              </a:rPr>
              <a:t>2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вычис-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9560" y="5826632"/>
            <a:ext cx="733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ляют </a:t>
            </a:r>
            <a:r>
              <a:rPr sz="1400" dirty="0">
                <a:latin typeface="Cambria Math"/>
                <a:cs typeface="Cambria Math"/>
              </a:rPr>
              <a:t>𝑝</a:t>
            </a:r>
            <a:r>
              <a:rPr sz="1400" spc="3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5433" y="5773292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6938" y="5977508"/>
            <a:ext cx="415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 Math"/>
                <a:cs typeface="Cambria Math"/>
              </a:rPr>
              <a:t>√</a:t>
            </a:r>
            <a:r>
              <a:rPr sz="1500" spc="22" baseline="2777" dirty="0">
                <a:latin typeface="Cambria Math"/>
                <a:cs typeface="Cambria Math"/>
              </a:rPr>
              <a:t>2</a:t>
            </a:r>
            <a:r>
              <a:rPr sz="1500" spc="172" baseline="2777" dirty="0">
                <a:latin typeface="Cambria Math"/>
                <a:cs typeface="Cambria Math"/>
              </a:rPr>
              <a:t>𝑐</a:t>
            </a:r>
            <a:r>
              <a:rPr sz="1500" spc="-30" baseline="2777" dirty="0">
                <a:latin typeface="Cambria Math"/>
                <a:cs typeface="Cambria Math"/>
              </a:rPr>
              <a:t>−</a:t>
            </a:r>
            <a:r>
              <a:rPr sz="1500" spc="30" baseline="2777" dirty="0">
                <a:latin typeface="Cambria Math"/>
                <a:cs typeface="Cambria Math"/>
              </a:rPr>
              <a:t>1</a:t>
            </a:r>
            <a:endParaRPr sz="1500" baseline="27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3457" y="600468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15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9638" y="5967348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197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4184" y="5866764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82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37942" y="5834252"/>
            <a:ext cx="2482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aseline="1984" dirty="0">
                <a:latin typeface="Cambria Math"/>
                <a:cs typeface="Cambria Math"/>
              </a:rPr>
              <a:t>, 𝑞 = 𝑐 − </a:t>
            </a:r>
            <a:r>
              <a:rPr sz="2100" spc="-7" baseline="1984" dirty="0">
                <a:latin typeface="Cambria Math"/>
                <a:cs typeface="Cambria Math"/>
              </a:rPr>
              <a:t>ln</a:t>
            </a:r>
            <a:r>
              <a:rPr sz="2100" spc="-7" baseline="3968" dirty="0">
                <a:latin typeface="Cambria Math"/>
                <a:cs typeface="Cambria Math"/>
              </a:rPr>
              <a:t>(</a:t>
            </a:r>
            <a:r>
              <a:rPr sz="2100" spc="-7" baseline="1984" dirty="0">
                <a:latin typeface="Cambria Math"/>
                <a:cs typeface="Cambria Math"/>
              </a:rPr>
              <a:t>4</a:t>
            </a:r>
            <a:r>
              <a:rPr sz="2100" spc="-7" baseline="3968" dirty="0">
                <a:latin typeface="Cambria Math"/>
                <a:cs typeface="Cambria Math"/>
              </a:rPr>
              <a:t>) </a:t>
            </a:r>
            <a:r>
              <a:rPr sz="2100" baseline="1984" dirty="0">
                <a:latin typeface="Cambria Math"/>
                <a:cs typeface="Cambria Math"/>
              </a:rPr>
              <a:t>, 𝑟 = 𝑐 + </a:t>
            </a:r>
            <a:r>
              <a:rPr sz="1400" dirty="0">
                <a:latin typeface="Cambria Math"/>
                <a:cs typeface="Cambria Math"/>
              </a:rPr>
              <a:t>√</a:t>
            </a:r>
            <a:r>
              <a:rPr sz="2100" baseline="1984" dirty="0">
                <a:latin typeface="Cambria Math"/>
                <a:cs typeface="Cambria Math"/>
              </a:rPr>
              <a:t>2𝑐 −</a:t>
            </a:r>
            <a:r>
              <a:rPr sz="2100" spc="-165" baseline="1984" dirty="0">
                <a:latin typeface="Cambria Math"/>
                <a:cs typeface="Cambria Math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1.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91" y="649770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02891" y="6498716"/>
            <a:ext cx="1166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70585" algn="l"/>
              </a:tabLst>
            </a:pP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1−𝑈</a:t>
            </a:r>
            <a:r>
              <a:rPr sz="1200" baseline="-13888" dirty="0">
                <a:solidFill>
                  <a:srgbClr val="000009"/>
                </a:solidFill>
                <a:latin typeface="Cambria Math"/>
                <a:cs typeface="Cambria Math"/>
              </a:rPr>
              <a:t>1	</a:t>
            </a:r>
            <a:r>
              <a:rPr sz="1000" spc="10" dirty="0">
                <a:solidFill>
                  <a:srgbClr val="000009"/>
                </a:solidFill>
                <a:latin typeface="Cambria Math"/>
                <a:cs typeface="Cambria Math"/>
              </a:rPr>
              <a:t>1−𝑈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2363" y="6549008"/>
            <a:ext cx="863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3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3602" y="649770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64763" y="6251828"/>
            <a:ext cx="10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3969" y="6341745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2633" y="6446901"/>
            <a:ext cx="312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425" algn="l"/>
              </a:tabLst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	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1112" y="6358508"/>
            <a:ext cx="4826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84450" algn="l"/>
              </a:tabLst>
            </a:pP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𝑝𝑟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ln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(  </a:t>
            </a:r>
            <a:r>
              <a:rPr sz="1500" spc="7" baseline="47222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200" spc="7" baseline="45138" dirty="0">
                <a:solidFill>
                  <a:srgbClr val="000009"/>
                </a:solidFill>
                <a:latin typeface="Cambria Math"/>
                <a:cs typeface="Cambria Math"/>
              </a:rPr>
              <a:t>1   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𝑐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500" spc="7" baseline="47222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200" spc="7" baseline="45138" dirty="0">
                <a:solidFill>
                  <a:srgbClr val="000009"/>
                </a:solidFill>
                <a:latin typeface="Cambria Math"/>
                <a:cs typeface="Cambria Math"/>
              </a:rPr>
              <a:t>1  </a:t>
            </a:r>
            <a:r>
              <a:rPr sz="1200" spc="225" baseline="4513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)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≥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4,5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𝑈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+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ln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4,5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))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4226" y="6963536"/>
            <a:ext cx="283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000" spc="45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5686" y="7013829"/>
            <a:ext cx="863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3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36926" y="696252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31112" y="6823329"/>
            <a:ext cx="1648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𝑏𝑐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( </a:t>
            </a:r>
            <a:r>
              <a:rPr sz="1500" spc="7" baseline="47222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1200" spc="7" baseline="4513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200" spc="254" baseline="4513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28086" y="6716648"/>
            <a:ext cx="78359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9"/>
              </a:lnSpc>
              <a:spcBef>
                <a:spcPts val="95"/>
              </a:spcBef>
            </a:pPr>
            <a:r>
              <a:rPr sz="1000" spc="6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000">
              <a:latin typeface="Cambria Math"/>
              <a:cs typeface="Cambria Math"/>
            </a:endParaRPr>
          </a:p>
          <a:p>
            <a:pPr marL="144780">
              <a:lnSpc>
                <a:spcPts val="1500"/>
              </a:lnSpc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(выход).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764" y="7279385"/>
            <a:ext cx="4178935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6.7. </a:t>
            </a:r>
            <a:r>
              <a:rPr sz="1600" b="1" spc="-10" dirty="0">
                <a:latin typeface="Arial"/>
                <a:cs typeface="Arial"/>
              </a:rPr>
              <a:t>Распределение</a:t>
            </a:r>
            <a:r>
              <a:rPr sz="1600" b="1" spc="-2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Вейбулла-Гнеденко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617220" algn="l"/>
              </a:tabLst>
            </a:pPr>
            <a:r>
              <a:rPr sz="1400" b="1" spc="-5" dirty="0">
                <a:latin typeface="Arial"/>
                <a:cs typeface="Arial"/>
              </a:rPr>
              <a:t>6.7.1.	Функция </a:t>
            </a:r>
            <a:r>
              <a:rPr sz="1400" b="1" spc="-10" dirty="0">
                <a:latin typeface="Arial"/>
                <a:cs typeface="Arial"/>
              </a:rPr>
              <a:t>распределение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0485" y="8236457"/>
            <a:ext cx="694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20719" y="8275065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7880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12716" y="800633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54502" y="8135873"/>
            <a:ext cx="2719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exp {−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82" baseline="43650" dirty="0">
                <a:solidFill>
                  <a:srgbClr val="000009"/>
                </a:solidFill>
                <a:latin typeface="Cambria Math"/>
                <a:cs typeface="Cambria Math"/>
              </a:rPr>
              <a:t>𝑦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2100" spc="97" baseline="436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} 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𝑦 ≥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4283" y="8253221"/>
            <a:ext cx="1161415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ts val="1565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565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𝑦 &lt;</a:t>
            </a:r>
            <a:r>
              <a:rPr sz="1400" spc="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627" y="8745473"/>
            <a:ext cx="538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𝑐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положения,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масштаба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формы</a:t>
            </a:r>
            <a:r>
              <a:rPr sz="1400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соответственно.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610" y="3368166"/>
            <a:ext cx="68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635" y="3309238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0260" y="3415919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5851" y="3394074"/>
            <a:ext cx="1477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	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35145" y="341591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127" y="373432"/>
            <a:ext cx="6270625" cy="2949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2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110</a:t>
            </a:r>
            <a:endParaRPr sz="1400">
              <a:latin typeface="Times New Roman"/>
              <a:cs typeface="Times New Roman"/>
            </a:endParaRPr>
          </a:p>
          <a:p>
            <a:pPr marL="24161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spcBef>
                <a:spcPts val="280"/>
              </a:spcBef>
              <a:tabLst>
                <a:tab pos="861060" algn="l"/>
              </a:tabLst>
            </a:pPr>
            <a:r>
              <a:rPr sz="1400" b="1" spc="-5" dirty="0">
                <a:latin typeface="Arial"/>
                <a:cs typeface="Arial"/>
              </a:rPr>
              <a:t>6.7.2.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76200" marR="6858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стандартные равномерные случайные 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U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генерированы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мето-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установленным нами выше (Равномерное распределение),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соответствующие распределению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Вейбулла,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endParaRPr sz="1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 − 𝑏{ln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</a:t>
            </a:r>
            <a:r>
              <a:rPr sz="1400" spc="-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1/𝑐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1345"/>
              </a:spcBef>
            </a:pPr>
            <a:r>
              <a:rPr sz="1400" b="1" spc="-5" dirty="0">
                <a:latin typeface="Arial"/>
                <a:cs typeface="Arial"/>
              </a:rPr>
              <a:t>6.8. </a:t>
            </a:r>
            <a:r>
              <a:rPr sz="1600" b="1" spc="-5" dirty="0">
                <a:latin typeface="Arial"/>
                <a:cs typeface="Arial"/>
              </a:rPr>
              <a:t>Логнормальное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распределение</a:t>
            </a:r>
            <a:endParaRPr sz="1600">
              <a:latin typeface="Arial"/>
              <a:cs typeface="Arial"/>
            </a:endParaRPr>
          </a:p>
          <a:p>
            <a:pPr marL="255904">
              <a:lnSpc>
                <a:spcPct val="100000"/>
              </a:lnSpc>
              <a:spcBef>
                <a:spcPts val="1400"/>
              </a:spcBef>
              <a:tabLst>
                <a:tab pos="861060" algn="l"/>
              </a:tabLst>
            </a:pPr>
            <a:r>
              <a:rPr sz="1400" b="1" spc="-5" dirty="0">
                <a:latin typeface="Arial"/>
                <a:cs typeface="Arial"/>
              </a:rPr>
              <a:t>6.8.1.	Функция </a:t>
            </a:r>
            <a:r>
              <a:rPr sz="1400" b="1" spc="-15" dirty="0">
                <a:latin typeface="Arial"/>
                <a:cs typeface="Arial"/>
              </a:rPr>
              <a:t>плотности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  <a:p>
            <a:pPr marR="1992630" algn="r">
              <a:lnSpc>
                <a:spcPct val="100000"/>
              </a:lnSpc>
              <a:spcBef>
                <a:spcPts val="860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3129" y="3276726"/>
            <a:ext cx="38246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84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1/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(√2𝜋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u="sng" spc="75" baseline="43650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 </a:t>
            </a:r>
            <a:r>
              <a:rPr sz="2100" u="sng" baseline="43650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𝑦 − 𝑎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exp {−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15" baseline="436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𝑦 − </a:t>
            </a:r>
            <a:r>
              <a:rPr sz="2100" spc="97" baseline="436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} , если 𝑦 ≥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</a:t>
            </a:r>
            <a:endParaRPr sz="1400">
              <a:latin typeface="Cambria Math"/>
              <a:cs typeface="Cambria Math"/>
            </a:endParaRPr>
          </a:p>
          <a:p>
            <a:pPr marL="1214120">
              <a:lnSpc>
                <a:spcPts val="840"/>
              </a:lnSpc>
              <a:tabLst>
                <a:tab pos="1936750" algn="l"/>
              </a:tabLst>
            </a:pP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}	</a:t>
            </a:r>
            <a:r>
              <a:rPr sz="2100" baseline="-35714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-127" baseline="-357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627" y="3492220"/>
            <a:ext cx="6148070" cy="21139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54685" algn="ctr">
              <a:lnSpc>
                <a:spcPct val="100000"/>
              </a:lnSpc>
              <a:spcBef>
                <a:spcPts val="780"/>
              </a:spcBef>
              <a:tabLst>
                <a:tab pos="114554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если 𝑦 &lt;</a:t>
            </a:r>
            <a:r>
              <a:rPr sz="1400" spc="1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𝑎.</a:t>
            </a:r>
            <a:endParaRPr sz="1400">
              <a:latin typeface="Cambria Math"/>
              <a:cs typeface="Cambria Math"/>
            </a:endParaRPr>
          </a:p>
          <a:p>
            <a:pPr marL="12700" marR="5080">
              <a:lnSpc>
                <a:spcPct val="120700"/>
              </a:lnSpc>
              <a:spcBef>
                <a:spcPts val="34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b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масштаба,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соответствующего нормального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распределения.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340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6.8.2.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715" indent="449580" algn="just">
              <a:lnSpc>
                <a:spcPct val="121500"/>
              </a:lnSpc>
              <a:spcBef>
                <a:spcPts val="54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стандартные нормальные случайные числа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Z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применяют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мулу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exp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логнормальному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764" y="5750432"/>
            <a:ext cx="3671570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6.9. </a:t>
            </a:r>
            <a:r>
              <a:rPr sz="1600" b="1" spc="-10" dirty="0">
                <a:latin typeface="Arial"/>
                <a:cs typeface="Arial"/>
              </a:rPr>
              <a:t>Логистическое</a:t>
            </a:r>
            <a:r>
              <a:rPr sz="1600" b="1" spc="-2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распределение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617220" algn="l"/>
              </a:tabLst>
            </a:pPr>
            <a:r>
              <a:rPr sz="1400" b="1" spc="-5" dirty="0">
                <a:latin typeface="Arial"/>
                <a:cs typeface="Arial"/>
              </a:rPr>
              <a:t>6.9.1.	Функция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вероятности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939" y="6483476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4765" y="6885813"/>
            <a:ext cx="121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8670" y="6795896"/>
            <a:ext cx="1366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762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e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xp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	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1370" y="6759828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374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5482" y="6619113"/>
            <a:ext cx="3162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482725" algn="l"/>
              </a:tabLst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	</a:t>
            </a:r>
            <a:r>
              <a:rPr sz="2100" u="sng" baseline="-2182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 𝑦 − 𝑎</a:t>
            </a:r>
            <a:r>
              <a:rPr sz="2100" baseline="-218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−∞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𝑦 &lt;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∞,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627" y="7152513"/>
            <a:ext cx="6145530" cy="1465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b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масштаба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соответственно.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345"/>
              </a:spcBef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6.9.2.	</a:t>
            </a:r>
            <a:r>
              <a:rPr sz="1400" b="1" spc="-15" dirty="0">
                <a:latin typeface="Arial"/>
                <a:cs typeface="Arial"/>
              </a:rPr>
              <a:t>Метод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стандартные равномерные случайные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U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генерированы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мето-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дом, изложенным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логистическому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1258" y="8803385"/>
            <a:ext cx="1078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= 𝑎 + 𝑏 ln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4596" y="8625687"/>
            <a:ext cx="457834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27296" y="894257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50460" y="8803385"/>
            <a:ext cx="150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4670" y="4566538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9342" y="4671186"/>
            <a:ext cx="277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67" baseline="11111" dirty="0">
                <a:latin typeface="Cambria Math"/>
                <a:cs typeface="Cambria Math"/>
              </a:rPr>
              <a:t>𝑎</a:t>
            </a:r>
            <a:r>
              <a:rPr sz="800" spc="45" dirty="0">
                <a:latin typeface="Cambria Math"/>
                <a:cs typeface="Cambria Math"/>
              </a:rPr>
              <a:t>11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7442" y="4644263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827" y="426211"/>
            <a:ext cx="6249670" cy="431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230" algn="r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111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tabLst>
                <a:tab pos="963930" algn="l"/>
              </a:tabLst>
            </a:pPr>
            <a:r>
              <a:rPr sz="1400" b="1" spc="-5" dirty="0">
                <a:latin typeface="Arial"/>
                <a:cs typeface="Arial"/>
              </a:rPr>
              <a:t>6.10.	</a:t>
            </a:r>
            <a:r>
              <a:rPr sz="1600" b="1" spc="-10" dirty="0">
                <a:latin typeface="Arial"/>
                <a:cs typeface="Arial"/>
              </a:rPr>
              <a:t>Многомерное нормальное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распределение</a:t>
            </a:r>
            <a:endParaRPr sz="1600">
              <a:latin typeface="Arial"/>
              <a:cs typeface="Arial"/>
            </a:endParaRPr>
          </a:p>
          <a:p>
            <a:pPr marL="63500" marR="57150" indent="449580">
              <a:lnSpc>
                <a:spcPct val="122100"/>
              </a:lnSpc>
              <a:spcBef>
                <a:spcPts val="5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7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,…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соответствующие n-мерному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нормальному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 средними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1500" spc="15" baseline="-250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𝜇</a:t>
            </a:r>
            <a:r>
              <a:rPr sz="1500" spc="15" baseline="-2500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1500" spc="22" baseline="-2500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дисперсиями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ковариациями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𝑖𝑗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2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endParaRPr sz="1400">
              <a:latin typeface="Cambria Math"/>
              <a:cs typeface="Cambria Math"/>
            </a:endParaRPr>
          </a:p>
          <a:p>
            <a:pPr marL="63500" marR="60960">
              <a:lnSpc>
                <a:spcPct val="121400"/>
              </a:lnSpc>
              <a:spcBef>
                <a:spcPts val="13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𝑖, 𝑗 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 независимые стандартные нормальные  случайные числа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500" baseline="-13888">
              <a:latin typeface="Cambria Math"/>
              <a:cs typeface="Cambria Math"/>
            </a:endParaRPr>
          </a:p>
          <a:p>
            <a:pPr marL="513080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1500" spc="-7" baseline="-25000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8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1500" spc="-7" baseline="-25000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21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22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𝜇</a:t>
            </a:r>
            <a:r>
              <a:rPr sz="1500" spc="-7" baseline="-25000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𝑛2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𝑛𝑛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63500" marR="55880">
              <a:lnSpc>
                <a:spcPct val="120000"/>
              </a:lnSpc>
              <a:spcBef>
                <a:spcPts val="51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11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𝑛𝑛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-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константы,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вычисляемые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генерации,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процедурой факторизации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Холецкого.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Примечание.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−𝜎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𝑖𝑗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𝑖,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ковариации,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1500" spc="-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𝑖𝑗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дисперсии</a:t>
            </a:r>
            <a:r>
              <a:rPr sz="1400" spc="-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latin typeface="Times New Roman"/>
                <a:cs typeface="Times New Roman"/>
              </a:rPr>
              <a:t>a) </a:t>
            </a:r>
            <a:r>
              <a:rPr sz="1400" spc="-5" dirty="0">
                <a:latin typeface="Times New Roman"/>
                <a:cs typeface="Times New Roman"/>
              </a:rPr>
              <a:t>Для </a:t>
            </a:r>
            <a:r>
              <a:rPr sz="1400" dirty="0">
                <a:latin typeface="Cambria Math"/>
                <a:cs typeface="Cambria Math"/>
              </a:rPr>
              <a:t>𝑗 = 1, 𝑎</a:t>
            </a:r>
            <a:r>
              <a:rPr sz="1500" baseline="-16666" dirty="0">
                <a:latin typeface="Cambria Math"/>
                <a:cs typeface="Cambria Math"/>
              </a:rPr>
              <a:t>11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2100" spc="-7" baseline="-9920" dirty="0">
                <a:latin typeface="Cambria Math"/>
                <a:cs typeface="Cambria Math"/>
              </a:rPr>
              <a:t>√</a:t>
            </a:r>
            <a:r>
              <a:rPr sz="1400" spc="-5" dirty="0">
                <a:latin typeface="Cambria Math"/>
                <a:cs typeface="Cambria Math"/>
              </a:rPr>
              <a:t>𝜎</a:t>
            </a:r>
            <a:r>
              <a:rPr sz="1500" spc="-7" baseline="-16666" dirty="0">
                <a:latin typeface="Cambria Math"/>
                <a:cs typeface="Cambria Math"/>
              </a:rPr>
              <a:t>11</a:t>
            </a:r>
            <a:r>
              <a:rPr sz="1400" spc="-5" dirty="0">
                <a:latin typeface="Cambria Math"/>
                <a:cs typeface="Cambria Math"/>
              </a:rPr>
              <a:t>, </a:t>
            </a:r>
            <a:r>
              <a:rPr sz="1400" spc="15" dirty="0">
                <a:latin typeface="Cambria Math"/>
                <a:cs typeface="Cambria Math"/>
              </a:rPr>
              <a:t>𝑎</a:t>
            </a:r>
            <a:r>
              <a:rPr sz="1500" spc="22" baseline="-16666" dirty="0">
                <a:latin typeface="Cambria Math"/>
                <a:cs typeface="Cambria Math"/>
              </a:rPr>
              <a:t>𝑖1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500" spc="60" baseline="47222" dirty="0">
                <a:latin typeface="Cambria Math"/>
                <a:cs typeface="Cambria Math"/>
              </a:rPr>
              <a:t>𝜎</a:t>
            </a:r>
            <a:r>
              <a:rPr sz="1200" spc="60" baseline="41666" dirty="0">
                <a:latin typeface="Cambria Math"/>
                <a:cs typeface="Cambria Math"/>
              </a:rPr>
              <a:t>𝑖1 </a:t>
            </a:r>
            <a:r>
              <a:rPr sz="1400" dirty="0">
                <a:latin typeface="Cambria Math"/>
                <a:cs typeface="Cambria Math"/>
              </a:rPr>
              <a:t>,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2 ≤ 𝑖 ≤</a:t>
            </a:r>
            <a:r>
              <a:rPr sz="1400" spc="105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𝑛</a:t>
            </a:r>
            <a:r>
              <a:rPr sz="2100" spc="7" baseline="1984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532" y="4815966"/>
            <a:ext cx="1385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b) </a:t>
            </a:r>
            <a:r>
              <a:rPr sz="1400" spc="-5" dirty="0">
                <a:latin typeface="Times New Roman"/>
                <a:cs typeface="Times New Roman"/>
              </a:rPr>
              <a:t>Для </a:t>
            </a:r>
            <a:r>
              <a:rPr sz="1400" dirty="0">
                <a:latin typeface="Cambria Math"/>
                <a:cs typeface="Cambria Math"/>
              </a:rPr>
              <a:t>𝑗 = 2, … ,</a:t>
            </a:r>
            <a:r>
              <a:rPr sz="1400" spc="-22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1004" y="5569076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𝑗𝑘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5057" y="5288660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2865" y="5715380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8936" y="5175884"/>
            <a:ext cx="95885" cy="3022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980"/>
              </a:lnSpc>
              <a:spcBef>
                <a:spcPts val="310"/>
              </a:spcBef>
            </a:pPr>
            <a:r>
              <a:rPr sz="1000" u="sng" spc="-254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1 </a:t>
            </a: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 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9575" y="5471540"/>
            <a:ext cx="166306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𝑗𝑗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100" spc="7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1500" spc="104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𝑗𝑗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100" spc="680" dirty="0">
                <a:solidFill>
                  <a:srgbClr val="000009"/>
                </a:solidFill>
                <a:latin typeface="Cambria Math"/>
                <a:cs typeface="Cambria Math"/>
              </a:rPr>
              <a:t>∑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7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100" spc="29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1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7114" y="6030848"/>
            <a:ext cx="1686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29005" algn="l"/>
                <a:tab pos="1647825" algn="l"/>
              </a:tabLst>
            </a:pPr>
            <a:r>
              <a:rPr sz="2100" spc="-7" baseline="-19841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7" baseline="-41666" dirty="0">
                <a:solidFill>
                  <a:srgbClr val="000009"/>
                </a:solidFill>
                <a:latin typeface="Cambria Math"/>
                <a:cs typeface="Cambria Math"/>
              </a:rPr>
              <a:t>𝑖𝑗</a:t>
            </a:r>
            <a:r>
              <a:rPr sz="1500" spc="209" baseline="-41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-19841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 	</a:t>
            </a:r>
            <a:r>
              <a:rPr sz="1000" u="sng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𝑘=1   </a:t>
            </a:r>
            <a:r>
              <a:rPr sz="1000" u="sng" spc="10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 </a:t>
            </a:r>
            <a:r>
              <a:rPr sz="1500" u="sng" spc="-7" baseline="555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𝑖𝑘	</a:t>
            </a:r>
            <a:endParaRPr sz="1500" baseline="555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9451" y="5969888"/>
            <a:ext cx="1277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1500" spc="-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650" spc="-7" baseline="252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500" spc="-7" baseline="33333" dirty="0">
                <a:solidFill>
                  <a:srgbClr val="000009"/>
                </a:solidFill>
                <a:latin typeface="Cambria Math"/>
                <a:cs typeface="Cambria Math"/>
              </a:rPr>
              <a:t>𝑗−1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7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𝑗𝑘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3895" y="6222872"/>
            <a:ext cx="266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7" baseline="99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𝑗𝑗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2321" y="6097904"/>
            <a:ext cx="1124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827" y="6581013"/>
            <a:ext cx="6248400" cy="227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95"/>
              </a:spcBef>
              <a:tabLst>
                <a:tab pos="963930" algn="l"/>
              </a:tabLst>
            </a:pPr>
            <a:r>
              <a:rPr sz="1400" b="1" spc="-5" dirty="0">
                <a:latin typeface="Arial"/>
                <a:cs typeface="Arial"/>
              </a:rPr>
              <a:t>6.11.	</a:t>
            </a:r>
            <a:r>
              <a:rPr sz="1600" b="1" spc="-5" dirty="0">
                <a:latin typeface="Arial"/>
                <a:cs typeface="Arial"/>
              </a:rPr>
              <a:t>Биномиальное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распределение</a:t>
            </a:r>
            <a:endParaRPr sz="16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400"/>
              </a:spcBef>
            </a:pPr>
            <a:r>
              <a:rPr sz="1400" b="1" spc="-5" dirty="0">
                <a:latin typeface="Arial"/>
                <a:cs typeface="Arial"/>
              </a:rPr>
              <a:t>6.11.1. Функция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распределения</a:t>
            </a:r>
            <a:endParaRPr sz="1400">
              <a:latin typeface="Arial"/>
              <a:cs typeface="Arial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появления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события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испытании равна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p,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событие произойдет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y раз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испытаний,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определяют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635" algn="ctr">
              <a:lnSpc>
                <a:spcPts val="840"/>
              </a:lnSpc>
              <a:tabLst>
                <a:tab pos="669925" algn="l"/>
                <a:tab pos="2310130" algn="l"/>
              </a:tabLst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	</a:t>
            </a:r>
            <a:r>
              <a:rPr sz="2100" spc="89" baseline="41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8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𝑛−𝑦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𝑦 = 0,1, … 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𝑛,</a:t>
            </a:r>
            <a:endParaRPr sz="1400">
              <a:latin typeface="Cambria Math"/>
              <a:cs typeface="Cambria Math"/>
            </a:endParaRPr>
          </a:p>
          <a:p>
            <a:pPr marL="2049780">
              <a:lnSpc>
                <a:spcPts val="840"/>
              </a:lnSpc>
            </a:pP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82" baseline="-23809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endParaRPr sz="2100" baseline="-23809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34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&lt; 𝑝 &lt;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8705" cy="23012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112</a:t>
            </a:r>
            <a:endParaRPr sz="1400">
              <a:latin typeface="Times New Roman"/>
              <a:cs typeface="Times New Roman"/>
            </a:endParaRPr>
          </a:p>
          <a:p>
            <a:pPr marL="23526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280"/>
              </a:spcBef>
              <a:buFont typeface="Arial"/>
              <a:buAutoNum type="arabicPeriod" startAt="2"/>
              <a:tabLst>
                <a:tab pos="798195" algn="l"/>
              </a:tabLst>
            </a:pPr>
            <a:r>
              <a:rPr sz="1400" b="1" spc="-15" dirty="0">
                <a:latin typeface="Arial"/>
                <a:cs typeface="Arial"/>
              </a:rPr>
              <a:t>Методы </a:t>
            </a:r>
            <a:r>
              <a:rPr sz="1400" b="1" spc="-5" dirty="0">
                <a:latin typeface="Arial"/>
                <a:cs typeface="Arial"/>
              </a:rPr>
              <a:t>генерации случайной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величины</a:t>
            </a:r>
            <a:endParaRPr sz="1400">
              <a:latin typeface="Arial"/>
              <a:cs typeface="Arial"/>
            </a:endParaRPr>
          </a:p>
          <a:p>
            <a:pPr marL="12700" marR="5715" indent="449580">
              <a:lnSpc>
                <a:spcPct val="120700"/>
              </a:lnSpc>
              <a:spcBef>
                <a:spcPts val="5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Рассматриваемые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данном разделе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позволяют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случай-  ные числа 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Y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биномиальному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распределению.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13130" lvl="3" indent="-721360">
              <a:lnSpc>
                <a:spcPct val="100000"/>
              </a:lnSpc>
              <a:buFont typeface="Arial"/>
              <a:buAutoNum type="arabicPeriod"/>
              <a:tabLst>
                <a:tab pos="913765" algn="l"/>
              </a:tabLst>
            </a:pPr>
            <a:r>
              <a:rPr sz="1400" i="1" spc="-5" dirty="0">
                <a:latin typeface="Arial"/>
                <a:cs typeface="Arial"/>
              </a:rPr>
              <a:t>Прямой </a:t>
            </a:r>
            <a:r>
              <a:rPr sz="1400" i="1" spc="-15" dirty="0">
                <a:latin typeface="Arial"/>
                <a:cs typeface="Arial"/>
              </a:rPr>
              <a:t>метод</a:t>
            </a:r>
            <a:endParaRPr sz="1400">
              <a:latin typeface="Arial"/>
              <a:cs typeface="Arial"/>
            </a:endParaRPr>
          </a:p>
          <a:p>
            <a:pPr marL="12700" marR="5080" indent="449580">
              <a:lnSpc>
                <a:spcPct val="120000"/>
              </a:lnSpc>
              <a:spcBef>
                <a:spcPts val="37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Генерируют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стандартных равномерных случайных чисел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Искомое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Y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U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364" y="2732505"/>
            <a:ext cx="4650740" cy="11525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sz="1400" i="1" spc="-5" dirty="0">
                <a:latin typeface="Arial"/>
                <a:cs typeface="Arial"/>
              </a:rPr>
              <a:t>6.11.2.2. </a:t>
            </a:r>
            <a:r>
              <a:rPr sz="1400" i="1" spc="-10" dirty="0">
                <a:latin typeface="Arial"/>
                <a:cs typeface="Arial"/>
              </a:rPr>
              <a:t>Метод </a:t>
            </a:r>
            <a:r>
              <a:rPr sz="1400" i="1" spc="-5" dirty="0">
                <a:latin typeface="Arial"/>
                <a:cs typeface="Arial"/>
              </a:rPr>
              <a:t>обратной</a:t>
            </a:r>
            <a:r>
              <a:rPr sz="1400" i="1" spc="-1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функции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7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</a:t>
            </a:r>
            <a:endParaRPr sz="1400">
              <a:latin typeface="Times New Roman"/>
              <a:cs typeface="Times New Roman"/>
            </a:endParaRPr>
          </a:p>
          <a:p>
            <a:pPr marR="755015" algn="ctr">
              <a:lnSpc>
                <a:spcPct val="100000"/>
              </a:lnSpc>
              <a:spcBef>
                <a:spcPts val="570"/>
              </a:spcBef>
            </a:pP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endParaRPr sz="1000">
              <a:latin typeface="Cambria Math"/>
              <a:cs typeface="Cambria Math"/>
            </a:endParaRPr>
          </a:p>
          <a:p>
            <a:pPr marL="2185670">
              <a:lnSpc>
                <a:spcPct val="100000"/>
              </a:lnSpc>
              <a:spcBef>
                <a:spcPts val="665"/>
              </a:spcBef>
            </a:pPr>
            <a:r>
              <a:rPr sz="2100" baseline="35714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𝑛−𝑘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𝑦 = 0,1, … ,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227" y="3555541"/>
            <a:ext cx="6198870" cy="17240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405255">
              <a:lnSpc>
                <a:spcPct val="100000"/>
              </a:lnSpc>
              <a:spcBef>
                <a:spcPts val="825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-1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127" baseline="-29761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2002789">
              <a:lnSpc>
                <a:spcPct val="100000"/>
              </a:lnSpc>
              <a:spcBef>
                <a:spcPts val="505"/>
              </a:spcBef>
            </a:pP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𝑘=0</a:t>
            </a:r>
            <a:endParaRPr sz="1000">
              <a:latin typeface="Cambria Math"/>
              <a:cs typeface="Cambria Math"/>
            </a:endParaRPr>
          </a:p>
          <a:p>
            <a:pPr marL="38100" marR="30480" indent="449580" algn="just">
              <a:lnSpc>
                <a:spcPct val="121100"/>
              </a:lnSpc>
              <a:spcBef>
                <a:spcPts val="1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получения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Y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Y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наименьшим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для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𝑈 ≤</a:t>
            </a:r>
            <a:r>
              <a:rPr sz="1400" spc="-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217804">
              <a:lnSpc>
                <a:spcPct val="100000"/>
              </a:lnSpc>
              <a:spcBef>
                <a:spcPts val="1355"/>
              </a:spcBef>
            </a:pPr>
            <a:r>
              <a:rPr sz="1400" i="1" spc="-5" dirty="0">
                <a:latin typeface="Arial"/>
                <a:cs typeface="Arial"/>
              </a:rPr>
              <a:t>6.11.2.3. </a:t>
            </a:r>
            <a:r>
              <a:rPr sz="1400" i="1" spc="-10" dirty="0">
                <a:latin typeface="Arial"/>
                <a:cs typeface="Arial"/>
              </a:rPr>
              <a:t>Метод</a:t>
            </a:r>
            <a:r>
              <a:rPr sz="1400" i="1" spc="-17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положения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3026" y="5351144"/>
            <a:ext cx="3997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1105535" algn="l"/>
                <a:tab pos="2131695" algn="l"/>
                <a:tab pos="2393315" algn="l"/>
                <a:tab pos="308292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	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𝑣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𝑣</a:t>
            </a:r>
            <a:r>
              <a:rPr sz="1500" spc="7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,…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𝑣</a:t>
            </a:r>
            <a:r>
              <a:rPr sz="1500" spc="-7" baseline="-11111" dirty="0">
                <a:solidFill>
                  <a:srgbClr val="000009"/>
                </a:solidFill>
                <a:latin typeface="Cambria Math"/>
                <a:cs typeface="Cambria Math"/>
              </a:rPr>
              <a:t>𝑛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	</a:t>
            </a: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20" dirty="0">
                <a:solidFill>
                  <a:srgbClr val="000009"/>
                </a:solidFill>
                <a:latin typeface="Cambria Math"/>
                <a:cs typeface="Cambria Math"/>
              </a:rPr>
              <a:t>)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27" y="5331942"/>
            <a:ext cx="2928620" cy="782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40"/>
              </a:spcBef>
              <a:tabLst>
                <a:tab pos="153479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(𝑛 +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500" baseline="-13888">
              <a:latin typeface="Cambria Math"/>
              <a:cs typeface="Cambria Math"/>
            </a:endParaRPr>
          </a:p>
          <a:p>
            <a:pPr marL="26670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Times New Roman"/>
                <a:cs typeface="Times New Roman"/>
              </a:rPr>
              <a:t>a) </a:t>
            </a:r>
            <a:r>
              <a:rPr sz="1400" spc="-5" dirty="0">
                <a:latin typeface="Cambria Math"/>
                <a:cs typeface="Cambria Math"/>
              </a:rPr>
              <a:t>𝑣</a:t>
            </a:r>
            <a:r>
              <a:rPr sz="1500" spc="-7" baseline="-16666" dirty="0">
                <a:latin typeface="Cambria Math"/>
                <a:cs typeface="Cambria Math"/>
              </a:rPr>
              <a:t>𝑦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𝑛 + </a:t>
            </a:r>
            <a:r>
              <a:rPr sz="1400" spc="5" dirty="0">
                <a:latin typeface="Cambria Math"/>
                <a:cs typeface="Cambria Math"/>
              </a:rPr>
              <a:t>1</a:t>
            </a:r>
            <a:r>
              <a:rPr sz="2100" spc="7" baseline="1984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Cambria Math"/>
                <a:cs typeface="Cambria Math"/>
              </a:rPr>
              <a:t>𝑝</a:t>
            </a:r>
            <a:r>
              <a:rPr sz="2100" spc="7" baseline="1984" dirty="0">
                <a:latin typeface="Cambria Math"/>
                <a:cs typeface="Cambria Math"/>
              </a:rPr>
              <a:t>(</a:t>
            </a:r>
            <a:r>
              <a:rPr sz="1400" spc="5" dirty="0">
                <a:latin typeface="Cambria Math"/>
                <a:cs typeface="Cambria Math"/>
              </a:rPr>
              <a:t>𝑦</a:t>
            </a:r>
            <a:r>
              <a:rPr sz="2100" spc="7" baseline="1984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𝑦 = 0,1, … ,</a:t>
            </a:r>
            <a:r>
              <a:rPr sz="1400" spc="-9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𝑛.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527" y="6097904"/>
            <a:ext cx="6223000" cy="30562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08000" marR="99695" indent="-228600">
              <a:lnSpc>
                <a:spcPct val="103200"/>
              </a:lnSpc>
              <a:spcBef>
                <a:spcPts val="50"/>
              </a:spcBef>
              <a:buAutoNum type="alphaLcParenR" startAt="2"/>
              <a:tabLst>
                <a:tab pos="508634" algn="l"/>
              </a:tabLst>
            </a:pPr>
            <a:r>
              <a:rPr sz="1400" dirty="0">
                <a:latin typeface="Times New Roman"/>
                <a:cs typeface="Times New Roman"/>
              </a:rPr>
              <a:t>Составляют набор </a:t>
            </a:r>
            <a:r>
              <a:rPr sz="1400" spc="-10" dirty="0">
                <a:latin typeface="Times New Roman"/>
                <a:cs typeface="Times New Roman"/>
              </a:rPr>
              <a:t>индексов </a:t>
            </a:r>
            <a:r>
              <a:rPr sz="1400" dirty="0">
                <a:latin typeface="Times New Roman"/>
                <a:cs typeface="Times New Roman"/>
              </a:rPr>
              <a:t>G таких, </a:t>
            </a:r>
            <a:r>
              <a:rPr sz="1400" spc="-5" dirty="0">
                <a:latin typeface="Times New Roman"/>
                <a:cs typeface="Times New Roman"/>
              </a:rPr>
              <a:t>для </a:t>
            </a:r>
            <a:r>
              <a:rPr sz="1400" spc="-20" dirty="0">
                <a:latin typeface="Times New Roman"/>
                <a:cs typeface="Times New Roman"/>
              </a:rPr>
              <a:t>которых </a:t>
            </a:r>
            <a:r>
              <a:rPr sz="1400" spc="-10" dirty="0">
                <a:latin typeface="Times New Roman"/>
                <a:cs typeface="Times New Roman"/>
              </a:rPr>
              <a:t>соответствующий </a:t>
            </a:r>
            <a:r>
              <a:rPr sz="1400" spc="5" dirty="0">
                <a:latin typeface="Times New Roman"/>
                <a:cs typeface="Times New Roman"/>
              </a:rPr>
              <a:t>па-  </a:t>
            </a:r>
            <a:r>
              <a:rPr sz="1400" dirty="0">
                <a:latin typeface="Times New Roman"/>
                <a:cs typeface="Times New Roman"/>
              </a:rPr>
              <a:t>раметр </a:t>
            </a:r>
            <a:r>
              <a:rPr sz="1400" i="1" dirty="0">
                <a:latin typeface="Times New Roman"/>
                <a:cs typeface="Times New Roman"/>
              </a:rPr>
              <a:t>v </a:t>
            </a:r>
            <a:r>
              <a:rPr sz="1400" spc="-15" dirty="0">
                <a:latin typeface="Times New Roman"/>
                <a:cs typeface="Times New Roman"/>
              </a:rPr>
              <a:t>удовлетворяет </a:t>
            </a:r>
            <a:r>
              <a:rPr sz="1400" spc="-5" dirty="0">
                <a:latin typeface="Times New Roman"/>
                <a:cs typeface="Times New Roman"/>
              </a:rPr>
              <a:t>условию </a:t>
            </a:r>
            <a:r>
              <a:rPr sz="1400" spc="-5" dirty="0">
                <a:latin typeface="Cambria Math"/>
                <a:cs typeface="Cambria Math"/>
              </a:rPr>
              <a:t>𝑣</a:t>
            </a:r>
            <a:r>
              <a:rPr sz="1500" spc="-7" baseline="-16666" dirty="0">
                <a:latin typeface="Cambria Math"/>
                <a:cs typeface="Cambria Math"/>
              </a:rPr>
              <a:t>𝑦 </a:t>
            </a:r>
            <a:r>
              <a:rPr sz="1400" dirty="0">
                <a:latin typeface="Cambria Math"/>
                <a:cs typeface="Cambria Math"/>
              </a:rPr>
              <a:t>≥ 1</a:t>
            </a:r>
            <a:r>
              <a:rPr sz="1400" dirty="0">
                <a:latin typeface="Times New Roman"/>
                <a:cs typeface="Times New Roman"/>
              </a:rPr>
              <a:t>, и </a:t>
            </a:r>
            <a:r>
              <a:rPr sz="1400" spc="-5" dirty="0">
                <a:latin typeface="Times New Roman"/>
                <a:cs typeface="Times New Roman"/>
              </a:rPr>
              <a:t>набор индексов S, </a:t>
            </a:r>
            <a:r>
              <a:rPr sz="1400" dirty="0">
                <a:latin typeface="Times New Roman"/>
                <a:cs typeface="Times New Roman"/>
              </a:rPr>
              <a:t>для </a:t>
            </a:r>
            <a:r>
              <a:rPr sz="1400" spc="-20" dirty="0">
                <a:latin typeface="Times New Roman"/>
                <a:cs typeface="Times New Roman"/>
              </a:rPr>
              <a:t>которых  </a:t>
            </a:r>
            <a:r>
              <a:rPr sz="1400" spc="-5" dirty="0">
                <a:latin typeface="Times New Roman"/>
                <a:cs typeface="Times New Roman"/>
              </a:rPr>
              <a:t>соответствующий </a:t>
            </a:r>
            <a:r>
              <a:rPr sz="1400" dirty="0">
                <a:latin typeface="Times New Roman"/>
                <a:cs typeface="Times New Roman"/>
              </a:rPr>
              <a:t>параметр </a:t>
            </a:r>
            <a:r>
              <a:rPr sz="1400" i="1" dirty="0">
                <a:latin typeface="Times New Roman"/>
                <a:cs typeface="Times New Roman"/>
              </a:rPr>
              <a:t>v </a:t>
            </a:r>
            <a:r>
              <a:rPr sz="1400" spc="-15" dirty="0">
                <a:latin typeface="Times New Roman"/>
                <a:cs typeface="Times New Roman"/>
              </a:rPr>
              <a:t>удовлетворяет </a:t>
            </a:r>
            <a:r>
              <a:rPr sz="1400" spc="-5" dirty="0">
                <a:latin typeface="Times New Roman"/>
                <a:cs typeface="Times New Roman"/>
              </a:rPr>
              <a:t>условию </a:t>
            </a:r>
            <a:r>
              <a:rPr sz="1400" spc="-5" dirty="0">
                <a:latin typeface="Cambria Math"/>
                <a:cs typeface="Cambria Math"/>
              </a:rPr>
              <a:t>𝑣</a:t>
            </a:r>
            <a:r>
              <a:rPr sz="1500" spc="-7" baseline="-16666" dirty="0">
                <a:latin typeface="Cambria Math"/>
                <a:cs typeface="Cambria Math"/>
              </a:rPr>
              <a:t>𝑦 </a:t>
            </a:r>
            <a:r>
              <a:rPr sz="1400" dirty="0">
                <a:latin typeface="Cambria Math"/>
                <a:cs typeface="Cambria Math"/>
              </a:rPr>
              <a:t>&lt;</a:t>
            </a:r>
            <a:r>
              <a:rPr sz="1400" spc="12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0" indent="-229235">
              <a:lnSpc>
                <a:spcPts val="1645"/>
              </a:lnSpc>
              <a:spcBef>
                <a:spcPts val="85"/>
              </a:spcBef>
              <a:buAutoNum type="alphaLcParenR" startAt="2"/>
              <a:tabLst>
                <a:tab pos="508634" algn="l"/>
              </a:tabLst>
            </a:pPr>
            <a:r>
              <a:rPr sz="1400" spc="-5" dirty="0">
                <a:latin typeface="Times New Roman"/>
                <a:cs typeface="Times New Roman"/>
              </a:rPr>
              <a:t>Для не </a:t>
            </a:r>
            <a:r>
              <a:rPr sz="1400" spc="-15" dirty="0">
                <a:latin typeface="Times New Roman"/>
                <a:cs typeface="Times New Roman"/>
              </a:rPr>
              <a:t>пустого </a:t>
            </a:r>
            <a:r>
              <a:rPr sz="1400" spc="-5" dirty="0">
                <a:latin typeface="Times New Roman"/>
                <a:cs typeface="Times New Roman"/>
              </a:rPr>
              <a:t>набора </a:t>
            </a:r>
            <a:r>
              <a:rPr sz="1400" i="1" dirty="0">
                <a:latin typeface="Times New Roman"/>
                <a:cs typeface="Times New Roman"/>
              </a:rPr>
              <a:t>S </a:t>
            </a:r>
            <a:r>
              <a:rPr sz="1400" spc="-10" dirty="0">
                <a:latin typeface="Times New Roman"/>
                <a:cs typeface="Times New Roman"/>
              </a:rPr>
              <a:t>выполняют </a:t>
            </a:r>
            <a:r>
              <a:rPr sz="1400" spc="-5" dirty="0">
                <a:latin typeface="Times New Roman"/>
                <a:cs typeface="Times New Roman"/>
              </a:rPr>
              <a:t>операции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1)-4).</a:t>
            </a:r>
            <a:endParaRPr sz="1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1645"/>
              </a:lnSpc>
              <a:buAutoNum type="arabicParenR"/>
              <a:tabLst>
                <a:tab pos="965835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Выбирают любой элемент </a:t>
            </a:r>
            <a:r>
              <a:rPr sz="1400" i="1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из </a:t>
            </a:r>
            <a:r>
              <a:rPr sz="1400" i="1" dirty="0">
                <a:latin typeface="Times New Roman"/>
                <a:cs typeface="Times New Roman"/>
              </a:rPr>
              <a:t>G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любой элемент </a:t>
            </a:r>
            <a:r>
              <a:rPr sz="1400" i="1" dirty="0">
                <a:latin typeface="Times New Roman"/>
                <a:cs typeface="Times New Roman"/>
              </a:rPr>
              <a:t>j </a:t>
            </a:r>
            <a:r>
              <a:rPr sz="1400" spc="-10" dirty="0">
                <a:latin typeface="Times New Roman"/>
                <a:cs typeface="Times New Roman"/>
              </a:rPr>
              <a:t>от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2) </a:t>
            </a:r>
            <a:r>
              <a:rPr sz="1400" spc="-20" dirty="0">
                <a:latin typeface="Times New Roman"/>
                <a:cs typeface="Times New Roman"/>
              </a:rPr>
              <a:t>Устанавливают </a:t>
            </a:r>
            <a:r>
              <a:rPr sz="1400" spc="-10" dirty="0">
                <a:latin typeface="Cambria Math"/>
                <a:cs typeface="Cambria Math"/>
              </a:rPr>
              <a:t>𝑎</a:t>
            </a:r>
            <a:r>
              <a:rPr sz="1500" spc="-15" baseline="-16666" dirty="0">
                <a:latin typeface="Cambria Math"/>
                <a:cs typeface="Cambria Math"/>
              </a:rPr>
              <a:t>𝑗 </a:t>
            </a:r>
            <a:r>
              <a:rPr sz="1400" dirty="0">
                <a:latin typeface="Cambria Math"/>
                <a:cs typeface="Cambria Math"/>
              </a:rPr>
              <a:t>= 𝑖 и </a:t>
            </a:r>
            <a:r>
              <a:rPr sz="1400" spc="10" dirty="0">
                <a:latin typeface="Cambria Math"/>
                <a:cs typeface="Cambria Math"/>
              </a:rPr>
              <a:t>𝑣</a:t>
            </a:r>
            <a:r>
              <a:rPr sz="1500" spc="15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10" dirty="0">
                <a:latin typeface="Cambria Math"/>
                <a:cs typeface="Cambria Math"/>
              </a:rPr>
              <a:t>𝑣</a:t>
            </a:r>
            <a:r>
              <a:rPr sz="1500" spc="15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400" spc="25" dirty="0">
                <a:latin typeface="Cambria Math"/>
                <a:cs typeface="Cambria Math"/>
              </a:rPr>
              <a:t>(1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𝑣</a:t>
            </a:r>
            <a:r>
              <a:rPr sz="1500" spc="37" baseline="-16666" dirty="0">
                <a:latin typeface="Cambria Math"/>
                <a:cs typeface="Cambria Math"/>
              </a:rPr>
              <a:t>𝑗</a:t>
            </a:r>
            <a:r>
              <a:rPr sz="1400" spc="25" dirty="0">
                <a:latin typeface="Cambria Math"/>
                <a:cs typeface="Cambria Math"/>
              </a:rPr>
              <a:t>).</a:t>
            </a:r>
            <a:endParaRPr sz="1400">
              <a:latin typeface="Cambria Math"/>
              <a:cs typeface="Cambria Math"/>
            </a:endParaRPr>
          </a:p>
          <a:p>
            <a:pPr marL="965200" indent="-229235">
              <a:lnSpc>
                <a:spcPts val="1650"/>
              </a:lnSpc>
              <a:spcBef>
                <a:spcPts val="110"/>
              </a:spcBef>
              <a:buAutoNum type="arabicParenR" startAt="3"/>
              <a:tabLst>
                <a:tab pos="965835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spc="10" dirty="0">
                <a:latin typeface="Cambria Math"/>
                <a:cs typeface="Cambria Math"/>
              </a:rPr>
              <a:t>𝑣</a:t>
            </a:r>
            <a:r>
              <a:rPr sz="1500" spc="15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&lt; 1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20" dirty="0">
                <a:latin typeface="Times New Roman"/>
                <a:cs typeface="Times New Roman"/>
              </a:rPr>
              <a:t>удаляют </a:t>
            </a:r>
            <a:r>
              <a:rPr sz="1400" spc="-5" dirty="0">
                <a:latin typeface="Times New Roman"/>
                <a:cs typeface="Times New Roman"/>
              </a:rPr>
              <a:t>элемент </a:t>
            </a:r>
            <a:r>
              <a:rPr sz="1400" dirty="0">
                <a:latin typeface="Times New Roman"/>
                <a:cs typeface="Times New Roman"/>
              </a:rPr>
              <a:t>i из G и </a:t>
            </a:r>
            <a:r>
              <a:rPr sz="1400" spc="-5" dirty="0">
                <a:latin typeface="Times New Roman"/>
                <a:cs typeface="Times New Roman"/>
              </a:rPr>
              <a:t>перемещают </a:t>
            </a:r>
            <a:r>
              <a:rPr sz="1400" spc="-10" dirty="0">
                <a:latin typeface="Times New Roman"/>
                <a:cs typeface="Times New Roman"/>
              </a:rPr>
              <a:t>его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965200" indent="-229235">
              <a:lnSpc>
                <a:spcPts val="1614"/>
              </a:lnSpc>
              <a:buAutoNum type="arabicParenR" startAt="3"/>
              <a:tabLst>
                <a:tab pos="965835" algn="l"/>
              </a:tabLst>
            </a:pPr>
            <a:r>
              <a:rPr sz="1400" spc="-30" dirty="0">
                <a:latin typeface="Times New Roman"/>
                <a:cs typeface="Times New Roman"/>
              </a:rPr>
              <a:t>Удаляют </a:t>
            </a:r>
            <a:r>
              <a:rPr sz="1400" spc="-5" dirty="0">
                <a:latin typeface="Times New Roman"/>
                <a:cs typeface="Times New Roman"/>
              </a:rPr>
              <a:t>элемент </a:t>
            </a:r>
            <a:r>
              <a:rPr sz="1400" i="1" dirty="0">
                <a:latin typeface="Times New Roman"/>
                <a:cs typeface="Times New Roman"/>
              </a:rPr>
              <a:t>j </a:t>
            </a:r>
            <a:r>
              <a:rPr sz="1400" spc="-5" dirty="0">
                <a:latin typeface="Times New Roman"/>
                <a:cs typeface="Times New Roman"/>
              </a:rPr>
              <a:t>из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3180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Если приведенные выше </a:t>
            </a:r>
            <a:r>
              <a:rPr sz="1400" spc="-10" dirty="0">
                <a:latin typeface="Times New Roman"/>
                <a:cs typeface="Times New Roman"/>
              </a:rPr>
              <a:t>подготовительные </a:t>
            </a:r>
            <a:r>
              <a:rPr sz="1400" spc="-5" dirty="0">
                <a:latin typeface="Times New Roman"/>
                <a:cs typeface="Times New Roman"/>
              </a:rPr>
              <a:t>действия выполнены,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-5" dirty="0">
                <a:latin typeface="Times New Roman"/>
                <a:cs typeface="Times New Roman"/>
              </a:rPr>
              <a:t>двухмер-  </a:t>
            </a:r>
            <a:r>
              <a:rPr sz="1400" spc="5" dirty="0">
                <a:latin typeface="Times New Roman"/>
                <a:cs typeface="Times New Roman"/>
              </a:rPr>
              <a:t>ное </a:t>
            </a:r>
            <a:r>
              <a:rPr sz="1400" spc="-5" dirty="0">
                <a:latin typeface="Times New Roman"/>
                <a:cs typeface="Times New Roman"/>
              </a:rPr>
              <a:t>случайное </a:t>
            </a:r>
            <a:r>
              <a:rPr sz="1400" dirty="0">
                <a:latin typeface="Times New Roman"/>
                <a:cs typeface="Times New Roman"/>
              </a:rPr>
              <a:t>число </a:t>
            </a:r>
            <a:r>
              <a:rPr sz="1400" i="1" dirty="0">
                <a:latin typeface="Times New Roman"/>
                <a:cs typeface="Times New Roman"/>
              </a:rPr>
              <a:t>Y </a:t>
            </a:r>
            <a:r>
              <a:rPr sz="1400" spc="-20" dirty="0">
                <a:latin typeface="Times New Roman"/>
                <a:cs typeface="Times New Roman"/>
              </a:rPr>
              <a:t>получают, </a:t>
            </a:r>
            <a:r>
              <a:rPr sz="1400" spc="-5" dirty="0">
                <a:latin typeface="Times New Roman"/>
                <a:cs typeface="Times New Roman"/>
              </a:rPr>
              <a:t>выполняя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d)-f).</a:t>
            </a:r>
            <a:endParaRPr sz="1400">
              <a:latin typeface="Times New Roman"/>
              <a:cs typeface="Times New Roman"/>
            </a:endParaRPr>
          </a:p>
          <a:p>
            <a:pPr marL="508000" indent="-229235">
              <a:lnSpc>
                <a:spcPts val="1670"/>
              </a:lnSpc>
              <a:spcBef>
                <a:spcPts val="295"/>
              </a:spcBef>
              <a:buAutoNum type="alphaLcParenR" startAt="4"/>
              <a:tabLst>
                <a:tab pos="508634" algn="l"/>
              </a:tabLst>
            </a:pPr>
            <a:r>
              <a:rPr sz="1400" spc="-20" dirty="0">
                <a:latin typeface="Times New Roman"/>
                <a:cs typeface="Times New Roman"/>
              </a:rPr>
              <a:t>Генерируют </a:t>
            </a:r>
            <a:r>
              <a:rPr sz="1400" dirty="0">
                <a:latin typeface="Times New Roman"/>
                <a:cs typeface="Times New Roman"/>
              </a:rPr>
              <a:t>стандартное </a:t>
            </a:r>
            <a:r>
              <a:rPr sz="1400" spc="-5" dirty="0">
                <a:latin typeface="Times New Roman"/>
                <a:cs typeface="Times New Roman"/>
              </a:rPr>
              <a:t>равномерное случайное число </a:t>
            </a:r>
            <a:r>
              <a:rPr sz="1400" i="1" dirty="0">
                <a:latin typeface="Times New Roman"/>
                <a:cs typeface="Times New Roman"/>
              </a:rPr>
              <a:t>U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вычисляют</a:t>
            </a:r>
            <a:endParaRPr sz="1400">
              <a:latin typeface="Times New Roman"/>
              <a:cs typeface="Times New Roman"/>
            </a:endParaRPr>
          </a:p>
          <a:p>
            <a:pPr marL="508000">
              <a:lnSpc>
                <a:spcPts val="1639"/>
              </a:lnSpc>
            </a:pPr>
            <a:r>
              <a:rPr sz="1400" dirty="0">
                <a:latin typeface="Cambria Math"/>
                <a:cs typeface="Cambria Math"/>
              </a:rPr>
              <a:t>𝑉 =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𝑛 +</a:t>
            </a:r>
            <a:r>
              <a:rPr sz="1400" spc="-11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1</a:t>
            </a:r>
            <a:r>
              <a:rPr sz="2100" spc="7" baseline="1984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Cambria Math"/>
                <a:cs typeface="Cambria Math"/>
              </a:rPr>
              <a:t>𝑈.</a:t>
            </a:r>
            <a:endParaRPr sz="1400">
              <a:latin typeface="Cambria Math"/>
              <a:cs typeface="Cambria Math"/>
            </a:endParaRPr>
          </a:p>
          <a:p>
            <a:pPr marL="508000" indent="-229235">
              <a:lnSpc>
                <a:spcPts val="1630"/>
              </a:lnSpc>
              <a:buAutoNum type="alphaLcParenR" startAt="5"/>
              <a:tabLst>
                <a:tab pos="508634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Вычисляют </a:t>
            </a:r>
            <a:r>
              <a:rPr sz="1400" dirty="0">
                <a:latin typeface="Cambria Math"/>
                <a:cs typeface="Cambria Math"/>
              </a:rPr>
              <a:t>𝑘 = </a:t>
            </a:r>
            <a:r>
              <a:rPr sz="2100" spc="22" baseline="1984" dirty="0">
                <a:latin typeface="Cambria Math"/>
                <a:cs typeface="Cambria Math"/>
              </a:rPr>
              <a:t>⌊</a:t>
            </a:r>
            <a:r>
              <a:rPr sz="1400" spc="15" dirty="0">
                <a:latin typeface="Cambria Math"/>
                <a:cs typeface="Cambria Math"/>
              </a:rPr>
              <a:t>𝑉</a:t>
            </a:r>
            <a:r>
              <a:rPr sz="2100" spc="22" baseline="1984" dirty="0">
                <a:latin typeface="Cambria Math"/>
                <a:cs typeface="Cambria Math"/>
              </a:rPr>
              <a:t>⌋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dirty="0">
                <a:latin typeface="Cambria Math"/>
                <a:cs typeface="Cambria Math"/>
              </a:rPr>
              <a:t>𝑢 = 𝑉 − </a:t>
            </a:r>
            <a:r>
              <a:rPr sz="1400" spc="20" dirty="0">
                <a:latin typeface="Cambria Math"/>
                <a:cs typeface="Cambria Math"/>
              </a:rPr>
              <a:t>𝑘</a:t>
            </a:r>
            <a:r>
              <a:rPr sz="1400" spc="20" dirty="0">
                <a:latin typeface="Times New Roman"/>
                <a:cs typeface="Times New Roman"/>
              </a:rPr>
              <a:t>, </a:t>
            </a:r>
            <a:r>
              <a:rPr sz="1400" spc="-25" dirty="0">
                <a:latin typeface="Times New Roman"/>
                <a:cs typeface="Times New Roman"/>
              </a:rPr>
              <a:t>где </a:t>
            </a:r>
            <a:r>
              <a:rPr sz="2100" spc="22" baseline="1984" dirty="0">
                <a:latin typeface="Cambria Math"/>
                <a:cs typeface="Cambria Math"/>
              </a:rPr>
              <a:t>⌊</a:t>
            </a:r>
            <a:r>
              <a:rPr sz="1400" spc="15" dirty="0">
                <a:latin typeface="Cambria Math"/>
                <a:cs typeface="Cambria Math"/>
              </a:rPr>
              <a:t>𝑉</a:t>
            </a:r>
            <a:r>
              <a:rPr sz="2100" spc="22" baseline="1984" dirty="0">
                <a:latin typeface="Cambria Math"/>
                <a:cs typeface="Cambria Math"/>
              </a:rPr>
              <a:t>⌋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целая </a:t>
            </a:r>
            <a:r>
              <a:rPr sz="1400" dirty="0">
                <a:latin typeface="Times New Roman"/>
                <a:cs typeface="Times New Roman"/>
              </a:rPr>
              <a:t>часть </a:t>
            </a:r>
            <a:r>
              <a:rPr sz="1400" spc="-5" dirty="0">
                <a:latin typeface="Times New Roman"/>
                <a:cs typeface="Times New Roman"/>
              </a:rPr>
              <a:t>числа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0" indent="-229235">
              <a:lnSpc>
                <a:spcPts val="1660"/>
              </a:lnSpc>
              <a:buAutoNum type="alphaLcParenR" startAt="5"/>
              <a:tabLst>
                <a:tab pos="508634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𝑢 ≤ </a:t>
            </a:r>
            <a:r>
              <a:rPr sz="1400" spc="40" dirty="0">
                <a:latin typeface="Cambria Math"/>
                <a:cs typeface="Cambria Math"/>
              </a:rPr>
              <a:t>𝑣</a:t>
            </a:r>
            <a:r>
              <a:rPr sz="1500" spc="60" baseline="-16666" dirty="0">
                <a:latin typeface="Cambria Math"/>
                <a:cs typeface="Cambria Math"/>
              </a:rPr>
              <a:t>𝑘</a:t>
            </a:r>
            <a:r>
              <a:rPr sz="1400" spc="40" dirty="0">
                <a:latin typeface="Times New Roman"/>
                <a:cs typeface="Times New Roman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dirty="0">
                <a:latin typeface="Cambria Math"/>
                <a:cs typeface="Cambria Math"/>
              </a:rPr>
              <a:t>𝑌 = </a:t>
            </a:r>
            <a:r>
              <a:rPr sz="1400" spc="20" dirty="0">
                <a:latin typeface="Cambria Math"/>
                <a:cs typeface="Cambria Math"/>
              </a:rPr>
              <a:t>𝑘</a:t>
            </a:r>
            <a:r>
              <a:rPr sz="1400" spc="20" dirty="0">
                <a:latin typeface="Times New Roman"/>
                <a:cs typeface="Times New Roman"/>
              </a:rPr>
              <a:t>;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10" dirty="0">
                <a:latin typeface="Times New Roman"/>
                <a:cs typeface="Times New Roman"/>
              </a:rPr>
              <a:t>противном </a:t>
            </a:r>
            <a:r>
              <a:rPr sz="1400" spc="-5" dirty="0">
                <a:latin typeface="Times New Roman"/>
                <a:cs typeface="Times New Roman"/>
              </a:rPr>
              <a:t>случае </a:t>
            </a:r>
            <a:r>
              <a:rPr sz="1400" dirty="0">
                <a:latin typeface="Cambria Math"/>
                <a:cs typeface="Cambria Math"/>
              </a:rPr>
              <a:t>𝑌 =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45" dirty="0">
                <a:latin typeface="Cambria Math"/>
                <a:cs typeface="Cambria Math"/>
              </a:rPr>
              <a:t>𝑎</a:t>
            </a:r>
            <a:r>
              <a:rPr sz="1500" spc="67" baseline="-16666" dirty="0">
                <a:latin typeface="Cambria Math"/>
                <a:cs typeface="Cambria Math"/>
              </a:rPr>
              <a:t>𝑘</a:t>
            </a:r>
            <a:r>
              <a:rPr sz="1400" spc="4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7678" y="426211"/>
            <a:ext cx="287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680" y="828802"/>
            <a:ext cx="5855335" cy="889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Список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источников</a:t>
            </a:r>
            <a:endParaRPr sz="1800">
              <a:latin typeface="Arial"/>
              <a:cs typeface="Arial"/>
            </a:endParaRPr>
          </a:p>
          <a:p>
            <a:pPr marL="239395" marR="111125" indent="-227329">
              <a:lnSpc>
                <a:spcPct val="119800"/>
              </a:lnSpc>
              <a:spcBef>
                <a:spcPts val="1290"/>
              </a:spcBef>
              <a:buClr>
                <a:srgbClr val="000000"/>
              </a:buClr>
              <a:buAutoNum type="arabicPeriod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Дональд 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Кнут.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Искусство программирования,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том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2.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Получисленные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ал- 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горитмы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=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Art of Computer Programming, vol.2. Seminumerical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Algo-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rithms.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3-е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изд.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 «Вильямс», 2007.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С. 832.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ISBN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0-201-  89684-2</a:t>
            </a:r>
            <a:endParaRPr sz="1400">
              <a:latin typeface="Times New Roman"/>
              <a:cs typeface="Times New Roman"/>
            </a:endParaRPr>
          </a:p>
          <a:p>
            <a:pPr marL="239395" marR="328295" indent="-227329">
              <a:lnSpc>
                <a:spcPct val="120000"/>
              </a:lnSpc>
              <a:buAutoNum type="arabicPeriod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The RAND Corporation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(Author).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Million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Random Digits with 100,000  Normal Deviates Paperback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October 23,</a:t>
            </a:r>
            <a:r>
              <a:rPr sz="1400" spc="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2001.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325"/>
              </a:spcBef>
              <a:buClr>
                <a:srgbClr val="242424"/>
              </a:buClr>
              <a:buAutoNum type="arabicPeriod"/>
              <a:tabLst>
                <a:tab pos="240029" algn="l"/>
              </a:tabLst>
            </a:pPr>
            <a:r>
              <a:rPr sz="1400" spc="-5" dirty="0">
                <a:latin typeface="Times New Roman"/>
                <a:cs typeface="Times New Roman"/>
              </a:rPr>
              <a:t>A. </a:t>
            </a:r>
            <a:r>
              <a:rPr sz="1400" dirty="0">
                <a:latin typeface="Times New Roman"/>
                <a:cs typeface="Times New Roman"/>
              </a:rPr>
              <a:t>Menezes, </a:t>
            </a:r>
            <a:r>
              <a:rPr sz="1400" spc="-80" dirty="0">
                <a:latin typeface="Times New Roman"/>
                <a:cs typeface="Times New Roman"/>
              </a:rPr>
              <a:t>P. </a:t>
            </a:r>
            <a:r>
              <a:rPr sz="1400" spc="-5" dirty="0">
                <a:latin typeface="Times New Roman"/>
                <a:cs typeface="Times New Roman"/>
              </a:rPr>
              <a:t>van Oorschot, S. </a:t>
            </a:r>
            <a:r>
              <a:rPr sz="1400" spc="-20" dirty="0">
                <a:latin typeface="Times New Roman"/>
                <a:cs typeface="Times New Roman"/>
              </a:rPr>
              <a:t>Vanstone. </a:t>
            </a:r>
            <a:r>
              <a:rPr sz="1400" spc="-5" dirty="0">
                <a:latin typeface="Times New Roman"/>
                <a:cs typeface="Times New Roman"/>
              </a:rPr>
              <a:t>Handbook of Applied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Cryptog-</a:t>
            </a:r>
            <a:endParaRPr sz="1400">
              <a:latin typeface="Times New Roman"/>
              <a:cs typeface="Times New Roman"/>
            </a:endParaRPr>
          </a:p>
          <a:p>
            <a:pPr marL="239395" marR="5080">
              <a:lnSpc>
                <a:spcPct val="120000"/>
              </a:lnSpc>
            </a:pPr>
            <a:r>
              <a:rPr sz="1400" spc="-20" dirty="0">
                <a:latin typeface="Times New Roman"/>
                <a:cs typeface="Times New Roman"/>
              </a:rPr>
              <a:t>raphy. </a:t>
            </a:r>
            <a:r>
              <a:rPr sz="1400" dirty="0">
                <a:latin typeface="Times New Roman"/>
                <a:cs typeface="Times New Roman"/>
              </a:rPr>
              <a:t>— </a:t>
            </a:r>
            <a:r>
              <a:rPr sz="1400" spc="-5" dirty="0">
                <a:latin typeface="Times New Roman"/>
                <a:cs typeface="Times New Roman"/>
              </a:rPr>
              <a:t>CRC-Press, 1996. </a:t>
            </a:r>
            <a:r>
              <a:rPr sz="1400" dirty="0">
                <a:latin typeface="Times New Roman"/>
                <a:cs typeface="Times New Roman"/>
              </a:rPr>
              <a:t>— </a:t>
            </a:r>
            <a:r>
              <a:rPr sz="1400" spc="-5" dirty="0">
                <a:latin typeface="Times New Roman"/>
                <a:cs typeface="Times New Roman"/>
              </a:rPr>
              <a:t>816 </a:t>
            </a:r>
            <a:r>
              <a:rPr sz="1400" dirty="0">
                <a:latin typeface="Times New Roman"/>
                <a:cs typeface="Times New Roman"/>
              </a:rPr>
              <a:t>p. — </a:t>
            </a:r>
            <a:r>
              <a:rPr sz="1400" spc="-5" dirty="0">
                <a:latin typeface="Times New Roman"/>
                <a:cs typeface="Times New Roman"/>
              </a:rPr>
              <a:t>(Discrete Mathematics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Its </a:t>
            </a:r>
            <a:r>
              <a:rPr sz="1400" dirty="0">
                <a:latin typeface="Times New Roman"/>
                <a:cs typeface="Times New Roman"/>
              </a:rPr>
              <a:t>Appli-  </a:t>
            </a:r>
            <a:r>
              <a:rPr sz="1400" spc="-5" dirty="0">
                <a:latin typeface="Times New Roman"/>
                <a:cs typeface="Times New Roman"/>
              </a:rPr>
              <a:t>cations).</a:t>
            </a:r>
            <a:endParaRPr sz="1400">
              <a:latin typeface="Times New Roman"/>
              <a:cs typeface="Times New Roman"/>
            </a:endParaRPr>
          </a:p>
          <a:p>
            <a:pPr marL="239395" marR="148590" indent="-227329">
              <a:lnSpc>
                <a:spcPts val="2020"/>
              </a:lnSpc>
              <a:spcBef>
                <a:spcPts val="110"/>
              </a:spcBef>
              <a:buAutoNum type="arabicPeriod" startAt="4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Intel® Digital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Random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Number Digital Random Number Generator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Genera-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tor(DRNG). Software Implementation Guide. Revision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1.1.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August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7,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2012.</a:t>
            </a:r>
            <a:endParaRPr sz="1400">
              <a:latin typeface="Times New Roman"/>
              <a:cs typeface="Times New Roman"/>
            </a:endParaRPr>
          </a:p>
          <a:p>
            <a:pPr marL="239395" marR="22860">
              <a:lnSpc>
                <a:spcPts val="2000"/>
              </a:lnSpc>
              <a:spcBef>
                <a:spcPts val="10"/>
              </a:spcBef>
              <a:tabLst>
                <a:tab pos="5320030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 h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: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f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ar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si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def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u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f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s/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/d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4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/1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d/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8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/4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4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1</a:t>
            </a:r>
            <a:r>
              <a:rPr sz="1400" spc="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_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_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u="sng" dirty="0">
                <a:solidFill>
                  <a:srgbClr val="242424"/>
                </a:solidFill>
                <a:uFill>
                  <a:solidFill>
                    <a:srgbClr val="232323"/>
                  </a:solidFill>
                </a:uFill>
                <a:latin typeface="Times New Roman"/>
                <a:cs typeface="Times New Roman"/>
                <a:hlinkClick r:id="rId3"/>
              </a:rPr>
              <a:t> 	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_Software_Implementation_Guide_final_Aug7.pdf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Дата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29.07.2016.</a:t>
            </a:r>
            <a:endParaRPr sz="1400">
              <a:latin typeface="Times New Roman"/>
              <a:cs typeface="Times New Roman"/>
            </a:endParaRPr>
          </a:p>
          <a:p>
            <a:pPr marL="239395" marR="41275" indent="-227329">
              <a:lnSpc>
                <a:spcPts val="2020"/>
              </a:lnSpc>
              <a:spcBef>
                <a:spcPts val="120"/>
              </a:spcBef>
              <a:buAutoNum type="arabicPeriod" startAt="5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Аппаратный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ГСЧ-6.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4"/>
              </a:rPr>
              <a:t>http://tegir.ru/ml/k66.html.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29.07.2016.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95"/>
              </a:spcBef>
              <a:buAutoNum type="arabicPeriod" startAt="5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Р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ИСО 28640-2012. 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</a:t>
            </a:r>
            <a:r>
              <a:rPr sz="1400" spc="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</a:t>
            </a:r>
            <a:endParaRPr sz="1400">
              <a:latin typeface="Times New Roman"/>
              <a:cs typeface="Times New Roman"/>
            </a:endParaRPr>
          </a:p>
          <a:p>
            <a:pPr marL="239395" marR="64769">
              <a:lnSpc>
                <a:spcPct val="120000"/>
              </a:lnSpc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http://files.stroyinf.ru/cgi-bin/ecat/ecat.fcgi?b=0&amp;i=53898&amp;pr=1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Проверено  29.07.2016.</a:t>
            </a:r>
            <a:endParaRPr sz="1400">
              <a:latin typeface="Times New Roman"/>
              <a:cs typeface="Times New Roman"/>
            </a:endParaRPr>
          </a:p>
          <a:p>
            <a:pPr marL="239395" marR="111125" indent="-227329">
              <a:lnSpc>
                <a:spcPts val="2020"/>
              </a:lnSpc>
              <a:spcBef>
                <a:spcPts val="110"/>
              </a:spcBef>
              <a:buAutoNum type="arabicPeriod" startAt="7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http://www.noisecom.com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latin typeface="Times New Roman"/>
                <a:cs typeface="Times New Roman"/>
              </a:rPr>
              <a:t>Про-  верено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29.07.2016.</a:t>
            </a:r>
            <a:endParaRPr sz="1400">
              <a:latin typeface="Times New Roman"/>
              <a:cs typeface="Times New Roman"/>
            </a:endParaRPr>
          </a:p>
          <a:p>
            <a:pPr marL="239395" marR="172085" indent="-227329">
              <a:lnSpc>
                <a:spcPts val="2000"/>
              </a:lnSpc>
              <a:spcBef>
                <a:spcPts val="5"/>
              </a:spcBef>
              <a:buAutoNum type="arabicPeriod" startAt="7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7"/>
              </a:rPr>
              <a:t>Шнайер Б.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14.1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Алгоритм ГОСТ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28147-89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//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Прикладная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криптография. 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Протоколы,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алгоритмы,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исходные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тексты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на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языке Си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Applied</a:t>
            </a:r>
            <a:endParaRPr sz="1400">
              <a:latin typeface="Times New Roman"/>
              <a:cs typeface="Times New Roman"/>
            </a:endParaRPr>
          </a:p>
          <a:p>
            <a:pPr marL="239395" marR="123825">
              <a:lnSpc>
                <a:spcPts val="2020"/>
              </a:lnSpc>
              <a:spcBef>
                <a:spcPts val="10"/>
              </a:spcBef>
            </a:pP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Cryptography.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Protocols,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Algorithms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Source Code in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C. 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Триумф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,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2002.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С.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373-377.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95"/>
              </a:spcBef>
              <a:buAutoNum type="arabicPeriod" startAt="9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Barker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E.,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Kelsey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J. NIST Special Publication 800-90A. Recommendation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Random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Number Generation Using Deterministic Random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Bit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Generators.</a:t>
            </a:r>
            <a:endParaRPr sz="1400">
              <a:latin typeface="Times New Roman"/>
              <a:cs typeface="Times New Roman"/>
            </a:endParaRPr>
          </a:p>
          <a:p>
            <a:pPr marL="239395" marR="86995" indent="-227329">
              <a:lnSpc>
                <a:spcPct val="119600"/>
              </a:lnSpc>
              <a:spcBef>
                <a:spcPts val="10"/>
              </a:spcBef>
              <a:buAutoNum type="arabicPeriod" startAt="10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7"/>
              </a:rPr>
              <a:t>Шнайер Б.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Прикладная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криптография.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Протоколы,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алгоритмы,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исходные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тексты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на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языке Си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=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Applied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Cryptography.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Protocols,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Algorithms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and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Source Code in C.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Триумф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2002.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816</a:t>
            </a:r>
            <a:r>
              <a:rPr sz="1400" spc="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с.</a:t>
            </a:r>
            <a:endParaRPr sz="1400">
              <a:latin typeface="Times New Roman"/>
              <a:cs typeface="Times New Roman"/>
            </a:endParaRPr>
          </a:p>
          <a:p>
            <a:pPr marL="239395" marR="123825" indent="-227329" algn="just">
              <a:lnSpc>
                <a:spcPct val="119700"/>
              </a:lnSpc>
              <a:spcBef>
                <a:spcPts val="5"/>
              </a:spcBef>
              <a:buAutoNum type="arabicPeriod" startAt="10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Lock-in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effect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cascades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clock-controlled shift-registers.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Christoph G. 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Gunther, editor,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Advances in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Cryptology—EUROCRYPT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88,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volume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330 of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Lecture Notes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Computer Science, pages</a:t>
            </a:r>
            <a:r>
              <a:rPr sz="140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331–344.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680" y="373432"/>
            <a:ext cx="5877560" cy="89471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52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114</a:t>
            </a:r>
            <a:endParaRPr sz="1400">
              <a:latin typeface="Times New Roman"/>
              <a:cs typeface="Times New Roman"/>
            </a:endParaRPr>
          </a:p>
          <a:p>
            <a:pPr marL="2082164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39395" marR="5080" indent="-227329">
              <a:lnSpc>
                <a:spcPts val="2020"/>
              </a:lnSpc>
              <a:spcBef>
                <a:spcPts val="40"/>
              </a:spcBef>
              <a:buSzPct val="92857"/>
              <a:buAutoNum type="arabicPeriod" startAt="12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G.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Mayhew,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R.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Frazee,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M. Bianco, “Kinetic Protection Device”, Proceed-  ings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the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15th National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Computer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Security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Conference, 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</a:rPr>
              <a:t>NIST,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1994, pp.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147-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154.</a:t>
            </a:r>
            <a:endParaRPr sz="1400">
              <a:latin typeface="Times New Roman"/>
              <a:cs typeface="Times New Roman"/>
            </a:endParaRPr>
          </a:p>
          <a:p>
            <a:pPr marL="239395" marR="574675" indent="-227329">
              <a:lnSpc>
                <a:spcPts val="2000"/>
              </a:lnSpc>
              <a:spcBef>
                <a:spcPts val="5"/>
              </a:spcBef>
              <a:buSzPct val="92857"/>
              <a:buAutoNum type="arabicPeriod" startAt="12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Ross J. Anderson. On Fibonacci Keystream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Generators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</a:t>
            </a:r>
            <a:endParaRPr sz="1400">
              <a:latin typeface="Times New Roman"/>
              <a:cs typeface="Times New Roman"/>
            </a:endParaRPr>
          </a:p>
          <a:p>
            <a:pPr marL="239395" marR="70485">
              <a:lnSpc>
                <a:spcPts val="2020"/>
              </a:lnSpc>
              <a:spcBef>
                <a:spcPts val="5"/>
              </a:spcBef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http://www.iacr.org/cryptodb/data/paper.php?pubkey=2963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Заглавие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экра-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на.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3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20.07.2016.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95"/>
              </a:spcBef>
              <a:buSzPct val="92857"/>
              <a:buAutoNum type="arabicPeriod" startAt="14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Н. 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</a:rPr>
              <a:t>Смарт.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Криптография.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Москва: Техносфера, 2005. 528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с.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ISBN</a:t>
            </a:r>
            <a:r>
              <a:rPr sz="1400" spc="5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5-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94836-043-1.</a:t>
            </a:r>
            <a:endParaRPr sz="1400">
              <a:latin typeface="Times New Roman"/>
              <a:cs typeface="Times New Roman"/>
            </a:endParaRPr>
          </a:p>
          <a:p>
            <a:pPr marL="239395" marR="120014" indent="-227329">
              <a:lnSpc>
                <a:spcPct val="119600"/>
              </a:lnSpc>
              <a:spcBef>
                <a:spcPts val="10"/>
              </a:spcBef>
              <a:buSzPct val="92857"/>
              <a:buAutoNum type="arabicPeriod" startAt="15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Recommendation for Block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Cipher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Modes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Operation. NIST Special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Publi-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cation 800-38A.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Technology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Administration U.S. Department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Commerce.  2001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Edition.</a:t>
            </a:r>
            <a:endParaRPr sz="1400">
              <a:latin typeface="Times New Roman"/>
              <a:cs typeface="Times New Roman"/>
            </a:endParaRPr>
          </a:p>
          <a:p>
            <a:pPr marL="239395" marR="93345" indent="-227329">
              <a:lnSpc>
                <a:spcPct val="119300"/>
              </a:lnSpc>
              <a:spcBef>
                <a:spcPts val="15"/>
              </a:spcBef>
              <a:buSzPct val="92857"/>
              <a:buAutoNum type="arabicPeriod" startAt="15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S.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Wolfram,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“Random Sequence generation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by Cellular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Automata”, Advances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Applied Mathematics, </a:t>
            </a:r>
            <a:r>
              <a:rPr sz="1400" spc="-45" dirty="0">
                <a:solidFill>
                  <a:srgbClr val="242424"/>
                </a:solidFill>
                <a:latin typeface="Times New Roman"/>
                <a:cs typeface="Times New Roman"/>
              </a:rPr>
              <a:t>v.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7,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1986,</a:t>
            </a:r>
            <a:r>
              <a:rPr sz="1400" spc="-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pp.123-164.</a:t>
            </a:r>
            <a:endParaRPr sz="1400">
              <a:latin typeface="Times New Roman"/>
              <a:cs typeface="Times New Roman"/>
            </a:endParaRPr>
          </a:p>
          <a:p>
            <a:pPr marL="239395" marR="276860" indent="-227329">
              <a:lnSpc>
                <a:spcPct val="120000"/>
              </a:lnSpc>
              <a:buSzPct val="92857"/>
              <a:buAutoNum type="arabicPeriod" startAt="15"/>
              <a:tabLst>
                <a:tab pos="240029" algn="l"/>
              </a:tabLst>
            </a:pPr>
            <a:r>
              <a:rPr sz="1400" spc="-70" dirty="0">
                <a:solidFill>
                  <a:srgbClr val="242424"/>
                </a:solidFill>
                <a:latin typeface="Times New Roman"/>
                <a:cs typeface="Times New Roman"/>
              </a:rPr>
              <a:t>W.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Meier and O. Staffelbach,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“Fast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Correlation Attack on Stream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Ciphers”,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Journal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Cryptology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v I n. 3,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1989,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pp.159-176.</a:t>
            </a:r>
            <a:endParaRPr sz="1400">
              <a:latin typeface="Times New Roman"/>
              <a:cs typeface="Times New Roman"/>
            </a:endParaRPr>
          </a:p>
          <a:p>
            <a:pPr marL="239395" marR="113030" indent="-227329">
              <a:lnSpc>
                <a:spcPct val="119400"/>
              </a:lnSpc>
              <a:spcBef>
                <a:spcPts val="10"/>
              </a:spcBef>
            </a:pP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18.P.H.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Bardell,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“Analisis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Cellular Automata Used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as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Pseudorandom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Pattern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generators”, Proceedings of 1990 International 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Test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Conference,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pp.</a:t>
            </a:r>
            <a:r>
              <a:rPr sz="140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762-768.</a:t>
            </a:r>
            <a:endParaRPr sz="1400">
              <a:latin typeface="Times New Roman"/>
              <a:cs typeface="Times New Roman"/>
            </a:endParaRPr>
          </a:p>
          <a:p>
            <a:pPr marL="239395" marR="127000" indent="-227329" algn="just">
              <a:lnSpc>
                <a:spcPct val="119600"/>
              </a:lnSpc>
              <a:spcBef>
                <a:spcPts val="5"/>
              </a:spcBef>
              <a:buSzPct val="92857"/>
              <a:buAutoNum type="arabicPeriod" startAt="19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A.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Shamir.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«On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generation of cryptographically strong pseudorandom </a:t>
            </a:r>
            <a:r>
              <a:rPr sz="1400" spc="10" dirty="0">
                <a:solidFill>
                  <a:srgbClr val="242424"/>
                </a:solidFill>
                <a:latin typeface="Times New Roman"/>
                <a:cs typeface="Times New Roman"/>
              </a:rPr>
              <a:t>se-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quences». Journal: ACM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Transactions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Computer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Systems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-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TOCS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, vol. 1,  no. 1,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pp.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38-44,</a:t>
            </a:r>
            <a:r>
              <a:rPr sz="1400" spc="-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1983.</a:t>
            </a:r>
            <a:endParaRPr sz="1400">
              <a:latin typeface="Times New Roman"/>
              <a:cs typeface="Times New Roman"/>
            </a:endParaRPr>
          </a:p>
          <a:p>
            <a:pPr marL="239395" marR="194310" indent="-227329">
              <a:lnSpc>
                <a:spcPct val="119600"/>
              </a:lnSpc>
              <a:spcBef>
                <a:spcPts val="5"/>
              </a:spcBef>
              <a:buSzPct val="92857"/>
              <a:buAutoNum type="arabicPeriod" startAt="19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Lenore Blum, Manuel Blum,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Michael Shub. «A Simple Unpredictable  Pseudo-Random Number Generator», SIAM Journal on Computing,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volume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15,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pages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364—383,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May</a:t>
            </a:r>
            <a:r>
              <a:rPr sz="1400" spc="-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1986.</a:t>
            </a:r>
            <a:endParaRPr sz="1400">
              <a:latin typeface="Times New Roman"/>
              <a:cs typeface="Times New Roman"/>
            </a:endParaRPr>
          </a:p>
          <a:p>
            <a:pPr marL="239395" marR="38100" indent="-227329">
              <a:lnSpc>
                <a:spcPct val="119800"/>
              </a:lnSpc>
              <a:spcBef>
                <a:spcPts val="5"/>
              </a:spcBef>
              <a:buSzPct val="92857"/>
              <a:buAutoNum type="arabicPeriod" startAt="19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C. Borrelli. IEEE 802.3 Cyclic Redundancy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Check.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 http://www.xilinx.com/support/documentation/application_notes/xapp209.pdf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 Проверено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20.08.2015.</a:t>
            </a:r>
            <a:endParaRPr sz="1400">
              <a:latin typeface="Times New Roman"/>
              <a:cs typeface="Times New Roman"/>
            </a:endParaRPr>
          </a:p>
          <a:p>
            <a:pPr marL="239395" marR="121285" indent="-227329">
              <a:lnSpc>
                <a:spcPct val="119600"/>
              </a:lnSpc>
              <a:spcBef>
                <a:spcPts val="5"/>
              </a:spcBef>
              <a:buSzPct val="92857"/>
              <a:buAutoNum type="arabicPeriod" startAt="19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RFC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1320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MD4 Message-Digest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Algorithm.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4"/>
              </a:rPr>
              <a:t>http://www.faqs.org/rfcs/rfc1320.html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  29.07.2016.</a:t>
            </a:r>
            <a:endParaRPr sz="1400">
              <a:latin typeface="Times New Roman"/>
              <a:cs typeface="Times New Roman"/>
            </a:endParaRPr>
          </a:p>
          <a:p>
            <a:pPr marL="239395" marR="121285" indent="-227329">
              <a:lnSpc>
                <a:spcPct val="120000"/>
              </a:lnSpc>
              <a:buSzPct val="92857"/>
              <a:buAutoNum type="arabicPeriod" startAt="19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RFC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1321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MD5 Message-Digest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Algorithm.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https://tools.ietf.org/html/rfc1321. Проверено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29.07.2016.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680" y="426211"/>
            <a:ext cx="5878195" cy="907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  <a:p>
            <a:pPr marL="239395" marR="71755" indent="-227329">
              <a:lnSpc>
                <a:spcPct val="119700"/>
              </a:lnSpc>
              <a:spcBef>
                <a:spcPts val="1160"/>
              </a:spcBef>
              <a:buSzPct val="92857"/>
              <a:buAutoNum type="arabicPeriod" startAt="24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Xiaoyun 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</a:rPr>
              <a:t>Wang,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Dengguo Feng, Xuejia Lai, Hongbo </a:t>
            </a:r>
            <a:r>
              <a:rPr sz="1400" spc="-55" dirty="0">
                <a:solidFill>
                  <a:srgbClr val="242424"/>
                </a:solidFill>
                <a:latin typeface="Times New Roman"/>
                <a:cs typeface="Times New Roman"/>
              </a:rPr>
              <a:t>Yu.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Collisions for Hash  Functions MD4, MD5, </a:t>
            </a:r>
            <a:r>
              <a:rPr sz="1400" spc="-4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HAVAL-128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and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RIPEMD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http://eprint.iacr.org/2004/199.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29.07.2016.</a:t>
            </a:r>
            <a:endParaRPr sz="1400">
              <a:latin typeface="Times New Roman"/>
              <a:cs typeface="Times New Roman"/>
            </a:endParaRPr>
          </a:p>
          <a:p>
            <a:pPr marL="239395" marR="63500" indent="-227329">
              <a:lnSpc>
                <a:spcPct val="119600"/>
              </a:lnSpc>
              <a:spcBef>
                <a:spcPts val="5"/>
              </a:spcBef>
              <a:buSzPct val="92857"/>
              <a:buAutoNum type="arabicPeriod" startAt="24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Р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34.11-2012: функция хеширования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«Стрибог». [Электронный </a:t>
            </a:r>
            <a:r>
              <a:rPr sz="1400" spc="30" dirty="0">
                <a:solidFill>
                  <a:srgbClr val="242424"/>
                </a:solidFill>
                <a:latin typeface="Times New Roman"/>
                <a:cs typeface="Times New Roman"/>
              </a:rPr>
              <a:t>ре- 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https:/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/www.streebog.net/ru/.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  21.07.2016.</a:t>
            </a:r>
            <a:endParaRPr sz="1400">
              <a:latin typeface="Times New Roman"/>
              <a:cs typeface="Times New Roman"/>
            </a:endParaRPr>
          </a:p>
          <a:p>
            <a:pPr marL="239395" marR="81280" indent="-227329">
              <a:lnSpc>
                <a:spcPct val="119800"/>
              </a:lnSpc>
              <a:spcBef>
                <a:spcPts val="5"/>
              </a:spcBef>
              <a:buSzPct val="92857"/>
              <a:buAutoNum type="arabicPeriod" startAt="24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Р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34.11-2012.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Информационная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технология.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Криптографическая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защита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информации.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хэширования.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4"/>
              </a:rPr>
              <a:t>http://protect.gost.ru/document.aspx?control=7&amp;id=180209.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Проверено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20.08.2015.</a:t>
            </a:r>
            <a:endParaRPr sz="1400">
              <a:latin typeface="Times New Roman"/>
              <a:cs typeface="Times New Roman"/>
            </a:endParaRPr>
          </a:p>
          <a:p>
            <a:pPr marL="239395" marR="24765" indent="-227329">
              <a:lnSpc>
                <a:spcPts val="2020"/>
              </a:lnSpc>
              <a:spcBef>
                <a:spcPts val="110"/>
              </a:spcBef>
              <a:buSzPct val="92857"/>
              <a:buAutoNum type="arabicPeriod" startAt="24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O.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Kazymyrov, </a:t>
            </a:r>
            <a:r>
              <a:rPr sz="1400" spc="-95" dirty="0">
                <a:solidFill>
                  <a:srgbClr val="242424"/>
                </a:solidFill>
                <a:latin typeface="Times New Roman"/>
                <a:cs typeface="Times New Roman"/>
              </a:rPr>
              <a:t>V.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Kazymyrova. Algebraic Aspects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Russian Hash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Stand-  ard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GOST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R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34.11-2012.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http://eprint.iacr.org/2013/556.pdf.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20.08.2015.</a:t>
            </a:r>
            <a:endParaRPr sz="1400">
              <a:latin typeface="Times New Roman"/>
              <a:cs typeface="Times New Roman"/>
            </a:endParaRPr>
          </a:p>
          <a:p>
            <a:pPr marL="239395" marR="111760" indent="-227329">
              <a:lnSpc>
                <a:spcPts val="2000"/>
              </a:lnSpc>
              <a:buSzPct val="92857"/>
              <a:buAutoNum type="arabicPeriod" startAt="24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Р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50.1.033–2001.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Рекомендации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стандартизации. Прикладная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стати-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стика. Правила проверки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согласия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опытного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распределения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</a:t>
            </a:r>
            <a:r>
              <a:rPr sz="1400" spc="1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теоретиче-</a:t>
            </a:r>
            <a:endParaRPr sz="1400">
              <a:latin typeface="Times New Roman"/>
              <a:cs typeface="Times New Roman"/>
            </a:endParaRPr>
          </a:p>
          <a:p>
            <a:pPr marL="239395" marR="19685">
              <a:lnSpc>
                <a:spcPts val="202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ским.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Часть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Критерии типа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хи-квадрат.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Изд-во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стандартов. 2002.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 87 с.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200"/>
              </a:spcBef>
              <a:buSzPct val="92857"/>
              <a:buAutoNum type="arabicPeriod" startAt="29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ГОСТ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28147-89. Системы обработки информации.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Защита</a:t>
            </a:r>
            <a:r>
              <a:rPr sz="1400" spc="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криптографи-</a:t>
            </a:r>
            <a:endParaRPr sz="1400">
              <a:latin typeface="Times New Roman"/>
              <a:cs typeface="Times New Roman"/>
            </a:endParaRPr>
          </a:p>
          <a:p>
            <a:pPr marL="239395" marR="273050">
              <a:lnSpc>
                <a:spcPct val="119800"/>
              </a:lnSpc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ческая.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Алгоритм криптографического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преобразования.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 http://protect.gost.ru/document.aspx?control=7&amp;id=139177.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  29.07.2016.</a:t>
            </a:r>
            <a:endParaRPr sz="1400">
              <a:latin typeface="Times New Roman"/>
              <a:cs typeface="Times New Roman"/>
            </a:endParaRPr>
          </a:p>
          <a:p>
            <a:pPr marL="239395" marR="29209" indent="-227329">
              <a:lnSpc>
                <a:spcPct val="119300"/>
              </a:lnSpc>
              <a:spcBef>
                <a:spcPts val="15"/>
              </a:spcBef>
              <a:buSzPct val="92857"/>
              <a:buAutoNum type="arabicPeriod" startAt="30"/>
              <a:tabLst>
                <a:tab pos="284480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Большев Л. Н.,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"Теория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вероятностей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и ее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применения", 1963, </a:t>
            </a:r>
            <a:r>
              <a:rPr sz="1400" spc="-55" dirty="0">
                <a:solidFill>
                  <a:srgbClr val="242424"/>
                </a:solidFill>
                <a:latin typeface="Times New Roman"/>
                <a:cs typeface="Times New Roman"/>
              </a:rPr>
              <a:t>т.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8,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в.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2, с.  129-55.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335"/>
              </a:spcBef>
              <a:buSzPct val="92857"/>
              <a:buAutoNum type="arabicPeriod" startAt="30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NIST Statistical 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Test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Suite. 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</a:t>
            </a:r>
            <a:endParaRPr sz="1400">
              <a:latin typeface="Times New Roman"/>
              <a:cs typeface="Times New Roman"/>
            </a:endParaRPr>
          </a:p>
          <a:p>
            <a:pPr marL="239395" marR="80645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7"/>
              </a:rPr>
              <a:t>http://csrc.nist.gov/groups/ST/toolkit/rng/documentation_software.html. </a:t>
            </a:r>
            <a:r>
              <a:rPr sz="1400" spc="10" dirty="0">
                <a:solidFill>
                  <a:srgbClr val="242424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верено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23.08.2015.</a:t>
            </a:r>
            <a:endParaRPr sz="1400">
              <a:latin typeface="Times New Roman"/>
              <a:cs typeface="Times New Roman"/>
            </a:endParaRPr>
          </a:p>
          <a:p>
            <a:pPr marL="239395" marR="724535" indent="-227329">
              <a:lnSpc>
                <a:spcPts val="2020"/>
              </a:lnSpc>
              <a:spcBef>
                <a:spcPts val="105"/>
              </a:spcBef>
              <a:buSzPct val="92857"/>
              <a:buAutoNum type="arabicPeriod" startAt="32"/>
              <a:tabLst>
                <a:tab pos="240029" algn="l"/>
              </a:tabLst>
            </a:pP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TEST-U01.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 http://www.iro.umontreal.ca/~simardr/testu01/tu01.html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Проверено  23.08.2014.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95"/>
              </a:spcBef>
              <a:buSzPct val="92857"/>
              <a:buAutoNum type="arabicPeriod" startAt="32"/>
              <a:tabLst>
                <a:tab pos="240029" algn="l"/>
              </a:tabLst>
            </a:pP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CRYPT-X.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</a:t>
            </a:r>
            <a:r>
              <a:rPr sz="1400" spc="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http://www.isi.qut.edu.au/resources/cryptx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Проверено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23.08.2015.</a:t>
            </a:r>
            <a:endParaRPr sz="1400">
              <a:latin typeface="Times New Roman"/>
              <a:cs typeface="Times New Roman"/>
            </a:endParaRPr>
          </a:p>
          <a:p>
            <a:pPr marL="239395" marR="1185545" indent="-227329">
              <a:lnSpc>
                <a:spcPct val="119300"/>
              </a:lnSpc>
              <a:spcBef>
                <a:spcPts val="10"/>
              </a:spcBef>
              <a:buSzPct val="92857"/>
              <a:buAutoNum type="arabicPeriod" startAt="34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pLab Project. [Электронный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ресурс]. 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0"/>
              </a:rPr>
              <a:t> http://random.mat.sbg.ac.at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Проверено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23.08.2015.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680" y="373432"/>
            <a:ext cx="5875020" cy="92017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52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116</a:t>
            </a:r>
            <a:endParaRPr sz="1400">
              <a:latin typeface="Times New Roman"/>
              <a:cs typeface="Times New Roman"/>
            </a:endParaRPr>
          </a:p>
          <a:p>
            <a:pPr marL="2082164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39395" marR="69850" indent="-227329">
              <a:lnSpc>
                <a:spcPts val="2020"/>
              </a:lnSpc>
              <a:spcBef>
                <a:spcPts val="40"/>
              </a:spcBef>
              <a:buSzPct val="92857"/>
              <a:buAutoNum type="arabicPeriod" startAt="35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George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Marsaglia,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DIEHARD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Statistical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Tests.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Ре-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жим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http://stat.fsu.edu/~geo/diehard.html.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23.08.2014.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210"/>
              </a:spcBef>
              <a:buSzPct val="92857"/>
              <a:buAutoNum type="arabicPeriod" startAt="35"/>
              <a:tabLst>
                <a:tab pos="240029" algn="l"/>
              </a:tabLst>
            </a:pPr>
            <a:r>
              <a:rPr sz="1400" spc="-35" dirty="0">
                <a:solidFill>
                  <a:srgbClr val="242424"/>
                </a:solidFill>
                <a:latin typeface="Times New Roman"/>
                <a:cs typeface="Times New Roman"/>
              </a:rPr>
              <a:t>ENT.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</a:t>
            </a:r>
            <a:r>
              <a:rPr sz="1400" spc="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доступа: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http://www.fourmilab.ch/random/.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23.08.2015.</a:t>
            </a:r>
            <a:endParaRPr sz="1400">
              <a:latin typeface="Times New Roman"/>
              <a:cs typeface="Times New Roman"/>
            </a:endParaRPr>
          </a:p>
          <a:p>
            <a:pPr marL="239395" marR="215265" indent="-227329">
              <a:lnSpc>
                <a:spcPts val="2020"/>
              </a:lnSpc>
              <a:spcBef>
                <a:spcPts val="110"/>
              </a:spcBef>
              <a:buSzPct val="92857"/>
              <a:buAutoNum type="arabicPeriod" startAt="37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Официальный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сайт StatSoft Russia. 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</a:t>
            </a:r>
            <a:r>
              <a:rPr sz="1400" spc="25" dirty="0">
                <a:solidFill>
                  <a:srgbClr val="242424"/>
                </a:solidFill>
                <a:latin typeface="Times New Roman"/>
                <a:cs typeface="Times New Roman"/>
              </a:rPr>
              <a:t>до-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ступа.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4"/>
              </a:rPr>
              <a:t>http://www.statsoft.ru.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23.08.2014.</a:t>
            </a:r>
            <a:endParaRPr sz="1400">
              <a:latin typeface="Times New Roman"/>
              <a:cs typeface="Times New Roman"/>
            </a:endParaRPr>
          </a:p>
          <a:p>
            <a:pPr marL="239395" marR="45085" indent="-227329">
              <a:lnSpc>
                <a:spcPts val="2000"/>
              </a:lnSpc>
              <a:spcBef>
                <a:spcPts val="5"/>
              </a:spcBef>
              <a:buSzPct val="92857"/>
              <a:buAutoNum type="arabicPeriod" startAt="37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Официальный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сайт программы MathLab. 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 доступа.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http://matlab.ru/.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23.08.2014.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220"/>
              </a:spcBef>
              <a:buSzPct val="92857"/>
              <a:buAutoNum type="arabicPeriod" startAt="37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Robert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G. Brown's General 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</a:rPr>
              <a:t>Tools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Page. [Электронный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ресурс]. 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</a:t>
            </a:r>
            <a:r>
              <a:rPr sz="1400" spc="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42424"/>
                </a:solidFill>
                <a:latin typeface="Times New Roman"/>
                <a:cs typeface="Times New Roman"/>
              </a:rPr>
              <a:t>до-</a:t>
            </a:r>
            <a:endParaRPr sz="1400">
              <a:latin typeface="Times New Roman"/>
              <a:cs typeface="Times New Roman"/>
            </a:endParaRPr>
          </a:p>
          <a:p>
            <a:pPr marL="239395" marR="408940">
              <a:lnSpc>
                <a:spcPct val="119300"/>
              </a:lnSpc>
              <a:spcBef>
                <a:spcPts val="15"/>
              </a:spcBef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ступа.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http://www.phy.duke.edu/~rgb/General/dieharder.php.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23.08.2014.</a:t>
            </a:r>
            <a:endParaRPr sz="1400">
              <a:latin typeface="Times New Roman"/>
              <a:cs typeface="Times New Roman"/>
            </a:endParaRPr>
          </a:p>
          <a:p>
            <a:pPr marL="239395" marR="10160" indent="-227329">
              <a:lnSpc>
                <a:spcPct val="119800"/>
              </a:lnSpc>
              <a:spcBef>
                <a:spcPts val="5"/>
              </a:spcBef>
              <a:buSzPct val="92857"/>
              <a:buAutoNum type="arabicPeriod" startAt="40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A. Rukhin,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J.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Soto, and others.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Statistical 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Test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Suite for Random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and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Pseu-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dorandom Number Generators for Cryptographic Applications.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7"/>
              </a:rPr>
              <a:t>http://csrc.nist.gov/publications/nistpubs/800-22-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rev1a/SP800-22rev1a.pdf. Проверено</a:t>
            </a:r>
            <a:r>
              <a:rPr sz="140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25.08.2014.</a:t>
            </a:r>
            <a:endParaRPr sz="1400">
              <a:latin typeface="Times New Roman"/>
              <a:cs typeface="Times New Roman"/>
            </a:endParaRPr>
          </a:p>
          <a:p>
            <a:pPr marL="239395" marR="90170" indent="-227329" algn="just">
              <a:lnSpc>
                <a:spcPct val="119700"/>
              </a:lnSpc>
              <a:spcBef>
                <a:spcPts val="5"/>
              </a:spcBef>
              <a:buSzPct val="92857"/>
              <a:buAutoNum type="arabicPeriod" startAt="40"/>
              <a:tabLst>
                <a:tab pos="240029" algn="l"/>
              </a:tabLst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Andrew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Chi-Chih </a:t>
            </a:r>
            <a:r>
              <a:rPr sz="1400" spc="-3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Yao</a:t>
            </a:r>
            <a:r>
              <a:rPr sz="1400" spc="-35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Theory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and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applications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9"/>
              </a:rPr>
              <a:t>trapdoor functions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Pro-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ceedings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23rd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IEEE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Symposium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Foundations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Computer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Science,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1982.</a:t>
            </a:r>
            <a:endParaRPr sz="1400">
              <a:latin typeface="Times New Roman"/>
              <a:cs typeface="Times New Roman"/>
            </a:endParaRPr>
          </a:p>
          <a:p>
            <a:pPr marL="239395" marR="179070" indent="-227329" algn="just">
              <a:lnSpc>
                <a:spcPct val="120000"/>
              </a:lnSpc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42.J.A. Reeds,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“Solution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Challenge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Cipher”,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Cryptologia, 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</a:rPr>
              <a:t>v.3,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n.2, Apr 1979,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pp.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83-95.</a:t>
            </a:r>
            <a:endParaRPr sz="1400">
              <a:latin typeface="Times New Roman"/>
              <a:cs typeface="Times New Roman"/>
            </a:endParaRPr>
          </a:p>
          <a:p>
            <a:pPr marL="239395" marR="255904" indent="-227329" algn="just">
              <a:lnSpc>
                <a:spcPts val="2020"/>
              </a:lnSpc>
              <a:spcBef>
                <a:spcPts val="105"/>
              </a:spcBef>
            </a:pP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43.J.B.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Plumstead, “Inferring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Sequence generated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by a Linear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Congruence”,  Proceedings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23rd IEEE Symposium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Foundations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Computer  Science, 1982, pp.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153-159.</a:t>
            </a:r>
            <a:endParaRPr sz="1400">
              <a:latin typeface="Times New Roman"/>
              <a:cs typeface="Times New Roman"/>
            </a:endParaRPr>
          </a:p>
          <a:p>
            <a:pPr marL="239395" indent="-227329" algn="just">
              <a:lnSpc>
                <a:spcPct val="100000"/>
              </a:lnSpc>
              <a:spcBef>
                <a:spcPts val="195"/>
              </a:spcBef>
              <a:buSzPct val="92857"/>
              <a:buAutoNum type="arabicPeriod" startAt="44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Alex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Biryukov,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Adi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Shamir,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"Real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Time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Cryptanalysis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the Alleged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A5/1</a:t>
            </a:r>
            <a:r>
              <a:rPr sz="1400" spc="-1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239395" marR="630555" algn="just">
              <a:lnSpc>
                <a:spcPts val="2020"/>
              </a:lnSpc>
              <a:spcBef>
                <a:spcPts val="120"/>
              </a:spcBef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PC (preliminary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draft)".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10"/>
              </a:rPr>
              <a:t>http://cryptome.org/a51-bsw.htm.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0"/>
              </a:rPr>
              <a:t>Проверено 05.01.2015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39395" indent="-227329" algn="just">
              <a:lnSpc>
                <a:spcPct val="100000"/>
              </a:lnSpc>
              <a:spcBef>
                <a:spcPts val="200"/>
              </a:spcBef>
              <a:buSzPct val="92857"/>
              <a:buAutoNum type="arabicPeriod" startAt="45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Vlastimil Klima.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“Tunnels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in Hash Functions: MD5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Collisions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Within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242424"/>
                </a:solidFill>
                <a:latin typeface="Times New Roman"/>
                <a:cs typeface="Times New Roman"/>
              </a:rPr>
              <a:t>Mi-</a:t>
            </a:r>
            <a:endParaRPr sz="1400">
              <a:latin typeface="Times New Roman"/>
              <a:cs typeface="Times New Roman"/>
            </a:endParaRPr>
          </a:p>
          <a:p>
            <a:pPr marL="239395" marR="1689100" algn="just">
              <a:lnSpc>
                <a:spcPct val="120000"/>
              </a:lnSpc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nute”. [Электронный ресурс].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Режим доступа: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1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11"/>
              </a:rPr>
              <a:t>http://eprint.iacr.org/2006/105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Проверено</a:t>
            </a:r>
            <a:r>
              <a:rPr sz="1400" spc="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06.01.2015.</a:t>
            </a:r>
            <a:endParaRPr sz="1400">
              <a:latin typeface="Times New Roman"/>
              <a:cs typeface="Times New Roman"/>
            </a:endParaRPr>
          </a:p>
          <a:p>
            <a:pPr marL="239395" marR="205104" indent="-227329">
              <a:lnSpc>
                <a:spcPct val="119300"/>
              </a:lnSpc>
              <a:spcBef>
                <a:spcPts val="10"/>
              </a:spcBef>
              <a:buSzPct val="92857"/>
              <a:buAutoNum type="arabicPeriod" startAt="46"/>
              <a:tabLst>
                <a:tab pos="240029" algn="l"/>
              </a:tabLst>
            </a:pP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Turing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A. Programmers' Handbook for the Manchester Electronic Computer  Mark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II. 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1952.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С.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25.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110</a:t>
            </a:r>
            <a:r>
              <a:rPr sz="1400" spc="-5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с.</a:t>
            </a:r>
            <a:endParaRPr sz="1400">
              <a:latin typeface="Times New Roman"/>
              <a:cs typeface="Times New Roman"/>
            </a:endParaRPr>
          </a:p>
          <a:p>
            <a:pPr marL="239395" marR="108585" indent="-227329">
              <a:lnSpc>
                <a:spcPct val="119700"/>
              </a:lnSpc>
              <a:spcBef>
                <a:spcPts val="5"/>
              </a:spcBef>
              <a:buSzPct val="92857"/>
              <a:buAutoNum type="arabicPeriod" startAt="46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2"/>
              </a:rPr>
              <a:t>Eichenauer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12"/>
              </a:rPr>
              <a:t>J.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13"/>
              </a:rPr>
              <a:t>Lehn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3"/>
              </a:rPr>
              <a:t>J.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14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4"/>
              </a:rPr>
              <a:t>non-linear congruential pseudo random number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  <a:hlinkClick r:id="rId14"/>
              </a:rPr>
              <a:t>gen-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14"/>
              </a:rPr>
              <a:t>erator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//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5"/>
              </a:rPr>
              <a:t>Statistische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15"/>
              </a:rPr>
              <a:t>Hefte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6"/>
              </a:rPr>
              <a:t>Springer Berlin Heidelberg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, 1986.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0" dirty="0">
                <a:solidFill>
                  <a:srgbClr val="242424"/>
                </a:solidFill>
                <a:latin typeface="Times New Roman"/>
                <a:cs typeface="Times New Roman"/>
              </a:rPr>
              <a:t>Vol.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27, 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Iss. 1. — </a:t>
            </a:r>
            <a:r>
              <a:rPr sz="1400" spc="-80" dirty="0">
                <a:solidFill>
                  <a:srgbClr val="242424"/>
                </a:solidFill>
                <a:latin typeface="Times New Roman"/>
                <a:cs typeface="Times New Roman"/>
              </a:rPr>
              <a:t>P.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315—326.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ISSN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7"/>
              </a:rPr>
              <a:t>0932-5026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</a:t>
            </a:r>
            <a:r>
              <a:rPr sz="1400" spc="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18"/>
              </a:rPr>
              <a:t>doi:10.1007/BF02932576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680" y="426211"/>
            <a:ext cx="5878195" cy="575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  <a:p>
            <a:pPr marL="239395" marR="188595" indent="-227329">
              <a:lnSpc>
                <a:spcPct val="119400"/>
              </a:lnSpc>
              <a:spcBef>
                <a:spcPts val="1165"/>
              </a:spcBef>
              <a:buSzPct val="92857"/>
              <a:buAutoNum type="arabicPeriod" startAt="48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Eichenauer-Herrmannn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J.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3"/>
              </a:rPr>
              <a:t>Grothe H.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4"/>
              </a:rPr>
              <a:t>Niederreiter H.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et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al.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On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the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lattice  structure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of a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nonlinear generator with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modulus </a:t>
            </a:r>
            <a:r>
              <a:rPr sz="1400" spc="10" dirty="0">
                <a:solidFill>
                  <a:srgbClr val="242424"/>
                </a:solidFill>
                <a:latin typeface="Times New Roman"/>
                <a:cs typeface="Times New Roman"/>
                <a:hlinkClick r:id="rId5"/>
              </a:rPr>
              <a:t>2ᵅ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//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J.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Comput. Appl.</a:t>
            </a:r>
            <a:r>
              <a:rPr sz="1400" spc="-30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6"/>
              </a:rPr>
              <a:t>Math.</a:t>
            </a:r>
            <a:endParaRPr sz="1400">
              <a:latin typeface="Times New Roman"/>
              <a:cs typeface="Times New Roman"/>
            </a:endParaRPr>
          </a:p>
          <a:p>
            <a:pPr marL="239395" marR="1021715">
              <a:lnSpc>
                <a:spcPct val="120000"/>
              </a:lnSpc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1990.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50" dirty="0">
                <a:solidFill>
                  <a:srgbClr val="242424"/>
                </a:solidFill>
                <a:latin typeface="Times New Roman"/>
                <a:cs typeface="Times New Roman"/>
              </a:rPr>
              <a:t>Vol.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31, Iss.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1. — </a:t>
            </a:r>
            <a:r>
              <a:rPr sz="1400" spc="-80" dirty="0">
                <a:solidFill>
                  <a:srgbClr val="242424"/>
                </a:solidFill>
                <a:latin typeface="Times New Roman"/>
                <a:cs typeface="Times New Roman"/>
              </a:rPr>
              <a:t>P.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81—85.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ISSN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7"/>
              </a:rPr>
              <a:t>0377-0427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  <a:hlinkClick r:id="rId8"/>
              </a:rPr>
              <a:t>doi:10.1016/0377-0427(90)90338-Z</a:t>
            </a:r>
            <a:endParaRPr sz="1400">
              <a:latin typeface="Times New Roman"/>
              <a:cs typeface="Times New Roman"/>
            </a:endParaRPr>
          </a:p>
          <a:p>
            <a:pPr marL="239395" marR="64769" indent="-227329">
              <a:lnSpc>
                <a:spcPts val="2020"/>
              </a:lnSpc>
              <a:spcBef>
                <a:spcPts val="110"/>
              </a:spcBef>
              <a:buSzPct val="92857"/>
              <a:buAutoNum type="arabicPeriod" startAt="49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Иванов М.А.,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Чугунков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И.В.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Теория,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применение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оценка качества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гене- 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раторов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псевдослучайных последователеьностей.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 </a:t>
            </a:r>
            <a:r>
              <a:rPr sz="1400" spc="-40" dirty="0">
                <a:solidFill>
                  <a:srgbClr val="242424"/>
                </a:solidFill>
                <a:latin typeface="Times New Roman"/>
                <a:cs typeface="Times New Roman"/>
              </a:rPr>
              <a:t>КУДИЦ-ОБРАЗ,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2003.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240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с. (СКБ 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специалисту по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компьютерной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безопасности).</a:t>
            </a:r>
            <a:endParaRPr sz="14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90"/>
              </a:spcBef>
              <a:buSzPct val="92857"/>
              <a:buAutoNum type="arabicPeriod" startAt="49"/>
              <a:tabLst>
                <a:tab pos="240029" algn="l"/>
              </a:tabLst>
            </a:pP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Блейхут </a:t>
            </a:r>
            <a:r>
              <a:rPr sz="1400" spc="-95" dirty="0">
                <a:solidFill>
                  <a:srgbClr val="242424"/>
                </a:solidFill>
                <a:latin typeface="Times New Roman"/>
                <a:cs typeface="Times New Roman"/>
              </a:rPr>
              <a:t>Р.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Быстрые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алгоритмы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цифровой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обработки сигналов.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</a:t>
            </a:r>
            <a:r>
              <a:rPr sz="14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Мир. —</a:t>
            </a:r>
            <a:r>
              <a:rPr sz="1400" spc="-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1989.</a:t>
            </a:r>
            <a:endParaRPr sz="1400">
              <a:latin typeface="Times New Roman"/>
              <a:cs typeface="Times New Roman"/>
            </a:endParaRPr>
          </a:p>
          <a:p>
            <a:pPr marL="239395" marR="309245" indent="-227329">
              <a:lnSpc>
                <a:spcPct val="119300"/>
              </a:lnSpc>
              <a:spcBef>
                <a:spcPts val="15"/>
              </a:spcBef>
              <a:buSzPct val="92857"/>
              <a:buAutoNum type="arabicPeriod" startAt="51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Берлекэмп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Э. Алгебраическая теория </a:t>
            </a:r>
            <a:r>
              <a:rPr sz="1400" spc="-15" dirty="0">
                <a:solidFill>
                  <a:srgbClr val="242424"/>
                </a:solidFill>
                <a:latin typeface="Times New Roman"/>
                <a:cs typeface="Times New Roman"/>
              </a:rPr>
              <a:t>кодирования.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=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Algebraic Coding 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Theory.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М.: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Мир,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1971.</a:t>
            </a:r>
            <a:endParaRPr sz="1400">
              <a:latin typeface="Times New Roman"/>
              <a:cs typeface="Times New Roman"/>
            </a:endParaRPr>
          </a:p>
          <a:p>
            <a:pPr marL="239395" marR="285750" indent="-227329">
              <a:lnSpc>
                <a:spcPct val="120000"/>
              </a:lnSpc>
              <a:buSzPct val="92857"/>
              <a:buAutoNum type="arabicPeriod" startAt="51"/>
              <a:tabLst>
                <a:tab pos="240029" algn="l"/>
              </a:tabLst>
            </a:pP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Лидл </a:t>
            </a:r>
            <a:r>
              <a:rPr sz="1400" spc="-65" dirty="0">
                <a:solidFill>
                  <a:srgbClr val="242424"/>
                </a:solidFill>
                <a:latin typeface="Times New Roman"/>
                <a:cs typeface="Times New Roman"/>
              </a:rPr>
              <a:t>Р.,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Нидеррайтер </a:t>
            </a:r>
            <a:r>
              <a:rPr sz="1400" spc="-80" dirty="0">
                <a:solidFill>
                  <a:srgbClr val="242424"/>
                </a:solidFill>
                <a:latin typeface="Times New Roman"/>
                <a:cs typeface="Times New Roman"/>
              </a:rPr>
              <a:t>Г. </a:t>
            </a:r>
            <a:r>
              <a:rPr sz="1400" spc="-20" dirty="0">
                <a:solidFill>
                  <a:srgbClr val="242424"/>
                </a:solidFill>
                <a:latin typeface="Times New Roman"/>
                <a:cs typeface="Times New Roman"/>
              </a:rPr>
              <a:t>Конечные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поля.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2-х </a:t>
            </a:r>
            <a:r>
              <a:rPr sz="1400" spc="-40" dirty="0">
                <a:solidFill>
                  <a:srgbClr val="242424"/>
                </a:solidFill>
                <a:latin typeface="Times New Roman"/>
                <a:cs typeface="Times New Roman"/>
              </a:rPr>
              <a:t>тт.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М.: Мир,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1998.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— 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430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с.</a:t>
            </a:r>
            <a:endParaRPr sz="1400">
              <a:latin typeface="Times New Roman"/>
              <a:cs typeface="Times New Roman"/>
            </a:endParaRPr>
          </a:p>
          <a:p>
            <a:pPr marL="12700" marR="161290">
              <a:lnSpc>
                <a:spcPct val="119300"/>
              </a:lnSpc>
              <a:spcBef>
                <a:spcPts val="10"/>
              </a:spcBef>
              <a:buSzPct val="92857"/>
              <a:buAutoNum type="arabicPeriod" startAt="51"/>
              <a:tabLst>
                <a:tab pos="240029" algn="l"/>
              </a:tabLst>
            </a:pP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Биркгоф </a:t>
            </a:r>
            <a:r>
              <a:rPr sz="1400" spc="-55" dirty="0">
                <a:solidFill>
                  <a:srgbClr val="242424"/>
                </a:solidFill>
                <a:latin typeface="Times New Roman"/>
                <a:cs typeface="Times New Roman"/>
              </a:rPr>
              <a:t>Г., </a:t>
            </a:r>
            <a:r>
              <a:rPr sz="1400" spc="-10" dirty="0">
                <a:solidFill>
                  <a:srgbClr val="242424"/>
                </a:solidFill>
                <a:latin typeface="Times New Roman"/>
                <a:cs typeface="Times New Roman"/>
              </a:rPr>
              <a:t>Барти </a:t>
            </a:r>
            <a:r>
              <a:rPr sz="1400" spc="-80" dirty="0">
                <a:solidFill>
                  <a:srgbClr val="242424"/>
                </a:solidFill>
                <a:latin typeface="Times New Roman"/>
                <a:cs typeface="Times New Roman"/>
              </a:rPr>
              <a:t>Т.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Современная прикладная алгебра.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М.: 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Мир, 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1976.  54.</a:t>
            </a:r>
            <a:r>
              <a:rPr sz="1400" spc="-5" dirty="0">
                <a:latin typeface="Times New Roman"/>
                <a:cs typeface="Times New Roman"/>
              </a:rPr>
              <a:t>N.Zierler, Brillhart </a:t>
            </a:r>
            <a:r>
              <a:rPr sz="1400" dirty="0">
                <a:latin typeface="Times New Roman"/>
                <a:cs typeface="Times New Roman"/>
              </a:rPr>
              <a:t>J., </a:t>
            </a:r>
            <a:r>
              <a:rPr sz="1400" spc="-5" dirty="0">
                <a:latin typeface="Times New Roman"/>
                <a:cs typeface="Times New Roman"/>
              </a:rPr>
              <a:t>On primitive trinomial </a:t>
            </a:r>
            <a:r>
              <a:rPr sz="1400" spc="-10" dirty="0">
                <a:latin typeface="Times New Roman"/>
                <a:cs typeface="Times New Roman"/>
              </a:rPr>
              <a:t>(mod </a:t>
            </a:r>
            <a:r>
              <a:rPr sz="1400" dirty="0">
                <a:latin typeface="Times New Roman"/>
                <a:cs typeface="Times New Roman"/>
              </a:rPr>
              <a:t>2), </a:t>
            </a:r>
            <a:r>
              <a:rPr sz="1400" spc="-5" dirty="0">
                <a:latin typeface="Times New Roman"/>
                <a:cs typeface="Times New Roman"/>
              </a:rPr>
              <a:t>Inform. Control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Times New Roman"/>
                <a:cs typeface="Times New Roman"/>
              </a:rPr>
              <a:t>(1968),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541-554.</a:t>
            </a:r>
            <a:endParaRPr sz="1400">
              <a:latin typeface="Times New Roman"/>
              <a:cs typeface="Times New Roman"/>
            </a:endParaRPr>
          </a:p>
          <a:p>
            <a:pPr marL="239395" marR="33020" indent="-227329">
              <a:lnSpc>
                <a:spcPct val="1197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55.</a:t>
            </a:r>
            <a:r>
              <a:rPr sz="1400" dirty="0">
                <a:latin typeface="Times New Roman"/>
                <a:cs typeface="Times New Roman"/>
              </a:rPr>
              <a:t>C.G. </a:t>
            </a:r>
            <a:r>
              <a:rPr sz="1400" spc="-10" dirty="0">
                <a:latin typeface="Times New Roman"/>
                <a:cs typeface="Times New Roman"/>
              </a:rPr>
              <a:t>Gunter, </a:t>
            </a:r>
            <a:r>
              <a:rPr sz="1400" spc="-5" dirty="0">
                <a:latin typeface="Times New Roman"/>
                <a:cs typeface="Times New Roman"/>
              </a:rPr>
              <a:t>“Alternating Step Generators Contolled </a:t>
            </a:r>
            <a:r>
              <a:rPr sz="1400" dirty="0">
                <a:latin typeface="Times New Roman"/>
                <a:cs typeface="Times New Roman"/>
              </a:rPr>
              <a:t>by de </a:t>
            </a:r>
            <a:r>
              <a:rPr sz="1400" spc="-5" dirty="0">
                <a:latin typeface="Times New Roman"/>
                <a:cs typeface="Times New Roman"/>
              </a:rPr>
              <a:t>Bruijn </a:t>
            </a:r>
            <a:r>
              <a:rPr sz="1400" dirty="0">
                <a:latin typeface="Times New Roman"/>
                <a:cs typeface="Times New Roman"/>
              </a:rPr>
              <a:t>Sequenc-  es”, </a:t>
            </a:r>
            <a:r>
              <a:rPr sz="1400" spc="-5" dirty="0">
                <a:latin typeface="Times New Roman"/>
                <a:cs typeface="Times New Roman"/>
              </a:rPr>
              <a:t>Advances in Cryptology </a:t>
            </a:r>
            <a:r>
              <a:rPr sz="1400" spc="-10" dirty="0">
                <a:latin typeface="Times New Roman"/>
                <a:cs typeface="Times New Roman"/>
              </a:rPr>
              <a:t>EUROCRYPT </a:t>
            </a:r>
            <a:r>
              <a:rPr sz="1400" spc="-5" dirty="0">
                <a:latin typeface="Times New Roman"/>
                <a:cs typeface="Times New Roman"/>
              </a:rPr>
              <a:t>’87 Proceedings, </a:t>
            </a:r>
            <a:r>
              <a:rPr sz="1400" spc="-15" dirty="0">
                <a:latin typeface="Times New Roman"/>
                <a:cs typeface="Times New Roman"/>
              </a:rPr>
              <a:t>Springer-Verlag,  </a:t>
            </a:r>
            <a:r>
              <a:rPr sz="1400" spc="-5" dirty="0">
                <a:latin typeface="Times New Roman"/>
                <a:cs typeface="Times New Roman"/>
              </a:rPr>
              <a:t>1988, pp.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5-14.</a:t>
            </a:r>
            <a:endParaRPr sz="1400">
              <a:latin typeface="Times New Roman"/>
              <a:cs typeface="Times New Roman"/>
            </a:endParaRPr>
          </a:p>
          <a:p>
            <a:pPr marL="239395" marR="161925" indent="-227329">
              <a:lnSpc>
                <a:spcPct val="119300"/>
              </a:lnSpc>
              <a:spcBef>
                <a:spcPts val="10"/>
              </a:spcBef>
            </a:pP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56.</a:t>
            </a:r>
            <a:r>
              <a:rPr sz="1400" spc="5" dirty="0">
                <a:latin typeface="Times New Roman"/>
                <a:cs typeface="Times New Roman"/>
              </a:rPr>
              <a:t>D. </a:t>
            </a:r>
            <a:r>
              <a:rPr sz="1400" spc="-5" dirty="0">
                <a:latin typeface="Times New Roman"/>
                <a:cs typeface="Times New Roman"/>
              </a:rPr>
              <a:t>Gollmann, “Kaskadenschaltungen takt gesteuerter Schicberegister als  Pseudozu fallszahlengencratoren”, Ph.D. dissertation Universitat Linz,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1983.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8715" cy="838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остатки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делении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 элементов 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𝑅[𝑥]/(𝑔)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остатков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делении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Остаток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𝑟(𝑥)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делении на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</a:t>
            </a:r>
            <a:endParaRPr sz="1400">
              <a:latin typeface="Times New Roman"/>
              <a:cs typeface="Times New Roman"/>
            </a:endParaRPr>
          </a:p>
          <a:p>
            <a:pPr marL="3079115">
              <a:lnSpc>
                <a:spcPct val="100000"/>
              </a:lnSpc>
              <a:spcBef>
                <a:spcPts val="690"/>
              </a:spcBef>
            </a:pP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endParaRPr sz="1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-1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30555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3096260">
              <a:lnSpc>
                <a:spcPct val="100000"/>
              </a:lnSpc>
              <a:spcBef>
                <a:spcPts val="50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𝑖=0</a:t>
            </a:r>
            <a:endParaRPr sz="1000">
              <a:latin typeface="Cambria Math"/>
              <a:cs typeface="Cambria Math"/>
            </a:endParaRPr>
          </a:p>
          <a:p>
            <a:pPr marL="50800" marR="52069" algn="just">
              <a:lnSpc>
                <a:spcPct val="122900"/>
              </a:lnSpc>
              <a:spcBef>
                <a:spcPts val="13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дает нам  все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остатки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делении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равно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R="46990" algn="r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показать,  что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условии  неприводимости </a:t>
            </a:r>
            <a:r>
              <a:rPr sz="1400" spc="2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</a:t>
            </a:r>
            <a:endParaRPr sz="1400">
              <a:latin typeface="Times New Roman"/>
              <a:cs typeface="Times New Roman"/>
            </a:endParaRPr>
          </a:p>
          <a:p>
            <a:pPr marR="47625" algn="r">
              <a:lnSpc>
                <a:spcPct val="100000"/>
              </a:lnSpc>
              <a:spcBef>
                <a:spcPts val="38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 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𝑎(𝑥)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𝑅[𝑥]/(𝑔)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умножению</a:t>
            </a:r>
            <a:r>
              <a:rPr sz="1400" spc="2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85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(𝑥)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𝑅[𝑥]/(𝑔)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верна</a:t>
            </a:r>
            <a:endParaRPr sz="14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22100"/>
              </a:lnSpc>
              <a:spcBef>
                <a:spcPts val="409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1.5.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–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число, 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Фактор-кольцо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𝑅[𝑥]/(𝑔)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главного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идеала</a:t>
            </a:r>
            <a:r>
              <a:rPr sz="1350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(𝑔)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полем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тогда,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кольце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4450" indent="449580" algn="just">
              <a:lnSpc>
                <a:spcPct val="121500"/>
              </a:lnSpc>
              <a:spcBef>
                <a:spcPts val="3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вопрос 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условиях 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натурального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порядка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следствия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теоремы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1.3.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6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1.6.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Любой элемент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𝐺 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удовлетворяет</a:t>
            </a:r>
            <a:r>
              <a:rPr sz="1400" spc="2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уравнению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80"/>
              </a:spcBef>
            </a:pP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</a:t>
            </a:r>
            <a:r>
              <a:rPr sz="1400" spc="-1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6355" indent="449580">
              <a:lnSpc>
                <a:spcPct val="1229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Отметим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коммутативном кольце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(𝑥 −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делит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∈ 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3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этого,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25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теоремы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1.6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следует,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𝑅[𝑥]/(𝑔)</a:t>
            </a:r>
            <a:endParaRPr sz="1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выполняется: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(𝑥 −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делит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(𝑥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и,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0"/>
              </a:spcBef>
            </a:pP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30555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𝑥 = </a:t>
            </a:r>
            <a:r>
              <a:rPr sz="1400" spc="350" dirty="0">
                <a:solidFill>
                  <a:srgbClr val="000009"/>
                </a:solidFill>
                <a:latin typeface="Cambria Math"/>
                <a:cs typeface="Cambria Math"/>
              </a:rPr>
              <a:t>∏</a:t>
            </a:r>
            <a:r>
              <a:rPr sz="2100" spc="52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0" dirty="0">
                <a:solidFill>
                  <a:srgbClr val="000009"/>
                </a:solidFill>
                <a:latin typeface="Cambria Math"/>
                <a:cs typeface="Cambria Math"/>
              </a:rPr>
              <a:t>𝑥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013710">
              <a:lnSpc>
                <a:spcPct val="100000"/>
              </a:lnSpc>
              <a:spcBef>
                <a:spcPts val="505"/>
              </a:spcBef>
            </a:pP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200" spc="52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∈𝐺</a:t>
            </a:r>
            <a:endParaRPr sz="1000">
              <a:latin typeface="Cambria Math"/>
              <a:cs typeface="Cambria Math"/>
            </a:endParaRPr>
          </a:p>
          <a:p>
            <a:pPr marL="500380">
              <a:lnSpc>
                <a:spcPct val="100000"/>
              </a:lnSpc>
              <a:spcBef>
                <a:spcPts val="68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примечателен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корней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0700"/>
              </a:lnSpc>
              <a:spcBef>
                <a:spcPts val="1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раскладывается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линейных множите-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лей.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212" y="9230613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6627" y="9344659"/>
            <a:ext cx="614553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>
              <a:lnSpc>
                <a:spcPts val="1420"/>
              </a:lnSpc>
              <a:spcBef>
                <a:spcPts val="100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Главный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идеал </a:t>
            </a:r>
            <a:r>
              <a:rPr sz="1800" spc="7" baseline="231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200" spc="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1800" spc="7" baseline="231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кольца </a:t>
            </a:r>
            <a:r>
              <a:rPr sz="12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подкольцо,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замкнутое относительно</a:t>
            </a:r>
            <a:r>
              <a:rPr sz="1200" spc="2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dirty="0">
                <a:solidFill>
                  <a:srgbClr val="000009"/>
                </a:solidFill>
                <a:latin typeface="Cambria Math"/>
                <a:cs typeface="Cambria Math"/>
              </a:rPr>
              <a:t>𝑔 ∈ </a:t>
            </a:r>
            <a:r>
              <a:rPr sz="12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на любой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</a:t>
            </a:r>
            <a:r>
              <a:rPr sz="1200" spc="-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кольца.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212" y="9486900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3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5827" y="373432"/>
            <a:ext cx="6252845" cy="96050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  <a:p>
            <a:pPr marL="63500" marR="55880" indent="2339975" algn="r">
              <a:lnSpc>
                <a:spcPct val="120000"/>
              </a:lnSpc>
              <a:spcBef>
                <a:spcPts val="6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2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конечное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i="1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простого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наличии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неприводимого многочлена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этим полем,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по- 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доказано,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</a:t>
            </a:r>
            <a:endParaRPr sz="1400">
              <a:latin typeface="Times New Roman"/>
              <a:cs typeface="Times New Roman"/>
            </a:endParaRPr>
          </a:p>
          <a:p>
            <a:pPr marL="63500" marR="57785" algn="just">
              <a:lnSpc>
                <a:spcPct val="120700"/>
              </a:lnSpc>
              <a:spcBef>
                <a:spcPts val="3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≥ 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простого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найдется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хотя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неприводимый нормированный многочлен</a:t>
            </a:r>
            <a:r>
              <a:rPr sz="1350" spc="-15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этим полем.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быть, например,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Сформулируем этот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виде теоре-  мы.</a:t>
            </a:r>
            <a:endParaRPr sz="1400">
              <a:latin typeface="Times New Roman"/>
              <a:cs typeface="Times New Roman"/>
            </a:endParaRPr>
          </a:p>
          <a:p>
            <a:pPr marL="63500" marR="60325" algn="just">
              <a:lnSpc>
                <a:spcPct val="122400"/>
              </a:lnSpc>
              <a:spcBef>
                <a:spcPts val="38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1.7.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простого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натурального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≥ 2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су-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ществует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(единственное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точностью до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изо-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морфизма),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фактор-кольцо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/(𝑔)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дулю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главного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идеала 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кольце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многочлену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называется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Галуа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обозначается</a:t>
            </a:r>
            <a:r>
              <a:rPr sz="1400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13080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доказательство этой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теоремы приведено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[51, c.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111].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7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𝐺𝐹(𝑝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можем 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называемый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35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примитивный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223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1.5.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при-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митивным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делит нацело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многочлен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вида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3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384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 &lt;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6515" indent="449580" algn="just">
              <a:lnSpc>
                <a:spcPct val="122900"/>
              </a:lnSpc>
              <a:spcBef>
                <a:spcPts val="3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Такие многочлены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неприводимыми.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 –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точности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корни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уравнения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𝐺𝐹(𝑞)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порождает поле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7785" algn="just">
              <a:lnSpc>
                <a:spcPct val="122100"/>
              </a:lnSpc>
              <a:spcBef>
                <a:spcPts val="384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1.8.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𝐺𝐹(𝑝)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имеется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𝜙(𝑝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− 1)/𝑛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 старшим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равным единице,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корни 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</a:t>
            </a:r>
            <a:endParaRPr sz="1400">
              <a:latin typeface="Times New Roman"/>
              <a:cs typeface="Times New Roman"/>
            </a:endParaRPr>
          </a:p>
          <a:p>
            <a:pPr marL="63500" marR="59055" algn="just">
              <a:lnSpc>
                <a:spcPct val="120900"/>
              </a:lnSpc>
              <a:spcBef>
                <a:spcPts val="2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𝜙(𝑘)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Эйлера,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меньших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простых с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22900"/>
              </a:lnSpc>
              <a:spcBef>
                <a:spcPts val="39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= 2, 𝑛 = 4,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примитивный над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𝐺𝐹(2)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То-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𝐺𝐹(2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0, 1,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+ 1,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+ 1,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45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  <a:p>
            <a:pPr marL="63500" marR="57150" algn="just">
              <a:lnSpc>
                <a:spcPct val="120700"/>
              </a:lnSpc>
              <a:spcBef>
                <a:spcPts val="2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Приведем примеры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выражений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многочленами (отдельный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мно-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гочлен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выделять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скобками):</a:t>
            </a:r>
            <a:endParaRPr sz="1400">
              <a:latin typeface="Times New Roman"/>
              <a:cs typeface="Times New Roman"/>
            </a:endParaRPr>
          </a:p>
          <a:p>
            <a:pPr marL="407670" algn="just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+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𝑥,</a:t>
            </a:r>
            <a:endParaRPr sz="1400">
              <a:latin typeface="Cambria Math"/>
              <a:cs typeface="Cambria Math"/>
            </a:endParaRPr>
          </a:p>
          <a:p>
            <a:pPr marL="407670" algn="just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mbria Math"/>
              <a:cs typeface="Cambria Math"/>
            </a:endParaRPr>
          </a:p>
          <a:p>
            <a:pPr marL="63500" marR="57150" indent="449580" algn="just">
              <a:lnSpc>
                <a:spcPts val="1380"/>
              </a:lnSpc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Нормированный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многочлен, коэффициент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старшей степени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которо- 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</a:t>
            </a:r>
            <a:r>
              <a:rPr sz="12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единице.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30620" cy="874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  <a:p>
            <a:pPr marL="394970" marR="2854325">
              <a:lnSpc>
                <a:spcPct val="123000"/>
              </a:lnSpc>
              <a:spcBef>
                <a:spcPts val="1190"/>
              </a:spcBef>
            </a:pP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𝑥, 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𝑥,</a:t>
            </a:r>
            <a:endParaRPr sz="1400">
              <a:latin typeface="Cambria Math"/>
              <a:cs typeface="Cambria Math"/>
            </a:endParaRPr>
          </a:p>
          <a:p>
            <a:pPr marL="394970">
              <a:lnSpc>
                <a:spcPct val="100000"/>
              </a:lnSpc>
              <a:spcBef>
                <a:spcPts val="500"/>
              </a:spcBef>
            </a:pP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30555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30555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30555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30555" dirty="0">
                <a:solidFill>
                  <a:srgbClr val="000009"/>
                </a:solidFill>
                <a:latin typeface="Cambria Math"/>
                <a:cs typeface="Cambria Math"/>
              </a:rPr>
              <a:t>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30555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30555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(𝑚𝑜𝑑 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30555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 +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𝑥.</a:t>
            </a:r>
            <a:endParaRPr sz="1400">
              <a:latin typeface="Cambria Math"/>
              <a:cs typeface="Cambria Math"/>
            </a:endParaRPr>
          </a:p>
          <a:p>
            <a:pPr marL="777875" marR="171450" indent="-365760">
              <a:lnSpc>
                <a:spcPct val="120000"/>
              </a:lnSpc>
              <a:spcBef>
                <a:spcPts val="1060"/>
              </a:spcBef>
            </a:pPr>
            <a:r>
              <a:rPr sz="1400" b="1" spc="-5" dirty="0">
                <a:latin typeface="Arial"/>
                <a:cs typeface="Arial"/>
              </a:rPr>
              <a:t>1.3. </a:t>
            </a:r>
            <a:r>
              <a:rPr sz="1600" b="1" spc="-5" dirty="0">
                <a:latin typeface="Arial"/>
                <a:cs typeface="Arial"/>
              </a:rPr>
              <a:t>Расширения </a:t>
            </a:r>
            <a:r>
              <a:rPr sz="1600" b="1" spc="-15" dirty="0">
                <a:latin typeface="Arial"/>
                <a:cs typeface="Arial"/>
              </a:rPr>
              <a:t>полей. </a:t>
            </a:r>
            <a:r>
              <a:rPr sz="1600" b="1" spc="-5" dirty="0">
                <a:latin typeface="Arial"/>
                <a:cs typeface="Arial"/>
              </a:rPr>
              <a:t>Векторное </a:t>
            </a:r>
            <a:r>
              <a:rPr sz="1600" b="1" spc="-10" dirty="0">
                <a:latin typeface="Arial"/>
                <a:cs typeface="Arial"/>
              </a:rPr>
              <a:t>пространство </a:t>
            </a:r>
            <a:r>
              <a:rPr sz="1600" b="1" spc="-20" dirty="0">
                <a:latin typeface="Arial"/>
                <a:cs typeface="Arial"/>
              </a:rPr>
              <a:t>много-  </a:t>
            </a:r>
            <a:r>
              <a:rPr sz="1600" b="1" spc="-10" dirty="0">
                <a:latin typeface="Arial"/>
                <a:cs typeface="Arial"/>
              </a:rPr>
              <a:t>членов</a:t>
            </a:r>
            <a:endParaRPr sz="1600">
              <a:latin typeface="Arial"/>
              <a:cs typeface="Arial"/>
            </a:endParaRPr>
          </a:p>
          <a:p>
            <a:pPr marL="50800" marR="48260" indent="449580" algn="just">
              <a:lnSpc>
                <a:spcPct val="120800"/>
              </a:lnSpc>
              <a:spcBef>
                <a:spcPts val="6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 и 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поля.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Говорят,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G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расширением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F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 ⊂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поле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комплексных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расширением поля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дей-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ствительных чисел, 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действительных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расширением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рациональных.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21700"/>
              </a:lnSpc>
              <a:spcBef>
                <a:spcPts val="39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Любое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расширение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рассматривать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векторное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странство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G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коммутативная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жения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(т.е.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неё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выполняются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аксиомы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1-3)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умножение её  элементов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элементы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(скаляры),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обладающее</a:t>
            </a:r>
            <a:r>
              <a:rPr sz="1400" spc="-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свойствами:</a:t>
            </a:r>
            <a:endParaRPr sz="1400">
              <a:latin typeface="Times New Roman"/>
              <a:cs typeface="Times New Roman"/>
            </a:endParaRPr>
          </a:p>
          <a:p>
            <a:pPr marL="2339975">
              <a:lnSpc>
                <a:spcPct val="100000"/>
              </a:lnSpc>
              <a:spcBef>
                <a:spcPts val="78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𝑏𝛾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𝛾,</a:t>
            </a:r>
            <a:endParaRPr sz="1400">
              <a:latin typeface="Cambria Math"/>
              <a:cs typeface="Cambria Math"/>
            </a:endParaRPr>
          </a:p>
          <a:p>
            <a:pPr marL="2339975">
              <a:lnSpc>
                <a:spcPct val="100000"/>
              </a:lnSpc>
              <a:spcBef>
                <a:spcPts val="370"/>
              </a:spcBef>
            </a:pP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2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𝑏𝛾,</a:t>
            </a:r>
            <a:endParaRPr sz="1400">
              <a:latin typeface="Cambria Math"/>
              <a:cs typeface="Cambria Math"/>
            </a:endParaRPr>
          </a:p>
          <a:p>
            <a:pPr marL="2339975" marR="2339340">
              <a:lnSpc>
                <a:spcPts val="2060"/>
              </a:lnSpc>
              <a:spcBef>
                <a:spcPts val="12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𝛿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𝑎𝛿,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1𝛾 =</a:t>
            </a:r>
            <a:r>
              <a:rPr sz="14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𝛾</a:t>
            </a:r>
            <a:endParaRPr sz="1400">
              <a:latin typeface="Cambria Math"/>
              <a:cs typeface="Cambria Math"/>
            </a:endParaRPr>
          </a:p>
          <a:p>
            <a:pPr marL="50800" marR="45720" algn="just">
              <a:lnSpc>
                <a:spcPct val="122300"/>
              </a:lnSpc>
              <a:spcBef>
                <a:spcPts val="22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∈ 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𝛾,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𝛿 ∈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G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пространстве,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 выбрать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базис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𝛽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𝛽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любой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𝛼 ∈ 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нозначно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виде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𝛼 =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𝛽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Кро-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показать,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-мерном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пространстве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любые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+ 1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зависимы,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них выполняется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ра-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венство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все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равны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нулю.</a:t>
            </a:r>
            <a:endParaRPr sz="1400">
              <a:latin typeface="Times New Roman"/>
              <a:cs typeface="Times New Roman"/>
            </a:endParaRPr>
          </a:p>
          <a:p>
            <a:pPr marL="50800" marR="48260" indent="449580" algn="just">
              <a:lnSpc>
                <a:spcPct val="122500"/>
              </a:lnSpc>
              <a:spcBef>
                <a:spcPts val="4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коммутативное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многочленов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бесконечномерным векторным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пространством.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коммута-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тивное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образует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(𝑛 + 1)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-мерное  пространство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базисом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𝑥,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1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кольцом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быть, например,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фактор-кольцо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/(𝑥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Размерность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пространства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являющегося расширением поля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45"/>
              </a:spcBef>
            </a:pPr>
            <a:r>
              <a:rPr sz="1400" i="1" spc="-95" dirty="0">
                <a:solidFill>
                  <a:srgbClr val="000009"/>
                </a:solidFill>
                <a:latin typeface="Times New Roman"/>
                <a:cs typeface="Times New Roman"/>
              </a:rPr>
              <a:t>F,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степенью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</a:t>
            </a:r>
            <a:r>
              <a:rPr sz="1400" spc="-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расширения.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7445" cy="93541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  <a:p>
            <a:pPr marL="50800" marR="43180" indent="2339975" algn="just">
              <a:lnSpc>
                <a:spcPct val="121800"/>
              </a:lnSpc>
              <a:spcBef>
                <a:spcPts val="4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1.6.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говорить, 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простым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алгебраиче-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ским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расширением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оно получено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присоедине-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корня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корень,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 поля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имеют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коэффициенты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пробегают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возможные 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2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77875" lvl="1" indent="-366395">
              <a:lnSpc>
                <a:spcPct val="100000"/>
              </a:lnSpc>
              <a:spcBef>
                <a:spcPts val="1385"/>
              </a:spcBef>
              <a:buSzPct val="87500"/>
              <a:buFont typeface="Arial"/>
              <a:buAutoNum type="arabicPeriod" startAt="4"/>
              <a:tabLst>
                <a:tab pos="778510" algn="l"/>
              </a:tabLst>
            </a:pPr>
            <a:r>
              <a:rPr sz="1600" b="1" spc="-10" dirty="0">
                <a:latin typeface="Arial"/>
                <a:cs typeface="Arial"/>
              </a:rPr>
              <a:t>Вычисления </a:t>
            </a:r>
            <a:r>
              <a:rPr sz="1600" b="1" spc="-5" dirty="0">
                <a:latin typeface="Arial"/>
                <a:cs typeface="Arial"/>
              </a:rPr>
              <a:t>обратного </a:t>
            </a:r>
            <a:r>
              <a:rPr sz="1600" b="1" spc="-15" dirty="0">
                <a:latin typeface="Arial"/>
                <a:cs typeface="Arial"/>
              </a:rPr>
              <a:t>элемента </a:t>
            </a:r>
            <a:r>
              <a:rPr sz="1600" b="1" spc="-5" dirty="0">
                <a:latin typeface="Arial"/>
                <a:cs typeface="Arial"/>
              </a:rPr>
              <a:t>в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𝑹</a:t>
            </a:r>
            <a:r>
              <a:rPr sz="2400" spc="-7" baseline="1736" dirty="0">
                <a:latin typeface="Cambria Math"/>
                <a:cs typeface="Cambria Math"/>
              </a:rPr>
              <a:t>[</a:t>
            </a:r>
            <a:r>
              <a:rPr sz="1600" spc="-5" dirty="0">
                <a:latin typeface="Cambria Math"/>
                <a:cs typeface="Cambria Math"/>
              </a:rPr>
              <a:t>𝒙</a:t>
            </a:r>
            <a:r>
              <a:rPr sz="2400" spc="-7" baseline="1736" dirty="0">
                <a:latin typeface="Cambria Math"/>
                <a:cs typeface="Cambria Math"/>
              </a:rPr>
              <a:t>]</a:t>
            </a:r>
            <a:r>
              <a:rPr sz="1600" spc="-5" dirty="0">
                <a:latin typeface="Cambria Math"/>
                <a:cs typeface="Cambria Math"/>
              </a:rPr>
              <a:t>/(𝒈)</a:t>
            </a:r>
            <a:endParaRPr sz="1600">
              <a:latin typeface="Cambria Math"/>
              <a:cs typeface="Cambria Math"/>
            </a:endParaRPr>
          </a:p>
          <a:p>
            <a:pPr marL="50800" marR="44450" indent="449580" algn="just">
              <a:lnSpc>
                <a:spcPct val="122300"/>
              </a:lnSpc>
              <a:spcBef>
                <a:spcPts val="59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Выше в 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1.2 было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много-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членов. Вычисление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𝐺𝐹(𝑝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/(𝑔)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нее.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случае,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ненулевой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поля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𝐺𝐹(𝑝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много-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членом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𝑎(𝑥)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 с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Евклида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многочлены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𝑠(𝑥)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такие,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  <a:p>
            <a:pPr marL="50800" marR="53340" indent="449580" algn="just">
              <a:lnSpc>
                <a:spcPct val="123000"/>
              </a:lnSpc>
              <a:spcBef>
                <a:spcPts val="34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G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многочлену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много-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члену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𝑠(𝑥)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77875" lvl="1" indent="-366395">
              <a:lnSpc>
                <a:spcPct val="100000"/>
              </a:lnSpc>
              <a:spcBef>
                <a:spcPts val="1385"/>
              </a:spcBef>
              <a:buSzPct val="87500"/>
              <a:buFont typeface="Arial"/>
              <a:buAutoNum type="arabicPeriod" startAt="5"/>
              <a:tabLst>
                <a:tab pos="778510" algn="l"/>
              </a:tabLst>
            </a:pPr>
            <a:r>
              <a:rPr sz="1600" b="1" spc="-10" dirty="0">
                <a:latin typeface="Arial"/>
                <a:cs typeface="Arial"/>
              </a:rPr>
              <a:t>Вычисления </a:t>
            </a:r>
            <a:r>
              <a:rPr sz="1600" b="1" spc="-5" dirty="0">
                <a:latin typeface="Arial"/>
                <a:cs typeface="Arial"/>
              </a:rPr>
              <a:t>в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𝑮𝑭</a:t>
            </a:r>
            <a:r>
              <a:rPr sz="2400" spc="7" baseline="1736" dirty="0">
                <a:latin typeface="Cambria Math"/>
                <a:cs typeface="Cambria Math"/>
              </a:rPr>
              <a:t>(</a:t>
            </a:r>
            <a:r>
              <a:rPr sz="1600" spc="5" dirty="0">
                <a:latin typeface="Cambria Math"/>
                <a:cs typeface="Cambria Math"/>
              </a:rPr>
              <a:t>𝟐</a:t>
            </a:r>
            <a:r>
              <a:rPr sz="1725" spc="7" baseline="28985" dirty="0">
                <a:latin typeface="Cambria Math"/>
                <a:cs typeface="Cambria Math"/>
              </a:rPr>
              <a:t>𝒏</a:t>
            </a:r>
            <a:r>
              <a:rPr sz="2400" spc="7" baseline="1736" dirty="0">
                <a:latin typeface="Cambria Math"/>
                <a:cs typeface="Cambria Math"/>
              </a:rPr>
              <a:t>)</a:t>
            </a:r>
            <a:r>
              <a:rPr sz="1600" spc="5" dirty="0">
                <a:latin typeface="Cambria Math"/>
                <a:cs typeface="Cambria Math"/>
              </a:rPr>
              <a:t>.</a:t>
            </a:r>
            <a:endParaRPr sz="1600">
              <a:latin typeface="Cambria Math"/>
              <a:cs typeface="Cambria Math"/>
            </a:endParaRPr>
          </a:p>
          <a:p>
            <a:pPr marL="50800" marR="43180" indent="449580" algn="just">
              <a:lnSpc>
                <a:spcPct val="121600"/>
              </a:lnSpc>
              <a:spcBef>
                <a:spcPts val="6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вычисления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𝐺 =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𝐺𝐹(2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сказано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рассматривать как векторное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пространство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{0,1}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базиса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выбрать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корень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неприво-  димого многочлена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каждый многочлен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отож-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дествляется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покоорди-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натным сложением элементов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(в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умножение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𝑏(𝑥)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mod 𝑔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𝑅[𝑥]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примитивный,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брать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корень 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поля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пробегают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 поля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G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элементами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над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степенями примитивно-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поля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корня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5085" indent="449580" algn="just">
              <a:lnSpc>
                <a:spcPct val="121100"/>
              </a:lnSpc>
              <a:spcBef>
                <a:spcPts val="4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примитивного многочлена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корнем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𝜔 = 𝑥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0010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слова).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Сопоставление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степеней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векторами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таблице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1.1.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199505" cy="64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Различные представления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𝐺𝐹(2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1172209"/>
          <a:ext cx="6257925" cy="593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5"/>
                <a:gridCol w="2610485"/>
                <a:gridCol w="1778635"/>
              </a:tblGrid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Вектор</a:t>
                      </a:r>
                      <a:r>
                        <a:rPr sz="1400" b="1" spc="-1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00" spc="30" baseline="-1666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00" spc="30" baseline="-1666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00" spc="30" baseline="-1666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00" spc="30" baseline="-1666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Многочлен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Степень</a:t>
                      </a:r>
                      <a:r>
                        <a:rPr sz="1400" b="1" spc="-1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𝝎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75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75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3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 +</a:t>
                      </a:r>
                      <a:r>
                        <a:rPr sz="1400" spc="2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3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-18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3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-18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6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3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 𝑥 +</a:t>
                      </a:r>
                      <a:r>
                        <a:rPr sz="1400" spc="-16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7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-19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2100" spc="44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8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-18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22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 𝑥 +</a:t>
                      </a:r>
                      <a:r>
                        <a:rPr sz="1400" spc="-16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2100" spc="22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10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6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16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22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11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1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 𝑥 +</a:t>
                      </a:r>
                      <a:r>
                        <a:rPr sz="1400" spc="2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22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30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16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22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13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Arial"/>
                          <a:cs typeface="Arial"/>
                        </a:rPr>
                        <a:t>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75" baseline="2777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 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-19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2100" spc="22" baseline="-1984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𝜔</a:t>
                      </a:r>
                      <a:r>
                        <a:rPr sz="10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14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1227" y="7107021"/>
            <a:ext cx="6199505" cy="24606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459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Опираясь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30" baseline="3055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𝑠+𝑟</a:t>
            </a:r>
            <a:r>
              <a:rPr sz="1500" spc="30" baseline="3055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mod 𝑞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1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38100" marR="32384" algn="just">
              <a:lnSpc>
                <a:spcPct val="120700"/>
              </a:lnSpc>
              <a:spcBef>
                <a:spcPts val="15"/>
              </a:spcBef>
            </a:pP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≡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≡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осуществлять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эффективные вычисления, не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затратных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деления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2600"/>
              </a:lnSpc>
              <a:spcBef>
                <a:spcPts val="4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10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14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самое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приведением по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моду-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Аналогично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многочленов: 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/(𝑥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+ 1) =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13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/𝜔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8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8100" marR="35560" indent="449580" algn="just">
              <a:lnSpc>
                <a:spcPct val="119400"/>
              </a:lnSpc>
              <a:spcBef>
                <a:spcPts val="40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называется табличным. Он позволяет  эффективно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вычислять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произведение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1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сумму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поля,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4270" cy="15849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23800"/>
              </a:lnSpc>
              <a:spcBef>
                <a:spcPts val="6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равенство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200" spc="52" baseline="6250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9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𝐺𝐹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воспользуемся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ством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15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9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6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𝜔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6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≡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обратным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многочлену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6810" cy="861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59105" indent="-229235">
              <a:lnSpc>
                <a:spcPct val="100000"/>
              </a:lnSpc>
              <a:buFont typeface="Arial"/>
              <a:buAutoNum type="arabicPeriod" startAt="2"/>
              <a:tabLst>
                <a:tab pos="459740" algn="l"/>
              </a:tabLst>
            </a:pPr>
            <a:r>
              <a:rPr sz="1800" b="1" spc="-5" dirty="0">
                <a:latin typeface="Arial"/>
                <a:cs typeface="Arial"/>
              </a:rPr>
              <a:t>Структура генератора псевдослучайных чисел</a:t>
            </a:r>
            <a:endParaRPr sz="1800">
              <a:latin typeface="Arial"/>
              <a:cs typeface="Arial"/>
            </a:endParaRPr>
          </a:p>
          <a:p>
            <a:pPr marL="777875" lvl="1" indent="-366395">
              <a:lnSpc>
                <a:spcPct val="100000"/>
              </a:lnSpc>
              <a:spcBef>
                <a:spcPts val="1639"/>
              </a:spcBef>
              <a:buSzPct val="87500"/>
              <a:buFont typeface="Arial"/>
              <a:buAutoNum type="arabicPeriod"/>
              <a:tabLst>
                <a:tab pos="778510" algn="l"/>
              </a:tabLst>
            </a:pPr>
            <a:r>
              <a:rPr sz="1600" b="1" spc="-5" dirty="0">
                <a:latin typeface="Arial"/>
                <a:cs typeface="Arial"/>
              </a:rPr>
              <a:t>Основные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понятия</a:t>
            </a:r>
            <a:endParaRPr sz="1600">
              <a:latin typeface="Arial"/>
              <a:cs typeface="Arial"/>
            </a:endParaRPr>
          </a:p>
          <a:p>
            <a:pPr marL="50800" marR="49530" indent="449580">
              <a:lnSpc>
                <a:spcPct val="120000"/>
              </a:lnSpc>
              <a:spcBef>
                <a:spcPts val="6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приведем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понятий теории 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чайных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чисел.</a:t>
            </a:r>
            <a:endParaRPr sz="1400">
              <a:latin typeface="Times New Roman"/>
              <a:cs typeface="Times New Roman"/>
            </a:endParaRPr>
          </a:p>
          <a:p>
            <a:pPr marL="50800" marR="92075">
              <a:lnSpc>
                <a:spcPct val="120700"/>
              </a:lnSpc>
              <a:spcBef>
                <a:spcPts val="37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2.1.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число,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представляющее собой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реализацию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 величины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[6].</a:t>
            </a:r>
            <a:endParaRPr sz="1400">
              <a:latin typeface="Times New Roman"/>
              <a:cs typeface="Times New Roman"/>
            </a:endParaRPr>
          </a:p>
          <a:p>
            <a:pPr marL="50800" marR="43180">
              <a:lnSpc>
                <a:spcPct val="120900"/>
              </a:lnSpc>
              <a:spcBef>
                <a:spcPts val="37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2.2.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Детерминированный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возвра-  щает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входных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значениях.</a:t>
            </a:r>
            <a:endParaRPr sz="1400">
              <a:latin typeface="Times New Roman"/>
              <a:cs typeface="Times New Roman"/>
            </a:endParaRPr>
          </a:p>
          <a:p>
            <a:pPr marL="50800" marR="46990">
              <a:lnSpc>
                <a:spcPct val="120700"/>
              </a:lnSpc>
              <a:spcBef>
                <a:spcPts val="37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2.3.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Псевдослучайное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число, полученное детерминиро-  ванным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алгоритмом, используемое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случайного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числа.</a:t>
            </a:r>
            <a:endParaRPr sz="1400">
              <a:latin typeface="Times New Roman"/>
              <a:cs typeface="Times New Roman"/>
            </a:endParaRPr>
          </a:p>
          <a:p>
            <a:pPr marL="50800" marR="50800">
              <a:lnSpc>
                <a:spcPct val="120000"/>
              </a:lnSpc>
              <a:spcBef>
                <a:spcPts val="3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2.4.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Физическое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(истинно случайное)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случайное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число, полученное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основе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физического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явления.</a:t>
            </a: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генерация случайного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из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этапов:</a:t>
            </a:r>
            <a:endParaRPr sz="1400">
              <a:latin typeface="Times New Roman"/>
              <a:cs typeface="Times New Roman"/>
            </a:endParaRPr>
          </a:p>
          <a:p>
            <a:pPr marL="728980" marR="50165" lvl="2" indent="-228600" algn="just">
              <a:lnSpc>
                <a:spcPct val="120700"/>
              </a:lnSpc>
              <a:spcBef>
                <a:spcPts val="375"/>
              </a:spcBef>
              <a:buAutoNum type="arabicPeriod"/>
              <a:tabLst>
                <a:tab pos="729615" algn="l"/>
              </a:tabLst>
            </a:pPr>
            <a:r>
              <a:rPr sz="1400" spc="-5" dirty="0">
                <a:latin typeface="Times New Roman"/>
                <a:cs typeface="Times New Roman"/>
              </a:rPr>
              <a:t>генерация </a:t>
            </a:r>
            <a:r>
              <a:rPr sz="1400" spc="-10" dirty="0">
                <a:latin typeface="Times New Roman"/>
                <a:cs typeface="Times New Roman"/>
              </a:rPr>
              <a:t>нормализованного случайного </a:t>
            </a:r>
            <a:r>
              <a:rPr sz="1400" dirty="0">
                <a:latin typeface="Times New Roman"/>
                <a:cs typeface="Times New Roman"/>
              </a:rPr>
              <a:t>числа </a:t>
            </a:r>
            <a:r>
              <a:rPr sz="1400" spc="-10" dirty="0">
                <a:latin typeface="Times New Roman"/>
                <a:cs typeface="Times New Roman"/>
              </a:rPr>
              <a:t>(то </a:t>
            </a:r>
            <a:r>
              <a:rPr sz="1400" spc="5" dirty="0">
                <a:latin typeface="Times New Roman"/>
                <a:cs typeface="Times New Roman"/>
              </a:rPr>
              <a:t>есть </a:t>
            </a:r>
            <a:r>
              <a:rPr sz="1400" spc="-5" dirty="0">
                <a:latin typeface="Times New Roman"/>
                <a:cs typeface="Times New Roman"/>
              </a:rPr>
              <a:t>равномерно  </a:t>
            </a:r>
            <a:r>
              <a:rPr sz="1400" spc="-10" dirty="0">
                <a:latin typeface="Times New Roman"/>
                <a:cs typeface="Times New Roman"/>
              </a:rPr>
              <a:t>распределенного </a:t>
            </a:r>
            <a:r>
              <a:rPr sz="1400" spc="-15" dirty="0">
                <a:latin typeface="Times New Roman"/>
                <a:cs typeface="Times New Roman"/>
              </a:rPr>
              <a:t>от </a:t>
            </a:r>
            <a:r>
              <a:rPr sz="1400" dirty="0">
                <a:latin typeface="Times New Roman"/>
                <a:cs typeface="Times New Roman"/>
              </a:rPr>
              <a:t>0 </a:t>
            </a:r>
            <a:r>
              <a:rPr sz="1400" spc="-5" dirty="0">
                <a:latin typeface="Times New Roman"/>
                <a:cs typeface="Times New Roman"/>
              </a:rPr>
              <a:t>до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1);</a:t>
            </a:r>
            <a:endParaRPr sz="1400">
              <a:latin typeface="Times New Roman"/>
              <a:cs typeface="Times New Roman"/>
            </a:endParaRPr>
          </a:p>
          <a:p>
            <a:pPr marL="728980" marR="45085" lvl="2" indent="-228600" algn="just">
              <a:lnSpc>
                <a:spcPct val="121400"/>
              </a:lnSpc>
              <a:spcBef>
                <a:spcPts val="400"/>
              </a:spcBef>
              <a:buAutoNum type="arabicPeriod"/>
              <a:tabLst>
                <a:tab pos="729615" algn="l"/>
              </a:tabLst>
            </a:pPr>
            <a:r>
              <a:rPr sz="1400" spc="-5" dirty="0">
                <a:latin typeface="Times New Roman"/>
                <a:cs typeface="Times New Roman"/>
              </a:rPr>
              <a:t>преобразование нормализованных случайных </a:t>
            </a:r>
            <a:r>
              <a:rPr sz="1400" dirty="0">
                <a:latin typeface="Times New Roman"/>
                <a:cs typeface="Times New Roman"/>
              </a:rPr>
              <a:t>чисел </a:t>
            </a:r>
            <a:r>
              <a:rPr sz="1400" spc="-65" dirty="0">
                <a:latin typeface="Cambria Math"/>
                <a:cs typeface="Cambria Math"/>
              </a:rPr>
              <a:t>𝑟</a:t>
            </a:r>
            <a:r>
              <a:rPr sz="1500" spc="-9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случайные  </a:t>
            </a:r>
            <a:r>
              <a:rPr sz="1400" dirty="0">
                <a:latin typeface="Times New Roman"/>
                <a:cs typeface="Times New Roman"/>
              </a:rPr>
              <a:t>числа </a:t>
            </a:r>
            <a:r>
              <a:rPr sz="1400" spc="35" dirty="0">
                <a:latin typeface="Cambria Math"/>
                <a:cs typeface="Cambria Math"/>
              </a:rPr>
              <a:t>𝑥</a:t>
            </a:r>
            <a:r>
              <a:rPr sz="1500" spc="52" baseline="-16666" dirty="0">
                <a:latin typeface="Cambria Math"/>
                <a:cs typeface="Cambria Math"/>
              </a:rPr>
              <a:t>𝑖</a:t>
            </a:r>
            <a:r>
              <a:rPr sz="1400" spc="35" dirty="0">
                <a:latin typeface="Times New Roman"/>
                <a:cs typeface="Times New Roman"/>
              </a:rPr>
              <a:t>, </a:t>
            </a:r>
            <a:r>
              <a:rPr sz="1400" spc="-20" dirty="0">
                <a:latin typeface="Times New Roman"/>
                <a:cs typeface="Times New Roman"/>
              </a:rPr>
              <a:t>которые </a:t>
            </a:r>
            <a:r>
              <a:rPr sz="1400" spc="-5" dirty="0">
                <a:latin typeface="Times New Roman"/>
                <a:cs typeface="Times New Roman"/>
              </a:rPr>
              <a:t>распределены </a:t>
            </a:r>
            <a:r>
              <a:rPr sz="1400" dirty="0">
                <a:latin typeface="Times New Roman"/>
                <a:cs typeface="Times New Roman"/>
              </a:rPr>
              <a:t>по </a:t>
            </a:r>
            <a:r>
              <a:rPr sz="1400" spc="-5" dirty="0">
                <a:latin typeface="Times New Roman"/>
                <a:cs typeface="Times New Roman"/>
              </a:rPr>
              <a:t>заданному </a:t>
            </a:r>
            <a:r>
              <a:rPr sz="1400" spc="-10" dirty="0">
                <a:latin typeface="Times New Roman"/>
                <a:cs typeface="Times New Roman"/>
              </a:rPr>
              <a:t>закону </a:t>
            </a:r>
            <a:r>
              <a:rPr sz="1400" spc="-5" dirty="0">
                <a:latin typeface="Times New Roman"/>
                <a:cs typeface="Times New Roman"/>
              </a:rPr>
              <a:t>распределения  </a:t>
            </a:r>
            <a:r>
              <a:rPr sz="1400" dirty="0">
                <a:latin typeface="Times New Roman"/>
                <a:cs typeface="Times New Roman"/>
              </a:rPr>
              <a:t>или в </a:t>
            </a:r>
            <a:r>
              <a:rPr sz="1400" spc="-20" dirty="0">
                <a:latin typeface="Times New Roman"/>
                <a:cs typeface="Times New Roman"/>
              </a:rPr>
              <a:t>необходимом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интервале.</a:t>
            </a:r>
            <a:endParaRPr sz="14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200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2.5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случайных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(ГСБ)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устройство или алго-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ритм,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выдает 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не-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смещенных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(то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подчиняющихся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закону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§§5.1.1].</a:t>
            </a:r>
            <a:endParaRPr sz="14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20500"/>
              </a:lnSpc>
              <a:spcBef>
                <a:spcPts val="39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бит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 распределенных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целое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[0;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𝑛]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получено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сгенерированной 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бит длины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lg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путем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конвертации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в соответ-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ствующую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систему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исчисления. Если полученное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число пре-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восходит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отбросить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еще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ность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термин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случайных 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наравне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термином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случайных</a:t>
            </a:r>
            <a:r>
              <a:rPr sz="1400" i="1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30620" cy="809053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  <a:p>
            <a:pPr marL="50800" marR="43180" indent="2339975" algn="just">
              <a:lnSpc>
                <a:spcPct val="120000"/>
              </a:lnSpc>
              <a:spcBef>
                <a:spcPts val="6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2.6.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(детерминированным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ГПСБ)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детерминированный алгоритм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двоичную последовательность длины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двоичную 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следовательность длины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𝑙 ≫ 𝑘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l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значительно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«выглядит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случайной».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ГПСБ 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(также  называют инициализационным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обозначают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IV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последовательностью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  <a:p>
            <a:pPr marL="50800" marR="45720" indent="449580" algn="just">
              <a:lnSpc>
                <a:spcPct val="1199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Поясним понятие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случайной». Понятно,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ность,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детерминированным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случай-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ной.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маленькую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вательность истинно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длин-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ной последовательности,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отличимой 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истинно случайной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последовательно-  сти чисел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той 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Убедиться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слу-  чайна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(или не случайна)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либо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тестов,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выяв-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ляющих специфические особенности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либо  аналитико-вычислительными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методами. Подробно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речь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пойдет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пятом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книги.</a:t>
            </a:r>
            <a:endParaRPr sz="1400">
              <a:latin typeface="Times New Roman"/>
              <a:cs typeface="Times New Roman"/>
            </a:endParaRPr>
          </a:p>
          <a:p>
            <a:pPr marL="50800" marR="45720" algn="just">
              <a:lnSpc>
                <a:spcPct val="1205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2.7.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Говорят,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ГПСБ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полиномиальные по времени  вероятностные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тесты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линомиального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вероятностного алгоритма,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ректно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истинно случай-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ной 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вероятностью превышающей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∕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8260" algn="just">
              <a:lnSpc>
                <a:spcPct val="121700"/>
              </a:lnSpc>
              <a:spcBef>
                <a:spcPts val="35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2.8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Говорят,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ГПСБ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успешно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проходит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входным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l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предсказать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(𝑙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-й бит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роятностью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превышающей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∕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8895" indent="449580" algn="just">
              <a:lnSpc>
                <a:spcPts val="1639"/>
              </a:lnSpc>
              <a:spcBef>
                <a:spcPts val="101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формально, ГПСБ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проходит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любо-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∈ ℕ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времени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242424"/>
                </a:solidFill>
                <a:latin typeface="Cambria Math"/>
                <a:cs typeface="Cambria Math"/>
              </a:rPr>
              <a:t>𝐴: </a:t>
            </a:r>
            <a:r>
              <a:rPr sz="2100" spc="7" baseline="1984" dirty="0">
                <a:solidFill>
                  <a:srgbClr val="242424"/>
                </a:solidFill>
                <a:latin typeface="Cambria Math"/>
                <a:cs typeface="Cambria Math"/>
              </a:rPr>
              <a:t>{</a:t>
            </a:r>
            <a:r>
              <a:rPr sz="1400" spc="5" dirty="0">
                <a:solidFill>
                  <a:srgbClr val="242424"/>
                </a:solidFill>
                <a:latin typeface="Cambria Math"/>
                <a:cs typeface="Cambria Math"/>
              </a:rPr>
              <a:t>0,1</a:t>
            </a:r>
            <a:r>
              <a:rPr sz="2100" spc="7" baseline="1984" dirty="0">
                <a:solidFill>
                  <a:srgbClr val="242424"/>
                </a:solidFill>
                <a:latin typeface="Cambria Math"/>
                <a:cs typeface="Cambria Math"/>
              </a:rPr>
              <a:t>}</a:t>
            </a:r>
            <a:r>
              <a:rPr sz="1500" spc="7" baseline="27777" dirty="0">
                <a:solidFill>
                  <a:srgbClr val="242424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→ </a:t>
            </a:r>
            <a:r>
              <a:rPr sz="1400" spc="-5" dirty="0">
                <a:solidFill>
                  <a:srgbClr val="242424"/>
                </a:solidFill>
                <a:latin typeface="Cambria Math"/>
                <a:cs typeface="Cambria Math"/>
              </a:rPr>
              <a:t>{0,1}</a:t>
            </a:r>
            <a:r>
              <a:rPr sz="1400" spc="-5" dirty="0">
                <a:solidFill>
                  <a:srgbClr val="242424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выполняется следующее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неравенство: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212" y="8960865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227" y="9068561"/>
            <a:ext cx="6199505" cy="9099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1115" indent="449580" algn="just">
              <a:lnSpc>
                <a:spcPts val="1380"/>
              </a:lnSpc>
              <a:spcBef>
                <a:spcPts val="195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общем случае мы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говорить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псевдослучайной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функции.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рабо-  те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нас, прежде всего, интересуют аспекты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вычислимых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компьютере, 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здесь и далее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речь </a:t>
            </a:r>
            <a:r>
              <a:rPr sz="12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идти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именно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об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алгоритме.</a:t>
            </a:r>
            <a:endParaRPr sz="12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ts val="1380"/>
              </a:lnSpc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200" spc="-5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время выполнения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ограничено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сверху значением полинома,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вычислен- 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ного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200" i="1" dirty="0">
                <a:solidFill>
                  <a:srgbClr val="000009"/>
                </a:solidFill>
                <a:latin typeface="Times New Roman"/>
                <a:cs typeface="Times New Roman"/>
              </a:rPr>
              <a:t>l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выходной</a:t>
            </a:r>
            <a:r>
              <a:rPr sz="1200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9890" y="42621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1270761"/>
            <a:ext cx="6610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2" action="ppaction://hlinksldjump"/>
              </a:rPr>
              <a:t>ВВЕДЕНИЕ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2081" y="1270761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27" y="1443481"/>
            <a:ext cx="6115685" cy="0"/>
          </a:xfrm>
          <a:custGeom>
            <a:avLst/>
            <a:gdLst/>
            <a:ahLst/>
            <a:cxnLst/>
            <a:rect l="l" t="t" r="r" b="b"/>
            <a:pathLst>
              <a:path w="6115684">
                <a:moveTo>
                  <a:pt x="0" y="0"/>
                </a:moveTo>
                <a:lnTo>
                  <a:pt x="6115558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6627" y="1712721"/>
            <a:ext cx="2418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100" b="1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libri"/>
                <a:cs typeface="Calibri"/>
                <a:hlinkClick r:id="rId3" action="ppaction://hlinksldjump"/>
              </a:rPr>
              <a:t>1.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	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АРИФМЕТИКА 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В 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КОНЕЧНЫХ</a:t>
            </a:r>
            <a:r>
              <a:rPr sz="1100" b="1" spc="-30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ПОЛЯХ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2081" y="1712721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3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8044" y="1885441"/>
            <a:ext cx="5866765" cy="0"/>
          </a:xfrm>
          <a:custGeom>
            <a:avLst/>
            <a:gdLst/>
            <a:ahLst/>
            <a:cxnLst/>
            <a:rect l="l" t="t" r="r" b="b"/>
            <a:pathLst>
              <a:path w="5866765">
                <a:moveTo>
                  <a:pt x="0" y="0"/>
                </a:moveTo>
                <a:lnTo>
                  <a:pt x="5866765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6627" y="2153157"/>
            <a:ext cx="344042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100" b="1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libri"/>
                <a:cs typeface="Calibri"/>
                <a:hlinkClick r:id="rId4" action="ppaction://hlinksldjump"/>
              </a:rPr>
              <a:t>2.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	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СТРУКТУРА </a:t>
            </a:r>
            <a:r>
              <a:rPr sz="1100" b="1" spc="-25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ГЕНЕРАТОРА 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ПСЕВДОСЛУЧАЙНЫХ</a:t>
            </a:r>
            <a:r>
              <a:rPr sz="1100" b="1" spc="-20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ЧИСЕЛ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0454" y="2153157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4" action="ppaction://hlinksldjump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8044" y="2325877"/>
            <a:ext cx="5866765" cy="0"/>
          </a:xfrm>
          <a:custGeom>
            <a:avLst/>
            <a:gdLst/>
            <a:ahLst/>
            <a:cxnLst/>
            <a:rect l="l" t="t" r="r" b="b"/>
            <a:pathLst>
              <a:path w="5866765">
                <a:moveTo>
                  <a:pt x="0" y="0"/>
                </a:moveTo>
                <a:lnTo>
                  <a:pt x="5866765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6627" y="2595118"/>
            <a:ext cx="35363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100" b="1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libri"/>
                <a:cs typeface="Calibri"/>
                <a:hlinkClick r:id="rId5" action="ppaction://hlinksldjump"/>
              </a:rPr>
              <a:t>3.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	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АЛГОРИТМЫ 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ГЕНЕРАЦИИ 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ПСЕВДОСЛУЧАЙНЫХ</a:t>
            </a:r>
            <a:r>
              <a:rPr sz="1100" b="1" spc="-35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ЧИСЕЛ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0454" y="2595118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5" action="ppaction://hlinksldjump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8044" y="2767837"/>
            <a:ext cx="5866765" cy="0"/>
          </a:xfrm>
          <a:custGeom>
            <a:avLst/>
            <a:gdLst/>
            <a:ahLst/>
            <a:cxnLst/>
            <a:rect l="l" t="t" r="r" b="b"/>
            <a:pathLst>
              <a:path w="5866765">
                <a:moveTo>
                  <a:pt x="0" y="0"/>
                </a:moveTo>
                <a:lnTo>
                  <a:pt x="5866765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6627" y="3037458"/>
            <a:ext cx="2481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100" b="1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libri"/>
                <a:cs typeface="Calibri"/>
                <a:hlinkClick r:id="rId6" action="ppaction://hlinksldjump"/>
              </a:rPr>
              <a:t>4.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6" action="ppaction://hlinksldjump"/>
              </a:rPr>
              <a:t>	</a:t>
            </a:r>
            <a:r>
              <a:rPr sz="1100" b="1" spc="-15" dirty="0">
                <a:solidFill>
                  <a:srgbClr val="000009"/>
                </a:solidFill>
                <a:latin typeface="Calibri"/>
                <a:cs typeface="Calibri"/>
                <a:hlinkClick r:id="rId6" action="ppaction://hlinksldjump"/>
              </a:rPr>
              <a:t>КРИПТОГРАФИЧЕСКИ 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6" action="ppaction://hlinksldjump"/>
              </a:rPr>
              <a:t>СТОЙКИЕ</a:t>
            </a:r>
            <a:r>
              <a:rPr sz="1100" b="1" spc="-20" dirty="0">
                <a:solidFill>
                  <a:srgbClr val="000009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6" action="ppaction://hlinksldjump"/>
              </a:rPr>
              <a:t>ГПСЧ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0454" y="3037458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6" action="ppaction://hlinksldjump"/>
              </a:rPr>
              <a:t>59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8044" y="3210178"/>
            <a:ext cx="5866765" cy="0"/>
          </a:xfrm>
          <a:custGeom>
            <a:avLst/>
            <a:gdLst/>
            <a:ahLst/>
            <a:cxnLst/>
            <a:rect l="l" t="t" r="r" b="b"/>
            <a:pathLst>
              <a:path w="5866765">
                <a:moveTo>
                  <a:pt x="0" y="0"/>
                </a:moveTo>
                <a:lnTo>
                  <a:pt x="5866765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27" y="3479419"/>
            <a:ext cx="29114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100" b="1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libri"/>
                <a:cs typeface="Calibri"/>
                <a:hlinkClick r:id="rId7" action="ppaction://hlinksldjump"/>
              </a:rPr>
              <a:t>5.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7" action="ppaction://hlinksldjump"/>
              </a:rPr>
              <a:t>	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7" action="ppaction://hlinksldjump"/>
              </a:rPr>
              <a:t>ТЕСТИРОВАНИЕ </a:t>
            </a:r>
            <a:r>
              <a:rPr sz="1100" b="1" spc="-15" dirty="0">
                <a:solidFill>
                  <a:srgbClr val="000009"/>
                </a:solidFill>
                <a:latin typeface="Calibri"/>
                <a:cs typeface="Calibri"/>
                <a:hlinkClick r:id="rId7" action="ppaction://hlinksldjump"/>
              </a:rPr>
              <a:t>СТАТИСТИЧЕСКИХ</a:t>
            </a:r>
            <a:r>
              <a:rPr sz="1100" b="1" spc="-50" dirty="0">
                <a:solidFill>
                  <a:srgbClr val="000009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7" action="ppaction://hlinksldjump"/>
              </a:rPr>
              <a:t>СВОЙСТВ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0454" y="3479419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7" action="ppaction://hlinksldjump"/>
              </a:rPr>
              <a:t>85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044" y="3652138"/>
            <a:ext cx="5866765" cy="0"/>
          </a:xfrm>
          <a:custGeom>
            <a:avLst/>
            <a:gdLst/>
            <a:ahLst/>
            <a:cxnLst/>
            <a:rect l="l" t="t" r="r" b="b"/>
            <a:pathLst>
              <a:path w="5866765">
                <a:moveTo>
                  <a:pt x="0" y="0"/>
                </a:moveTo>
                <a:lnTo>
                  <a:pt x="5866765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6627" y="3921378"/>
            <a:ext cx="35807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sz="1100" b="1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libri"/>
                <a:cs typeface="Calibri"/>
                <a:hlinkClick r:id="rId8" action="ppaction://hlinksldjump"/>
              </a:rPr>
              <a:t>6.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	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ПРЕОБРАЗОВАНИЕ 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ПСЧ К НУЖНОМУ</a:t>
            </a:r>
            <a:r>
              <a:rPr sz="1100" b="1" spc="-70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РАСПРЕДЕЛЕНИЮ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0350" y="3921378"/>
            <a:ext cx="2381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1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0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8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8044" y="4094098"/>
            <a:ext cx="5866765" cy="0"/>
          </a:xfrm>
          <a:custGeom>
            <a:avLst/>
            <a:gdLst/>
            <a:ahLst/>
            <a:cxnLst/>
            <a:rect l="l" t="t" r="r" b="b"/>
            <a:pathLst>
              <a:path w="5866765">
                <a:moveTo>
                  <a:pt x="0" y="0"/>
                </a:moveTo>
                <a:lnTo>
                  <a:pt x="5866765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6627" y="4363338"/>
            <a:ext cx="13900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000009"/>
                </a:solidFill>
                <a:latin typeface="Calibri"/>
                <a:cs typeface="Calibri"/>
                <a:hlinkClick r:id="rId9" action="ppaction://hlinksldjump"/>
              </a:rPr>
              <a:t>СПИСОК</a:t>
            </a:r>
            <a:r>
              <a:rPr sz="1100" b="1" spc="-40" dirty="0">
                <a:solidFill>
                  <a:srgbClr val="000009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9" action="ppaction://hlinksldjump"/>
              </a:rPr>
              <a:t>ИСТОЧНИКОВ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0350" y="4363338"/>
            <a:ext cx="2381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9" action="ppaction://hlinksldjump"/>
              </a:rPr>
              <a:t>1</a:t>
            </a:r>
            <a:r>
              <a:rPr sz="1100" b="1" spc="-10" dirty="0">
                <a:solidFill>
                  <a:srgbClr val="000009"/>
                </a:solidFill>
                <a:latin typeface="Calibri"/>
                <a:cs typeface="Calibri"/>
                <a:hlinkClick r:id="rId9" action="ppaction://hlinksldjump"/>
              </a:rPr>
              <a:t>1</a:t>
            </a:r>
            <a:r>
              <a:rPr sz="1100" b="1" dirty="0">
                <a:solidFill>
                  <a:srgbClr val="000009"/>
                </a:solidFill>
                <a:latin typeface="Calibri"/>
                <a:cs typeface="Calibri"/>
                <a:hlinkClick r:id="rId9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9327" y="4536058"/>
            <a:ext cx="6115685" cy="0"/>
          </a:xfrm>
          <a:custGeom>
            <a:avLst/>
            <a:gdLst/>
            <a:ahLst/>
            <a:cxnLst/>
            <a:rect l="l" t="t" r="r" b="b"/>
            <a:pathLst>
              <a:path w="6115684">
                <a:moveTo>
                  <a:pt x="0" y="0"/>
                </a:moveTo>
                <a:lnTo>
                  <a:pt x="6115558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5267" y="930910"/>
            <a:ext cx="239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0" dirty="0">
                <a:solidFill>
                  <a:srgbClr val="242424"/>
                </a:solidFill>
                <a:latin typeface="Cambria Math"/>
                <a:cs typeface="Cambria Math"/>
              </a:rPr>
              <a:t>𝑖</a:t>
            </a:r>
            <a:r>
              <a:rPr sz="1000" spc="-20" dirty="0">
                <a:solidFill>
                  <a:srgbClr val="242424"/>
                </a:solidFill>
                <a:latin typeface="Cambria Math"/>
                <a:cs typeface="Cambria Math"/>
              </a:rPr>
              <a:t>−</a:t>
            </a:r>
            <a:r>
              <a:rPr sz="1000" spc="20" dirty="0">
                <a:solidFill>
                  <a:srgbClr val="242424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502" y="1039113"/>
            <a:ext cx="697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1000" spc="20" dirty="0">
                <a:solidFill>
                  <a:srgbClr val="242424"/>
                </a:solidFill>
                <a:latin typeface="Cambria Math"/>
                <a:cs typeface="Cambria Math"/>
              </a:rPr>
              <a:t>1	</a:t>
            </a:r>
            <a:r>
              <a:rPr sz="1000" spc="100" dirty="0">
                <a:solidFill>
                  <a:srgbClr val="242424"/>
                </a:solidFill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4116" y="811783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4116" y="1066545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6816" y="1088389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7295" y="949197"/>
            <a:ext cx="2587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  <a:tab pos="1608455" algn="l"/>
              </a:tabLst>
            </a:pP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|𝑃(𝐴(𝑠	</a:t>
            </a:r>
            <a:r>
              <a:rPr sz="1400" spc="45" dirty="0">
                <a:solidFill>
                  <a:srgbClr val="242424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= 𝑠</a:t>
            </a:r>
            <a:r>
              <a:rPr sz="1400" spc="215" dirty="0">
                <a:solidFill>
                  <a:srgbClr val="242424"/>
                </a:solidFill>
                <a:latin typeface="Cambria Math"/>
                <a:cs typeface="Cambria Math"/>
              </a:rPr>
              <a:t> </a:t>
            </a:r>
            <a:r>
              <a:rPr sz="1400" spc="45" dirty="0">
                <a:solidFill>
                  <a:srgbClr val="242424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 −	</a:t>
            </a:r>
            <a:r>
              <a:rPr sz="1400" spc="10" dirty="0">
                <a:solidFill>
                  <a:srgbClr val="242424"/>
                </a:solidFill>
                <a:latin typeface="Cambria Math"/>
                <a:cs typeface="Cambria Math"/>
              </a:rPr>
              <a:t>| 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&lt;</a:t>
            </a:r>
            <a:r>
              <a:rPr sz="1400" spc="50" dirty="0">
                <a:solidFill>
                  <a:srgbClr val="242424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𝑂(𝑣</a:t>
            </a:r>
            <a:r>
              <a:rPr sz="2100" spc="37" baseline="1984" dirty="0">
                <a:solidFill>
                  <a:srgbClr val="242424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𝑛</a:t>
            </a:r>
            <a:r>
              <a:rPr sz="2100" spc="37" baseline="1984" dirty="0">
                <a:solidFill>
                  <a:srgbClr val="242424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),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627" y="1334769"/>
            <a:ext cx="6151245" cy="83273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35255" algn="just">
              <a:lnSpc>
                <a:spcPct val="103600"/>
              </a:lnSpc>
              <a:spcBef>
                <a:spcPts val="4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𝑂(𝑣</a:t>
            </a:r>
            <a:r>
              <a:rPr sz="2100" spc="37" baseline="1984" dirty="0">
                <a:solidFill>
                  <a:srgbClr val="242424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𝑛</a:t>
            </a:r>
            <a:r>
              <a:rPr sz="2100" spc="37" baseline="1984" dirty="0">
                <a:solidFill>
                  <a:srgbClr val="242424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242424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обозначение функции, убывающей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быстрее, чем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поли-  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42424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242424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marR="8255" indent="449580" algn="just">
              <a:lnSpc>
                <a:spcPct val="120000"/>
              </a:lnSpc>
              <a:spcBef>
                <a:spcPts val="19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Несмотря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то, 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2.7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накладывает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строгие условия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2.8,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доказать, 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определения эквива-  лентны.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9700"/>
              </a:lnSpc>
              <a:spcBef>
                <a:spcPts val="40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latin typeface="Times New Roman"/>
                <a:cs typeface="Times New Roman"/>
              </a:rPr>
              <a:t>(Универсальность </a:t>
            </a:r>
            <a:r>
              <a:rPr sz="1400" spc="5" dirty="0">
                <a:latin typeface="Times New Roman"/>
                <a:cs typeface="Times New Roman"/>
              </a:rPr>
              <a:t>теста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5" dirty="0">
                <a:latin typeface="Times New Roman"/>
                <a:cs typeface="Times New Roman"/>
              </a:rPr>
              <a:t>следующий </a:t>
            </a:r>
            <a:r>
              <a:rPr sz="1400" dirty="0">
                <a:latin typeface="Times New Roman"/>
                <a:cs typeface="Times New Roman"/>
              </a:rPr>
              <a:t>бит) ГПСБ </a:t>
            </a:r>
            <a:r>
              <a:rPr sz="1400" spc="-20" dirty="0">
                <a:latin typeface="Times New Roman"/>
                <a:cs typeface="Times New Roman"/>
              </a:rPr>
              <a:t>проходит 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тест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5" dirty="0">
                <a:latin typeface="Times New Roman"/>
                <a:cs typeface="Times New Roman"/>
              </a:rPr>
              <a:t>следующий </a:t>
            </a:r>
            <a:r>
              <a:rPr sz="1400" dirty="0">
                <a:latin typeface="Times New Roman"/>
                <a:cs typeface="Times New Roman"/>
              </a:rPr>
              <a:t>бит </a:t>
            </a:r>
            <a:r>
              <a:rPr sz="1400" spc="-25" dirty="0">
                <a:latin typeface="Times New Roman"/>
                <a:cs typeface="Times New Roman"/>
              </a:rPr>
              <a:t>тогда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20" dirty="0">
                <a:latin typeface="Times New Roman"/>
                <a:cs typeface="Times New Roman"/>
              </a:rPr>
              <a:t>только тогда, </a:t>
            </a:r>
            <a:r>
              <a:rPr sz="1400" spc="-35" dirty="0">
                <a:latin typeface="Times New Roman"/>
                <a:cs typeface="Times New Roman"/>
              </a:rPr>
              <a:t>когда </a:t>
            </a:r>
            <a:r>
              <a:rPr sz="1400" spc="-5" dirty="0">
                <a:latin typeface="Times New Roman"/>
                <a:cs typeface="Times New Roman"/>
              </a:rPr>
              <a:t>он </a:t>
            </a:r>
            <a:r>
              <a:rPr sz="1400" spc="-20" dirty="0">
                <a:latin typeface="Times New Roman"/>
                <a:cs typeface="Times New Roman"/>
              </a:rPr>
              <a:t>проходит </a:t>
            </a:r>
            <a:r>
              <a:rPr sz="1400" dirty="0">
                <a:latin typeface="Times New Roman"/>
                <a:cs typeface="Times New Roman"/>
              </a:rPr>
              <a:t>все полиноми-  альные </a:t>
            </a:r>
            <a:r>
              <a:rPr sz="1400" spc="-5" dirty="0">
                <a:latin typeface="Times New Roman"/>
                <a:cs typeface="Times New Roman"/>
              </a:rPr>
              <a:t>статистические</a:t>
            </a:r>
            <a:r>
              <a:rPr sz="1400" dirty="0">
                <a:latin typeface="Times New Roman"/>
                <a:cs typeface="Times New Roman"/>
              </a:rPr>
              <a:t> тесты.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4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Доказательство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утверждения получил Эндрю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Яо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1982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году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[41].</a:t>
            </a:r>
            <a:endParaRPr sz="1400">
              <a:latin typeface="Times New Roman"/>
              <a:cs typeface="Times New Roman"/>
            </a:endParaRPr>
          </a:p>
          <a:p>
            <a:pPr marL="739775" lvl="1" indent="-366395">
              <a:lnSpc>
                <a:spcPct val="100000"/>
              </a:lnSpc>
              <a:spcBef>
                <a:spcPts val="1335"/>
              </a:spcBef>
              <a:buSzPct val="87500"/>
              <a:buFont typeface="Arial"/>
              <a:buAutoNum type="arabicPeriod" startAt="2"/>
              <a:tabLst>
                <a:tab pos="740410" algn="l"/>
              </a:tabLst>
            </a:pPr>
            <a:r>
              <a:rPr sz="1600" b="1" spc="-10" dirty="0">
                <a:latin typeface="Arial"/>
                <a:cs typeface="Arial"/>
              </a:rPr>
              <a:t>Виды </a:t>
            </a:r>
            <a:r>
              <a:rPr sz="1600" b="1" spc="-5" dirty="0">
                <a:latin typeface="Arial"/>
                <a:cs typeface="Arial"/>
              </a:rPr>
              <a:t>генераторов </a:t>
            </a:r>
            <a:r>
              <a:rPr sz="1600" b="1" spc="-10" dirty="0">
                <a:latin typeface="Arial"/>
                <a:cs typeface="Arial"/>
              </a:rPr>
              <a:t>случайных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чисел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8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способу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делятся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на:</a:t>
            </a:r>
            <a:endParaRPr sz="1400">
              <a:latin typeface="Times New Roman"/>
              <a:cs typeface="Times New Roman"/>
            </a:endParaRPr>
          </a:p>
          <a:p>
            <a:pPr marL="698500" lvl="2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аппаратные;</a:t>
            </a:r>
            <a:endParaRPr sz="1400">
              <a:latin typeface="Times New Roman"/>
              <a:cs typeface="Times New Roman"/>
            </a:endParaRPr>
          </a:p>
          <a:p>
            <a:pPr marL="698500" lvl="2" indent="-22923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табличные;</a:t>
            </a:r>
            <a:endParaRPr sz="1400">
              <a:latin typeface="Times New Roman"/>
              <a:cs typeface="Times New Roman"/>
            </a:endParaRPr>
          </a:p>
          <a:p>
            <a:pPr marL="698500" lvl="2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алгоритмические.</a:t>
            </a:r>
            <a:endParaRPr sz="140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119900"/>
              </a:lnSpc>
              <a:spcBef>
                <a:spcPts val="4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Табличные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заранее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подготовленные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таблицы,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содержащие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проверенные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некоррелирован-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генераторами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строгом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понимании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понятия.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достатки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очевидны: использование внешнего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ресурса для хране-  ния чисел, ограниченность последовательности,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предопределенность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табличного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привести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книгу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[2].</a:t>
            </a:r>
            <a:endParaRPr sz="1400">
              <a:latin typeface="Times New Roman"/>
              <a:cs typeface="Times New Roman"/>
            </a:endParaRPr>
          </a:p>
          <a:p>
            <a:pPr marL="12700" marR="6985" indent="449580" algn="just">
              <a:lnSpc>
                <a:spcPct val="119900"/>
              </a:lnSpc>
              <a:spcBef>
                <a:spcPts val="38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(истинно) случайных последовательностей  должны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обладать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Разработка генераторов, использующих  источники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энтропии, генерирующих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коррелированные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статистически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неза-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висимые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сложная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большинства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предметом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изуче-  ния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воздействий противной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стороны.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стойких генерато-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рах случайных 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речь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пойдет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четвертом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разделе.</a:t>
            </a:r>
            <a:endParaRPr sz="140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119700"/>
              </a:lnSpc>
              <a:spcBef>
                <a:spcPts val="4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детерминированного алгоритма.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использует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ограничен-  ный набор данных, полученный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-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212" y="9662159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3127" y="373432"/>
            <a:ext cx="6278245" cy="96050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L="76200" marR="73025" indent="2339975" algn="just">
              <a:lnSpc>
                <a:spcPct val="119600"/>
              </a:lnSpc>
              <a:spcBef>
                <a:spcPts val="7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длинной 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преобразованиями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 вид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представляет наибольший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интерес в силу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очевидных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пре-  имуществ над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видов. Разбор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достоинств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основной темой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книги.</a:t>
            </a:r>
            <a:endParaRPr sz="140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1340"/>
              </a:spcBef>
            </a:pPr>
            <a:r>
              <a:rPr sz="1400" b="1" spc="-5" dirty="0">
                <a:latin typeface="Arial"/>
                <a:cs typeface="Arial"/>
              </a:rPr>
              <a:t>2.3. </a:t>
            </a:r>
            <a:r>
              <a:rPr sz="1600" b="1" spc="-10" dirty="0">
                <a:latin typeface="Arial"/>
                <a:cs typeface="Arial"/>
              </a:rPr>
              <a:t>Стандарты </a:t>
            </a:r>
            <a:r>
              <a:rPr sz="1600" b="1" spc="-5" dirty="0">
                <a:latin typeface="Arial"/>
                <a:cs typeface="Arial"/>
              </a:rPr>
              <a:t>и </a:t>
            </a:r>
            <a:r>
              <a:rPr sz="1600" b="1" spc="-10" dirty="0">
                <a:latin typeface="Arial"/>
                <a:cs typeface="Arial"/>
              </a:rPr>
              <a:t>нормативные</a:t>
            </a:r>
            <a:r>
              <a:rPr sz="1600" b="1" spc="-19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документы</a:t>
            </a:r>
            <a:endParaRPr sz="1600">
              <a:latin typeface="Arial"/>
              <a:cs typeface="Arial"/>
            </a:endParaRPr>
          </a:p>
          <a:p>
            <a:pPr marL="76200" marR="65405" indent="449580" algn="just">
              <a:lnSpc>
                <a:spcPct val="1198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Прежде чем перейти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рассмотрению вопросов генерации случайных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сел, сделаем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небольшой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обзор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ресурсов,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каче-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источников методической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информации по 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вре-  мя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большое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статей,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публикаций,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обзоров по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ме-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тодам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защиты информации.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далеко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публикации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проходят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вери-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фикацию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исследование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предмет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изложенного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материала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без-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опасности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описываемых алгоритмов.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часто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авторы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упоми-  нают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изложенный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публикации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был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скомпрометирован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крайней мере, предполагает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наличие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уязвимостей 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использовании.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относится и 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крайне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осторожно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относиться 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точникам,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излагается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иной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Ниже  приведены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информационные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ресурсы,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имеющие достаточно высо-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степень надежности,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использованы 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ознакоми-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тельных,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и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прикладных целях.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tabLst>
                <a:tab pos="909955" algn="l"/>
              </a:tabLst>
            </a:pPr>
            <a:r>
              <a:rPr sz="1400" b="1" spc="-5" dirty="0">
                <a:latin typeface="Arial"/>
                <a:cs typeface="Arial"/>
              </a:rPr>
              <a:t>2.3.1.	Международные </a:t>
            </a:r>
            <a:r>
              <a:rPr sz="1400" b="1" spc="-10" dirty="0">
                <a:latin typeface="Arial"/>
                <a:cs typeface="Arial"/>
              </a:rPr>
              <a:t>действующие стандарты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ISO/IEC</a:t>
            </a:r>
            <a:endParaRPr sz="1400">
              <a:latin typeface="Arial"/>
              <a:cs typeface="Arial"/>
            </a:endParaRPr>
          </a:p>
          <a:p>
            <a:pPr marL="76200" marR="68580" indent="449580" algn="just">
              <a:lnSpc>
                <a:spcPct val="1199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ISO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международная организация по стандартизации.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независимая,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неправительственная организация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самый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крупный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мире разработчик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меж-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дународных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стандартов.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1947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опубликовала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десятки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тысяч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документов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описывающих различные стандарты. Для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нас,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прежде всего, инте-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ресны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стандарты:</a:t>
            </a:r>
            <a:endParaRPr sz="1400">
              <a:latin typeface="Times New Roman"/>
              <a:cs typeface="Times New Roman"/>
            </a:endParaRPr>
          </a:p>
          <a:p>
            <a:pPr marL="533400" marR="71120" indent="-228600" algn="just">
              <a:lnSpc>
                <a:spcPct val="119300"/>
              </a:lnSpc>
              <a:spcBef>
                <a:spcPts val="720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ISO/IEC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10116-91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«Банковское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дело. Режимы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n-бит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ал-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горитма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шифрования».</a:t>
            </a:r>
            <a:endParaRPr sz="1400">
              <a:latin typeface="Times New Roman"/>
              <a:cs typeface="Times New Roman"/>
            </a:endParaRPr>
          </a:p>
          <a:p>
            <a:pPr marL="533400" marR="68580" indent="-228600" algn="just">
              <a:lnSpc>
                <a:spcPct val="119300"/>
              </a:lnSpc>
              <a:spcBef>
                <a:spcPts val="720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ISO/IEC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10118-1,2-88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«Информационные технологии.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цифровой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подписи».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155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Официальный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сайт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организации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–</a:t>
            </a:r>
            <a:r>
              <a:rPr sz="1200" spc="-6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http://www.iso.org.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212" y="9413493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3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3127" y="426211"/>
            <a:ext cx="6275705" cy="930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  <a:p>
            <a:pPr marL="533400" marR="69215" indent="-228600" algn="just">
              <a:lnSpc>
                <a:spcPct val="119400"/>
              </a:lnSpc>
              <a:spcBef>
                <a:spcPts val="127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ISO/IEC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CD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10118-3,4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«Информационные технологии.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инфор-  мации. Функции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хеширования».</a:t>
            </a:r>
            <a:endParaRPr sz="1400">
              <a:latin typeface="Times New Roman"/>
              <a:cs typeface="Times New Roman"/>
            </a:endParaRPr>
          </a:p>
          <a:p>
            <a:pPr marL="533400" marR="68580" indent="-228600" algn="just">
              <a:lnSpc>
                <a:spcPct val="119300"/>
              </a:lnSpc>
              <a:spcBef>
                <a:spcPts val="70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ISO/IEC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CD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14888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«Информационные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технологии.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информации.  Цифровая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подпись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добавлением».</a:t>
            </a:r>
            <a:endParaRPr sz="1400">
              <a:latin typeface="Times New Roman"/>
              <a:cs typeface="Times New Roman"/>
            </a:endParaRPr>
          </a:p>
          <a:p>
            <a:pPr marL="76200" marR="74295" indent="449580" algn="just">
              <a:lnSpc>
                <a:spcPct val="119600"/>
              </a:lnSpc>
              <a:spcBef>
                <a:spcPts val="60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Широкое внедрение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алгоритмов, описанных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стандартах,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ляется малореальным,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поскольку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политика крупных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государств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направлена,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собственных криптографических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алгоритмов.</a:t>
            </a:r>
            <a:endParaRPr sz="1400">
              <a:latin typeface="Times New Roman"/>
              <a:cs typeface="Times New Roman"/>
            </a:endParaRPr>
          </a:p>
          <a:p>
            <a:pPr marL="861060" marR="286385" indent="-605155">
              <a:lnSpc>
                <a:spcPct val="119500"/>
              </a:lnSpc>
              <a:spcBef>
                <a:spcPts val="1040"/>
              </a:spcBef>
              <a:tabLst>
                <a:tab pos="911225" algn="l"/>
              </a:tabLst>
            </a:pPr>
            <a:r>
              <a:rPr sz="1400" b="1" spc="-5" dirty="0">
                <a:latin typeface="Arial"/>
                <a:cs typeface="Arial"/>
              </a:rPr>
              <a:t>2.3.2.		</a:t>
            </a:r>
            <a:r>
              <a:rPr sz="1400" b="1" spc="-10" dirty="0">
                <a:latin typeface="Arial"/>
                <a:cs typeface="Arial"/>
              </a:rPr>
              <a:t>Действующие стандарты </a:t>
            </a:r>
            <a:r>
              <a:rPr sz="1400" b="1" spc="-15" dirty="0">
                <a:latin typeface="Arial"/>
                <a:cs typeface="Arial"/>
              </a:rPr>
              <a:t>Российской </a:t>
            </a:r>
            <a:r>
              <a:rPr sz="1400" b="1" spc="-5" dirty="0">
                <a:latin typeface="Arial"/>
                <a:cs typeface="Arial"/>
              </a:rPr>
              <a:t>Федерации, </a:t>
            </a:r>
            <a:r>
              <a:rPr sz="1400" b="1" dirty="0">
                <a:latin typeface="Arial"/>
                <a:cs typeface="Arial"/>
              </a:rPr>
              <a:t>касаю-  </a:t>
            </a:r>
            <a:r>
              <a:rPr sz="1400" b="1" spc="-5" dirty="0">
                <a:latin typeface="Arial"/>
                <a:cs typeface="Arial"/>
              </a:rPr>
              <a:t>щиеся генерации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ПСЧ</a:t>
            </a:r>
            <a:endParaRPr sz="1400">
              <a:latin typeface="Arial"/>
              <a:cs typeface="Arial"/>
            </a:endParaRPr>
          </a:p>
          <a:p>
            <a:pPr marL="76200" marR="68580" indent="449580" algn="just">
              <a:lnSpc>
                <a:spcPct val="119800"/>
              </a:lnSpc>
              <a:spcBef>
                <a:spcPts val="5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России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организация,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занимающаяся стандартизацией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Росстандарт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федеральный орган исполнительной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власти,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осуществляющий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оказанию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государственных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услуг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области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регулирования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тизации,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экспертизы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национальных стандартов, технических требований,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пред-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писаний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Совместно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институтами,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комиссиями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федеральных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ведомств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министерств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Росстандарт принимает национальные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российские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стандарты.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частности,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34.11-2012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разработан Центром защиты информации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специальной связи ФСБ России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участием 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ОАО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«ИнфоТеКС»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33400" marR="66040" indent="-228600" algn="just">
              <a:lnSpc>
                <a:spcPct val="119800"/>
              </a:lnSpc>
              <a:spcBef>
                <a:spcPts val="700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28147-89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«Системы обработки информации.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графическая.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криптографического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преобразования».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дарт описывает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шифроалгоритм,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компонента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533400" marR="66675" indent="-228600" algn="just">
              <a:lnSpc>
                <a:spcPct val="119600"/>
              </a:lnSpc>
              <a:spcBef>
                <a:spcPts val="71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34.11-2012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«Информационная технология. Криптографическая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информации.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хеширования».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стандарт описыва-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формирования функции хэширования,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ис-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пользован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компонента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533400" marR="69215" indent="-228600" algn="just">
              <a:lnSpc>
                <a:spcPct val="119600"/>
              </a:lnSpc>
              <a:spcBef>
                <a:spcPts val="71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ИСО 28640-2012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«Статистические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 описывает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генерации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подчиняющихся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законам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распределения, исполь-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зуемых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применении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Монте-Карло.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вклю-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Официальный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сайт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организации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–</a:t>
            </a:r>
            <a:r>
              <a:rPr sz="1200" spc="24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http://www.gost.ru.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26211"/>
            <a:ext cx="2157095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17220" algn="l"/>
              </a:tabLst>
            </a:pPr>
            <a:r>
              <a:rPr sz="1400" b="1" spc="-5" dirty="0">
                <a:latin typeface="Arial"/>
                <a:cs typeface="Arial"/>
              </a:rPr>
              <a:t>2.3.3.	</a:t>
            </a:r>
            <a:r>
              <a:rPr sz="1400" b="1" spc="-10" dirty="0">
                <a:latin typeface="Arial"/>
                <a:cs typeface="Arial"/>
              </a:rPr>
              <a:t>Публикации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NIST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7" y="1190598"/>
            <a:ext cx="6275705" cy="721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4135" indent="449580" algn="just">
              <a:lnSpc>
                <a:spcPct val="1198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Отдельного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обзора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заслуживают публикации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NIST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американского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национального института стандартизации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технологий.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составе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института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функционирует компетентный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серьезный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вес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США центр по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пьютерной безопасности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CSRC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объединяющий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специалистов федеральных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служб,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университетов, крупнейших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ИТ-компаний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США. Центр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публикует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1990-х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годов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(FIPS)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детальные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разъясне-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ния/рекомендации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(Special Publications)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информационной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безопасно-  сти.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Рекомендациям,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созданным CSRC, присваивается 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код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800.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публикаций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NIST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нас,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прежде всего,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интересуют:</a:t>
            </a:r>
            <a:endParaRPr sz="1400">
              <a:latin typeface="Times New Roman"/>
              <a:cs typeface="Times New Roman"/>
            </a:endParaRPr>
          </a:p>
          <a:p>
            <a:pPr marL="533400" marR="69215" indent="-228600" algn="just">
              <a:lnSpc>
                <a:spcPct val="119600"/>
              </a:lnSpc>
              <a:spcBef>
                <a:spcPts val="70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SP 800-38A,B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«Recommendation for Block Cipher Modes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Operation».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построению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шифроалгоритма,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ГПСЧ.</a:t>
            </a:r>
            <a:endParaRPr sz="1400">
              <a:latin typeface="Times New Roman"/>
              <a:cs typeface="Times New Roman"/>
            </a:endParaRPr>
          </a:p>
          <a:p>
            <a:pPr marL="533400" marR="67945" indent="-228600" algn="just">
              <a:lnSpc>
                <a:spcPct val="119700"/>
              </a:lnSpc>
              <a:spcBef>
                <a:spcPts val="71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SP 800-90A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«Recommendation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Random Number Generation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Using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De-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terministic Random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Bit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Generators».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детерминированных алгоритмов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описывают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533400" marR="67310" indent="-228600" algn="just">
              <a:lnSpc>
                <a:spcPct val="119500"/>
              </a:lnSpc>
              <a:spcBef>
                <a:spcPts val="71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SP 800-22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«A Statistical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Test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Suite for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Random and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Pseudorandom Number  Generators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Cryptographic Applications». Набор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статистических тестов 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криптографи-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ческого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tabLst>
                <a:tab pos="861060" algn="l"/>
              </a:tabLst>
            </a:pPr>
            <a:r>
              <a:rPr sz="1400" b="1" spc="-5" dirty="0">
                <a:latin typeface="Arial"/>
                <a:cs typeface="Arial"/>
              </a:rPr>
              <a:t>2.3.4.	</a:t>
            </a:r>
            <a:r>
              <a:rPr sz="1400" b="1" spc="-10" dirty="0">
                <a:latin typeface="Arial"/>
                <a:cs typeface="Arial"/>
              </a:rPr>
              <a:t>Стандарты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ANSI</a:t>
            </a:r>
            <a:endParaRPr sz="1400">
              <a:latin typeface="Arial"/>
              <a:cs typeface="Arial"/>
            </a:endParaRPr>
          </a:p>
          <a:p>
            <a:pPr marL="76200" marR="70485" indent="449580" algn="just">
              <a:lnSpc>
                <a:spcPct val="119800"/>
              </a:lnSpc>
              <a:spcBef>
                <a:spcPts val="5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США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Американский национальный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институт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ANSI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занимается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преимущественно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технологиями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торговли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коммуникаций.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нас интерес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представляют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стандарты ANSI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X9.82,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ANSI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X9.17,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содержащие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9212" y="9486900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3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1112" y="9594595"/>
            <a:ext cx="371411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410"/>
              </a:lnSpc>
              <a:spcBef>
                <a:spcPts val="100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Официальный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сайт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организации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–</a:t>
            </a:r>
            <a:r>
              <a:rPr sz="1200" spc="195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http://www.nist.gov.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410"/>
              </a:lnSpc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2 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Официальный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сайт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организации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  <a:hlinkClick r:id="rId4"/>
              </a:rPr>
              <a:t>–</a:t>
            </a:r>
            <a:r>
              <a:rPr sz="1200" spc="250" dirty="0">
                <a:solidFill>
                  <a:srgbClr val="000009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  <a:hlinkClick r:id="rId4"/>
              </a:rPr>
              <a:t>http://www.ansi.org.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514" y="4446269"/>
            <a:ext cx="2312035" cy="492759"/>
          </a:xfrm>
          <a:custGeom>
            <a:avLst/>
            <a:gdLst/>
            <a:ahLst/>
            <a:cxnLst/>
            <a:rect l="l" t="t" r="r" b="b"/>
            <a:pathLst>
              <a:path w="2312035" h="492760">
                <a:moveTo>
                  <a:pt x="0" y="82168"/>
                </a:moveTo>
                <a:lnTo>
                  <a:pt x="6449" y="50202"/>
                </a:lnTo>
                <a:lnTo>
                  <a:pt x="24036" y="24082"/>
                </a:lnTo>
                <a:lnTo>
                  <a:pt x="50122" y="6463"/>
                </a:lnTo>
                <a:lnTo>
                  <a:pt x="82067" y="0"/>
                </a:lnTo>
                <a:lnTo>
                  <a:pt x="2229383" y="0"/>
                </a:lnTo>
                <a:lnTo>
                  <a:pt x="2261329" y="6463"/>
                </a:lnTo>
                <a:lnTo>
                  <a:pt x="2287406" y="24082"/>
                </a:lnTo>
                <a:lnTo>
                  <a:pt x="2304982" y="50202"/>
                </a:lnTo>
                <a:lnTo>
                  <a:pt x="2311425" y="82168"/>
                </a:lnTo>
                <a:lnTo>
                  <a:pt x="2311425" y="410337"/>
                </a:lnTo>
                <a:lnTo>
                  <a:pt x="2304982" y="442303"/>
                </a:lnTo>
                <a:lnTo>
                  <a:pt x="2287406" y="468423"/>
                </a:lnTo>
                <a:lnTo>
                  <a:pt x="2261329" y="486042"/>
                </a:lnTo>
                <a:lnTo>
                  <a:pt x="2229383" y="492505"/>
                </a:lnTo>
                <a:lnTo>
                  <a:pt x="82067" y="492505"/>
                </a:lnTo>
                <a:lnTo>
                  <a:pt x="50122" y="486042"/>
                </a:lnTo>
                <a:lnTo>
                  <a:pt x="24036" y="468423"/>
                </a:lnTo>
                <a:lnTo>
                  <a:pt x="6449" y="442303"/>
                </a:lnTo>
                <a:lnTo>
                  <a:pt x="0" y="410337"/>
                </a:lnTo>
                <a:lnTo>
                  <a:pt x="0" y="821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1965" y="4446269"/>
            <a:ext cx="2200910" cy="492759"/>
          </a:xfrm>
          <a:custGeom>
            <a:avLst/>
            <a:gdLst/>
            <a:ahLst/>
            <a:cxnLst/>
            <a:rect l="l" t="t" r="r" b="b"/>
            <a:pathLst>
              <a:path w="2200910" h="492760">
                <a:moveTo>
                  <a:pt x="0" y="82168"/>
                </a:moveTo>
                <a:lnTo>
                  <a:pt x="6443" y="50202"/>
                </a:lnTo>
                <a:lnTo>
                  <a:pt x="24018" y="24082"/>
                </a:lnTo>
                <a:lnTo>
                  <a:pt x="50095" y="6463"/>
                </a:lnTo>
                <a:lnTo>
                  <a:pt x="82042" y="0"/>
                </a:lnTo>
                <a:lnTo>
                  <a:pt x="2118741" y="0"/>
                </a:lnTo>
                <a:lnTo>
                  <a:pt x="2150687" y="6463"/>
                </a:lnTo>
                <a:lnTo>
                  <a:pt x="2176764" y="24082"/>
                </a:lnTo>
                <a:lnTo>
                  <a:pt x="2194339" y="50202"/>
                </a:lnTo>
                <a:lnTo>
                  <a:pt x="2200783" y="82168"/>
                </a:lnTo>
                <a:lnTo>
                  <a:pt x="2200783" y="410337"/>
                </a:lnTo>
                <a:lnTo>
                  <a:pt x="2194339" y="442303"/>
                </a:lnTo>
                <a:lnTo>
                  <a:pt x="2176764" y="468423"/>
                </a:lnTo>
                <a:lnTo>
                  <a:pt x="2150687" y="486042"/>
                </a:lnTo>
                <a:lnTo>
                  <a:pt x="2118741" y="492505"/>
                </a:lnTo>
                <a:lnTo>
                  <a:pt x="82042" y="492505"/>
                </a:lnTo>
                <a:lnTo>
                  <a:pt x="50095" y="486042"/>
                </a:lnTo>
                <a:lnTo>
                  <a:pt x="24018" y="468423"/>
                </a:lnTo>
                <a:lnTo>
                  <a:pt x="6443" y="442303"/>
                </a:lnTo>
                <a:lnTo>
                  <a:pt x="0" y="410337"/>
                </a:lnTo>
                <a:lnTo>
                  <a:pt x="0" y="821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281" y="4071238"/>
            <a:ext cx="6012180" cy="3373754"/>
          </a:xfrm>
          <a:custGeom>
            <a:avLst/>
            <a:gdLst/>
            <a:ahLst/>
            <a:cxnLst/>
            <a:rect l="l" t="t" r="r" b="b"/>
            <a:pathLst>
              <a:path w="6012180" h="3373754">
                <a:moveTo>
                  <a:pt x="0" y="3373628"/>
                </a:moveTo>
                <a:lnTo>
                  <a:pt x="6012053" y="3373628"/>
                </a:lnTo>
                <a:lnTo>
                  <a:pt x="6012053" y="0"/>
                </a:lnTo>
                <a:lnTo>
                  <a:pt x="0" y="0"/>
                </a:lnTo>
                <a:lnTo>
                  <a:pt x="0" y="3373628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2906" y="3523614"/>
            <a:ext cx="270510" cy="922655"/>
          </a:xfrm>
          <a:custGeom>
            <a:avLst/>
            <a:gdLst/>
            <a:ahLst/>
            <a:cxnLst/>
            <a:rect l="l" t="t" r="r" b="b"/>
            <a:pathLst>
              <a:path w="270509" h="922654">
                <a:moveTo>
                  <a:pt x="199986" y="783971"/>
                </a:moveTo>
                <a:lnTo>
                  <a:pt x="192506" y="788543"/>
                </a:lnTo>
                <a:lnTo>
                  <a:pt x="191325" y="793369"/>
                </a:lnTo>
                <a:lnTo>
                  <a:pt x="193611" y="797179"/>
                </a:lnTo>
                <a:lnTo>
                  <a:pt x="270433" y="922655"/>
                </a:lnTo>
                <a:lnTo>
                  <a:pt x="270252" y="896366"/>
                </a:lnTo>
                <a:lnTo>
                  <a:pt x="254685" y="896366"/>
                </a:lnTo>
                <a:lnTo>
                  <a:pt x="238736" y="840510"/>
                </a:lnTo>
                <a:lnTo>
                  <a:pt x="207162" y="788924"/>
                </a:lnTo>
                <a:lnTo>
                  <a:pt x="204863" y="785114"/>
                </a:lnTo>
                <a:lnTo>
                  <a:pt x="199986" y="783971"/>
                </a:lnTo>
                <a:close/>
              </a:path>
              <a:path w="270509" h="922654">
                <a:moveTo>
                  <a:pt x="238736" y="840510"/>
                </a:moveTo>
                <a:lnTo>
                  <a:pt x="254685" y="896366"/>
                </a:lnTo>
                <a:lnTo>
                  <a:pt x="262305" y="894207"/>
                </a:lnTo>
                <a:lnTo>
                  <a:pt x="254304" y="894207"/>
                </a:lnTo>
                <a:lnTo>
                  <a:pt x="254121" y="865646"/>
                </a:lnTo>
                <a:lnTo>
                  <a:pt x="238736" y="840510"/>
                </a:lnTo>
                <a:close/>
              </a:path>
              <a:path w="270509" h="922654">
                <a:moveTo>
                  <a:pt x="265734" y="767588"/>
                </a:moveTo>
                <a:lnTo>
                  <a:pt x="261416" y="767588"/>
                </a:lnTo>
                <a:lnTo>
                  <a:pt x="256971" y="767715"/>
                </a:lnTo>
                <a:lnTo>
                  <a:pt x="253542" y="771144"/>
                </a:lnTo>
                <a:lnTo>
                  <a:pt x="253539" y="775462"/>
                </a:lnTo>
                <a:lnTo>
                  <a:pt x="253931" y="836019"/>
                </a:lnTo>
                <a:lnTo>
                  <a:pt x="269925" y="892048"/>
                </a:lnTo>
                <a:lnTo>
                  <a:pt x="254685" y="896366"/>
                </a:lnTo>
                <a:lnTo>
                  <a:pt x="270252" y="896366"/>
                </a:lnTo>
                <a:lnTo>
                  <a:pt x="269417" y="775462"/>
                </a:lnTo>
                <a:lnTo>
                  <a:pt x="269290" y="771144"/>
                </a:lnTo>
                <a:lnTo>
                  <a:pt x="265734" y="767588"/>
                </a:lnTo>
                <a:close/>
              </a:path>
              <a:path w="270509" h="922654">
                <a:moveTo>
                  <a:pt x="254121" y="865646"/>
                </a:moveTo>
                <a:lnTo>
                  <a:pt x="254304" y="894207"/>
                </a:lnTo>
                <a:lnTo>
                  <a:pt x="269036" y="890016"/>
                </a:lnTo>
                <a:lnTo>
                  <a:pt x="254121" y="865646"/>
                </a:lnTo>
                <a:close/>
              </a:path>
              <a:path w="270509" h="922654">
                <a:moveTo>
                  <a:pt x="253931" y="836019"/>
                </a:moveTo>
                <a:lnTo>
                  <a:pt x="254121" y="865646"/>
                </a:lnTo>
                <a:lnTo>
                  <a:pt x="269036" y="890016"/>
                </a:lnTo>
                <a:lnTo>
                  <a:pt x="254304" y="894207"/>
                </a:lnTo>
                <a:lnTo>
                  <a:pt x="262305" y="894207"/>
                </a:lnTo>
                <a:lnTo>
                  <a:pt x="269925" y="892048"/>
                </a:lnTo>
                <a:lnTo>
                  <a:pt x="253931" y="836019"/>
                </a:lnTo>
                <a:close/>
              </a:path>
              <a:path w="270509" h="922654">
                <a:moveTo>
                  <a:pt x="15265" y="0"/>
                </a:moveTo>
                <a:lnTo>
                  <a:pt x="0" y="4445"/>
                </a:lnTo>
                <a:lnTo>
                  <a:pt x="238736" y="840510"/>
                </a:lnTo>
                <a:lnTo>
                  <a:pt x="254121" y="865646"/>
                </a:lnTo>
                <a:lnTo>
                  <a:pt x="253931" y="836019"/>
                </a:lnTo>
                <a:lnTo>
                  <a:pt x="15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376" y="3963923"/>
            <a:ext cx="873125" cy="482600"/>
          </a:xfrm>
          <a:custGeom>
            <a:avLst/>
            <a:gdLst/>
            <a:ahLst/>
            <a:cxnLst/>
            <a:rect l="l" t="t" r="r" b="b"/>
            <a:pathLst>
              <a:path w="873125" h="482600">
                <a:moveTo>
                  <a:pt x="108585" y="376808"/>
                </a:moveTo>
                <a:lnTo>
                  <a:pt x="105410" y="379856"/>
                </a:lnTo>
                <a:lnTo>
                  <a:pt x="0" y="482472"/>
                </a:lnTo>
                <a:lnTo>
                  <a:pt x="30930" y="475233"/>
                </a:lnTo>
                <a:lnTo>
                  <a:pt x="29718" y="475233"/>
                </a:lnTo>
                <a:lnTo>
                  <a:pt x="22098" y="461263"/>
                </a:lnTo>
                <a:lnTo>
                  <a:pt x="73528" y="433123"/>
                </a:lnTo>
                <a:lnTo>
                  <a:pt x="116586" y="391286"/>
                </a:lnTo>
                <a:lnTo>
                  <a:pt x="119634" y="388238"/>
                </a:lnTo>
                <a:lnTo>
                  <a:pt x="119761" y="383158"/>
                </a:lnTo>
                <a:lnTo>
                  <a:pt x="116586" y="379856"/>
                </a:lnTo>
                <a:lnTo>
                  <a:pt x="113665" y="376935"/>
                </a:lnTo>
                <a:lnTo>
                  <a:pt x="108585" y="376808"/>
                </a:lnTo>
                <a:close/>
              </a:path>
              <a:path w="873125" h="482600">
                <a:moveTo>
                  <a:pt x="73528" y="433123"/>
                </a:moveTo>
                <a:lnTo>
                  <a:pt x="22098" y="461263"/>
                </a:lnTo>
                <a:lnTo>
                  <a:pt x="29718" y="475233"/>
                </a:lnTo>
                <a:lnTo>
                  <a:pt x="32039" y="473963"/>
                </a:lnTo>
                <a:lnTo>
                  <a:pt x="31496" y="473963"/>
                </a:lnTo>
                <a:lnTo>
                  <a:pt x="24130" y="460501"/>
                </a:lnTo>
                <a:lnTo>
                  <a:pt x="52043" y="453999"/>
                </a:lnTo>
                <a:lnTo>
                  <a:pt x="73528" y="433123"/>
                </a:lnTo>
                <a:close/>
              </a:path>
              <a:path w="873125" h="482600">
                <a:moveTo>
                  <a:pt x="143891" y="432561"/>
                </a:moveTo>
                <a:lnTo>
                  <a:pt x="80750" y="447311"/>
                </a:lnTo>
                <a:lnTo>
                  <a:pt x="29718" y="475233"/>
                </a:lnTo>
                <a:lnTo>
                  <a:pt x="30930" y="475233"/>
                </a:lnTo>
                <a:lnTo>
                  <a:pt x="143256" y="448944"/>
                </a:lnTo>
                <a:lnTo>
                  <a:pt x="147574" y="448055"/>
                </a:lnTo>
                <a:lnTo>
                  <a:pt x="150241" y="443737"/>
                </a:lnTo>
                <a:lnTo>
                  <a:pt x="149225" y="439419"/>
                </a:lnTo>
                <a:lnTo>
                  <a:pt x="148209" y="435228"/>
                </a:lnTo>
                <a:lnTo>
                  <a:pt x="143891" y="432561"/>
                </a:lnTo>
                <a:close/>
              </a:path>
              <a:path w="873125" h="482600">
                <a:moveTo>
                  <a:pt x="52043" y="453999"/>
                </a:moveTo>
                <a:lnTo>
                  <a:pt x="24130" y="460501"/>
                </a:lnTo>
                <a:lnTo>
                  <a:pt x="31496" y="473963"/>
                </a:lnTo>
                <a:lnTo>
                  <a:pt x="52043" y="453999"/>
                </a:lnTo>
                <a:close/>
              </a:path>
              <a:path w="873125" h="482600">
                <a:moveTo>
                  <a:pt x="80750" y="447311"/>
                </a:moveTo>
                <a:lnTo>
                  <a:pt x="52043" y="453999"/>
                </a:lnTo>
                <a:lnTo>
                  <a:pt x="31496" y="473963"/>
                </a:lnTo>
                <a:lnTo>
                  <a:pt x="32039" y="473963"/>
                </a:lnTo>
                <a:lnTo>
                  <a:pt x="80750" y="447311"/>
                </a:lnTo>
                <a:close/>
              </a:path>
              <a:path w="873125" h="482600">
                <a:moveTo>
                  <a:pt x="865124" y="0"/>
                </a:moveTo>
                <a:lnTo>
                  <a:pt x="73528" y="433123"/>
                </a:lnTo>
                <a:lnTo>
                  <a:pt x="52043" y="453999"/>
                </a:lnTo>
                <a:lnTo>
                  <a:pt x="80750" y="447311"/>
                </a:lnTo>
                <a:lnTo>
                  <a:pt x="872744" y="13969"/>
                </a:lnTo>
                <a:lnTo>
                  <a:pt x="865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081" y="3625722"/>
            <a:ext cx="6241415" cy="3943350"/>
          </a:xfrm>
          <a:custGeom>
            <a:avLst/>
            <a:gdLst/>
            <a:ahLst/>
            <a:cxnLst/>
            <a:rect l="l" t="t" r="r" b="b"/>
            <a:pathLst>
              <a:path w="6241415" h="3943350">
                <a:moveTo>
                  <a:pt x="0" y="3943223"/>
                </a:moveTo>
                <a:lnTo>
                  <a:pt x="6241034" y="3943223"/>
                </a:lnTo>
                <a:lnTo>
                  <a:pt x="6241034" y="0"/>
                </a:lnTo>
                <a:lnTo>
                  <a:pt x="0" y="0"/>
                </a:lnTo>
                <a:lnTo>
                  <a:pt x="0" y="394322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8223" y="5203951"/>
            <a:ext cx="3693160" cy="840740"/>
          </a:xfrm>
          <a:custGeom>
            <a:avLst/>
            <a:gdLst/>
            <a:ahLst/>
            <a:cxnLst/>
            <a:rect l="l" t="t" r="r" b="b"/>
            <a:pathLst>
              <a:path w="3693160" h="840739">
                <a:moveTo>
                  <a:pt x="0" y="420116"/>
                </a:moveTo>
                <a:lnTo>
                  <a:pt x="13031" y="369945"/>
                </a:lnTo>
                <a:lnTo>
                  <a:pt x="35738" y="337449"/>
                </a:lnTo>
                <a:lnTo>
                  <a:pt x="69145" y="305831"/>
                </a:lnTo>
                <a:lnTo>
                  <a:pt x="112812" y="275193"/>
                </a:lnTo>
                <a:lnTo>
                  <a:pt x="166296" y="245633"/>
                </a:lnTo>
                <a:lnTo>
                  <a:pt x="229157" y="217253"/>
                </a:lnTo>
                <a:lnTo>
                  <a:pt x="300953" y="190153"/>
                </a:lnTo>
                <a:lnTo>
                  <a:pt x="340064" y="177114"/>
                </a:lnTo>
                <a:lnTo>
                  <a:pt x="381243" y="164433"/>
                </a:lnTo>
                <a:lnTo>
                  <a:pt x="424435" y="152122"/>
                </a:lnTo>
                <a:lnTo>
                  <a:pt x="469585" y="140194"/>
                </a:lnTo>
                <a:lnTo>
                  <a:pt x="516638" y="128661"/>
                </a:lnTo>
                <a:lnTo>
                  <a:pt x="565538" y="117536"/>
                </a:lnTo>
                <a:lnTo>
                  <a:pt x="616231" y="106831"/>
                </a:lnTo>
                <a:lnTo>
                  <a:pt x="668661" y="96559"/>
                </a:lnTo>
                <a:lnTo>
                  <a:pt x="722774" y="86733"/>
                </a:lnTo>
                <a:lnTo>
                  <a:pt x="778513" y="77364"/>
                </a:lnTo>
                <a:lnTo>
                  <a:pt x="835824" y="68467"/>
                </a:lnTo>
                <a:lnTo>
                  <a:pt x="894651" y="60052"/>
                </a:lnTo>
                <a:lnTo>
                  <a:pt x="954940" y="52133"/>
                </a:lnTo>
                <a:lnTo>
                  <a:pt x="1016635" y="44722"/>
                </a:lnTo>
                <a:lnTo>
                  <a:pt x="1079681" y="37832"/>
                </a:lnTo>
                <a:lnTo>
                  <a:pt x="1144023" y="31475"/>
                </a:lnTo>
                <a:lnTo>
                  <a:pt x="1209606" y="25664"/>
                </a:lnTo>
                <a:lnTo>
                  <a:pt x="1276374" y="20412"/>
                </a:lnTo>
                <a:lnTo>
                  <a:pt x="1344273" y="15730"/>
                </a:lnTo>
                <a:lnTo>
                  <a:pt x="1413246" y="11632"/>
                </a:lnTo>
                <a:lnTo>
                  <a:pt x="1483240" y="8130"/>
                </a:lnTo>
                <a:lnTo>
                  <a:pt x="1554199" y="5236"/>
                </a:lnTo>
                <a:lnTo>
                  <a:pt x="1626068" y="2964"/>
                </a:lnTo>
                <a:lnTo>
                  <a:pt x="1698791" y="1325"/>
                </a:lnTo>
                <a:lnTo>
                  <a:pt x="1772313" y="333"/>
                </a:lnTo>
                <a:lnTo>
                  <a:pt x="1846579" y="0"/>
                </a:lnTo>
                <a:lnTo>
                  <a:pt x="1920846" y="333"/>
                </a:lnTo>
                <a:lnTo>
                  <a:pt x="1994368" y="1325"/>
                </a:lnTo>
                <a:lnTo>
                  <a:pt x="2067091" y="2964"/>
                </a:lnTo>
                <a:lnTo>
                  <a:pt x="2138960" y="5236"/>
                </a:lnTo>
                <a:lnTo>
                  <a:pt x="2209919" y="8130"/>
                </a:lnTo>
                <a:lnTo>
                  <a:pt x="2279913" y="11632"/>
                </a:lnTo>
                <a:lnTo>
                  <a:pt x="2348886" y="15730"/>
                </a:lnTo>
                <a:lnTo>
                  <a:pt x="2416785" y="20412"/>
                </a:lnTo>
                <a:lnTo>
                  <a:pt x="2483553" y="25664"/>
                </a:lnTo>
                <a:lnTo>
                  <a:pt x="2549136" y="31475"/>
                </a:lnTo>
                <a:lnTo>
                  <a:pt x="2613478" y="37832"/>
                </a:lnTo>
                <a:lnTo>
                  <a:pt x="2676524" y="44722"/>
                </a:lnTo>
                <a:lnTo>
                  <a:pt x="2738219" y="52133"/>
                </a:lnTo>
                <a:lnTo>
                  <a:pt x="2798508" y="60052"/>
                </a:lnTo>
                <a:lnTo>
                  <a:pt x="2857335" y="68467"/>
                </a:lnTo>
                <a:lnTo>
                  <a:pt x="2914646" y="77364"/>
                </a:lnTo>
                <a:lnTo>
                  <a:pt x="2970385" y="86733"/>
                </a:lnTo>
                <a:lnTo>
                  <a:pt x="3024498" y="96559"/>
                </a:lnTo>
                <a:lnTo>
                  <a:pt x="3076928" y="106831"/>
                </a:lnTo>
                <a:lnTo>
                  <a:pt x="3127621" y="117536"/>
                </a:lnTo>
                <a:lnTo>
                  <a:pt x="3176521" y="128661"/>
                </a:lnTo>
                <a:lnTo>
                  <a:pt x="3223574" y="140194"/>
                </a:lnTo>
                <a:lnTo>
                  <a:pt x="3268724" y="152122"/>
                </a:lnTo>
                <a:lnTo>
                  <a:pt x="3311916" y="164433"/>
                </a:lnTo>
                <a:lnTo>
                  <a:pt x="3353095" y="177114"/>
                </a:lnTo>
                <a:lnTo>
                  <a:pt x="3392206" y="190153"/>
                </a:lnTo>
                <a:lnTo>
                  <a:pt x="3429193" y="203537"/>
                </a:lnTo>
                <a:lnTo>
                  <a:pt x="3496577" y="231289"/>
                </a:lnTo>
                <a:lnTo>
                  <a:pt x="3554805" y="260272"/>
                </a:lnTo>
                <a:lnTo>
                  <a:pt x="3603436" y="290383"/>
                </a:lnTo>
                <a:lnTo>
                  <a:pt x="3642028" y="321524"/>
                </a:lnTo>
                <a:lnTo>
                  <a:pt x="3670140" y="353593"/>
                </a:lnTo>
                <a:lnTo>
                  <a:pt x="3691693" y="403218"/>
                </a:lnTo>
                <a:lnTo>
                  <a:pt x="3693160" y="420116"/>
                </a:lnTo>
                <a:lnTo>
                  <a:pt x="3691693" y="437013"/>
                </a:lnTo>
                <a:lnTo>
                  <a:pt x="3670140" y="486638"/>
                </a:lnTo>
                <a:lnTo>
                  <a:pt x="3642028" y="518707"/>
                </a:lnTo>
                <a:lnTo>
                  <a:pt x="3603436" y="549848"/>
                </a:lnTo>
                <a:lnTo>
                  <a:pt x="3554805" y="579959"/>
                </a:lnTo>
                <a:lnTo>
                  <a:pt x="3496577" y="608942"/>
                </a:lnTo>
                <a:lnTo>
                  <a:pt x="3429193" y="636694"/>
                </a:lnTo>
                <a:lnTo>
                  <a:pt x="3392206" y="650078"/>
                </a:lnTo>
                <a:lnTo>
                  <a:pt x="3353095" y="663117"/>
                </a:lnTo>
                <a:lnTo>
                  <a:pt x="3311916" y="675798"/>
                </a:lnTo>
                <a:lnTo>
                  <a:pt x="3268724" y="688109"/>
                </a:lnTo>
                <a:lnTo>
                  <a:pt x="3223574" y="700037"/>
                </a:lnTo>
                <a:lnTo>
                  <a:pt x="3176521" y="711570"/>
                </a:lnTo>
                <a:lnTo>
                  <a:pt x="3127621" y="722695"/>
                </a:lnTo>
                <a:lnTo>
                  <a:pt x="3076928" y="733400"/>
                </a:lnTo>
                <a:lnTo>
                  <a:pt x="3024498" y="743672"/>
                </a:lnTo>
                <a:lnTo>
                  <a:pt x="2970385" y="753498"/>
                </a:lnTo>
                <a:lnTo>
                  <a:pt x="2914646" y="762867"/>
                </a:lnTo>
                <a:lnTo>
                  <a:pt x="2857335" y="771764"/>
                </a:lnTo>
                <a:lnTo>
                  <a:pt x="2798508" y="780179"/>
                </a:lnTo>
                <a:lnTo>
                  <a:pt x="2738219" y="788098"/>
                </a:lnTo>
                <a:lnTo>
                  <a:pt x="2676524" y="795509"/>
                </a:lnTo>
                <a:lnTo>
                  <a:pt x="2613478" y="802399"/>
                </a:lnTo>
                <a:lnTo>
                  <a:pt x="2549136" y="808756"/>
                </a:lnTo>
                <a:lnTo>
                  <a:pt x="2483553" y="814567"/>
                </a:lnTo>
                <a:lnTo>
                  <a:pt x="2416785" y="819819"/>
                </a:lnTo>
                <a:lnTo>
                  <a:pt x="2348886" y="824501"/>
                </a:lnTo>
                <a:lnTo>
                  <a:pt x="2279913" y="828599"/>
                </a:lnTo>
                <a:lnTo>
                  <a:pt x="2209919" y="832101"/>
                </a:lnTo>
                <a:lnTo>
                  <a:pt x="2138960" y="834995"/>
                </a:lnTo>
                <a:lnTo>
                  <a:pt x="2067091" y="837267"/>
                </a:lnTo>
                <a:lnTo>
                  <a:pt x="1994368" y="838906"/>
                </a:lnTo>
                <a:lnTo>
                  <a:pt x="1920846" y="839898"/>
                </a:lnTo>
                <a:lnTo>
                  <a:pt x="1846579" y="840232"/>
                </a:lnTo>
                <a:lnTo>
                  <a:pt x="1772313" y="839898"/>
                </a:lnTo>
                <a:lnTo>
                  <a:pt x="1698791" y="838906"/>
                </a:lnTo>
                <a:lnTo>
                  <a:pt x="1626068" y="837267"/>
                </a:lnTo>
                <a:lnTo>
                  <a:pt x="1554199" y="834995"/>
                </a:lnTo>
                <a:lnTo>
                  <a:pt x="1483240" y="832101"/>
                </a:lnTo>
                <a:lnTo>
                  <a:pt x="1413246" y="828599"/>
                </a:lnTo>
                <a:lnTo>
                  <a:pt x="1344273" y="824501"/>
                </a:lnTo>
                <a:lnTo>
                  <a:pt x="1276374" y="819819"/>
                </a:lnTo>
                <a:lnTo>
                  <a:pt x="1209606" y="814567"/>
                </a:lnTo>
                <a:lnTo>
                  <a:pt x="1144023" y="808756"/>
                </a:lnTo>
                <a:lnTo>
                  <a:pt x="1079681" y="802399"/>
                </a:lnTo>
                <a:lnTo>
                  <a:pt x="1016635" y="795509"/>
                </a:lnTo>
                <a:lnTo>
                  <a:pt x="954940" y="788098"/>
                </a:lnTo>
                <a:lnTo>
                  <a:pt x="894651" y="780179"/>
                </a:lnTo>
                <a:lnTo>
                  <a:pt x="835824" y="771764"/>
                </a:lnTo>
                <a:lnTo>
                  <a:pt x="778513" y="762867"/>
                </a:lnTo>
                <a:lnTo>
                  <a:pt x="722774" y="753498"/>
                </a:lnTo>
                <a:lnTo>
                  <a:pt x="668661" y="743672"/>
                </a:lnTo>
                <a:lnTo>
                  <a:pt x="616231" y="733400"/>
                </a:lnTo>
                <a:lnTo>
                  <a:pt x="565538" y="722695"/>
                </a:lnTo>
                <a:lnTo>
                  <a:pt x="516638" y="711570"/>
                </a:lnTo>
                <a:lnTo>
                  <a:pt x="469585" y="700037"/>
                </a:lnTo>
                <a:lnTo>
                  <a:pt x="424435" y="688109"/>
                </a:lnTo>
                <a:lnTo>
                  <a:pt x="381243" y="675798"/>
                </a:lnTo>
                <a:lnTo>
                  <a:pt x="340064" y="663117"/>
                </a:lnTo>
                <a:lnTo>
                  <a:pt x="300953" y="650078"/>
                </a:lnTo>
                <a:lnTo>
                  <a:pt x="263966" y="636694"/>
                </a:lnTo>
                <a:lnTo>
                  <a:pt x="196582" y="608942"/>
                </a:lnTo>
                <a:lnTo>
                  <a:pt x="138354" y="579959"/>
                </a:lnTo>
                <a:lnTo>
                  <a:pt x="89723" y="549848"/>
                </a:lnTo>
                <a:lnTo>
                  <a:pt x="51131" y="518707"/>
                </a:lnTo>
                <a:lnTo>
                  <a:pt x="23019" y="486638"/>
                </a:lnTo>
                <a:lnTo>
                  <a:pt x="1466" y="437013"/>
                </a:lnTo>
                <a:lnTo>
                  <a:pt x="0" y="4201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7310" y="3679951"/>
            <a:ext cx="1985010" cy="291465"/>
          </a:xfrm>
          <a:custGeom>
            <a:avLst/>
            <a:gdLst/>
            <a:ahLst/>
            <a:cxnLst/>
            <a:rect l="l" t="t" r="r" b="b"/>
            <a:pathLst>
              <a:path w="1985010" h="291464">
                <a:moveTo>
                  <a:pt x="136398" y="0"/>
                </a:moveTo>
                <a:lnTo>
                  <a:pt x="1984628" y="0"/>
                </a:lnTo>
                <a:lnTo>
                  <a:pt x="1984628" y="242442"/>
                </a:lnTo>
                <a:lnTo>
                  <a:pt x="1973927" y="261328"/>
                </a:lnTo>
                <a:lnTo>
                  <a:pt x="1944735" y="276748"/>
                </a:lnTo>
                <a:lnTo>
                  <a:pt x="1901422" y="287145"/>
                </a:lnTo>
                <a:lnTo>
                  <a:pt x="1848358" y="290956"/>
                </a:lnTo>
                <a:lnTo>
                  <a:pt x="0" y="290956"/>
                </a:lnTo>
                <a:lnTo>
                  <a:pt x="0" y="48513"/>
                </a:lnTo>
                <a:lnTo>
                  <a:pt x="10721" y="29628"/>
                </a:lnTo>
                <a:lnTo>
                  <a:pt x="39957" y="14208"/>
                </a:lnTo>
                <a:lnTo>
                  <a:pt x="83313" y="3811"/>
                </a:lnTo>
                <a:lnTo>
                  <a:pt x="13639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1926" y="3227323"/>
            <a:ext cx="2273935" cy="299085"/>
          </a:xfrm>
          <a:custGeom>
            <a:avLst/>
            <a:gdLst/>
            <a:ahLst/>
            <a:cxnLst/>
            <a:rect l="l" t="t" r="r" b="b"/>
            <a:pathLst>
              <a:path w="2273935" h="299085">
                <a:moveTo>
                  <a:pt x="80060" y="0"/>
                </a:moveTo>
                <a:lnTo>
                  <a:pt x="2273604" y="0"/>
                </a:lnTo>
                <a:lnTo>
                  <a:pt x="2273604" y="248792"/>
                </a:lnTo>
                <a:lnTo>
                  <a:pt x="2267298" y="268144"/>
                </a:lnTo>
                <a:lnTo>
                  <a:pt x="2250109" y="283972"/>
                </a:lnTo>
                <a:lnTo>
                  <a:pt x="2224634" y="294655"/>
                </a:lnTo>
                <a:lnTo>
                  <a:pt x="2193467" y="298576"/>
                </a:lnTo>
                <a:lnTo>
                  <a:pt x="0" y="298576"/>
                </a:lnTo>
                <a:lnTo>
                  <a:pt x="0" y="49783"/>
                </a:lnTo>
                <a:lnTo>
                  <a:pt x="6290" y="30378"/>
                </a:lnTo>
                <a:lnTo>
                  <a:pt x="23447" y="14557"/>
                </a:lnTo>
                <a:lnTo>
                  <a:pt x="48895" y="3903"/>
                </a:lnTo>
                <a:lnTo>
                  <a:pt x="8006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2421" y="3966336"/>
            <a:ext cx="339725" cy="480059"/>
          </a:xfrm>
          <a:custGeom>
            <a:avLst/>
            <a:gdLst/>
            <a:ahLst/>
            <a:cxnLst/>
            <a:rect l="l" t="t" r="r" b="b"/>
            <a:pathLst>
              <a:path w="339725" h="480060">
                <a:moveTo>
                  <a:pt x="55117" y="334899"/>
                </a:moveTo>
                <a:lnTo>
                  <a:pt x="50545" y="337058"/>
                </a:lnTo>
                <a:lnTo>
                  <a:pt x="49149" y="341249"/>
                </a:lnTo>
                <a:lnTo>
                  <a:pt x="0" y="479933"/>
                </a:lnTo>
                <a:lnTo>
                  <a:pt x="23937" y="460248"/>
                </a:lnTo>
                <a:lnTo>
                  <a:pt x="23494" y="460248"/>
                </a:lnTo>
                <a:lnTo>
                  <a:pt x="10413" y="451104"/>
                </a:lnTo>
                <a:lnTo>
                  <a:pt x="44070" y="403111"/>
                </a:lnTo>
                <a:lnTo>
                  <a:pt x="64134" y="346456"/>
                </a:lnTo>
                <a:lnTo>
                  <a:pt x="65531" y="342392"/>
                </a:lnTo>
                <a:lnTo>
                  <a:pt x="63373" y="337820"/>
                </a:lnTo>
                <a:lnTo>
                  <a:pt x="59181" y="336423"/>
                </a:lnTo>
                <a:lnTo>
                  <a:pt x="55117" y="334899"/>
                </a:lnTo>
                <a:close/>
              </a:path>
              <a:path w="339725" h="480060">
                <a:moveTo>
                  <a:pt x="44070" y="403111"/>
                </a:moveTo>
                <a:lnTo>
                  <a:pt x="10413" y="451104"/>
                </a:lnTo>
                <a:lnTo>
                  <a:pt x="23494" y="460248"/>
                </a:lnTo>
                <a:lnTo>
                  <a:pt x="24830" y="458343"/>
                </a:lnTo>
                <a:lnTo>
                  <a:pt x="24511" y="458343"/>
                </a:lnTo>
                <a:lnTo>
                  <a:pt x="11937" y="449580"/>
                </a:lnTo>
                <a:lnTo>
                  <a:pt x="34072" y="431344"/>
                </a:lnTo>
                <a:lnTo>
                  <a:pt x="44070" y="403111"/>
                </a:lnTo>
                <a:close/>
              </a:path>
              <a:path w="339725" h="480060">
                <a:moveTo>
                  <a:pt x="106933" y="371348"/>
                </a:moveTo>
                <a:lnTo>
                  <a:pt x="56995" y="412458"/>
                </a:lnTo>
                <a:lnTo>
                  <a:pt x="23494" y="460248"/>
                </a:lnTo>
                <a:lnTo>
                  <a:pt x="23937" y="460248"/>
                </a:lnTo>
                <a:lnTo>
                  <a:pt x="113664" y="386461"/>
                </a:lnTo>
                <a:lnTo>
                  <a:pt x="116966" y="383667"/>
                </a:lnTo>
                <a:lnTo>
                  <a:pt x="117475" y="378713"/>
                </a:lnTo>
                <a:lnTo>
                  <a:pt x="111887" y="371856"/>
                </a:lnTo>
                <a:lnTo>
                  <a:pt x="106933" y="371348"/>
                </a:lnTo>
                <a:close/>
              </a:path>
              <a:path w="339725" h="480060">
                <a:moveTo>
                  <a:pt x="34072" y="431344"/>
                </a:moveTo>
                <a:lnTo>
                  <a:pt x="11937" y="449580"/>
                </a:lnTo>
                <a:lnTo>
                  <a:pt x="24511" y="458343"/>
                </a:lnTo>
                <a:lnTo>
                  <a:pt x="34072" y="431344"/>
                </a:lnTo>
                <a:close/>
              </a:path>
              <a:path w="339725" h="480060">
                <a:moveTo>
                  <a:pt x="56995" y="412458"/>
                </a:moveTo>
                <a:lnTo>
                  <a:pt x="34072" y="431344"/>
                </a:lnTo>
                <a:lnTo>
                  <a:pt x="24511" y="458343"/>
                </a:lnTo>
                <a:lnTo>
                  <a:pt x="24830" y="458343"/>
                </a:lnTo>
                <a:lnTo>
                  <a:pt x="56995" y="412458"/>
                </a:lnTo>
                <a:close/>
              </a:path>
              <a:path w="339725" h="480060">
                <a:moveTo>
                  <a:pt x="326770" y="0"/>
                </a:moveTo>
                <a:lnTo>
                  <a:pt x="44070" y="403111"/>
                </a:lnTo>
                <a:lnTo>
                  <a:pt x="34072" y="431344"/>
                </a:lnTo>
                <a:lnTo>
                  <a:pt x="56995" y="412458"/>
                </a:lnTo>
                <a:lnTo>
                  <a:pt x="339725" y="9144"/>
                </a:lnTo>
                <a:lnTo>
                  <a:pt x="326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8779" y="4932933"/>
            <a:ext cx="410845" cy="394335"/>
          </a:xfrm>
          <a:custGeom>
            <a:avLst/>
            <a:gdLst/>
            <a:ahLst/>
            <a:cxnLst/>
            <a:rect l="l" t="t" r="r" b="b"/>
            <a:pathLst>
              <a:path w="410844" h="394335">
                <a:moveTo>
                  <a:pt x="284352" y="308228"/>
                </a:moveTo>
                <a:lnTo>
                  <a:pt x="279526" y="309752"/>
                </a:lnTo>
                <a:lnTo>
                  <a:pt x="277494" y="313563"/>
                </a:lnTo>
                <a:lnTo>
                  <a:pt x="275335" y="317500"/>
                </a:lnTo>
                <a:lnTo>
                  <a:pt x="276859" y="322325"/>
                </a:lnTo>
                <a:lnTo>
                  <a:pt x="410337" y="394080"/>
                </a:lnTo>
                <a:lnTo>
                  <a:pt x="401589" y="379349"/>
                </a:lnTo>
                <a:lnTo>
                  <a:pt x="383413" y="379349"/>
                </a:lnTo>
                <a:lnTo>
                  <a:pt x="341238" y="338892"/>
                </a:lnTo>
                <a:lnTo>
                  <a:pt x="288163" y="310388"/>
                </a:lnTo>
                <a:lnTo>
                  <a:pt x="284352" y="308228"/>
                </a:lnTo>
                <a:close/>
              </a:path>
              <a:path w="410844" h="394335">
                <a:moveTo>
                  <a:pt x="341238" y="338892"/>
                </a:moveTo>
                <a:lnTo>
                  <a:pt x="383413" y="379349"/>
                </a:lnTo>
                <a:lnTo>
                  <a:pt x="385093" y="377571"/>
                </a:lnTo>
                <a:lnTo>
                  <a:pt x="382015" y="377571"/>
                </a:lnTo>
                <a:lnTo>
                  <a:pt x="367425" y="352956"/>
                </a:lnTo>
                <a:lnTo>
                  <a:pt x="341238" y="338892"/>
                </a:lnTo>
                <a:close/>
              </a:path>
              <a:path w="410844" h="394335">
                <a:moveTo>
                  <a:pt x="328040" y="262509"/>
                </a:moveTo>
                <a:lnTo>
                  <a:pt x="324357" y="264667"/>
                </a:lnTo>
                <a:lnTo>
                  <a:pt x="320547" y="266953"/>
                </a:lnTo>
                <a:lnTo>
                  <a:pt x="319277" y="271779"/>
                </a:lnTo>
                <a:lnTo>
                  <a:pt x="321563" y="275589"/>
                </a:lnTo>
                <a:lnTo>
                  <a:pt x="352339" y="327507"/>
                </a:lnTo>
                <a:lnTo>
                  <a:pt x="394334" y="367791"/>
                </a:lnTo>
                <a:lnTo>
                  <a:pt x="383413" y="379349"/>
                </a:lnTo>
                <a:lnTo>
                  <a:pt x="401589" y="379349"/>
                </a:lnTo>
                <a:lnTo>
                  <a:pt x="335152" y="267462"/>
                </a:lnTo>
                <a:lnTo>
                  <a:pt x="332994" y="263651"/>
                </a:lnTo>
                <a:lnTo>
                  <a:pt x="328040" y="262509"/>
                </a:lnTo>
                <a:close/>
              </a:path>
              <a:path w="410844" h="394335">
                <a:moveTo>
                  <a:pt x="367425" y="352956"/>
                </a:moveTo>
                <a:lnTo>
                  <a:pt x="382015" y="377571"/>
                </a:lnTo>
                <a:lnTo>
                  <a:pt x="392683" y="366522"/>
                </a:lnTo>
                <a:lnTo>
                  <a:pt x="367425" y="352956"/>
                </a:lnTo>
                <a:close/>
              </a:path>
              <a:path w="410844" h="394335">
                <a:moveTo>
                  <a:pt x="352339" y="327507"/>
                </a:moveTo>
                <a:lnTo>
                  <a:pt x="367425" y="352956"/>
                </a:lnTo>
                <a:lnTo>
                  <a:pt x="392683" y="366522"/>
                </a:lnTo>
                <a:lnTo>
                  <a:pt x="382015" y="377571"/>
                </a:lnTo>
                <a:lnTo>
                  <a:pt x="385093" y="377571"/>
                </a:lnTo>
                <a:lnTo>
                  <a:pt x="394334" y="367791"/>
                </a:lnTo>
                <a:lnTo>
                  <a:pt x="352339" y="327507"/>
                </a:lnTo>
                <a:close/>
              </a:path>
              <a:path w="410844" h="394335">
                <a:moveTo>
                  <a:pt x="10921" y="0"/>
                </a:moveTo>
                <a:lnTo>
                  <a:pt x="0" y="11557"/>
                </a:lnTo>
                <a:lnTo>
                  <a:pt x="341238" y="338892"/>
                </a:lnTo>
                <a:lnTo>
                  <a:pt x="367425" y="352956"/>
                </a:lnTo>
                <a:lnTo>
                  <a:pt x="352339" y="327507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2421" y="4938775"/>
            <a:ext cx="298450" cy="388620"/>
          </a:xfrm>
          <a:custGeom>
            <a:avLst/>
            <a:gdLst/>
            <a:ahLst/>
            <a:cxnLst/>
            <a:rect l="l" t="t" r="r" b="b"/>
            <a:pathLst>
              <a:path w="298450" h="388620">
                <a:moveTo>
                  <a:pt x="186562" y="284480"/>
                </a:moveTo>
                <a:lnTo>
                  <a:pt x="181482" y="285115"/>
                </a:lnTo>
                <a:lnTo>
                  <a:pt x="178942" y="288671"/>
                </a:lnTo>
                <a:lnTo>
                  <a:pt x="176275" y="292100"/>
                </a:lnTo>
                <a:lnTo>
                  <a:pt x="176911" y="297053"/>
                </a:lnTo>
                <a:lnTo>
                  <a:pt x="298068" y="388238"/>
                </a:lnTo>
                <a:lnTo>
                  <a:pt x="290531" y="369570"/>
                </a:lnTo>
                <a:lnTo>
                  <a:pt x="273684" y="369570"/>
                </a:lnTo>
                <a:lnTo>
                  <a:pt x="238085" y="323202"/>
                </a:lnTo>
                <a:lnTo>
                  <a:pt x="189991" y="287020"/>
                </a:lnTo>
                <a:lnTo>
                  <a:pt x="186562" y="284480"/>
                </a:lnTo>
                <a:close/>
              </a:path>
              <a:path w="298450" h="388620">
                <a:moveTo>
                  <a:pt x="238085" y="323202"/>
                </a:moveTo>
                <a:lnTo>
                  <a:pt x="273684" y="369570"/>
                </a:lnTo>
                <a:lnTo>
                  <a:pt x="276191" y="367665"/>
                </a:lnTo>
                <a:lnTo>
                  <a:pt x="272668" y="367665"/>
                </a:lnTo>
                <a:lnTo>
                  <a:pt x="261955" y="341161"/>
                </a:lnTo>
                <a:lnTo>
                  <a:pt x="238085" y="323202"/>
                </a:lnTo>
                <a:close/>
              </a:path>
              <a:path w="298450" h="388620">
                <a:moveTo>
                  <a:pt x="236727" y="245745"/>
                </a:moveTo>
                <a:lnTo>
                  <a:pt x="228600" y="249047"/>
                </a:lnTo>
                <a:lnTo>
                  <a:pt x="226567" y="253619"/>
                </a:lnTo>
                <a:lnTo>
                  <a:pt x="250823" y="313622"/>
                </a:lnTo>
                <a:lnTo>
                  <a:pt x="286384" y="359918"/>
                </a:lnTo>
                <a:lnTo>
                  <a:pt x="273684" y="369570"/>
                </a:lnTo>
                <a:lnTo>
                  <a:pt x="290531" y="369570"/>
                </a:lnTo>
                <a:lnTo>
                  <a:pt x="241300" y="247650"/>
                </a:lnTo>
                <a:lnTo>
                  <a:pt x="236727" y="245745"/>
                </a:lnTo>
                <a:close/>
              </a:path>
              <a:path w="298450" h="388620">
                <a:moveTo>
                  <a:pt x="261955" y="341161"/>
                </a:moveTo>
                <a:lnTo>
                  <a:pt x="272668" y="367665"/>
                </a:lnTo>
                <a:lnTo>
                  <a:pt x="284861" y="358394"/>
                </a:lnTo>
                <a:lnTo>
                  <a:pt x="261955" y="341161"/>
                </a:lnTo>
                <a:close/>
              </a:path>
              <a:path w="298450" h="388620">
                <a:moveTo>
                  <a:pt x="250823" y="313622"/>
                </a:moveTo>
                <a:lnTo>
                  <a:pt x="261955" y="341161"/>
                </a:lnTo>
                <a:lnTo>
                  <a:pt x="284861" y="358394"/>
                </a:lnTo>
                <a:lnTo>
                  <a:pt x="272668" y="367665"/>
                </a:lnTo>
                <a:lnTo>
                  <a:pt x="276191" y="367665"/>
                </a:lnTo>
                <a:lnTo>
                  <a:pt x="286384" y="359918"/>
                </a:lnTo>
                <a:lnTo>
                  <a:pt x="250823" y="313622"/>
                </a:lnTo>
                <a:close/>
              </a:path>
              <a:path w="298450" h="388620">
                <a:moveTo>
                  <a:pt x="36095" y="47033"/>
                </a:moveTo>
                <a:lnTo>
                  <a:pt x="47264" y="74664"/>
                </a:lnTo>
                <a:lnTo>
                  <a:pt x="238085" y="323202"/>
                </a:lnTo>
                <a:lnTo>
                  <a:pt x="261955" y="341161"/>
                </a:lnTo>
                <a:lnTo>
                  <a:pt x="250823" y="313622"/>
                </a:lnTo>
                <a:lnTo>
                  <a:pt x="59610" y="64693"/>
                </a:lnTo>
                <a:lnTo>
                  <a:pt x="36095" y="47033"/>
                </a:lnTo>
                <a:close/>
              </a:path>
              <a:path w="298450" h="388620">
                <a:moveTo>
                  <a:pt x="0" y="0"/>
                </a:moveTo>
                <a:lnTo>
                  <a:pt x="56768" y="140462"/>
                </a:lnTo>
                <a:lnTo>
                  <a:pt x="61340" y="142494"/>
                </a:lnTo>
                <a:lnTo>
                  <a:pt x="69468" y="139192"/>
                </a:lnTo>
                <a:lnTo>
                  <a:pt x="71500" y="134620"/>
                </a:lnTo>
                <a:lnTo>
                  <a:pt x="47264" y="74664"/>
                </a:lnTo>
                <a:lnTo>
                  <a:pt x="11683" y="28321"/>
                </a:lnTo>
                <a:lnTo>
                  <a:pt x="24256" y="18669"/>
                </a:lnTo>
                <a:lnTo>
                  <a:pt x="24802" y="18669"/>
                </a:lnTo>
                <a:lnTo>
                  <a:pt x="0" y="0"/>
                </a:lnTo>
                <a:close/>
              </a:path>
              <a:path w="298450" h="388620">
                <a:moveTo>
                  <a:pt x="24802" y="18669"/>
                </a:moveTo>
                <a:lnTo>
                  <a:pt x="24256" y="18669"/>
                </a:lnTo>
                <a:lnTo>
                  <a:pt x="59610" y="64693"/>
                </a:lnTo>
                <a:lnTo>
                  <a:pt x="108076" y="101092"/>
                </a:lnTo>
                <a:lnTo>
                  <a:pt x="111505" y="103759"/>
                </a:lnTo>
                <a:lnTo>
                  <a:pt x="116458" y="103124"/>
                </a:lnTo>
                <a:lnTo>
                  <a:pt x="119125" y="99568"/>
                </a:lnTo>
                <a:lnTo>
                  <a:pt x="121792" y="96138"/>
                </a:lnTo>
                <a:lnTo>
                  <a:pt x="121030" y="91059"/>
                </a:lnTo>
                <a:lnTo>
                  <a:pt x="117601" y="88519"/>
                </a:lnTo>
                <a:lnTo>
                  <a:pt x="24802" y="18669"/>
                </a:lnTo>
                <a:close/>
              </a:path>
              <a:path w="298450" h="388620">
                <a:moveTo>
                  <a:pt x="24256" y="18669"/>
                </a:moveTo>
                <a:lnTo>
                  <a:pt x="11683" y="28321"/>
                </a:lnTo>
                <a:lnTo>
                  <a:pt x="47264" y="74664"/>
                </a:lnTo>
                <a:lnTo>
                  <a:pt x="36095" y="47033"/>
                </a:lnTo>
                <a:lnTo>
                  <a:pt x="13207" y="29845"/>
                </a:lnTo>
                <a:lnTo>
                  <a:pt x="25400" y="20574"/>
                </a:lnTo>
                <a:lnTo>
                  <a:pt x="25720" y="20574"/>
                </a:lnTo>
                <a:lnTo>
                  <a:pt x="24256" y="18669"/>
                </a:lnTo>
                <a:close/>
              </a:path>
              <a:path w="298450" h="388620">
                <a:moveTo>
                  <a:pt x="25720" y="20574"/>
                </a:moveTo>
                <a:lnTo>
                  <a:pt x="25400" y="20574"/>
                </a:lnTo>
                <a:lnTo>
                  <a:pt x="36095" y="47033"/>
                </a:lnTo>
                <a:lnTo>
                  <a:pt x="59610" y="64693"/>
                </a:lnTo>
                <a:lnTo>
                  <a:pt x="25720" y="20574"/>
                </a:lnTo>
                <a:close/>
              </a:path>
              <a:path w="298450" h="388620">
                <a:moveTo>
                  <a:pt x="25400" y="20574"/>
                </a:moveTo>
                <a:lnTo>
                  <a:pt x="13207" y="29845"/>
                </a:lnTo>
                <a:lnTo>
                  <a:pt x="36095" y="47033"/>
                </a:lnTo>
                <a:lnTo>
                  <a:pt x="25400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7765" y="6201282"/>
            <a:ext cx="1765935" cy="556260"/>
          </a:xfrm>
          <a:custGeom>
            <a:avLst/>
            <a:gdLst/>
            <a:ahLst/>
            <a:cxnLst/>
            <a:rect l="l" t="t" r="r" b="b"/>
            <a:pathLst>
              <a:path w="1765934" h="556259">
                <a:moveTo>
                  <a:pt x="0" y="92710"/>
                </a:moveTo>
                <a:lnTo>
                  <a:pt x="7288" y="56632"/>
                </a:lnTo>
                <a:lnTo>
                  <a:pt x="27162" y="27162"/>
                </a:lnTo>
                <a:lnTo>
                  <a:pt x="56632" y="7288"/>
                </a:lnTo>
                <a:lnTo>
                  <a:pt x="92710" y="0"/>
                </a:lnTo>
                <a:lnTo>
                  <a:pt x="1673352" y="0"/>
                </a:lnTo>
                <a:lnTo>
                  <a:pt x="1709410" y="7288"/>
                </a:lnTo>
                <a:lnTo>
                  <a:pt x="1738836" y="27162"/>
                </a:lnTo>
                <a:lnTo>
                  <a:pt x="1758666" y="56632"/>
                </a:lnTo>
                <a:lnTo>
                  <a:pt x="1765935" y="92710"/>
                </a:lnTo>
                <a:lnTo>
                  <a:pt x="1765935" y="463041"/>
                </a:lnTo>
                <a:lnTo>
                  <a:pt x="1758666" y="499119"/>
                </a:lnTo>
                <a:lnTo>
                  <a:pt x="1738836" y="528589"/>
                </a:lnTo>
                <a:lnTo>
                  <a:pt x="1709410" y="548463"/>
                </a:lnTo>
                <a:lnTo>
                  <a:pt x="1673352" y="555751"/>
                </a:lnTo>
                <a:lnTo>
                  <a:pt x="92710" y="555751"/>
                </a:lnTo>
                <a:lnTo>
                  <a:pt x="56632" y="548463"/>
                </a:lnTo>
                <a:lnTo>
                  <a:pt x="27162" y="528589"/>
                </a:lnTo>
                <a:lnTo>
                  <a:pt x="7288" y="499119"/>
                </a:lnTo>
                <a:lnTo>
                  <a:pt x="0" y="463041"/>
                </a:lnTo>
                <a:lnTo>
                  <a:pt x="0" y="927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0616" y="5921120"/>
            <a:ext cx="670560" cy="280670"/>
          </a:xfrm>
          <a:custGeom>
            <a:avLst/>
            <a:gdLst/>
            <a:ahLst/>
            <a:cxnLst/>
            <a:rect l="l" t="t" r="r" b="b"/>
            <a:pathLst>
              <a:path w="670560" h="280670">
                <a:moveTo>
                  <a:pt x="521716" y="245490"/>
                </a:moveTo>
                <a:lnTo>
                  <a:pt x="517779" y="248665"/>
                </a:lnTo>
                <a:lnTo>
                  <a:pt x="517144" y="252984"/>
                </a:lnTo>
                <a:lnTo>
                  <a:pt x="516638" y="257305"/>
                </a:lnTo>
                <a:lnTo>
                  <a:pt x="519684" y="261238"/>
                </a:lnTo>
                <a:lnTo>
                  <a:pt x="524129" y="261874"/>
                </a:lnTo>
                <a:lnTo>
                  <a:pt x="670179" y="280162"/>
                </a:lnTo>
                <a:lnTo>
                  <a:pt x="665015" y="276098"/>
                </a:lnTo>
                <a:lnTo>
                  <a:pt x="639699" y="276098"/>
                </a:lnTo>
                <a:lnTo>
                  <a:pt x="585939" y="253622"/>
                </a:lnTo>
                <a:lnTo>
                  <a:pt x="526034" y="246125"/>
                </a:lnTo>
                <a:lnTo>
                  <a:pt x="521716" y="245490"/>
                </a:lnTo>
                <a:close/>
              </a:path>
              <a:path w="670560" h="280670">
                <a:moveTo>
                  <a:pt x="585939" y="253622"/>
                </a:moveTo>
                <a:lnTo>
                  <a:pt x="639699" y="276098"/>
                </a:lnTo>
                <a:lnTo>
                  <a:pt x="640176" y="274954"/>
                </a:lnTo>
                <a:lnTo>
                  <a:pt x="637794" y="274954"/>
                </a:lnTo>
                <a:lnTo>
                  <a:pt x="615370" y="257305"/>
                </a:lnTo>
                <a:lnTo>
                  <a:pt x="585939" y="253622"/>
                </a:lnTo>
                <a:close/>
              </a:path>
              <a:path w="670560" h="280670">
                <a:moveTo>
                  <a:pt x="551053" y="186436"/>
                </a:moveTo>
                <a:lnTo>
                  <a:pt x="545973" y="187071"/>
                </a:lnTo>
                <a:lnTo>
                  <a:pt x="540638" y="193928"/>
                </a:lnTo>
                <a:lnTo>
                  <a:pt x="541147" y="198882"/>
                </a:lnTo>
                <a:lnTo>
                  <a:pt x="592222" y="239084"/>
                </a:lnTo>
                <a:lnTo>
                  <a:pt x="645795" y="261492"/>
                </a:lnTo>
                <a:lnTo>
                  <a:pt x="639699" y="276098"/>
                </a:lnTo>
                <a:lnTo>
                  <a:pt x="665015" y="276098"/>
                </a:lnTo>
                <a:lnTo>
                  <a:pt x="551053" y="186436"/>
                </a:lnTo>
                <a:close/>
              </a:path>
              <a:path w="670560" h="280670">
                <a:moveTo>
                  <a:pt x="615370" y="257305"/>
                </a:moveTo>
                <a:lnTo>
                  <a:pt x="637794" y="274954"/>
                </a:lnTo>
                <a:lnTo>
                  <a:pt x="643763" y="260858"/>
                </a:lnTo>
                <a:lnTo>
                  <a:pt x="615370" y="257305"/>
                </a:lnTo>
                <a:close/>
              </a:path>
              <a:path w="670560" h="280670">
                <a:moveTo>
                  <a:pt x="592222" y="239084"/>
                </a:moveTo>
                <a:lnTo>
                  <a:pt x="615370" y="257305"/>
                </a:lnTo>
                <a:lnTo>
                  <a:pt x="643763" y="260858"/>
                </a:lnTo>
                <a:lnTo>
                  <a:pt x="637794" y="274954"/>
                </a:lnTo>
                <a:lnTo>
                  <a:pt x="640176" y="274954"/>
                </a:lnTo>
                <a:lnTo>
                  <a:pt x="645795" y="261492"/>
                </a:lnTo>
                <a:lnTo>
                  <a:pt x="592222" y="239084"/>
                </a:lnTo>
                <a:close/>
              </a:path>
              <a:path w="670560" h="280670">
                <a:moveTo>
                  <a:pt x="54715" y="22891"/>
                </a:moveTo>
                <a:lnTo>
                  <a:pt x="78101" y="41307"/>
                </a:lnTo>
                <a:lnTo>
                  <a:pt x="585939" y="253622"/>
                </a:lnTo>
                <a:lnTo>
                  <a:pt x="615370" y="257305"/>
                </a:lnTo>
                <a:lnTo>
                  <a:pt x="592222" y="239084"/>
                </a:lnTo>
                <a:lnTo>
                  <a:pt x="84288" y="26624"/>
                </a:lnTo>
                <a:lnTo>
                  <a:pt x="54715" y="22891"/>
                </a:lnTo>
                <a:close/>
              </a:path>
              <a:path w="670560" h="280670">
                <a:moveTo>
                  <a:pt x="0" y="0"/>
                </a:moveTo>
                <a:lnTo>
                  <a:pt x="115570" y="91059"/>
                </a:lnTo>
                <a:lnTo>
                  <a:pt x="118999" y="93725"/>
                </a:lnTo>
                <a:lnTo>
                  <a:pt x="124079" y="93217"/>
                </a:lnTo>
                <a:lnTo>
                  <a:pt x="126746" y="89662"/>
                </a:lnTo>
                <a:lnTo>
                  <a:pt x="129412" y="86233"/>
                </a:lnTo>
                <a:lnTo>
                  <a:pt x="128905" y="81279"/>
                </a:lnTo>
                <a:lnTo>
                  <a:pt x="78101" y="41307"/>
                </a:lnTo>
                <a:lnTo>
                  <a:pt x="24257" y="18796"/>
                </a:lnTo>
                <a:lnTo>
                  <a:pt x="30353" y="4063"/>
                </a:lnTo>
                <a:lnTo>
                  <a:pt x="32231" y="4063"/>
                </a:lnTo>
                <a:lnTo>
                  <a:pt x="0" y="0"/>
                </a:lnTo>
                <a:close/>
              </a:path>
              <a:path w="670560" h="280670">
                <a:moveTo>
                  <a:pt x="30353" y="4063"/>
                </a:moveTo>
                <a:lnTo>
                  <a:pt x="24257" y="18796"/>
                </a:lnTo>
                <a:lnTo>
                  <a:pt x="78101" y="41307"/>
                </a:lnTo>
                <a:lnTo>
                  <a:pt x="54715" y="22891"/>
                </a:lnTo>
                <a:lnTo>
                  <a:pt x="26288" y="19303"/>
                </a:lnTo>
                <a:lnTo>
                  <a:pt x="32258" y="5207"/>
                </a:lnTo>
                <a:lnTo>
                  <a:pt x="33085" y="5207"/>
                </a:lnTo>
                <a:lnTo>
                  <a:pt x="30353" y="4063"/>
                </a:lnTo>
                <a:close/>
              </a:path>
              <a:path w="670560" h="280670">
                <a:moveTo>
                  <a:pt x="32231" y="4063"/>
                </a:moveTo>
                <a:lnTo>
                  <a:pt x="30353" y="4063"/>
                </a:lnTo>
                <a:lnTo>
                  <a:pt x="84288" y="26624"/>
                </a:lnTo>
                <a:lnTo>
                  <a:pt x="148336" y="34671"/>
                </a:lnTo>
                <a:lnTo>
                  <a:pt x="152400" y="31623"/>
                </a:lnTo>
                <a:lnTo>
                  <a:pt x="153416" y="22860"/>
                </a:lnTo>
                <a:lnTo>
                  <a:pt x="150368" y="18923"/>
                </a:lnTo>
                <a:lnTo>
                  <a:pt x="32231" y="4063"/>
                </a:lnTo>
                <a:close/>
              </a:path>
              <a:path w="670560" h="280670">
                <a:moveTo>
                  <a:pt x="33085" y="5207"/>
                </a:moveTo>
                <a:lnTo>
                  <a:pt x="32258" y="5207"/>
                </a:lnTo>
                <a:lnTo>
                  <a:pt x="54715" y="22891"/>
                </a:lnTo>
                <a:lnTo>
                  <a:pt x="84288" y="26624"/>
                </a:lnTo>
                <a:lnTo>
                  <a:pt x="33085" y="5207"/>
                </a:lnTo>
                <a:close/>
              </a:path>
              <a:path w="670560" h="280670">
                <a:moveTo>
                  <a:pt x="32258" y="5207"/>
                </a:moveTo>
                <a:lnTo>
                  <a:pt x="26288" y="19303"/>
                </a:lnTo>
                <a:lnTo>
                  <a:pt x="54715" y="22891"/>
                </a:lnTo>
                <a:lnTo>
                  <a:pt x="32258" y="5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0632" y="6212077"/>
            <a:ext cx="2007235" cy="615315"/>
          </a:xfrm>
          <a:custGeom>
            <a:avLst/>
            <a:gdLst/>
            <a:ahLst/>
            <a:cxnLst/>
            <a:rect l="l" t="t" r="r" b="b"/>
            <a:pathLst>
              <a:path w="2007235" h="615315">
                <a:moveTo>
                  <a:pt x="0" y="102488"/>
                </a:moveTo>
                <a:lnTo>
                  <a:pt x="8066" y="62579"/>
                </a:lnTo>
                <a:lnTo>
                  <a:pt x="30051" y="30003"/>
                </a:lnTo>
                <a:lnTo>
                  <a:pt x="62632" y="8048"/>
                </a:lnTo>
                <a:lnTo>
                  <a:pt x="102488" y="0"/>
                </a:lnTo>
                <a:lnTo>
                  <a:pt x="1904745" y="0"/>
                </a:lnTo>
                <a:lnTo>
                  <a:pt x="1944655" y="8048"/>
                </a:lnTo>
                <a:lnTo>
                  <a:pt x="1977231" y="30003"/>
                </a:lnTo>
                <a:lnTo>
                  <a:pt x="1999186" y="62579"/>
                </a:lnTo>
                <a:lnTo>
                  <a:pt x="2007234" y="102488"/>
                </a:lnTo>
                <a:lnTo>
                  <a:pt x="2007234" y="512317"/>
                </a:lnTo>
                <a:lnTo>
                  <a:pt x="1999186" y="552227"/>
                </a:lnTo>
                <a:lnTo>
                  <a:pt x="1977231" y="584803"/>
                </a:lnTo>
                <a:lnTo>
                  <a:pt x="1944655" y="606758"/>
                </a:lnTo>
                <a:lnTo>
                  <a:pt x="1904745" y="614806"/>
                </a:lnTo>
                <a:lnTo>
                  <a:pt x="102488" y="614806"/>
                </a:lnTo>
                <a:lnTo>
                  <a:pt x="62632" y="606758"/>
                </a:lnTo>
                <a:lnTo>
                  <a:pt x="30051" y="584803"/>
                </a:lnTo>
                <a:lnTo>
                  <a:pt x="8066" y="552227"/>
                </a:lnTo>
                <a:lnTo>
                  <a:pt x="0" y="512317"/>
                </a:lnTo>
                <a:lnTo>
                  <a:pt x="0" y="1024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9929" y="6201282"/>
            <a:ext cx="1630680" cy="691515"/>
          </a:xfrm>
          <a:custGeom>
            <a:avLst/>
            <a:gdLst/>
            <a:ahLst/>
            <a:cxnLst/>
            <a:rect l="l" t="t" r="r" b="b"/>
            <a:pathLst>
              <a:path w="1630680" h="691515">
                <a:moveTo>
                  <a:pt x="0" y="115188"/>
                </a:moveTo>
                <a:lnTo>
                  <a:pt x="9048" y="70348"/>
                </a:lnTo>
                <a:lnTo>
                  <a:pt x="33724" y="33734"/>
                </a:lnTo>
                <a:lnTo>
                  <a:pt x="70326" y="9050"/>
                </a:lnTo>
                <a:lnTo>
                  <a:pt x="115150" y="0"/>
                </a:lnTo>
                <a:lnTo>
                  <a:pt x="1515008" y="0"/>
                </a:lnTo>
                <a:lnTo>
                  <a:pt x="1559849" y="9050"/>
                </a:lnTo>
                <a:lnTo>
                  <a:pt x="1596463" y="33734"/>
                </a:lnTo>
                <a:lnTo>
                  <a:pt x="1621146" y="70348"/>
                </a:lnTo>
                <a:lnTo>
                  <a:pt x="1630197" y="115188"/>
                </a:lnTo>
                <a:lnTo>
                  <a:pt x="1630197" y="575817"/>
                </a:lnTo>
                <a:lnTo>
                  <a:pt x="1621146" y="620658"/>
                </a:lnTo>
                <a:lnTo>
                  <a:pt x="1596463" y="657272"/>
                </a:lnTo>
                <a:lnTo>
                  <a:pt x="1559849" y="681956"/>
                </a:lnTo>
                <a:lnTo>
                  <a:pt x="1515008" y="691006"/>
                </a:lnTo>
                <a:lnTo>
                  <a:pt x="115150" y="691006"/>
                </a:lnTo>
                <a:lnTo>
                  <a:pt x="70326" y="681956"/>
                </a:lnTo>
                <a:lnTo>
                  <a:pt x="33724" y="657272"/>
                </a:lnTo>
                <a:lnTo>
                  <a:pt x="9048" y="620658"/>
                </a:lnTo>
                <a:lnTo>
                  <a:pt x="0" y="575817"/>
                </a:lnTo>
                <a:lnTo>
                  <a:pt x="0" y="1151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2501" y="5921120"/>
            <a:ext cx="856615" cy="288290"/>
          </a:xfrm>
          <a:custGeom>
            <a:avLst/>
            <a:gdLst/>
            <a:ahLst/>
            <a:cxnLst/>
            <a:rect l="l" t="t" r="r" b="b"/>
            <a:pathLst>
              <a:path w="856614" h="288289">
                <a:moveTo>
                  <a:pt x="800287" y="18459"/>
                </a:moveTo>
                <a:lnTo>
                  <a:pt x="770473" y="19833"/>
                </a:lnTo>
                <a:lnTo>
                  <a:pt x="0" y="272668"/>
                </a:lnTo>
                <a:lnTo>
                  <a:pt x="4953" y="287782"/>
                </a:lnTo>
                <a:lnTo>
                  <a:pt x="775683" y="34861"/>
                </a:lnTo>
                <a:lnTo>
                  <a:pt x="800287" y="18459"/>
                </a:lnTo>
                <a:close/>
              </a:path>
              <a:path w="856614" h="288289">
                <a:moveTo>
                  <a:pt x="854137" y="1650"/>
                </a:moveTo>
                <a:lnTo>
                  <a:pt x="825881" y="1650"/>
                </a:lnTo>
                <a:lnTo>
                  <a:pt x="830834" y="16763"/>
                </a:lnTo>
                <a:lnTo>
                  <a:pt x="775683" y="34861"/>
                </a:lnTo>
                <a:lnTo>
                  <a:pt x="725297" y="68452"/>
                </a:lnTo>
                <a:lnTo>
                  <a:pt x="721613" y="70865"/>
                </a:lnTo>
                <a:lnTo>
                  <a:pt x="720598" y="75818"/>
                </a:lnTo>
                <a:lnTo>
                  <a:pt x="723138" y="79501"/>
                </a:lnTo>
                <a:lnTo>
                  <a:pt x="725551" y="83058"/>
                </a:lnTo>
                <a:lnTo>
                  <a:pt x="730376" y="84074"/>
                </a:lnTo>
                <a:lnTo>
                  <a:pt x="734060" y="81661"/>
                </a:lnTo>
                <a:lnTo>
                  <a:pt x="854137" y="1650"/>
                </a:lnTo>
                <a:close/>
              </a:path>
              <a:path w="856614" h="288289">
                <a:moveTo>
                  <a:pt x="826213" y="2666"/>
                </a:moveTo>
                <a:lnTo>
                  <a:pt x="823976" y="2666"/>
                </a:lnTo>
                <a:lnTo>
                  <a:pt x="828801" y="17145"/>
                </a:lnTo>
                <a:lnTo>
                  <a:pt x="800287" y="18459"/>
                </a:lnTo>
                <a:lnTo>
                  <a:pt x="775683" y="34861"/>
                </a:lnTo>
                <a:lnTo>
                  <a:pt x="830834" y="16763"/>
                </a:lnTo>
                <a:lnTo>
                  <a:pt x="826213" y="2666"/>
                </a:lnTo>
                <a:close/>
              </a:path>
              <a:path w="856614" h="288289">
                <a:moveTo>
                  <a:pt x="856615" y="0"/>
                </a:moveTo>
                <a:lnTo>
                  <a:pt x="709549" y="6730"/>
                </a:lnTo>
                <a:lnTo>
                  <a:pt x="705104" y="6985"/>
                </a:lnTo>
                <a:lnTo>
                  <a:pt x="701801" y="10667"/>
                </a:lnTo>
                <a:lnTo>
                  <a:pt x="701929" y="15112"/>
                </a:lnTo>
                <a:lnTo>
                  <a:pt x="702182" y="19430"/>
                </a:lnTo>
                <a:lnTo>
                  <a:pt x="705866" y="22860"/>
                </a:lnTo>
                <a:lnTo>
                  <a:pt x="710311" y="22605"/>
                </a:lnTo>
                <a:lnTo>
                  <a:pt x="770473" y="19833"/>
                </a:lnTo>
                <a:lnTo>
                  <a:pt x="825881" y="1650"/>
                </a:lnTo>
                <a:lnTo>
                  <a:pt x="854137" y="1650"/>
                </a:lnTo>
                <a:lnTo>
                  <a:pt x="856615" y="0"/>
                </a:lnTo>
                <a:close/>
              </a:path>
              <a:path w="856614" h="288289">
                <a:moveTo>
                  <a:pt x="825881" y="1650"/>
                </a:moveTo>
                <a:lnTo>
                  <a:pt x="770473" y="19833"/>
                </a:lnTo>
                <a:lnTo>
                  <a:pt x="800287" y="18459"/>
                </a:lnTo>
                <a:lnTo>
                  <a:pt x="823976" y="2666"/>
                </a:lnTo>
                <a:lnTo>
                  <a:pt x="826213" y="2666"/>
                </a:lnTo>
                <a:lnTo>
                  <a:pt x="825881" y="1650"/>
                </a:lnTo>
                <a:close/>
              </a:path>
              <a:path w="856614" h="288289">
                <a:moveTo>
                  <a:pt x="823976" y="2666"/>
                </a:moveTo>
                <a:lnTo>
                  <a:pt x="800287" y="18459"/>
                </a:lnTo>
                <a:lnTo>
                  <a:pt x="828801" y="17145"/>
                </a:lnTo>
                <a:lnTo>
                  <a:pt x="823976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8825" y="3524630"/>
            <a:ext cx="367030" cy="2677160"/>
          </a:xfrm>
          <a:custGeom>
            <a:avLst/>
            <a:gdLst/>
            <a:ahLst/>
            <a:cxnLst/>
            <a:rect l="l" t="t" r="r" b="b"/>
            <a:pathLst>
              <a:path w="367029" h="2677160">
                <a:moveTo>
                  <a:pt x="11684" y="2521330"/>
                </a:moveTo>
                <a:lnTo>
                  <a:pt x="2921" y="2522601"/>
                </a:lnTo>
                <a:lnTo>
                  <a:pt x="0" y="2526665"/>
                </a:lnTo>
                <a:lnTo>
                  <a:pt x="21971" y="2676652"/>
                </a:lnTo>
                <a:lnTo>
                  <a:pt x="33866" y="2648204"/>
                </a:lnTo>
                <a:lnTo>
                  <a:pt x="33527" y="2648204"/>
                </a:lnTo>
                <a:lnTo>
                  <a:pt x="17779" y="2646299"/>
                </a:lnTo>
                <a:lnTo>
                  <a:pt x="25061" y="2588520"/>
                </a:lnTo>
                <a:lnTo>
                  <a:pt x="15621" y="2524379"/>
                </a:lnTo>
                <a:lnTo>
                  <a:pt x="11684" y="2521330"/>
                </a:lnTo>
                <a:close/>
              </a:path>
              <a:path w="367029" h="2677160">
                <a:moveTo>
                  <a:pt x="25061" y="2588520"/>
                </a:moveTo>
                <a:lnTo>
                  <a:pt x="17779" y="2646299"/>
                </a:lnTo>
                <a:lnTo>
                  <a:pt x="33527" y="2648204"/>
                </a:lnTo>
                <a:lnTo>
                  <a:pt x="33800" y="2646044"/>
                </a:lnTo>
                <a:lnTo>
                  <a:pt x="33527" y="2646044"/>
                </a:lnTo>
                <a:lnTo>
                  <a:pt x="18287" y="2644140"/>
                </a:lnTo>
                <a:lnTo>
                  <a:pt x="29360" y="2617731"/>
                </a:lnTo>
                <a:lnTo>
                  <a:pt x="25061" y="2588520"/>
                </a:lnTo>
                <a:close/>
              </a:path>
              <a:path w="367029" h="2677160">
                <a:moveTo>
                  <a:pt x="70485" y="2528824"/>
                </a:moveTo>
                <a:lnTo>
                  <a:pt x="65786" y="2530729"/>
                </a:lnTo>
                <a:lnTo>
                  <a:pt x="64135" y="2534792"/>
                </a:lnTo>
                <a:lnTo>
                  <a:pt x="40809" y="2590424"/>
                </a:lnTo>
                <a:lnTo>
                  <a:pt x="33527" y="2648204"/>
                </a:lnTo>
                <a:lnTo>
                  <a:pt x="33866" y="2648204"/>
                </a:lnTo>
                <a:lnTo>
                  <a:pt x="78739" y="2540889"/>
                </a:lnTo>
                <a:lnTo>
                  <a:pt x="80517" y="2536825"/>
                </a:lnTo>
                <a:lnTo>
                  <a:pt x="78612" y="2532126"/>
                </a:lnTo>
                <a:lnTo>
                  <a:pt x="70485" y="2528824"/>
                </a:lnTo>
                <a:close/>
              </a:path>
              <a:path w="367029" h="2677160">
                <a:moveTo>
                  <a:pt x="29360" y="2617731"/>
                </a:moveTo>
                <a:lnTo>
                  <a:pt x="18287" y="2644140"/>
                </a:lnTo>
                <a:lnTo>
                  <a:pt x="33527" y="2646044"/>
                </a:lnTo>
                <a:lnTo>
                  <a:pt x="29360" y="2617731"/>
                </a:lnTo>
                <a:close/>
              </a:path>
              <a:path w="367029" h="2677160">
                <a:moveTo>
                  <a:pt x="40809" y="2590424"/>
                </a:moveTo>
                <a:lnTo>
                  <a:pt x="29360" y="2617731"/>
                </a:lnTo>
                <a:lnTo>
                  <a:pt x="33527" y="2646044"/>
                </a:lnTo>
                <a:lnTo>
                  <a:pt x="33800" y="2646044"/>
                </a:lnTo>
                <a:lnTo>
                  <a:pt x="40809" y="2590424"/>
                </a:lnTo>
                <a:close/>
              </a:path>
              <a:path w="367029" h="2677160">
                <a:moveTo>
                  <a:pt x="351282" y="0"/>
                </a:moveTo>
                <a:lnTo>
                  <a:pt x="25061" y="2588520"/>
                </a:lnTo>
                <a:lnTo>
                  <a:pt x="29360" y="2617731"/>
                </a:lnTo>
                <a:lnTo>
                  <a:pt x="40809" y="2590424"/>
                </a:lnTo>
                <a:lnTo>
                  <a:pt x="367029" y="1904"/>
                </a:lnTo>
                <a:lnTo>
                  <a:pt x="35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0840" y="3227196"/>
            <a:ext cx="2562860" cy="298450"/>
          </a:xfrm>
          <a:custGeom>
            <a:avLst/>
            <a:gdLst/>
            <a:ahLst/>
            <a:cxnLst/>
            <a:rect l="l" t="t" r="r" b="b"/>
            <a:pathLst>
              <a:path w="2562859" h="298450">
                <a:moveTo>
                  <a:pt x="90297" y="0"/>
                </a:moveTo>
                <a:lnTo>
                  <a:pt x="2562860" y="0"/>
                </a:lnTo>
                <a:lnTo>
                  <a:pt x="2562860" y="248665"/>
                </a:lnTo>
                <a:lnTo>
                  <a:pt x="2555771" y="268071"/>
                </a:lnTo>
                <a:lnTo>
                  <a:pt x="2536443" y="283892"/>
                </a:lnTo>
                <a:lnTo>
                  <a:pt x="2507781" y="294546"/>
                </a:lnTo>
                <a:lnTo>
                  <a:pt x="2472690" y="298450"/>
                </a:lnTo>
                <a:lnTo>
                  <a:pt x="0" y="298450"/>
                </a:lnTo>
                <a:lnTo>
                  <a:pt x="0" y="49783"/>
                </a:lnTo>
                <a:lnTo>
                  <a:pt x="7090" y="30378"/>
                </a:lnTo>
                <a:lnTo>
                  <a:pt x="26431" y="14557"/>
                </a:lnTo>
                <a:lnTo>
                  <a:pt x="55131" y="3903"/>
                </a:lnTo>
                <a:lnTo>
                  <a:pt x="9029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2421" y="3519931"/>
            <a:ext cx="926465" cy="926465"/>
          </a:xfrm>
          <a:custGeom>
            <a:avLst/>
            <a:gdLst/>
            <a:ahLst/>
            <a:cxnLst/>
            <a:rect l="l" t="t" r="r" b="b"/>
            <a:pathLst>
              <a:path w="926464" h="926464">
                <a:moveTo>
                  <a:pt x="79375" y="792988"/>
                </a:moveTo>
                <a:lnTo>
                  <a:pt x="74549" y="794385"/>
                </a:lnTo>
                <a:lnTo>
                  <a:pt x="0" y="926338"/>
                </a:lnTo>
                <a:lnTo>
                  <a:pt x="27199" y="910971"/>
                </a:lnTo>
                <a:lnTo>
                  <a:pt x="26542" y="910971"/>
                </a:lnTo>
                <a:lnTo>
                  <a:pt x="15239" y="899794"/>
                </a:lnTo>
                <a:lnTo>
                  <a:pt x="56628" y="858395"/>
                </a:lnTo>
                <a:lnTo>
                  <a:pt x="88391" y="802259"/>
                </a:lnTo>
                <a:lnTo>
                  <a:pt x="86994" y="797305"/>
                </a:lnTo>
                <a:lnTo>
                  <a:pt x="79375" y="792988"/>
                </a:lnTo>
                <a:close/>
              </a:path>
              <a:path w="926464" h="926464">
                <a:moveTo>
                  <a:pt x="56628" y="858395"/>
                </a:moveTo>
                <a:lnTo>
                  <a:pt x="15239" y="899794"/>
                </a:lnTo>
                <a:lnTo>
                  <a:pt x="26542" y="910971"/>
                </a:lnTo>
                <a:lnTo>
                  <a:pt x="28193" y="909319"/>
                </a:lnTo>
                <a:lnTo>
                  <a:pt x="27812" y="909319"/>
                </a:lnTo>
                <a:lnTo>
                  <a:pt x="17017" y="898525"/>
                </a:lnTo>
                <a:lnTo>
                  <a:pt x="41881" y="884456"/>
                </a:lnTo>
                <a:lnTo>
                  <a:pt x="56628" y="858395"/>
                </a:lnTo>
                <a:close/>
              </a:path>
              <a:path w="926464" h="926464">
                <a:moveTo>
                  <a:pt x="124078" y="837946"/>
                </a:moveTo>
                <a:lnTo>
                  <a:pt x="67596" y="869905"/>
                </a:lnTo>
                <a:lnTo>
                  <a:pt x="26542" y="910971"/>
                </a:lnTo>
                <a:lnTo>
                  <a:pt x="27199" y="910971"/>
                </a:lnTo>
                <a:lnTo>
                  <a:pt x="131952" y="851788"/>
                </a:lnTo>
                <a:lnTo>
                  <a:pt x="133223" y="846963"/>
                </a:lnTo>
                <a:lnTo>
                  <a:pt x="128904" y="839342"/>
                </a:lnTo>
                <a:lnTo>
                  <a:pt x="124078" y="837946"/>
                </a:lnTo>
                <a:close/>
              </a:path>
              <a:path w="926464" h="926464">
                <a:moveTo>
                  <a:pt x="41881" y="884456"/>
                </a:moveTo>
                <a:lnTo>
                  <a:pt x="17017" y="898525"/>
                </a:lnTo>
                <a:lnTo>
                  <a:pt x="27812" y="909319"/>
                </a:lnTo>
                <a:lnTo>
                  <a:pt x="41881" y="884456"/>
                </a:lnTo>
                <a:close/>
              </a:path>
              <a:path w="926464" h="926464">
                <a:moveTo>
                  <a:pt x="67596" y="869905"/>
                </a:moveTo>
                <a:lnTo>
                  <a:pt x="41881" y="884456"/>
                </a:lnTo>
                <a:lnTo>
                  <a:pt x="27812" y="909319"/>
                </a:lnTo>
                <a:lnTo>
                  <a:pt x="28193" y="909319"/>
                </a:lnTo>
                <a:lnTo>
                  <a:pt x="67596" y="869905"/>
                </a:lnTo>
                <a:close/>
              </a:path>
              <a:path w="926464" h="926464">
                <a:moveTo>
                  <a:pt x="914780" y="0"/>
                </a:moveTo>
                <a:lnTo>
                  <a:pt x="56628" y="858395"/>
                </a:lnTo>
                <a:lnTo>
                  <a:pt x="41881" y="884456"/>
                </a:lnTo>
                <a:lnTo>
                  <a:pt x="67596" y="869905"/>
                </a:lnTo>
                <a:lnTo>
                  <a:pt x="925956" y="11302"/>
                </a:lnTo>
                <a:lnTo>
                  <a:pt x="914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725" y="3679951"/>
            <a:ext cx="1845945" cy="291465"/>
          </a:xfrm>
          <a:custGeom>
            <a:avLst/>
            <a:gdLst/>
            <a:ahLst/>
            <a:cxnLst/>
            <a:rect l="l" t="t" r="r" b="b"/>
            <a:pathLst>
              <a:path w="1845945" h="291464">
                <a:moveTo>
                  <a:pt x="65011" y="0"/>
                </a:moveTo>
                <a:lnTo>
                  <a:pt x="1845805" y="0"/>
                </a:lnTo>
                <a:lnTo>
                  <a:pt x="1845805" y="242442"/>
                </a:lnTo>
                <a:lnTo>
                  <a:pt x="1840681" y="261328"/>
                </a:lnTo>
                <a:lnTo>
                  <a:pt x="1826723" y="276748"/>
                </a:lnTo>
                <a:lnTo>
                  <a:pt x="1806050" y="287145"/>
                </a:lnTo>
                <a:lnTo>
                  <a:pt x="1780781" y="290956"/>
                </a:lnTo>
                <a:lnTo>
                  <a:pt x="0" y="290956"/>
                </a:lnTo>
                <a:lnTo>
                  <a:pt x="0" y="48513"/>
                </a:lnTo>
                <a:lnTo>
                  <a:pt x="5103" y="29628"/>
                </a:lnTo>
                <a:lnTo>
                  <a:pt x="19027" y="14208"/>
                </a:lnTo>
                <a:lnTo>
                  <a:pt x="39690" y="3811"/>
                </a:lnTo>
                <a:lnTo>
                  <a:pt x="6501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9502" y="3970019"/>
            <a:ext cx="81280" cy="476250"/>
          </a:xfrm>
          <a:custGeom>
            <a:avLst/>
            <a:gdLst/>
            <a:ahLst/>
            <a:cxnLst/>
            <a:rect l="l" t="t" r="r" b="b"/>
            <a:pathLst>
              <a:path w="81280" h="476250">
                <a:moveTo>
                  <a:pt x="10287" y="327152"/>
                </a:moveTo>
                <a:lnTo>
                  <a:pt x="6223" y="328676"/>
                </a:lnTo>
                <a:lnTo>
                  <a:pt x="2032" y="330327"/>
                </a:lnTo>
                <a:lnTo>
                  <a:pt x="0" y="334899"/>
                </a:lnTo>
                <a:lnTo>
                  <a:pt x="1651" y="338963"/>
                </a:lnTo>
                <a:lnTo>
                  <a:pt x="54737" y="476250"/>
                </a:lnTo>
                <a:lnTo>
                  <a:pt x="59738" y="447548"/>
                </a:lnTo>
                <a:lnTo>
                  <a:pt x="43942" y="447548"/>
                </a:lnTo>
                <a:lnTo>
                  <a:pt x="38271" y="389819"/>
                </a:lnTo>
                <a:lnTo>
                  <a:pt x="16383" y="333248"/>
                </a:lnTo>
                <a:lnTo>
                  <a:pt x="14859" y="329184"/>
                </a:lnTo>
                <a:lnTo>
                  <a:pt x="10287" y="327152"/>
                </a:lnTo>
                <a:close/>
              </a:path>
              <a:path w="81280" h="476250">
                <a:moveTo>
                  <a:pt x="38271" y="389819"/>
                </a:moveTo>
                <a:lnTo>
                  <a:pt x="43942" y="447548"/>
                </a:lnTo>
                <a:lnTo>
                  <a:pt x="59690" y="446024"/>
                </a:lnTo>
                <a:lnTo>
                  <a:pt x="59627" y="445389"/>
                </a:lnTo>
                <a:lnTo>
                  <a:pt x="43942" y="445389"/>
                </a:lnTo>
                <a:lnTo>
                  <a:pt x="48872" y="417220"/>
                </a:lnTo>
                <a:lnTo>
                  <a:pt x="38271" y="389819"/>
                </a:lnTo>
                <a:close/>
              </a:path>
              <a:path w="81280" h="476250">
                <a:moveTo>
                  <a:pt x="69342" y="321310"/>
                </a:moveTo>
                <a:lnTo>
                  <a:pt x="65151" y="324231"/>
                </a:lnTo>
                <a:lnTo>
                  <a:pt x="53989" y="387992"/>
                </a:lnTo>
                <a:lnTo>
                  <a:pt x="59690" y="446024"/>
                </a:lnTo>
                <a:lnTo>
                  <a:pt x="43942" y="447548"/>
                </a:lnTo>
                <a:lnTo>
                  <a:pt x="59738" y="447548"/>
                </a:lnTo>
                <a:lnTo>
                  <a:pt x="80772" y="326898"/>
                </a:lnTo>
                <a:lnTo>
                  <a:pt x="77978" y="322834"/>
                </a:lnTo>
                <a:lnTo>
                  <a:pt x="69342" y="321310"/>
                </a:lnTo>
                <a:close/>
              </a:path>
              <a:path w="81280" h="476250">
                <a:moveTo>
                  <a:pt x="48872" y="417220"/>
                </a:moveTo>
                <a:lnTo>
                  <a:pt x="43942" y="445389"/>
                </a:lnTo>
                <a:lnTo>
                  <a:pt x="59182" y="443865"/>
                </a:lnTo>
                <a:lnTo>
                  <a:pt x="48872" y="417220"/>
                </a:lnTo>
                <a:close/>
              </a:path>
              <a:path w="81280" h="476250">
                <a:moveTo>
                  <a:pt x="53989" y="387992"/>
                </a:moveTo>
                <a:lnTo>
                  <a:pt x="48872" y="417220"/>
                </a:lnTo>
                <a:lnTo>
                  <a:pt x="59182" y="443865"/>
                </a:lnTo>
                <a:lnTo>
                  <a:pt x="43942" y="445389"/>
                </a:lnTo>
                <a:lnTo>
                  <a:pt x="59627" y="445389"/>
                </a:lnTo>
                <a:lnTo>
                  <a:pt x="53989" y="387992"/>
                </a:lnTo>
                <a:close/>
              </a:path>
              <a:path w="81280" h="476250">
                <a:moveTo>
                  <a:pt x="15875" y="0"/>
                </a:moveTo>
                <a:lnTo>
                  <a:pt x="127" y="1524"/>
                </a:lnTo>
                <a:lnTo>
                  <a:pt x="38271" y="389819"/>
                </a:lnTo>
                <a:lnTo>
                  <a:pt x="48872" y="417220"/>
                </a:lnTo>
                <a:lnTo>
                  <a:pt x="53989" y="387992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09852" y="4543170"/>
            <a:ext cx="1927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2216" y="4543170"/>
            <a:ext cx="1743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установки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IV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12263" y="5474588"/>
            <a:ext cx="2483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ВНУТРЕННЕЕ</a:t>
            </a:r>
            <a:r>
              <a:rPr sz="1400" b="1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5113" y="6229578"/>
            <a:ext cx="152971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5080" indent="-415290">
              <a:lnSpc>
                <a:spcPct val="11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Функция </a:t>
            </a:r>
            <a:r>
              <a:rPr sz="1400" spc="-10" dirty="0">
                <a:latin typeface="Times New Roman"/>
                <a:cs typeface="Times New Roman"/>
              </a:rPr>
              <a:t>генерации  значения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65247" y="6231102"/>
            <a:ext cx="182054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Функция,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тестирующая  </a:t>
            </a:r>
            <a:r>
              <a:rPr sz="1400" spc="-10" dirty="0">
                <a:latin typeface="Times New Roman"/>
                <a:cs typeface="Times New Roman"/>
              </a:rPr>
              <a:t>ГПСЧ </a:t>
            </a:r>
            <a:r>
              <a:rPr sz="1400" spc="-5" dirty="0">
                <a:latin typeface="Times New Roman"/>
                <a:cs typeface="Times New Roman"/>
              </a:rPr>
              <a:t>на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корректность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0980" y="6214338"/>
            <a:ext cx="127000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5080" indent="-175260">
              <a:lnSpc>
                <a:spcPct val="1221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деини-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циализации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627" y="426211"/>
            <a:ext cx="6151245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2.4. </a:t>
            </a:r>
            <a:r>
              <a:rPr sz="1600" b="1" spc="-5" dirty="0">
                <a:latin typeface="Arial"/>
                <a:cs typeface="Arial"/>
              </a:rPr>
              <a:t>Структура </a:t>
            </a:r>
            <a:r>
              <a:rPr sz="1600" b="1" spc="-10" dirty="0">
                <a:latin typeface="Arial"/>
                <a:cs typeface="Arial"/>
              </a:rPr>
              <a:t>генератора псевдослучайных</a:t>
            </a:r>
            <a:r>
              <a:rPr sz="1600" b="1" spc="-20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чисел</a:t>
            </a:r>
            <a:endParaRPr sz="1600">
              <a:latin typeface="Arial"/>
              <a:cs typeface="Arial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Ранее было дано формальное определение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практике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сложной задачей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состоящей из  решения ряда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подзадач.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решения любой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подзадач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оказы-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критическое влияние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редко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бы-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информационной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безопасности.</a:t>
            </a:r>
            <a:endParaRPr sz="1400">
              <a:latin typeface="Times New Roman"/>
              <a:cs typeface="Times New Roman"/>
            </a:endParaRPr>
          </a:p>
          <a:p>
            <a:pPr marL="12700" marR="10795" indent="449580" algn="just">
              <a:lnSpc>
                <a:spcPct val="119300"/>
              </a:lnSpc>
              <a:spcBef>
                <a:spcPts val="6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функциональную модель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основу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брать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реко-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мендации,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изложенные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[9].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tabLst>
                <a:tab pos="3832225" algn="l"/>
              </a:tabLst>
            </a:pPr>
            <a:r>
              <a:rPr sz="1400" spc="20" dirty="0">
                <a:latin typeface="Times New Roman"/>
                <a:cs typeface="Times New Roman"/>
              </a:rPr>
              <a:t>С</a:t>
            </a:r>
            <a:r>
              <a:rPr sz="1100" spc="20" dirty="0">
                <a:latin typeface="Times New Roman"/>
                <a:cs typeface="Times New Roman"/>
              </a:rPr>
              <a:t>ТРОКА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ПЕРСОНАЛИЗАЦИИ	</a:t>
            </a:r>
            <a:r>
              <a:rPr sz="1400" spc="15" dirty="0">
                <a:latin typeface="Times New Roman"/>
                <a:cs typeface="Times New Roman"/>
              </a:rPr>
              <a:t>Д</a:t>
            </a:r>
            <a:r>
              <a:rPr sz="1100" spc="15" dirty="0">
                <a:latin typeface="Times New Roman"/>
                <a:cs typeface="Times New Roman"/>
              </a:rPr>
              <a:t>ОПОЛНИТЕЛЬНЫЙ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ВХОД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676910">
              <a:lnSpc>
                <a:spcPct val="100000"/>
              </a:lnSpc>
              <a:tabLst>
                <a:tab pos="2844800" algn="l"/>
              </a:tabLst>
            </a:pPr>
            <a:r>
              <a:rPr sz="1400" spc="-20" dirty="0">
                <a:latin typeface="Times New Roman"/>
                <a:cs typeface="Times New Roman"/>
              </a:rPr>
              <a:t>К</a:t>
            </a:r>
            <a:r>
              <a:rPr sz="1100" spc="-20" dirty="0">
                <a:latin typeface="Times New Roman"/>
                <a:cs typeface="Times New Roman"/>
              </a:rPr>
              <a:t>ОД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СЕАНСА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(</a:t>
            </a:r>
            <a:r>
              <a:rPr sz="1100" spc="20" dirty="0">
                <a:latin typeface="Times New Roman"/>
                <a:cs typeface="Times New Roman"/>
              </a:rPr>
              <a:t>NONCE</a:t>
            </a:r>
            <a:r>
              <a:rPr sz="1400" spc="20" dirty="0">
                <a:latin typeface="Times New Roman"/>
                <a:cs typeface="Times New Roman"/>
              </a:rPr>
              <a:t>)	</a:t>
            </a:r>
            <a:r>
              <a:rPr sz="1400" spc="10" dirty="0">
                <a:latin typeface="Times New Roman"/>
                <a:cs typeface="Times New Roman"/>
              </a:rPr>
              <a:t>И</a:t>
            </a:r>
            <a:r>
              <a:rPr sz="1100" spc="10" dirty="0">
                <a:latin typeface="Times New Roman"/>
                <a:cs typeface="Times New Roman"/>
              </a:rPr>
              <a:t>СТОЧНИК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ЭНТРОПИИ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4696" y="7056501"/>
            <a:ext cx="4392930" cy="247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Механизм</a:t>
            </a:r>
            <a:r>
              <a:rPr sz="16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ГПСЧ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64135" marR="5080" indent="906144">
              <a:lnSpc>
                <a:spcPct val="155700"/>
              </a:lnSpc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Функциональная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модель ГПСЧ.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компоненты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функциональной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ГПСЧ:</a:t>
            </a:r>
            <a:endParaRPr sz="1400">
              <a:latin typeface="Times New Roman"/>
              <a:cs typeface="Times New Roman"/>
            </a:endParaRPr>
          </a:p>
          <a:p>
            <a:pPr marL="521334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400" spc="-10" dirty="0">
                <a:latin typeface="Times New Roman"/>
                <a:cs typeface="Times New Roman"/>
              </a:rPr>
              <a:t>Источник</a:t>
            </a:r>
            <a:r>
              <a:rPr sz="1400" spc="-5" dirty="0">
                <a:latin typeface="Times New Roman"/>
                <a:cs typeface="Times New Roman"/>
              </a:rPr>
              <a:t> энтропии;</a:t>
            </a:r>
            <a:endParaRPr sz="1400">
              <a:latin typeface="Times New Roman"/>
              <a:cs typeface="Times New Roman"/>
            </a:endParaRPr>
          </a:p>
          <a:p>
            <a:pPr marL="521334" indent="-229235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400" spc="-5" dirty="0">
                <a:latin typeface="Times New Roman"/>
                <a:cs typeface="Times New Roman"/>
              </a:rPr>
              <a:t>Дополнительный </a:t>
            </a:r>
            <a:r>
              <a:rPr sz="1400" spc="-25" dirty="0">
                <a:latin typeface="Times New Roman"/>
                <a:cs typeface="Times New Roman"/>
              </a:rPr>
              <a:t>вход;</a:t>
            </a:r>
            <a:endParaRPr sz="1400">
              <a:latin typeface="Times New Roman"/>
              <a:cs typeface="Times New Roman"/>
            </a:endParaRPr>
          </a:p>
          <a:p>
            <a:pPr marL="521334" indent="-22923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400" spc="-10" dirty="0">
                <a:latin typeface="Times New Roman"/>
                <a:cs typeface="Times New Roman"/>
              </a:rPr>
              <a:t>Строка</a:t>
            </a:r>
            <a:r>
              <a:rPr sz="1400" spc="-5" dirty="0">
                <a:latin typeface="Times New Roman"/>
                <a:cs typeface="Times New Roman"/>
              </a:rPr>
              <a:t> персонализации;</a:t>
            </a:r>
            <a:endParaRPr sz="1400">
              <a:latin typeface="Times New Roman"/>
              <a:cs typeface="Times New Roman"/>
            </a:endParaRPr>
          </a:p>
          <a:p>
            <a:pPr marL="521334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400" dirty="0">
                <a:latin typeface="Times New Roman"/>
                <a:cs typeface="Times New Roman"/>
              </a:rPr>
              <a:t>Внутреннее</a:t>
            </a:r>
            <a:r>
              <a:rPr sz="1400" spc="-5" dirty="0">
                <a:latin typeface="Times New Roman"/>
                <a:cs typeface="Times New Roman"/>
              </a:rPr>
              <a:t> состояние;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9340" cy="94151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  <a:p>
            <a:pPr marL="23526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919480" marR="5715" indent="-228600" algn="just">
              <a:lnSpc>
                <a:spcPct val="120000"/>
              </a:lnSpc>
              <a:spcBef>
                <a:spcPts val="30"/>
              </a:spcBef>
              <a:buFont typeface="Symbol"/>
              <a:buChar char=""/>
              <a:tabLst>
                <a:tab pos="920115" algn="l"/>
              </a:tabLst>
            </a:pPr>
            <a:r>
              <a:rPr sz="1400" spc="-5" dirty="0">
                <a:latin typeface="Times New Roman"/>
                <a:cs typeface="Times New Roman"/>
              </a:rPr>
              <a:t>Набор внутренних </a:t>
            </a:r>
            <a:r>
              <a:rPr sz="1400" spc="-10" dirty="0">
                <a:latin typeface="Times New Roman"/>
                <a:cs typeface="Times New Roman"/>
              </a:rPr>
              <a:t>функций: функция </a:t>
            </a:r>
            <a:r>
              <a:rPr sz="1400" spc="-5" dirty="0">
                <a:latin typeface="Times New Roman"/>
                <a:cs typeface="Times New Roman"/>
              </a:rPr>
              <a:t>инициализации, </a:t>
            </a:r>
            <a:r>
              <a:rPr sz="1400" spc="-10" dirty="0">
                <a:latin typeface="Times New Roman"/>
                <a:cs typeface="Times New Roman"/>
              </a:rPr>
              <a:t>функция </a:t>
            </a:r>
            <a:r>
              <a:rPr sz="1400" spc="20" dirty="0">
                <a:latin typeface="Times New Roman"/>
                <a:cs typeface="Times New Roman"/>
              </a:rPr>
              <a:t>де-  </a:t>
            </a:r>
            <a:r>
              <a:rPr sz="1400" spc="-5" dirty="0">
                <a:latin typeface="Times New Roman"/>
                <a:cs typeface="Times New Roman"/>
              </a:rPr>
              <a:t>инициализации, </a:t>
            </a:r>
            <a:r>
              <a:rPr sz="1400" spc="-10" dirty="0">
                <a:latin typeface="Times New Roman"/>
                <a:cs typeface="Times New Roman"/>
              </a:rPr>
              <a:t>функция </a:t>
            </a:r>
            <a:r>
              <a:rPr sz="1400" spc="-5" dirty="0">
                <a:latin typeface="Times New Roman"/>
                <a:cs typeface="Times New Roman"/>
              </a:rPr>
              <a:t>тестирующая </a:t>
            </a:r>
            <a:r>
              <a:rPr sz="1400" spc="-10" dirty="0">
                <a:latin typeface="Times New Roman"/>
                <a:cs typeface="Times New Roman"/>
              </a:rPr>
              <a:t>корректность ГПСЧ, функ-  </a:t>
            </a:r>
            <a:r>
              <a:rPr sz="1400" dirty="0">
                <a:latin typeface="Times New Roman"/>
                <a:cs typeface="Times New Roman"/>
              </a:rPr>
              <a:t>ция </a:t>
            </a:r>
            <a:r>
              <a:rPr sz="1400" spc="-5" dirty="0">
                <a:latin typeface="Times New Roman"/>
                <a:cs typeface="Times New Roman"/>
              </a:rPr>
              <a:t>генерации </a:t>
            </a:r>
            <a:r>
              <a:rPr sz="1400" spc="-10" dirty="0">
                <a:latin typeface="Times New Roman"/>
                <a:cs typeface="Times New Roman"/>
              </a:rPr>
              <a:t>значения, </a:t>
            </a:r>
            <a:r>
              <a:rPr sz="1400" spc="-5" dirty="0">
                <a:latin typeface="Times New Roman"/>
                <a:cs typeface="Times New Roman"/>
              </a:rPr>
              <a:t>функция установки инициализационного  </a:t>
            </a:r>
            <a:r>
              <a:rPr sz="1400" spc="-10" dirty="0">
                <a:latin typeface="Times New Roman"/>
                <a:cs typeface="Times New Roman"/>
              </a:rPr>
              <a:t>вектора.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компоненты.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45"/>
              </a:spcBef>
              <a:buFont typeface="Arial"/>
              <a:buAutoNum type="arabicPeriod"/>
              <a:tabLst>
                <a:tab pos="797560" algn="l"/>
                <a:tab pos="798195" algn="l"/>
              </a:tabLst>
            </a:pPr>
            <a:r>
              <a:rPr sz="1400" b="1" spc="-10" dirty="0">
                <a:latin typeface="Arial"/>
                <a:cs typeface="Arial"/>
              </a:rPr>
              <a:t>Источник</a:t>
            </a:r>
            <a:r>
              <a:rPr sz="1400" b="1" spc="-5" dirty="0">
                <a:latin typeface="Arial"/>
                <a:cs typeface="Arial"/>
              </a:rPr>
              <a:t> энтропии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580"/>
              </a:spcBef>
            </a:pP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(источник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случайности) 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механизм, генерирую-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величины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дальнейшего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ка-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инициализационного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вектора ГПСЧ. Источник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(аппаратный  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чисел)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инициализационный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вектор, генерируемый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должны держаться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секрете и 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надежно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защищены. Секретность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информации является базовым требованием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 от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требуется, источник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предоставлять случайные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нужном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количестве. Более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дробно об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говорится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п.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2" action="ppaction://hlinksldjump"/>
              </a:rPr>
              <a:t>2.5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45"/>
              </a:spcBef>
              <a:buFont typeface="Arial"/>
              <a:buAutoNum type="arabicPeriod" startAt="2"/>
              <a:tabLst>
                <a:tab pos="797560" algn="l"/>
                <a:tab pos="798195" algn="l"/>
              </a:tabLst>
            </a:pPr>
            <a:r>
              <a:rPr sz="1400" b="1" spc="-5" dirty="0">
                <a:latin typeface="Arial"/>
                <a:cs typeface="Arial"/>
              </a:rPr>
              <a:t>Дополнительный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вход</a:t>
            </a:r>
            <a:endParaRPr sz="1400">
              <a:latin typeface="Arial"/>
              <a:cs typeface="Arial"/>
            </a:endParaRPr>
          </a:p>
          <a:p>
            <a:pPr marL="12700" marR="5080" indent="449580" algn="just">
              <a:lnSpc>
                <a:spcPct val="119900"/>
              </a:lnSpc>
              <a:spcBef>
                <a:spcPts val="5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передана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секретная, так и не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сек-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ретная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зависимости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приложения. 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зависеть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данных. По  возможности, данные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дополнительного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должны проверяться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ректность.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использования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системного времени,  должны проверяться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корректность значения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рекомендуется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подавать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код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сеанса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(nonce)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уникальное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данного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сеанса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случайных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минимальные шансы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повторенным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другом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сеансе.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сформировано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текущего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(количества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тиков),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номера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сеанса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повторяющихся от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сеанса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сеансу.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45"/>
              </a:spcBef>
              <a:buFont typeface="Arial"/>
              <a:buAutoNum type="arabicPeriod" startAt="3"/>
              <a:tabLst>
                <a:tab pos="797560" algn="l"/>
                <a:tab pos="798195" algn="l"/>
              </a:tabLst>
            </a:pPr>
            <a:r>
              <a:rPr sz="1400" b="1" spc="-5" dirty="0">
                <a:latin typeface="Arial"/>
                <a:cs typeface="Arial"/>
              </a:rPr>
              <a:t>Строка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персонализации</a:t>
            </a:r>
            <a:endParaRPr sz="1400">
              <a:latin typeface="Arial"/>
              <a:cs typeface="Arial"/>
            </a:endParaRPr>
          </a:p>
          <a:p>
            <a:pPr marL="12700" marR="8890" indent="449580" algn="just">
              <a:lnSpc>
                <a:spcPct val="119700"/>
              </a:lnSpc>
              <a:spcBef>
                <a:spcPts val="5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 инициализации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инициализационного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вектора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строку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персонализации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персонализации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сделать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текущую инициализацию уникальной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относительно</a:t>
            </a:r>
            <a:r>
              <a:rPr sz="1400" spc="3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52515" cy="921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20000"/>
              </a:lnSpc>
              <a:spcBef>
                <a:spcPts val="1155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остальных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инициализаций. Поэтому строка персонализации должна быть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настолько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уникальной,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насколько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возможно.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вклю-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информацию.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[9]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 возможные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варианты данных,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включаемых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строку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персонализации: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8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серийные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номера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ключи,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идентификаторы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пользователя,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4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временные метки,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4"/>
              </a:spcBef>
              <a:buFont typeface="Symbol"/>
              <a:buChar char=""/>
              <a:tabLst>
                <a:tab pos="9201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сетевые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адреса,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массивы инициализационных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4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специальные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специфичные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ГПСЧ,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идентификаторы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идентификаторы версии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протокола,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4"/>
              </a:spcBef>
              <a:buFont typeface="Symbol"/>
              <a:buChar char=""/>
              <a:tabLst>
                <a:tab pos="9201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числа,</a:t>
            </a:r>
            <a:endParaRPr sz="1400">
              <a:latin typeface="Times New Roman"/>
              <a:cs typeface="Times New Roman"/>
            </a:endParaRPr>
          </a:p>
          <a:p>
            <a:pPr marL="919480" indent="-226060">
              <a:lnSpc>
                <a:spcPct val="100000"/>
              </a:lnSpc>
              <a:spcBef>
                <a:spcPts val="430"/>
              </a:spcBef>
              <a:buFont typeface="Symbol"/>
              <a:buChar char=""/>
              <a:tabLst>
                <a:tab pos="9201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сеансовый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код.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55"/>
              </a:spcBef>
              <a:buFont typeface="Arial"/>
              <a:buAutoNum type="arabicPeriod" startAt="4"/>
              <a:tabLst>
                <a:tab pos="797560" algn="l"/>
                <a:tab pos="798195" algn="l"/>
              </a:tabLst>
            </a:pPr>
            <a:r>
              <a:rPr sz="1400" b="1" spc="-5" dirty="0">
                <a:latin typeface="Arial"/>
                <a:cs typeface="Arial"/>
              </a:rPr>
              <a:t>Внутреннее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состояние</a:t>
            </a:r>
            <a:endParaRPr sz="1400">
              <a:latin typeface="Arial"/>
              <a:cs typeface="Arial"/>
            </a:endParaRPr>
          </a:p>
          <a:p>
            <a:pPr marL="12700" marR="11430" indent="449580" algn="just">
              <a:lnSpc>
                <a:spcPct val="120400"/>
              </a:lnSpc>
              <a:spcBef>
                <a:spcPts val="56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Внутреннее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память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содержатся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па-  раметры,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другие сохраненные значения,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работы  ГПСЧ.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частности,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внутреннее состояние хранит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текущее значение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ПСЧ.</a:t>
            </a:r>
            <a:endParaRPr sz="1400">
              <a:latin typeface="Times New Roman"/>
              <a:cs typeface="Times New Roman"/>
            </a:endParaRPr>
          </a:p>
          <a:p>
            <a:pPr marL="797560" lvl="2" indent="-605790">
              <a:lnSpc>
                <a:spcPct val="100000"/>
              </a:lnSpc>
              <a:spcBef>
                <a:spcPts val="1345"/>
              </a:spcBef>
              <a:buFont typeface="Arial"/>
              <a:buAutoNum type="arabicPeriod" startAt="5"/>
              <a:tabLst>
                <a:tab pos="797560" algn="l"/>
                <a:tab pos="798195" algn="l"/>
              </a:tabLst>
            </a:pPr>
            <a:r>
              <a:rPr sz="1400" b="1" spc="-5" dirty="0">
                <a:latin typeface="Arial"/>
                <a:cs typeface="Arial"/>
              </a:rPr>
              <a:t>Внутренние функции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ГПСЧ</a:t>
            </a:r>
            <a:endParaRPr sz="1400">
              <a:latin typeface="Arial"/>
              <a:cs typeface="Arial"/>
            </a:endParaRPr>
          </a:p>
          <a:p>
            <a:pPr marL="12700" marR="1143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управляют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внутренним состоянием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реализуют  ключевые алгоритмы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NIST SP 800-90A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рекомендуют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функций,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представленных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рисунке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их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подробнее.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13130" lvl="3" indent="-721360">
              <a:lnSpc>
                <a:spcPct val="100000"/>
              </a:lnSpc>
              <a:buFont typeface="Arial"/>
              <a:buAutoNum type="arabicPeriod"/>
              <a:tabLst>
                <a:tab pos="913130" algn="l"/>
                <a:tab pos="913765" algn="l"/>
              </a:tabLst>
            </a:pPr>
            <a:r>
              <a:rPr sz="1400" i="1" dirty="0">
                <a:latin typeface="Arial"/>
                <a:cs typeface="Arial"/>
              </a:rPr>
              <a:t>Функция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инициализации</a:t>
            </a:r>
            <a:endParaRPr sz="1400">
              <a:latin typeface="Arial"/>
              <a:cs typeface="Arial"/>
            </a:endParaRPr>
          </a:p>
          <a:p>
            <a:pPr marL="12700" marR="6350" indent="449580" algn="just">
              <a:lnSpc>
                <a:spcPct val="119600"/>
              </a:lnSpc>
              <a:spcBef>
                <a:spcPts val="38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инициализации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нирует его со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строкой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персонализации,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текущим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создает,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об-  разом,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инициализационный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должен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инициализирован перед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началом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псевдо-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инициализации делает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следующее:</a:t>
            </a:r>
            <a:endParaRPr sz="1400">
              <a:latin typeface="Times New Roman"/>
              <a:cs typeface="Times New Roman"/>
            </a:endParaRPr>
          </a:p>
          <a:p>
            <a:pPr marL="462280" indent="-222885" algn="just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входных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параметров,</a:t>
            </a:r>
            <a:endParaRPr sz="1400">
              <a:latin typeface="Times New Roman"/>
              <a:cs typeface="Times New Roman"/>
            </a:endParaRPr>
          </a:p>
          <a:p>
            <a:pPr marL="462280" indent="-222885" algn="just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 уровень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криптостойкости,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50610" cy="93268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  <a:p>
            <a:pPr marL="23526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465455" marR="6985" indent="-226060">
              <a:lnSpc>
                <a:spcPts val="2020"/>
              </a:lnSpc>
              <a:spcBef>
                <a:spcPts val="40"/>
              </a:spcBef>
              <a:buAutoNum type="arabicPeriod" startAt="3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специфические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(например, набор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эллиптической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кривой),</a:t>
            </a:r>
            <a:endParaRPr sz="140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210"/>
              </a:spcBef>
              <a:buAutoNum type="arabicPeriod" startAt="3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достаточным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уровнем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надеж-</a:t>
            </a:r>
            <a:endParaRPr sz="1400">
              <a:latin typeface="Times New Roman"/>
              <a:cs typeface="Times New Roman"/>
            </a:endParaRPr>
          </a:p>
          <a:p>
            <a:pPr marL="465455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ности,</a:t>
            </a:r>
            <a:endParaRPr sz="140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325"/>
              </a:spcBef>
              <a:buAutoNum type="arabicPeriod" startAt="5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код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сеанса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(nonce),</a:t>
            </a:r>
            <a:endParaRPr sz="1400">
              <a:latin typeface="Times New Roman"/>
              <a:cs typeface="Times New Roman"/>
            </a:endParaRPr>
          </a:p>
          <a:p>
            <a:pPr marL="465455" marR="6350" indent="-226060">
              <a:lnSpc>
                <a:spcPct val="120000"/>
              </a:lnSpc>
              <a:buAutoNum type="arabicPeriod" startAt="5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 начальное внутреннее состояние,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инициа-  лизации.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tabLst>
                <a:tab pos="913130" algn="l"/>
              </a:tabLst>
            </a:pPr>
            <a:r>
              <a:rPr sz="1400" i="1" spc="-5" dirty="0">
                <a:latin typeface="Arial"/>
                <a:cs typeface="Arial"/>
              </a:rPr>
              <a:t>2.4.5.2.	</a:t>
            </a:r>
            <a:r>
              <a:rPr sz="1400" i="1" dirty="0">
                <a:latin typeface="Arial"/>
                <a:cs typeface="Arial"/>
              </a:rPr>
              <a:t>Функция </a:t>
            </a:r>
            <a:r>
              <a:rPr sz="1400" i="1" spc="-10" dirty="0">
                <a:latin typeface="Arial"/>
                <a:cs typeface="Arial"/>
              </a:rPr>
              <a:t>установки </a:t>
            </a:r>
            <a:r>
              <a:rPr sz="1400" i="1" spc="-20" dirty="0">
                <a:latin typeface="Arial"/>
                <a:cs typeface="Arial"/>
              </a:rPr>
              <a:t>начального </a:t>
            </a:r>
            <a:r>
              <a:rPr sz="1400" i="1" spc="-10" dirty="0">
                <a:latin typeface="Arial"/>
                <a:cs typeface="Arial"/>
              </a:rPr>
              <a:t>вектора</a:t>
            </a:r>
            <a:r>
              <a:rPr sz="1400" i="1" spc="7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(реинициализации)</a:t>
            </a:r>
            <a:endParaRPr sz="1400">
              <a:latin typeface="Arial"/>
              <a:cs typeface="Arial"/>
            </a:endParaRPr>
          </a:p>
          <a:p>
            <a:pPr marL="12700" marR="6350" indent="449580" algn="just">
              <a:lnSpc>
                <a:spcPct val="119900"/>
              </a:lnSpc>
              <a:spcBef>
                <a:spcPts val="365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установки начального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 новое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от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текущим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внутренним состоянием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дополнительного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новый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начальный вектор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новое  внутреннее состояние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запроса 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краткости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эту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реинициализацией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Реинициализация добавляет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процесс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быть:</a:t>
            </a:r>
            <a:endParaRPr sz="140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явно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запрошена приложением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потребителем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ПСЧ;</a:t>
            </a:r>
            <a:endParaRPr sz="1400">
              <a:latin typeface="Times New Roman"/>
              <a:cs typeface="Times New Roman"/>
            </a:endParaRPr>
          </a:p>
          <a:p>
            <a:pPr marL="465455" marR="5715" indent="-226060">
              <a:lnSpc>
                <a:spcPct val="119400"/>
              </a:lnSpc>
              <a:spcBef>
                <a:spcPts val="110"/>
              </a:spcBef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предсказания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генери-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руемых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чисел;</a:t>
            </a:r>
            <a:endParaRPr sz="140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440"/>
              </a:spcBef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выполнена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сгенерированных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чисел;</a:t>
            </a:r>
            <a:endParaRPr sz="1400">
              <a:latin typeface="Times New Roman"/>
              <a:cs typeface="Times New Roman"/>
            </a:endParaRPr>
          </a:p>
          <a:p>
            <a:pPr marL="465455" marR="6350" indent="-226060">
              <a:lnSpc>
                <a:spcPct val="119300"/>
              </a:lnSpc>
              <a:spcBef>
                <a:spcPts val="110"/>
              </a:spcBef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выполнена по внешнему событию (например,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доступности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точника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энтропии).</a:t>
            </a:r>
            <a:endParaRPr sz="1400">
              <a:latin typeface="Times New Roman"/>
              <a:cs typeface="Times New Roman"/>
            </a:endParaRPr>
          </a:p>
          <a:p>
            <a:pPr marL="12700" marR="13335" indent="449580">
              <a:lnSpc>
                <a:spcPct val="120000"/>
              </a:lnSpc>
              <a:spcBef>
                <a:spcPts val="40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отдельной функции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реинициализации.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Вместо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инициализации.</a:t>
            </a:r>
            <a:endParaRPr sz="1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реинициализации:</a:t>
            </a:r>
            <a:endParaRPr sz="1400">
              <a:latin typeface="Times New Roman"/>
              <a:cs typeface="Times New Roman"/>
            </a:endParaRPr>
          </a:p>
          <a:p>
            <a:pPr marL="462280" indent="-222885" algn="just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корректность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входных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параметров.</a:t>
            </a:r>
            <a:endParaRPr sz="1400">
              <a:latin typeface="Times New Roman"/>
              <a:cs typeface="Times New Roman"/>
            </a:endParaRPr>
          </a:p>
          <a:p>
            <a:pPr marL="462280" indent="-222885" algn="just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 истинно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энтропии.</a:t>
            </a:r>
            <a:endParaRPr sz="1400">
              <a:latin typeface="Times New Roman"/>
              <a:cs typeface="Times New Roman"/>
            </a:endParaRPr>
          </a:p>
          <a:p>
            <a:pPr marL="465455" marR="5715" indent="-226060" algn="just">
              <a:lnSpc>
                <a:spcPct val="119600"/>
              </a:lnSpc>
              <a:spcBef>
                <a:spcPts val="10"/>
              </a:spcBef>
              <a:buAutoNum type="arabicPeriod"/>
              <a:tabLst>
                <a:tab pos="462915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реинициализации,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текущее внутреннее  состояние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новым истинно случайным числом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вход-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нового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внутреннего состояния.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92405" algn="just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2.4.5.3. </a:t>
            </a:r>
            <a:r>
              <a:rPr sz="1400" i="1" dirty="0">
                <a:latin typeface="Arial"/>
                <a:cs typeface="Arial"/>
              </a:rPr>
              <a:t>Функция </a:t>
            </a:r>
            <a:r>
              <a:rPr sz="1400" i="1" spc="-5" dirty="0">
                <a:latin typeface="Arial"/>
                <a:cs typeface="Arial"/>
              </a:rPr>
              <a:t>генерации</a:t>
            </a:r>
            <a:r>
              <a:rPr sz="1400" i="1" spc="-165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значения</a:t>
            </a:r>
            <a:endParaRPr sz="1400">
              <a:latin typeface="Arial"/>
              <a:cs typeface="Arial"/>
            </a:endParaRPr>
          </a:p>
          <a:p>
            <a:pPr marL="12700" marR="7620" indent="449580" algn="just">
              <a:lnSpc>
                <a:spcPct val="119700"/>
              </a:lnSpc>
              <a:spcBef>
                <a:spcPts val="365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генерации значения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псевдослучайное 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запросу,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текущее внутреннее состояние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меняя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 для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запроса.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действия: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50610" cy="913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корректность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входных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параметров.</a:t>
            </a:r>
            <a:endParaRPr sz="1400">
              <a:latin typeface="Times New Roman"/>
              <a:cs typeface="Times New Roman"/>
            </a:endParaRPr>
          </a:p>
          <a:p>
            <a:pPr marL="465455" marR="13335" indent="-226060">
              <a:lnSpc>
                <a:spcPts val="2020"/>
              </a:lnSpc>
              <a:spcBef>
                <a:spcPts val="110"/>
              </a:spcBef>
              <a:buAutoNum type="arabicPeriod"/>
              <a:tabLst>
                <a:tab pos="462915" algn="l"/>
                <a:tab pos="1337945" algn="l"/>
                <a:tab pos="2169795" algn="l"/>
                <a:tab pos="3686175" algn="l"/>
                <a:tab pos="4163060" algn="l"/>
                <a:tab pos="4532630" algn="l"/>
                <a:tab pos="5563235" algn="l"/>
                <a:tab pos="598868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Вызы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ает	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ф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нк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ю	реи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и,	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сли	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	не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бх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ди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	(см.	п.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2" action="ppaction://hlinksldjump"/>
              </a:rPr>
              <a:t> 2.4.5.2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62915" algn="l"/>
              </a:tabLst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генерации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ПСЧ.</a:t>
            </a:r>
            <a:endParaRPr sz="1400">
              <a:latin typeface="Times New Roman"/>
              <a:cs typeface="Times New Roman"/>
            </a:endParaRPr>
          </a:p>
          <a:p>
            <a:pPr marL="462280" indent="-22288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29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 новое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внутреннее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13130" lvl="3" indent="-721360">
              <a:lnSpc>
                <a:spcPct val="100000"/>
              </a:lnSpc>
              <a:buFont typeface="Arial"/>
              <a:buAutoNum type="arabicPeriod" startAt="4"/>
              <a:tabLst>
                <a:tab pos="913130" algn="l"/>
                <a:tab pos="913765" algn="l"/>
              </a:tabLst>
            </a:pPr>
            <a:r>
              <a:rPr sz="1400" i="1" dirty="0">
                <a:latin typeface="Arial"/>
                <a:cs typeface="Arial"/>
              </a:rPr>
              <a:t>Функция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деинициализации</a:t>
            </a:r>
            <a:endParaRPr sz="1400">
              <a:latin typeface="Arial"/>
              <a:cs typeface="Arial"/>
            </a:endParaRPr>
          </a:p>
          <a:p>
            <a:pPr marL="12700" marR="6985" indent="449580" algn="just">
              <a:lnSpc>
                <a:spcPct val="120000"/>
              </a:lnSpc>
              <a:spcBef>
                <a:spcPts val="36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деинициализации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очищает 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внутреннего состояния.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целях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противодействия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анализу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системы.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13130" lvl="3" indent="-721360">
              <a:lnSpc>
                <a:spcPct val="100000"/>
              </a:lnSpc>
              <a:buFont typeface="Arial"/>
              <a:buAutoNum type="arabicPeriod" startAt="5"/>
              <a:tabLst>
                <a:tab pos="913130" algn="l"/>
                <a:tab pos="913765" algn="l"/>
              </a:tabLst>
            </a:pPr>
            <a:r>
              <a:rPr sz="1400" i="1" spc="-5" dirty="0">
                <a:latin typeface="Arial"/>
                <a:cs typeface="Arial"/>
              </a:rPr>
              <a:t>Функция, </a:t>
            </a:r>
            <a:r>
              <a:rPr sz="1400" i="1" spc="-10" dirty="0">
                <a:latin typeface="Arial"/>
                <a:cs typeface="Arial"/>
              </a:rPr>
              <a:t>тестирующая </a:t>
            </a:r>
            <a:r>
              <a:rPr sz="1400" i="1" spc="-20" dirty="0">
                <a:latin typeface="Arial"/>
                <a:cs typeface="Arial"/>
              </a:rPr>
              <a:t>ГПСЧ </a:t>
            </a:r>
            <a:r>
              <a:rPr sz="1400" i="1" spc="-5" dirty="0">
                <a:latin typeface="Arial"/>
                <a:cs typeface="Arial"/>
              </a:rPr>
              <a:t>на</a:t>
            </a:r>
            <a:r>
              <a:rPr sz="1400" i="1" spc="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корректность</a:t>
            </a:r>
            <a:endParaRPr sz="1400">
              <a:latin typeface="Arial"/>
              <a:cs typeface="Arial"/>
            </a:endParaRPr>
          </a:p>
          <a:p>
            <a:pPr marL="12700" marR="6350" indent="449580" algn="just">
              <a:lnSpc>
                <a:spcPct val="119600"/>
              </a:lnSpc>
              <a:spcBef>
                <a:spcPts val="38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тестирующая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проводит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ректность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приложению–потребителю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9900"/>
              </a:lnSpc>
              <a:spcBef>
                <a:spcPts val="4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описанных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здесь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рекомендаций  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служить аппаратно-программный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реализованный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фирмой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Intel на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базе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архитектуры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Intel 64.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реализован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инструкции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процессора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RdRand (RDRAND)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криптографиче-  ским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стандартам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4"/>
              </a:rPr>
              <a:t>NIST SP800-90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5"/>
              </a:rPr>
              <a:t>FIPS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5"/>
              </a:rPr>
              <a:t>140-2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6"/>
              </a:rPr>
              <a:t>ANSI X9.82</a:t>
            </a:r>
            <a:r>
              <a:rPr sz="1400" spc="-90" dirty="0">
                <a:solidFill>
                  <a:srgbClr val="000009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7"/>
              </a:rPr>
              <a:t>[4]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2.5. </a:t>
            </a:r>
            <a:r>
              <a:rPr sz="1600" b="1" spc="-5" dirty="0">
                <a:latin typeface="Arial"/>
                <a:cs typeface="Arial"/>
              </a:rPr>
              <a:t>Аппаратные генераторы </a:t>
            </a:r>
            <a:r>
              <a:rPr sz="1600" b="1" spc="-10" dirty="0">
                <a:latin typeface="Arial"/>
                <a:cs typeface="Arial"/>
              </a:rPr>
              <a:t>случайных</a:t>
            </a:r>
            <a:r>
              <a:rPr sz="1600" b="1" spc="-2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чисел</a:t>
            </a:r>
            <a:endParaRPr sz="1600">
              <a:latin typeface="Arial"/>
              <a:cs typeface="Arial"/>
            </a:endParaRPr>
          </a:p>
          <a:p>
            <a:pPr marL="12700" marR="6985" algn="just">
              <a:lnSpc>
                <a:spcPct val="120000"/>
              </a:lnSpc>
              <a:spcBef>
                <a:spcPts val="63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2.9.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Аппаратный генератор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устройство,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использующее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физических процессов.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 состоит 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преобразующего значения, полу-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ченные 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энтропии,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нужный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формат.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(ИЭ) могут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быть: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подбрасывание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монеты;</a:t>
            </a:r>
            <a:endParaRPr sz="1400">
              <a:latin typeface="Times New Roman"/>
              <a:cs typeface="Times New Roman"/>
            </a:endParaRPr>
          </a:p>
          <a:p>
            <a:pPr marL="469900" marR="6350" indent="-228600">
              <a:lnSpc>
                <a:spcPct val="1193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временные задержки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моментами излучения частиц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процессе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ра-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диоактивного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распада;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4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тепловые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шумы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работе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полупроводникового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резистора;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частотные отклонения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свободно работающего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частот;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фотоэффект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испускание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электронов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веществом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действием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света;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звук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микрофона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видео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подключенной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камеры;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50610" cy="77431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  <a:p>
            <a:pPr marL="23526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365"/>
              </a:spcBef>
              <a:buFont typeface="Symbol"/>
              <a:buChar char=""/>
              <a:tabLst>
                <a:tab pos="470534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памяти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компьютера.</a:t>
            </a:r>
            <a:endParaRPr sz="1400">
              <a:latin typeface="Times New Roman"/>
              <a:cs typeface="Times New Roman"/>
            </a:endParaRPr>
          </a:p>
          <a:p>
            <a:pPr marL="12700" marR="6350" indent="449580" algn="just">
              <a:lnSpc>
                <a:spcPct val="119800"/>
              </a:lnSpc>
              <a:spcBef>
                <a:spcPts val="409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аппаратного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трудоёмкая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задача,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рамках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нужно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проблемы 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настройка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диапазонов  фиксируемых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величин, оцифровка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аналоговых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изоля-  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внешних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воздействий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т.п.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9900"/>
              </a:lnSpc>
              <a:spcBef>
                <a:spcPts val="3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электриче-  ский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шум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диода.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диоде шумовой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сигнал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велик вследствие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эффек-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лавинного нарастания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заряда.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диод часто используют как источник  шума.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NC2401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фирмы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NoiseCom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[7]. 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шума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встроенный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усилитель,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ширина полосы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частот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составляет 1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ГГц,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амплитуда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160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мВ.</a:t>
            </a:r>
            <a:endParaRPr sz="1400">
              <a:latin typeface="Times New Roman"/>
              <a:cs typeface="Times New Roman"/>
            </a:endParaRPr>
          </a:p>
          <a:p>
            <a:pPr marL="12700" marR="12065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преобразования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шумового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сигнала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цифровую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форму 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методы:</a:t>
            </a:r>
            <a:endParaRPr sz="1400">
              <a:latin typeface="Times New Roman"/>
              <a:cs typeface="Times New Roman"/>
            </a:endParaRPr>
          </a:p>
          <a:p>
            <a:pPr marL="465455" indent="-226060" algn="just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6090" algn="l"/>
              </a:tabLst>
            </a:pPr>
            <a:r>
              <a:rPr sz="1400" spc="-5" dirty="0">
                <a:latin typeface="Times New Roman"/>
                <a:cs typeface="Times New Roman"/>
              </a:rPr>
              <a:t>Аналогово-цифровое преобразование;</a:t>
            </a:r>
            <a:endParaRPr sz="1400">
              <a:latin typeface="Times New Roman"/>
              <a:cs typeface="Times New Roman"/>
            </a:endParaRPr>
          </a:p>
          <a:p>
            <a:pPr marL="465455" marR="12065" indent="-226060" algn="just">
              <a:lnSpc>
                <a:spcPct val="119300"/>
              </a:lnSpc>
              <a:spcBef>
                <a:spcPts val="110"/>
              </a:spcBef>
              <a:buFont typeface="Symbol"/>
              <a:buChar char=""/>
              <a:tabLst>
                <a:tab pos="466090" algn="l"/>
              </a:tabLst>
            </a:pPr>
            <a:r>
              <a:rPr sz="1400" spc="-15" dirty="0">
                <a:latin typeface="Times New Roman"/>
                <a:cs typeface="Times New Roman"/>
              </a:rPr>
              <a:t>Наблюдение </a:t>
            </a:r>
            <a:r>
              <a:rPr sz="1400" spc="-5" dirty="0"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latin typeface="Times New Roman"/>
                <a:cs typeface="Times New Roman"/>
              </a:rPr>
              <a:t>импульсов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5" dirty="0">
                <a:latin typeface="Times New Roman"/>
                <a:cs typeface="Times New Roman"/>
              </a:rPr>
              <a:t>определением </a:t>
            </a:r>
            <a:r>
              <a:rPr sz="1400" spc="-10" dirty="0">
                <a:latin typeface="Times New Roman"/>
                <a:cs typeface="Times New Roman"/>
              </a:rPr>
              <a:t>количества  импульсов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10" dirty="0">
                <a:latin typeface="Times New Roman"/>
                <a:cs typeface="Times New Roman"/>
              </a:rPr>
              <a:t>единицу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времени;</a:t>
            </a:r>
            <a:endParaRPr sz="1400">
              <a:latin typeface="Times New Roman"/>
              <a:cs typeface="Times New Roman"/>
            </a:endParaRPr>
          </a:p>
          <a:p>
            <a:pPr marL="465455" marR="10160" indent="-226060" algn="just">
              <a:lnSpc>
                <a:spcPct val="119300"/>
              </a:lnSpc>
              <a:spcBef>
                <a:spcPts val="120"/>
              </a:spcBef>
              <a:buFont typeface="Symbol"/>
              <a:buChar char=""/>
              <a:tabLst>
                <a:tab pos="466090" algn="l"/>
              </a:tabLst>
            </a:pPr>
            <a:r>
              <a:rPr sz="1400" spc="-15" dirty="0">
                <a:latin typeface="Times New Roman"/>
                <a:cs typeface="Times New Roman"/>
              </a:rPr>
              <a:t>Наблюдение </a:t>
            </a:r>
            <a:r>
              <a:rPr sz="1400" spc="-5" dirty="0"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latin typeface="Times New Roman"/>
                <a:cs typeface="Times New Roman"/>
              </a:rPr>
              <a:t>импульсов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5" dirty="0">
                <a:latin typeface="Times New Roman"/>
                <a:cs typeface="Times New Roman"/>
              </a:rPr>
              <a:t>определением интервала  времени между последовательными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импульсами;</a:t>
            </a:r>
            <a:endParaRPr sz="1400">
              <a:latin typeface="Times New Roman"/>
              <a:cs typeface="Times New Roman"/>
            </a:endParaRPr>
          </a:p>
          <a:p>
            <a:pPr marL="465455" marR="6350" indent="-226060" algn="just">
              <a:lnSpc>
                <a:spcPct val="120600"/>
              </a:lnSpc>
              <a:spcBef>
                <a:spcPts val="100"/>
              </a:spcBef>
              <a:buFont typeface="Symbol"/>
              <a:buChar char=""/>
              <a:tabLst>
                <a:tab pos="466090" algn="l"/>
              </a:tabLst>
            </a:pPr>
            <a:r>
              <a:rPr sz="1400" spc="-10" dirty="0">
                <a:latin typeface="Times New Roman"/>
                <a:cs typeface="Times New Roman"/>
              </a:rPr>
              <a:t>Поскольку </a:t>
            </a:r>
            <a:r>
              <a:rPr sz="1400" dirty="0">
                <a:latin typeface="Times New Roman"/>
                <a:cs typeface="Times New Roman"/>
              </a:rPr>
              <a:t>у </a:t>
            </a:r>
            <a:r>
              <a:rPr sz="1400" spc="-10" dirty="0">
                <a:latin typeface="Times New Roman"/>
                <a:cs typeface="Times New Roman"/>
              </a:rPr>
              <a:t>аналогово-цифрового преобразователя могут </a:t>
            </a:r>
            <a:r>
              <a:rPr sz="1400" spc="-5" dirty="0">
                <a:latin typeface="Times New Roman"/>
                <a:cs typeface="Times New Roman"/>
              </a:rPr>
              <a:t>появляться  ошибочные </a:t>
            </a:r>
            <a:r>
              <a:rPr sz="1400" spc="-10" dirty="0">
                <a:latin typeface="Times New Roman"/>
                <a:cs typeface="Times New Roman"/>
              </a:rPr>
              <a:t>значения, </a:t>
            </a:r>
            <a:r>
              <a:rPr sz="1400" spc="-5" dirty="0">
                <a:latin typeface="Times New Roman"/>
                <a:cs typeface="Times New Roman"/>
              </a:rPr>
              <a:t>гистограммы </a:t>
            </a:r>
            <a:r>
              <a:rPr sz="1400" spc="-10" dirty="0">
                <a:latin typeface="Times New Roman"/>
                <a:cs typeface="Times New Roman"/>
              </a:rPr>
              <a:t>значений </a:t>
            </a:r>
            <a:r>
              <a:rPr sz="1400" spc="5" dirty="0">
                <a:latin typeface="Times New Roman"/>
                <a:cs typeface="Times New Roman"/>
              </a:rPr>
              <a:t>после </a:t>
            </a:r>
            <a:r>
              <a:rPr sz="1400" spc="-10" dirty="0">
                <a:latin typeface="Times New Roman"/>
                <a:cs typeface="Times New Roman"/>
              </a:rPr>
              <a:t>преобразования </a:t>
            </a:r>
            <a:r>
              <a:rPr sz="1400" dirty="0">
                <a:latin typeface="Times New Roman"/>
                <a:cs typeface="Times New Roman"/>
              </a:rPr>
              <a:t>не  </a:t>
            </a:r>
            <a:r>
              <a:rPr sz="1400" spc="-10" dirty="0">
                <a:latin typeface="Times New Roman"/>
                <a:cs typeface="Times New Roman"/>
              </a:rPr>
              <a:t>показывают равномерного </a:t>
            </a:r>
            <a:r>
              <a:rPr sz="1400" spc="-5" dirty="0">
                <a:latin typeface="Times New Roman"/>
                <a:cs typeface="Times New Roman"/>
              </a:rPr>
              <a:t>распределения. Для получения </a:t>
            </a:r>
            <a:r>
              <a:rPr sz="1400" dirty="0">
                <a:latin typeface="Times New Roman"/>
                <a:cs typeface="Times New Roman"/>
              </a:rPr>
              <a:t>большей рав-  </a:t>
            </a:r>
            <a:r>
              <a:rPr sz="1400" spc="-5" dirty="0">
                <a:latin typeface="Times New Roman"/>
                <a:cs typeface="Times New Roman"/>
              </a:rPr>
              <a:t>номерности распределения </a:t>
            </a:r>
            <a:r>
              <a:rPr sz="1400" spc="-10" dirty="0">
                <a:latin typeface="Times New Roman"/>
                <a:cs typeface="Times New Roman"/>
              </a:rPr>
              <a:t>может </a:t>
            </a:r>
            <a:r>
              <a:rPr sz="1400" dirty="0">
                <a:latin typeface="Times New Roman"/>
                <a:cs typeface="Times New Roman"/>
              </a:rPr>
              <a:t>быть </a:t>
            </a:r>
            <a:r>
              <a:rPr sz="1400" spc="-5" dirty="0">
                <a:latin typeface="Times New Roman"/>
                <a:cs typeface="Times New Roman"/>
              </a:rPr>
              <a:t>применена дополнительная </a:t>
            </a:r>
            <a:r>
              <a:rPr sz="1400" spc="5" dirty="0">
                <a:latin typeface="Times New Roman"/>
                <a:cs typeface="Times New Roman"/>
              </a:rPr>
              <a:t>обра- 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ботка значений: два </a:t>
            </a:r>
            <a:r>
              <a:rPr sz="1400" dirty="0">
                <a:latin typeface="Times New Roman"/>
                <a:cs typeface="Times New Roman"/>
              </a:rPr>
              <a:t>бита </a:t>
            </a:r>
            <a:r>
              <a:rPr sz="1400" spc="-15" dirty="0">
                <a:latin typeface="Times New Roman"/>
                <a:cs typeface="Times New Roman"/>
              </a:rPr>
              <a:t>конвертируют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10" dirty="0">
                <a:latin typeface="Times New Roman"/>
                <a:cs typeface="Times New Roman"/>
              </a:rPr>
              <a:t>один </a:t>
            </a:r>
            <a:r>
              <a:rPr sz="1400" dirty="0">
                <a:latin typeface="Times New Roman"/>
                <a:cs typeface="Times New Roman"/>
              </a:rPr>
              <a:t>по </a:t>
            </a:r>
            <a:r>
              <a:rPr sz="1400" spc="-10" dirty="0">
                <a:latin typeface="Times New Roman"/>
                <a:cs typeface="Times New Roman"/>
              </a:rPr>
              <a:t>правилу: </a:t>
            </a:r>
            <a:r>
              <a:rPr sz="2100" spc="-7" baseline="1984" dirty="0">
                <a:latin typeface="Cambria Math"/>
                <a:cs typeface="Cambria Math"/>
              </a:rPr>
              <a:t>(</a:t>
            </a:r>
            <a:r>
              <a:rPr sz="1400" spc="-5" dirty="0">
                <a:latin typeface="Cambria Math"/>
                <a:cs typeface="Cambria Math"/>
              </a:rPr>
              <a:t>0,1</a:t>
            </a:r>
            <a:r>
              <a:rPr sz="2100" spc="-7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→ 0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2100" baseline="1984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1,0</a:t>
            </a:r>
            <a:r>
              <a:rPr sz="210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→ </a:t>
            </a:r>
            <a:r>
              <a:rPr sz="1400" spc="-5" dirty="0">
                <a:latin typeface="Cambria Math"/>
                <a:cs typeface="Cambria Math"/>
              </a:rPr>
              <a:t>1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0,0</a:t>
            </a:r>
            <a:r>
              <a:rPr sz="210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→</a:t>
            </a:r>
            <a:r>
              <a:rPr sz="1400" dirty="0">
                <a:latin typeface="Times New Roman"/>
                <a:cs typeface="Times New Roman"/>
              </a:rPr>
              <a:t>не </a:t>
            </a:r>
            <a:r>
              <a:rPr sz="1400" spc="-20" dirty="0">
                <a:latin typeface="Times New Roman"/>
                <a:cs typeface="Times New Roman"/>
              </a:rPr>
              <a:t>используют,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1,1</a:t>
            </a:r>
            <a:r>
              <a:rPr sz="210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→ </a:t>
            </a:r>
            <a:r>
              <a:rPr sz="1400" dirty="0">
                <a:latin typeface="Times New Roman"/>
                <a:cs typeface="Times New Roman"/>
              </a:rPr>
              <a:t>не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используют.</a:t>
            </a:r>
            <a:endParaRPr sz="1400">
              <a:latin typeface="Times New Roman"/>
              <a:cs typeface="Times New Roman"/>
            </a:endParaRPr>
          </a:p>
          <a:p>
            <a:pPr marL="12700" marR="8890" indent="449580" algn="just">
              <a:lnSpc>
                <a:spcPct val="120000"/>
              </a:lnSpc>
              <a:spcBef>
                <a:spcPts val="409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аппаратных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ГСЧ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 рамки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круга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вопросов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книги. Интересующиеся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темой могут обратиться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опи-  саниям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сайтах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компаний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производителей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оборудования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[7].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54420" cy="929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3. </a:t>
            </a:r>
            <a:r>
              <a:rPr sz="1800" b="1" spc="-10" dirty="0">
                <a:latin typeface="Arial"/>
                <a:cs typeface="Arial"/>
              </a:rPr>
              <a:t>Алгоритмы </a:t>
            </a:r>
            <a:r>
              <a:rPr sz="1800" b="1" spc="-5" dirty="0">
                <a:latin typeface="Arial"/>
                <a:cs typeface="Arial"/>
              </a:rPr>
              <a:t>генерации псевдослучайных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чисел</a:t>
            </a:r>
            <a:endParaRPr sz="1800">
              <a:latin typeface="Arial"/>
              <a:cs typeface="Arial"/>
            </a:endParaRPr>
          </a:p>
          <a:p>
            <a:pPr marL="12700" marR="5080" indent="449580" algn="just">
              <a:lnSpc>
                <a:spcPct val="119900"/>
              </a:lnSpc>
              <a:spcBef>
                <a:spcPts val="129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Разработка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еще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сложной  задачей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сравнению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созданием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аппаратных 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Напомним,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начальные векторы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истинно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образом,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снимаются  данные,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конвертируются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начальное истинно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число. Далее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 для 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тельности.</a:t>
            </a:r>
            <a:endParaRPr sz="1400">
              <a:latin typeface="Times New Roman"/>
              <a:cs typeface="Times New Roman"/>
            </a:endParaRPr>
          </a:p>
          <a:p>
            <a:pPr marL="12700" marR="889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Из-за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дороговизны аппаратных 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чисел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большин-  стве случаев,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ресурсы вычисли-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тельной машины, 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выполняется программа 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от-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сутствии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аппаратного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энтро-  пии могут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использоваться:</a:t>
            </a:r>
            <a:endParaRPr sz="1400">
              <a:latin typeface="Times New Roman"/>
              <a:cs typeface="Times New Roman"/>
            </a:endParaRPr>
          </a:p>
          <a:p>
            <a:pPr marL="465455" indent="-22606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6090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 системных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часов;</a:t>
            </a:r>
            <a:endParaRPr sz="1400">
              <a:latin typeface="Times New Roman"/>
              <a:cs typeface="Times New Roman"/>
            </a:endParaRPr>
          </a:p>
          <a:p>
            <a:pPr marL="465455" marR="17780" indent="-226060">
              <a:lnSpc>
                <a:spcPct val="119400"/>
              </a:lnSpc>
              <a:spcBef>
                <a:spcPts val="10"/>
              </a:spcBef>
              <a:buAutoNum type="arabicPeriod"/>
              <a:tabLst>
                <a:tab pos="466090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время задержек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нажатиями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клавиш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клавиатуры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движениями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мышки;</a:t>
            </a:r>
            <a:endParaRPr sz="1400">
              <a:latin typeface="Times New Roman"/>
              <a:cs typeface="Times New Roman"/>
            </a:endParaRPr>
          </a:p>
          <a:p>
            <a:pPr marL="465455" indent="-2260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6090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содержимое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буферов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ввода/вывода;</a:t>
            </a:r>
            <a:endParaRPr sz="1400">
              <a:latin typeface="Times New Roman"/>
              <a:cs typeface="Times New Roman"/>
            </a:endParaRPr>
          </a:p>
          <a:p>
            <a:pPr marL="465455" marR="10160" indent="-226060">
              <a:lnSpc>
                <a:spcPct val="119300"/>
              </a:lnSpc>
              <a:spcBef>
                <a:spcPts val="15"/>
              </a:spcBef>
              <a:buAutoNum type="arabicPeriod"/>
              <a:tabLst>
                <a:tab pos="466090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получаемые при работе системы (время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загрузки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системы,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сете-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активность и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т.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п.).</a:t>
            </a:r>
            <a:endParaRPr sz="1400">
              <a:latin typeface="Times New Roman"/>
              <a:cs typeface="Times New Roman"/>
            </a:endParaRPr>
          </a:p>
          <a:p>
            <a:pPr marL="12700" marR="10795" indent="449580" algn="just">
              <a:lnSpc>
                <a:spcPct val="119900"/>
              </a:lnSpc>
              <a:spcBef>
                <a:spcPts val="40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системного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времени,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 недостатки: алгоритм,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использующий ГПСЧ, 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свои «привяз-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ки» 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системному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времени, и, таким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образом, сгенерированные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моменты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случайны. Например, программа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должна выдавать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серию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вначале каждой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секунды.</a:t>
            </a:r>
            <a:endParaRPr sz="1400">
              <a:latin typeface="Times New Roman"/>
              <a:cs typeface="Times New Roman"/>
            </a:endParaRPr>
          </a:p>
          <a:p>
            <a:pPr marL="12700" marR="10795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использующие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источника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события,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емые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пользователем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(задержки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нажатиями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клавиш,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координаты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движе-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мыши),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анализе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оказываются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равномерно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распределен-  ными,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случайны.</a:t>
            </a:r>
            <a:endParaRPr sz="1400">
              <a:latin typeface="Times New Roman"/>
              <a:cs typeface="Times New Roman"/>
            </a:endParaRPr>
          </a:p>
          <a:p>
            <a:pPr marL="12700" marR="10160" indent="449580" algn="just">
              <a:lnSpc>
                <a:spcPct val="119800"/>
              </a:lnSpc>
              <a:spcBef>
                <a:spcPts val="39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Хороший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бит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использовать  как 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 различных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уменьшит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возмож-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злоумышленника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проанализировать 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повысит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надежность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</a:t>
            </a:r>
            <a:r>
              <a:rPr sz="1400" spc="1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случаев,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8705" cy="36868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  <a:p>
            <a:pPr marL="12700" marR="8255" indent="2339975" algn="just">
              <a:lnSpc>
                <a:spcPct val="119600"/>
              </a:lnSpc>
              <a:spcBef>
                <a:spcPts val="7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выйти из строя.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возможности, упрощен. Полученные случайные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«перемешиваются»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специальной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способов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«перемешивания»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хэширования.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5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[0,1]. 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нимая,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точность представления действительных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огра-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ничена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вполне определенными величинами,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тот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факт,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любое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заданной точности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[0,1]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однозначно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образовано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[0,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𝑚]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наоборот,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[0,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𝑚]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делением на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интервалу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[0,1].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Общая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алгоритмического ГПСЧ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5423" y="4171314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𝑖+1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2998" y="4134738"/>
            <a:ext cx="2114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𝑖−𝑘+1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𝑖−𝑘+2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527" y="4400524"/>
            <a:ext cx="6225540" cy="508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815" algn="just">
              <a:lnSpc>
                <a:spcPct val="12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𝑓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преобразования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членов 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новое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значение.</a:t>
            </a:r>
            <a:endParaRPr sz="1400">
              <a:latin typeface="Times New Roman"/>
              <a:cs typeface="Times New Roman"/>
            </a:endParaRPr>
          </a:p>
          <a:p>
            <a:pPr marL="50800" marR="42545" indent="449580" algn="just">
              <a:lnSpc>
                <a:spcPct val="1200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таких 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обязательно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образуют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циклы.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Повто-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ряющиеся циклы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Другими словами,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всегда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имеют период. 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первую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очередь.</a:t>
            </a:r>
            <a:endParaRPr sz="1400">
              <a:latin typeface="Times New Roman"/>
              <a:cs typeface="Times New Roman"/>
            </a:endParaRPr>
          </a:p>
          <a:p>
            <a:pPr marL="50800" marR="38100" indent="449580" algn="just">
              <a:lnSpc>
                <a:spcPct val="120000"/>
              </a:lnSpc>
              <a:spcBef>
                <a:spcPts val="38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Достоинствами алгоритмических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быстродействие,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компактность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Основной недостаток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низкое качество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«случайно-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сти», – такие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проходят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большинства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номиальных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тестов на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случайность.</a:t>
            </a:r>
            <a:endParaRPr sz="1400">
              <a:latin typeface="Times New Roman"/>
              <a:cs typeface="Times New Roman"/>
            </a:endParaRPr>
          </a:p>
          <a:p>
            <a:pPr marL="777875" lvl="1" indent="-366395">
              <a:lnSpc>
                <a:spcPct val="100000"/>
              </a:lnSpc>
              <a:spcBef>
                <a:spcPts val="1335"/>
              </a:spcBef>
              <a:buSzPct val="87500"/>
              <a:buFont typeface="Arial"/>
              <a:buAutoNum type="arabicPeriod"/>
              <a:tabLst>
                <a:tab pos="778510" algn="l"/>
              </a:tabLst>
            </a:pPr>
            <a:r>
              <a:rPr sz="1600" b="1" spc="-20" dirty="0">
                <a:latin typeface="Arial"/>
                <a:cs typeface="Arial"/>
              </a:rPr>
              <a:t>Метод </a:t>
            </a:r>
            <a:r>
              <a:rPr sz="1600" b="1" spc="-5" dirty="0">
                <a:latin typeface="Arial"/>
                <a:cs typeface="Arial"/>
              </a:rPr>
              <a:t>срединных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квадратов</a:t>
            </a:r>
            <a:endParaRPr sz="1600">
              <a:latin typeface="Arial"/>
              <a:cs typeface="Arial"/>
            </a:endParaRPr>
          </a:p>
          <a:p>
            <a:pPr marL="50800" marR="44450" indent="449580" algn="just">
              <a:lnSpc>
                <a:spcPct val="120400"/>
              </a:lnSpc>
              <a:spcBef>
                <a:spcPts val="61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первых алгоритмических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равномерно распре-  деленных 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получил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название "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метод середины квадра-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та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".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 Джоном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фон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Нейманом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заключается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следующем:</a:t>
            </a:r>
            <a:endParaRPr sz="1400">
              <a:latin typeface="Times New Roman"/>
              <a:cs typeface="Times New Roman"/>
            </a:endParaRPr>
          </a:p>
          <a:p>
            <a:pPr marL="960755" marR="43180" lvl="2" indent="-226060" algn="just">
              <a:lnSpc>
                <a:spcPct val="120000"/>
              </a:lnSpc>
              <a:spcBef>
                <a:spcPts val="420"/>
              </a:spcBef>
              <a:buAutoNum type="arabicPeriod"/>
              <a:tabLst>
                <a:tab pos="961390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Выбрать начальное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имеющее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-разрядное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пред-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ставление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(возможно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полученное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внешнего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источника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энтропии).</a:t>
            </a:r>
            <a:endParaRPr sz="1400">
              <a:latin typeface="Times New Roman"/>
              <a:cs typeface="Times New Roman"/>
            </a:endParaRPr>
          </a:p>
          <a:p>
            <a:pPr marL="960755" marR="45085" lvl="2" indent="-226060" algn="just">
              <a:lnSpc>
                <a:spcPct val="122100"/>
              </a:lnSpc>
              <a:spcBef>
                <a:spcPts val="395"/>
              </a:spcBef>
              <a:buAutoNum type="arabicPeriod"/>
              <a:tabLst>
                <a:tab pos="961390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Возвести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чего,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разрядное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027" y="426211"/>
            <a:ext cx="6349365" cy="916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350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  <a:p>
            <a:pPr marL="1024255" marR="104775" indent="-226060">
              <a:lnSpc>
                <a:spcPct val="121500"/>
              </a:lnSpc>
              <a:spcBef>
                <a:spcPts val="116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получим,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составив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-разрядное пред-  ставление, выбрав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средние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разрядов из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3485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79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3485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12145225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385"/>
              </a:spcBef>
            </a:pP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1452,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1083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и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т.д.</a:t>
            </a:r>
            <a:endParaRPr sz="1400">
              <a:latin typeface="Times New Roman"/>
              <a:cs typeface="Times New Roman"/>
            </a:endParaRPr>
          </a:p>
          <a:p>
            <a:pPr marL="114300" marR="104139" indent="449580" algn="just">
              <a:lnSpc>
                <a:spcPct val="1211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начального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берут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рациональ-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ное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десятичной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записи.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0,3485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0,1452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 X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=0,1083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т.д.</a:t>
            </a:r>
            <a:endParaRPr sz="1400">
              <a:latin typeface="Times New Roman"/>
              <a:cs typeface="Times New Roman"/>
            </a:endParaRPr>
          </a:p>
          <a:p>
            <a:pPr marL="114300" marR="103505" indent="449580" algn="just">
              <a:lnSpc>
                <a:spcPct val="1204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Очевидно,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реализован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опера-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ций деления нацело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взятия остатка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члена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тельности.</a:t>
            </a:r>
            <a:endParaRPr sz="1400">
              <a:latin typeface="Times New Roman"/>
              <a:cs typeface="Times New Roman"/>
            </a:endParaRPr>
          </a:p>
          <a:p>
            <a:pPr marL="114300" marR="102870" indent="449580" algn="just">
              <a:lnSpc>
                <a:spcPct val="1205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Недостаток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наличие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корреляции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числами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ряде случаев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вообще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отсутствовать.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0,4500,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0,2500,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0,2500,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0,2500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т.д.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обладает малым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сейчас представляет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ин-  терес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лишь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историческом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аспекте.</a:t>
            </a:r>
            <a:endParaRPr sz="1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1340"/>
              </a:spcBef>
            </a:pPr>
            <a:r>
              <a:rPr sz="1400" b="1" spc="-5" dirty="0">
                <a:latin typeface="Arial"/>
                <a:cs typeface="Arial"/>
              </a:rPr>
              <a:t>3.2. </a:t>
            </a:r>
            <a:r>
              <a:rPr sz="1600" b="1" spc="-5" dirty="0">
                <a:latin typeface="Arial"/>
                <a:cs typeface="Arial"/>
              </a:rPr>
              <a:t>Линейный </a:t>
            </a:r>
            <a:r>
              <a:rPr sz="1600" b="1" spc="-10" dirty="0">
                <a:latin typeface="Arial"/>
                <a:cs typeface="Arial"/>
              </a:rPr>
              <a:t>конгруэнтный</a:t>
            </a:r>
            <a:r>
              <a:rPr sz="1600" b="1" spc="-229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метод</a:t>
            </a:r>
            <a:endParaRPr sz="1600">
              <a:latin typeface="Arial"/>
              <a:cs typeface="Arial"/>
            </a:endParaRPr>
          </a:p>
          <a:p>
            <a:pPr marL="114300" marR="104775" indent="449580" algn="just">
              <a:lnSpc>
                <a:spcPct val="120000"/>
              </a:lnSpc>
              <a:spcBef>
                <a:spcPts val="6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простых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популярных методов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сейчас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линейный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кон- 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груэнтный 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(ЛКМ),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предложенный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Д.Г.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Лехмером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1949 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году.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ос-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нове лежит выбор четырех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ключевых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чисел:</a:t>
            </a:r>
            <a:endParaRPr sz="1400">
              <a:latin typeface="Times New Roman"/>
              <a:cs typeface="Times New Roman"/>
            </a:endParaRPr>
          </a:p>
          <a:p>
            <a:pPr marL="563880" indent="-221615" algn="just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56451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&gt; 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-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модуль;</a:t>
            </a:r>
            <a:endParaRPr sz="1400">
              <a:latin typeface="Times New Roman"/>
              <a:cs typeface="Times New Roman"/>
            </a:endParaRPr>
          </a:p>
          <a:p>
            <a:pPr marL="563880" indent="-221615" algn="just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56451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𝑎 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множитель;</a:t>
            </a:r>
            <a:endParaRPr sz="1400">
              <a:latin typeface="Times New Roman"/>
              <a:cs typeface="Times New Roman"/>
            </a:endParaRPr>
          </a:p>
          <a:p>
            <a:pPr marL="563880" indent="-221615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563880" algn="l"/>
                <a:tab pos="56451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𝑐 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приращение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(инкремент);</a:t>
            </a:r>
            <a:endParaRPr sz="1400">
              <a:latin typeface="Times New Roman"/>
              <a:cs typeface="Times New Roman"/>
            </a:endParaRPr>
          </a:p>
          <a:p>
            <a:pPr marL="563880" indent="-221615">
              <a:lnSpc>
                <a:spcPct val="100000"/>
              </a:lnSpc>
              <a:spcBef>
                <a:spcPts val="1050"/>
              </a:spcBef>
              <a:buFont typeface="Symbol"/>
              <a:buChar char=""/>
              <a:tabLst>
                <a:tab pos="563880" algn="l"/>
                <a:tab pos="56451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начальное</a:t>
            </a:r>
            <a:r>
              <a:rPr sz="1400" spc="2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значение.</a:t>
            </a:r>
            <a:endParaRPr sz="14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44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3.1.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получаемая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  <a:p>
            <a:pPr marL="1426210">
              <a:lnSpc>
                <a:spcPct val="100000"/>
              </a:lnSpc>
              <a:spcBef>
                <a:spcPts val="770"/>
              </a:spcBef>
              <a:tabLst>
                <a:tab pos="5029835" algn="l"/>
              </a:tabLst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(3.1)</a:t>
            </a:r>
            <a:endParaRPr sz="1400">
              <a:latin typeface="Times New Roman"/>
              <a:cs typeface="Times New Roman"/>
            </a:endParaRPr>
          </a:p>
          <a:p>
            <a:pPr marL="114300" marR="104139">
              <a:lnSpc>
                <a:spcPct val="122900"/>
              </a:lnSpc>
              <a:spcBef>
                <a:spcPts val="3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конгруэнтной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(ЛКП).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неё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служит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14300" marR="110489" indent="449580">
              <a:lnSpc>
                <a:spcPct val="122900"/>
              </a:lnSpc>
              <a:spcBef>
                <a:spcPts val="3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крайне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важен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удачный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выбор параметров. Например,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7, 𝑎 = 8, 𝑐 = 9, 𝑚 = 10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получим</a:t>
            </a:r>
            <a:r>
              <a:rPr sz="1400" spc="3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</a:t>
            </a:r>
            <a:endParaRPr sz="1400">
              <a:latin typeface="Times New Roman"/>
              <a:cs typeface="Times New Roman"/>
            </a:endParaRPr>
          </a:p>
          <a:p>
            <a:pPr marL="2621915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7, 5, 9, 1, 7, 5, 9,</a:t>
            </a:r>
            <a:r>
              <a:rPr sz="1400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1,…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7261" y="35166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2" y="0"/>
                </a:moveTo>
                <a:lnTo>
                  <a:pt x="11593" y="1506"/>
                </a:lnTo>
                <a:lnTo>
                  <a:pt x="5542" y="5601"/>
                </a:lnTo>
                <a:lnTo>
                  <a:pt x="1483" y="11649"/>
                </a:lnTo>
                <a:lnTo>
                  <a:pt x="0" y="19014"/>
                </a:lnTo>
                <a:lnTo>
                  <a:pt x="1483" y="26425"/>
                </a:lnTo>
                <a:lnTo>
                  <a:pt x="5542" y="32443"/>
                </a:lnTo>
                <a:lnTo>
                  <a:pt x="11593" y="36484"/>
                </a:lnTo>
                <a:lnTo>
                  <a:pt x="19052" y="37961"/>
                </a:lnTo>
                <a:lnTo>
                  <a:pt x="26414" y="36484"/>
                </a:lnTo>
                <a:lnTo>
                  <a:pt x="32418" y="32443"/>
                </a:lnTo>
                <a:lnTo>
                  <a:pt x="36461" y="26425"/>
                </a:lnTo>
                <a:lnTo>
                  <a:pt x="37942" y="19014"/>
                </a:lnTo>
                <a:lnTo>
                  <a:pt x="36461" y="11649"/>
                </a:lnTo>
                <a:lnTo>
                  <a:pt x="32418" y="5601"/>
                </a:lnTo>
                <a:lnTo>
                  <a:pt x="26414" y="1506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2822" y="30861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0" y="0"/>
                </a:moveTo>
                <a:lnTo>
                  <a:pt x="11528" y="1477"/>
                </a:lnTo>
                <a:lnTo>
                  <a:pt x="5524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96"/>
                </a:lnTo>
                <a:lnTo>
                  <a:pt x="5524" y="32435"/>
                </a:lnTo>
                <a:lnTo>
                  <a:pt x="11528" y="36483"/>
                </a:lnTo>
                <a:lnTo>
                  <a:pt x="18890" y="37961"/>
                </a:lnTo>
                <a:lnTo>
                  <a:pt x="26348" y="36483"/>
                </a:lnTo>
                <a:lnTo>
                  <a:pt x="32400" y="32435"/>
                </a:lnTo>
                <a:lnTo>
                  <a:pt x="36459" y="26396"/>
                </a:lnTo>
                <a:lnTo>
                  <a:pt x="37942" y="18947"/>
                </a:lnTo>
                <a:lnTo>
                  <a:pt x="36459" y="11536"/>
                </a:lnTo>
                <a:lnTo>
                  <a:pt x="32400" y="5517"/>
                </a:lnTo>
                <a:lnTo>
                  <a:pt x="26348" y="1477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3276" y="3408965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9" y="0"/>
                </a:moveTo>
                <a:lnTo>
                  <a:pt x="11599" y="1477"/>
                </a:lnTo>
                <a:lnTo>
                  <a:pt x="5545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280"/>
                </a:lnTo>
                <a:lnTo>
                  <a:pt x="5545" y="32259"/>
                </a:lnTo>
                <a:lnTo>
                  <a:pt x="11599" y="36285"/>
                </a:lnTo>
                <a:lnTo>
                  <a:pt x="19059" y="37760"/>
                </a:lnTo>
                <a:lnTo>
                  <a:pt x="26447" y="36285"/>
                </a:lnTo>
                <a:lnTo>
                  <a:pt x="32509" y="32259"/>
                </a:lnTo>
                <a:lnTo>
                  <a:pt x="36610" y="26280"/>
                </a:lnTo>
                <a:lnTo>
                  <a:pt x="38118" y="18947"/>
                </a:lnTo>
                <a:lnTo>
                  <a:pt x="36610" y="11536"/>
                </a:lnTo>
                <a:lnTo>
                  <a:pt x="32509" y="5517"/>
                </a:lnTo>
                <a:lnTo>
                  <a:pt x="26447" y="1477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4243" y="2843704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2" y="0"/>
                </a:moveTo>
                <a:lnTo>
                  <a:pt x="11593" y="1478"/>
                </a:lnTo>
                <a:lnTo>
                  <a:pt x="5542" y="5526"/>
                </a:lnTo>
                <a:lnTo>
                  <a:pt x="1483" y="11564"/>
                </a:lnTo>
                <a:lnTo>
                  <a:pt x="0" y="19014"/>
                </a:lnTo>
                <a:lnTo>
                  <a:pt x="1483" y="26347"/>
                </a:lnTo>
                <a:lnTo>
                  <a:pt x="5542" y="32326"/>
                </a:lnTo>
                <a:lnTo>
                  <a:pt x="11593" y="36352"/>
                </a:lnTo>
                <a:lnTo>
                  <a:pt x="19052" y="37827"/>
                </a:lnTo>
                <a:lnTo>
                  <a:pt x="26511" y="36352"/>
                </a:lnTo>
                <a:lnTo>
                  <a:pt x="32565" y="32326"/>
                </a:lnTo>
                <a:lnTo>
                  <a:pt x="36627" y="26347"/>
                </a:lnTo>
                <a:lnTo>
                  <a:pt x="38111" y="19014"/>
                </a:lnTo>
                <a:lnTo>
                  <a:pt x="36627" y="11564"/>
                </a:lnTo>
                <a:lnTo>
                  <a:pt x="32565" y="5526"/>
                </a:lnTo>
                <a:lnTo>
                  <a:pt x="26511" y="1478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9805" y="4824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0" y="0"/>
                </a:moveTo>
                <a:lnTo>
                  <a:pt x="11528" y="1501"/>
                </a:lnTo>
                <a:lnTo>
                  <a:pt x="5524" y="5585"/>
                </a:lnTo>
                <a:lnTo>
                  <a:pt x="1481" y="11621"/>
                </a:lnTo>
                <a:lnTo>
                  <a:pt x="0" y="18980"/>
                </a:lnTo>
                <a:lnTo>
                  <a:pt x="1481" y="26411"/>
                </a:lnTo>
                <a:lnTo>
                  <a:pt x="5524" y="32439"/>
                </a:lnTo>
                <a:lnTo>
                  <a:pt x="11528" y="36484"/>
                </a:lnTo>
                <a:lnTo>
                  <a:pt x="18890" y="37961"/>
                </a:lnTo>
                <a:lnTo>
                  <a:pt x="26348" y="36484"/>
                </a:lnTo>
                <a:lnTo>
                  <a:pt x="32400" y="32439"/>
                </a:lnTo>
                <a:lnTo>
                  <a:pt x="36459" y="26411"/>
                </a:lnTo>
                <a:lnTo>
                  <a:pt x="37942" y="18980"/>
                </a:lnTo>
                <a:lnTo>
                  <a:pt x="36459" y="11621"/>
                </a:lnTo>
                <a:lnTo>
                  <a:pt x="32400" y="5585"/>
                </a:lnTo>
                <a:lnTo>
                  <a:pt x="26348" y="1501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0259" y="2994409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9" y="0"/>
                </a:moveTo>
                <a:lnTo>
                  <a:pt x="11599" y="1477"/>
                </a:lnTo>
                <a:lnTo>
                  <a:pt x="5545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280"/>
                </a:lnTo>
                <a:lnTo>
                  <a:pt x="5545" y="32259"/>
                </a:lnTo>
                <a:lnTo>
                  <a:pt x="11599" y="36285"/>
                </a:lnTo>
                <a:lnTo>
                  <a:pt x="19059" y="37760"/>
                </a:lnTo>
                <a:lnTo>
                  <a:pt x="26518" y="36285"/>
                </a:lnTo>
                <a:lnTo>
                  <a:pt x="32572" y="32259"/>
                </a:lnTo>
                <a:lnTo>
                  <a:pt x="36634" y="26280"/>
                </a:lnTo>
                <a:lnTo>
                  <a:pt x="38118" y="18947"/>
                </a:lnTo>
                <a:lnTo>
                  <a:pt x="36634" y="11536"/>
                </a:lnTo>
                <a:lnTo>
                  <a:pt x="32572" y="5517"/>
                </a:lnTo>
                <a:lnTo>
                  <a:pt x="26518" y="1477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827" y="430237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9" y="0"/>
                </a:moveTo>
                <a:lnTo>
                  <a:pt x="11596" y="1506"/>
                </a:lnTo>
                <a:lnTo>
                  <a:pt x="5543" y="5601"/>
                </a:lnTo>
                <a:lnTo>
                  <a:pt x="1483" y="11649"/>
                </a:lnTo>
                <a:lnTo>
                  <a:pt x="0" y="19014"/>
                </a:lnTo>
                <a:lnTo>
                  <a:pt x="1483" y="26425"/>
                </a:lnTo>
                <a:lnTo>
                  <a:pt x="5543" y="32443"/>
                </a:lnTo>
                <a:lnTo>
                  <a:pt x="11596" y="36484"/>
                </a:lnTo>
                <a:lnTo>
                  <a:pt x="19059" y="37961"/>
                </a:lnTo>
                <a:lnTo>
                  <a:pt x="26420" y="36484"/>
                </a:lnTo>
                <a:lnTo>
                  <a:pt x="32421" y="32443"/>
                </a:lnTo>
                <a:lnTo>
                  <a:pt x="36462" y="26425"/>
                </a:lnTo>
                <a:lnTo>
                  <a:pt x="37942" y="19014"/>
                </a:lnTo>
                <a:lnTo>
                  <a:pt x="36462" y="11649"/>
                </a:lnTo>
                <a:lnTo>
                  <a:pt x="32421" y="5601"/>
                </a:lnTo>
                <a:lnTo>
                  <a:pt x="26420" y="1506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6787" y="507186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9" y="0"/>
                </a:moveTo>
                <a:lnTo>
                  <a:pt x="11599" y="1477"/>
                </a:lnTo>
                <a:lnTo>
                  <a:pt x="5545" y="5522"/>
                </a:lnTo>
                <a:lnTo>
                  <a:pt x="1484" y="11550"/>
                </a:lnTo>
                <a:lnTo>
                  <a:pt x="0" y="18980"/>
                </a:lnTo>
                <a:lnTo>
                  <a:pt x="1484" y="26313"/>
                </a:lnTo>
                <a:lnTo>
                  <a:pt x="5545" y="32292"/>
                </a:lnTo>
                <a:lnTo>
                  <a:pt x="11599" y="36318"/>
                </a:lnTo>
                <a:lnTo>
                  <a:pt x="19059" y="37793"/>
                </a:lnTo>
                <a:lnTo>
                  <a:pt x="26421" y="36318"/>
                </a:lnTo>
                <a:lnTo>
                  <a:pt x="32424" y="32292"/>
                </a:lnTo>
                <a:lnTo>
                  <a:pt x="36468" y="26313"/>
                </a:lnTo>
                <a:lnTo>
                  <a:pt x="37949" y="18980"/>
                </a:lnTo>
                <a:lnTo>
                  <a:pt x="36468" y="11550"/>
                </a:lnTo>
                <a:lnTo>
                  <a:pt x="32424" y="5522"/>
                </a:lnTo>
                <a:lnTo>
                  <a:pt x="26421" y="1477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7417" y="52389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83" y="0"/>
                </a:moveTo>
                <a:lnTo>
                  <a:pt x="11522" y="1475"/>
                </a:lnTo>
                <a:lnTo>
                  <a:pt x="5521" y="5501"/>
                </a:lnTo>
                <a:lnTo>
                  <a:pt x="1480" y="11479"/>
                </a:lnTo>
                <a:lnTo>
                  <a:pt x="0" y="18812"/>
                </a:lnTo>
                <a:lnTo>
                  <a:pt x="1480" y="26243"/>
                </a:lnTo>
                <a:lnTo>
                  <a:pt x="5521" y="32271"/>
                </a:lnTo>
                <a:lnTo>
                  <a:pt x="11522" y="36316"/>
                </a:lnTo>
                <a:lnTo>
                  <a:pt x="18883" y="37793"/>
                </a:lnTo>
                <a:lnTo>
                  <a:pt x="26343" y="36316"/>
                </a:lnTo>
                <a:lnTo>
                  <a:pt x="32396" y="32271"/>
                </a:lnTo>
                <a:lnTo>
                  <a:pt x="36458" y="26243"/>
                </a:lnTo>
                <a:lnTo>
                  <a:pt x="37942" y="18812"/>
                </a:lnTo>
                <a:lnTo>
                  <a:pt x="36458" y="11479"/>
                </a:lnTo>
                <a:lnTo>
                  <a:pt x="32396" y="5501"/>
                </a:lnTo>
                <a:lnTo>
                  <a:pt x="26343" y="1475"/>
                </a:lnTo>
                <a:lnTo>
                  <a:pt x="18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809" y="50234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9" y="0"/>
                </a:moveTo>
                <a:lnTo>
                  <a:pt x="11596" y="1475"/>
                </a:lnTo>
                <a:lnTo>
                  <a:pt x="5543" y="5501"/>
                </a:lnTo>
                <a:lnTo>
                  <a:pt x="1483" y="11479"/>
                </a:lnTo>
                <a:lnTo>
                  <a:pt x="0" y="18812"/>
                </a:lnTo>
                <a:lnTo>
                  <a:pt x="1483" y="26243"/>
                </a:lnTo>
                <a:lnTo>
                  <a:pt x="5543" y="32271"/>
                </a:lnTo>
                <a:lnTo>
                  <a:pt x="11596" y="36316"/>
                </a:lnTo>
                <a:lnTo>
                  <a:pt x="19059" y="37793"/>
                </a:lnTo>
                <a:lnTo>
                  <a:pt x="26420" y="36316"/>
                </a:lnTo>
                <a:lnTo>
                  <a:pt x="32421" y="32271"/>
                </a:lnTo>
                <a:lnTo>
                  <a:pt x="36462" y="26243"/>
                </a:lnTo>
                <a:lnTo>
                  <a:pt x="37942" y="18812"/>
                </a:lnTo>
                <a:lnTo>
                  <a:pt x="36462" y="11479"/>
                </a:lnTo>
                <a:lnTo>
                  <a:pt x="32421" y="5501"/>
                </a:lnTo>
                <a:lnTo>
                  <a:pt x="26420" y="1475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3770" y="509336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9" y="0"/>
                </a:moveTo>
                <a:lnTo>
                  <a:pt x="11599" y="1475"/>
                </a:lnTo>
                <a:lnTo>
                  <a:pt x="5545" y="5501"/>
                </a:lnTo>
                <a:lnTo>
                  <a:pt x="1484" y="11479"/>
                </a:lnTo>
                <a:lnTo>
                  <a:pt x="0" y="18812"/>
                </a:lnTo>
                <a:lnTo>
                  <a:pt x="1484" y="26243"/>
                </a:lnTo>
                <a:lnTo>
                  <a:pt x="5545" y="32271"/>
                </a:lnTo>
                <a:lnTo>
                  <a:pt x="11599" y="36316"/>
                </a:lnTo>
                <a:lnTo>
                  <a:pt x="19059" y="37793"/>
                </a:lnTo>
                <a:lnTo>
                  <a:pt x="26518" y="36316"/>
                </a:lnTo>
                <a:lnTo>
                  <a:pt x="32572" y="32271"/>
                </a:lnTo>
                <a:lnTo>
                  <a:pt x="36634" y="26243"/>
                </a:lnTo>
                <a:lnTo>
                  <a:pt x="38118" y="18812"/>
                </a:lnTo>
                <a:lnTo>
                  <a:pt x="36634" y="11479"/>
                </a:lnTo>
                <a:lnTo>
                  <a:pt x="32572" y="5501"/>
                </a:lnTo>
                <a:lnTo>
                  <a:pt x="26518" y="1475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4399" y="32527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2" y="0"/>
                </a:moveTo>
                <a:lnTo>
                  <a:pt x="11593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96"/>
                </a:lnTo>
                <a:lnTo>
                  <a:pt x="5542" y="32435"/>
                </a:lnTo>
                <a:lnTo>
                  <a:pt x="11593" y="36483"/>
                </a:lnTo>
                <a:lnTo>
                  <a:pt x="19052" y="37961"/>
                </a:lnTo>
                <a:lnTo>
                  <a:pt x="26414" y="36483"/>
                </a:lnTo>
                <a:lnTo>
                  <a:pt x="32418" y="32435"/>
                </a:lnTo>
                <a:lnTo>
                  <a:pt x="36461" y="26396"/>
                </a:lnTo>
                <a:lnTo>
                  <a:pt x="37942" y="18947"/>
                </a:lnTo>
                <a:lnTo>
                  <a:pt x="36461" y="11536"/>
                </a:lnTo>
                <a:lnTo>
                  <a:pt x="32418" y="5517"/>
                </a:lnTo>
                <a:lnTo>
                  <a:pt x="26414" y="1477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9792" y="4350954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9" y="0"/>
                </a:moveTo>
                <a:lnTo>
                  <a:pt x="11599" y="1475"/>
                </a:lnTo>
                <a:lnTo>
                  <a:pt x="5545" y="5501"/>
                </a:lnTo>
                <a:lnTo>
                  <a:pt x="1484" y="11479"/>
                </a:lnTo>
                <a:lnTo>
                  <a:pt x="0" y="18812"/>
                </a:lnTo>
                <a:lnTo>
                  <a:pt x="1484" y="26223"/>
                </a:lnTo>
                <a:lnTo>
                  <a:pt x="5545" y="32242"/>
                </a:lnTo>
                <a:lnTo>
                  <a:pt x="11599" y="36283"/>
                </a:lnTo>
                <a:lnTo>
                  <a:pt x="19059" y="37760"/>
                </a:lnTo>
                <a:lnTo>
                  <a:pt x="26517" y="36283"/>
                </a:lnTo>
                <a:lnTo>
                  <a:pt x="32569" y="32242"/>
                </a:lnTo>
                <a:lnTo>
                  <a:pt x="36628" y="26223"/>
                </a:lnTo>
                <a:lnTo>
                  <a:pt x="38111" y="18812"/>
                </a:lnTo>
                <a:lnTo>
                  <a:pt x="36628" y="11479"/>
                </a:lnTo>
                <a:lnTo>
                  <a:pt x="32569" y="5501"/>
                </a:lnTo>
                <a:lnTo>
                  <a:pt x="26517" y="1475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0752" y="310204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9" y="0"/>
                </a:moveTo>
                <a:lnTo>
                  <a:pt x="11670" y="1478"/>
                </a:lnTo>
                <a:lnTo>
                  <a:pt x="5609" y="5526"/>
                </a:lnTo>
                <a:lnTo>
                  <a:pt x="1507" y="11564"/>
                </a:lnTo>
                <a:lnTo>
                  <a:pt x="0" y="19014"/>
                </a:lnTo>
                <a:lnTo>
                  <a:pt x="1507" y="26425"/>
                </a:lnTo>
                <a:lnTo>
                  <a:pt x="5609" y="32443"/>
                </a:lnTo>
                <a:lnTo>
                  <a:pt x="11670" y="36484"/>
                </a:lnTo>
                <a:lnTo>
                  <a:pt x="19059" y="37961"/>
                </a:lnTo>
                <a:lnTo>
                  <a:pt x="26518" y="36484"/>
                </a:lnTo>
                <a:lnTo>
                  <a:pt x="32572" y="32443"/>
                </a:lnTo>
                <a:lnTo>
                  <a:pt x="36634" y="26425"/>
                </a:lnTo>
                <a:lnTo>
                  <a:pt x="38118" y="19014"/>
                </a:lnTo>
                <a:lnTo>
                  <a:pt x="36634" y="11564"/>
                </a:lnTo>
                <a:lnTo>
                  <a:pt x="32572" y="5526"/>
                </a:lnTo>
                <a:lnTo>
                  <a:pt x="26518" y="1478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983" y="393082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96" y="0"/>
                </a:moveTo>
                <a:lnTo>
                  <a:pt x="11881" y="1478"/>
                </a:lnTo>
                <a:lnTo>
                  <a:pt x="5712" y="5526"/>
                </a:lnTo>
                <a:lnTo>
                  <a:pt x="1535" y="11564"/>
                </a:lnTo>
                <a:lnTo>
                  <a:pt x="0" y="19014"/>
                </a:lnTo>
                <a:lnTo>
                  <a:pt x="1535" y="26347"/>
                </a:lnTo>
                <a:lnTo>
                  <a:pt x="5712" y="32326"/>
                </a:lnTo>
                <a:lnTo>
                  <a:pt x="11881" y="36352"/>
                </a:lnTo>
                <a:lnTo>
                  <a:pt x="19396" y="37827"/>
                </a:lnTo>
                <a:lnTo>
                  <a:pt x="26615" y="36352"/>
                </a:lnTo>
                <a:lnTo>
                  <a:pt x="32632" y="32326"/>
                </a:lnTo>
                <a:lnTo>
                  <a:pt x="36752" y="26347"/>
                </a:lnTo>
                <a:lnTo>
                  <a:pt x="38280" y="19014"/>
                </a:lnTo>
                <a:lnTo>
                  <a:pt x="36752" y="11564"/>
                </a:lnTo>
                <a:lnTo>
                  <a:pt x="32632" y="5526"/>
                </a:lnTo>
                <a:lnTo>
                  <a:pt x="26615" y="1478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6943" y="507186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0" y="0"/>
                </a:moveTo>
                <a:lnTo>
                  <a:pt x="11528" y="1477"/>
                </a:lnTo>
                <a:lnTo>
                  <a:pt x="5524" y="5522"/>
                </a:lnTo>
                <a:lnTo>
                  <a:pt x="1481" y="11550"/>
                </a:lnTo>
                <a:lnTo>
                  <a:pt x="0" y="18980"/>
                </a:lnTo>
                <a:lnTo>
                  <a:pt x="1481" y="26313"/>
                </a:lnTo>
                <a:lnTo>
                  <a:pt x="5524" y="32292"/>
                </a:lnTo>
                <a:lnTo>
                  <a:pt x="11528" y="36318"/>
                </a:lnTo>
                <a:lnTo>
                  <a:pt x="18890" y="37793"/>
                </a:lnTo>
                <a:lnTo>
                  <a:pt x="26348" y="36318"/>
                </a:lnTo>
                <a:lnTo>
                  <a:pt x="32400" y="32292"/>
                </a:lnTo>
                <a:lnTo>
                  <a:pt x="36459" y="26313"/>
                </a:lnTo>
                <a:lnTo>
                  <a:pt x="37942" y="18980"/>
                </a:lnTo>
                <a:lnTo>
                  <a:pt x="36459" y="11550"/>
                </a:lnTo>
                <a:lnTo>
                  <a:pt x="32400" y="5522"/>
                </a:lnTo>
                <a:lnTo>
                  <a:pt x="26348" y="1477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7903" y="4533507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0" y="0"/>
                </a:moveTo>
                <a:lnTo>
                  <a:pt x="11528" y="1558"/>
                </a:lnTo>
                <a:lnTo>
                  <a:pt x="5524" y="5769"/>
                </a:lnTo>
                <a:lnTo>
                  <a:pt x="1481" y="11933"/>
                </a:lnTo>
                <a:lnTo>
                  <a:pt x="0" y="19350"/>
                </a:lnTo>
                <a:lnTo>
                  <a:pt x="1481" y="26562"/>
                </a:lnTo>
                <a:lnTo>
                  <a:pt x="5524" y="32603"/>
                </a:lnTo>
                <a:lnTo>
                  <a:pt x="11528" y="36754"/>
                </a:lnTo>
                <a:lnTo>
                  <a:pt x="18890" y="38297"/>
                </a:lnTo>
                <a:lnTo>
                  <a:pt x="26350" y="36754"/>
                </a:lnTo>
                <a:lnTo>
                  <a:pt x="32403" y="32603"/>
                </a:lnTo>
                <a:lnTo>
                  <a:pt x="36465" y="26562"/>
                </a:lnTo>
                <a:lnTo>
                  <a:pt x="37949" y="19350"/>
                </a:lnTo>
                <a:lnTo>
                  <a:pt x="36465" y="11933"/>
                </a:lnTo>
                <a:lnTo>
                  <a:pt x="32403" y="5769"/>
                </a:lnTo>
                <a:lnTo>
                  <a:pt x="26350" y="1558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2965" y="449608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96" y="0"/>
                </a:moveTo>
                <a:lnTo>
                  <a:pt x="11881" y="1477"/>
                </a:lnTo>
                <a:lnTo>
                  <a:pt x="5712" y="5517"/>
                </a:lnTo>
                <a:lnTo>
                  <a:pt x="1535" y="11536"/>
                </a:lnTo>
                <a:lnTo>
                  <a:pt x="0" y="18947"/>
                </a:lnTo>
                <a:lnTo>
                  <a:pt x="1535" y="26311"/>
                </a:lnTo>
                <a:lnTo>
                  <a:pt x="5712" y="32359"/>
                </a:lnTo>
                <a:lnTo>
                  <a:pt x="11881" y="36455"/>
                </a:lnTo>
                <a:lnTo>
                  <a:pt x="19396" y="37961"/>
                </a:lnTo>
                <a:lnTo>
                  <a:pt x="26641" y="36455"/>
                </a:lnTo>
                <a:lnTo>
                  <a:pt x="32716" y="32359"/>
                </a:lnTo>
                <a:lnTo>
                  <a:pt x="36894" y="26311"/>
                </a:lnTo>
                <a:lnTo>
                  <a:pt x="38449" y="18947"/>
                </a:lnTo>
                <a:lnTo>
                  <a:pt x="36894" y="11536"/>
                </a:lnTo>
                <a:lnTo>
                  <a:pt x="32716" y="5517"/>
                </a:lnTo>
                <a:lnTo>
                  <a:pt x="26641" y="1477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3926" y="49211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9" y="0"/>
                </a:moveTo>
                <a:lnTo>
                  <a:pt x="11599" y="1477"/>
                </a:lnTo>
                <a:lnTo>
                  <a:pt x="5545" y="5522"/>
                </a:lnTo>
                <a:lnTo>
                  <a:pt x="1484" y="11550"/>
                </a:lnTo>
                <a:lnTo>
                  <a:pt x="0" y="18980"/>
                </a:lnTo>
                <a:lnTo>
                  <a:pt x="1484" y="26313"/>
                </a:lnTo>
                <a:lnTo>
                  <a:pt x="5545" y="32292"/>
                </a:lnTo>
                <a:lnTo>
                  <a:pt x="11599" y="36318"/>
                </a:lnTo>
                <a:lnTo>
                  <a:pt x="19059" y="37793"/>
                </a:lnTo>
                <a:lnTo>
                  <a:pt x="26420" y="36318"/>
                </a:lnTo>
                <a:lnTo>
                  <a:pt x="32421" y="32292"/>
                </a:lnTo>
                <a:lnTo>
                  <a:pt x="36462" y="26313"/>
                </a:lnTo>
                <a:lnTo>
                  <a:pt x="37942" y="18980"/>
                </a:lnTo>
                <a:lnTo>
                  <a:pt x="36462" y="11550"/>
                </a:lnTo>
                <a:lnTo>
                  <a:pt x="32421" y="5522"/>
                </a:lnTo>
                <a:lnTo>
                  <a:pt x="26420" y="1477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44886" y="43722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9" y="0"/>
                </a:moveTo>
                <a:lnTo>
                  <a:pt x="11599" y="1506"/>
                </a:lnTo>
                <a:lnTo>
                  <a:pt x="5545" y="5601"/>
                </a:lnTo>
                <a:lnTo>
                  <a:pt x="1484" y="11649"/>
                </a:lnTo>
                <a:lnTo>
                  <a:pt x="0" y="19014"/>
                </a:lnTo>
                <a:lnTo>
                  <a:pt x="1484" y="26425"/>
                </a:lnTo>
                <a:lnTo>
                  <a:pt x="5545" y="32443"/>
                </a:lnTo>
                <a:lnTo>
                  <a:pt x="11599" y="36484"/>
                </a:lnTo>
                <a:lnTo>
                  <a:pt x="19059" y="37961"/>
                </a:lnTo>
                <a:lnTo>
                  <a:pt x="26421" y="36484"/>
                </a:lnTo>
                <a:lnTo>
                  <a:pt x="32424" y="32443"/>
                </a:lnTo>
                <a:lnTo>
                  <a:pt x="36468" y="26425"/>
                </a:lnTo>
                <a:lnTo>
                  <a:pt x="37949" y="19014"/>
                </a:lnTo>
                <a:lnTo>
                  <a:pt x="36468" y="11649"/>
                </a:lnTo>
                <a:lnTo>
                  <a:pt x="32424" y="5601"/>
                </a:lnTo>
                <a:lnTo>
                  <a:pt x="26421" y="1506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9948" y="278981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396" y="0"/>
                </a:moveTo>
                <a:lnTo>
                  <a:pt x="11952" y="1543"/>
                </a:lnTo>
                <a:lnTo>
                  <a:pt x="5775" y="5694"/>
                </a:lnTo>
                <a:lnTo>
                  <a:pt x="1559" y="11734"/>
                </a:lnTo>
                <a:lnTo>
                  <a:pt x="0" y="18947"/>
                </a:lnTo>
                <a:lnTo>
                  <a:pt x="1559" y="26449"/>
                </a:lnTo>
                <a:lnTo>
                  <a:pt x="5775" y="32603"/>
                </a:lnTo>
                <a:lnTo>
                  <a:pt x="11952" y="36767"/>
                </a:lnTo>
                <a:lnTo>
                  <a:pt x="19396" y="38297"/>
                </a:lnTo>
                <a:lnTo>
                  <a:pt x="26855" y="36767"/>
                </a:lnTo>
                <a:lnTo>
                  <a:pt x="32906" y="32603"/>
                </a:lnTo>
                <a:lnTo>
                  <a:pt x="36966" y="26449"/>
                </a:lnTo>
                <a:lnTo>
                  <a:pt x="38449" y="18947"/>
                </a:lnTo>
                <a:lnTo>
                  <a:pt x="36966" y="11734"/>
                </a:lnTo>
                <a:lnTo>
                  <a:pt x="32906" y="5694"/>
                </a:lnTo>
                <a:lnTo>
                  <a:pt x="26855" y="1543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0908" y="50234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9" y="0"/>
                </a:moveTo>
                <a:lnTo>
                  <a:pt x="11599" y="1475"/>
                </a:lnTo>
                <a:lnTo>
                  <a:pt x="5545" y="5501"/>
                </a:lnTo>
                <a:lnTo>
                  <a:pt x="1484" y="11479"/>
                </a:lnTo>
                <a:lnTo>
                  <a:pt x="0" y="18812"/>
                </a:lnTo>
                <a:lnTo>
                  <a:pt x="1484" y="26243"/>
                </a:lnTo>
                <a:lnTo>
                  <a:pt x="5545" y="32271"/>
                </a:lnTo>
                <a:lnTo>
                  <a:pt x="11599" y="36316"/>
                </a:lnTo>
                <a:lnTo>
                  <a:pt x="19059" y="37793"/>
                </a:lnTo>
                <a:lnTo>
                  <a:pt x="26420" y="36316"/>
                </a:lnTo>
                <a:lnTo>
                  <a:pt x="32421" y="32271"/>
                </a:lnTo>
                <a:lnTo>
                  <a:pt x="36462" y="26243"/>
                </a:lnTo>
                <a:lnTo>
                  <a:pt x="37942" y="18812"/>
                </a:lnTo>
                <a:lnTo>
                  <a:pt x="36462" y="11479"/>
                </a:lnTo>
                <a:lnTo>
                  <a:pt x="32421" y="5501"/>
                </a:lnTo>
                <a:lnTo>
                  <a:pt x="26420" y="1475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476" y="32851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83" y="0"/>
                </a:moveTo>
                <a:lnTo>
                  <a:pt x="11522" y="1478"/>
                </a:lnTo>
                <a:lnTo>
                  <a:pt x="5521" y="5526"/>
                </a:lnTo>
                <a:lnTo>
                  <a:pt x="1480" y="11564"/>
                </a:lnTo>
                <a:lnTo>
                  <a:pt x="0" y="19014"/>
                </a:lnTo>
                <a:lnTo>
                  <a:pt x="1480" y="26425"/>
                </a:lnTo>
                <a:lnTo>
                  <a:pt x="5521" y="32443"/>
                </a:lnTo>
                <a:lnTo>
                  <a:pt x="11522" y="36484"/>
                </a:lnTo>
                <a:lnTo>
                  <a:pt x="18883" y="37961"/>
                </a:lnTo>
                <a:lnTo>
                  <a:pt x="26346" y="36484"/>
                </a:lnTo>
                <a:lnTo>
                  <a:pt x="32399" y="32443"/>
                </a:lnTo>
                <a:lnTo>
                  <a:pt x="36459" y="26425"/>
                </a:lnTo>
                <a:lnTo>
                  <a:pt x="37942" y="19014"/>
                </a:lnTo>
                <a:lnTo>
                  <a:pt x="36459" y="11564"/>
                </a:lnTo>
                <a:lnTo>
                  <a:pt x="32399" y="5526"/>
                </a:lnTo>
                <a:lnTo>
                  <a:pt x="26346" y="1478"/>
                </a:lnTo>
                <a:lnTo>
                  <a:pt x="18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6930" y="5050365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96" y="0"/>
                </a:moveTo>
                <a:lnTo>
                  <a:pt x="11952" y="1477"/>
                </a:lnTo>
                <a:lnTo>
                  <a:pt x="5775" y="5522"/>
                </a:lnTo>
                <a:lnTo>
                  <a:pt x="1559" y="11550"/>
                </a:lnTo>
                <a:lnTo>
                  <a:pt x="0" y="18980"/>
                </a:lnTo>
                <a:lnTo>
                  <a:pt x="1559" y="26340"/>
                </a:lnTo>
                <a:lnTo>
                  <a:pt x="5775" y="32376"/>
                </a:lnTo>
                <a:lnTo>
                  <a:pt x="11952" y="36460"/>
                </a:lnTo>
                <a:lnTo>
                  <a:pt x="19396" y="37961"/>
                </a:lnTo>
                <a:lnTo>
                  <a:pt x="26855" y="36460"/>
                </a:lnTo>
                <a:lnTo>
                  <a:pt x="32906" y="32376"/>
                </a:lnTo>
                <a:lnTo>
                  <a:pt x="36966" y="26340"/>
                </a:lnTo>
                <a:lnTo>
                  <a:pt x="38449" y="18980"/>
                </a:lnTo>
                <a:lnTo>
                  <a:pt x="36966" y="11550"/>
                </a:lnTo>
                <a:lnTo>
                  <a:pt x="32906" y="5522"/>
                </a:lnTo>
                <a:lnTo>
                  <a:pt x="26855" y="1477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87891" y="367248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59" y="0"/>
                </a:moveTo>
                <a:lnTo>
                  <a:pt x="11599" y="1530"/>
                </a:lnTo>
                <a:lnTo>
                  <a:pt x="5545" y="5694"/>
                </a:lnTo>
                <a:lnTo>
                  <a:pt x="1484" y="11848"/>
                </a:lnTo>
                <a:lnTo>
                  <a:pt x="0" y="19350"/>
                </a:lnTo>
                <a:lnTo>
                  <a:pt x="1484" y="26562"/>
                </a:lnTo>
                <a:lnTo>
                  <a:pt x="5545" y="32603"/>
                </a:lnTo>
                <a:lnTo>
                  <a:pt x="11599" y="36754"/>
                </a:lnTo>
                <a:lnTo>
                  <a:pt x="19059" y="38297"/>
                </a:lnTo>
                <a:lnTo>
                  <a:pt x="26517" y="36754"/>
                </a:lnTo>
                <a:lnTo>
                  <a:pt x="32569" y="32603"/>
                </a:lnTo>
                <a:lnTo>
                  <a:pt x="36628" y="26562"/>
                </a:lnTo>
                <a:lnTo>
                  <a:pt x="38111" y="19350"/>
                </a:lnTo>
                <a:lnTo>
                  <a:pt x="36628" y="11848"/>
                </a:lnTo>
                <a:lnTo>
                  <a:pt x="32569" y="5694"/>
                </a:lnTo>
                <a:lnTo>
                  <a:pt x="26517" y="1530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3459" y="3963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83" y="0"/>
                </a:moveTo>
                <a:lnTo>
                  <a:pt x="11522" y="1477"/>
                </a:lnTo>
                <a:lnTo>
                  <a:pt x="5521" y="5517"/>
                </a:lnTo>
                <a:lnTo>
                  <a:pt x="1480" y="11536"/>
                </a:lnTo>
                <a:lnTo>
                  <a:pt x="0" y="18947"/>
                </a:lnTo>
                <a:lnTo>
                  <a:pt x="1480" y="26280"/>
                </a:lnTo>
                <a:lnTo>
                  <a:pt x="5521" y="32259"/>
                </a:lnTo>
                <a:lnTo>
                  <a:pt x="11522" y="36285"/>
                </a:lnTo>
                <a:lnTo>
                  <a:pt x="18883" y="37760"/>
                </a:lnTo>
                <a:lnTo>
                  <a:pt x="26346" y="36285"/>
                </a:lnTo>
                <a:lnTo>
                  <a:pt x="32399" y="32259"/>
                </a:lnTo>
                <a:lnTo>
                  <a:pt x="36459" y="26280"/>
                </a:lnTo>
                <a:lnTo>
                  <a:pt x="37942" y="18947"/>
                </a:lnTo>
                <a:lnTo>
                  <a:pt x="36459" y="11536"/>
                </a:lnTo>
                <a:lnTo>
                  <a:pt x="32399" y="5517"/>
                </a:lnTo>
                <a:lnTo>
                  <a:pt x="26346" y="1477"/>
                </a:lnTo>
                <a:lnTo>
                  <a:pt x="18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3913" y="331758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565" y="0"/>
                </a:moveTo>
                <a:lnTo>
                  <a:pt x="12023" y="1477"/>
                </a:lnTo>
                <a:lnTo>
                  <a:pt x="5796" y="5517"/>
                </a:lnTo>
                <a:lnTo>
                  <a:pt x="1562" y="11536"/>
                </a:lnTo>
                <a:lnTo>
                  <a:pt x="0" y="18947"/>
                </a:lnTo>
                <a:lnTo>
                  <a:pt x="1562" y="26396"/>
                </a:lnTo>
                <a:lnTo>
                  <a:pt x="5796" y="32435"/>
                </a:lnTo>
                <a:lnTo>
                  <a:pt x="12023" y="36483"/>
                </a:lnTo>
                <a:lnTo>
                  <a:pt x="19565" y="37961"/>
                </a:lnTo>
                <a:lnTo>
                  <a:pt x="26926" y="36483"/>
                </a:lnTo>
                <a:lnTo>
                  <a:pt x="32927" y="32435"/>
                </a:lnTo>
                <a:lnTo>
                  <a:pt x="36968" y="26396"/>
                </a:lnTo>
                <a:lnTo>
                  <a:pt x="38449" y="18947"/>
                </a:lnTo>
                <a:lnTo>
                  <a:pt x="36968" y="11536"/>
                </a:lnTo>
                <a:lnTo>
                  <a:pt x="32927" y="5517"/>
                </a:lnTo>
                <a:lnTo>
                  <a:pt x="26926" y="1477"/>
                </a:lnTo>
                <a:lnTo>
                  <a:pt x="19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5042" y="333908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0" y="0"/>
                </a:moveTo>
                <a:lnTo>
                  <a:pt x="11528" y="1477"/>
                </a:lnTo>
                <a:lnTo>
                  <a:pt x="5524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11"/>
                </a:lnTo>
                <a:lnTo>
                  <a:pt x="5524" y="32359"/>
                </a:lnTo>
                <a:lnTo>
                  <a:pt x="11528" y="36455"/>
                </a:lnTo>
                <a:lnTo>
                  <a:pt x="18890" y="37961"/>
                </a:lnTo>
                <a:lnTo>
                  <a:pt x="26350" y="36455"/>
                </a:lnTo>
                <a:lnTo>
                  <a:pt x="32403" y="32359"/>
                </a:lnTo>
                <a:lnTo>
                  <a:pt x="36465" y="26311"/>
                </a:lnTo>
                <a:lnTo>
                  <a:pt x="37949" y="18947"/>
                </a:lnTo>
                <a:lnTo>
                  <a:pt x="36465" y="11536"/>
                </a:lnTo>
                <a:lnTo>
                  <a:pt x="32403" y="5517"/>
                </a:lnTo>
                <a:lnTo>
                  <a:pt x="26350" y="1477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0441" y="30807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2" y="0"/>
                </a:moveTo>
                <a:lnTo>
                  <a:pt x="11593" y="1475"/>
                </a:lnTo>
                <a:lnTo>
                  <a:pt x="5542" y="5501"/>
                </a:lnTo>
                <a:lnTo>
                  <a:pt x="1483" y="11479"/>
                </a:lnTo>
                <a:lnTo>
                  <a:pt x="0" y="18812"/>
                </a:lnTo>
                <a:lnTo>
                  <a:pt x="1483" y="26223"/>
                </a:lnTo>
                <a:lnTo>
                  <a:pt x="5542" y="32242"/>
                </a:lnTo>
                <a:lnTo>
                  <a:pt x="11593" y="36283"/>
                </a:lnTo>
                <a:lnTo>
                  <a:pt x="19052" y="37760"/>
                </a:lnTo>
                <a:lnTo>
                  <a:pt x="26417" y="36283"/>
                </a:lnTo>
                <a:lnTo>
                  <a:pt x="32420" y="32242"/>
                </a:lnTo>
                <a:lnTo>
                  <a:pt x="36462" y="26223"/>
                </a:lnTo>
                <a:lnTo>
                  <a:pt x="37942" y="18812"/>
                </a:lnTo>
                <a:lnTo>
                  <a:pt x="36462" y="11479"/>
                </a:lnTo>
                <a:lnTo>
                  <a:pt x="32420" y="5501"/>
                </a:lnTo>
                <a:lnTo>
                  <a:pt x="26417" y="1475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31064" y="476497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96" y="0"/>
                </a:moveTo>
                <a:lnTo>
                  <a:pt x="11881" y="1478"/>
                </a:lnTo>
                <a:lnTo>
                  <a:pt x="5712" y="5526"/>
                </a:lnTo>
                <a:lnTo>
                  <a:pt x="1535" y="11564"/>
                </a:lnTo>
                <a:lnTo>
                  <a:pt x="0" y="19014"/>
                </a:lnTo>
                <a:lnTo>
                  <a:pt x="1535" y="26426"/>
                </a:lnTo>
                <a:lnTo>
                  <a:pt x="5712" y="32447"/>
                </a:lnTo>
                <a:lnTo>
                  <a:pt x="11881" y="36490"/>
                </a:lnTo>
                <a:lnTo>
                  <a:pt x="19396" y="37968"/>
                </a:lnTo>
                <a:lnTo>
                  <a:pt x="26757" y="36490"/>
                </a:lnTo>
                <a:lnTo>
                  <a:pt x="32758" y="32447"/>
                </a:lnTo>
                <a:lnTo>
                  <a:pt x="36799" y="26426"/>
                </a:lnTo>
                <a:lnTo>
                  <a:pt x="38280" y="19014"/>
                </a:lnTo>
                <a:lnTo>
                  <a:pt x="36799" y="11564"/>
                </a:lnTo>
                <a:lnTo>
                  <a:pt x="32758" y="5526"/>
                </a:lnTo>
                <a:lnTo>
                  <a:pt x="26757" y="1478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6463" y="375330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2" y="0"/>
                </a:moveTo>
                <a:lnTo>
                  <a:pt x="11593" y="1475"/>
                </a:lnTo>
                <a:lnTo>
                  <a:pt x="5542" y="5501"/>
                </a:lnTo>
                <a:lnTo>
                  <a:pt x="1483" y="11479"/>
                </a:lnTo>
                <a:lnTo>
                  <a:pt x="0" y="18812"/>
                </a:lnTo>
                <a:lnTo>
                  <a:pt x="1483" y="26223"/>
                </a:lnTo>
                <a:lnTo>
                  <a:pt x="5542" y="32242"/>
                </a:lnTo>
                <a:lnTo>
                  <a:pt x="11593" y="36283"/>
                </a:lnTo>
                <a:lnTo>
                  <a:pt x="19052" y="37760"/>
                </a:lnTo>
                <a:lnTo>
                  <a:pt x="26496" y="36283"/>
                </a:lnTo>
                <a:lnTo>
                  <a:pt x="32673" y="32242"/>
                </a:lnTo>
                <a:lnTo>
                  <a:pt x="36889" y="26223"/>
                </a:lnTo>
                <a:lnTo>
                  <a:pt x="38449" y="18812"/>
                </a:lnTo>
                <a:lnTo>
                  <a:pt x="36889" y="11479"/>
                </a:lnTo>
                <a:lnTo>
                  <a:pt x="32673" y="5501"/>
                </a:lnTo>
                <a:lnTo>
                  <a:pt x="26496" y="1475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7424" y="341951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59" y="0"/>
                </a:moveTo>
                <a:lnTo>
                  <a:pt x="11596" y="1530"/>
                </a:lnTo>
                <a:lnTo>
                  <a:pt x="5543" y="5694"/>
                </a:lnTo>
                <a:lnTo>
                  <a:pt x="1483" y="11848"/>
                </a:lnTo>
                <a:lnTo>
                  <a:pt x="0" y="19350"/>
                </a:lnTo>
                <a:lnTo>
                  <a:pt x="1483" y="26562"/>
                </a:lnTo>
                <a:lnTo>
                  <a:pt x="5543" y="32603"/>
                </a:lnTo>
                <a:lnTo>
                  <a:pt x="11596" y="36754"/>
                </a:lnTo>
                <a:lnTo>
                  <a:pt x="19059" y="38297"/>
                </a:lnTo>
                <a:lnTo>
                  <a:pt x="26517" y="36754"/>
                </a:lnTo>
                <a:lnTo>
                  <a:pt x="32569" y="32603"/>
                </a:lnTo>
                <a:lnTo>
                  <a:pt x="36628" y="26562"/>
                </a:lnTo>
                <a:lnTo>
                  <a:pt x="38111" y="19350"/>
                </a:lnTo>
                <a:lnTo>
                  <a:pt x="36628" y="11848"/>
                </a:lnTo>
                <a:lnTo>
                  <a:pt x="32569" y="5694"/>
                </a:lnTo>
                <a:lnTo>
                  <a:pt x="26517" y="1530"/>
                </a:lnTo>
                <a:lnTo>
                  <a:pt x="1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8047" y="505590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96" y="0"/>
                </a:moveTo>
                <a:lnTo>
                  <a:pt x="11884" y="1475"/>
                </a:lnTo>
                <a:lnTo>
                  <a:pt x="5714" y="5501"/>
                </a:lnTo>
                <a:lnTo>
                  <a:pt x="1536" y="11479"/>
                </a:lnTo>
                <a:lnTo>
                  <a:pt x="0" y="18812"/>
                </a:lnTo>
                <a:lnTo>
                  <a:pt x="1536" y="26243"/>
                </a:lnTo>
                <a:lnTo>
                  <a:pt x="5714" y="32271"/>
                </a:lnTo>
                <a:lnTo>
                  <a:pt x="11884" y="36316"/>
                </a:lnTo>
                <a:lnTo>
                  <a:pt x="19396" y="37793"/>
                </a:lnTo>
                <a:lnTo>
                  <a:pt x="26855" y="36316"/>
                </a:lnTo>
                <a:lnTo>
                  <a:pt x="32906" y="32271"/>
                </a:lnTo>
                <a:lnTo>
                  <a:pt x="36966" y="26243"/>
                </a:lnTo>
                <a:lnTo>
                  <a:pt x="38449" y="18812"/>
                </a:lnTo>
                <a:lnTo>
                  <a:pt x="36966" y="11479"/>
                </a:lnTo>
                <a:lnTo>
                  <a:pt x="32906" y="5501"/>
                </a:lnTo>
                <a:lnTo>
                  <a:pt x="26855" y="1475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63446" y="488373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2" y="0"/>
                </a:moveTo>
                <a:lnTo>
                  <a:pt x="11593" y="1477"/>
                </a:lnTo>
                <a:lnTo>
                  <a:pt x="5542" y="5522"/>
                </a:lnTo>
                <a:lnTo>
                  <a:pt x="1483" y="11550"/>
                </a:lnTo>
                <a:lnTo>
                  <a:pt x="0" y="18980"/>
                </a:lnTo>
                <a:lnTo>
                  <a:pt x="1483" y="26313"/>
                </a:lnTo>
                <a:lnTo>
                  <a:pt x="5542" y="32292"/>
                </a:lnTo>
                <a:lnTo>
                  <a:pt x="11593" y="36318"/>
                </a:lnTo>
                <a:lnTo>
                  <a:pt x="19052" y="37793"/>
                </a:lnTo>
                <a:lnTo>
                  <a:pt x="26567" y="36318"/>
                </a:lnTo>
                <a:lnTo>
                  <a:pt x="32736" y="32292"/>
                </a:lnTo>
                <a:lnTo>
                  <a:pt x="36913" y="26313"/>
                </a:lnTo>
                <a:lnTo>
                  <a:pt x="38449" y="18980"/>
                </a:lnTo>
                <a:lnTo>
                  <a:pt x="36913" y="11550"/>
                </a:lnTo>
                <a:lnTo>
                  <a:pt x="32736" y="5522"/>
                </a:lnTo>
                <a:lnTo>
                  <a:pt x="26567" y="1477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4575" y="44152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0" y="0"/>
                </a:moveTo>
                <a:lnTo>
                  <a:pt x="11525" y="1478"/>
                </a:lnTo>
                <a:lnTo>
                  <a:pt x="5522" y="5526"/>
                </a:lnTo>
                <a:lnTo>
                  <a:pt x="1480" y="11564"/>
                </a:lnTo>
                <a:lnTo>
                  <a:pt x="0" y="19014"/>
                </a:lnTo>
                <a:lnTo>
                  <a:pt x="1480" y="26347"/>
                </a:lnTo>
                <a:lnTo>
                  <a:pt x="5522" y="32326"/>
                </a:lnTo>
                <a:lnTo>
                  <a:pt x="11525" y="36352"/>
                </a:lnTo>
                <a:lnTo>
                  <a:pt x="18890" y="37827"/>
                </a:lnTo>
                <a:lnTo>
                  <a:pt x="26348" y="36352"/>
                </a:lnTo>
                <a:lnTo>
                  <a:pt x="32400" y="32326"/>
                </a:lnTo>
                <a:lnTo>
                  <a:pt x="36459" y="26347"/>
                </a:lnTo>
                <a:lnTo>
                  <a:pt x="37942" y="19014"/>
                </a:lnTo>
                <a:lnTo>
                  <a:pt x="36459" y="11564"/>
                </a:lnTo>
                <a:lnTo>
                  <a:pt x="32400" y="5526"/>
                </a:lnTo>
                <a:lnTo>
                  <a:pt x="26348" y="1478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85029" y="301590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396" y="0"/>
                </a:moveTo>
                <a:lnTo>
                  <a:pt x="11955" y="1529"/>
                </a:lnTo>
                <a:lnTo>
                  <a:pt x="5777" y="5685"/>
                </a:lnTo>
                <a:lnTo>
                  <a:pt x="1560" y="11820"/>
                </a:lnTo>
                <a:lnTo>
                  <a:pt x="0" y="19283"/>
                </a:lnTo>
                <a:lnTo>
                  <a:pt x="1560" y="26506"/>
                </a:lnTo>
                <a:lnTo>
                  <a:pt x="5777" y="32569"/>
                </a:lnTo>
                <a:lnTo>
                  <a:pt x="11955" y="36743"/>
                </a:lnTo>
                <a:lnTo>
                  <a:pt x="19396" y="38297"/>
                </a:lnTo>
                <a:lnTo>
                  <a:pt x="26855" y="36743"/>
                </a:lnTo>
                <a:lnTo>
                  <a:pt x="32906" y="32569"/>
                </a:lnTo>
                <a:lnTo>
                  <a:pt x="36966" y="26506"/>
                </a:lnTo>
                <a:lnTo>
                  <a:pt x="38449" y="19283"/>
                </a:lnTo>
                <a:lnTo>
                  <a:pt x="36966" y="11820"/>
                </a:lnTo>
                <a:lnTo>
                  <a:pt x="32906" y="5685"/>
                </a:lnTo>
                <a:lnTo>
                  <a:pt x="26855" y="1529"/>
                </a:lnTo>
                <a:lnTo>
                  <a:pt x="19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0597" y="2806280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8883" y="0"/>
                </a:moveTo>
                <a:lnTo>
                  <a:pt x="11522" y="1477"/>
                </a:lnTo>
                <a:lnTo>
                  <a:pt x="5521" y="5517"/>
                </a:lnTo>
                <a:lnTo>
                  <a:pt x="1480" y="11536"/>
                </a:lnTo>
                <a:lnTo>
                  <a:pt x="0" y="18947"/>
                </a:lnTo>
                <a:lnTo>
                  <a:pt x="1480" y="26280"/>
                </a:lnTo>
                <a:lnTo>
                  <a:pt x="5521" y="32259"/>
                </a:lnTo>
                <a:lnTo>
                  <a:pt x="11522" y="36285"/>
                </a:lnTo>
                <a:lnTo>
                  <a:pt x="18883" y="37760"/>
                </a:lnTo>
                <a:lnTo>
                  <a:pt x="26398" y="36285"/>
                </a:lnTo>
                <a:lnTo>
                  <a:pt x="32568" y="32259"/>
                </a:lnTo>
                <a:lnTo>
                  <a:pt x="36744" y="26280"/>
                </a:lnTo>
                <a:lnTo>
                  <a:pt x="38280" y="18947"/>
                </a:lnTo>
                <a:lnTo>
                  <a:pt x="36744" y="11536"/>
                </a:lnTo>
                <a:lnTo>
                  <a:pt x="32568" y="5517"/>
                </a:lnTo>
                <a:lnTo>
                  <a:pt x="26398" y="1477"/>
                </a:lnTo>
                <a:lnTo>
                  <a:pt x="18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01557" y="3333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0" y="0"/>
                </a:moveTo>
                <a:lnTo>
                  <a:pt x="11525" y="1506"/>
                </a:lnTo>
                <a:lnTo>
                  <a:pt x="5522" y="5601"/>
                </a:lnTo>
                <a:lnTo>
                  <a:pt x="1480" y="11649"/>
                </a:lnTo>
                <a:lnTo>
                  <a:pt x="0" y="19014"/>
                </a:lnTo>
                <a:lnTo>
                  <a:pt x="1480" y="26425"/>
                </a:lnTo>
                <a:lnTo>
                  <a:pt x="5522" y="32443"/>
                </a:lnTo>
                <a:lnTo>
                  <a:pt x="11525" y="36484"/>
                </a:lnTo>
                <a:lnTo>
                  <a:pt x="18890" y="37961"/>
                </a:lnTo>
                <a:lnTo>
                  <a:pt x="26348" y="36484"/>
                </a:lnTo>
                <a:lnTo>
                  <a:pt x="32400" y="32443"/>
                </a:lnTo>
                <a:lnTo>
                  <a:pt x="36459" y="26425"/>
                </a:lnTo>
                <a:lnTo>
                  <a:pt x="37942" y="19014"/>
                </a:lnTo>
                <a:lnTo>
                  <a:pt x="36459" y="11649"/>
                </a:lnTo>
                <a:lnTo>
                  <a:pt x="32400" y="5601"/>
                </a:lnTo>
                <a:lnTo>
                  <a:pt x="26348" y="1506"/>
                </a:lnTo>
                <a:lnTo>
                  <a:pt x="1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06957" y="3807060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2" y="0"/>
                </a:moveTo>
                <a:lnTo>
                  <a:pt x="11593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96"/>
                </a:lnTo>
                <a:lnTo>
                  <a:pt x="5542" y="32435"/>
                </a:lnTo>
                <a:lnTo>
                  <a:pt x="11593" y="36483"/>
                </a:lnTo>
                <a:lnTo>
                  <a:pt x="19052" y="37961"/>
                </a:lnTo>
                <a:lnTo>
                  <a:pt x="26511" y="36483"/>
                </a:lnTo>
                <a:lnTo>
                  <a:pt x="32565" y="32435"/>
                </a:lnTo>
                <a:lnTo>
                  <a:pt x="36627" y="26396"/>
                </a:lnTo>
                <a:lnTo>
                  <a:pt x="38111" y="18947"/>
                </a:lnTo>
                <a:lnTo>
                  <a:pt x="36627" y="11536"/>
                </a:lnTo>
                <a:lnTo>
                  <a:pt x="32565" y="5517"/>
                </a:lnTo>
                <a:lnTo>
                  <a:pt x="26511" y="1477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17580" y="3263837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52" y="0"/>
                </a:moveTo>
                <a:lnTo>
                  <a:pt x="11736" y="1475"/>
                </a:lnTo>
                <a:lnTo>
                  <a:pt x="5669" y="5501"/>
                </a:lnTo>
                <a:lnTo>
                  <a:pt x="1530" y="11479"/>
                </a:lnTo>
                <a:lnTo>
                  <a:pt x="0" y="18812"/>
                </a:lnTo>
                <a:lnTo>
                  <a:pt x="1530" y="26223"/>
                </a:lnTo>
                <a:lnTo>
                  <a:pt x="5669" y="32242"/>
                </a:lnTo>
                <a:lnTo>
                  <a:pt x="11736" y="36283"/>
                </a:lnTo>
                <a:lnTo>
                  <a:pt x="19052" y="37760"/>
                </a:lnTo>
                <a:lnTo>
                  <a:pt x="26507" y="36283"/>
                </a:lnTo>
                <a:lnTo>
                  <a:pt x="32683" y="32242"/>
                </a:lnTo>
                <a:lnTo>
                  <a:pt x="36893" y="26223"/>
                </a:lnTo>
                <a:lnTo>
                  <a:pt x="38449" y="18812"/>
                </a:lnTo>
                <a:lnTo>
                  <a:pt x="36893" y="11479"/>
                </a:lnTo>
                <a:lnTo>
                  <a:pt x="32683" y="5501"/>
                </a:lnTo>
                <a:lnTo>
                  <a:pt x="26507" y="1475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8540" y="418378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2" y="0"/>
                </a:moveTo>
                <a:lnTo>
                  <a:pt x="11593" y="1478"/>
                </a:lnTo>
                <a:lnTo>
                  <a:pt x="5542" y="5526"/>
                </a:lnTo>
                <a:lnTo>
                  <a:pt x="1483" y="11564"/>
                </a:lnTo>
                <a:lnTo>
                  <a:pt x="0" y="19014"/>
                </a:lnTo>
                <a:lnTo>
                  <a:pt x="1483" y="26347"/>
                </a:lnTo>
                <a:lnTo>
                  <a:pt x="5542" y="32326"/>
                </a:lnTo>
                <a:lnTo>
                  <a:pt x="11593" y="36352"/>
                </a:lnTo>
                <a:lnTo>
                  <a:pt x="19052" y="37827"/>
                </a:lnTo>
                <a:lnTo>
                  <a:pt x="26418" y="36352"/>
                </a:lnTo>
                <a:lnTo>
                  <a:pt x="32423" y="32326"/>
                </a:lnTo>
                <a:lnTo>
                  <a:pt x="36468" y="26347"/>
                </a:lnTo>
                <a:lnTo>
                  <a:pt x="37949" y="19014"/>
                </a:lnTo>
                <a:lnTo>
                  <a:pt x="36468" y="11564"/>
                </a:lnTo>
                <a:lnTo>
                  <a:pt x="32423" y="5526"/>
                </a:lnTo>
                <a:lnTo>
                  <a:pt x="26418" y="1478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33939" y="48188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2" y="0"/>
                </a:moveTo>
                <a:lnTo>
                  <a:pt x="11665" y="1477"/>
                </a:lnTo>
                <a:lnTo>
                  <a:pt x="5605" y="5522"/>
                </a:lnTo>
                <a:lnTo>
                  <a:pt x="1506" y="11550"/>
                </a:lnTo>
                <a:lnTo>
                  <a:pt x="0" y="18980"/>
                </a:lnTo>
                <a:lnTo>
                  <a:pt x="1506" y="26313"/>
                </a:lnTo>
                <a:lnTo>
                  <a:pt x="5605" y="32292"/>
                </a:lnTo>
                <a:lnTo>
                  <a:pt x="11665" y="36318"/>
                </a:lnTo>
                <a:lnTo>
                  <a:pt x="19052" y="37793"/>
                </a:lnTo>
                <a:lnTo>
                  <a:pt x="26496" y="36318"/>
                </a:lnTo>
                <a:lnTo>
                  <a:pt x="32542" y="32292"/>
                </a:lnTo>
                <a:lnTo>
                  <a:pt x="36600" y="26313"/>
                </a:lnTo>
                <a:lnTo>
                  <a:pt x="38084" y="18980"/>
                </a:lnTo>
                <a:lnTo>
                  <a:pt x="36600" y="11550"/>
                </a:lnTo>
                <a:lnTo>
                  <a:pt x="32542" y="5522"/>
                </a:lnTo>
                <a:lnTo>
                  <a:pt x="26496" y="1477"/>
                </a:lnTo>
                <a:lnTo>
                  <a:pt x="19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4562" y="4210664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25" y="0"/>
                </a:moveTo>
                <a:lnTo>
                  <a:pt x="11810" y="1478"/>
                </a:lnTo>
                <a:lnTo>
                  <a:pt x="5741" y="5526"/>
                </a:lnTo>
                <a:lnTo>
                  <a:pt x="1558" y="11564"/>
                </a:lnTo>
                <a:lnTo>
                  <a:pt x="0" y="19014"/>
                </a:lnTo>
                <a:lnTo>
                  <a:pt x="1558" y="26425"/>
                </a:lnTo>
                <a:lnTo>
                  <a:pt x="5741" y="32443"/>
                </a:lnTo>
                <a:lnTo>
                  <a:pt x="11810" y="36484"/>
                </a:lnTo>
                <a:lnTo>
                  <a:pt x="19025" y="37961"/>
                </a:lnTo>
                <a:lnTo>
                  <a:pt x="26475" y="36484"/>
                </a:lnTo>
                <a:lnTo>
                  <a:pt x="32666" y="32443"/>
                </a:lnTo>
                <a:lnTo>
                  <a:pt x="36896" y="26425"/>
                </a:lnTo>
                <a:lnTo>
                  <a:pt x="38462" y="19014"/>
                </a:lnTo>
                <a:lnTo>
                  <a:pt x="36896" y="11564"/>
                </a:lnTo>
                <a:lnTo>
                  <a:pt x="32666" y="5526"/>
                </a:lnTo>
                <a:lnTo>
                  <a:pt x="26475" y="1478"/>
                </a:lnTo>
                <a:lnTo>
                  <a:pt x="19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5556" y="29944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59" y="1477"/>
                </a:lnTo>
                <a:lnTo>
                  <a:pt x="5517" y="5517"/>
                </a:lnTo>
                <a:lnTo>
                  <a:pt x="1474" y="11536"/>
                </a:lnTo>
                <a:lnTo>
                  <a:pt x="0" y="18947"/>
                </a:lnTo>
                <a:lnTo>
                  <a:pt x="1474" y="26280"/>
                </a:lnTo>
                <a:lnTo>
                  <a:pt x="5517" y="32259"/>
                </a:lnTo>
                <a:lnTo>
                  <a:pt x="11559" y="36285"/>
                </a:lnTo>
                <a:lnTo>
                  <a:pt x="19032" y="37760"/>
                </a:lnTo>
                <a:lnTo>
                  <a:pt x="26398" y="36285"/>
                </a:lnTo>
                <a:lnTo>
                  <a:pt x="32403" y="32259"/>
                </a:lnTo>
                <a:lnTo>
                  <a:pt x="36447" y="26280"/>
                </a:lnTo>
                <a:lnTo>
                  <a:pt x="37929" y="18947"/>
                </a:lnTo>
                <a:lnTo>
                  <a:pt x="36447" y="11536"/>
                </a:lnTo>
                <a:lnTo>
                  <a:pt x="32403" y="5517"/>
                </a:lnTo>
                <a:lnTo>
                  <a:pt x="26398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61090" y="42590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425"/>
                </a:lnTo>
                <a:lnTo>
                  <a:pt x="5525" y="32443"/>
                </a:lnTo>
                <a:lnTo>
                  <a:pt x="11531" y="36484"/>
                </a:lnTo>
                <a:lnTo>
                  <a:pt x="18897" y="37961"/>
                </a:lnTo>
                <a:lnTo>
                  <a:pt x="26341" y="36484"/>
                </a:lnTo>
                <a:lnTo>
                  <a:pt x="32386" y="32443"/>
                </a:lnTo>
                <a:lnTo>
                  <a:pt x="36445" y="26425"/>
                </a:lnTo>
                <a:lnTo>
                  <a:pt x="37929" y="19014"/>
                </a:lnTo>
                <a:lnTo>
                  <a:pt x="36445" y="11564"/>
                </a:lnTo>
                <a:lnTo>
                  <a:pt x="32386" y="5526"/>
                </a:lnTo>
                <a:lnTo>
                  <a:pt x="26341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71551" y="451758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787" y="1477"/>
                </a:lnTo>
                <a:lnTo>
                  <a:pt x="5719" y="5517"/>
                </a:lnTo>
                <a:lnTo>
                  <a:pt x="1550" y="11536"/>
                </a:lnTo>
                <a:lnTo>
                  <a:pt x="0" y="18947"/>
                </a:lnTo>
                <a:lnTo>
                  <a:pt x="1550" y="26280"/>
                </a:lnTo>
                <a:lnTo>
                  <a:pt x="5719" y="32259"/>
                </a:lnTo>
                <a:lnTo>
                  <a:pt x="11787" y="36285"/>
                </a:lnTo>
                <a:lnTo>
                  <a:pt x="19032" y="37760"/>
                </a:lnTo>
                <a:lnTo>
                  <a:pt x="26567" y="36285"/>
                </a:lnTo>
                <a:lnTo>
                  <a:pt x="32749" y="32259"/>
                </a:lnTo>
                <a:lnTo>
                  <a:pt x="36931" y="26280"/>
                </a:lnTo>
                <a:lnTo>
                  <a:pt x="38469" y="18947"/>
                </a:lnTo>
                <a:lnTo>
                  <a:pt x="36931" y="11536"/>
                </a:lnTo>
                <a:lnTo>
                  <a:pt x="32749" y="5517"/>
                </a:lnTo>
                <a:lnTo>
                  <a:pt x="26567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77086" y="48672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7"/>
                </a:lnTo>
                <a:lnTo>
                  <a:pt x="5551" y="5522"/>
                </a:lnTo>
                <a:lnTo>
                  <a:pt x="1484" y="11550"/>
                </a:lnTo>
                <a:lnTo>
                  <a:pt x="0" y="18980"/>
                </a:lnTo>
                <a:lnTo>
                  <a:pt x="1484" y="26340"/>
                </a:lnTo>
                <a:lnTo>
                  <a:pt x="5551" y="32376"/>
                </a:lnTo>
                <a:lnTo>
                  <a:pt x="11616" y="36460"/>
                </a:lnTo>
                <a:lnTo>
                  <a:pt x="19099" y="37961"/>
                </a:lnTo>
                <a:lnTo>
                  <a:pt x="26465" y="36460"/>
                </a:lnTo>
                <a:lnTo>
                  <a:pt x="32471" y="32376"/>
                </a:lnTo>
                <a:lnTo>
                  <a:pt x="36515" y="26340"/>
                </a:lnTo>
                <a:lnTo>
                  <a:pt x="37996" y="18980"/>
                </a:lnTo>
                <a:lnTo>
                  <a:pt x="36515" y="11550"/>
                </a:lnTo>
                <a:lnTo>
                  <a:pt x="32471" y="5522"/>
                </a:lnTo>
                <a:lnTo>
                  <a:pt x="26465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8086" y="3947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5"/>
                </a:lnTo>
                <a:lnTo>
                  <a:pt x="5542" y="5501"/>
                </a:lnTo>
                <a:lnTo>
                  <a:pt x="1483" y="11479"/>
                </a:lnTo>
                <a:lnTo>
                  <a:pt x="0" y="18812"/>
                </a:lnTo>
                <a:lnTo>
                  <a:pt x="1483" y="26262"/>
                </a:lnTo>
                <a:lnTo>
                  <a:pt x="5542" y="32301"/>
                </a:lnTo>
                <a:lnTo>
                  <a:pt x="11588" y="36349"/>
                </a:lnTo>
                <a:lnTo>
                  <a:pt x="19032" y="37827"/>
                </a:lnTo>
                <a:lnTo>
                  <a:pt x="26398" y="36349"/>
                </a:lnTo>
                <a:lnTo>
                  <a:pt x="32403" y="32301"/>
                </a:lnTo>
                <a:lnTo>
                  <a:pt x="36447" y="26262"/>
                </a:lnTo>
                <a:lnTo>
                  <a:pt x="37929" y="18812"/>
                </a:lnTo>
                <a:lnTo>
                  <a:pt x="36447" y="11479"/>
                </a:lnTo>
                <a:lnTo>
                  <a:pt x="32403" y="5501"/>
                </a:lnTo>
                <a:lnTo>
                  <a:pt x="26398" y="1475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98682" y="4140787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8897" y="0"/>
                </a:moveTo>
                <a:lnTo>
                  <a:pt x="11673" y="1478"/>
                </a:lnTo>
                <a:lnTo>
                  <a:pt x="5652" y="5526"/>
                </a:lnTo>
                <a:lnTo>
                  <a:pt x="1529" y="11564"/>
                </a:lnTo>
                <a:lnTo>
                  <a:pt x="0" y="19014"/>
                </a:lnTo>
                <a:lnTo>
                  <a:pt x="1529" y="26425"/>
                </a:lnTo>
                <a:lnTo>
                  <a:pt x="5652" y="32443"/>
                </a:lnTo>
                <a:lnTo>
                  <a:pt x="11673" y="36484"/>
                </a:lnTo>
                <a:lnTo>
                  <a:pt x="18897" y="37961"/>
                </a:lnTo>
                <a:lnTo>
                  <a:pt x="26393" y="36484"/>
                </a:lnTo>
                <a:lnTo>
                  <a:pt x="32555" y="32443"/>
                </a:lnTo>
                <a:lnTo>
                  <a:pt x="36730" y="26425"/>
                </a:lnTo>
                <a:lnTo>
                  <a:pt x="38266" y="19014"/>
                </a:lnTo>
                <a:lnTo>
                  <a:pt x="36730" y="11564"/>
                </a:lnTo>
                <a:lnTo>
                  <a:pt x="32555" y="5526"/>
                </a:lnTo>
                <a:lnTo>
                  <a:pt x="26393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04082" y="28761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280"/>
                </a:lnTo>
                <a:lnTo>
                  <a:pt x="5551" y="32259"/>
                </a:lnTo>
                <a:lnTo>
                  <a:pt x="11616" y="36285"/>
                </a:lnTo>
                <a:lnTo>
                  <a:pt x="19099" y="37760"/>
                </a:lnTo>
                <a:lnTo>
                  <a:pt x="26426" y="36285"/>
                </a:lnTo>
                <a:lnTo>
                  <a:pt x="32412" y="32259"/>
                </a:lnTo>
                <a:lnTo>
                  <a:pt x="36448" y="26280"/>
                </a:lnTo>
                <a:lnTo>
                  <a:pt x="37929" y="18947"/>
                </a:lnTo>
                <a:lnTo>
                  <a:pt x="36448" y="11536"/>
                </a:lnTo>
                <a:lnTo>
                  <a:pt x="32412" y="5517"/>
                </a:lnTo>
                <a:lnTo>
                  <a:pt x="26426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5678" y="3462851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8897" y="0"/>
                </a:moveTo>
                <a:lnTo>
                  <a:pt x="11673" y="1475"/>
                </a:lnTo>
                <a:lnTo>
                  <a:pt x="5652" y="5501"/>
                </a:lnTo>
                <a:lnTo>
                  <a:pt x="1529" y="11479"/>
                </a:lnTo>
                <a:lnTo>
                  <a:pt x="0" y="18812"/>
                </a:lnTo>
                <a:lnTo>
                  <a:pt x="1529" y="26262"/>
                </a:lnTo>
                <a:lnTo>
                  <a:pt x="5652" y="32301"/>
                </a:lnTo>
                <a:lnTo>
                  <a:pt x="11673" y="36349"/>
                </a:lnTo>
                <a:lnTo>
                  <a:pt x="18897" y="37827"/>
                </a:lnTo>
                <a:lnTo>
                  <a:pt x="26425" y="36349"/>
                </a:lnTo>
                <a:lnTo>
                  <a:pt x="32656" y="32301"/>
                </a:lnTo>
                <a:lnTo>
                  <a:pt x="36901" y="26262"/>
                </a:lnTo>
                <a:lnTo>
                  <a:pt x="38469" y="18812"/>
                </a:lnTo>
                <a:lnTo>
                  <a:pt x="36901" y="11479"/>
                </a:lnTo>
                <a:lnTo>
                  <a:pt x="32656" y="5501"/>
                </a:lnTo>
                <a:lnTo>
                  <a:pt x="26425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2011" y="3387464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396"/>
                </a:lnTo>
                <a:lnTo>
                  <a:pt x="5551" y="32435"/>
                </a:lnTo>
                <a:lnTo>
                  <a:pt x="11616" y="36483"/>
                </a:lnTo>
                <a:lnTo>
                  <a:pt x="19099" y="37961"/>
                </a:lnTo>
                <a:lnTo>
                  <a:pt x="26543" y="36483"/>
                </a:lnTo>
                <a:lnTo>
                  <a:pt x="32589" y="32435"/>
                </a:lnTo>
                <a:lnTo>
                  <a:pt x="36648" y="26396"/>
                </a:lnTo>
                <a:lnTo>
                  <a:pt x="38131" y="18947"/>
                </a:lnTo>
                <a:lnTo>
                  <a:pt x="36648" y="11536"/>
                </a:lnTo>
                <a:lnTo>
                  <a:pt x="32589" y="5517"/>
                </a:lnTo>
                <a:lnTo>
                  <a:pt x="26543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8209" y="4506631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7" y="0"/>
                </a:moveTo>
                <a:lnTo>
                  <a:pt x="11531" y="1530"/>
                </a:lnTo>
                <a:lnTo>
                  <a:pt x="5525" y="5694"/>
                </a:lnTo>
                <a:lnTo>
                  <a:pt x="1481" y="11848"/>
                </a:lnTo>
                <a:lnTo>
                  <a:pt x="0" y="19350"/>
                </a:lnTo>
                <a:lnTo>
                  <a:pt x="1481" y="26562"/>
                </a:lnTo>
                <a:lnTo>
                  <a:pt x="5525" y="32603"/>
                </a:lnTo>
                <a:lnTo>
                  <a:pt x="11531" y="36754"/>
                </a:lnTo>
                <a:lnTo>
                  <a:pt x="18897" y="38297"/>
                </a:lnTo>
                <a:lnTo>
                  <a:pt x="26369" y="36754"/>
                </a:lnTo>
                <a:lnTo>
                  <a:pt x="32412" y="32603"/>
                </a:lnTo>
                <a:lnTo>
                  <a:pt x="36455" y="26562"/>
                </a:lnTo>
                <a:lnTo>
                  <a:pt x="37929" y="19350"/>
                </a:lnTo>
                <a:lnTo>
                  <a:pt x="36455" y="11848"/>
                </a:lnTo>
                <a:lnTo>
                  <a:pt x="32412" y="5694"/>
                </a:lnTo>
                <a:lnTo>
                  <a:pt x="26369" y="1530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9210" y="433986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96"/>
                </a:lnTo>
                <a:lnTo>
                  <a:pt x="5525" y="5568"/>
                </a:lnTo>
                <a:lnTo>
                  <a:pt x="1481" y="11593"/>
                </a:lnTo>
                <a:lnTo>
                  <a:pt x="0" y="18947"/>
                </a:lnTo>
                <a:lnTo>
                  <a:pt x="1481" y="26396"/>
                </a:lnTo>
                <a:lnTo>
                  <a:pt x="5525" y="32435"/>
                </a:lnTo>
                <a:lnTo>
                  <a:pt x="11531" y="36483"/>
                </a:lnTo>
                <a:lnTo>
                  <a:pt x="18897" y="37961"/>
                </a:lnTo>
                <a:lnTo>
                  <a:pt x="26341" y="36483"/>
                </a:lnTo>
                <a:lnTo>
                  <a:pt x="32386" y="32435"/>
                </a:lnTo>
                <a:lnTo>
                  <a:pt x="36445" y="26396"/>
                </a:lnTo>
                <a:lnTo>
                  <a:pt x="37929" y="18947"/>
                </a:lnTo>
                <a:lnTo>
                  <a:pt x="36445" y="11593"/>
                </a:lnTo>
                <a:lnTo>
                  <a:pt x="32386" y="5568"/>
                </a:lnTo>
                <a:lnTo>
                  <a:pt x="26341" y="1496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74609" y="45768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8"/>
                </a:lnTo>
                <a:lnTo>
                  <a:pt x="5542" y="5526"/>
                </a:lnTo>
                <a:lnTo>
                  <a:pt x="1483" y="11564"/>
                </a:lnTo>
                <a:lnTo>
                  <a:pt x="0" y="19014"/>
                </a:lnTo>
                <a:lnTo>
                  <a:pt x="1483" y="26425"/>
                </a:lnTo>
                <a:lnTo>
                  <a:pt x="5542" y="32443"/>
                </a:lnTo>
                <a:lnTo>
                  <a:pt x="11588" y="36484"/>
                </a:lnTo>
                <a:lnTo>
                  <a:pt x="19032" y="37961"/>
                </a:lnTo>
                <a:lnTo>
                  <a:pt x="26398" y="36484"/>
                </a:lnTo>
                <a:lnTo>
                  <a:pt x="32403" y="32443"/>
                </a:lnTo>
                <a:lnTo>
                  <a:pt x="36447" y="26425"/>
                </a:lnTo>
                <a:lnTo>
                  <a:pt x="37929" y="19014"/>
                </a:lnTo>
                <a:lnTo>
                  <a:pt x="36447" y="11564"/>
                </a:lnTo>
                <a:lnTo>
                  <a:pt x="32403" y="5526"/>
                </a:lnTo>
                <a:lnTo>
                  <a:pt x="26398" y="147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85205" y="389890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62"/>
                </a:lnTo>
                <a:lnTo>
                  <a:pt x="5525" y="32301"/>
                </a:lnTo>
                <a:lnTo>
                  <a:pt x="11531" y="36349"/>
                </a:lnTo>
                <a:lnTo>
                  <a:pt x="18897" y="37827"/>
                </a:lnTo>
                <a:lnTo>
                  <a:pt x="26341" y="36349"/>
                </a:lnTo>
                <a:lnTo>
                  <a:pt x="32386" y="32301"/>
                </a:lnTo>
                <a:lnTo>
                  <a:pt x="36445" y="26262"/>
                </a:lnTo>
                <a:lnTo>
                  <a:pt x="37929" y="18812"/>
                </a:lnTo>
                <a:lnTo>
                  <a:pt x="36445" y="11479"/>
                </a:lnTo>
                <a:lnTo>
                  <a:pt x="32386" y="5501"/>
                </a:lnTo>
                <a:lnTo>
                  <a:pt x="26341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96138" y="4485131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7" y="0"/>
                </a:moveTo>
                <a:lnTo>
                  <a:pt x="11531" y="1553"/>
                </a:lnTo>
                <a:lnTo>
                  <a:pt x="5525" y="5727"/>
                </a:lnTo>
                <a:lnTo>
                  <a:pt x="1481" y="11791"/>
                </a:lnTo>
                <a:lnTo>
                  <a:pt x="0" y="19014"/>
                </a:lnTo>
                <a:lnTo>
                  <a:pt x="1481" y="26421"/>
                </a:lnTo>
                <a:lnTo>
                  <a:pt x="5525" y="32561"/>
                </a:lnTo>
                <a:lnTo>
                  <a:pt x="11531" y="36749"/>
                </a:lnTo>
                <a:lnTo>
                  <a:pt x="18897" y="38297"/>
                </a:lnTo>
                <a:lnTo>
                  <a:pt x="26380" y="36749"/>
                </a:lnTo>
                <a:lnTo>
                  <a:pt x="32445" y="32561"/>
                </a:lnTo>
                <a:lnTo>
                  <a:pt x="36512" y="26421"/>
                </a:lnTo>
                <a:lnTo>
                  <a:pt x="37996" y="19014"/>
                </a:lnTo>
                <a:lnTo>
                  <a:pt x="36512" y="11791"/>
                </a:lnTo>
                <a:lnTo>
                  <a:pt x="32445" y="5727"/>
                </a:lnTo>
                <a:lnTo>
                  <a:pt x="26380" y="1553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01537" y="455534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99" y="0"/>
                </a:moveTo>
                <a:lnTo>
                  <a:pt x="11616" y="1478"/>
                </a:lnTo>
                <a:lnTo>
                  <a:pt x="5551" y="5526"/>
                </a:lnTo>
                <a:lnTo>
                  <a:pt x="1484" y="11564"/>
                </a:lnTo>
                <a:lnTo>
                  <a:pt x="0" y="19014"/>
                </a:lnTo>
                <a:lnTo>
                  <a:pt x="1484" y="26425"/>
                </a:lnTo>
                <a:lnTo>
                  <a:pt x="5551" y="32443"/>
                </a:lnTo>
                <a:lnTo>
                  <a:pt x="11616" y="36484"/>
                </a:lnTo>
                <a:lnTo>
                  <a:pt x="19099" y="37961"/>
                </a:lnTo>
                <a:lnTo>
                  <a:pt x="26543" y="36484"/>
                </a:lnTo>
                <a:lnTo>
                  <a:pt x="32589" y="32443"/>
                </a:lnTo>
                <a:lnTo>
                  <a:pt x="36648" y="26425"/>
                </a:lnTo>
                <a:lnTo>
                  <a:pt x="38131" y="19014"/>
                </a:lnTo>
                <a:lnTo>
                  <a:pt x="36648" y="11564"/>
                </a:lnTo>
                <a:lnTo>
                  <a:pt x="32589" y="5526"/>
                </a:lnTo>
                <a:lnTo>
                  <a:pt x="26543" y="1478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12201" y="305924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280"/>
                </a:lnTo>
                <a:lnTo>
                  <a:pt x="5542" y="32259"/>
                </a:lnTo>
                <a:lnTo>
                  <a:pt x="11588" y="36285"/>
                </a:lnTo>
                <a:lnTo>
                  <a:pt x="19032" y="37760"/>
                </a:lnTo>
                <a:lnTo>
                  <a:pt x="26482" y="36285"/>
                </a:lnTo>
                <a:lnTo>
                  <a:pt x="32673" y="32259"/>
                </a:lnTo>
                <a:lnTo>
                  <a:pt x="36903" y="26280"/>
                </a:lnTo>
                <a:lnTo>
                  <a:pt x="38469" y="18947"/>
                </a:lnTo>
                <a:lnTo>
                  <a:pt x="36903" y="11536"/>
                </a:lnTo>
                <a:lnTo>
                  <a:pt x="32673" y="5517"/>
                </a:lnTo>
                <a:lnTo>
                  <a:pt x="26482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7735" y="423774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23"/>
                </a:lnTo>
                <a:lnTo>
                  <a:pt x="5525" y="32242"/>
                </a:lnTo>
                <a:lnTo>
                  <a:pt x="11531" y="36283"/>
                </a:lnTo>
                <a:lnTo>
                  <a:pt x="18897" y="37760"/>
                </a:lnTo>
                <a:lnTo>
                  <a:pt x="26380" y="36283"/>
                </a:lnTo>
                <a:lnTo>
                  <a:pt x="32445" y="32242"/>
                </a:lnTo>
                <a:lnTo>
                  <a:pt x="36512" y="26223"/>
                </a:lnTo>
                <a:lnTo>
                  <a:pt x="37996" y="18812"/>
                </a:lnTo>
                <a:lnTo>
                  <a:pt x="36512" y="11479"/>
                </a:lnTo>
                <a:lnTo>
                  <a:pt x="32445" y="5501"/>
                </a:lnTo>
                <a:lnTo>
                  <a:pt x="26380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28736" y="293541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368"/>
                </a:lnTo>
                <a:lnTo>
                  <a:pt x="5525" y="32393"/>
                </a:lnTo>
                <a:lnTo>
                  <a:pt x="11531" y="36465"/>
                </a:lnTo>
                <a:lnTo>
                  <a:pt x="18897" y="37961"/>
                </a:lnTo>
                <a:lnTo>
                  <a:pt x="26341" y="36465"/>
                </a:lnTo>
                <a:lnTo>
                  <a:pt x="32386" y="32393"/>
                </a:lnTo>
                <a:lnTo>
                  <a:pt x="36445" y="26368"/>
                </a:lnTo>
                <a:lnTo>
                  <a:pt x="37929" y="19014"/>
                </a:lnTo>
                <a:lnTo>
                  <a:pt x="36445" y="11564"/>
                </a:lnTo>
                <a:lnTo>
                  <a:pt x="32386" y="5526"/>
                </a:lnTo>
                <a:lnTo>
                  <a:pt x="26341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55732" y="3494765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29" y="0"/>
                </a:moveTo>
                <a:lnTo>
                  <a:pt x="11474" y="1558"/>
                </a:lnTo>
                <a:lnTo>
                  <a:pt x="5492" y="5769"/>
                </a:lnTo>
                <a:lnTo>
                  <a:pt x="1471" y="11933"/>
                </a:lnTo>
                <a:lnTo>
                  <a:pt x="0" y="19350"/>
                </a:lnTo>
                <a:lnTo>
                  <a:pt x="1471" y="26761"/>
                </a:lnTo>
                <a:lnTo>
                  <a:pt x="5492" y="32779"/>
                </a:lnTo>
                <a:lnTo>
                  <a:pt x="11474" y="36820"/>
                </a:lnTo>
                <a:lnTo>
                  <a:pt x="18829" y="38297"/>
                </a:lnTo>
                <a:lnTo>
                  <a:pt x="26312" y="36820"/>
                </a:lnTo>
                <a:lnTo>
                  <a:pt x="32378" y="32779"/>
                </a:lnTo>
                <a:lnTo>
                  <a:pt x="36444" y="26761"/>
                </a:lnTo>
                <a:lnTo>
                  <a:pt x="37929" y="19350"/>
                </a:lnTo>
                <a:lnTo>
                  <a:pt x="36444" y="11933"/>
                </a:lnTo>
                <a:lnTo>
                  <a:pt x="32378" y="5769"/>
                </a:lnTo>
                <a:lnTo>
                  <a:pt x="26312" y="1558"/>
                </a:lnTo>
                <a:lnTo>
                  <a:pt x="18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66125" y="3618931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396"/>
                </a:lnTo>
                <a:lnTo>
                  <a:pt x="5551" y="32435"/>
                </a:lnTo>
                <a:lnTo>
                  <a:pt x="11616" y="36483"/>
                </a:lnTo>
                <a:lnTo>
                  <a:pt x="19099" y="37961"/>
                </a:lnTo>
                <a:lnTo>
                  <a:pt x="26596" y="36483"/>
                </a:lnTo>
                <a:lnTo>
                  <a:pt x="32757" y="32435"/>
                </a:lnTo>
                <a:lnTo>
                  <a:pt x="36932" y="26396"/>
                </a:lnTo>
                <a:lnTo>
                  <a:pt x="38469" y="18947"/>
                </a:lnTo>
                <a:lnTo>
                  <a:pt x="36932" y="11536"/>
                </a:lnTo>
                <a:lnTo>
                  <a:pt x="32757" y="5517"/>
                </a:lnTo>
                <a:lnTo>
                  <a:pt x="26596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1727" y="3823185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9032" y="0"/>
                </a:moveTo>
                <a:lnTo>
                  <a:pt x="11588" y="1529"/>
                </a:lnTo>
                <a:lnTo>
                  <a:pt x="5542" y="5685"/>
                </a:lnTo>
                <a:lnTo>
                  <a:pt x="1483" y="11820"/>
                </a:lnTo>
                <a:lnTo>
                  <a:pt x="0" y="19283"/>
                </a:lnTo>
                <a:lnTo>
                  <a:pt x="1483" y="26647"/>
                </a:lnTo>
                <a:lnTo>
                  <a:pt x="5542" y="32695"/>
                </a:lnTo>
                <a:lnTo>
                  <a:pt x="11588" y="36791"/>
                </a:lnTo>
                <a:lnTo>
                  <a:pt x="19032" y="38297"/>
                </a:lnTo>
                <a:lnTo>
                  <a:pt x="26398" y="36791"/>
                </a:lnTo>
                <a:lnTo>
                  <a:pt x="32403" y="32695"/>
                </a:lnTo>
                <a:lnTo>
                  <a:pt x="36447" y="26647"/>
                </a:lnTo>
                <a:lnTo>
                  <a:pt x="37929" y="19283"/>
                </a:lnTo>
                <a:lnTo>
                  <a:pt x="36447" y="11820"/>
                </a:lnTo>
                <a:lnTo>
                  <a:pt x="32403" y="5685"/>
                </a:lnTo>
                <a:lnTo>
                  <a:pt x="26398" y="1529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7722" y="354871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437" y="0"/>
                </a:moveTo>
                <a:lnTo>
                  <a:pt x="11986" y="1524"/>
                </a:lnTo>
                <a:lnTo>
                  <a:pt x="5795" y="5643"/>
                </a:lnTo>
                <a:lnTo>
                  <a:pt x="1565" y="11678"/>
                </a:lnTo>
                <a:lnTo>
                  <a:pt x="0" y="18947"/>
                </a:lnTo>
                <a:lnTo>
                  <a:pt x="1565" y="26364"/>
                </a:lnTo>
                <a:lnTo>
                  <a:pt x="5795" y="32527"/>
                </a:lnTo>
                <a:lnTo>
                  <a:pt x="11986" y="36738"/>
                </a:lnTo>
                <a:lnTo>
                  <a:pt x="19437" y="38297"/>
                </a:lnTo>
                <a:lnTo>
                  <a:pt x="26881" y="36738"/>
                </a:lnTo>
                <a:lnTo>
                  <a:pt x="32926" y="32527"/>
                </a:lnTo>
                <a:lnTo>
                  <a:pt x="36985" y="26364"/>
                </a:lnTo>
                <a:lnTo>
                  <a:pt x="38469" y="18947"/>
                </a:lnTo>
                <a:lnTo>
                  <a:pt x="36985" y="11678"/>
                </a:lnTo>
                <a:lnTo>
                  <a:pt x="32926" y="5643"/>
                </a:lnTo>
                <a:lnTo>
                  <a:pt x="26881" y="1524"/>
                </a:lnTo>
                <a:lnTo>
                  <a:pt x="19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5719" y="344638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9032" y="0"/>
                </a:moveTo>
                <a:lnTo>
                  <a:pt x="11559" y="1558"/>
                </a:lnTo>
                <a:lnTo>
                  <a:pt x="5517" y="5769"/>
                </a:lnTo>
                <a:lnTo>
                  <a:pt x="1474" y="11933"/>
                </a:lnTo>
                <a:lnTo>
                  <a:pt x="0" y="19350"/>
                </a:lnTo>
                <a:lnTo>
                  <a:pt x="1474" y="26562"/>
                </a:lnTo>
                <a:lnTo>
                  <a:pt x="5517" y="32603"/>
                </a:lnTo>
                <a:lnTo>
                  <a:pt x="11559" y="36754"/>
                </a:lnTo>
                <a:lnTo>
                  <a:pt x="19032" y="38297"/>
                </a:lnTo>
                <a:lnTo>
                  <a:pt x="26476" y="36754"/>
                </a:lnTo>
                <a:lnTo>
                  <a:pt x="32521" y="32603"/>
                </a:lnTo>
                <a:lnTo>
                  <a:pt x="36580" y="26562"/>
                </a:lnTo>
                <a:lnTo>
                  <a:pt x="38064" y="19350"/>
                </a:lnTo>
                <a:lnTo>
                  <a:pt x="36580" y="11933"/>
                </a:lnTo>
                <a:lnTo>
                  <a:pt x="32521" y="5769"/>
                </a:lnTo>
                <a:lnTo>
                  <a:pt x="26476" y="155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36652" y="340338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645" y="1506"/>
                </a:lnTo>
                <a:lnTo>
                  <a:pt x="5593" y="5601"/>
                </a:lnTo>
                <a:lnTo>
                  <a:pt x="1502" y="11649"/>
                </a:lnTo>
                <a:lnTo>
                  <a:pt x="0" y="19014"/>
                </a:lnTo>
                <a:lnTo>
                  <a:pt x="1502" y="26425"/>
                </a:lnTo>
                <a:lnTo>
                  <a:pt x="5593" y="32443"/>
                </a:lnTo>
                <a:lnTo>
                  <a:pt x="11645" y="36484"/>
                </a:lnTo>
                <a:lnTo>
                  <a:pt x="19032" y="37961"/>
                </a:lnTo>
                <a:lnTo>
                  <a:pt x="26515" y="36484"/>
                </a:lnTo>
                <a:lnTo>
                  <a:pt x="32580" y="32443"/>
                </a:lnTo>
                <a:lnTo>
                  <a:pt x="36647" y="26425"/>
                </a:lnTo>
                <a:lnTo>
                  <a:pt x="38131" y="19014"/>
                </a:lnTo>
                <a:lnTo>
                  <a:pt x="36647" y="11649"/>
                </a:lnTo>
                <a:lnTo>
                  <a:pt x="32580" y="5601"/>
                </a:lnTo>
                <a:lnTo>
                  <a:pt x="26515" y="1506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52850" y="37966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23"/>
                </a:lnTo>
                <a:lnTo>
                  <a:pt x="5525" y="32242"/>
                </a:lnTo>
                <a:lnTo>
                  <a:pt x="11531" y="36283"/>
                </a:lnTo>
                <a:lnTo>
                  <a:pt x="18897" y="37760"/>
                </a:lnTo>
                <a:lnTo>
                  <a:pt x="26341" y="36283"/>
                </a:lnTo>
                <a:lnTo>
                  <a:pt x="32386" y="32242"/>
                </a:lnTo>
                <a:lnTo>
                  <a:pt x="36445" y="26223"/>
                </a:lnTo>
                <a:lnTo>
                  <a:pt x="37929" y="18812"/>
                </a:lnTo>
                <a:lnTo>
                  <a:pt x="36445" y="11479"/>
                </a:lnTo>
                <a:lnTo>
                  <a:pt x="32386" y="5501"/>
                </a:lnTo>
                <a:lnTo>
                  <a:pt x="26341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58249" y="2940456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9032" y="0"/>
                </a:moveTo>
                <a:lnTo>
                  <a:pt x="11588" y="1558"/>
                </a:lnTo>
                <a:lnTo>
                  <a:pt x="5542" y="5769"/>
                </a:lnTo>
                <a:lnTo>
                  <a:pt x="1483" y="11933"/>
                </a:lnTo>
                <a:lnTo>
                  <a:pt x="0" y="19350"/>
                </a:lnTo>
                <a:lnTo>
                  <a:pt x="1483" y="26619"/>
                </a:lnTo>
                <a:lnTo>
                  <a:pt x="5542" y="32653"/>
                </a:lnTo>
                <a:lnTo>
                  <a:pt x="11588" y="36773"/>
                </a:lnTo>
                <a:lnTo>
                  <a:pt x="19032" y="38297"/>
                </a:lnTo>
                <a:lnTo>
                  <a:pt x="26398" y="36773"/>
                </a:lnTo>
                <a:lnTo>
                  <a:pt x="32403" y="32653"/>
                </a:lnTo>
                <a:lnTo>
                  <a:pt x="36447" y="26619"/>
                </a:lnTo>
                <a:lnTo>
                  <a:pt x="37929" y="19350"/>
                </a:lnTo>
                <a:lnTo>
                  <a:pt x="36447" y="11933"/>
                </a:lnTo>
                <a:lnTo>
                  <a:pt x="32403" y="5769"/>
                </a:lnTo>
                <a:lnTo>
                  <a:pt x="26398" y="155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68845" y="308612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437" y="0"/>
                </a:moveTo>
                <a:lnTo>
                  <a:pt x="11901" y="1477"/>
                </a:lnTo>
                <a:lnTo>
                  <a:pt x="5719" y="5517"/>
                </a:lnTo>
                <a:lnTo>
                  <a:pt x="1537" y="11536"/>
                </a:lnTo>
                <a:lnTo>
                  <a:pt x="0" y="18947"/>
                </a:lnTo>
                <a:lnTo>
                  <a:pt x="1537" y="26396"/>
                </a:lnTo>
                <a:lnTo>
                  <a:pt x="5719" y="32435"/>
                </a:lnTo>
                <a:lnTo>
                  <a:pt x="11901" y="36483"/>
                </a:lnTo>
                <a:lnTo>
                  <a:pt x="19437" y="37961"/>
                </a:lnTo>
                <a:lnTo>
                  <a:pt x="26824" y="36483"/>
                </a:lnTo>
                <a:lnTo>
                  <a:pt x="32876" y="32435"/>
                </a:lnTo>
                <a:lnTo>
                  <a:pt x="36966" y="26396"/>
                </a:lnTo>
                <a:lnTo>
                  <a:pt x="38469" y="18947"/>
                </a:lnTo>
                <a:lnTo>
                  <a:pt x="36966" y="11536"/>
                </a:lnTo>
                <a:lnTo>
                  <a:pt x="32876" y="5517"/>
                </a:lnTo>
                <a:lnTo>
                  <a:pt x="26824" y="1477"/>
                </a:lnTo>
                <a:lnTo>
                  <a:pt x="19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85245" y="30966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8"/>
                </a:lnTo>
                <a:lnTo>
                  <a:pt x="5542" y="5526"/>
                </a:lnTo>
                <a:lnTo>
                  <a:pt x="1483" y="11564"/>
                </a:lnTo>
                <a:lnTo>
                  <a:pt x="0" y="19014"/>
                </a:lnTo>
                <a:lnTo>
                  <a:pt x="1483" y="26347"/>
                </a:lnTo>
                <a:lnTo>
                  <a:pt x="5542" y="32326"/>
                </a:lnTo>
                <a:lnTo>
                  <a:pt x="11588" y="36352"/>
                </a:lnTo>
                <a:lnTo>
                  <a:pt x="19032" y="37827"/>
                </a:lnTo>
                <a:lnTo>
                  <a:pt x="26476" y="36352"/>
                </a:lnTo>
                <a:lnTo>
                  <a:pt x="32521" y="32326"/>
                </a:lnTo>
                <a:lnTo>
                  <a:pt x="36580" y="26347"/>
                </a:lnTo>
                <a:lnTo>
                  <a:pt x="38064" y="19014"/>
                </a:lnTo>
                <a:lnTo>
                  <a:pt x="36580" y="11564"/>
                </a:lnTo>
                <a:lnTo>
                  <a:pt x="32521" y="5526"/>
                </a:lnTo>
                <a:lnTo>
                  <a:pt x="26476" y="147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95841" y="2698441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69" y="0"/>
                </a:moveTo>
                <a:lnTo>
                  <a:pt x="11929" y="1496"/>
                </a:lnTo>
                <a:lnTo>
                  <a:pt x="5761" y="5568"/>
                </a:lnTo>
                <a:lnTo>
                  <a:pt x="1555" y="11593"/>
                </a:lnTo>
                <a:lnTo>
                  <a:pt x="0" y="18947"/>
                </a:lnTo>
                <a:lnTo>
                  <a:pt x="1555" y="26396"/>
                </a:lnTo>
                <a:lnTo>
                  <a:pt x="5761" y="32435"/>
                </a:lnTo>
                <a:lnTo>
                  <a:pt x="11929" y="36483"/>
                </a:lnTo>
                <a:lnTo>
                  <a:pt x="19369" y="37961"/>
                </a:lnTo>
                <a:lnTo>
                  <a:pt x="26852" y="36483"/>
                </a:lnTo>
                <a:lnTo>
                  <a:pt x="32918" y="32435"/>
                </a:lnTo>
                <a:lnTo>
                  <a:pt x="36984" y="26396"/>
                </a:lnTo>
                <a:lnTo>
                  <a:pt x="38469" y="18947"/>
                </a:lnTo>
                <a:lnTo>
                  <a:pt x="36984" y="11593"/>
                </a:lnTo>
                <a:lnTo>
                  <a:pt x="32918" y="5568"/>
                </a:lnTo>
                <a:lnTo>
                  <a:pt x="26852" y="1496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06774" y="52119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7"/>
                </a:lnTo>
                <a:lnTo>
                  <a:pt x="5551" y="5522"/>
                </a:lnTo>
                <a:lnTo>
                  <a:pt x="1484" y="11550"/>
                </a:lnTo>
                <a:lnTo>
                  <a:pt x="0" y="18980"/>
                </a:lnTo>
                <a:lnTo>
                  <a:pt x="1484" y="26411"/>
                </a:lnTo>
                <a:lnTo>
                  <a:pt x="5551" y="32439"/>
                </a:lnTo>
                <a:lnTo>
                  <a:pt x="11616" y="36484"/>
                </a:lnTo>
                <a:lnTo>
                  <a:pt x="19099" y="37961"/>
                </a:lnTo>
                <a:lnTo>
                  <a:pt x="26465" y="36484"/>
                </a:lnTo>
                <a:lnTo>
                  <a:pt x="32471" y="32439"/>
                </a:lnTo>
                <a:lnTo>
                  <a:pt x="36515" y="26411"/>
                </a:lnTo>
                <a:lnTo>
                  <a:pt x="37996" y="18980"/>
                </a:lnTo>
                <a:lnTo>
                  <a:pt x="36515" y="11550"/>
                </a:lnTo>
                <a:lnTo>
                  <a:pt x="32471" y="5522"/>
                </a:lnTo>
                <a:lnTo>
                  <a:pt x="26465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12376" y="301590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7" y="0"/>
                </a:moveTo>
                <a:lnTo>
                  <a:pt x="11531" y="1529"/>
                </a:lnTo>
                <a:lnTo>
                  <a:pt x="5525" y="5685"/>
                </a:lnTo>
                <a:lnTo>
                  <a:pt x="1481" y="11820"/>
                </a:lnTo>
                <a:lnTo>
                  <a:pt x="0" y="19283"/>
                </a:lnTo>
                <a:lnTo>
                  <a:pt x="1481" y="26506"/>
                </a:lnTo>
                <a:lnTo>
                  <a:pt x="5525" y="32569"/>
                </a:lnTo>
                <a:lnTo>
                  <a:pt x="11531" y="36743"/>
                </a:lnTo>
                <a:lnTo>
                  <a:pt x="18897" y="38297"/>
                </a:lnTo>
                <a:lnTo>
                  <a:pt x="26341" y="36743"/>
                </a:lnTo>
                <a:lnTo>
                  <a:pt x="32386" y="32569"/>
                </a:lnTo>
                <a:lnTo>
                  <a:pt x="36445" y="26506"/>
                </a:lnTo>
                <a:lnTo>
                  <a:pt x="37929" y="19283"/>
                </a:lnTo>
                <a:lnTo>
                  <a:pt x="36445" y="11820"/>
                </a:lnTo>
                <a:lnTo>
                  <a:pt x="32386" y="5685"/>
                </a:lnTo>
                <a:lnTo>
                  <a:pt x="26341" y="1529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22837" y="4216241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69" y="0"/>
                </a:moveTo>
                <a:lnTo>
                  <a:pt x="11929" y="1477"/>
                </a:lnTo>
                <a:lnTo>
                  <a:pt x="5761" y="5517"/>
                </a:lnTo>
                <a:lnTo>
                  <a:pt x="1555" y="11536"/>
                </a:lnTo>
                <a:lnTo>
                  <a:pt x="0" y="18947"/>
                </a:lnTo>
                <a:lnTo>
                  <a:pt x="1555" y="26280"/>
                </a:lnTo>
                <a:lnTo>
                  <a:pt x="5761" y="32259"/>
                </a:lnTo>
                <a:lnTo>
                  <a:pt x="11929" y="36285"/>
                </a:lnTo>
                <a:lnTo>
                  <a:pt x="19369" y="37760"/>
                </a:lnTo>
                <a:lnTo>
                  <a:pt x="26852" y="36285"/>
                </a:lnTo>
                <a:lnTo>
                  <a:pt x="32918" y="32259"/>
                </a:lnTo>
                <a:lnTo>
                  <a:pt x="36984" y="26280"/>
                </a:lnTo>
                <a:lnTo>
                  <a:pt x="38469" y="18947"/>
                </a:lnTo>
                <a:lnTo>
                  <a:pt x="36984" y="11536"/>
                </a:lnTo>
                <a:lnTo>
                  <a:pt x="32918" y="5517"/>
                </a:lnTo>
                <a:lnTo>
                  <a:pt x="26852" y="1477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39372" y="516861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22"/>
                </a:lnTo>
                <a:lnTo>
                  <a:pt x="1481" y="11550"/>
                </a:lnTo>
                <a:lnTo>
                  <a:pt x="0" y="18980"/>
                </a:lnTo>
                <a:lnTo>
                  <a:pt x="1481" y="26340"/>
                </a:lnTo>
                <a:lnTo>
                  <a:pt x="5525" y="32376"/>
                </a:lnTo>
                <a:lnTo>
                  <a:pt x="11531" y="36460"/>
                </a:lnTo>
                <a:lnTo>
                  <a:pt x="18897" y="37961"/>
                </a:lnTo>
                <a:lnTo>
                  <a:pt x="26341" y="36460"/>
                </a:lnTo>
                <a:lnTo>
                  <a:pt x="32386" y="32376"/>
                </a:lnTo>
                <a:lnTo>
                  <a:pt x="36445" y="26340"/>
                </a:lnTo>
                <a:lnTo>
                  <a:pt x="37929" y="18980"/>
                </a:lnTo>
                <a:lnTo>
                  <a:pt x="36445" y="11550"/>
                </a:lnTo>
                <a:lnTo>
                  <a:pt x="32386" y="5522"/>
                </a:lnTo>
                <a:lnTo>
                  <a:pt x="26341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49833" y="433986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504" y="0"/>
                </a:moveTo>
                <a:lnTo>
                  <a:pt x="11986" y="1496"/>
                </a:lnTo>
                <a:lnTo>
                  <a:pt x="5778" y="5568"/>
                </a:lnTo>
                <a:lnTo>
                  <a:pt x="1557" y="11593"/>
                </a:lnTo>
                <a:lnTo>
                  <a:pt x="0" y="18947"/>
                </a:lnTo>
                <a:lnTo>
                  <a:pt x="1557" y="26396"/>
                </a:lnTo>
                <a:lnTo>
                  <a:pt x="5778" y="32435"/>
                </a:lnTo>
                <a:lnTo>
                  <a:pt x="11986" y="36483"/>
                </a:lnTo>
                <a:lnTo>
                  <a:pt x="19504" y="37961"/>
                </a:lnTo>
                <a:lnTo>
                  <a:pt x="26870" y="36483"/>
                </a:lnTo>
                <a:lnTo>
                  <a:pt x="32876" y="32435"/>
                </a:lnTo>
                <a:lnTo>
                  <a:pt x="36920" y="26396"/>
                </a:lnTo>
                <a:lnTo>
                  <a:pt x="38401" y="18947"/>
                </a:lnTo>
                <a:lnTo>
                  <a:pt x="36920" y="11593"/>
                </a:lnTo>
                <a:lnTo>
                  <a:pt x="32876" y="5568"/>
                </a:lnTo>
                <a:lnTo>
                  <a:pt x="26870" y="1496"/>
                </a:lnTo>
                <a:lnTo>
                  <a:pt x="1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55367" y="293004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816" y="1475"/>
                </a:lnTo>
                <a:lnTo>
                  <a:pt x="5745" y="5501"/>
                </a:lnTo>
                <a:lnTo>
                  <a:pt x="1559" y="11479"/>
                </a:lnTo>
                <a:lnTo>
                  <a:pt x="0" y="18812"/>
                </a:lnTo>
                <a:lnTo>
                  <a:pt x="1559" y="26262"/>
                </a:lnTo>
                <a:lnTo>
                  <a:pt x="5745" y="32301"/>
                </a:lnTo>
                <a:lnTo>
                  <a:pt x="11816" y="36349"/>
                </a:lnTo>
                <a:lnTo>
                  <a:pt x="19032" y="37827"/>
                </a:lnTo>
                <a:lnTo>
                  <a:pt x="26482" y="36349"/>
                </a:lnTo>
                <a:lnTo>
                  <a:pt x="32673" y="32301"/>
                </a:lnTo>
                <a:lnTo>
                  <a:pt x="36903" y="26262"/>
                </a:lnTo>
                <a:lnTo>
                  <a:pt x="38469" y="18812"/>
                </a:lnTo>
                <a:lnTo>
                  <a:pt x="36903" y="11479"/>
                </a:lnTo>
                <a:lnTo>
                  <a:pt x="32673" y="5501"/>
                </a:lnTo>
                <a:lnTo>
                  <a:pt x="26482" y="1475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66368" y="51850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59" y="1477"/>
                </a:lnTo>
                <a:lnTo>
                  <a:pt x="5517" y="5522"/>
                </a:lnTo>
                <a:lnTo>
                  <a:pt x="1474" y="11550"/>
                </a:lnTo>
                <a:lnTo>
                  <a:pt x="0" y="18980"/>
                </a:lnTo>
                <a:lnTo>
                  <a:pt x="1474" y="26313"/>
                </a:lnTo>
                <a:lnTo>
                  <a:pt x="5517" y="32292"/>
                </a:lnTo>
                <a:lnTo>
                  <a:pt x="11559" y="36318"/>
                </a:lnTo>
                <a:lnTo>
                  <a:pt x="19032" y="37793"/>
                </a:lnTo>
                <a:lnTo>
                  <a:pt x="26398" y="36318"/>
                </a:lnTo>
                <a:lnTo>
                  <a:pt x="32403" y="32292"/>
                </a:lnTo>
                <a:lnTo>
                  <a:pt x="36447" y="26313"/>
                </a:lnTo>
                <a:lnTo>
                  <a:pt x="37929" y="18980"/>
                </a:lnTo>
                <a:lnTo>
                  <a:pt x="36447" y="11550"/>
                </a:lnTo>
                <a:lnTo>
                  <a:pt x="32403" y="5522"/>
                </a:lnTo>
                <a:lnTo>
                  <a:pt x="26398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77302" y="35166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506"/>
                </a:lnTo>
                <a:lnTo>
                  <a:pt x="5542" y="5601"/>
                </a:lnTo>
                <a:lnTo>
                  <a:pt x="1483" y="11649"/>
                </a:lnTo>
                <a:lnTo>
                  <a:pt x="0" y="19014"/>
                </a:lnTo>
                <a:lnTo>
                  <a:pt x="1483" y="26425"/>
                </a:lnTo>
                <a:lnTo>
                  <a:pt x="5542" y="32443"/>
                </a:lnTo>
                <a:lnTo>
                  <a:pt x="11588" y="36484"/>
                </a:lnTo>
                <a:lnTo>
                  <a:pt x="19032" y="37961"/>
                </a:lnTo>
                <a:lnTo>
                  <a:pt x="26398" y="36484"/>
                </a:lnTo>
                <a:lnTo>
                  <a:pt x="32403" y="32443"/>
                </a:lnTo>
                <a:lnTo>
                  <a:pt x="36447" y="26425"/>
                </a:lnTo>
                <a:lnTo>
                  <a:pt x="37929" y="19014"/>
                </a:lnTo>
                <a:lnTo>
                  <a:pt x="36447" y="11649"/>
                </a:lnTo>
                <a:lnTo>
                  <a:pt x="32403" y="5601"/>
                </a:lnTo>
                <a:lnTo>
                  <a:pt x="26398" y="1506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82363" y="333908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787" y="1477"/>
                </a:lnTo>
                <a:lnTo>
                  <a:pt x="5719" y="5517"/>
                </a:lnTo>
                <a:lnTo>
                  <a:pt x="1550" y="11536"/>
                </a:lnTo>
                <a:lnTo>
                  <a:pt x="0" y="18947"/>
                </a:lnTo>
                <a:lnTo>
                  <a:pt x="1550" y="26311"/>
                </a:lnTo>
                <a:lnTo>
                  <a:pt x="5719" y="32359"/>
                </a:lnTo>
                <a:lnTo>
                  <a:pt x="11787" y="36455"/>
                </a:lnTo>
                <a:lnTo>
                  <a:pt x="19032" y="37961"/>
                </a:lnTo>
                <a:lnTo>
                  <a:pt x="26482" y="36455"/>
                </a:lnTo>
                <a:lnTo>
                  <a:pt x="32673" y="32359"/>
                </a:lnTo>
                <a:lnTo>
                  <a:pt x="36903" y="26311"/>
                </a:lnTo>
                <a:lnTo>
                  <a:pt x="38469" y="18947"/>
                </a:lnTo>
                <a:lnTo>
                  <a:pt x="36903" y="11536"/>
                </a:lnTo>
                <a:lnTo>
                  <a:pt x="32673" y="5517"/>
                </a:lnTo>
                <a:lnTo>
                  <a:pt x="26482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93297" y="385006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99" y="0"/>
                </a:moveTo>
                <a:lnTo>
                  <a:pt x="11616" y="1548"/>
                </a:lnTo>
                <a:lnTo>
                  <a:pt x="5551" y="5736"/>
                </a:lnTo>
                <a:lnTo>
                  <a:pt x="1484" y="11876"/>
                </a:lnTo>
                <a:lnTo>
                  <a:pt x="0" y="19283"/>
                </a:lnTo>
                <a:lnTo>
                  <a:pt x="1484" y="26506"/>
                </a:lnTo>
                <a:lnTo>
                  <a:pt x="5551" y="32569"/>
                </a:lnTo>
                <a:lnTo>
                  <a:pt x="11616" y="36743"/>
                </a:lnTo>
                <a:lnTo>
                  <a:pt x="19099" y="38297"/>
                </a:lnTo>
                <a:lnTo>
                  <a:pt x="26543" y="36743"/>
                </a:lnTo>
                <a:lnTo>
                  <a:pt x="32589" y="32569"/>
                </a:lnTo>
                <a:lnTo>
                  <a:pt x="36648" y="26506"/>
                </a:lnTo>
                <a:lnTo>
                  <a:pt x="38131" y="19283"/>
                </a:lnTo>
                <a:lnTo>
                  <a:pt x="36648" y="11876"/>
                </a:lnTo>
                <a:lnTo>
                  <a:pt x="32589" y="5736"/>
                </a:lnTo>
                <a:lnTo>
                  <a:pt x="26543" y="1548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98899" y="36619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280"/>
                </a:lnTo>
                <a:lnTo>
                  <a:pt x="5525" y="32259"/>
                </a:lnTo>
                <a:lnTo>
                  <a:pt x="11531" y="36285"/>
                </a:lnTo>
                <a:lnTo>
                  <a:pt x="18897" y="37760"/>
                </a:lnTo>
                <a:lnTo>
                  <a:pt x="26341" y="36285"/>
                </a:lnTo>
                <a:lnTo>
                  <a:pt x="32386" y="32259"/>
                </a:lnTo>
                <a:lnTo>
                  <a:pt x="36445" y="26280"/>
                </a:lnTo>
                <a:lnTo>
                  <a:pt x="37929" y="18947"/>
                </a:lnTo>
                <a:lnTo>
                  <a:pt x="36445" y="11536"/>
                </a:lnTo>
                <a:lnTo>
                  <a:pt x="32386" y="5517"/>
                </a:lnTo>
                <a:lnTo>
                  <a:pt x="26341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47424" y="32638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23"/>
                </a:lnTo>
                <a:lnTo>
                  <a:pt x="5525" y="32242"/>
                </a:lnTo>
                <a:lnTo>
                  <a:pt x="11531" y="36283"/>
                </a:lnTo>
                <a:lnTo>
                  <a:pt x="18897" y="37760"/>
                </a:lnTo>
                <a:lnTo>
                  <a:pt x="26380" y="36283"/>
                </a:lnTo>
                <a:lnTo>
                  <a:pt x="32445" y="32242"/>
                </a:lnTo>
                <a:lnTo>
                  <a:pt x="36512" y="26223"/>
                </a:lnTo>
                <a:lnTo>
                  <a:pt x="37996" y="18812"/>
                </a:lnTo>
                <a:lnTo>
                  <a:pt x="36512" y="11479"/>
                </a:lnTo>
                <a:lnTo>
                  <a:pt x="32445" y="5501"/>
                </a:lnTo>
                <a:lnTo>
                  <a:pt x="26380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52823" y="442620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396"/>
                </a:lnTo>
                <a:lnTo>
                  <a:pt x="5551" y="32435"/>
                </a:lnTo>
                <a:lnTo>
                  <a:pt x="11616" y="36483"/>
                </a:lnTo>
                <a:lnTo>
                  <a:pt x="19099" y="37961"/>
                </a:lnTo>
                <a:lnTo>
                  <a:pt x="26543" y="36483"/>
                </a:lnTo>
                <a:lnTo>
                  <a:pt x="32589" y="32435"/>
                </a:lnTo>
                <a:lnTo>
                  <a:pt x="36648" y="26396"/>
                </a:lnTo>
                <a:lnTo>
                  <a:pt x="38131" y="18947"/>
                </a:lnTo>
                <a:lnTo>
                  <a:pt x="36648" y="11536"/>
                </a:lnTo>
                <a:lnTo>
                  <a:pt x="32589" y="5517"/>
                </a:lnTo>
                <a:lnTo>
                  <a:pt x="26543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63486" y="455534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69" y="0"/>
                </a:moveTo>
                <a:lnTo>
                  <a:pt x="11872" y="1478"/>
                </a:lnTo>
                <a:lnTo>
                  <a:pt x="5711" y="5526"/>
                </a:lnTo>
                <a:lnTo>
                  <a:pt x="1536" y="11564"/>
                </a:lnTo>
                <a:lnTo>
                  <a:pt x="0" y="19014"/>
                </a:lnTo>
                <a:lnTo>
                  <a:pt x="1536" y="26425"/>
                </a:lnTo>
                <a:lnTo>
                  <a:pt x="5711" y="32443"/>
                </a:lnTo>
                <a:lnTo>
                  <a:pt x="11872" y="36484"/>
                </a:lnTo>
                <a:lnTo>
                  <a:pt x="19369" y="37961"/>
                </a:lnTo>
                <a:lnTo>
                  <a:pt x="26624" y="36484"/>
                </a:lnTo>
                <a:lnTo>
                  <a:pt x="32715" y="32443"/>
                </a:lnTo>
                <a:lnTo>
                  <a:pt x="36908" y="26425"/>
                </a:lnTo>
                <a:lnTo>
                  <a:pt x="38469" y="19014"/>
                </a:lnTo>
                <a:lnTo>
                  <a:pt x="36908" y="11564"/>
                </a:lnTo>
                <a:lnTo>
                  <a:pt x="32715" y="5526"/>
                </a:lnTo>
                <a:lnTo>
                  <a:pt x="26624" y="1478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79819" y="365098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99" y="0"/>
                </a:moveTo>
                <a:lnTo>
                  <a:pt x="11702" y="1522"/>
                </a:lnTo>
                <a:lnTo>
                  <a:pt x="5626" y="5627"/>
                </a:lnTo>
                <a:lnTo>
                  <a:pt x="1513" y="11621"/>
                </a:lnTo>
                <a:lnTo>
                  <a:pt x="0" y="18812"/>
                </a:lnTo>
                <a:lnTo>
                  <a:pt x="1513" y="26335"/>
                </a:lnTo>
                <a:lnTo>
                  <a:pt x="5626" y="32536"/>
                </a:lnTo>
                <a:lnTo>
                  <a:pt x="11702" y="36746"/>
                </a:lnTo>
                <a:lnTo>
                  <a:pt x="19099" y="38297"/>
                </a:lnTo>
                <a:lnTo>
                  <a:pt x="26543" y="36746"/>
                </a:lnTo>
                <a:lnTo>
                  <a:pt x="32589" y="32536"/>
                </a:lnTo>
                <a:lnTo>
                  <a:pt x="36648" y="26335"/>
                </a:lnTo>
                <a:lnTo>
                  <a:pt x="38131" y="18812"/>
                </a:lnTo>
                <a:lnTo>
                  <a:pt x="36648" y="11621"/>
                </a:lnTo>
                <a:lnTo>
                  <a:pt x="32589" y="5627"/>
                </a:lnTo>
                <a:lnTo>
                  <a:pt x="26543" y="1522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96017" y="33281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347"/>
                </a:lnTo>
                <a:lnTo>
                  <a:pt x="5525" y="32326"/>
                </a:lnTo>
                <a:lnTo>
                  <a:pt x="11531" y="36352"/>
                </a:lnTo>
                <a:lnTo>
                  <a:pt x="18897" y="37827"/>
                </a:lnTo>
                <a:lnTo>
                  <a:pt x="26341" y="36352"/>
                </a:lnTo>
                <a:lnTo>
                  <a:pt x="32386" y="32326"/>
                </a:lnTo>
                <a:lnTo>
                  <a:pt x="36445" y="26347"/>
                </a:lnTo>
                <a:lnTo>
                  <a:pt x="37929" y="19014"/>
                </a:lnTo>
                <a:lnTo>
                  <a:pt x="36445" y="11564"/>
                </a:lnTo>
                <a:lnTo>
                  <a:pt x="32386" y="5526"/>
                </a:lnTo>
                <a:lnTo>
                  <a:pt x="26341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23013" y="2650065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96"/>
                </a:lnTo>
                <a:lnTo>
                  <a:pt x="5525" y="32435"/>
                </a:lnTo>
                <a:lnTo>
                  <a:pt x="11531" y="36483"/>
                </a:lnTo>
                <a:lnTo>
                  <a:pt x="18897" y="37961"/>
                </a:lnTo>
                <a:lnTo>
                  <a:pt x="26425" y="36483"/>
                </a:lnTo>
                <a:lnTo>
                  <a:pt x="32656" y="32435"/>
                </a:lnTo>
                <a:lnTo>
                  <a:pt x="36901" y="26396"/>
                </a:lnTo>
                <a:lnTo>
                  <a:pt x="38469" y="18947"/>
                </a:lnTo>
                <a:lnTo>
                  <a:pt x="36901" y="11536"/>
                </a:lnTo>
                <a:lnTo>
                  <a:pt x="32656" y="5517"/>
                </a:lnTo>
                <a:lnTo>
                  <a:pt x="26425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33946" y="31344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396"/>
                </a:lnTo>
                <a:lnTo>
                  <a:pt x="5551" y="32435"/>
                </a:lnTo>
                <a:lnTo>
                  <a:pt x="11616" y="36483"/>
                </a:lnTo>
                <a:lnTo>
                  <a:pt x="19099" y="37961"/>
                </a:lnTo>
                <a:lnTo>
                  <a:pt x="26465" y="36483"/>
                </a:lnTo>
                <a:lnTo>
                  <a:pt x="32471" y="32435"/>
                </a:lnTo>
                <a:lnTo>
                  <a:pt x="36515" y="26396"/>
                </a:lnTo>
                <a:lnTo>
                  <a:pt x="37996" y="18947"/>
                </a:lnTo>
                <a:lnTo>
                  <a:pt x="36515" y="11536"/>
                </a:lnTo>
                <a:lnTo>
                  <a:pt x="32471" y="5517"/>
                </a:lnTo>
                <a:lnTo>
                  <a:pt x="26465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39345" y="334412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99" y="0"/>
                </a:moveTo>
                <a:lnTo>
                  <a:pt x="11702" y="1548"/>
                </a:lnTo>
                <a:lnTo>
                  <a:pt x="5626" y="5736"/>
                </a:lnTo>
                <a:lnTo>
                  <a:pt x="1513" y="11876"/>
                </a:lnTo>
                <a:lnTo>
                  <a:pt x="0" y="19283"/>
                </a:lnTo>
                <a:lnTo>
                  <a:pt x="1513" y="26506"/>
                </a:lnTo>
                <a:lnTo>
                  <a:pt x="5626" y="32569"/>
                </a:lnTo>
                <a:lnTo>
                  <a:pt x="11702" y="36743"/>
                </a:lnTo>
                <a:lnTo>
                  <a:pt x="19099" y="38297"/>
                </a:lnTo>
                <a:lnTo>
                  <a:pt x="26543" y="36743"/>
                </a:lnTo>
                <a:lnTo>
                  <a:pt x="32589" y="32569"/>
                </a:lnTo>
                <a:lnTo>
                  <a:pt x="36648" y="26506"/>
                </a:lnTo>
                <a:lnTo>
                  <a:pt x="38131" y="19283"/>
                </a:lnTo>
                <a:lnTo>
                  <a:pt x="36648" y="11876"/>
                </a:lnTo>
                <a:lnTo>
                  <a:pt x="32589" y="5736"/>
                </a:lnTo>
                <a:lnTo>
                  <a:pt x="26543" y="1548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0009" y="324179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32" y="0"/>
                </a:moveTo>
                <a:lnTo>
                  <a:pt x="11588" y="1558"/>
                </a:lnTo>
                <a:lnTo>
                  <a:pt x="5542" y="5769"/>
                </a:lnTo>
                <a:lnTo>
                  <a:pt x="1483" y="11933"/>
                </a:lnTo>
                <a:lnTo>
                  <a:pt x="0" y="19350"/>
                </a:lnTo>
                <a:lnTo>
                  <a:pt x="1483" y="26761"/>
                </a:lnTo>
                <a:lnTo>
                  <a:pt x="5542" y="32779"/>
                </a:lnTo>
                <a:lnTo>
                  <a:pt x="11588" y="36820"/>
                </a:lnTo>
                <a:lnTo>
                  <a:pt x="19032" y="38297"/>
                </a:lnTo>
                <a:lnTo>
                  <a:pt x="26471" y="36820"/>
                </a:lnTo>
                <a:lnTo>
                  <a:pt x="32639" y="32779"/>
                </a:lnTo>
                <a:lnTo>
                  <a:pt x="36846" y="26761"/>
                </a:lnTo>
                <a:lnTo>
                  <a:pt x="38401" y="19350"/>
                </a:lnTo>
                <a:lnTo>
                  <a:pt x="36846" y="11933"/>
                </a:lnTo>
                <a:lnTo>
                  <a:pt x="32639" y="5769"/>
                </a:lnTo>
                <a:lnTo>
                  <a:pt x="26471" y="155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60942" y="333908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11"/>
                </a:lnTo>
                <a:lnTo>
                  <a:pt x="5542" y="32359"/>
                </a:lnTo>
                <a:lnTo>
                  <a:pt x="11588" y="36455"/>
                </a:lnTo>
                <a:lnTo>
                  <a:pt x="19032" y="37961"/>
                </a:lnTo>
                <a:lnTo>
                  <a:pt x="26398" y="36455"/>
                </a:lnTo>
                <a:lnTo>
                  <a:pt x="32403" y="32359"/>
                </a:lnTo>
                <a:lnTo>
                  <a:pt x="36447" y="26311"/>
                </a:lnTo>
                <a:lnTo>
                  <a:pt x="37929" y="18947"/>
                </a:lnTo>
                <a:lnTo>
                  <a:pt x="36447" y="11536"/>
                </a:lnTo>
                <a:lnTo>
                  <a:pt x="32403" y="5517"/>
                </a:lnTo>
                <a:lnTo>
                  <a:pt x="26398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87938" y="349476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32" y="0"/>
                </a:moveTo>
                <a:lnTo>
                  <a:pt x="11588" y="1558"/>
                </a:lnTo>
                <a:lnTo>
                  <a:pt x="5542" y="5769"/>
                </a:lnTo>
                <a:lnTo>
                  <a:pt x="1483" y="11933"/>
                </a:lnTo>
                <a:lnTo>
                  <a:pt x="0" y="19350"/>
                </a:lnTo>
                <a:lnTo>
                  <a:pt x="1483" y="26761"/>
                </a:lnTo>
                <a:lnTo>
                  <a:pt x="5542" y="32779"/>
                </a:lnTo>
                <a:lnTo>
                  <a:pt x="11588" y="36820"/>
                </a:lnTo>
                <a:lnTo>
                  <a:pt x="19032" y="38297"/>
                </a:lnTo>
                <a:lnTo>
                  <a:pt x="26515" y="36820"/>
                </a:lnTo>
                <a:lnTo>
                  <a:pt x="32580" y="32779"/>
                </a:lnTo>
                <a:lnTo>
                  <a:pt x="36647" y="26761"/>
                </a:lnTo>
                <a:lnTo>
                  <a:pt x="38131" y="19350"/>
                </a:lnTo>
                <a:lnTo>
                  <a:pt x="36647" y="11933"/>
                </a:lnTo>
                <a:lnTo>
                  <a:pt x="32580" y="5769"/>
                </a:lnTo>
                <a:lnTo>
                  <a:pt x="26515" y="155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93472" y="27095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5"/>
                </a:lnTo>
                <a:lnTo>
                  <a:pt x="5551" y="5501"/>
                </a:lnTo>
                <a:lnTo>
                  <a:pt x="1484" y="11479"/>
                </a:lnTo>
                <a:lnTo>
                  <a:pt x="0" y="18812"/>
                </a:lnTo>
                <a:lnTo>
                  <a:pt x="1484" y="26223"/>
                </a:lnTo>
                <a:lnTo>
                  <a:pt x="5551" y="32242"/>
                </a:lnTo>
                <a:lnTo>
                  <a:pt x="11616" y="36283"/>
                </a:lnTo>
                <a:lnTo>
                  <a:pt x="19099" y="37760"/>
                </a:lnTo>
                <a:lnTo>
                  <a:pt x="26465" y="36283"/>
                </a:lnTo>
                <a:lnTo>
                  <a:pt x="32471" y="32242"/>
                </a:lnTo>
                <a:lnTo>
                  <a:pt x="36515" y="26223"/>
                </a:lnTo>
                <a:lnTo>
                  <a:pt x="37996" y="18812"/>
                </a:lnTo>
                <a:lnTo>
                  <a:pt x="36515" y="11479"/>
                </a:lnTo>
                <a:lnTo>
                  <a:pt x="32471" y="5501"/>
                </a:lnTo>
                <a:lnTo>
                  <a:pt x="26465" y="1475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04136" y="3080747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23"/>
                </a:lnTo>
                <a:lnTo>
                  <a:pt x="5525" y="32242"/>
                </a:lnTo>
                <a:lnTo>
                  <a:pt x="11531" y="36283"/>
                </a:lnTo>
                <a:lnTo>
                  <a:pt x="18897" y="37760"/>
                </a:lnTo>
                <a:lnTo>
                  <a:pt x="26393" y="36283"/>
                </a:lnTo>
                <a:lnTo>
                  <a:pt x="32555" y="32242"/>
                </a:lnTo>
                <a:lnTo>
                  <a:pt x="36730" y="26223"/>
                </a:lnTo>
                <a:lnTo>
                  <a:pt x="38266" y="18812"/>
                </a:lnTo>
                <a:lnTo>
                  <a:pt x="36730" y="11479"/>
                </a:lnTo>
                <a:lnTo>
                  <a:pt x="32555" y="5501"/>
                </a:lnTo>
                <a:lnTo>
                  <a:pt x="26393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20469" y="2827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5"/>
                </a:lnTo>
                <a:lnTo>
                  <a:pt x="5551" y="5501"/>
                </a:lnTo>
                <a:lnTo>
                  <a:pt x="1484" y="11479"/>
                </a:lnTo>
                <a:lnTo>
                  <a:pt x="0" y="18812"/>
                </a:lnTo>
                <a:lnTo>
                  <a:pt x="1484" y="26223"/>
                </a:lnTo>
                <a:lnTo>
                  <a:pt x="5551" y="32242"/>
                </a:lnTo>
                <a:lnTo>
                  <a:pt x="11616" y="36283"/>
                </a:lnTo>
                <a:lnTo>
                  <a:pt x="19099" y="37760"/>
                </a:lnTo>
                <a:lnTo>
                  <a:pt x="26426" y="36283"/>
                </a:lnTo>
                <a:lnTo>
                  <a:pt x="32412" y="32242"/>
                </a:lnTo>
                <a:lnTo>
                  <a:pt x="36448" y="26223"/>
                </a:lnTo>
                <a:lnTo>
                  <a:pt x="37929" y="18812"/>
                </a:lnTo>
                <a:lnTo>
                  <a:pt x="36448" y="11479"/>
                </a:lnTo>
                <a:lnTo>
                  <a:pt x="32412" y="5501"/>
                </a:lnTo>
                <a:lnTo>
                  <a:pt x="26426" y="1475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8060" y="428054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99" y="0"/>
                </a:moveTo>
                <a:lnTo>
                  <a:pt x="11616" y="1558"/>
                </a:lnTo>
                <a:lnTo>
                  <a:pt x="5551" y="5769"/>
                </a:lnTo>
                <a:lnTo>
                  <a:pt x="1484" y="11933"/>
                </a:lnTo>
                <a:lnTo>
                  <a:pt x="0" y="19350"/>
                </a:lnTo>
                <a:lnTo>
                  <a:pt x="1484" y="26619"/>
                </a:lnTo>
                <a:lnTo>
                  <a:pt x="5551" y="32653"/>
                </a:lnTo>
                <a:lnTo>
                  <a:pt x="11616" y="36773"/>
                </a:lnTo>
                <a:lnTo>
                  <a:pt x="19099" y="38297"/>
                </a:lnTo>
                <a:lnTo>
                  <a:pt x="26539" y="36773"/>
                </a:lnTo>
                <a:lnTo>
                  <a:pt x="32707" y="32653"/>
                </a:lnTo>
                <a:lnTo>
                  <a:pt x="36913" y="26619"/>
                </a:lnTo>
                <a:lnTo>
                  <a:pt x="38469" y="19350"/>
                </a:lnTo>
                <a:lnTo>
                  <a:pt x="36913" y="11933"/>
                </a:lnTo>
                <a:lnTo>
                  <a:pt x="32707" y="5769"/>
                </a:lnTo>
                <a:lnTo>
                  <a:pt x="26539" y="1558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74595" y="30267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347"/>
                </a:lnTo>
                <a:lnTo>
                  <a:pt x="5525" y="32326"/>
                </a:lnTo>
                <a:lnTo>
                  <a:pt x="11531" y="36352"/>
                </a:lnTo>
                <a:lnTo>
                  <a:pt x="18897" y="37827"/>
                </a:lnTo>
                <a:lnTo>
                  <a:pt x="26369" y="36352"/>
                </a:lnTo>
                <a:lnTo>
                  <a:pt x="32412" y="32326"/>
                </a:lnTo>
                <a:lnTo>
                  <a:pt x="36455" y="26347"/>
                </a:lnTo>
                <a:lnTo>
                  <a:pt x="37929" y="19014"/>
                </a:lnTo>
                <a:lnTo>
                  <a:pt x="36455" y="11564"/>
                </a:lnTo>
                <a:lnTo>
                  <a:pt x="32412" y="5526"/>
                </a:lnTo>
                <a:lnTo>
                  <a:pt x="26369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79657" y="347326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437" y="0"/>
                </a:moveTo>
                <a:lnTo>
                  <a:pt x="11901" y="1553"/>
                </a:lnTo>
                <a:lnTo>
                  <a:pt x="5719" y="5727"/>
                </a:lnTo>
                <a:lnTo>
                  <a:pt x="1537" y="11791"/>
                </a:lnTo>
                <a:lnTo>
                  <a:pt x="0" y="19014"/>
                </a:lnTo>
                <a:lnTo>
                  <a:pt x="1537" y="26477"/>
                </a:lnTo>
                <a:lnTo>
                  <a:pt x="5719" y="32611"/>
                </a:lnTo>
                <a:lnTo>
                  <a:pt x="11901" y="36768"/>
                </a:lnTo>
                <a:lnTo>
                  <a:pt x="19437" y="38297"/>
                </a:lnTo>
                <a:lnTo>
                  <a:pt x="26792" y="36768"/>
                </a:lnTo>
                <a:lnTo>
                  <a:pt x="32774" y="32611"/>
                </a:lnTo>
                <a:lnTo>
                  <a:pt x="36795" y="26477"/>
                </a:lnTo>
                <a:lnTo>
                  <a:pt x="38266" y="19014"/>
                </a:lnTo>
                <a:lnTo>
                  <a:pt x="36795" y="11791"/>
                </a:lnTo>
                <a:lnTo>
                  <a:pt x="32774" y="5727"/>
                </a:lnTo>
                <a:lnTo>
                  <a:pt x="26792" y="1553"/>
                </a:lnTo>
                <a:lnTo>
                  <a:pt x="19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90658" y="5206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43"/>
                </a:lnTo>
                <a:lnTo>
                  <a:pt x="5525" y="32271"/>
                </a:lnTo>
                <a:lnTo>
                  <a:pt x="11531" y="36316"/>
                </a:lnTo>
                <a:lnTo>
                  <a:pt x="18897" y="37793"/>
                </a:lnTo>
                <a:lnTo>
                  <a:pt x="26341" y="36316"/>
                </a:lnTo>
                <a:lnTo>
                  <a:pt x="32386" y="32271"/>
                </a:lnTo>
                <a:lnTo>
                  <a:pt x="36445" y="26243"/>
                </a:lnTo>
                <a:lnTo>
                  <a:pt x="37929" y="18812"/>
                </a:lnTo>
                <a:lnTo>
                  <a:pt x="36445" y="11479"/>
                </a:lnTo>
                <a:lnTo>
                  <a:pt x="32386" y="5501"/>
                </a:lnTo>
                <a:lnTo>
                  <a:pt x="26341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06653" y="337651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69" y="0"/>
                </a:moveTo>
                <a:lnTo>
                  <a:pt x="11872" y="1478"/>
                </a:lnTo>
                <a:lnTo>
                  <a:pt x="5711" y="5526"/>
                </a:lnTo>
                <a:lnTo>
                  <a:pt x="1536" y="11564"/>
                </a:lnTo>
                <a:lnTo>
                  <a:pt x="0" y="19014"/>
                </a:lnTo>
                <a:lnTo>
                  <a:pt x="1536" y="26368"/>
                </a:lnTo>
                <a:lnTo>
                  <a:pt x="5711" y="32393"/>
                </a:lnTo>
                <a:lnTo>
                  <a:pt x="11872" y="36465"/>
                </a:lnTo>
                <a:lnTo>
                  <a:pt x="19369" y="37961"/>
                </a:lnTo>
                <a:lnTo>
                  <a:pt x="26852" y="36465"/>
                </a:lnTo>
                <a:lnTo>
                  <a:pt x="32918" y="32393"/>
                </a:lnTo>
                <a:lnTo>
                  <a:pt x="36984" y="26368"/>
                </a:lnTo>
                <a:lnTo>
                  <a:pt x="38469" y="19014"/>
                </a:lnTo>
                <a:lnTo>
                  <a:pt x="36984" y="11564"/>
                </a:lnTo>
                <a:lnTo>
                  <a:pt x="32918" y="5526"/>
                </a:lnTo>
                <a:lnTo>
                  <a:pt x="26852" y="1478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33649" y="3634854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69" y="0"/>
                </a:moveTo>
                <a:lnTo>
                  <a:pt x="11929" y="1506"/>
                </a:lnTo>
                <a:lnTo>
                  <a:pt x="5761" y="5601"/>
                </a:lnTo>
                <a:lnTo>
                  <a:pt x="1555" y="11649"/>
                </a:lnTo>
                <a:lnTo>
                  <a:pt x="0" y="19014"/>
                </a:lnTo>
                <a:lnTo>
                  <a:pt x="1555" y="26425"/>
                </a:lnTo>
                <a:lnTo>
                  <a:pt x="5761" y="32443"/>
                </a:lnTo>
                <a:lnTo>
                  <a:pt x="11929" y="36484"/>
                </a:lnTo>
                <a:lnTo>
                  <a:pt x="19369" y="37961"/>
                </a:lnTo>
                <a:lnTo>
                  <a:pt x="26852" y="36484"/>
                </a:lnTo>
                <a:lnTo>
                  <a:pt x="32918" y="32443"/>
                </a:lnTo>
                <a:lnTo>
                  <a:pt x="36984" y="26425"/>
                </a:lnTo>
                <a:lnTo>
                  <a:pt x="38469" y="19014"/>
                </a:lnTo>
                <a:lnTo>
                  <a:pt x="36984" y="11649"/>
                </a:lnTo>
                <a:lnTo>
                  <a:pt x="32918" y="5601"/>
                </a:lnTo>
                <a:lnTo>
                  <a:pt x="26852" y="1506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44583" y="43613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396"/>
                </a:lnTo>
                <a:lnTo>
                  <a:pt x="5551" y="32435"/>
                </a:lnTo>
                <a:lnTo>
                  <a:pt x="11616" y="36483"/>
                </a:lnTo>
                <a:lnTo>
                  <a:pt x="19099" y="37961"/>
                </a:lnTo>
                <a:lnTo>
                  <a:pt x="26455" y="36483"/>
                </a:lnTo>
                <a:lnTo>
                  <a:pt x="32437" y="32435"/>
                </a:lnTo>
                <a:lnTo>
                  <a:pt x="36458" y="26396"/>
                </a:lnTo>
                <a:lnTo>
                  <a:pt x="37929" y="18947"/>
                </a:lnTo>
                <a:lnTo>
                  <a:pt x="36458" y="11536"/>
                </a:lnTo>
                <a:lnTo>
                  <a:pt x="32437" y="5517"/>
                </a:lnTo>
                <a:lnTo>
                  <a:pt x="26455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71579" y="2650065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96"/>
                </a:lnTo>
                <a:lnTo>
                  <a:pt x="5542" y="32435"/>
                </a:lnTo>
                <a:lnTo>
                  <a:pt x="11588" y="36483"/>
                </a:lnTo>
                <a:lnTo>
                  <a:pt x="19032" y="37961"/>
                </a:lnTo>
                <a:lnTo>
                  <a:pt x="26515" y="36483"/>
                </a:lnTo>
                <a:lnTo>
                  <a:pt x="32580" y="32435"/>
                </a:lnTo>
                <a:lnTo>
                  <a:pt x="36647" y="26396"/>
                </a:lnTo>
                <a:lnTo>
                  <a:pt x="38131" y="18947"/>
                </a:lnTo>
                <a:lnTo>
                  <a:pt x="36647" y="11536"/>
                </a:lnTo>
                <a:lnTo>
                  <a:pt x="32580" y="5517"/>
                </a:lnTo>
                <a:lnTo>
                  <a:pt x="26515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77180" y="452295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59" y="1496"/>
                </a:lnTo>
                <a:lnTo>
                  <a:pt x="5517" y="5568"/>
                </a:lnTo>
                <a:lnTo>
                  <a:pt x="1474" y="11593"/>
                </a:lnTo>
                <a:lnTo>
                  <a:pt x="0" y="18947"/>
                </a:lnTo>
                <a:lnTo>
                  <a:pt x="1474" y="26396"/>
                </a:lnTo>
                <a:lnTo>
                  <a:pt x="5517" y="32435"/>
                </a:lnTo>
                <a:lnTo>
                  <a:pt x="11559" y="36483"/>
                </a:lnTo>
                <a:lnTo>
                  <a:pt x="19032" y="37961"/>
                </a:lnTo>
                <a:lnTo>
                  <a:pt x="26398" y="36483"/>
                </a:lnTo>
                <a:lnTo>
                  <a:pt x="32403" y="32435"/>
                </a:lnTo>
                <a:lnTo>
                  <a:pt x="36447" y="26396"/>
                </a:lnTo>
                <a:lnTo>
                  <a:pt x="37929" y="18947"/>
                </a:lnTo>
                <a:lnTo>
                  <a:pt x="36447" y="11593"/>
                </a:lnTo>
                <a:lnTo>
                  <a:pt x="32403" y="5568"/>
                </a:lnTo>
                <a:lnTo>
                  <a:pt x="26398" y="1496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88114" y="27847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11"/>
                </a:lnTo>
                <a:lnTo>
                  <a:pt x="5542" y="32359"/>
                </a:lnTo>
                <a:lnTo>
                  <a:pt x="11588" y="36455"/>
                </a:lnTo>
                <a:lnTo>
                  <a:pt x="19032" y="37961"/>
                </a:lnTo>
                <a:lnTo>
                  <a:pt x="26398" y="36455"/>
                </a:lnTo>
                <a:lnTo>
                  <a:pt x="32403" y="32359"/>
                </a:lnTo>
                <a:lnTo>
                  <a:pt x="36447" y="26311"/>
                </a:lnTo>
                <a:lnTo>
                  <a:pt x="37929" y="18947"/>
                </a:lnTo>
                <a:lnTo>
                  <a:pt x="36447" y="11536"/>
                </a:lnTo>
                <a:lnTo>
                  <a:pt x="32403" y="5517"/>
                </a:lnTo>
                <a:lnTo>
                  <a:pt x="26398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15110" y="44745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96"/>
                </a:lnTo>
                <a:lnTo>
                  <a:pt x="5542" y="32435"/>
                </a:lnTo>
                <a:lnTo>
                  <a:pt x="11588" y="36483"/>
                </a:lnTo>
                <a:lnTo>
                  <a:pt x="19032" y="37961"/>
                </a:lnTo>
                <a:lnTo>
                  <a:pt x="26419" y="36483"/>
                </a:lnTo>
                <a:lnTo>
                  <a:pt x="32471" y="32435"/>
                </a:lnTo>
                <a:lnTo>
                  <a:pt x="36561" y="26396"/>
                </a:lnTo>
                <a:lnTo>
                  <a:pt x="38064" y="18947"/>
                </a:lnTo>
                <a:lnTo>
                  <a:pt x="36561" y="11536"/>
                </a:lnTo>
                <a:lnTo>
                  <a:pt x="32471" y="5517"/>
                </a:lnTo>
                <a:lnTo>
                  <a:pt x="26419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20172" y="428054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369" y="0"/>
                </a:moveTo>
                <a:lnTo>
                  <a:pt x="11929" y="1558"/>
                </a:lnTo>
                <a:lnTo>
                  <a:pt x="5761" y="5769"/>
                </a:lnTo>
                <a:lnTo>
                  <a:pt x="1555" y="11933"/>
                </a:lnTo>
                <a:lnTo>
                  <a:pt x="0" y="19350"/>
                </a:lnTo>
                <a:lnTo>
                  <a:pt x="1555" y="26619"/>
                </a:lnTo>
                <a:lnTo>
                  <a:pt x="5761" y="32653"/>
                </a:lnTo>
                <a:lnTo>
                  <a:pt x="11929" y="36773"/>
                </a:lnTo>
                <a:lnTo>
                  <a:pt x="19369" y="38297"/>
                </a:lnTo>
                <a:lnTo>
                  <a:pt x="26671" y="36773"/>
                </a:lnTo>
                <a:lnTo>
                  <a:pt x="32732" y="32653"/>
                </a:lnTo>
                <a:lnTo>
                  <a:pt x="36870" y="26619"/>
                </a:lnTo>
                <a:lnTo>
                  <a:pt x="38401" y="19350"/>
                </a:lnTo>
                <a:lnTo>
                  <a:pt x="36870" y="11933"/>
                </a:lnTo>
                <a:lnTo>
                  <a:pt x="32732" y="5769"/>
                </a:lnTo>
                <a:lnTo>
                  <a:pt x="26671" y="1558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931105" y="311817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032" y="0"/>
                </a:moveTo>
                <a:lnTo>
                  <a:pt x="11588" y="1522"/>
                </a:lnTo>
                <a:lnTo>
                  <a:pt x="5542" y="5627"/>
                </a:lnTo>
                <a:lnTo>
                  <a:pt x="1483" y="11621"/>
                </a:lnTo>
                <a:lnTo>
                  <a:pt x="0" y="18812"/>
                </a:lnTo>
                <a:lnTo>
                  <a:pt x="1483" y="26335"/>
                </a:lnTo>
                <a:lnTo>
                  <a:pt x="5542" y="32536"/>
                </a:lnTo>
                <a:lnTo>
                  <a:pt x="11588" y="36746"/>
                </a:lnTo>
                <a:lnTo>
                  <a:pt x="19032" y="38297"/>
                </a:lnTo>
                <a:lnTo>
                  <a:pt x="26515" y="36746"/>
                </a:lnTo>
                <a:lnTo>
                  <a:pt x="32580" y="32536"/>
                </a:lnTo>
                <a:lnTo>
                  <a:pt x="36647" y="26335"/>
                </a:lnTo>
                <a:lnTo>
                  <a:pt x="38131" y="18812"/>
                </a:lnTo>
                <a:lnTo>
                  <a:pt x="36647" y="11621"/>
                </a:lnTo>
                <a:lnTo>
                  <a:pt x="32580" y="5627"/>
                </a:lnTo>
                <a:lnTo>
                  <a:pt x="26515" y="1522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58236" y="45928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96"/>
                </a:lnTo>
                <a:lnTo>
                  <a:pt x="5525" y="32435"/>
                </a:lnTo>
                <a:lnTo>
                  <a:pt x="11531" y="36483"/>
                </a:lnTo>
                <a:lnTo>
                  <a:pt x="18897" y="37961"/>
                </a:lnTo>
                <a:lnTo>
                  <a:pt x="26380" y="36483"/>
                </a:lnTo>
                <a:lnTo>
                  <a:pt x="32445" y="32435"/>
                </a:lnTo>
                <a:lnTo>
                  <a:pt x="36512" y="26396"/>
                </a:lnTo>
                <a:lnTo>
                  <a:pt x="37996" y="18947"/>
                </a:lnTo>
                <a:lnTo>
                  <a:pt x="36512" y="11536"/>
                </a:lnTo>
                <a:lnTo>
                  <a:pt x="32445" y="5517"/>
                </a:lnTo>
                <a:lnTo>
                  <a:pt x="26380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17762" y="28546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11"/>
                </a:lnTo>
                <a:lnTo>
                  <a:pt x="5525" y="32359"/>
                </a:lnTo>
                <a:lnTo>
                  <a:pt x="11531" y="36455"/>
                </a:lnTo>
                <a:lnTo>
                  <a:pt x="18897" y="37961"/>
                </a:lnTo>
                <a:lnTo>
                  <a:pt x="26380" y="36455"/>
                </a:lnTo>
                <a:lnTo>
                  <a:pt x="32445" y="32359"/>
                </a:lnTo>
                <a:lnTo>
                  <a:pt x="36512" y="26311"/>
                </a:lnTo>
                <a:lnTo>
                  <a:pt x="37996" y="18947"/>
                </a:lnTo>
                <a:lnTo>
                  <a:pt x="36512" y="11536"/>
                </a:lnTo>
                <a:lnTo>
                  <a:pt x="32445" y="5517"/>
                </a:lnTo>
                <a:lnTo>
                  <a:pt x="26380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28223" y="3075170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437" y="0"/>
                </a:moveTo>
                <a:lnTo>
                  <a:pt x="11986" y="1478"/>
                </a:lnTo>
                <a:lnTo>
                  <a:pt x="5795" y="5526"/>
                </a:lnTo>
                <a:lnTo>
                  <a:pt x="1565" y="11564"/>
                </a:lnTo>
                <a:lnTo>
                  <a:pt x="0" y="19014"/>
                </a:lnTo>
                <a:lnTo>
                  <a:pt x="1565" y="26347"/>
                </a:lnTo>
                <a:lnTo>
                  <a:pt x="5795" y="32326"/>
                </a:lnTo>
                <a:lnTo>
                  <a:pt x="11986" y="36352"/>
                </a:lnTo>
                <a:lnTo>
                  <a:pt x="19437" y="37827"/>
                </a:lnTo>
                <a:lnTo>
                  <a:pt x="26681" y="36352"/>
                </a:lnTo>
                <a:lnTo>
                  <a:pt x="32749" y="32326"/>
                </a:lnTo>
                <a:lnTo>
                  <a:pt x="36919" y="26347"/>
                </a:lnTo>
                <a:lnTo>
                  <a:pt x="38469" y="19014"/>
                </a:lnTo>
                <a:lnTo>
                  <a:pt x="36919" y="11564"/>
                </a:lnTo>
                <a:lnTo>
                  <a:pt x="32749" y="5526"/>
                </a:lnTo>
                <a:lnTo>
                  <a:pt x="26681" y="1478"/>
                </a:lnTo>
                <a:lnTo>
                  <a:pt x="19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39224" y="433449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280"/>
                </a:lnTo>
                <a:lnTo>
                  <a:pt x="5542" y="32259"/>
                </a:lnTo>
                <a:lnTo>
                  <a:pt x="11588" y="36285"/>
                </a:lnTo>
                <a:lnTo>
                  <a:pt x="19032" y="37760"/>
                </a:lnTo>
                <a:lnTo>
                  <a:pt x="26515" y="36285"/>
                </a:lnTo>
                <a:lnTo>
                  <a:pt x="32580" y="32259"/>
                </a:lnTo>
                <a:lnTo>
                  <a:pt x="36647" y="26280"/>
                </a:lnTo>
                <a:lnTo>
                  <a:pt x="38131" y="18947"/>
                </a:lnTo>
                <a:lnTo>
                  <a:pt x="36647" y="11536"/>
                </a:lnTo>
                <a:lnTo>
                  <a:pt x="32580" y="5517"/>
                </a:lnTo>
                <a:lnTo>
                  <a:pt x="26515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8276" y="444770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280"/>
                </a:lnTo>
                <a:lnTo>
                  <a:pt x="5542" y="32259"/>
                </a:lnTo>
                <a:lnTo>
                  <a:pt x="11588" y="36285"/>
                </a:lnTo>
                <a:lnTo>
                  <a:pt x="19032" y="37760"/>
                </a:lnTo>
                <a:lnTo>
                  <a:pt x="26429" y="36285"/>
                </a:lnTo>
                <a:lnTo>
                  <a:pt x="32504" y="32259"/>
                </a:lnTo>
                <a:lnTo>
                  <a:pt x="36618" y="26280"/>
                </a:lnTo>
                <a:lnTo>
                  <a:pt x="38131" y="18947"/>
                </a:lnTo>
                <a:lnTo>
                  <a:pt x="36618" y="11536"/>
                </a:lnTo>
                <a:lnTo>
                  <a:pt x="32504" y="5517"/>
                </a:lnTo>
                <a:lnTo>
                  <a:pt x="26429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20523" y="44905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506"/>
                </a:lnTo>
                <a:lnTo>
                  <a:pt x="5525" y="5601"/>
                </a:lnTo>
                <a:lnTo>
                  <a:pt x="1481" y="11649"/>
                </a:lnTo>
                <a:lnTo>
                  <a:pt x="0" y="19014"/>
                </a:lnTo>
                <a:lnTo>
                  <a:pt x="1481" y="26425"/>
                </a:lnTo>
                <a:lnTo>
                  <a:pt x="5525" y="32443"/>
                </a:lnTo>
                <a:lnTo>
                  <a:pt x="11531" y="36484"/>
                </a:lnTo>
                <a:lnTo>
                  <a:pt x="18897" y="37961"/>
                </a:lnTo>
                <a:lnTo>
                  <a:pt x="26341" y="36484"/>
                </a:lnTo>
                <a:lnTo>
                  <a:pt x="32386" y="32443"/>
                </a:lnTo>
                <a:lnTo>
                  <a:pt x="36445" y="26425"/>
                </a:lnTo>
                <a:lnTo>
                  <a:pt x="37929" y="19014"/>
                </a:lnTo>
                <a:lnTo>
                  <a:pt x="36445" y="11649"/>
                </a:lnTo>
                <a:lnTo>
                  <a:pt x="32386" y="5601"/>
                </a:lnTo>
                <a:lnTo>
                  <a:pt x="26341" y="1506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36518" y="43509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23"/>
                </a:lnTo>
                <a:lnTo>
                  <a:pt x="5525" y="32242"/>
                </a:lnTo>
                <a:lnTo>
                  <a:pt x="11531" y="36283"/>
                </a:lnTo>
                <a:lnTo>
                  <a:pt x="18897" y="37760"/>
                </a:lnTo>
                <a:lnTo>
                  <a:pt x="26341" y="36283"/>
                </a:lnTo>
                <a:lnTo>
                  <a:pt x="32386" y="32242"/>
                </a:lnTo>
                <a:lnTo>
                  <a:pt x="36445" y="26223"/>
                </a:lnTo>
                <a:lnTo>
                  <a:pt x="37929" y="18812"/>
                </a:lnTo>
                <a:lnTo>
                  <a:pt x="36445" y="11479"/>
                </a:lnTo>
                <a:lnTo>
                  <a:pt x="32386" y="5501"/>
                </a:lnTo>
                <a:lnTo>
                  <a:pt x="26341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52918" y="27095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59" y="1475"/>
                </a:lnTo>
                <a:lnTo>
                  <a:pt x="5517" y="5501"/>
                </a:lnTo>
                <a:lnTo>
                  <a:pt x="1474" y="11479"/>
                </a:lnTo>
                <a:lnTo>
                  <a:pt x="0" y="18812"/>
                </a:lnTo>
                <a:lnTo>
                  <a:pt x="1474" y="26223"/>
                </a:lnTo>
                <a:lnTo>
                  <a:pt x="5517" y="32242"/>
                </a:lnTo>
                <a:lnTo>
                  <a:pt x="11559" y="36283"/>
                </a:lnTo>
                <a:lnTo>
                  <a:pt x="19032" y="37760"/>
                </a:lnTo>
                <a:lnTo>
                  <a:pt x="26476" y="36283"/>
                </a:lnTo>
                <a:lnTo>
                  <a:pt x="32521" y="32242"/>
                </a:lnTo>
                <a:lnTo>
                  <a:pt x="36580" y="26223"/>
                </a:lnTo>
                <a:lnTo>
                  <a:pt x="38064" y="18812"/>
                </a:lnTo>
                <a:lnTo>
                  <a:pt x="36580" y="11479"/>
                </a:lnTo>
                <a:lnTo>
                  <a:pt x="32521" y="5501"/>
                </a:lnTo>
                <a:lnTo>
                  <a:pt x="26476" y="1475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90510" y="2827780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588" y="1475"/>
                </a:lnTo>
                <a:lnTo>
                  <a:pt x="5542" y="5501"/>
                </a:lnTo>
                <a:lnTo>
                  <a:pt x="1483" y="11479"/>
                </a:lnTo>
                <a:lnTo>
                  <a:pt x="0" y="18812"/>
                </a:lnTo>
                <a:lnTo>
                  <a:pt x="1483" y="26223"/>
                </a:lnTo>
                <a:lnTo>
                  <a:pt x="5542" y="32242"/>
                </a:lnTo>
                <a:lnTo>
                  <a:pt x="11588" y="36283"/>
                </a:lnTo>
                <a:lnTo>
                  <a:pt x="19032" y="37760"/>
                </a:lnTo>
                <a:lnTo>
                  <a:pt x="26471" y="36283"/>
                </a:lnTo>
                <a:lnTo>
                  <a:pt x="32639" y="32242"/>
                </a:lnTo>
                <a:lnTo>
                  <a:pt x="36846" y="26223"/>
                </a:lnTo>
                <a:lnTo>
                  <a:pt x="38401" y="18812"/>
                </a:lnTo>
                <a:lnTo>
                  <a:pt x="36846" y="11479"/>
                </a:lnTo>
                <a:lnTo>
                  <a:pt x="32639" y="5501"/>
                </a:lnTo>
                <a:lnTo>
                  <a:pt x="26471" y="1475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96044" y="29030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96"/>
                </a:lnTo>
                <a:lnTo>
                  <a:pt x="5525" y="32435"/>
                </a:lnTo>
                <a:lnTo>
                  <a:pt x="11531" y="36483"/>
                </a:lnTo>
                <a:lnTo>
                  <a:pt x="18897" y="37961"/>
                </a:lnTo>
                <a:lnTo>
                  <a:pt x="26369" y="36483"/>
                </a:lnTo>
                <a:lnTo>
                  <a:pt x="32412" y="32435"/>
                </a:lnTo>
                <a:lnTo>
                  <a:pt x="36455" y="26396"/>
                </a:lnTo>
                <a:lnTo>
                  <a:pt x="37929" y="18947"/>
                </a:lnTo>
                <a:lnTo>
                  <a:pt x="36455" y="11536"/>
                </a:lnTo>
                <a:lnTo>
                  <a:pt x="32412" y="5517"/>
                </a:lnTo>
                <a:lnTo>
                  <a:pt x="26369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07045" y="4355994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7" y="0"/>
                </a:moveTo>
                <a:lnTo>
                  <a:pt x="11531" y="1529"/>
                </a:lnTo>
                <a:lnTo>
                  <a:pt x="5525" y="5685"/>
                </a:lnTo>
                <a:lnTo>
                  <a:pt x="1481" y="11820"/>
                </a:lnTo>
                <a:lnTo>
                  <a:pt x="0" y="19283"/>
                </a:lnTo>
                <a:lnTo>
                  <a:pt x="1481" y="26506"/>
                </a:lnTo>
                <a:lnTo>
                  <a:pt x="5525" y="32569"/>
                </a:lnTo>
                <a:lnTo>
                  <a:pt x="11531" y="36743"/>
                </a:lnTo>
                <a:lnTo>
                  <a:pt x="18897" y="38297"/>
                </a:lnTo>
                <a:lnTo>
                  <a:pt x="26341" y="36743"/>
                </a:lnTo>
                <a:lnTo>
                  <a:pt x="32386" y="32569"/>
                </a:lnTo>
                <a:lnTo>
                  <a:pt x="36445" y="26506"/>
                </a:lnTo>
                <a:lnTo>
                  <a:pt x="37929" y="19283"/>
                </a:lnTo>
                <a:lnTo>
                  <a:pt x="36445" y="11820"/>
                </a:lnTo>
                <a:lnTo>
                  <a:pt x="32386" y="5685"/>
                </a:lnTo>
                <a:lnTo>
                  <a:pt x="26341" y="1529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12107" y="268749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9369" y="0"/>
                </a:moveTo>
                <a:lnTo>
                  <a:pt x="11872" y="1561"/>
                </a:lnTo>
                <a:lnTo>
                  <a:pt x="5711" y="5786"/>
                </a:lnTo>
                <a:lnTo>
                  <a:pt x="1536" y="11990"/>
                </a:lnTo>
                <a:lnTo>
                  <a:pt x="0" y="19484"/>
                </a:lnTo>
                <a:lnTo>
                  <a:pt x="1536" y="26676"/>
                </a:lnTo>
                <a:lnTo>
                  <a:pt x="5711" y="32670"/>
                </a:lnTo>
                <a:lnTo>
                  <a:pt x="11872" y="36775"/>
                </a:lnTo>
                <a:lnTo>
                  <a:pt x="19369" y="38297"/>
                </a:lnTo>
                <a:lnTo>
                  <a:pt x="26614" y="36775"/>
                </a:lnTo>
                <a:lnTo>
                  <a:pt x="32682" y="32670"/>
                </a:lnTo>
                <a:lnTo>
                  <a:pt x="36851" y="26676"/>
                </a:lnTo>
                <a:lnTo>
                  <a:pt x="38401" y="19484"/>
                </a:lnTo>
                <a:lnTo>
                  <a:pt x="36851" y="11990"/>
                </a:lnTo>
                <a:lnTo>
                  <a:pt x="32682" y="5786"/>
                </a:lnTo>
                <a:lnTo>
                  <a:pt x="26614" y="1561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33974" y="3042785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9099" y="0"/>
                </a:moveTo>
                <a:lnTo>
                  <a:pt x="11616" y="1543"/>
                </a:lnTo>
                <a:lnTo>
                  <a:pt x="5551" y="5694"/>
                </a:lnTo>
                <a:lnTo>
                  <a:pt x="1484" y="11734"/>
                </a:lnTo>
                <a:lnTo>
                  <a:pt x="0" y="18947"/>
                </a:lnTo>
                <a:lnTo>
                  <a:pt x="1484" y="26364"/>
                </a:lnTo>
                <a:lnTo>
                  <a:pt x="5551" y="32527"/>
                </a:lnTo>
                <a:lnTo>
                  <a:pt x="11616" y="36738"/>
                </a:lnTo>
                <a:lnTo>
                  <a:pt x="19099" y="38297"/>
                </a:lnTo>
                <a:lnTo>
                  <a:pt x="26465" y="36738"/>
                </a:lnTo>
                <a:lnTo>
                  <a:pt x="32471" y="32527"/>
                </a:lnTo>
                <a:lnTo>
                  <a:pt x="36515" y="26364"/>
                </a:lnTo>
                <a:lnTo>
                  <a:pt x="37996" y="18947"/>
                </a:lnTo>
                <a:lnTo>
                  <a:pt x="36515" y="11734"/>
                </a:lnTo>
                <a:lnTo>
                  <a:pt x="32471" y="5694"/>
                </a:lnTo>
                <a:lnTo>
                  <a:pt x="26465" y="1543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77032" y="2660614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9032" y="0"/>
                </a:moveTo>
                <a:lnTo>
                  <a:pt x="11588" y="1558"/>
                </a:lnTo>
                <a:lnTo>
                  <a:pt x="5542" y="5769"/>
                </a:lnTo>
                <a:lnTo>
                  <a:pt x="1483" y="11933"/>
                </a:lnTo>
                <a:lnTo>
                  <a:pt x="0" y="19350"/>
                </a:lnTo>
                <a:lnTo>
                  <a:pt x="1483" y="26761"/>
                </a:lnTo>
                <a:lnTo>
                  <a:pt x="5542" y="32779"/>
                </a:lnTo>
                <a:lnTo>
                  <a:pt x="11588" y="36820"/>
                </a:lnTo>
                <a:lnTo>
                  <a:pt x="19032" y="38297"/>
                </a:lnTo>
                <a:lnTo>
                  <a:pt x="26476" y="36820"/>
                </a:lnTo>
                <a:lnTo>
                  <a:pt x="32521" y="32779"/>
                </a:lnTo>
                <a:lnTo>
                  <a:pt x="36580" y="26761"/>
                </a:lnTo>
                <a:lnTo>
                  <a:pt x="38064" y="19350"/>
                </a:lnTo>
                <a:lnTo>
                  <a:pt x="36580" y="11933"/>
                </a:lnTo>
                <a:lnTo>
                  <a:pt x="32521" y="5769"/>
                </a:lnTo>
                <a:lnTo>
                  <a:pt x="26476" y="1558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04163" y="280070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425"/>
                </a:lnTo>
                <a:lnTo>
                  <a:pt x="5525" y="32443"/>
                </a:lnTo>
                <a:lnTo>
                  <a:pt x="11531" y="36484"/>
                </a:lnTo>
                <a:lnTo>
                  <a:pt x="18897" y="37961"/>
                </a:lnTo>
                <a:lnTo>
                  <a:pt x="26341" y="36484"/>
                </a:lnTo>
                <a:lnTo>
                  <a:pt x="32386" y="32443"/>
                </a:lnTo>
                <a:lnTo>
                  <a:pt x="36445" y="26425"/>
                </a:lnTo>
                <a:lnTo>
                  <a:pt x="37929" y="19014"/>
                </a:lnTo>
                <a:lnTo>
                  <a:pt x="36445" y="11564"/>
                </a:lnTo>
                <a:lnTo>
                  <a:pt x="32386" y="5526"/>
                </a:lnTo>
                <a:lnTo>
                  <a:pt x="26341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09562" y="433986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96"/>
                </a:lnTo>
                <a:lnTo>
                  <a:pt x="5542" y="5568"/>
                </a:lnTo>
                <a:lnTo>
                  <a:pt x="1483" y="11593"/>
                </a:lnTo>
                <a:lnTo>
                  <a:pt x="0" y="18947"/>
                </a:lnTo>
                <a:lnTo>
                  <a:pt x="1483" y="26396"/>
                </a:lnTo>
                <a:lnTo>
                  <a:pt x="5542" y="32435"/>
                </a:lnTo>
                <a:lnTo>
                  <a:pt x="11588" y="36483"/>
                </a:lnTo>
                <a:lnTo>
                  <a:pt x="19032" y="37961"/>
                </a:lnTo>
                <a:lnTo>
                  <a:pt x="26398" y="36483"/>
                </a:lnTo>
                <a:lnTo>
                  <a:pt x="32403" y="32435"/>
                </a:lnTo>
                <a:lnTo>
                  <a:pt x="36447" y="26396"/>
                </a:lnTo>
                <a:lnTo>
                  <a:pt x="37929" y="18947"/>
                </a:lnTo>
                <a:lnTo>
                  <a:pt x="36447" y="11593"/>
                </a:lnTo>
                <a:lnTo>
                  <a:pt x="32403" y="5568"/>
                </a:lnTo>
                <a:lnTo>
                  <a:pt x="26398" y="1496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31159" y="271994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96"/>
                </a:lnTo>
                <a:lnTo>
                  <a:pt x="5525" y="32435"/>
                </a:lnTo>
                <a:lnTo>
                  <a:pt x="11531" y="36483"/>
                </a:lnTo>
                <a:lnTo>
                  <a:pt x="18897" y="37961"/>
                </a:lnTo>
                <a:lnTo>
                  <a:pt x="26341" y="36483"/>
                </a:lnTo>
                <a:lnTo>
                  <a:pt x="32386" y="32435"/>
                </a:lnTo>
                <a:lnTo>
                  <a:pt x="36445" y="26396"/>
                </a:lnTo>
                <a:lnTo>
                  <a:pt x="37929" y="18947"/>
                </a:lnTo>
                <a:lnTo>
                  <a:pt x="36445" y="11536"/>
                </a:lnTo>
                <a:lnTo>
                  <a:pt x="32386" y="5517"/>
                </a:lnTo>
                <a:lnTo>
                  <a:pt x="26341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63689" y="27738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347"/>
                </a:lnTo>
                <a:lnTo>
                  <a:pt x="5525" y="32326"/>
                </a:lnTo>
                <a:lnTo>
                  <a:pt x="11531" y="36352"/>
                </a:lnTo>
                <a:lnTo>
                  <a:pt x="18897" y="37827"/>
                </a:lnTo>
                <a:lnTo>
                  <a:pt x="26341" y="36352"/>
                </a:lnTo>
                <a:lnTo>
                  <a:pt x="32386" y="32326"/>
                </a:lnTo>
                <a:lnTo>
                  <a:pt x="36445" y="26347"/>
                </a:lnTo>
                <a:lnTo>
                  <a:pt x="37929" y="19014"/>
                </a:lnTo>
                <a:lnTo>
                  <a:pt x="36445" y="11564"/>
                </a:lnTo>
                <a:lnTo>
                  <a:pt x="32386" y="5526"/>
                </a:lnTo>
                <a:lnTo>
                  <a:pt x="26341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01146" y="315599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572" y="0"/>
                </a:moveTo>
                <a:lnTo>
                  <a:pt x="12015" y="1477"/>
                </a:lnTo>
                <a:lnTo>
                  <a:pt x="5787" y="5517"/>
                </a:lnTo>
                <a:lnTo>
                  <a:pt x="1558" y="11536"/>
                </a:lnTo>
                <a:lnTo>
                  <a:pt x="0" y="18947"/>
                </a:lnTo>
                <a:lnTo>
                  <a:pt x="1558" y="26311"/>
                </a:lnTo>
                <a:lnTo>
                  <a:pt x="5787" y="32359"/>
                </a:lnTo>
                <a:lnTo>
                  <a:pt x="12015" y="36455"/>
                </a:lnTo>
                <a:lnTo>
                  <a:pt x="19572" y="37961"/>
                </a:lnTo>
                <a:lnTo>
                  <a:pt x="26927" y="36455"/>
                </a:lnTo>
                <a:lnTo>
                  <a:pt x="32909" y="32359"/>
                </a:lnTo>
                <a:lnTo>
                  <a:pt x="36930" y="26311"/>
                </a:lnTo>
                <a:lnTo>
                  <a:pt x="38401" y="18947"/>
                </a:lnTo>
                <a:lnTo>
                  <a:pt x="36930" y="11536"/>
                </a:lnTo>
                <a:lnTo>
                  <a:pt x="32909" y="5517"/>
                </a:lnTo>
                <a:lnTo>
                  <a:pt x="26927" y="1477"/>
                </a:lnTo>
                <a:lnTo>
                  <a:pt x="19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04136" y="4415254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99" y="0"/>
                </a:moveTo>
                <a:lnTo>
                  <a:pt x="11616" y="1478"/>
                </a:lnTo>
                <a:lnTo>
                  <a:pt x="5551" y="5526"/>
                </a:lnTo>
                <a:lnTo>
                  <a:pt x="1484" y="11564"/>
                </a:lnTo>
                <a:lnTo>
                  <a:pt x="0" y="19014"/>
                </a:lnTo>
                <a:lnTo>
                  <a:pt x="1484" y="26347"/>
                </a:lnTo>
                <a:lnTo>
                  <a:pt x="5551" y="32326"/>
                </a:lnTo>
                <a:lnTo>
                  <a:pt x="11616" y="36352"/>
                </a:lnTo>
                <a:lnTo>
                  <a:pt x="19099" y="37827"/>
                </a:lnTo>
                <a:lnTo>
                  <a:pt x="26486" y="36352"/>
                </a:lnTo>
                <a:lnTo>
                  <a:pt x="32538" y="32326"/>
                </a:lnTo>
                <a:lnTo>
                  <a:pt x="36629" y="26347"/>
                </a:lnTo>
                <a:lnTo>
                  <a:pt x="38131" y="19014"/>
                </a:lnTo>
                <a:lnTo>
                  <a:pt x="36629" y="11564"/>
                </a:lnTo>
                <a:lnTo>
                  <a:pt x="32538" y="5526"/>
                </a:lnTo>
                <a:lnTo>
                  <a:pt x="26486" y="1478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47330" y="2741442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64"/>
                </a:lnTo>
                <a:lnTo>
                  <a:pt x="5525" y="32527"/>
                </a:lnTo>
                <a:lnTo>
                  <a:pt x="11531" y="36738"/>
                </a:lnTo>
                <a:lnTo>
                  <a:pt x="18897" y="38297"/>
                </a:lnTo>
                <a:lnTo>
                  <a:pt x="26341" y="36738"/>
                </a:lnTo>
                <a:lnTo>
                  <a:pt x="32386" y="32527"/>
                </a:lnTo>
                <a:lnTo>
                  <a:pt x="36445" y="26364"/>
                </a:lnTo>
                <a:lnTo>
                  <a:pt x="37929" y="18947"/>
                </a:lnTo>
                <a:lnTo>
                  <a:pt x="36445" y="11536"/>
                </a:lnTo>
                <a:lnTo>
                  <a:pt x="32386" y="5517"/>
                </a:lnTo>
                <a:lnTo>
                  <a:pt x="26341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60848" y="2789818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9032" y="0"/>
                </a:moveTo>
                <a:lnTo>
                  <a:pt x="11588" y="1543"/>
                </a:lnTo>
                <a:lnTo>
                  <a:pt x="5542" y="5694"/>
                </a:lnTo>
                <a:lnTo>
                  <a:pt x="1483" y="11734"/>
                </a:lnTo>
                <a:lnTo>
                  <a:pt x="0" y="18947"/>
                </a:lnTo>
                <a:lnTo>
                  <a:pt x="1483" y="26449"/>
                </a:lnTo>
                <a:lnTo>
                  <a:pt x="5542" y="32603"/>
                </a:lnTo>
                <a:lnTo>
                  <a:pt x="11588" y="36767"/>
                </a:lnTo>
                <a:lnTo>
                  <a:pt x="19032" y="38297"/>
                </a:lnTo>
                <a:lnTo>
                  <a:pt x="26398" y="36767"/>
                </a:lnTo>
                <a:lnTo>
                  <a:pt x="32403" y="32603"/>
                </a:lnTo>
                <a:lnTo>
                  <a:pt x="36447" y="26449"/>
                </a:lnTo>
                <a:lnTo>
                  <a:pt x="37929" y="18947"/>
                </a:lnTo>
                <a:lnTo>
                  <a:pt x="36447" y="11734"/>
                </a:lnTo>
                <a:lnTo>
                  <a:pt x="32403" y="5694"/>
                </a:lnTo>
                <a:lnTo>
                  <a:pt x="26398" y="1543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09374" y="292453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99" y="0"/>
                </a:moveTo>
                <a:lnTo>
                  <a:pt x="11616" y="1477"/>
                </a:lnTo>
                <a:lnTo>
                  <a:pt x="5551" y="5517"/>
                </a:lnTo>
                <a:lnTo>
                  <a:pt x="1484" y="11536"/>
                </a:lnTo>
                <a:lnTo>
                  <a:pt x="0" y="18947"/>
                </a:lnTo>
                <a:lnTo>
                  <a:pt x="1484" y="26280"/>
                </a:lnTo>
                <a:lnTo>
                  <a:pt x="5551" y="32259"/>
                </a:lnTo>
                <a:lnTo>
                  <a:pt x="11616" y="36285"/>
                </a:lnTo>
                <a:lnTo>
                  <a:pt x="19099" y="37760"/>
                </a:lnTo>
                <a:lnTo>
                  <a:pt x="26539" y="36285"/>
                </a:lnTo>
                <a:lnTo>
                  <a:pt x="32707" y="32259"/>
                </a:lnTo>
                <a:lnTo>
                  <a:pt x="36913" y="26280"/>
                </a:lnTo>
                <a:lnTo>
                  <a:pt x="38469" y="18947"/>
                </a:lnTo>
                <a:lnTo>
                  <a:pt x="36913" y="11536"/>
                </a:lnTo>
                <a:lnTo>
                  <a:pt x="32707" y="5517"/>
                </a:lnTo>
                <a:lnTo>
                  <a:pt x="26539" y="1477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30970" y="291895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437" y="0"/>
                </a:moveTo>
                <a:lnTo>
                  <a:pt x="11901" y="1478"/>
                </a:lnTo>
                <a:lnTo>
                  <a:pt x="5719" y="5526"/>
                </a:lnTo>
                <a:lnTo>
                  <a:pt x="1537" y="11564"/>
                </a:lnTo>
                <a:lnTo>
                  <a:pt x="0" y="19014"/>
                </a:lnTo>
                <a:lnTo>
                  <a:pt x="1537" y="26425"/>
                </a:lnTo>
                <a:lnTo>
                  <a:pt x="5719" y="32443"/>
                </a:lnTo>
                <a:lnTo>
                  <a:pt x="11901" y="36484"/>
                </a:lnTo>
                <a:lnTo>
                  <a:pt x="19437" y="37961"/>
                </a:lnTo>
                <a:lnTo>
                  <a:pt x="26803" y="36484"/>
                </a:lnTo>
                <a:lnTo>
                  <a:pt x="32808" y="32443"/>
                </a:lnTo>
                <a:lnTo>
                  <a:pt x="36852" y="26425"/>
                </a:lnTo>
                <a:lnTo>
                  <a:pt x="38334" y="19014"/>
                </a:lnTo>
                <a:lnTo>
                  <a:pt x="36852" y="11564"/>
                </a:lnTo>
                <a:lnTo>
                  <a:pt x="32808" y="5526"/>
                </a:lnTo>
                <a:lnTo>
                  <a:pt x="26803" y="1478"/>
                </a:lnTo>
                <a:lnTo>
                  <a:pt x="19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52905" y="28331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7"/>
                </a:lnTo>
                <a:lnTo>
                  <a:pt x="5525" y="5517"/>
                </a:lnTo>
                <a:lnTo>
                  <a:pt x="1481" y="11536"/>
                </a:lnTo>
                <a:lnTo>
                  <a:pt x="0" y="18947"/>
                </a:lnTo>
                <a:lnTo>
                  <a:pt x="1481" y="26396"/>
                </a:lnTo>
                <a:lnTo>
                  <a:pt x="5525" y="32435"/>
                </a:lnTo>
                <a:lnTo>
                  <a:pt x="11531" y="36483"/>
                </a:lnTo>
                <a:lnTo>
                  <a:pt x="18897" y="37961"/>
                </a:lnTo>
                <a:lnTo>
                  <a:pt x="26341" y="36483"/>
                </a:lnTo>
                <a:lnTo>
                  <a:pt x="32386" y="32435"/>
                </a:lnTo>
                <a:lnTo>
                  <a:pt x="36445" y="26396"/>
                </a:lnTo>
                <a:lnTo>
                  <a:pt x="37929" y="18947"/>
                </a:lnTo>
                <a:lnTo>
                  <a:pt x="36445" y="11536"/>
                </a:lnTo>
                <a:lnTo>
                  <a:pt x="32386" y="5517"/>
                </a:lnTo>
                <a:lnTo>
                  <a:pt x="26341" y="1477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11958" y="292453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369" y="0"/>
                </a:moveTo>
                <a:lnTo>
                  <a:pt x="11929" y="1477"/>
                </a:lnTo>
                <a:lnTo>
                  <a:pt x="5761" y="5517"/>
                </a:lnTo>
                <a:lnTo>
                  <a:pt x="1555" y="11536"/>
                </a:lnTo>
                <a:lnTo>
                  <a:pt x="0" y="18947"/>
                </a:lnTo>
                <a:lnTo>
                  <a:pt x="1555" y="26280"/>
                </a:lnTo>
                <a:lnTo>
                  <a:pt x="5761" y="32259"/>
                </a:lnTo>
                <a:lnTo>
                  <a:pt x="11929" y="36285"/>
                </a:lnTo>
                <a:lnTo>
                  <a:pt x="19369" y="37760"/>
                </a:lnTo>
                <a:lnTo>
                  <a:pt x="26842" y="36285"/>
                </a:lnTo>
                <a:lnTo>
                  <a:pt x="32884" y="32259"/>
                </a:lnTo>
                <a:lnTo>
                  <a:pt x="36927" y="26280"/>
                </a:lnTo>
                <a:lnTo>
                  <a:pt x="38401" y="18947"/>
                </a:lnTo>
                <a:lnTo>
                  <a:pt x="36927" y="11536"/>
                </a:lnTo>
                <a:lnTo>
                  <a:pt x="32884" y="5517"/>
                </a:lnTo>
                <a:lnTo>
                  <a:pt x="26842" y="1477"/>
                </a:lnTo>
                <a:lnTo>
                  <a:pt x="1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15082" y="2682450"/>
            <a:ext cx="3983804" cy="262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60700" y="269306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645" y="1477"/>
                </a:lnTo>
                <a:lnTo>
                  <a:pt x="5593" y="5517"/>
                </a:lnTo>
                <a:lnTo>
                  <a:pt x="1502" y="11536"/>
                </a:lnTo>
                <a:lnTo>
                  <a:pt x="0" y="18947"/>
                </a:lnTo>
                <a:lnTo>
                  <a:pt x="1502" y="26280"/>
                </a:lnTo>
                <a:lnTo>
                  <a:pt x="5593" y="32259"/>
                </a:lnTo>
                <a:lnTo>
                  <a:pt x="11645" y="36285"/>
                </a:lnTo>
                <a:lnTo>
                  <a:pt x="19032" y="37760"/>
                </a:lnTo>
                <a:lnTo>
                  <a:pt x="26515" y="36285"/>
                </a:lnTo>
                <a:lnTo>
                  <a:pt x="32580" y="32259"/>
                </a:lnTo>
                <a:lnTo>
                  <a:pt x="36647" y="26280"/>
                </a:lnTo>
                <a:lnTo>
                  <a:pt x="38131" y="18947"/>
                </a:lnTo>
                <a:lnTo>
                  <a:pt x="36647" y="11536"/>
                </a:lnTo>
                <a:lnTo>
                  <a:pt x="32580" y="5517"/>
                </a:lnTo>
                <a:lnTo>
                  <a:pt x="26515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33879" y="27469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99" y="0"/>
                </a:moveTo>
                <a:lnTo>
                  <a:pt x="11616" y="1475"/>
                </a:lnTo>
                <a:lnTo>
                  <a:pt x="5551" y="5501"/>
                </a:lnTo>
                <a:lnTo>
                  <a:pt x="1484" y="11479"/>
                </a:lnTo>
                <a:lnTo>
                  <a:pt x="0" y="18812"/>
                </a:lnTo>
                <a:lnTo>
                  <a:pt x="1484" y="26262"/>
                </a:lnTo>
                <a:lnTo>
                  <a:pt x="5551" y="32301"/>
                </a:lnTo>
                <a:lnTo>
                  <a:pt x="11616" y="36349"/>
                </a:lnTo>
                <a:lnTo>
                  <a:pt x="19099" y="37827"/>
                </a:lnTo>
                <a:lnTo>
                  <a:pt x="26426" y="36349"/>
                </a:lnTo>
                <a:lnTo>
                  <a:pt x="32412" y="32301"/>
                </a:lnTo>
                <a:lnTo>
                  <a:pt x="36448" y="26262"/>
                </a:lnTo>
                <a:lnTo>
                  <a:pt x="37929" y="18812"/>
                </a:lnTo>
                <a:lnTo>
                  <a:pt x="36448" y="11479"/>
                </a:lnTo>
                <a:lnTo>
                  <a:pt x="32412" y="5501"/>
                </a:lnTo>
                <a:lnTo>
                  <a:pt x="26426" y="1475"/>
                </a:lnTo>
                <a:lnTo>
                  <a:pt x="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44340" y="2849079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572" y="0"/>
                </a:moveTo>
                <a:lnTo>
                  <a:pt x="12043" y="1506"/>
                </a:lnTo>
                <a:lnTo>
                  <a:pt x="5812" y="5601"/>
                </a:lnTo>
                <a:lnTo>
                  <a:pt x="1568" y="11649"/>
                </a:lnTo>
                <a:lnTo>
                  <a:pt x="0" y="19014"/>
                </a:lnTo>
                <a:lnTo>
                  <a:pt x="1568" y="26425"/>
                </a:lnTo>
                <a:lnTo>
                  <a:pt x="5812" y="32443"/>
                </a:lnTo>
                <a:lnTo>
                  <a:pt x="12043" y="36484"/>
                </a:lnTo>
                <a:lnTo>
                  <a:pt x="19572" y="37961"/>
                </a:lnTo>
                <a:lnTo>
                  <a:pt x="26938" y="36484"/>
                </a:lnTo>
                <a:lnTo>
                  <a:pt x="32943" y="32443"/>
                </a:lnTo>
                <a:lnTo>
                  <a:pt x="36987" y="26425"/>
                </a:lnTo>
                <a:lnTo>
                  <a:pt x="38469" y="19014"/>
                </a:lnTo>
                <a:lnTo>
                  <a:pt x="36987" y="11649"/>
                </a:lnTo>
                <a:lnTo>
                  <a:pt x="32943" y="5601"/>
                </a:lnTo>
                <a:lnTo>
                  <a:pt x="26938" y="1506"/>
                </a:lnTo>
                <a:lnTo>
                  <a:pt x="19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82473" y="2714567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8897" y="0"/>
                </a:moveTo>
                <a:lnTo>
                  <a:pt x="11531" y="1522"/>
                </a:lnTo>
                <a:lnTo>
                  <a:pt x="5525" y="5627"/>
                </a:lnTo>
                <a:lnTo>
                  <a:pt x="1481" y="11621"/>
                </a:lnTo>
                <a:lnTo>
                  <a:pt x="0" y="18812"/>
                </a:lnTo>
                <a:lnTo>
                  <a:pt x="1481" y="26307"/>
                </a:lnTo>
                <a:lnTo>
                  <a:pt x="5525" y="32511"/>
                </a:lnTo>
                <a:lnTo>
                  <a:pt x="11531" y="36736"/>
                </a:lnTo>
                <a:lnTo>
                  <a:pt x="18897" y="38297"/>
                </a:lnTo>
                <a:lnTo>
                  <a:pt x="26341" y="36736"/>
                </a:lnTo>
                <a:lnTo>
                  <a:pt x="32386" y="32511"/>
                </a:lnTo>
                <a:lnTo>
                  <a:pt x="36445" y="26307"/>
                </a:lnTo>
                <a:lnTo>
                  <a:pt x="37929" y="18812"/>
                </a:lnTo>
                <a:lnTo>
                  <a:pt x="36445" y="11621"/>
                </a:lnTo>
                <a:lnTo>
                  <a:pt x="32386" y="5627"/>
                </a:lnTo>
                <a:lnTo>
                  <a:pt x="26341" y="1522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09644" y="27469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62"/>
                </a:lnTo>
                <a:lnTo>
                  <a:pt x="5525" y="32301"/>
                </a:lnTo>
                <a:lnTo>
                  <a:pt x="11531" y="36349"/>
                </a:lnTo>
                <a:lnTo>
                  <a:pt x="18897" y="37827"/>
                </a:lnTo>
                <a:lnTo>
                  <a:pt x="26341" y="36349"/>
                </a:lnTo>
                <a:lnTo>
                  <a:pt x="32386" y="32301"/>
                </a:lnTo>
                <a:lnTo>
                  <a:pt x="36445" y="26262"/>
                </a:lnTo>
                <a:lnTo>
                  <a:pt x="37929" y="18812"/>
                </a:lnTo>
                <a:lnTo>
                  <a:pt x="36445" y="11479"/>
                </a:lnTo>
                <a:lnTo>
                  <a:pt x="32386" y="5501"/>
                </a:lnTo>
                <a:lnTo>
                  <a:pt x="26341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3284" y="26770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5"/>
                </a:lnTo>
                <a:lnTo>
                  <a:pt x="5525" y="5501"/>
                </a:lnTo>
                <a:lnTo>
                  <a:pt x="1481" y="11479"/>
                </a:lnTo>
                <a:lnTo>
                  <a:pt x="0" y="18812"/>
                </a:lnTo>
                <a:lnTo>
                  <a:pt x="1481" y="26262"/>
                </a:lnTo>
                <a:lnTo>
                  <a:pt x="5525" y="32301"/>
                </a:lnTo>
                <a:lnTo>
                  <a:pt x="11531" y="36349"/>
                </a:lnTo>
                <a:lnTo>
                  <a:pt x="18897" y="37827"/>
                </a:lnTo>
                <a:lnTo>
                  <a:pt x="26341" y="36349"/>
                </a:lnTo>
                <a:lnTo>
                  <a:pt x="32386" y="32301"/>
                </a:lnTo>
                <a:lnTo>
                  <a:pt x="36445" y="26262"/>
                </a:lnTo>
                <a:lnTo>
                  <a:pt x="37929" y="18812"/>
                </a:lnTo>
                <a:lnTo>
                  <a:pt x="36445" y="11479"/>
                </a:lnTo>
                <a:lnTo>
                  <a:pt x="32386" y="5501"/>
                </a:lnTo>
                <a:lnTo>
                  <a:pt x="26341" y="1475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79807" y="267156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32" y="0"/>
                </a:moveTo>
                <a:lnTo>
                  <a:pt x="11588" y="1477"/>
                </a:lnTo>
                <a:lnTo>
                  <a:pt x="5542" y="5517"/>
                </a:lnTo>
                <a:lnTo>
                  <a:pt x="1483" y="11536"/>
                </a:lnTo>
                <a:lnTo>
                  <a:pt x="0" y="18947"/>
                </a:lnTo>
                <a:lnTo>
                  <a:pt x="1483" y="26311"/>
                </a:lnTo>
                <a:lnTo>
                  <a:pt x="5542" y="32359"/>
                </a:lnTo>
                <a:lnTo>
                  <a:pt x="11588" y="36455"/>
                </a:lnTo>
                <a:lnTo>
                  <a:pt x="19032" y="37961"/>
                </a:lnTo>
                <a:lnTo>
                  <a:pt x="26398" y="36455"/>
                </a:lnTo>
                <a:lnTo>
                  <a:pt x="32403" y="32359"/>
                </a:lnTo>
                <a:lnTo>
                  <a:pt x="36447" y="26311"/>
                </a:lnTo>
                <a:lnTo>
                  <a:pt x="37929" y="18947"/>
                </a:lnTo>
                <a:lnTo>
                  <a:pt x="36447" y="11536"/>
                </a:lnTo>
                <a:lnTo>
                  <a:pt x="32403" y="5517"/>
                </a:lnTo>
                <a:lnTo>
                  <a:pt x="26398" y="1477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95802" y="2746952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9032" y="0"/>
                </a:moveTo>
                <a:lnTo>
                  <a:pt x="11816" y="1475"/>
                </a:lnTo>
                <a:lnTo>
                  <a:pt x="5745" y="5501"/>
                </a:lnTo>
                <a:lnTo>
                  <a:pt x="1559" y="11479"/>
                </a:lnTo>
                <a:lnTo>
                  <a:pt x="0" y="18812"/>
                </a:lnTo>
                <a:lnTo>
                  <a:pt x="1559" y="26262"/>
                </a:lnTo>
                <a:lnTo>
                  <a:pt x="5745" y="32301"/>
                </a:lnTo>
                <a:lnTo>
                  <a:pt x="11816" y="36349"/>
                </a:lnTo>
                <a:lnTo>
                  <a:pt x="19032" y="37827"/>
                </a:lnTo>
                <a:lnTo>
                  <a:pt x="26482" y="36349"/>
                </a:lnTo>
                <a:lnTo>
                  <a:pt x="32673" y="32301"/>
                </a:lnTo>
                <a:lnTo>
                  <a:pt x="36903" y="26262"/>
                </a:lnTo>
                <a:lnTo>
                  <a:pt x="38469" y="18812"/>
                </a:lnTo>
                <a:lnTo>
                  <a:pt x="36903" y="11479"/>
                </a:lnTo>
                <a:lnTo>
                  <a:pt x="32673" y="5501"/>
                </a:lnTo>
                <a:lnTo>
                  <a:pt x="26482" y="1475"/>
                </a:lnTo>
                <a:lnTo>
                  <a:pt x="1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47385" y="26555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7" y="0"/>
                </a:moveTo>
                <a:lnTo>
                  <a:pt x="11531" y="1478"/>
                </a:lnTo>
                <a:lnTo>
                  <a:pt x="5525" y="5526"/>
                </a:lnTo>
                <a:lnTo>
                  <a:pt x="1481" y="11564"/>
                </a:lnTo>
                <a:lnTo>
                  <a:pt x="0" y="19014"/>
                </a:lnTo>
                <a:lnTo>
                  <a:pt x="1481" y="26347"/>
                </a:lnTo>
                <a:lnTo>
                  <a:pt x="5525" y="32326"/>
                </a:lnTo>
                <a:lnTo>
                  <a:pt x="11531" y="36352"/>
                </a:lnTo>
                <a:lnTo>
                  <a:pt x="18897" y="37827"/>
                </a:lnTo>
                <a:lnTo>
                  <a:pt x="26380" y="36352"/>
                </a:lnTo>
                <a:lnTo>
                  <a:pt x="32445" y="32326"/>
                </a:lnTo>
                <a:lnTo>
                  <a:pt x="36512" y="26347"/>
                </a:lnTo>
                <a:lnTo>
                  <a:pt x="37996" y="19014"/>
                </a:lnTo>
                <a:lnTo>
                  <a:pt x="36512" y="11564"/>
                </a:lnTo>
                <a:lnTo>
                  <a:pt x="32445" y="5526"/>
                </a:lnTo>
                <a:lnTo>
                  <a:pt x="26380" y="1478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85353" y="5267049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480" y="10750"/>
                </a:moveTo>
                <a:lnTo>
                  <a:pt x="5480" y="10750"/>
                </a:lnTo>
              </a:path>
            </a:pathLst>
          </a:custGeom>
          <a:ln w="215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60908" y="52759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80" y="6298"/>
                </a:moveTo>
                <a:lnTo>
                  <a:pt x="5480" y="6298"/>
                </a:lnTo>
              </a:path>
            </a:pathLst>
          </a:custGeom>
          <a:ln w="1259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36970" y="52759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80" y="6298"/>
                </a:moveTo>
                <a:lnTo>
                  <a:pt x="5480" y="6298"/>
                </a:lnTo>
              </a:path>
            </a:pathLst>
          </a:custGeom>
          <a:ln w="1259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12538" y="52759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80" y="6298"/>
                </a:moveTo>
                <a:lnTo>
                  <a:pt x="5480" y="6298"/>
                </a:lnTo>
              </a:path>
            </a:pathLst>
          </a:custGeom>
          <a:ln w="1259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88282" y="52759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80" y="6298"/>
                </a:moveTo>
                <a:lnTo>
                  <a:pt x="5480" y="6298"/>
                </a:lnTo>
              </a:path>
            </a:pathLst>
          </a:custGeom>
          <a:ln w="1259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93614" y="5288550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6137" y="0"/>
                </a:lnTo>
              </a:path>
            </a:pathLst>
          </a:custGeom>
          <a:ln w="10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685353" y="52885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685353" y="520187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85353" y="511520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685353" y="502886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685353" y="4942190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85353" y="485551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85353" y="4768870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685353" y="468219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85353" y="4595321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685353" y="4508647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685353" y="442197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85353" y="4335299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685353" y="4248625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685353" y="416195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685353" y="407514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85353" y="398847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85353" y="390179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85353" y="381512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85353" y="372844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685353" y="364177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685353" y="355489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85353" y="3468225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85353" y="338155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685353" y="329487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685353" y="320820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5353" y="312153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5353" y="303472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85353" y="294804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85353" y="2861375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85353" y="2774701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685353" y="268802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14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579627" y="373432"/>
            <a:ext cx="6408420" cy="5367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  <a:p>
            <a:pPr marL="139700" marR="132080" indent="2339975" algn="r">
              <a:lnSpc>
                <a:spcPct val="119900"/>
              </a:lnSpc>
              <a:spcBef>
                <a:spcPts val="7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2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совсем 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«случайной».</a:t>
            </a:r>
            <a:r>
              <a:rPr sz="1400" spc="-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примере проиллюстрировано,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всегда</a:t>
            </a:r>
            <a:r>
              <a:rPr sz="1400" spc="2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за-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цикливается.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показано,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по- 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вида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𝑓(𝑋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рисунках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3.1-3.2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графики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ЛКП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500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видно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рисунка,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даже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небольшое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изменение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па-</a:t>
            </a:r>
            <a:endParaRPr sz="1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раметра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приводит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появлению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короткого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790575">
              <a:lnSpc>
                <a:spcPct val="100000"/>
              </a:lnSpc>
              <a:spcBef>
                <a:spcPts val="5"/>
              </a:spcBef>
            </a:pPr>
            <a:r>
              <a:rPr sz="1000" spc="15" dirty="0">
                <a:latin typeface="Arial"/>
                <a:cs typeface="Arial"/>
              </a:rPr>
              <a:t>6000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925"/>
              </a:spcBef>
            </a:pPr>
            <a:r>
              <a:rPr sz="1000" spc="15" dirty="0">
                <a:latin typeface="Arial"/>
                <a:cs typeface="Arial"/>
              </a:rPr>
              <a:t>5000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965"/>
              </a:spcBef>
            </a:pPr>
            <a:r>
              <a:rPr sz="1000" spc="15" dirty="0">
                <a:latin typeface="Arial"/>
                <a:cs typeface="Arial"/>
              </a:rPr>
              <a:t>4000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925"/>
              </a:spcBef>
            </a:pPr>
            <a:r>
              <a:rPr sz="1000" spc="15" dirty="0">
                <a:latin typeface="Arial"/>
                <a:cs typeface="Arial"/>
              </a:rPr>
              <a:t>3000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969"/>
              </a:spcBef>
            </a:pPr>
            <a:r>
              <a:rPr sz="1000" spc="15" dirty="0">
                <a:latin typeface="Arial"/>
                <a:cs typeface="Arial"/>
              </a:rPr>
              <a:t>2000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925"/>
              </a:spcBef>
            </a:pPr>
            <a:r>
              <a:rPr sz="1000" spc="15" dirty="0">
                <a:latin typeface="Arial"/>
                <a:cs typeface="Arial"/>
              </a:rPr>
              <a:t>1000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877060">
              <a:lnSpc>
                <a:spcPct val="100000"/>
              </a:lnSpc>
              <a:tabLst>
                <a:tab pos="2752725" algn="l"/>
                <a:tab pos="3633470" algn="l"/>
                <a:tab pos="4509135" algn="l"/>
                <a:tab pos="5390515" algn="l"/>
              </a:tabLst>
            </a:pPr>
            <a:r>
              <a:rPr sz="1000" spc="10" dirty="0">
                <a:latin typeface="Arial"/>
                <a:cs typeface="Arial"/>
              </a:rPr>
              <a:t>100	200	300	400	500</a:t>
            </a:r>
            <a:endParaRPr sz="1000">
              <a:latin typeface="Arial"/>
              <a:cs typeface="Arial"/>
            </a:endParaRPr>
          </a:p>
          <a:p>
            <a:pPr marL="607695">
              <a:lnSpc>
                <a:spcPct val="100000"/>
              </a:lnSpc>
              <a:spcBef>
                <a:spcPts val="48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3.1.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График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ЛКП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7, 𝑎 = 106, 𝑐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1283,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-1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6075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685353" y="260135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85" y="0"/>
                </a:lnTo>
              </a:path>
            </a:pathLst>
          </a:custGeom>
          <a:ln w="109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685353" y="2529260"/>
            <a:ext cx="0" cy="2816225"/>
          </a:xfrm>
          <a:custGeom>
            <a:avLst/>
            <a:gdLst/>
            <a:ahLst/>
            <a:cxnLst/>
            <a:rect l="l" t="t" r="r" b="b"/>
            <a:pathLst>
              <a:path h="2816225">
                <a:moveTo>
                  <a:pt x="0" y="2815728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73497" y="7942854"/>
            <a:ext cx="4367469" cy="72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68425" y="7036550"/>
            <a:ext cx="4377612" cy="153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84478" y="8708066"/>
            <a:ext cx="4372581" cy="78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11513" y="7769846"/>
            <a:ext cx="4307544" cy="511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00532" y="6556774"/>
            <a:ext cx="4410557" cy="1478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695460" y="6265758"/>
            <a:ext cx="4394193" cy="163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54601" y="8579152"/>
            <a:ext cx="4313413" cy="50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65583" y="8260730"/>
            <a:ext cx="4307503" cy="506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71162" y="7635345"/>
            <a:ext cx="4312947" cy="506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7208" y="7419456"/>
            <a:ext cx="4312926" cy="509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682788" y="8894032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-5491" y="10770"/>
                </a:moveTo>
                <a:lnTo>
                  <a:pt x="5491" y="10770"/>
                </a:lnTo>
              </a:path>
            </a:pathLst>
          </a:custGeom>
          <a:ln w="21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58683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35085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10994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387079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562960" y="8894032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-5491" y="10770"/>
                </a:moveTo>
                <a:lnTo>
                  <a:pt x="5491" y="10770"/>
                </a:lnTo>
              </a:path>
            </a:pathLst>
          </a:custGeom>
          <a:ln w="21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739383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915400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091281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267366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43247" y="8894032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-5491" y="10770"/>
                </a:moveTo>
                <a:lnTo>
                  <a:pt x="5491" y="10770"/>
                </a:lnTo>
              </a:path>
            </a:pathLst>
          </a:custGeom>
          <a:ln w="21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19670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95552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971636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147518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323940" y="8894032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-5491" y="10770"/>
                </a:moveTo>
                <a:lnTo>
                  <a:pt x="5491" y="10770"/>
                </a:lnTo>
              </a:path>
            </a:pathLst>
          </a:custGeom>
          <a:ln w="21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500024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75906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51991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27872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04295" y="8894032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-5491" y="10770"/>
                </a:moveTo>
                <a:lnTo>
                  <a:pt x="5491" y="10770"/>
                </a:lnTo>
              </a:path>
            </a:pathLst>
          </a:custGeom>
          <a:ln w="21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380177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56261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732143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08159" y="8902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491" y="6311"/>
                </a:moveTo>
                <a:lnTo>
                  <a:pt x="5491" y="6311"/>
                </a:lnTo>
              </a:path>
            </a:pathLst>
          </a:custGeom>
          <a:ln w="1262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084582" y="8894032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-5491" y="10770"/>
                </a:moveTo>
                <a:lnTo>
                  <a:pt x="5491" y="10770"/>
                </a:lnTo>
              </a:path>
            </a:pathLst>
          </a:custGeom>
          <a:ln w="21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90871" y="8915574"/>
            <a:ext cx="4585335" cy="0"/>
          </a:xfrm>
          <a:custGeom>
            <a:avLst/>
            <a:gdLst/>
            <a:ahLst/>
            <a:cxnLst/>
            <a:rect l="l" t="t" r="r" b="b"/>
            <a:pathLst>
              <a:path w="4585335">
                <a:moveTo>
                  <a:pt x="0" y="0"/>
                </a:moveTo>
                <a:lnTo>
                  <a:pt x="4584999" y="0"/>
                </a:lnTo>
              </a:path>
            </a:pathLst>
          </a:custGeom>
          <a:ln w="10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82788" y="891557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682788" y="882923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82788" y="8742229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682788" y="865589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682788" y="856905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82788" y="8482045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82788" y="839570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82788" y="830886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682788" y="8222359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682788" y="813551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682788" y="804867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682788" y="796217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82788" y="787533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682788" y="7788830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682788" y="7701990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682788" y="76151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82788" y="75286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82788" y="74418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682788" y="735530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682788" y="7268461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682788" y="718195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682788" y="7095117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682788" y="700827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682788" y="692177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682788" y="683493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682788" y="674863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682788" y="666158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682788" y="657474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682788" y="648844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682788" y="6401404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682788" y="63151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6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655827" y="6205491"/>
            <a:ext cx="6247765" cy="37458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"/>
                <a:cs typeface="Arial"/>
              </a:rPr>
              <a:t>6000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975"/>
              </a:spcBef>
            </a:pPr>
            <a:r>
              <a:rPr sz="1000" spc="15" dirty="0">
                <a:latin typeface="Arial"/>
                <a:cs typeface="Arial"/>
              </a:rPr>
              <a:t>5000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935"/>
              </a:spcBef>
            </a:pPr>
            <a:r>
              <a:rPr sz="1000" spc="15" dirty="0">
                <a:latin typeface="Arial"/>
                <a:cs typeface="Arial"/>
              </a:rPr>
              <a:t>4000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975"/>
              </a:spcBef>
            </a:pPr>
            <a:r>
              <a:rPr sz="1000" spc="15" dirty="0">
                <a:latin typeface="Arial"/>
                <a:cs typeface="Arial"/>
              </a:rPr>
              <a:t>3000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930"/>
              </a:spcBef>
            </a:pPr>
            <a:r>
              <a:rPr sz="1000" spc="15" dirty="0">
                <a:latin typeface="Arial"/>
                <a:cs typeface="Arial"/>
              </a:rPr>
              <a:t>2000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  <a:spcBef>
                <a:spcPts val="930"/>
              </a:spcBef>
            </a:pPr>
            <a:r>
              <a:rPr sz="1000" spc="15" dirty="0">
                <a:latin typeface="Arial"/>
                <a:cs typeface="Arial"/>
              </a:rPr>
              <a:t>1000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799589">
              <a:lnSpc>
                <a:spcPct val="100000"/>
              </a:lnSpc>
              <a:tabLst>
                <a:tab pos="2677160" algn="l"/>
                <a:tab pos="3559810" algn="l"/>
                <a:tab pos="4437380" algn="l"/>
                <a:tab pos="5320030" algn="l"/>
              </a:tabLst>
            </a:pPr>
            <a:r>
              <a:rPr sz="1000" spc="10" dirty="0">
                <a:latin typeface="Arial"/>
                <a:cs typeface="Arial"/>
              </a:rPr>
              <a:t>100	200	300	400	500</a:t>
            </a:r>
            <a:endParaRPr sz="1000">
              <a:latin typeface="Arial"/>
              <a:cs typeface="Arial"/>
            </a:endParaRPr>
          </a:p>
          <a:p>
            <a:pPr marL="513080">
              <a:lnSpc>
                <a:spcPct val="100000"/>
              </a:lnSpc>
              <a:spcBef>
                <a:spcPts val="44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3.2.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График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ЛКП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7, 𝑎 = 105, 𝑐 = 1283, 𝑚 =</a:t>
            </a:r>
            <a:r>
              <a:rPr sz="14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6075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>
              <a:lnSpc>
                <a:spcPct val="120000"/>
              </a:lnSpc>
              <a:spcBef>
                <a:spcPts val="6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 ЛКП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еще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явный недостаток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наличие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«решетча-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той» структуры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эффект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виде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рас-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1682788" y="622826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10" y="0"/>
                </a:lnTo>
              </a:path>
            </a:pathLst>
          </a:custGeom>
          <a:ln w="109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682788" y="6150980"/>
            <a:ext cx="0" cy="2821305"/>
          </a:xfrm>
          <a:custGeom>
            <a:avLst/>
            <a:gdLst/>
            <a:ahLst/>
            <a:cxnLst/>
            <a:rect l="l" t="t" r="r" b="b"/>
            <a:pathLst>
              <a:path h="2821304">
                <a:moveTo>
                  <a:pt x="0" y="2821140"/>
                </a:moveTo>
                <a:lnTo>
                  <a:pt x="0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1698" y="5957696"/>
            <a:ext cx="982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	</a:t>
            </a: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1279" y="6011036"/>
            <a:ext cx="379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000" spc="1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-3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spc="-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4354" y="6010020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6917" y="5870828"/>
            <a:ext cx="448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64820" algn="l"/>
                <a:tab pos="4104004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	=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(𝑎</a:t>
            </a:r>
            <a:r>
              <a:rPr sz="1500" spc="97" baseline="3055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𝑋 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500" spc="60" baseline="50000" dirty="0">
                <a:solidFill>
                  <a:srgbClr val="000009"/>
                </a:solidFill>
                <a:latin typeface="Cambria Math"/>
                <a:cs typeface="Cambria Math"/>
              </a:rPr>
              <a:t>(𝑎</a:t>
            </a:r>
            <a:r>
              <a:rPr sz="1200" spc="60" baseline="8680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500" spc="60" baseline="50000" dirty="0">
                <a:solidFill>
                  <a:srgbClr val="000009"/>
                </a:solidFill>
                <a:latin typeface="Cambria Math"/>
                <a:cs typeface="Cambria Math"/>
              </a:rPr>
              <a:t>−1) 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𝑐)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𝑚,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≥ 0, 𝑛</a:t>
            </a:r>
            <a:r>
              <a:rPr sz="1400" spc="2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0.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(3.2)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27" y="6203670"/>
            <a:ext cx="6199505" cy="3324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1115" indent="449580" algn="just">
              <a:lnSpc>
                <a:spcPct val="121400"/>
              </a:lnSpc>
              <a:spcBef>
                <a:spcPts val="11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правильного выбора числа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Во-первых,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большим. 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луч-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шем случае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иметь вид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0,1,0,1….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0300"/>
              </a:lnSpc>
              <a:spcBef>
                <a:spcPts val="41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Во-вторых, значение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разумно выбирать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равным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1400" spc="45" dirty="0">
                <a:latin typeface="Arial"/>
                <a:cs typeface="Arial"/>
              </a:rPr>
              <a:t>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машинном слове,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поскольку 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применять деление 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3.2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усло-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виям,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сказано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ниже.</a:t>
            </a:r>
            <a:endParaRPr sz="1400">
              <a:latin typeface="Times New Roman"/>
              <a:cs typeface="Times New Roman"/>
            </a:endParaRPr>
          </a:p>
          <a:p>
            <a:pPr marL="38100" marR="34290" indent="449580" algn="just">
              <a:lnSpc>
                <a:spcPct val="121100"/>
              </a:lnSpc>
              <a:spcBef>
                <a:spcPts val="3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Множитель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искать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условий максимальности длины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периода.  Нужно учитывать, 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единственное.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при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= 𝑐 = 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примет</a:t>
            </a:r>
            <a:r>
              <a:rPr sz="1400" spc="-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𝑚.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Она 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максимальный период,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не является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7040" y="3740954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30" h="37464">
                <a:moveTo>
                  <a:pt x="18013" y="0"/>
                </a:moveTo>
                <a:lnTo>
                  <a:pt x="11179" y="1508"/>
                </a:lnTo>
                <a:lnTo>
                  <a:pt x="5434" y="5571"/>
                </a:lnTo>
                <a:lnTo>
                  <a:pt x="1474" y="11494"/>
                </a:lnTo>
                <a:lnTo>
                  <a:pt x="0" y="18581"/>
                </a:lnTo>
                <a:lnTo>
                  <a:pt x="1474" y="25839"/>
                </a:lnTo>
                <a:lnTo>
                  <a:pt x="5434" y="31630"/>
                </a:lnTo>
                <a:lnTo>
                  <a:pt x="11179" y="35463"/>
                </a:lnTo>
                <a:lnTo>
                  <a:pt x="18013" y="36849"/>
                </a:lnTo>
                <a:lnTo>
                  <a:pt x="25293" y="35463"/>
                </a:lnTo>
                <a:lnTo>
                  <a:pt x="31268" y="31630"/>
                </a:lnTo>
                <a:lnTo>
                  <a:pt x="35312" y="25839"/>
                </a:lnTo>
                <a:lnTo>
                  <a:pt x="36799" y="18581"/>
                </a:lnTo>
                <a:lnTo>
                  <a:pt x="35312" y="11494"/>
                </a:lnTo>
                <a:lnTo>
                  <a:pt x="31268" y="5571"/>
                </a:lnTo>
                <a:lnTo>
                  <a:pt x="25293" y="1508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9904" y="256447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785" y="0"/>
                </a:moveTo>
                <a:lnTo>
                  <a:pt x="11509" y="1459"/>
                </a:lnTo>
                <a:lnTo>
                  <a:pt x="5534" y="5415"/>
                </a:lnTo>
                <a:lnTo>
                  <a:pt x="1488" y="11230"/>
                </a:lnTo>
                <a:lnTo>
                  <a:pt x="0" y="18268"/>
                </a:lnTo>
                <a:lnTo>
                  <a:pt x="1488" y="25526"/>
                </a:lnTo>
                <a:lnTo>
                  <a:pt x="5534" y="31317"/>
                </a:lnTo>
                <a:lnTo>
                  <a:pt x="11509" y="35150"/>
                </a:lnTo>
                <a:lnTo>
                  <a:pt x="18785" y="36536"/>
                </a:lnTo>
                <a:lnTo>
                  <a:pt x="25729" y="35150"/>
                </a:lnTo>
                <a:lnTo>
                  <a:pt x="31466" y="31317"/>
                </a:lnTo>
                <a:lnTo>
                  <a:pt x="35369" y="25526"/>
                </a:lnTo>
                <a:lnTo>
                  <a:pt x="36809" y="18268"/>
                </a:lnTo>
                <a:lnTo>
                  <a:pt x="35369" y="11230"/>
                </a:lnTo>
                <a:lnTo>
                  <a:pt x="31466" y="5415"/>
                </a:lnTo>
                <a:lnTo>
                  <a:pt x="25729" y="1459"/>
                </a:lnTo>
                <a:lnTo>
                  <a:pt x="1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7113" y="2512072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013" y="0"/>
                </a:moveTo>
                <a:lnTo>
                  <a:pt x="10858" y="1489"/>
                </a:lnTo>
                <a:lnTo>
                  <a:pt x="5148" y="5493"/>
                </a:lnTo>
                <a:lnTo>
                  <a:pt x="1367" y="11318"/>
                </a:lnTo>
                <a:lnTo>
                  <a:pt x="0" y="18268"/>
                </a:lnTo>
                <a:lnTo>
                  <a:pt x="1367" y="25526"/>
                </a:lnTo>
                <a:lnTo>
                  <a:pt x="5148" y="31317"/>
                </a:lnTo>
                <a:lnTo>
                  <a:pt x="10858" y="35150"/>
                </a:lnTo>
                <a:lnTo>
                  <a:pt x="18013" y="36536"/>
                </a:lnTo>
                <a:lnTo>
                  <a:pt x="24955" y="35150"/>
                </a:lnTo>
                <a:lnTo>
                  <a:pt x="30689" y="31317"/>
                </a:lnTo>
                <a:lnTo>
                  <a:pt x="34588" y="25526"/>
                </a:lnTo>
                <a:lnTo>
                  <a:pt x="36026" y="18268"/>
                </a:lnTo>
                <a:lnTo>
                  <a:pt x="34588" y="11318"/>
                </a:lnTo>
                <a:lnTo>
                  <a:pt x="30689" y="5493"/>
                </a:lnTo>
                <a:lnTo>
                  <a:pt x="24955" y="148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977" y="4404887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1184" y="1427"/>
                </a:lnTo>
                <a:lnTo>
                  <a:pt x="5438" y="5350"/>
                </a:lnTo>
                <a:lnTo>
                  <a:pt x="1476" y="11230"/>
                </a:lnTo>
                <a:lnTo>
                  <a:pt x="0" y="18529"/>
                </a:lnTo>
                <a:lnTo>
                  <a:pt x="1476" y="25457"/>
                </a:lnTo>
                <a:lnTo>
                  <a:pt x="5438" y="31284"/>
                </a:lnTo>
                <a:lnTo>
                  <a:pt x="11184" y="35301"/>
                </a:lnTo>
                <a:lnTo>
                  <a:pt x="18013" y="36797"/>
                </a:lnTo>
                <a:lnTo>
                  <a:pt x="25174" y="35301"/>
                </a:lnTo>
                <a:lnTo>
                  <a:pt x="30887" y="31284"/>
                </a:lnTo>
                <a:lnTo>
                  <a:pt x="34669" y="25457"/>
                </a:lnTo>
                <a:lnTo>
                  <a:pt x="36037" y="18529"/>
                </a:lnTo>
                <a:lnTo>
                  <a:pt x="34669" y="11230"/>
                </a:lnTo>
                <a:lnTo>
                  <a:pt x="30887" y="5350"/>
                </a:lnTo>
                <a:lnTo>
                  <a:pt x="25174" y="1427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2851" y="3642828"/>
            <a:ext cx="36830" cy="36195"/>
          </a:xfrm>
          <a:custGeom>
            <a:avLst/>
            <a:gdLst/>
            <a:ahLst/>
            <a:cxnLst/>
            <a:rect l="l" t="t" r="r" b="b"/>
            <a:pathLst>
              <a:path w="36830" h="36195">
                <a:moveTo>
                  <a:pt x="18013" y="0"/>
                </a:moveTo>
                <a:lnTo>
                  <a:pt x="11179" y="1386"/>
                </a:lnTo>
                <a:lnTo>
                  <a:pt x="5434" y="5219"/>
                </a:lnTo>
                <a:lnTo>
                  <a:pt x="1474" y="11009"/>
                </a:lnTo>
                <a:lnTo>
                  <a:pt x="0" y="18268"/>
                </a:lnTo>
                <a:lnTo>
                  <a:pt x="0" y="28185"/>
                </a:lnTo>
                <a:lnTo>
                  <a:pt x="8486" y="36014"/>
                </a:lnTo>
                <a:lnTo>
                  <a:pt x="18013" y="36014"/>
                </a:lnTo>
                <a:lnTo>
                  <a:pt x="25289" y="34636"/>
                </a:lnTo>
                <a:lnTo>
                  <a:pt x="31264" y="30860"/>
                </a:lnTo>
                <a:lnTo>
                  <a:pt x="35310" y="25224"/>
                </a:lnTo>
                <a:lnTo>
                  <a:pt x="36799" y="18268"/>
                </a:lnTo>
                <a:lnTo>
                  <a:pt x="35310" y="11009"/>
                </a:lnTo>
                <a:lnTo>
                  <a:pt x="31264" y="5219"/>
                </a:lnTo>
                <a:lnTo>
                  <a:pt x="25289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9351" y="2078539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18023" y="0"/>
                </a:moveTo>
                <a:lnTo>
                  <a:pt x="10862" y="1386"/>
                </a:lnTo>
                <a:lnTo>
                  <a:pt x="5149" y="5219"/>
                </a:lnTo>
                <a:lnTo>
                  <a:pt x="1367" y="11009"/>
                </a:lnTo>
                <a:lnTo>
                  <a:pt x="0" y="18268"/>
                </a:lnTo>
                <a:lnTo>
                  <a:pt x="1367" y="25355"/>
                </a:lnTo>
                <a:lnTo>
                  <a:pt x="5149" y="31277"/>
                </a:lnTo>
                <a:lnTo>
                  <a:pt x="10862" y="35341"/>
                </a:lnTo>
                <a:lnTo>
                  <a:pt x="18023" y="36849"/>
                </a:lnTo>
                <a:lnTo>
                  <a:pt x="24961" y="35341"/>
                </a:lnTo>
                <a:lnTo>
                  <a:pt x="30695" y="31277"/>
                </a:lnTo>
                <a:lnTo>
                  <a:pt x="34597" y="25355"/>
                </a:lnTo>
                <a:lnTo>
                  <a:pt x="36037" y="18268"/>
                </a:lnTo>
                <a:lnTo>
                  <a:pt x="34597" y="11009"/>
                </a:lnTo>
                <a:lnTo>
                  <a:pt x="30695" y="5219"/>
                </a:lnTo>
                <a:lnTo>
                  <a:pt x="24961" y="1386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5788" y="3859448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0858" y="1427"/>
                </a:lnTo>
                <a:lnTo>
                  <a:pt x="5148" y="5350"/>
                </a:lnTo>
                <a:lnTo>
                  <a:pt x="1367" y="11230"/>
                </a:lnTo>
                <a:lnTo>
                  <a:pt x="0" y="18529"/>
                </a:lnTo>
                <a:lnTo>
                  <a:pt x="1367" y="25457"/>
                </a:lnTo>
                <a:lnTo>
                  <a:pt x="5148" y="31284"/>
                </a:lnTo>
                <a:lnTo>
                  <a:pt x="10858" y="35301"/>
                </a:lnTo>
                <a:lnTo>
                  <a:pt x="18013" y="36797"/>
                </a:lnTo>
                <a:lnTo>
                  <a:pt x="25173" y="35301"/>
                </a:lnTo>
                <a:lnTo>
                  <a:pt x="30882" y="31284"/>
                </a:lnTo>
                <a:lnTo>
                  <a:pt x="34660" y="25457"/>
                </a:lnTo>
                <a:lnTo>
                  <a:pt x="36026" y="18529"/>
                </a:lnTo>
                <a:lnTo>
                  <a:pt x="34660" y="11230"/>
                </a:lnTo>
                <a:lnTo>
                  <a:pt x="30882" y="5350"/>
                </a:lnTo>
                <a:lnTo>
                  <a:pt x="25173" y="1427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1526" y="207206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785" y="0"/>
                </a:moveTo>
                <a:lnTo>
                  <a:pt x="11505" y="1386"/>
                </a:lnTo>
                <a:lnTo>
                  <a:pt x="5530" y="5219"/>
                </a:lnTo>
                <a:lnTo>
                  <a:pt x="1486" y="11009"/>
                </a:lnTo>
                <a:lnTo>
                  <a:pt x="0" y="18268"/>
                </a:lnTo>
                <a:lnTo>
                  <a:pt x="1486" y="25306"/>
                </a:lnTo>
                <a:lnTo>
                  <a:pt x="5530" y="31121"/>
                </a:lnTo>
                <a:lnTo>
                  <a:pt x="11505" y="35076"/>
                </a:lnTo>
                <a:lnTo>
                  <a:pt x="18785" y="36536"/>
                </a:lnTo>
                <a:lnTo>
                  <a:pt x="25619" y="35076"/>
                </a:lnTo>
                <a:lnTo>
                  <a:pt x="31365" y="31121"/>
                </a:lnTo>
                <a:lnTo>
                  <a:pt x="35324" y="25306"/>
                </a:lnTo>
                <a:lnTo>
                  <a:pt x="36799" y="18268"/>
                </a:lnTo>
                <a:lnTo>
                  <a:pt x="35324" y="11009"/>
                </a:lnTo>
                <a:lnTo>
                  <a:pt x="31365" y="5219"/>
                </a:lnTo>
                <a:lnTo>
                  <a:pt x="25619" y="1386"/>
                </a:lnTo>
                <a:lnTo>
                  <a:pt x="1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1600" y="3498038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0858" y="1419"/>
                </a:lnTo>
                <a:lnTo>
                  <a:pt x="5148" y="5323"/>
                </a:lnTo>
                <a:lnTo>
                  <a:pt x="1367" y="11186"/>
                </a:lnTo>
                <a:lnTo>
                  <a:pt x="0" y="18477"/>
                </a:lnTo>
                <a:lnTo>
                  <a:pt x="1367" y="25427"/>
                </a:lnTo>
                <a:lnTo>
                  <a:pt x="5148" y="31251"/>
                </a:lnTo>
                <a:lnTo>
                  <a:pt x="10858" y="35256"/>
                </a:lnTo>
                <a:lnTo>
                  <a:pt x="18013" y="36745"/>
                </a:lnTo>
                <a:lnTo>
                  <a:pt x="25173" y="35256"/>
                </a:lnTo>
                <a:lnTo>
                  <a:pt x="30882" y="31251"/>
                </a:lnTo>
                <a:lnTo>
                  <a:pt x="34660" y="25427"/>
                </a:lnTo>
                <a:lnTo>
                  <a:pt x="36026" y="18477"/>
                </a:lnTo>
                <a:lnTo>
                  <a:pt x="34660" y="11186"/>
                </a:lnTo>
                <a:lnTo>
                  <a:pt x="30882" y="5323"/>
                </a:lnTo>
                <a:lnTo>
                  <a:pt x="25173" y="141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8037" y="2637027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18013" y="0"/>
                </a:moveTo>
                <a:lnTo>
                  <a:pt x="11071" y="1386"/>
                </a:lnTo>
                <a:lnTo>
                  <a:pt x="5337" y="5219"/>
                </a:lnTo>
                <a:lnTo>
                  <a:pt x="1438" y="11009"/>
                </a:lnTo>
                <a:lnTo>
                  <a:pt x="0" y="18268"/>
                </a:lnTo>
                <a:lnTo>
                  <a:pt x="1438" y="25355"/>
                </a:lnTo>
                <a:lnTo>
                  <a:pt x="5337" y="31277"/>
                </a:lnTo>
                <a:lnTo>
                  <a:pt x="11071" y="35341"/>
                </a:lnTo>
                <a:lnTo>
                  <a:pt x="18013" y="36849"/>
                </a:lnTo>
                <a:lnTo>
                  <a:pt x="25168" y="35341"/>
                </a:lnTo>
                <a:lnTo>
                  <a:pt x="30878" y="31277"/>
                </a:lnTo>
                <a:lnTo>
                  <a:pt x="34659" y="25355"/>
                </a:lnTo>
                <a:lnTo>
                  <a:pt x="36026" y="18268"/>
                </a:lnTo>
                <a:lnTo>
                  <a:pt x="34659" y="11009"/>
                </a:lnTo>
                <a:lnTo>
                  <a:pt x="30878" y="5219"/>
                </a:lnTo>
                <a:lnTo>
                  <a:pt x="25168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4464" y="2604457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013" y="0"/>
                </a:moveTo>
                <a:lnTo>
                  <a:pt x="11075" y="1386"/>
                </a:lnTo>
                <a:lnTo>
                  <a:pt x="5341" y="5219"/>
                </a:lnTo>
                <a:lnTo>
                  <a:pt x="1440" y="11009"/>
                </a:lnTo>
                <a:lnTo>
                  <a:pt x="0" y="18268"/>
                </a:lnTo>
                <a:lnTo>
                  <a:pt x="1440" y="25306"/>
                </a:lnTo>
                <a:lnTo>
                  <a:pt x="5341" y="31121"/>
                </a:lnTo>
                <a:lnTo>
                  <a:pt x="11075" y="35076"/>
                </a:lnTo>
                <a:lnTo>
                  <a:pt x="18013" y="36536"/>
                </a:lnTo>
                <a:lnTo>
                  <a:pt x="25174" y="35076"/>
                </a:lnTo>
                <a:lnTo>
                  <a:pt x="30887" y="31121"/>
                </a:lnTo>
                <a:lnTo>
                  <a:pt x="34669" y="25306"/>
                </a:lnTo>
                <a:lnTo>
                  <a:pt x="36037" y="18268"/>
                </a:lnTo>
                <a:lnTo>
                  <a:pt x="34669" y="11009"/>
                </a:lnTo>
                <a:lnTo>
                  <a:pt x="30887" y="5219"/>
                </a:lnTo>
                <a:lnTo>
                  <a:pt x="25174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47338" y="395131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13" y="0"/>
                </a:moveTo>
                <a:lnTo>
                  <a:pt x="11179" y="1459"/>
                </a:lnTo>
                <a:lnTo>
                  <a:pt x="5434" y="5415"/>
                </a:lnTo>
                <a:lnTo>
                  <a:pt x="1474" y="11230"/>
                </a:lnTo>
                <a:lnTo>
                  <a:pt x="0" y="18268"/>
                </a:lnTo>
                <a:lnTo>
                  <a:pt x="1474" y="25526"/>
                </a:lnTo>
                <a:lnTo>
                  <a:pt x="5434" y="31317"/>
                </a:lnTo>
                <a:lnTo>
                  <a:pt x="11179" y="35150"/>
                </a:lnTo>
                <a:lnTo>
                  <a:pt x="18013" y="36536"/>
                </a:lnTo>
                <a:lnTo>
                  <a:pt x="25289" y="35150"/>
                </a:lnTo>
                <a:lnTo>
                  <a:pt x="31264" y="31317"/>
                </a:lnTo>
                <a:lnTo>
                  <a:pt x="35310" y="25526"/>
                </a:lnTo>
                <a:lnTo>
                  <a:pt x="36799" y="18268"/>
                </a:lnTo>
                <a:lnTo>
                  <a:pt x="35310" y="11230"/>
                </a:lnTo>
                <a:lnTo>
                  <a:pt x="31264" y="5415"/>
                </a:lnTo>
                <a:lnTo>
                  <a:pt x="25289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0974" y="2104636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18013" y="0"/>
                </a:moveTo>
                <a:lnTo>
                  <a:pt x="10858" y="1435"/>
                </a:lnTo>
                <a:lnTo>
                  <a:pt x="5148" y="5376"/>
                </a:lnTo>
                <a:lnTo>
                  <a:pt x="1367" y="11274"/>
                </a:lnTo>
                <a:lnTo>
                  <a:pt x="0" y="18581"/>
                </a:lnTo>
                <a:lnTo>
                  <a:pt x="1367" y="25487"/>
                </a:lnTo>
                <a:lnTo>
                  <a:pt x="5148" y="31317"/>
                </a:lnTo>
                <a:lnTo>
                  <a:pt x="10858" y="35345"/>
                </a:lnTo>
                <a:lnTo>
                  <a:pt x="18013" y="36849"/>
                </a:lnTo>
                <a:lnTo>
                  <a:pt x="24847" y="35345"/>
                </a:lnTo>
                <a:lnTo>
                  <a:pt x="30592" y="31317"/>
                </a:lnTo>
                <a:lnTo>
                  <a:pt x="34552" y="25487"/>
                </a:lnTo>
                <a:lnTo>
                  <a:pt x="36026" y="18581"/>
                </a:lnTo>
                <a:lnTo>
                  <a:pt x="34552" y="11274"/>
                </a:lnTo>
                <a:lnTo>
                  <a:pt x="30592" y="5376"/>
                </a:lnTo>
                <a:lnTo>
                  <a:pt x="24847" y="1435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3838" y="4240733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23" y="0"/>
                </a:moveTo>
                <a:lnTo>
                  <a:pt x="10862" y="1386"/>
                </a:lnTo>
                <a:lnTo>
                  <a:pt x="5149" y="5219"/>
                </a:lnTo>
                <a:lnTo>
                  <a:pt x="1367" y="11009"/>
                </a:lnTo>
                <a:lnTo>
                  <a:pt x="0" y="18268"/>
                </a:lnTo>
                <a:lnTo>
                  <a:pt x="1367" y="25306"/>
                </a:lnTo>
                <a:lnTo>
                  <a:pt x="5149" y="31121"/>
                </a:lnTo>
                <a:lnTo>
                  <a:pt x="10862" y="35076"/>
                </a:lnTo>
                <a:lnTo>
                  <a:pt x="18023" y="36536"/>
                </a:lnTo>
                <a:lnTo>
                  <a:pt x="25179" y="35076"/>
                </a:lnTo>
                <a:lnTo>
                  <a:pt x="30888" y="31121"/>
                </a:lnTo>
                <a:lnTo>
                  <a:pt x="34669" y="25306"/>
                </a:lnTo>
                <a:lnTo>
                  <a:pt x="36037" y="18268"/>
                </a:lnTo>
                <a:lnTo>
                  <a:pt x="34669" y="11009"/>
                </a:lnTo>
                <a:lnTo>
                  <a:pt x="30888" y="5219"/>
                </a:lnTo>
                <a:lnTo>
                  <a:pt x="25179" y="1386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6712" y="3964360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1071" y="1459"/>
                </a:lnTo>
                <a:lnTo>
                  <a:pt x="5337" y="5415"/>
                </a:lnTo>
                <a:lnTo>
                  <a:pt x="1438" y="11230"/>
                </a:lnTo>
                <a:lnTo>
                  <a:pt x="0" y="18268"/>
                </a:lnTo>
                <a:lnTo>
                  <a:pt x="1438" y="25526"/>
                </a:lnTo>
                <a:lnTo>
                  <a:pt x="5337" y="31317"/>
                </a:lnTo>
                <a:lnTo>
                  <a:pt x="11071" y="35150"/>
                </a:lnTo>
                <a:lnTo>
                  <a:pt x="18013" y="36536"/>
                </a:lnTo>
                <a:lnTo>
                  <a:pt x="25168" y="35150"/>
                </a:lnTo>
                <a:lnTo>
                  <a:pt x="30878" y="31317"/>
                </a:lnTo>
                <a:lnTo>
                  <a:pt x="34659" y="25526"/>
                </a:lnTo>
                <a:lnTo>
                  <a:pt x="36026" y="18268"/>
                </a:lnTo>
                <a:lnTo>
                  <a:pt x="34659" y="11230"/>
                </a:lnTo>
                <a:lnTo>
                  <a:pt x="30878" y="5415"/>
                </a:lnTo>
                <a:lnTo>
                  <a:pt x="25168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3149" y="435921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13" y="0"/>
                </a:moveTo>
                <a:lnTo>
                  <a:pt x="11071" y="1386"/>
                </a:lnTo>
                <a:lnTo>
                  <a:pt x="5337" y="5219"/>
                </a:lnTo>
                <a:lnTo>
                  <a:pt x="1438" y="11009"/>
                </a:lnTo>
                <a:lnTo>
                  <a:pt x="0" y="18268"/>
                </a:lnTo>
                <a:lnTo>
                  <a:pt x="1438" y="25306"/>
                </a:lnTo>
                <a:lnTo>
                  <a:pt x="5337" y="31121"/>
                </a:lnTo>
                <a:lnTo>
                  <a:pt x="11071" y="35076"/>
                </a:lnTo>
                <a:lnTo>
                  <a:pt x="18013" y="36536"/>
                </a:lnTo>
                <a:lnTo>
                  <a:pt x="25289" y="35076"/>
                </a:lnTo>
                <a:lnTo>
                  <a:pt x="31264" y="31121"/>
                </a:lnTo>
                <a:lnTo>
                  <a:pt x="35310" y="25306"/>
                </a:lnTo>
                <a:lnTo>
                  <a:pt x="36799" y="18268"/>
                </a:lnTo>
                <a:lnTo>
                  <a:pt x="35310" y="11009"/>
                </a:lnTo>
                <a:lnTo>
                  <a:pt x="31264" y="5219"/>
                </a:lnTo>
                <a:lnTo>
                  <a:pt x="25289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9649" y="4312763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0858" y="1459"/>
                </a:lnTo>
                <a:lnTo>
                  <a:pt x="5148" y="5415"/>
                </a:lnTo>
                <a:lnTo>
                  <a:pt x="1367" y="11230"/>
                </a:lnTo>
                <a:lnTo>
                  <a:pt x="0" y="18268"/>
                </a:lnTo>
                <a:lnTo>
                  <a:pt x="1367" y="25526"/>
                </a:lnTo>
                <a:lnTo>
                  <a:pt x="5148" y="31317"/>
                </a:lnTo>
                <a:lnTo>
                  <a:pt x="10858" y="35150"/>
                </a:lnTo>
                <a:lnTo>
                  <a:pt x="18013" y="36536"/>
                </a:lnTo>
                <a:lnTo>
                  <a:pt x="25174" y="35150"/>
                </a:lnTo>
                <a:lnTo>
                  <a:pt x="30887" y="31317"/>
                </a:lnTo>
                <a:lnTo>
                  <a:pt x="34669" y="25526"/>
                </a:lnTo>
                <a:lnTo>
                  <a:pt x="36037" y="18268"/>
                </a:lnTo>
                <a:lnTo>
                  <a:pt x="34669" y="11230"/>
                </a:lnTo>
                <a:lnTo>
                  <a:pt x="30887" y="5415"/>
                </a:lnTo>
                <a:lnTo>
                  <a:pt x="25174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8950" y="213104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013" y="0"/>
                </a:moveTo>
                <a:lnTo>
                  <a:pt x="11075" y="1459"/>
                </a:lnTo>
                <a:lnTo>
                  <a:pt x="5341" y="5415"/>
                </a:lnTo>
                <a:lnTo>
                  <a:pt x="1440" y="11230"/>
                </a:lnTo>
                <a:lnTo>
                  <a:pt x="0" y="18268"/>
                </a:lnTo>
                <a:lnTo>
                  <a:pt x="1440" y="25306"/>
                </a:lnTo>
                <a:lnTo>
                  <a:pt x="5341" y="31121"/>
                </a:lnTo>
                <a:lnTo>
                  <a:pt x="11075" y="35076"/>
                </a:lnTo>
                <a:lnTo>
                  <a:pt x="18013" y="36536"/>
                </a:lnTo>
                <a:lnTo>
                  <a:pt x="25295" y="35076"/>
                </a:lnTo>
                <a:lnTo>
                  <a:pt x="31273" y="31121"/>
                </a:lnTo>
                <a:lnTo>
                  <a:pt x="35321" y="25306"/>
                </a:lnTo>
                <a:lnTo>
                  <a:pt x="36809" y="18268"/>
                </a:lnTo>
                <a:lnTo>
                  <a:pt x="35321" y="11230"/>
                </a:lnTo>
                <a:lnTo>
                  <a:pt x="31273" y="5415"/>
                </a:lnTo>
                <a:lnTo>
                  <a:pt x="25295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45387" y="409589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13" y="0"/>
                </a:moveTo>
                <a:lnTo>
                  <a:pt x="11075" y="1496"/>
                </a:lnTo>
                <a:lnTo>
                  <a:pt x="5341" y="5513"/>
                </a:lnTo>
                <a:lnTo>
                  <a:pt x="1440" y="11340"/>
                </a:lnTo>
                <a:lnTo>
                  <a:pt x="0" y="18268"/>
                </a:lnTo>
                <a:lnTo>
                  <a:pt x="1440" y="25677"/>
                </a:lnTo>
                <a:lnTo>
                  <a:pt x="5341" y="31545"/>
                </a:lnTo>
                <a:lnTo>
                  <a:pt x="11075" y="35407"/>
                </a:lnTo>
                <a:lnTo>
                  <a:pt x="18013" y="36797"/>
                </a:lnTo>
                <a:lnTo>
                  <a:pt x="25293" y="35407"/>
                </a:lnTo>
                <a:lnTo>
                  <a:pt x="31268" y="31545"/>
                </a:lnTo>
                <a:lnTo>
                  <a:pt x="35312" y="25677"/>
                </a:lnTo>
                <a:lnTo>
                  <a:pt x="36799" y="18268"/>
                </a:lnTo>
                <a:lnTo>
                  <a:pt x="35312" y="11340"/>
                </a:lnTo>
                <a:lnTo>
                  <a:pt x="31268" y="5513"/>
                </a:lnTo>
                <a:lnTo>
                  <a:pt x="25293" y="149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65460" y="3484989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0858" y="1389"/>
                </a:lnTo>
                <a:lnTo>
                  <a:pt x="5148" y="5245"/>
                </a:lnTo>
                <a:lnTo>
                  <a:pt x="1367" y="11097"/>
                </a:lnTo>
                <a:lnTo>
                  <a:pt x="0" y="18477"/>
                </a:lnTo>
                <a:lnTo>
                  <a:pt x="1367" y="25427"/>
                </a:lnTo>
                <a:lnTo>
                  <a:pt x="5148" y="31251"/>
                </a:lnTo>
                <a:lnTo>
                  <a:pt x="10858" y="35256"/>
                </a:lnTo>
                <a:lnTo>
                  <a:pt x="18013" y="36745"/>
                </a:lnTo>
                <a:lnTo>
                  <a:pt x="24847" y="35256"/>
                </a:lnTo>
                <a:lnTo>
                  <a:pt x="30592" y="31251"/>
                </a:lnTo>
                <a:lnTo>
                  <a:pt x="34552" y="25427"/>
                </a:lnTo>
                <a:lnTo>
                  <a:pt x="36026" y="18477"/>
                </a:lnTo>
                <a:lnTo>
                  <a:pt x="34552" y="11097"/>
                </a:lnTo>
                <a:lnTo>
                  <a:pt x="30592" y="5245"/>
                </a:lnTo>
                <a:lnTo>
                  <a:pt x="24847" y="138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1897" y="370838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0853" y="1386"/>
                </a:lnTo>
                <a:lnTo>
                  <a:pt x="5144" y="5219"/>
                </a:lnTo>
                <a:lnTo>
                  <a:pt x="1366" y="11009"/>
                </a:lnTo>
                <a:lnTo>
                  <a:pt x="0" y="18268"/>
                </a:lnTo>
                <a:lnTo>
                  <a:pt x="1366" y="25306"/>
                </a:lnTo>
                <a:lnTo>
                  <a:pt x="5144" y="31121"/>
                </a:lnTo>
                <a:lnTo>
                  <a:pt x="10853" y="35076"/>
                </a:lnTo>
                <a:lnTo>
                  <a:pt x="18013" y="36536"/>
                </a:lnTo>
                <a:lnTo>
                  <a:pt x="25168" y="35076"/>
                </a:lnTo>
                <a:lnTo>
                  <a:pt x="30878" y="31121"/>
                </a:lnTo>
                <a:lnTo>
                  <a:pt x="34659" y="25306"/>
                </a:lnTo>
                <a:lnTo>
                  <a:pt x="36026" y="18268"/>
                </a:lnTo>
                <a:lnTo>
                  <a:pt x="34659" y="11009"/>
                </a:lnTo>
                <a:lnTo>
                  <a:pt x="30878" y="5219"/>
                </a:lnTo>
                <a:lnTo>
                  <a:pt x="25168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8324" y="2512072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023" y="0"/>
                </a:moveTo>
                <a:lnTo>
                  <a:pt x="11079" y="1489"/>
                </a:lnTo>
                <a:lnTo>
                  <a:pt x="5342" y="5493"/>
                </a:lnTo>
                <a:lnTo>
                  <a:pt x="1440" y="11318"/>
                </a:lnTo>
                <a:lnTo>
                  <a:pt x="0" y="18268"/>
                </a:lnTo>
                <a:lnTo>
                  <a:pt x="1440" y="25526"/>
                </a:lnTo>
                <a:lnTo>
                  <a:pt x="5342" y="31317"/>
                </a:lnTo>
                <a:lnTo>
                  <a:pt x="11079" y="35150"/>
                </a:lnTo>
                <a:lnTo>
                  <a:pt x="18023" y="36536"/>
                </a:lnTo>
                <a:lnTo>
                  <a:pt x="25179" y="35150"/>
                </a:lnTo>
                <a:lnTo>
                  <a:pt x="30888" y="31317"/>
                </a:lnTo>
                <a:lnTo>
                  <a:pt x="34669" y="25526"/>
                </a:lnTo>
                <a:lnTo>
                  <a:pt x="36037" y="18268"/>
                </a:lnTo>
                <a:lnTo>
                  <a:pt x="34669" y="11318"/>
                </a:lnTo>
                <a:lnTo>
                  <a:pt x="30888" y="5493"/>
                </a:lnTo>
                <a:lnTo>
                  <a:pt x="25179" y="1489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4761" y="2144096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013" y="0"/>
                </a:moveTo>
                <a:lnTo>
                  <a:pt x="11075" y="1489"/>
                </a:lnTo>
                <a:lnTo>
                  <a:pt x="5341" y="5493"/>
                </a:lnTo>
                <a:lnTo>
                  <a:pt x="1440" y="11318"/>
                </a:lnTo>
                <a:lnTo>
                  <a:pt x="0" y="18268"/>
                </a:lnTo>
                <a:lnTo>
                  <a:pt x="1440" y="25306"/>
                </a:lnTo>
                <a:lnTo>
                  <a:pt x="5341" y="31121"/>
                </a:lnTo>
                <a:lnTo>
                  <a:pt x="11075" y="35076"/>
                </a:lnTo>
                <a:lnTo>
                  <a:pt x="18013" y="36536"/>
                </a:lnTo>
                <a:lnTo>
                  <a:pt x="25173" y="35076"/>
                </a:lnTo>
                <a:lnTo>
                  <a:pt x="30882" y="31121"/>
                </a:lnTo>
                <a:lnTo>
                  <a:pt x="34660" y="25306"/>
                </a:lnTo>
                <a:lnTo>
                  <a:pt x="36026" y="18268"/>
                </a:lnTo>
                <a:lnTo>
                  <a:pt x="34660" y="11318"/>
                </a:lnTo>
                <a:lnTo>
                  <a:pt x="30882" y="5493"/>
                </a:lnTo>
                <a:lnTo>
                  <a:pt x="25173" y="148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4062" y="4431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785" y="0"/>
                </a:moveTo>
                <a:lnTo>
                  <a:pt x="11401" y="1459"/>
                </a:lnTo>
                <a:lnTo>
                  <a:pt x="5438" y="5415"/>
                </a:lnTo>
                <a:lnTo>
                  <a:pt x="1452" y="11230"/>
                </a:lnTo>
                <a:lnTo>
                  <a:pt x="0" y="18268"/>
                </a:lnTo>
                <a:lnTo>
                  <a:pt x="1452" y="25306"/>
                </a:lnTo>
                <a:lnTo>
                  <a:pt x="5438" y="31121"/>
                </a:lnTo>
                <a:lnTo>
                  <a:pt x="11401" y="35076"/>
                </a:lnTo>
                <a:lnTo>
                  <a:pt x="18785" y="36536"/>
                </a:lnTo>
                <a:lnTo>
                  <a:pt x="25619" y="35076"/>
                </a:lnTo>
                <a:lnTo>
                  <a:pt x="31365" y="31121"/>
                </a:lnTo>
                <a:lnTo>
                  <a:pt x="35324" y="25306"/>
                </a:lnTo>
                <a:lnTo>
                  <a:pt x="36799" y="18268"/>
                </a:lnTo>
                <a:lnTo>
                  <a:pt x="35324" y="11230"/>
                </a:lnTo>
                <a:lnTo>
                  <a:pt x="31365" y="5415"/>
                </a:lnTo>
                <a:lnTo>
                  <a:pt x="25619" y="1459"/>
                </a:lnTo>
                <a:lnTo>
                  <a:pt x="1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4135" y="2433466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013" y="0"/>
                </a:moveTo>
                <a:lnTo>
                  <a:pt x="10858" y="1386"/>
                </a:lnTo>
                <a:lnTo>
                  <a:pt x="5148" y="5219"/>
                </a:lnTo>
                <a:lnTo>
                  <a:pt x="1367" y="11009"/>
                </a:lnTo>
                <a:lnTo>
                  <a:pt x="0" y="18268"/>
                </a:lnTo>
                <a:lnTo>
                  <a:pt x="1367" y="25306"/>
                </a:lnTo>
                <a:lnTo>
                  <a:pt x="5148" y="31121"/>
                </a:lnTo>
                <a:lnTo>
                  <a:pt x="10858" y="35076"/>
                </a:lnTo>
                <a:lnTo>
                  <a:pt x="18013" y="36536"/>
                </a:lnTo>
                <a:lnTo>
                  <a:pt x="25174" y="35076"/>
                </a:lnTo>
                <a:lnTo>
                  <a:pt x="30887" y="31121"/>
                </a:lnTo>
                <a:lnTo>
                  <a:pt x="34669" y="25306"/>
                </a:lnTo>
                <a:lnTo>
                  <a:pt x="36037" y="18268"/>
                </a:lnTo>
                <a:lnTo>
                  <a:pt x="34669" y="11009"/>
                </a:lnTo>
                <a:lnTo>
                  <a:pt x="30887" y="5219"/>
                </a:lnTo>
                <a:lnTo>
                  <a:pt x="25174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0572" y="3649404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1075" y="1386"/>
                </a:lnTo>
                <a:lnTo>
                  <a:pt x="5341" y="5219"/>
                </a:lnTo>
                <a:lnTo>
                  <a:pt x="1440" y="11009"/>
                </a:lnTo>
                <a:lnTo>
                  <a:pt x="0" y="18268"/>
                </a:lnTo>
                <a:lnTo>
                  <a:pt x="1440" y="25339"/>
                </a:lnTo>
                <a:lnTo>
                  <a:pt x="5341" y="31225"/>
                </a:lnTo>
                <a:lnTo>
                  <a:pt x="11075" y="35252"/>
                </a:lnTo>
                <a:lnTo>
                  <a:pt x="18013" y="36745"/>
                </a:lnTo>
                <a:lnTo>
                  <a:pt x="25173" y="35252"/>
                </a:lnTo>
                <a:lnTo>
                  <a:pt x="30882" y="31225"/>
                </a:lnTo>
                <a:lnTo>
                  <a:pt x="34660" y="25339"/>
                </a:lnTo>
                <a:lnTo>
                  <a:pt x="36026" y="18268"/>
                </a:lnTo>
                <a:lnTo>
                  <a:pt x="34660" y="11009"/>
                </a:lnTo>
                <a:lnTo>
                  <a:pt x="30882" y="5219"/>
                </a:lnTo>
                <a:lnTo>
                  <a:pt x="25173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7009" y="401081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13" y="0"/>
                </a:moveTo>
                <a:lnTo>
                  <a:pt x="11071" y="1386"/>
                </a:lnTo>
                <a:lnTo>
                  <a:pt x="5337" y="5219"/>
                </a:lnTo>
                <a:lnTo>
                  <a:pt x="1438" y="11009"/>
                </a:lnTo>
                <a:lnTo>
                  <a:pt x="0" y="18268"/>
                </a:lnTo>
                <a:lnTo>
                  <a:pt x="1438" y="25347"/>
                </a:lnTo>
                <a:lnTo>
                  <a:pt x="5337" y="31251"/>
                </a:lnTo>
                <a:lnTo>
                  <a:pt x="11071" y="35296"/>
                </a:lnTo>
                <a:lnTo>
                  <a:pt x="18013" y="36797"/>
                </a:lnTo>
                <a:lnTo>
                  <a:pt x="25249" y="35296"/>
                </a:lnTo>
                <a:lnTo>
                  <a:pt x="31136" y="31251"/>
                </a:lnTo>
                <a:lnTo>
                  <a:pt x="35093" y="25347"/>
                </a:lnTo>
                <a:lnTo>
                  <a:pt x="36541" y="18268"/>
                </a:lnTo>
                <a:lnTo>
                  <a:pt x="35093" y="11009"/>
                </a:lnTo>
                <a:lnTo>
                  <a:pt x="31136" y="5219"/>
                </a:lnTo>
                <a:lnTo>
                  <a:pt x="25249" y="1386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43436" y="40697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13" y="0"/>
                </a:moveTo>
                <a:lnTo>
                  <a:pt x="11075" y="1459"/>
                </a:lnTo>
                <a:lnTo>
                  <a:pt x="5341" y="5415"/>
                </a:lnTo>
                <a:lnTo>
                  <a:pt x="1440" y="11230"/>
                </a:lnTo>
                <a:lnTo>
                  <a:pt x="0" y="18268"/>
                </a:lnTo>
                <a:lnTo>
                  <a:pt x="1440" y="25306"/>
                </a:lnTo>
                <a:lnTo>
                  <a:pt x="5341" y="31121"/>
                </a:lnTo>
                <a:lnTo>
                  <a:pt x="11075" y="35076"/>
                </a:lnTo>
                <a:lnTo>
                  <a:pt x="18013" y="36536"/>
                </a:lnTo>
                <a:lnTo>
                  <a:pt x="25255" y="35076"/>
                </a:lnTo>
                <a:lnTo>
                  <a:pt x="31145" y="31121"/>
                </a:lnTo>
                <a:lnTo>
                  <a:pt x="35103" y="25306"/>
                </a:lnTo>
                <a:lnTo>
                  <a:pt x="36552" y="18268"/>
                </a:lnTo>
                <a:lnTo>
                  <a:pt x="35103" y="11230"/>
                </a:lnTo>
                <a:lnTo>
                  <a:pt x="31145" y="5415"/>
                </a:lnTo>
                <a:lnTo>
                  <a:pt x="25255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6825" y="270258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013" y="0"/>
                </a:moveTo>
                <a:lnTo>
                  <a:pt x="10853" y="1489"/>
                </a:lnTo>
                <a:lnTo>
                  <a:pt x="5144" y="5493"/>
                </a:lnTo>
                <a:lnTo>
                  <a:pt x="1366" y="11318"/>
                </a:lnTo>
                <a:lnTo>
                  <a:pt x="0" y="18268"/>
                </a:lnTo>
                <a:lnTo>
                  <a:pt x="1366" y="25559"/>
                </a:lnTo>
                <a:lnTo>
                  <a:pt x="5144" y="31421"/>
                </a:lnTo>
                <a:lnTo>
                  <a:pt x="10853" y="35326"/>
                </a:lnTo>
                <a:lnTo>
                  <a:pt x="18013" y="36745"/>
                </a:lnTo>
                <a:lnTo>
                  <a:pt x="24991" y="35326"/>
                </a:lnTo>
                <a:lnTo>
                  <a:pt x="30814" y="31421"/>
                </a:lnTo>
                <a:lnTo>
                  <a:pt x="34804" y="25559"/>
                </a:lnTo>
                <a:lnTo>
                  <a:pt x="36284" y="18268"/>
                </a:lnTo>
                <a:lnTo>
                  <a:pt x="34804" y="11318"/>
                </a:lnTo>
                <a:lnTo>
                  <a:pt x="30814" y="5493"/>
                </a:lnTo>
                <a:lnTo>
                  <a:pt x="24991" y="148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63252" y="2163617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30" h="37464">
                <a:moveTo>
                  <a:pt x="18281" y="0"/>
                </a:moveTo>
                <a:lnTo>
                  <a:pt x="10971" y="1503"/>
                </a:lnTo>
                <a:lnTo>
                  <a:pt x="5181" y="5532"/>
                </a:lnTo>
                <a:lnTo>
                  <a:pt x="1371" y="11362"/>
                </a:lnTo>
                <a:lnTo>
                  <a:pt x="0" y="18268"/>
                </a:lnTo>
                <a:lnTo>
                  <a:pt x="1371" y="25707"/>
                </a:lnTo>
                <a:lnTo>
                  <a:pt x="5181" y="31591"/>
                </a:lnTo>
                <a:lnTo>
                  <a:pt x="10971" y="35458"/>
                </a:lnTo>
                <a:lnTo>
                  <a:pt x="18281" y="36849"/>
                </a:lnTo>
                <a:lnTo>
                  <a:pt x="25110" y="35458"/>
                </a:lnTo>
                <a:lnTo>
                  <a:pt x="30856" y="31591"/>
                </a:lnTo>
                <a:lnTo>
                  <a:pt x="34818" y="25707"/>
                </a:lnTo>
                <a:lnTo>
                  <a:pt x="36294" y="18268"/>
                </a:lnTo>
                <a:lnTo>
                  <a:pt x="34818" y="11362"/>
                </a:lnTo>
                <a:lnTo>
                  <a:pt x="30856" y="5532"/>
                </a:lnTo>
                <a:lnTo>
                  <a:pt x="25110" y="1503"/>
                </a:lnTo>
                <a:lnTo>
                  <a:pt x="18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2810" y="4115465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23" y="0"/>
                </a:moveTo>
                <a:lnTo>
                  <a:pt x="11079" y="1500"/>
                </a:lnTo>
                <a:lnTo>
                  <a:pt x="5342" y="5545"/>
                </a:lnTo>
                <a:lnTo>
                  <a:pt x="1440" y="11450"/>
                </a:lnTo>
                <a:lnTo>
                  <a:pt x="0" y="18529"/>
                </a:lnTo>
                <a:lnTo>
                  <a:pt x="1440" y="25787"/>
                </a:lnTo>
                <a:lnTo>
                  <a:pt x="5342" y="31578"/>
                </a:lnTo>
                <a:lnTo>
                  <a:pt x="11079" y="35411"/>
                </a:lnTo>
                <a:lnTo>
                  <a:pt x="18023" y="36797"/>
                </a:lnTo>
                <a:lnTo>
                  <a:pt x="25179" y="35411"/>
                </a:lnTo>
                <a:lnTo>
                  <a:pt x="30888" y="31578"/>
                </a:lnTo>
                <a:lnTo>
                  <a:pt x="34669" y="25787"/>
                </a:lnTo>
                <a:lnTo>
                  <a:pt x="36037" y="18529"/>
                </a:lnTo>
                <a:lnTo>
                  <a:pt x="34669" y="11450"/>
                </a:lnTo>
                <a:lnTo>
                  <a:pt x="30888" y="5545"/>
                </a:lnTo>
                <a:lnTo>
                  <a:pt x="25179" y="1500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9247" y="267648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013" y="0"/>
                </a:moveTo>
                <a:lnTo>
                  <a:pt x="11075" y="1459"/>
                </a:lnTo>
                <a:lnTo>
                  <a:pt x="5341" y="5415"/>
                </a:lnTo>
                <a:lnTo>
                  <a:pt x="1440" y="11230"/>
                </a:lnTo>
                <a:lnTo>
                  <a:pt x="0" y="18268"/>
                </a:lnTo>
                <a:lnTo>
                  <a:pt x="1440" y="25526"/>
                </a:lnTo>
                <a:lnTo>
                  <a:pt x="5341" y="31317"/>
                </a:lnTo>
                <a:lnTo>
                  <a:pt x="11075" y="35150"/>
                </a:lnTo>
                <a:lnTo>
                  <a:pt x="18013" y="36536"/>
                </a:lnTo>
                <a:lnTo>
                  <a:pt x="25253" y="35150"/>
                </a:lnTo>
                <a:lnTo>
                  <a:pt x="31139" y="31317"/>
                </a:lnTo>
                <a:lnTo>
                  <a:pt x="35095" y="25526"/>
                </a:lnTo>
                <a:lnTo>
                  <a:pt x="36541" y="18268"/>
                </a:lnTo>
                <a:lnTo>
                  <a:pt x="35095" y="11230"/>
                </a:lnTo>
                <a:lnTo>
                  <a:pt x="31139" y="5415"/>
                </a:lnTo>
                <a:lnTo>
                  <a:pt x="25253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5684" y="430623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528" y="0"/>
                </a:moveTo>
                <a:lnTo>
                  <a:pt x="11288" y="1459"/>
                </a:lnTo>
                <a:lnTo>
                  <a:pt x="5401" y="5415"/>
                </a:lnTo>
                <a:lnTo>
                  <a:pt x="1446" y="11230"/>
                </a:lnTo>
                <a:lnTo>
                  <a:pt x="0" y="18268"/>
                </a:lnTo>
                <a:lnTo>
                  <a:pt x="1446" y="25526"/>
                </a:lnTo>
                <a:lnTo>
                  <a:pt x="5401" y="31317"/>
                </a:lnTo>
                <a:lnTo>
                  <a:pt x="11288" y="35150"/>
                </a:lnTo>
                <a:lnTo>
                  <a:pt x="18528" y="36536"/>
                </a:lnTo>
                <a:lnTo>
                  <a:pt x="25466" y="35150"/>
                </a:lnTo>
                <a:lnTo>
                  <a:pt x="31200" y="31317"/>
                </a:lnTo>
                <a:lnTo>
                  <a:pt x="35101" y="25526"/>
                </a:lnTo>
                <a:lnTo>
                  <a:pt x="36541" y="18268"/>
                </a:lnTo>
                <a:lnTo>
                  <a:pt x="35101" y="11230"/>
                </a:lnTo>
                <a:lnTo>
                  <a:pt x="31200" y="5415"/>
                </a:lnTo>
                <a:lnTo>
                  <a:pt x="25466" y="1459"/>
                </a:lnTo>
                <a:lnTo>
                  <a:pt x="1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7122" y="3589902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13" y="0"/>
                </a:moveTo>
                <a:lnTo>
                  <a:pt x="10853" y="1459"/>
                </a:lnTo>
                <a:lnTo>
                  <a:pt x="5144" y="5415"/>
                </a:lnTo>
                <a:lnTo>
                  <a:pt x="1366" y="11230"/>
                </a:lnTo>
                <a:lnTo>
                  <a:pt x="0" y="18268"/>
                </a:lnTo>
                <a:lnTo>
                  <a:pt x="1366" y="25526"/>
                </a:lnTo>
                <a:lnTo>
                  <a:pt x="5144" y="31317"/>
                </a:lnTo>
                <a:lnTo>
                  <a:pt x="10853" y="35150"/>
                </a:lnTo>
                <a:lnTo>
                  <a:pt x="18013" y="36536"/>
                </a:lnTo>
                <a:lnTo>
                  <a:pt x="24951" y="35150"/>
                </a:lnTo>
                <a:lnTo>
                  <a:pt x="30685" y="31317"/>
                </a:lnTo>
                <a:lnTo>
                  <a:pt x="34586" y="25526"/>
                </a:lnTo>
                <a:lnTo>
                  <a:pt x="36026" y="18268"/>
                </a:lnTo>
                <a:lnTo>
                  <a:pt x="34586" y="11230"/>
                </a:lnTo>
                <a:lnTo>
                  <a:pt x="30685" y="5415"/>
                </a:lnTo>
                <a:lnTo>
                  <a:pt x="24951" y="1459"/>
                </a:lnTo>
                <a:lnTo>
                  <a:pt x="18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5724" y="35112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785" y="0"/>
                </a:moveTo>
                <a:lnTo>
                  <a:pt x="11505" y="1386"/>
                </a:lnTo>
                <a:lnTo>
                  <a:pt x="5530" y="5219"/>
                </a:lnTo>
                <a:lnTo>
                  <a:pt x="1486" y="11009"/>
                </a:lnTo>
                <a:lnTo>
                  <a:pt x="0" y="18268"/>
                </a:lnTo>
                <a:lnTo>
                  <a:pt x="1486" y="25306"/>
                </a:lnTo>
                <a:lnTo>
                  <a:pt x="5530" y="31121"/>
                </a:lnTo>
                <a:lnTo>
                  <a:pt x="11505" y="35076"/>
                </a:lnTo>
                <a:lnTo>
                  <a:pt x="18785" y="36536"/>
                </a:lnTo>
                <a:lnTo>
                  <a:pt x="25723" y="35076"/>
                </a:lnTo>
                <a:lnTo>
                  <a:pt x="31457" y="31121"/>
                </a:lnTo>
                <a:lnTo>
                  <a:pt x="35359" y="25306"/>
                </a:lnTo>
                <a:lnTo>
                  <a:pt x="36799" y="18268"/>
                </a:lnTo>
                <a:lnTo>
                  <a:pt x="35359" y="11009"/>
                </a:lnTo>
                <a:lnTo>
                  <a:pt x="31457" y="5219"/>
                </a:lnTo>
                <a:lnTo>
                  <a:pt x="25723" y="1386"/>
                </a:lnTo>
                <a:lnTo>
                  <a:pt x="1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2224" y="362977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28312" y="0"/>
                </a:moveTo>
                <a:lnTo>
                  <a:pt x="8496" y="0"/>
                </a:lnTo>
                <a:lnTo>
                  <a:pt x="0" y="7829"/>
                </a:lnTo>
                <a:lnTo>
                  <a:pt x="0" y="17746"/>
                </a:lnTo>
                <a:lnTo>
                  <a:pt x="1476" y="25004"/>
                </a:lnTo>
                <a:lnTo>
                  <a:pt x="5439" y="30795"/>
                </a:lnTo>
                <a:lnTo>
                  <a:pt x="11188" y="34628"/>
                </a:lnTo>
                <a:lnTo>
                  <a:pt x="18023" y="36014"/>
                </a:lnTo>
                <a:lnTo>
                  <a:pt x="25179" y="34628"/>
                </a:lnTo>
                <a:lnTo>
                  <a:pt x="30888" y="30795"/>
                </a:lnTo>
                <a:lnTo>
                  <a:pt x="34669" y="25004"/>
                </a:lnTo>
                <a:lnTo>
                  <a:pt x="36037" y="17746"/>
                </a:lnTo>
                <a:lnTo>
                  <a:pt x="36037" y="7829"/>
                </a:lnTo>
                <a:lnTo>
                  <a:pt x="28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97962" y="358332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785" y="0"/>
                </a:moveTo>
                <a:lnTo>
                  <a:pt x="11509" y="1459"/>
                </a:lnTo>
                <a:lnTo>
                  <a:pt x="5534" y="5415"/>
                </a:lnTo>
                <a:lnTo>
                  <a:pt x="1488" y="11230"/>
                </a:lnTo>
                <a:lnTo>
                  <a:pt x="0" y="18268"/>
                </a:lnTo>
                <a:lnTo>
                  <a:pt x="1488" y="25526"/>
                </a:lnTo>
                <a:lnTo>
                  <a:pt x="5534" y="31317"/>
                </a:lnTo>
                <a:lnTo>
                  <a:pt x="11509" y="35150"/>
                </a:lnTo>
                <a:lnTo>
                  <a:pt x="18785" y="36536"/>
                </a:lnTo>
                <a:lnTo>
                  <a:pt x="25728" y="35150"/>
                </a:lnTo>
                <a:lnTo>
                  <a:pt x="31461" y="31317"/>
                </a:lnTo>
                <a:lnTo>
                  <a:pt x="35360" y="25526"/>
                </a:lnTo>
                <a:lnTo>
                  <a:pt x="36799" y="18268"/>
                </a:lnTo>
                <a:lnTo>
                  <a:pt x="35360" y="11230"/>
                </a:lnTo>
                <a:lnTo>
                  <a:pt x="31461" y="5415"/>
                </a:lnTo>
                <a:lnTo>
                  <a:pt x="25728" y="1459"/>
                </a:lnTo>
                <a:lnTo>
                  <a:pt x="1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7336" y="359637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64" y="0"/>
                </a:moveTo>
                <a:lnTo>
                  <a:pt x="11205" y="1459"/>
                </a:lnTo>
                <a:lnTo>
                  <a:pt x="5444" y="5415"/>
                </a:lnTo>
                <a:lnTo>
                  <a:pt x="1477" y="11230"/>
                </a:lnTo>
                <a:lnTo>
                  <a:pt x="0" y="18268"/>
                </a:lnTo>
                <a:lnTo>
                  <a:pt x="1477" y="25526"/>
                </a:lnTo>
                <a:lnTo>
                  <a:pt x="5444" y="31317"/>
                </a:lnTo>
                <a:lnTo>
                  <a:pt x="11205" y="35150"/>
                </a:lnTo>
                <a:lnTo>
                  <a:pt x="18064" y="36536"/>
                </a:lnTo>
                <a:lnTo>
                  <a:pt x="25295" y="35150"/>
                </a:lnTo>
                <a:lnTo>
                  <a:pt x="31260" y="31317"/>
                </a:lnTo>
                <a:lnTo>
                  <a:pt x="35314" y="25526"/>
                </a:lnTo>
                <a:lnTo>
                  <a:pt x="36809" y="18268"/>
                </a:lnTo>
                <a:lnTo>
                  <a:pt x="35314" y="11230"/>
                </a:lnTo>
                <a:lnTo>
                  <a:pt x="31260" y="5415"/>
                </a:lnTo>
                <a:lnTo>
                  <a:pt x="25295" y="1459"/>
                </a:lnTo>
                <a:lnTo>
                  <a:pt x="18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7461" y="3471941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7920" y="0"/>
                </a:moveTo>
                <a:lnTo>
                  <a:pt x="10775" y="1386"/>
                </a:lnTo>
                <a:lnTo>
                  <a:pt x="5098" y="5219"/>
                </a:lnTo>
                <a:lnTo>
                  <a:pt x="1351" y="11009"/>
                </a:lnTo>
                <a:lnTo>
                  <a:pt x="0" y="18268"/>
                </a:lnTo>
                <a:lnTo>
                  <a:pt x="1351" y="25339"/>
                </a:lnTo>
                <a:lnTo>
                  <a:pt x="5098" y="31225"/>
                </a:lnTo>
                <a:lnTo>
                  <a:pt x="10775" y="35252"/>
                </a:lnTo>
                <a:lnTo>
                  <a:pt x="17920" y="36745"/>
                </a:lnTo>
                <a:lnTo>
                  <a:pt x="24864" y="35252"/>
                </a:lnTo>
                <a:lnTo>
                  <a:pt x="30601" y="31225"/>
                </a:lnTo>
                <a:lnTo>
                  <a:pt x="34504" y="25339"/>
                </a:lnTo>
                <a:lnTo>
                  <a:pt x="35944" y="18268"/>
                </a:lnTo>
                <a:lnTo>
                  <a:pt x="34504" y="11009"/>
                </a:lnTo>
                <a:lnTo>
                  <a:pt x="30601" y="5219"/>
                </a:lnTo>
                <a:lnTo>
                  <a:pt x="24864" y="1386"/>
                </a:lnTo>
                <a:lnTo>
                  <a:pt x="1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70232" y="2426993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023" y="0"/>
                </a:moveTo>
                <a:lnTo>
                  <a:pt x="11210" y="1386"/>
                </a:lnTo>
                <a:lnTo>
                  <a:pt x="5458" y="5219"/>
                </a:lnTo>
                <a:lnTo>
                  <a:pt x="1483" y="11009"/>
                </a:lnTo>
                <a:lnTo>
                  <a:pt x="0" y="18268"/>
                </a:lnTo>
                <a:lnTo>
                  <a:pt x="1483" y="25306"/>
                </a:lnTo>
                <a:lnTo>
                  <a:pt x="5458" y="31121"/>
                </a:lnTo>
                <a:lnTo>
                  <a:pt x="11210" y="35076"/>
                </a:lnTo>
                <a:lnTo>
                  <a:pt x="18023" y="36536"/>
                </a:lnTo>
                <a:lnTo>
                  <a:pt x="25184" y="35076"/>
                </a:lnTo>
                <a:lnTo>
                  <a:pt x="30897" y="31121"/>
                </a:lnTo>
                <a:lnTo>
                  <a:pt x="34679" y="25306"/>
                </a:lnTo>
                <a:lnTo>
                  <a:pt x="36047" y="18268"/>
                </a:lnTo>
                <a:lnTo>
                  <a:pt x="34679" y="11009"/>
                </a:lnTo>
                <a:lnTo>
                  <a:pt x="30897" y="5219"/>
                </a:lnTo>
                <a:lnTo>
                  <a:pt x="25184" y="1386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28938" y="366245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18023" y="0"/>
                </a:moveTo>
                <a:lnTo>
                  <a:pt x="11210" y="1386"/>
                </a:lnTo>
                <a:lnTo>
                  <a:pt x="5458" y="5219"/>
                </a:lnTo>
                <a:lnTo>
                  <a:pt x="1483" y="11009"/>
                </a:lnTo>
                <a:lnTo>
                  <a:pt x="0" y="18268"/>
                </a:lnTo>
                <a:lnTo>
                  <a:pt x="1483" y="25339"/>
                </a:lnTo>
                <a:lnTo>
                  <a:pt x="5458" y="31225"/>
                </a:lnTo>
                <a:lnTo>
                  <a:pt x="11210" y="35252"/>
                </a:lnTo>
                <a:lnTo>
                  <a:pt x="18023" y="36745"/>
                </a:lnTo>
                <a:lnTo>
                  <a:pt x="25313" y="35252"/>
                </a:lnTo>
                <a:lnTo>
                  <a:pt x="31309" y="31225"/>
                </a:lnTo>
                <a:lnTo>
                  <a:pt x="35374" y="25339"/>
                </a:lnTo>
                <a:lnTo>
                  <a:pt x="36871" y="18268"/>
                </a:lnTo>
                <a:lnTo>
                  <a:pt x="35374" y="11009"/>
                </a:lnTo>
                <a:lnTo>
                  <a:pt x="31309" y="5219"/>
                </a:lnTo>
                <a:lnTo>
                  <a:pt x="25313" y="1386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55510" y="2544641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17920" y="0"/>
                </a:moveTo>
                <a:lnTo>
                  <a:pt x="10819" y="1508"/>
                </a:lnTo>
                <a:lnTo>
                  <a:pt x="5136" y="5571"/>
                </a:lnTo>
                <a:lnTo>
                  <a:pt x="1366" y="11494"/>
                </a:lnTo>
                <a:lnTo>
                  <a:pt x="0" y="18581"/>
                </a:lnTo>
                <a:lnTo>
                  <a:pt x="1366" y="25839"/>
                </a:lnTo>
                <a:lnTo>
                  <a:pt x="5136" y="31630"/>
                </a:lnTo>
                <a:lnTo>
                  <a:pt x="10819" y="35463"/>
                </a:lnTo>
                <a:lnTo>
                  <a:pt x="17920" y="36849"/>
                </a:lnTo>
                <a:lnTo>
                  <a:pt x="24777" y="35463"/>
                </a:lnTo>
                <a:lnTo>
                  <a:pt x="30524" y="31630"/>
                </a:lnTo>
                <a:lnTo>
                  <a:pt x="34475" y="25839"/>
                </a:lnTo>
                <a:lnTo>
                  <a:pt x="35944" y="18581"/>
                </a:lnTo>
                <a:lnTo>
                  <a:pt x="34475" y="11494"/>
                </a:lnTo>
                <a:lnTo>
                  <a:pt x="30524" y="5571"/>
                </a:lnTo>
                <a:lnTo>
                  <a:pt x="24777" y="1508"/>
                </a:lnTo>
                <a:lnTo>
                  <a:pt x="1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74770" y="3576853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23" y="0"/>
                </a:moveTo>
                <a:lnTo>
                  <a:pt x="11079" y="1459"/>
                </a:lnTo>
                <a:lnTo>
                  <a:pt x="5342" y="5415"/>
                </a:lnTo>
                <a:lnTo>
                  <a:pt x="1440" y="11230"/>
                </a:lnTo>
                <a:lnTo>
                  <a:pt x="0" y="18268"/>
                </a:lnTo>
                <a:lnTo>
                  <a:pt x="1440" y="25526"/>
                </a:lnTo>
                <a:lnTo>
                  <a:pt x="5342" y="31317"/>
                </a:lnTo>
                <a:lnTo>
                  <a:pt x="11079" y="35150"/>
                </a:lnTo>
                <a:lnTo>
                  <a:pt x="18023" y="36536"/>
                </a:lnTo>
                <a:lnTo>
                  <a:pt x="25184" y="35150"/>
                </a:lnTo>
                <a:lnTo>
                  <a:pt x="30897" y="31317"/>
                </a:lnTo>
                <a:lnTo>
                  <a:pt x="34679" y="25526"/>
                </a:lnTo>
                <a:lnTo>
                  <a:pt x="36047" y="18268"/>
                </a:lnTo>
                <a:lnTo>
                  <a:pt x="34679" y="11230"/>
                </a:lnTo>
                <a:lnTo>
                  <a:pt x="30897" y="5415"/>
                </a:lnTo>
                <a:lnTo>
                  <a:pt x="25184" y="1459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2819" y="4562778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29">
                <a:moveTo>
                  <a:pt x="18023" y="0"/>
                </a:moveTo>
                <a:lnTo>
                  <a:pt x="11079" y="1386"/>
                </a:lnTo>
                <a:lnTo>
                  <a:pt x="5342" y="5219"/>
                </a:lnTo>
                <a:lnTo>
                  <a:pt x="1440" y="11009"/>
                </a:lnTo>
                <a:lnTo>
                  <a:pt x="0" y="18268"/>
                </a:lnTo>
                <a:lnTo>
                  <a:pt x="1440" y="25347"/>
                </a:lnTo>
                <a:lnTo>
                  <a:pt x="5342" y="31251"/>
                </a:lnTo>
                <a:lnTo>
                  <a:pt x="11079" y="35296"/>
                </a:lnTo>
                <a:lnTo>
                  <a:pt x="18023" y="36797"/>
                </a:lnTo>
                <a:lnTo>
                  <a:pt x="25184" y="35296"/>
                </a:lnTo>
                <a:lnTo>
                  <a:pt x="30897" y="31251"/>
                </a:lnTo>
                <a:lnTo>
                  <a:pt x="34679" y="25347"/>
                </a:lnTo>
                <a:lnTo>
                  <a:pt x="36047" y="18268"/>
                </a:lnTo>
                <a:lnTo>
                  <a:pt x="34679" y="11009"/>
                </a:lnTo>
                <a:lnTo>
                  <a:pt x="30897" y="5219"/>
                </a:lnTo>
                <a:lnTo>
                  <a:pt x="25184" y="1386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85693" y="45497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023" y="0"/>
                </a:moveTo>
                <a:lnTo>
                  <a:pt x="11079" y="1386"/>
                </a:lnTo>
                <a:lnTo>
                  <a:pt x="5342" y="5219"/>
                </a:lnTo>
                <a:lnTo>
                  <a:pt x="1440" y="11009"/>
                </a:lnTo>
                <a:lnTo>
                  <a:pt x="0" y="18268"/>
                </a:lnTo>
                <a:lnTo>
                  <a:pt x="1440" y="25306"/>
                </a:lnTo>
                <a:lnTo>
                  <a:pt x="5342" y="31121"/>
                </a:lnTo>
                <a:lnTo>
                  <a:pt x="11079" y="35076"/>
                </a:lnTo>
                <a:lnTo>
                  <a:pt x="18023" y="36536"/>
                </a:lnTo>
                <a:lnTo>
                  <a:pt x="25297" y="35076"/>
                </a:lnTo>
                <a:lnTo>
                  <a:pt x="31258" y="31121"/>
                </a:lnTo>
                <a:lnTo>
                  <a:pt x="35287" y="25306"/>
                </a:lnTo>
                <a:lnTo>
                  <a:pt x="36768" y="18268"/>
                </a:lnTo>
                <a:lnTo>
                  <a:pt x="35287" y="11009"/>
                </a:lnTo>
                <a:lnTo>
                  <a:pt x="31258" y="5219"/>
                </a:lnTo>
                <a:lnTo>
                  <a:pt x="25297" y="1386"/>
                </a:lnTo>
                <a:lnTo>
                  <a:pt x="1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35960" y="442472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538" y="0"/>
                </a:moveTo>
                <a:lnTo>
                  <a:pt x="11297" y="1459"/>
                </a:lnTo>
                <a:lnTo>
                  <a:pt x="5407" y="5415"/>
                </a:lnTo>
                <a:lnTo>
                  <a:pt x="1448" y="11230"/>
                </a:lnTo>
                <a:lnTo>
                  <a:pt x="0" y="18268"/>
                </a:lnTo>
                <a:lnTo>
                  <a:pt x="1448" y="25306"/>
                </a:lnTo>
                <a:lnTo>
                  <a:pt x="5407" y="31121"/>
                </a:lnTo>
                <a:lnTo>
                  <a:pt x="11297" y="35076"/>
                </a:lnTo>
                <a:lnTo>
                  <a:pt x="18538" y="36536"/>
                </a:lnTo>
                <a:lnTo>
                  <a:pt x="25482" y="35076"/>
                </a:lnTo>
                <a:lnTo>
                  <a:pt x="31219" y="31121"/>
                </a:lnTo>
                <a:lnTo>
                  <a:pt x="35122" y="25306"/>
                </a:lnTo>
                <a:lnTo>
                  <a:pt x="36562" y="18268"/>
                </a:lnTo>
                <a:lnTo>
                  <a:pt x="35122" y="11230"/>
                </a:lnTo>
                <a:lnTo>
                  <a:pt x="31219" y="5415"/>
                </a:lnTo>
                <a:lnTo>
                  <a:pt x="25482" y="1459"/>
                </a:lnTo>
                <a:lnTo>
                  <a:pt x="18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84166" y="2059018"/>
            <a:ext cx="4224796" cy="256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08765" y="4600097"/>
            <a:ext cx="4366260" cy="0"/>
          </a:xfrm>
          <a:custGeom>
            <a:avLst/>
            <a:gdLst/>
            <a:ahLst/>
            <a:cxnLst/>
            <a:rect l="l" t="t" r="r" b="b"/>
            <a:pathLst>
              <a:path w="4366260">
                <a:moveTo>
                  <a:pt x="0" y="0"/>
                </a:moveTo>
                <a:lnTo>
                  <a:pt x="4366010" y="0"/>
                </a:lnTo>
              </a:path>
            </a:pathLst>
          </a:custGeom>
          <a:ln w="13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3" y="4600097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5753" y="451684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5753" y="443385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5753" y="435060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95753" y="426761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95753" y="4184363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5753" y="410111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95753" y="401812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3" y="393487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95753" y="385161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5753" y="3768618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95753" y="368541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95753" y="360211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95753" y="351912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95753" y="343592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95753" y="3352622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5753" y="326963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95753" y="318643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95753" y="310344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5753" y="302013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95753" y="293694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5753" y="285395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95753" y="277064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95753" y="268744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95753" y="260445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95753" y="2521153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95753" y="243795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95753" y="235496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5753" y="227166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5753" y="218867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5753" y="2105471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510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93927" y="426211"/>
            <a:ext cx="6174740" cy="528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  <a:p>
            <a:pPr marL="25400" marR="17780" algn="just">
              <a:lnSpc>
                <a:spcPct val="120000"/>
              </a:lnSpc>
              <a:spcBef>
                <a:spcPts val="115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наклонных прямых,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изображать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на  плоскости.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Типичный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«решетчатой» структуры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чи-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(ПЧ) изображен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рисунке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3.3.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недостаток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обусловлен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  операций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поле, применяемых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3.1.</a:t>
            </a:r>
            <a:endParaRPr sz="1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1310"/>
              </a:spcBef>
            </a:pPr>
            <a:r>
              <a:rPr sz="1250" spc="-40" dirty="0">
                <a:latin typeface="Arial"/>
                <a:cs typeface="Arial"/>
              </a:rPr>
              <a:t>6000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250" spc="-40" dirty="0">
                <a:latin typeface="Arial"/>
                <a:cs typeface="Arial"/>
              </a:rPr>
              <a:t>5000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250" spc="-40" dirty="0">
                <a:latin typeface="Arial"/>
                <a:cs typeface="Arial"/>
              </a:rPr>
              <a:t>4000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250" spc="-40" dirty="0">
                <a:latin typeface="Arial"/>
                <a:cs typeface="Arial"/>
              </a:rPr>
              <a:t>3000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250" spc="-40" dirty="0">
                <a:latin typeface="Arial"/>
                <a:cs typeface="Arial"/>
              </a:rPr>
              <a:t>2000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250" spc="-40" dirty="0">
                <a:latin typeface="Arial"/>
                <a:cs typeface="Arial"/>
              </a:rPr>
              <a:t>1000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808480">
              <a:lnSpc>
                <a:spcPct val="100000"/>
              </a:lnSpc>
              <a:spcBef>
                <a:spcPts val="1135"/>
              </a:spcBef>
              <a:tabLst>
                <a:tab pos="2651125" algn="l"/>
                <a:tab pos="3487420" algn="l"/>
                <a:tab pos="4323715" algn="l"/>
                <a:tab pos="5166360" algn="l"/>
              </a:tabLst>
            </a:pPr>
            <a:r>
              <a:rPr sz="1250" spc="-45" dirty="0">
                <a:latin typeface="Arial"/>
                <a:cs typeface="Arial"/>
              </a:rPr>
              <a:t>100	200	300	400	500</a:t>
            </a:r>
            <a:endParaRPr sz="1250">
              <a:latin typeface="Arial"/>
              <a:cs typeface="Arial"/>
            </a:endParaRPr>
          </a:p>
          <a:p>
            <a:pPr marL="744855" marR="596265">
              <a:lnSpc>
                <a:spcPct val="122300"/>
              </a:lnSpc>
              <a:spcBef>
                <a:spcPts val="53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3.3.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График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ЛКП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параметров: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7, 𝑎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106,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𝑐 =  1284, 𝑚 =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6075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74980">
              <a:lnSpc>
                <a:spcPct val="100000"/>
              </a:lnSpc>
              <a:spcBef>
                <a:spcPts val="74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обобщение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ЛКМ: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795753" y="2022168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5753" y="193917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38" y="0"/>
                </a:lnTo>
              </a:path>
            </a:pathLst>
          </a:custGeom>
          <a:ln w="130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95753" y="1940535"/>
            <a:ext cx="0" cy="2713990"/>
          </a:xfrm>
          <a:custGeom>
            <a:avLst/>
            <a:gdLst/>
            <a:ahLst/>
            <a:cxnLst/>
            <a:rect l="l" t="t" r="r" b="b"/>
            <a:pathLst>
              <a:path h="2713990">
                <a:moveTo>
                  <a:pt x="0" y="2713845"/>
                </a:moveTo>
                <a:lnTo>
                  <a:pt x="0" y="0"/>
                </a:lnTo>
              </a:path>
            </a:pathLst>
          </a:custGeom>
          <a:ln w="128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5540" cy="49841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  <a:p>
            <a:pPr marL="50800" marR="45085" indent="2339975" algn="just">
              <a:lnSpc>
                <a:spcPct val="120400"/>
              </a:lnSpc>
              <a:spcBef>
                <a:spcPts val="6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последовательность, определенная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числа-  ми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m,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a, 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тогда,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когда:</a:t>
            </a:r>
            <a:endParaRPr sz="1400">
              <a:latin typeface="Times New Roman"/>
              <a:cs typeface="Times New Roman"/>
            </a:endParaRPr>
          </a:p>
          <a:p>
            <a:pPr marL="500380" indent="-221615" algn="just">
              <a:lnSpc>
                <a:spcPct val="100000"/>
              </a:lnSpc>
              <a:spcBef>
                <a:spcPts val="720"/>
              </a:spcBef>
              <a:buAutoNum type="arabicParenR"/>
              <a:tabLst>
                <a:tab pos="5010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простые;</a:t>
            </a:r>
            <a:endParaRPr sz="1400">
              <a:latin typeface="Times New Roman"/>
              <a:cs typeface="Times New Roman"/>
            </a:endParaRPr>
          </a:p>
          <a:p>
            <a:pPr marL="500380" indent="-221615" algn="just">
              <a:lnSpc>
                <a:spcPct val="100000"/>
              </a:lnSpc>
              <a:spcBef>
                <a:spcPts val="780"/>
              </a:spcBef>
              <a:buFont typeface="Times New Roman"/>
              <a:buAutoNum type="arabicParenR"/>
              <a:tabLst>
                <a:tab pos="50101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− 1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кратно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простого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являющегося делителем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50800" marR="2456180" indent="228600" algn="just">
              <a:lnSpc>
                <a:spcPct val="144300"/>
              </a:lnSpc>
              <a:spcBef>
                <a:spcPts val="25"/>
              </a:spcBef>
              <a:buFont typeface="Times New Roman"/>
              <a:buAutoNum type="arabicParenR"/>
              <a:tabLst>
                <a:tab pos="50101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− 1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4.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Доказательство приведено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[1, 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п.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3.2.1.2].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20100"/>
              </a:lnSpc>
              <a:spcBef>
                <a:spcPts val="3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дополнительные условия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ЛКМ,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теорему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3.1, 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определяет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ничего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говорит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полученной  ЛКП.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1400"/>
              </a:lnSpc>
              <a:spcBef>
                <a:spcPts val="36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Потенциал линейной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наименьшее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такое,  что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−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6355" indent="449580" algn="just">
              <a:lnSpc>
                <a:spcPct val="120400"/>
              </a:lnSpc>
              <a:spcBef>
                <a:spcPts val="41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Положим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предположение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допустимо,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соблюдении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условий теоремы 3.1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встретится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хотя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предположении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сводится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519" y="5421248"/>
            <a:ext cx="729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2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1619" y="5697600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5">
                <a:moveTo>
                  <a:pt x="0" y="0"/>
                </a:moveTo>
                <a:lnTo>
                  <a:pt x="654100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2226" y="5556884"/>
            <a:ext cx="1896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baseline="-37698" dirty="0">
                <a:solidFill>
                  <a:srgbClr val="000009"/>
                </a:solidFill>
                <a:latin typeface="Cambria Math"/>
                <a:cs typeface="Cambria Math"/>
              </a:rPr>
              <a:t>(𝑎 − 1)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𝑐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1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𝑚;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827" y="5983604"/>
            <a:ext cx="6236970" cy="239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разложить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выражение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биномиальной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формуле,</a:t>
            </a:r>
            <a:r>
              <a:rPr sz="1400" spc="-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получится</a:t>
            </a:r>
            <a:endParaRPr sz="1400">
              <a:latin typeface="Times New Roman"/>
              <a:cs typeface="Times New Roman"/>
            </a:endParaRPr>
          </a:p>
          <a:p>
            <a:pPr marL="462915" algn="ctr">
              <a:lnSpc>
                <a:spcPts val="840"/>
              </a:lnSpc>
              <a:spcBef>
                <a:spcPts val="1220"/>
              </a:spcBef>
              <a:tabLst>
                <a:tab pos="3037840" algn="l"/>
                <a:tab pos="496760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𝑐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(𝑛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  </a:t>
            </a:r>
            <a:r>
              <a:rPr sz="2100" spc="89" baseline="35714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(𝑎 − 1) 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2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	</a:t>
            </a:r>
            <a:r>
              <a:rPr sz="2100" spc="89" baseline="35714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(𝑎 −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𝑠−1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𝑚.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(3.3)</a:t>
            </a:r>
            <a:endParaRPr sz="1400">
              <a:latin typeface="Times New Roman"/>
              <a:cs typeface="Times New Roman"/>
            </a:endParaRPr>
          </a:p>
          <a:p>
            <a:pPr marR="755650" algn="ctr">
              <a:lnSpc>
                <a:spcPts val="840"/>
              </a:lnSpc>
              <a:tabLst>
                <a:tab pos="1534795" algn="l"/>
              </a:tabLst>
            </a:pP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89" baseline="-29761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135" baseline="-29761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endParaRPr sz="2100" baseline="-29761">
              <a:latin typeface="Cambria Math"/>
              <a:cs typeface="Cambria Math"/>
            </a:endParaRPr>
          </a:p>
          <a:p>
            <a:pPr marL="63500" marR="43180" indent="449580">
              <a:lnSpc>
                <a:spcPct val="120000"/>
              </a:lnSpc>
              <a:spcBef>
                <a:spcPts val="880"/>
              </a:spcBef>
              <a:tabLst>
                <a:tab pos="4121150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силу кратности  чисел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(𝑎 −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2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(𝑎 −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𝑠+1	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формулы.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Дальнейший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сводится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рассмотрению свойств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разности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–</a:t>
            </a:r>
            <a:r>
              <a:rPr sz="1400" spc="2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500" baseline="-16666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потенциала.</a:t>
            </a:r>
            <a:endParaRPr sz="1400">
              <a:latin typeface="Times New Roman"/>
              <a:cs typeface="Times New Roman"/>
            </a:endParaRPr>
          </a:p>
          <a:p>
            <a:pPr marL="63500" marR="43180" indent="449580">
              <a:lnSpc>
                <a:spcPct val="122100"/>
              </a:lnSpc>
              <a:spcBef>
                <a:spcPts val="38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потенциал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 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𝑐𝑛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тельность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совсем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случайной.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потенциал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𝑐𝑛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227" y="8457438"/>
            <a:ext cx="6196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𝑐(𝑎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1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1) </a:t>
            </a:r>
            <a:r>
              <a:rPr sz="2100" baseline="35714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снова 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Действи-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227" y="8333078"/>
            <a:ext cx="6202045" cy="12179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16280">
              <a:lnSpc>
                <a:spcPct val="100000"/>
              </a:lnSpc>
              <a:spcBef>
                <a:spcPts val="1095"/>
              </a:spcBef>
            </a:pP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127" baseline="-29761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38100" marR="30480" algn="just">
              <a:lnSpc>
                <a:spcPct val="120100"/>
              </a:lnSpc>
              <a:spcBef>
                <a:spcPts val="6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тельно,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– 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𝑐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𝑐(𝑎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1)𝑛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простой 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нейной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зависимостью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 сгенерированными числами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дает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явную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«решетчатую» структуру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ЛКП.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30620" cy="463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  <a:p>
            <a:pPr marL="50800" marR="44450" indent="449580" algn="just">
              <a:lnSpc>
                <a:spcPct val="120200"/>
              </a:lnSpc>
              <a:spcBef>
                <a:spcPts val="115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потенциал равен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становится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или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ме-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нее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похожей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случайную,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все еще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высокая степень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сти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𝑛+2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Тесты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показывают,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потенциалом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лишены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проблемы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«решётчатости».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Сообщалось,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приемлемые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ре-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зультаты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случаях при потенциале, равном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оспаривалось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другими исследователями.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предположить, что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потенциалом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обладают достаточно хорошими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свойствами.</a:t>
            </a:r>
            <a:endParaRPr sz="14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19900"/>
              </a:lnSpc>
              <a:spcBef>
                <a:spcPts val="3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Замечание.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Отметим,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высокий потенциал является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необходимым,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до-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статочным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Понятие потенциала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несостоятельных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не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безусловного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принятия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гене-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раторов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высоким потенциалом.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 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познакомимся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другими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тестами 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признания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близкими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случайным.</a:t>
            </a:r>
            <a:endParaRPr sz="1400">
              <a:latin typeface="Times New Roman"/>
              <a:cs typeface="Times New Roman"/>
            </a:endParaRPr>
          </a:p>
          <a:p>
            <a:pPr marL="50800" marR="48895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Ниже приведена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груэнтных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взятая из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[8].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5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3.1.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ЛКГ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</a:t>
            </a:r>
            <a:r>
              <a:rPr sz="1400" b="1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3.1.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5156326"/>
          <a:ext cx="6260465" cy="436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945"/>
                <a:gridCol w="2084070"/>
                <a:gridCol w="2203450"/>
              </a:tblGrid>
              <a:tr h="36906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(𝒂, </a:t>
                      </a:r>
                      <a:r>
                        <a:rPr sz="1400" spc="-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𝒄,</a:t>
                      </a:r>
                      <a:r>
                        <a:rPr sz="1400" spc="-18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𝒎)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(𝒂, </a:t>
                      </a:r>
                      <a:r>
                        <a:rPr sz="1400" spc="-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𝒄,</a:t>
                      </a:r>
                      <a:r>
                        <a:rPr sz="1400" spc="-17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𝒎)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(𝒂, </a:t>
                      </a:r>
                      <a:r>
                        <a:rPr sz="1400" spc="-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𝒄,</a:t>
                      </a:r>
                      <a:r>
                        <a:rPr sz="1400" spc="-19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𝒎)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(106,1283,6075)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(625,6571,31104)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(1277,24749,117128)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(211,1663,7875)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(1541,2957,14000)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(2041,25673,121500)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(421,1663,7875)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(1741,2731,12960)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(2311,25367,120050)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(430,2531,11979)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(1291,4621,21870)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(1597,51749,244944)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(936,1399,6655)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(205,29573,139968)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(2661,36979,175000)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0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(1366,1283,6075)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(421,</a:t>
                      </a:r>
                      <a:r>
                        <a:rPr sz="1400" spc="-1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17117,81000)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(4081,25673,121500)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(171,11213,53125)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(1255,6173,29282)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(3661,30809,145800)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(859,2531,11979)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(281,28411,134456)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(3613,45289,214326)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(419,6173,29282)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(1093,18257,86436)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(1366,150889,714025)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(967,3041,14406)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(421,54773,259200)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(8121,28411,134456)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(141,28411,134456)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(1021,24631,116640)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(4561,51349,243000)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227" y="373432"/>
            <a:ext cx="6199505" cy="30270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  <a:p>
            <a:pPr marL="38100" marR="33655" indent="2339975" algn="r">
              <a:lnSpc>
                <a:spcPct val="119000"/>
              </a:lnSpc>
              <a:spcBef>
                <a:spcPts val="8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2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реализации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ЛКМ 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помнить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возможности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переполнения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стандартного машинного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слова,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хранения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зна-</a:t>
            </a:r>
            <a:endParaRPr sz="1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вычислений по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формулам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3.1,3.2.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0000"/>
              </a:lnSpc>
              <a:spcBef>
                <a:spcPts val="3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конгруэнтный метод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обобщить до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полиномиального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кон- 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груэнтного метода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(ПКМ). Например,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разновидности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ПКМ.</a:t>
            </a:r>
            <a:endParaRPr sz="14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Квадратичный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конгруэнтный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190"/>
              </a:lnSpc>
              <a:spcBef>
                <a:spcPts val="815"/>
              </a:spcBef>
              <a:tabLst>
                <a:tab pos="101155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𝑎𝑋</a:t>
            </a:r>
            <a:r>
              <a:rPr sz="1500" spc="37" baseline="30555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𝑏𝑋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𝑚.</a:t>
            </a:r>
            <a:endParaRPr sz="1400">
              <a:latin typeface="Cambria Math"/>
              <a:cs typeface="Cambria Math"/>
            </a:endParaRPr>
          </a:p>
          <a:p>
            <a:pPr marR="944244" algn="ctr">
              <a:lnSpc>
                <a:spcPts val="710"/>
              </a:lnSpc>
            </a:pP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endParaRPr sz="1000">
              <a:latin typeface="Cambria Math"/>
              <a:cs typeface="Cambria Math"/>
            </a:endParaRPr>
          </a:p>
          <a:p>
            <a:pPr marL="487680">
              <a:lnSpc>
                <a:spcPct val="100000"/>
              </a:lnSpc>
              <a:spcBef>
                <a:spcPts val="51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Кубический конгруэнтный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4098" y="3570859"/>
            <a:ext cx="952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8975" algn="l"/>
              </a:tabLst>
            </a:pP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3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	</a:t>
            </a: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3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161" y="3479419"/>
            <a:ext cx="3431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075690" algn="l"/>
                <a:tab pos="1751964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𝑎𝑋</a:t>
            </a:r>
            <a:r>
              <a:rPr sz="1500" spc="37" baseline="30555" dirty="0">
                <a:solidFill>
                  <a:srgbClr val="000009"/>
                </a:solidFill>
                <a:latin typeface="Cambria Math"/>
                <a:cs typeface="Cambria Math"/>
              </a:rPr>
              <a:t>3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𝑏𝑋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𝑐𝑋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1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2946" y="4372482"/>
            <a:ext cx="27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512" y="3684109"/>
            <a:ext cx="2965450" cy="5626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r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922145">
              <a:lnSpc>
                <a:spcPct val="100000"/>
              </a:lnSpc>
              <a:spcBef>
                <a:spcPts val="555"/>
              </a:spcBef>
            </a:pP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8951" y="4282566"/>
            <a:ext cx="2503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2270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5" baseline="30555" dirty="0">
                <a:solidFill>
                  <a:srgbClr val="000009"/>
                </a:solidFill>
                <a:latin typeface="Cambria Math"/>
                <a:cs typeface="Cambria Math"/>
              </a:rPr>
              <a:t>𝑖	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𝑚,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 ≥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527" y="4518862"/>
            <a:ext cx="6225540" cy="48958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1324610" algn="ctr">
              <a:lnSpc>
                <a:spcPct val="100000"/>
              </a:lnSpc>
              <a:spcBef>
                <a:spcPts val="430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𝑖=0</a:t>
            </a:r>
            <a:endParaRPr sz="1000">
              <a:latin typeface="Cambria Math"/>
              <a:cs typeface="Cambria Math"/>
            </a:endParaRPr>
          </a:p>
          <a:p>
            <a:pPr marL="50800" marR="43815" indent="449580" algn="just">
              <a:lnSpc>
                <a:spcPct val="119900"/>
              </a:lnSpc>
              <a:spcBef>
                <a:spcPts val="1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Преимуществом линейных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простота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быстрота.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нельзя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легко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«взломать».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есть,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полученную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оппонент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восстановить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затра-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минимум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усилий. Впервые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показано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Джимом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Ридсом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[42],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затем  Джоан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Бояр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[43].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менее,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ЛКМ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полезными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криптографических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ложений.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моделировании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игровых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приложениях.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3.3. </a:t>
            </a:r>
            <a:r>
              <a:rPr sz="1600" b="1" spc="-5" dirty="0">
                <a:latin typeface="Arial"/>
                <a:cs typeface="Arial"/>
              </a:rPr>
              <a:t>Аддитивный</a:t>
            </a:r>
            <a:r>
              <a:rPr sz="1600" b="1" spc="-229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ГПСЧ</a:t>
            </a:r>
            <a:endParaRPr sz="1600">
              <a:latin typeface="Arial"/>
              <a:cs typeface="Arial"/>
            </a:endParaRPr>
          </a:p>
          <a:p>
            <a:pPr marL="50800" marR="43180" indent="449580" algn="just">
              <a:lnSpc>
                <a:spcPct val="121200"/>
              </a:lnSpc>
              <a:spcBef>
                <a:spcPts val="6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Идею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рекурсивного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обобщить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использующей 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Например, мы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рекуррентно вычислять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линейную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комбинацию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зна-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чения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Тогда,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максимальная длина 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лучшем  случае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350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повторяться,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пока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получено равенство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𝑛+𝑙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𝑛+𝑙+1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Простейшая последо-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вательность,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 значе-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ний,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Фибоначчи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5630" y="9522967"/>
            <a:ext cx="433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𝑛+1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8258" y="9486391"/>
            <a:ext cx="1837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(𝑋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48705" cy="141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  <a:p>
            <a:pPr marL="12700" marR="6350" indent="449580" algn="just">
              <a:lnSpc>
                <a:spcPct val="120000"/>
              </a:lnSpc>
              <a:spcBef>
                <a:spcPts val="11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рассматривался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1950-х,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обычно он дает дли-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периода, большую,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получаемые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рекуррент-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соотношения Фибоначчи,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случайны. 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сделать еще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обобщения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формулу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398" y="1961133"/>
            <a:ext cx="1192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2100" spc="127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𝑛−𝑘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883" y="1926082"/>
            <a:ext cx="2197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𝑛−𝑗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𝑚,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&gt; 𝑘 ≥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827" y="2205582"/>
            <a:ext cx="6255385" cy="741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7785" indent="449580" algn="just">
              <a:lnSpc>
                <a:spcPct val="1207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Дж. Ж. Митчел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Д.Ф.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Мур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1958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году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предложили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вательность, определенную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так:</a:t>
            </a:r>
            <a:endParaRPr sz="1400">
              <a:latin typeface="Times New Roman"/>
              <a:cs typeface="Times New Roman"/>
            </a:endParaRPr>
          </a:p>
          <a:p>
            <a:pPr marL="63500" marR="1370330" indent="1313815">
              <a:lnSpc>
                <a:spcPts val="2450"/>
              </a:lnSpc>
              <a:spcBef>
                <a:spcPts val="204"/>
              </a:spcBef>
              <a:tabLst>
                <a:tab pos="4529455" algn="l"/>
              </a:tabLst>
            </a:pP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8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500" spc="-104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1500" spc="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m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o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d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	(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четное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… 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54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произвольные целые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числа.</a:t>
            </a:r>
            <a:endParaRPr sz="1400">
              <a:latin typeface="Times New Roman"/>
              <a:cs typeface="Times New Roman"/>
            </a:endParaRPr>
          </a:p>
          <a:p>
            <a:pPr marL="63500" marR="61594" indent="449580" algn="just">
              <a:lnSpc>
                <a:spcPct val="120400"/>
              </a:lnSpc>
              <a:spcBef>
                <a:spcPts val="17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обычно называют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запаздыванием,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3.4, –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Фибоначчи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запаздыванием.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Фибоначчи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за-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паздыванием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справедлива</a:t>
            </a:r>
            <a:endParaRPr sz="1400">
              <a:latin typeface="Times New Roman"/>
              <a:cs typeface="Times New Roman"/>
            </a:endParaRPr>
          </a:p>
          <a:p>
            <a:pPr marL="63500" marR="64135" algn="just">
              <a:lnSpc>
                <a:spcPct val="120700"/>
              </a:lnSpc>
              <a:spcBef>
                <a:spcPts val="49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3.2.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6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примитивным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𝐺𝐹(2)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формируемая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Фибоначчи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запаздыванием,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максимальный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период,</a:t>
            </a:r>
            <a:r>
              <a:rPr sz="1400" spc="2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равный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ts val="1645"/>
              </a:lnSpc>
            </a:pPr>
            <a:r>
              <a:rPr sz="2100" spc="60" baseline="-19841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000" spc="40" dirty="0">
                <a:solidFill>
                  <a:srgbClr val="000009"/>
                </a:solidFill>
                <a:latin typeface="Cambria Math"/>
                <a:cs typeface="Cambria Math"/>
              </a:rPr>
              <a:t>log</a:t>
            </a:r>
            <a:r>
              <a:rPr sz="1200" spc="60" baseline="-13888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000" spc="45" dirty="0">
                <a:solidFill>
                  <a:srgbClr val="000009"/>
                </a:solidFill>
                <a:latin typeface="Cambria Math"/>
                <a:cs typeface="Cambria Math"/>
              </a:rPr>
              <a:t>𝑚−1</a:t>
            </a:r>
            <a:r>
              <a:rPr sz="2100" spc="67" baseline="-19841" dirty="0">
                <a:solidFill>
                  <a:srgbClr val="000009"/>
                </a:solidFill>
                <a:latin typeface="Cambria Math"/>
                <a:cs typeface="Cambria Math"/>
              </a:rPr>
              <a:t>(2</a:t>
            </a:r>
            <a:r>
              <a:rPr sz="1000" spc="45" dirty="0">
                <a:solidFill>
                  <a:srgbClr val="000009"/>
                </a:solidFill>
                <a:latin typeface="Cambria Math"/>
                <a:cs typeface="Cambria Math"/>
              </a:rPr>
              <a:t>max{𝑘,𝑗} </a:t>
            </a:r>
            <a:r>
              <a:rPr sz="2100" baseline="-19841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2100" spc="-254" baseline="-19841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-19841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2100" spc="-7" baseline="-19841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2100" baseline="-19841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1240"/>
              </a:spcBef>
              <a:tabLst>
                <a:tab pos="290004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 частности, </a:t>
            </a:r>
            <a:r>
              <a:rPr sz="1400" spc="2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2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3.4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справедлива оценка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420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31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55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− 1),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=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63500" marR="59690" indent="449580" algn="just">
              <a:lnSpc>
                <a:spcPct val="120000"/>
              </a:lnSpc>
              <a:spcBef>
                <a:spcPts val="4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запаздываний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(𝑘, 𝑗)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аддитивного 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[1,  53]: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(9,49),  (19,58),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(18,65),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(25,73),  (38,89),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(2,93),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(21,94),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(11,95),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(37,</a:t>
            </a:r>
            <a:r>
              <a:rPr sz="1400" spc="2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100),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(33,118),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(10,111),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(37,124), (29,132), (52,145), (57,134),  (83, 258)</a:t>
            </a:r>
            <a:r>
              <a:rPr sz="1400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(107,378), (273,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607),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(1029,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2281),</a:t>
            </a:r>
            <a:r>
              <a:rPr sz="1400" spc="1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(576,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3217),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(4187,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9689),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(7083,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19937),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(9739,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23209).</a:t>
            </a:r>
            <a:r>
              <a:rPr sz="1400" spc="2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</a:t>
            </a:r>
            <a:endParaRPr sz="1400">
              <a:latin typeface="Times New Roman"/>
              <a:cs typeface="Times New Roman"/>
            </a:endParaRPr>
          </a:p>
          <a:p>
            <a:pPr marL="63500" marR="60960" algn="just">
              <a:lnSpc>
                <a:spcPts val="2030"/>
              </a:lnSpc>
              <a:spcBef>
                <a:spcPts val="1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запаздываниях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становится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неэффективным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из-за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высо-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ких требований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памяти.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25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Были 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предложены модификации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вме-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 сложения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использовалось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хорошо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себя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показа-  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1958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применялись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прикладных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задачах.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частности,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вариантов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пакете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Matlab.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1990-е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они провалились на спектральном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тесте.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76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Замечание.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хорошем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spc="2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неравенства  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</a:t>
            </a:r>
            <a:endParaRPr sz="1400">
              <a:latin typeface="Cambria Math"/>
              <a:cs typeface="Cambria Math"/>
            </a:endParaRPr>
          </a:p>
          <a:p>
            <a:pPr marL="63500" marR="62230" algn="just">
              <a:lnSpc>
                <a:spcPts val="2050"/>
              </a:lnSpc>
              <a:spcBef>
                <a:spcPts val="13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встречаться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 из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шести,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шести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отношений порядка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же</a:t>
            </a:r>
            <a:r>
              <a:rPr sz="1400" spc="25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веро-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427" y="373432"/>
            <a:ext cx="6301740" cy="91954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88900" marR="86360" indent="2339975" algn="just">
              <a:lnSpc>
                <a:spcPct val="120400"/>
              </a:lnSpc>
              <a:spcBef>
                <a:spcPts val="6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ятность.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показать, что приведенный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никогда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возникнет,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Фибоначчи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88900" marR="81280" indent="449580" algn="just">
              <a:lnSpc>
                <a:spcPct val="121300"/>
              </a:lnSpc>
              <a:spcBef>
                <a:spcPts val="3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аддитивный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обобщение: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вычислять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оче-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редное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линейную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комбинацию предыдущих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 этой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= 𝑝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простое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согласно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множители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такие,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вательность, определенная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  <a:tabLst>
                <a:tab pos="4053204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𝑛−𝑘+1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-195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𝑝,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(3.5)</a:t>
            </a:r>
            <a:endParaRPr sz="1400">
              <a:latin typeface="Times New Roman"/>
              <a:cs typeface="Times New Roman"/>
            </a:endParaRPr>
          </a:p>
          <a:p>
            <a:pPr marL="88900" marR="81280">
              <a:lnSpc>
                <a:spcPct val="120700"/>
              </a:lnSpc>
              <a:spcBef>
                <a:spcPts val="470"/>
              </a:spcBef>
            </a:pP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максимально возможный 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равный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справедли-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ва</a:t>
            </a: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97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3.3.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константы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таковы, что многочлен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– 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𝑘−1</a:t>
            </a:r>
            <a:r>
              <a:rPr sz="1500" spc="-135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endParaRPr sz="14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 −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 примитивным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хотя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</a:t>
            </a: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3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нулю,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88900" marR="81280" indent="449580" algn="just">
              <a:lnSpc>
                <a:spcPct val="121000"/>
              </a:lnSpc>
              <a:spcBef>
                <a:spcPts val="40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«хороших» коэффициентов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нетривиальная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бующая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исследователя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аналитических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Дело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констан-  ты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подходящими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тогда,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лином</a:t>
            </a:r>
            <a:endParaRPr sz="140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84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–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⋯ −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500" baseline="-16666">
              <a:latin typeface="Cambria Math"/>
              <a:cs typeface="Cambria Math"/>
            </a:endParaRPr>
          </a:p>
          <a:p>
            <a:pPr marL="88900" marR="85090">
              <a:lnSpc>
                <a:spcPct val="1200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первообразным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выполняется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 тогда,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корень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полинома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первообразный элемент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endParaRPr sz="1400">
              <a:latin typeface="Times New Roman"/>
              <a:cs typeface="Times New Roman"/>
            </a:endParaRPr>
          </a:p>
          <a:p>
            <a:pPr marL="88900" marR="80010">
              <a:lnSpc>
                <a:spcPct val="120000"/>
              </a:lnSpc>
              <a:spcBef>
                <a:spcPts val="85"/>
              </a:spcBef>
            </a:pP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элементами.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может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столкнуться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необходимостью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разложе-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ния на простые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множители большого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для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проверки</a:t>
            </a:r>
            <a:endParaRPr sz="1400">
              <a:latin typeface="Times New Roman"/>
              <a:cs typeface="Times New Roman"/>
            </a:endParaRPr>
          </a:p>
          <a:p>
            <a:pPr marL="88900" marR="83185">
              <a:lnSpc>
                <a:spcPts val="203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«случайности»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основанного 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3.5,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набора проверки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качества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88900" marR="83185" indent="449580" algn="just">
              <a:lnSpc>
                <a:spcPct val="120400"/>
              </a:lnSpc>
              <a:spcBef>
                <a:spcPts val="25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создано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частности, далее в третьем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 данной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работы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Fish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Pike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Mush,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запаздыванием.</a:t>
            </a:r>
            <a:endParaRPr sz="1400">
              <a:latin typeface="Times New Roman"/>
              <a:cs typeface="Times New Roman"/>
            </a:endParaRPr>
          </a:p>
          <a:p>
            <a:pPr marL="450215">
              <a:lnSpc>
                <a:spcPct val="100000"/>
              </a:lnSpc>
              <a:spcBef>
                <a:spcPts val="1340"/>
              </a:spcBef>
            </a:pPr>
            <a:r>
              <a:rPr sz="1400" b="1" spc="-5" dirty="0">
                <a:latin typeface="Arial"/>
                <a:cs typeface="Arial"/>
              </a:rPr>
              <a:t>3.4. </a:t>
            </a:r>
            <a:r>
              <a:rPr sz="1600" b="1" spc="-10" dirty="0">
                <a:latin typeface="Arial"/>
                <a:cs typeface="Arial"/>
              </a:rPr>
              <a:t>Инверсный конгруэнтный</a:t>
            </a:r>
            <a:r>
              <a:rPr sz="1600" b="1" spc="-2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генератор</a:t>
            </a:r>
            <a:endParaRPr sz="1600">
              <a:latin typeface="Arial"/>
              <a:cs typeface="Arial"/>
            </a:endParaRPr>
          </a:p>
          <a:p>
            <a:pPr marL="88900" marR="80010" indent="449580" algn="just">
              <a:lnSpc>
                <a:spcPct val="120100"/>
              </a:lnSpc>
              <a:spcBef>
                <a:spcPts val="6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Еще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разновидностью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алгоритм,  вычисляющий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предыдущих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чле-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нов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простом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схема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нового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</a:t>
            </a:r>
            <a:r>
              <a:rPr sz="1400" spc="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явля-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9890" y="42621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828802"/>
            <a:ext cx="6152515" cy="874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Введение</a:t>
            </a:r>
            <a:endParaRPr sz="1800">
              <a:latin typeface="Arial"/>
              <a:cs typeface="Arial"/>
            </a:endParaRPr>
          </a:p>
          <a:p>
            <a:pPr marL="12700" marR="12700" indent="449580" algn="just">
              <a:lnSpc>
                <a:spcPct val="120700"/>
              </a:lnSpc>
              <a:spcBef>
                <a:spcPts val="12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давно и повсеместно.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Перечислим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торые области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применения:</a:t>
            </a:r>
            <a:endParaRPr sz="1400">
              <a:latin typeface="Times New Roman"/>
              <a:cs typeface="Times New Roman"/>
            </a:endParaRPr>
          </a:p>
          <a:p>
            <a:pPr marL="462280" marR="7620" indent="-228600" algn="just">
              <a:lnSpc>
                <a:spcPct val="119600"/>
              </a:lnSpc>
              <a:spcBef>
                <a:spcPts val="390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Социологические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научные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исследования.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Подготовка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выбо-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рок при сборе данных,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опросе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исследовании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физических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выбором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результатов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экспериментов.</a:t>
            </a:r>
            <a:endParaRPr sz="1400">
              <a:latin typeface="Times New Roman"/>
              <a:cs typeface="Times New Roman"/>
            </a:endParaRPr>
          </a:p>
          <a:p>
            <a:pPr marL="462280" marR="12065" indent="-228600" algn="just">
              <a:lnSpc>
                <a:spcPct val="119700"/>
              </a:lnSpc>
              <a:spcBef>
                <a:spcPts val="415"/>
              </a:spcBef>
              <a:buAutoNum type="arabicPeriod"/>
              <a:tabLst>
                <a:tab pos="4629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Моделирование.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моделировании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физических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явлений.  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математическое моделирование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инструментов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численного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анализа.</a:t>
            </a:r>
            <a:endParaRPr sz="1400">
              <a:latin typeface="Times New Roman"/>
              <a:cs typeface="Times New Roman"/>
            </a:endParaRPr>
          </a:p>
          <a:p>
            <a:pPr marL="462280" marR="5080" indent="-228600" algn="just">
              <a:lnSpc>
                <a:spcPct val="119700"/>
              </a:lnSpc>
              <a:spcBef>
                <a:spcPts val="400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информационная безопасность. Случайные 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могут  использоваться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тестировании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эффективности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алго-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ритмов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программ. Многие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генерацию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псевдо-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решения прикладных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(например, криптогра-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фические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шифрования, генерация уникальных идентификато-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ров и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др.).</a:t>
            </a:r>
            <a:endParaRPr sz="1400">
              <a:latin typeface="Times New Roman"/>
              <a:cs typeface="Times New Roman"/>
            </a:endParaRPr>
          </a:p>
          <a:p>
            <a:pPr marL="462280" marR="10795" indent="-228600" algn="just">
              <a:lnSpc>
                <a:spcPct val="119600"/>
              </a:lnSpc>
              <a:spcBef>
                <a:spcPts val="415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Принятие решений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автоматизированных экспертных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системах. Исполь-  зование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частью стратегий принятия решений.  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беспристрастности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выбора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экзаменационного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билета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сту-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дентом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экзамене.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теории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матричных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игр.</a:t>
            </a:r>
            <a:endParaRPr sz="1400">
              <a:latin typeface="Times New Roman"/>
              <a:cs typeface="Times New Roman"/>
            </a:endParaRPr>
          </a:p>
          <a:p>
            <a:pPr marL="462280" marR="8255" indent="-228600" algn="just">
              <a:lnSpc>
                <a:spcPct val="119300"/>
              </a:lnSpc>
              <a:spcBef>
                <a:spcPts val="420"/>
              </a:spcBef>
              <a:buAutoNum type="arabicPeriod"/>
              <a:tabLst>
                <a:tab pos="4629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Оптимизация функциональных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зависимостей.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математические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оптимизации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стохастические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поиска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экс-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тремумов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функций.</a:t>
            </a:r>
            <a:endParaRPr sz="1400">
              <a:latin typeface="Times New Roman"/>
              <a:cs typeface="Times New Roman"/>
            </a:endParaRPr>
          </a:p>
          <a:p>
            <a:pPr marL="462280" marR="8255" indent="-228600" algn="just">
              <a:lnSpc>
                <a:spcPct val="119600"/>
              </a:lnSpc>
              <a:spcBef>
                <a:spcPts val="420"/>
              </a:spcBef>
              <a:buAutoNum type="arabicPeriod"/>
              <a:tabLst>
                <a:tab pos="4629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Развлечения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игры.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играх 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значительную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роль.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настольных играх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помогает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разнообра-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зить игровой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процесс.</a:t>
            </a:r>
            <a:endParaRPr sz="1400">
              <a:latin typeface="Times New Roman"/>
              <a:cs typeface="Times New Roman"/>
            </a:endParaRPr>
          </a:p>
          <a:p>
            <a:pPr marL="12700" marR="9525" indent="449580" algn="just">
              <a:lnSpc>
                <a:spcPct val="1199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более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глубоком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знакомстве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природой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случайности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чи-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возникают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вопросы 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«истинно»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 число,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какой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 быть последовательность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каким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(например, временном).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книге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 устоявшиеся формальные определения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популярные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содержатся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ответы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вопросы.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5263" y="5555360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000" spc="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827" y="426211"/>
            <a:ext cx="6250940" cy="500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  <a:p>
            <a:pPr marL="63500" marR="56515" algn="just">
              <a:lnSpc>
                <a:spcPct val="120100"/>
              </a:lnSpc>
              <a:spcBef>
                <a:spcPts val="115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последовательностью,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Эйченауэром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Лехном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1986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году: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185"/>
              </a:lnSpc>
              <a:spcBef>
                <a:spcPts val="780"/>
              </a:spcBef>
              <a:tabLst>
                <a:tab pos="2687320" algn="l"/>
                <a:tab pos="3152140" algn="l"/>
              </a:tabLst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𝑎𝑋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𝑝,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если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	≠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(3.6а)</a:t>
            </a:r>
            <a:endParaRPr sz="1400">
              <a:latin typeface="Times New Roman"/>
              <a:cs typeface="Times New Roman"/>
            </a:endParaRPr>
          </a:p>
          <a:p>
            <a:pPr marR="56515" algn="ctr">
              <a:lnSpc>
                <a:spcPts val="705"/>
              </a:lnSpc>
              <a:tabLst>
                <a:tab pos="1665605" algn="l"/>
              </a:tabLst>
            </a:pP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𝑛	𝑛</a:t>
            </a:r>
            <a:endParaRPr sz="1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  <a:tabLst>
                <a:tab pos="917575" algn="l"/>
                <a:tab pos="3152140" algn="l"/>
              </a:tabLst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𝑐,	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(3.6б)</a:t>
            </a:r>
            <a:endParaRPr sz="1400">
              <a:latin typeface="Times New Roman"/>
              <a:cs typeface="Times New Roman"/>
            </a:endParaRPr>
          </a:p>
          <a:p>
            <a:pPr marL="63500" marR="57150" indent="449580" algn="just">
              <a:lnSpc>
                <a:spcPct val="122100"/>
              </a:lnSpc>
              <a:spcBef>
                <a:spcPts val="35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получил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название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инверсный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конгруэнтный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Естественно,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наличие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22600"/>
              </a:lnSpc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простое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{0,1, … , 𝑝 − 1,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∞}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об-  ращение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500" spc="-7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∞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случаях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Пара-  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подбираются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НОД(𝑋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НОД(𝑎,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𝑝) =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22100"/>
              </a:lnSpc>
              <a:spcBef>
                <a:spcPts val="38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3.4.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Максимальный период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генерируемая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версным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определяемым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3.6а-3.6б, име-  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тогда,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𝑐𝑥 − 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прими-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тивным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Доказательство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теоремы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[54].</a:t>
            </a:r>
            <a:endParaRPr sz="1400">
              <a:latin typeface="Times New Roman"/>
              <a:cs typeface="Times New Roman"/>
            </a:endParaRPr>
          </a:p>
          <a:p>
            <a:pPr marL="63500" marR="59690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показывает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хорошие показатели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мо-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обобщен до полиномиальной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</a:t>
            </a:r>
            <a:endParaRPr sz="1400">
              <a:latin typeface="Times New Roman"/>
              <a:cs typeface="Times New Roman"/>
            </a:endParaRPr>
          </a:p>
          <a:p>
            <a:pPr marR="515620" algn="ctr">
              <a:lnSpc>
                <a:spcPct val="100000"/>
              </a:lnSpc>
              <a:spcBef>
                <a:spcPts val="560"/>
              </a:spcBef>
            </a:pP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219" y="5468492"/>
            <a:ext cx="2024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5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𝑖−𝑟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512" y="5703707"/>
            <a:ext cx="2484120" cy="49657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39"/>
              </a:spcBef>
            </a:pPr>
            <a:r>
              <a:rPr sz="1000" spc="12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5346" y="6364604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3751" y="6276212"/>
            <a:ext cx="1892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𝑎𝑋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−3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𝑐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627" y="6543522"/>
            <a:ext cx="6149340" cy="1048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показывает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хорошие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характеристики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даже при «слабых»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и 𝑐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изменении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исходных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 (см.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3.4).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ПСЧ,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полученные данным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имеют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нежелательных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статистических откло-  нений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[47, 48]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успешно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проходят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большинство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тестов на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случайность.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3196" y="4284090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10" y="4195698"/>
            <a:ext cx="5119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3.4.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График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𝑎𝑋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𝑐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параметрами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27" y="4373092"/>
            <a:ext cx="6204585" cy="51365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795"/>
              </a:spcBef>
            </a:pP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𝑎 = 𝑐 = 1, 𝑝 =</a:t>
            </a:r>
            <a:r>
              <a:rPr sz="1400" spc="2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104729.</a:t>
            </a:r>
            <a:endParaRPr sz="1400">
              <a:latin typeface="Cambria Math"/>
              <a:cs typeface="Cambria Math"/>
            </a:endParaRPr>
          </a:p>
          <a:p>
            <a:pPr marL="38100" marR="34925" indent="449580" algn="just">
              <a:lnSpc>
                <a:spcPct val="122600"/>
              </a:lnSpc>
              <a:spcBef>
                <a:spcPts val="3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Основной недостаток инверсных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трудоемкость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опера-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ции обращения элемента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она зависит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зна-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𝑂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𝑁 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log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[50].</a:t>
            </a:r>
            <a:endParaRPr sz="1400">
              <a:latin typeface="Times New Roman"/>
              <a:cs typeface="Times New Roman"/>
            </a:endParaRPr>
          </a:p>
          <a:p>
            <a:pPr marL="765175" marR="118110" indent="-365760">
              <a:lnSpc>
                <a:spcPct val="120000"/>
              </a:lnSpc>
              <a:spcBef>
                <a:spcPts val="965"/>
              </a:spcBef>
            </a:pPr>
            <a:r>
              <a:rPr sz="1400" b="1" spc="-5" dirty="0">
                <a:latin typeface="Arial"/>
                <a:cs typeface="Arial"/>
              </a:rPr>
              <a:t>3.5. </a:t>
            </a:r>
            <a:r>
              <a:rPr sz="1600" b="1" spc="-10" dirty="0">
                <a:latin typeface="Arial"/>
                <a:cs typeface="Arial"/>
              </a:rPr>
              <a:t>Регистр </a:t>
            </a:r>
            <a:r>
              <a:rPr sz="1600" b="1" spc="-5" dirty="0">
                <a:latin typeface="Arial"/>
                <a:cs typeface="Arial"/>
              </a:rPr>
              <a:t>сдвига с обратной линейной связью. </a:t>
            </a:r>
            <a:r>
              <a:rPr sz="1600" b="1" spc="-20" dirty="0">
                <a:latin typeface="Arial"/>
                <a:cs typeface="Arial"/>
              </a:rPr>
              <a:t>Метод  </a:t>
            </a:r>
            <a:r>
              <a:rPr sz="1600" b="1" spc="-10" dirty="0">
                <a:latin typeface="Arial"/>
                <a:cs typeface="Arial"/>
              </a:rPr>
              <a:t>М-последовательности.</a:t>
            </a:r>
            <a:endParaRPr sz="1600">
              <a:latin typeface="Arial"/>
              <a:cs typeface="Arial"/>
            </a:endParaRPr>
          </a:p>
          <a:p>
            <a:pPr marL="38100" marR="30480" indent="449580" algn="just">
              <a:lnSpc>
                <a:spcPct val="1199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класс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идее преобразования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Такие генераторы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преиму-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щества,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как, например,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скорость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чисел,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хорошие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статистиче-  ские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уровне.</a:t>
            </a:r>
            <a:endParaRPr sz="1400">
              <a:latin typeface="Times New Roman"/>
              <a:cs typeface="Times New Roman"/>
            </a:endParaRPr>
          </a:p>
          <a:p>
            <a:pPr marL="38100" marR="92075">
              <a:lnSpc>
                <a:spcPct val="120400"/>
              </a:lnSpc>
              <a:spcBef>
                <a:spcPts val="5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3.3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упорядоченный набор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допускающий  операцию изменения позиций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величину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влево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впра-  во.</a:t>
            </a:r>
            <a:endParaRPr sz="1400">
              <a:latin typeface="Times New Roman"/>
              <a:cs typeface="Times New Roman"/>
            </a:endParaRPr>
          </a:p>
          <a:p>
            <a:pPr marL="38100" marR="34290" algn="just">
              <a:lnSpc>
                <a:spcPct val="120000"/>
              </a:lnSpc>
              <a:spcBef>
                <a:spcPts val="384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3.4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связью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(РСЛОС)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ре-  гистр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слов, у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(вдвигаемый)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является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нейной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остальных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 Вдвигаемый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заносится 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ячейку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номером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ячеек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 длиной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132" y="393435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66" y="0"/>
                </a:moveTo>
                <a:lnTo>
                  <a:pt x="12667" y="1665"/>
                </a:lnTo>
                <a:lnTo>
                  <a:pt x="6043" y="6156"/>
                </a:lnTo>
                <a:lnTo>
                  <a:pt x="1614" y="12718"/>
                </a:lnTo>
                <a:lnTo>
                  <a:pt x="0" y="20593"/>
                </a:lnTo>
                <a:lnTo>
                  <a:pt x="1614" y="28859"/>
                </a:lnTo>
                <a:lnTo>
                  <a:pt x="6043" y="35453"/>
                </a:lnTo>
                <a:lnTo>
                  <a:pt x="12667" y="39819"/>
                </a:lnTo>
                <a:lnTo>
                  <a:pt x="20866" y="41398"/>
                </a:lnTo>
                <a:lnTo>
                  <a:pt x="28763" y="39819"/>
                </a:lnTo>
                <a:lnTo>
                  <a:pt x="35344" y="35453"/>
                </a:lnTo>
                <a:lnTo>
                  <a:pt x="39849" y="28859"/>
                </a:lnTo>
                <a:lnTo>
                  <a:pt x="41520" y="20593"/>
                </a:lnTo>
                <a:lnTo>
                  <a:pt x="39849" y="12718"/>
                </a:lnTo>
                <a:lnTo>
                  <a:pt x="35344" y="6156"/>
                </a:lnTo>
                <a:lnTo>
                  <a:pt x="28763" y="1665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5717" y="393435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19" y="0"/>
                </a:moveTo>
                <a:lnTo>
                  <a:pt x="12390" y="1665"/>
                </a:lnTo>
                <a:lnTo>
                  <a:pt x="5959" y="6156"/>
                </a:lnTo>
                <a:lnTo>
                  <a:pt x="1602" y="12718"/>
                </a:lnTo>
                <a:lnTo>
                  <a:pt x="0" y="20593"/>
                </a:lnTo>
                <a:lnTo>
                  <a:pt x="1602" y="28859"/>
                </a:lnTo>
                <a:lnTo>
                  <a:pt x="5959" y="35453"/>
                </a:lnTo>
                <a:lnTo>
                  <a:pt x="12390" y="39819"/>
                </a:lnTo>
                <a:lnTo>
                  <a:pt x="20219" y="41398"/>
                </a:lnTo>
                <a:lnTo>
                  <a:pt x="28422" y="39819"/>
                </a:lnTo>
                <a:lnTo>
                  <a:pt x="35046" y="35453"/>
                </a:lnTo>
                <a:lnTo>
                  <a:pt x="39473" y="28859"/>
                </a:lnTo>
                <a:lnTo>
                  <a:pt x="41086" y="20593"/>
                </a:lnTo>
                <a:lnTo>
                  <a:pt x="39473" y="12718"/>
                </a:lnTo>
                <a:lnTo>
                  <a:pt x="35046" y="6156"/>
                </a:lnTo>
                <a:lnTo>
                  <a:pt x="28422" y="1665"/>
                </a:lnTo>
                <a:lnTo>
                  <a:pt x="20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4868" y="357620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653" y="0"/>
                </a:moveTo>
                <a:lnTo>
                  <a:pt x="12753" y="1665"/>
                </a:lnTo>
                <a:lnTo>
                  <a:pt x="6173" y="6156"/>
                </a:lnTo>
                <a:lnTo>
                  <a:pt x="1669" y="12718"/>
                </a:lnTo>
                <a:lnTo>
                  <a:pt x="0" y="20593"/>
                </a:lnTo>
                <a:lnTo>
                  <a:pt x="1669" y="28859"/>
                </a:lnTo>
                <a:lnTo>
                  <a:pt x="6173" y="35453"/>
                </a:lnTo>
                <a:lnTo>
                  <a:pt x="12753" y="39819"/>
                </a:lnTo>
                <a:lnTo>
                  <a:pt x="20653" y="41398"/>
                </a:lnTo>
                <a:lnTo>
                  <a:pt x="28673" y="39819"/>
                </a:lnTo>
                <a:lnTo>
                  <a:pt x="35317" y="35453"/>
                </a:lnTo>
                <a:lnTo>
                  <a:pt x="39846" y="28859"/>
                </a:lnTo>
                <a:lnTo>
                  <a:pt x="41520" y="20593"/>
                </a:lnTo>
                <a:lnTo>
                  <a:pt x="39846" y="12718"/>
                </a:lnTo>
                <a:lnTo>
                  <a:pt x="35317" y="6156"/>
                </a:lnTo>
                <a:lnTo>
                  <a:pt x="28673" y="1665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445" y="184769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53" y="0"/>
                </a:moveTo>
                <a:lnTo>
                  <a:pt x="12487" y="1602"/>
                </a:lnTo>
                <a:lnTo>
                  <a:pt x="5936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713"/>
                </a:lnTo>
                <a:lnTo>
                  <a:pt x="5936" y="35347"/>
                </a:lnTo>
                <a:lnTo>
                  <a:pt x="12487" y="39912"/>
                </a:lnTo>
                <a:lnTo>
                  <a:pt x="20653" y="41610"/>
                </a:lnTo>
                <a:lnTo>
                  <a:pt x="28610" y="39912"/>
                </a:lnTo>
                <a:lnTo>
                  <a:pt x="35107" y="35347"/>
                </a:lnTo>
                <a:lnTo>
                  <a:pt x="39488" y="28713"/>
                </a:lnTo>
                <a:lnTo>
                  <a:pt x="41094" y="20805"/>
                </a:lnTo>
                <a:lnTo>
                  <a:pt x="39488" y="12610"/>
                </a:lnTo>
                <a:lnTo>
                  <a:pt x="35107" y="6008"/>
                </a:lnTo>
                <a:lnTo>
                  <a:pt x="28610" y="1602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3392" y="384965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66" y="0"/>
                </a:moveTo>
                <a:lnTo>
                  <a:pt x="12843" y="1608"/>
                </a:lnTo>
                <a:lnTo>
                  <a:pt x="6199" y="6023"/>
                </a:lnTo>
                <a:lnTo>
                  <a:pt x="1672" y="12628"/>
                </a:lnTo>
                <a:lnTo>
                  <a:pt x="0" y="20805"/>
                </a:lnTo>
                <a:lnTo>
                  <a:pt x="1672" y="28713"/>
                </a:lnTo>
                <a:lnTo>
                  <a:pt x="6199" y="35347"/>
                </a:lnTo>
                <a:lnTo>
                  <a:pt x="12843" y="39912"/>
                </a:lnTo>
                <a:lnTo>
                  <a:pt x="20866" y="41610"/>
                </a:lnTo>
                <a:lnTo>
                  <a:pt x="29066" y="39912"/>
                </a:lnTo>
                <a:lnTo>
                  <a:pt x="35690" y="35347"/>
                </a:lnTo>
                <a:lnTo>
                  <a:pt x="40119" y="28713"/>
                </a:lnTo>
                <a:lnTo>
                  <a:pt x="41733" y="20805"/>
                </a:lnTo>
                <a:lnTo>
                  <a:pt x="40119" y="12628"/>
                </a:lnTo>
                <a:lnTo>
                  <a:pt x="35690" y="6023"/>
                </a:lnTo>
                <a:lnTo>
                  <a:pt x="29066" y="160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969" y="175827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7" y="1578"/>
                </a:lnTo>
                <a:lnTo>
                  <a:pt x="6043" y="5944"/>
                </a:lnTo>
                <a:lnTo>
                  <a:pt x="1614" y="12538"/>
                </a:lnTo>
                <a:lnTo>
                  <a:pt x="0" y="20805"/>
                </a:lnTo>
                <a:lnTo>
                  <a:pt x="1614" y="28686"/>
                </a:lnTo>
                <a:lnTo>
                  <a:pt x="6043" y="35262"/>
                </a:lnTo>
                <a:lnTo>
                  <a:pt x="12667" y="39768"/>
                </a:lnTo>
                <a:lnTo>
                  <a:pt x="20866" y="41440"/>
                </a:lnTo>
                <a:lnTo>
                  <a:pt x="28790" y="39768"/>
                </a:lnTo>
                <a:lnTo>
                  <a:pt x="35214" y="35262"/>
                </a:lnTo>
                <a:lnTo>
                  <a:pt x="39521" y="28686"/>
                </a:lnTo>
                <a:lnTo>
                  <a:pt x="41094" y="20805"/>
                </a:lnTo>
                <a:lnTo>
                  <a:pt x="39521" y="12538"/>
                </a:lnTo>
                <a:lnTo>
                  <a:pt x="35214" y="5944"/>
                </a:lnTo>
                <a:lnTo>
                  <a:pt x="28790" y="157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2555" y="274758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0" y="0"/>
                </a:moveTo>
                <a:lnTo>
                  <a:pt x="12484" y="1578"/>
                </a:lnTo>
                <a:lnTo>
                  <a:pt x="5986" y="5944"/>
                </a:lnTo>
                <a:lnTo>
                  <a:pt x="1606" y="12538"/>
                </a:lnTo>
                <a:lnTo>
                  <a:pt x="0" y="20805"/>
                </a:lnTo>
                <a:lnTo>
                  <a:pt x="1606" y="28686"/>
                </a:lnTo>
                <a:lnTo>
                  <a:pt x="5986" y="35262"/>
                </a:lnTo>
                <a:lnTo>
                  <a:pt x="12484" y="39768"/>
                </a:lnTo>
                <a:lnTo>
                  <a:pt x="20440" y="41440"/>
                </a:lnTo>
                <a:lnTo>
                  <a:pt x="28605" y="39768"/>
                </a:lnTo>
                <a:lnTo>
                  <a:pt x="35153" y="35262"/>
                </a:lnTo>
                <a:lnTo>
                  <a:pt x="39506" y="28686"/>
                </a:lnTo>
                <a:lnTo>
                  <a:pt x="41086" y="20805"/>
                </a:lnTo>
                <a:lnTo>
                  <a:pt x="39506" y="12538"/>
                </a:lnTo>
                <a:lnTo>
                  <a:pt x="35153" y="5944"/>
                </a:lnTo>
                <a:lnTo>
                  <a:pt x="28605" y="1578"/>
                </a:lnTo>
                <a:lnTo>
                  <a:pt x="20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1706" y="192327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66" y="0"/>
                </a:moveTo>
                <a:lnTo>
                  <a:pt x="12847" y="1602"/>
                </a:lnTo>
                <a:lnTo>
                  <a:pt x="6202" y="6008"/>
                </a:lnTo>
                <a:lnTo>
                  <a:pt x="1674" y="12610"/>
                </a:lnTo>
                <a:lnTo>
                  <a:pt x="0" y="20805"/>
                </a:lnTo>
                <a:lnTo>
                  <a:pt x="1674" y="28673"/>
                </a:lnTo>
                <a:lnTo>
                  <a:pt x="6202" y="35220"/>
                </a:lnTo>
                <a:lnTo>
                  <a:pt x="12847" y="39697"/>
                </a:lnTo>
                <a:lnTo>
                  <a:pt x="20866" y="41355"/>
                </a:lnTo>
                <a:lnTo>
                  <a:pt x="28763" y="39697"/>
                </a:lnTo>
                <a:lnTo>
                  <a:pt x="35344" y="35220"/>
                </a:lnTo>
                <a:lnTo>
                  <a:pt x="39849" y="28673"/>
                </a:lnTo>
                <a:lnTo>
                  <a:pt x="41520" y="20805"/>
                </a:lnTo>
                <a:lnTo>
                  <a:pt x="39849" y="12610"/>
                </a:lnTo>
                <a:lnTo>
                  <a:pt x="35344" y="6008"/>
                </a:lnTo>
                <a:lnTo>
                  <a:pt x="28763" y="1602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1291" y="371760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94" y="1608"/>
                </a:lnTo>
                <a:lnTo>
                  <a:pt x="5960" y="6023"/>
                </a:lnTo>
                <a:lnTo>
                  <a:pt x="1602" y="12628"/>
                </a:lnTo>
                <a:lnTo>
                  <a:pt x="0" y="20805"/>
                </a:lnTo>
                <a:lnTo>
                  <a:pt x="1602" y="28982"/>
                </a:lnTo>
                <a:lnTo>
                  <a:pt x="5960" y="35586"/>
                </a:lnTo>
                <a:lnTo>
                  <a:pt x="12394" y="40001"/>
                </a:lnTo>
                <a:lnTo>
                  <a:pt x="20227" y="41610"/>
                </a:lnTo>
                <a:lnTo>
                  <a:pt x="28425" y="40001"/>
                </a:lnTo>
                <a:lnTo>
                  <a:pt x="35047" y="35586"/>
                </a:lnTo>
                <a:lnTo>
                  <a:pt x="39473" y="28982"/>
                </a:lnTo>
                <a:lnTo>
                  <a:pt x="41086" y="20805"/>
                </a:lnTo>
                <a:lnTo>
                  <a:pt x="39473" y="12628"/>
                </a:lnTo>
                <a:lnTo>
                  <a:pt x="35047" y="6023"/>
                </a:lnTo>
                <a:lnTo>
                  <a:pt x="28425" y="1608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0442" y="308174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653" y="0"/>
                </a:moveTo>
                <a:lnTo>
                  <a:pt x="12757" y="1614"/>
                </a:lnTo>
                <a:lnTo>
                  <a:pt x="6176" y="6039"/>
                </a:lnTo>
                <a:lnTo>
                  <a:pt x="1670" y="12646"/>
                </a:lnTo>
                <a:lnTo>
                  <a:pt x="0" y="20805"/>
                </a:lnTo>
                <a:lnTo>
                  <a:pt x="1670" y="28973"/>
                </a:lnTo>
                <a:lnTo>
                  <a:pt x="6176" y="35517"/>
                </a:lnTo>
                <a:lnTo>
                  <a:pt x="12757" y="39864"/>
                </a:lnTo>
                <a:lnTo>
                  <a:pt x="20653" y="41440"/>
                </a:lnTo>
                <a:lnTo>
                  <a:pt x="28673" y="39864"/>
                </a:lnTo>
                <a:lnTo>
                  <a:pt x="35317" y="35517"/>
                </a:lnTo>
                <a:lnTo>
                  <a:pt x="39846" y="28973"/>
                </a:lnTo>
                <a:lnTo>
                  <a:pt x="41520" y="20805"/>
                </a:lnTo>
                <a:lnTo>
                  <a:pt x="39846" y="12646"/>
                </a:lnTo>
                <a:lnTo>
                  <a:pt x="35317" y="6039"/>
                </a:lnTo>
                <a:lnTo>
                  <a:pt x="28673" y="1614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0028" y="204555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45" y="0"/>
                </a:moveTo>
                <a:lnTo>
                  <a:pt x="12480" y="1602"/>
                </a:lnTo>
                <a:lnTo>
                  <a:pt x="5932" y="6008"/>
                </a:lnTo>
                <a:lnTo>
                  <a:pt x="1579" y="12610"/>
                </a:lnTo>
                <a:lnTo>
                  <a:pt x="0" y="20805"/>
                </a:lnTo>
                <a:lnTo>
                  <a:pt x="1579" y="28785"/>
                </a:lnTo>
                <a:lnTo>
                  <a:pt x="5932" y="35411"/>
                </a:lnTo>
                <a:lnTo>
                  <a:pt x="12480" y="39936"/>
                </a:lnTo>
                <a:lnTo>
                  <a:pt x="20645" y="41610"/>
                </a:lnTo>
                <a:lnTo>
                  <a:pt x="28602" y="39936"/>
                </a:lnTo>
                <a:lnTo>
                  <a:pt x="35099" y="35411"/>
                </a:lnTo>
                <a:lnTo>
                  <a:pt x="39479" y="28785"/>
                </a:lnTo>
                <a:lnTo>
                  <a:pt x="41086" y="20805"/>
                </a:lnTo>
                <a:lnTo>
                  <a:pt x="39479" y="12610"/>
                </a:lnTo>
                <a:lnTo>
                  <a:pt x="35099" y="6008"/>
                </a:lnTo>
                <a:lnTo>
                  <a:pt x="28602" y="1602"/>
                </a:lnTo>
                <a:lnTo>
                  <a:pt x="2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8966" y="183809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66" y="0"/>
                </a:moveTo>
                <a:lnTo>
                  <a:pt x="12847" y="1674"/>
                </a:lnTo>
                <a:lnTo>
                  <a:pt x="6202" y="6199"/>
                </a:lnTo>
                <a:lnTo>
                  <a:pt x="1674" y="12825"/>
                </a:lnTo>
                <a:lnTo>
                  <a:pt x="0" y="20805"/>
                </a:lnTo>
                <a:lnTo>
                  <a:pt x="1674" y="28973"/>
                </a:lnTo>
                <a:lnTo>
                  <a:pt x="6202" y="35517"/>
                </a:lnTo>
                <a:lnTo>
                  <a:pt x="12847" y="39864"/>
                </a:lnTo>
                <a:lnTo>
                  <a:pt x="20866" y="41440"/>
                </a:lnTo>
                <a:lnTo>
                  <a:pt x="29066" y="39864"/>
                </a:lnTo>
                <a:lnTo>
                  <a:pt x="35690" y="35517"/>
                </a:lnTo>
                <a:lnTo>
                  <a:pt x="40119" y="28973"/>
                </a:lnTo>
                <a:lnTo>
                  <a:pt x="41733" y="20805"/>
                </a:lnTo>
                <a:lnTo>
                  <a:pt x="40119" y="12825"/>
                </a:lnTo>
                <a:lnTo>
                  <a:pt x="35690" y="6199"/>
                </a:lnTo>
                <a:lnTo>
                  <a:pt x="29066" y="167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8552" y="201260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58" y="0"/>
                </a:moveTo>
                <a:lnTo>
                  <a:pt x="12660" y="1614"/>
                </a:lnTo>
                <a:lnTo>
                  <a:pt x="6038" y="6039"/>
                </a:lnTo>
                <a:lnTo>
                  <a:pt x="1612" y="12646"/>
                </a:lnTo>
                <a:lnTo>
                  <a:pt x="0" y="20805"/>
                </a:lnTo>
                <a:lnTo>
                  <a:pt x="1612" y="28713"/>
                </a:lnTo>
                <a:lnTo>
                  <a:pt x="6038" y="35347"/>
                </a:lnTo>
                <a:lnTo>
                  <a:pt x="12660" y="39912"/>
                </a:lnTo>
                <a:lnTo>
                  <a:pt x="20858" y="41610"/>
                </a:lnTo>
                <a:lnTo>
                  <a:pt x="28881" y="39912"/>
                </a:lnTo>
                <a:lnTo>
                  <a:pt x="35525" y="35347"/>
                </a:lnTo>
                <a:lnTo>
                  <a:pt x="40052" y="28713"/>
                </a:lnTo>
                <a:lnTo>
                  <a:pt x="41725" y="20805"/>
                </a:lnTo>
                <a:lnTo>
                  <a:pt x="40052" y="12646"/>
                </a:lnTo>
                <a:lnTo>
                  <a:pt x="35525" y="6039"/>
                </a:lnTo>
                <a:lnTo>
                  <a:pt x="28881" y="1614"/>
                </a:lnTo>
                <a:lnTo>
                  <a:pt x="20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8129" y="173432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0" y="0"/>
                </a:moveTo>
                <a:lnTo>
                  <a:pt x="12487" y="1662"/>
                </a:lnTo>
                <a:lnTo>
                  <a:pt x="5989" y="6167"/>
                </a:lnTo>
                <a:lnTo>
                  <a:pt x="1607" y="12789"/>
                </a:lnTo>
                <a:lnTo>
                  <a:pt x="0" y="20805"/>
                </a:lnTo>
                <a:lnTo>
                  <a:pt x="1607" y="28964"/>
                </a:lnTo>
                <a:lnTo>
                  <a:pt x="5989" y="35570"/>
                </a:lnTo>
                <a:lnTo>
                  <a:pt x="12487" y="39995"/>
                </a:lnTo>
                <a:lnTo>
                  <a:pt x="20440" y="41610"/>
                </a:lnTo>
                <a:lnTo>
                  <a:pt x="28606" y="39995"/>
                </a:lnTo>
                <a:lnTo>
                  <a:pt x="35157" y="35570"/>
                </a:lnTo>
                <a:lnTo>
                  <a:pt x="39513" y="28964"/>
                </a:lnTo>
                <a:lnTo>
                  <a:pt x="41094" y="20805"/>
                </a:lnTo>
                <a:lnTo>
                  <a:pt x="39513" y="12789"/>
                </a:lnTo>
                <a:lnTo>
                  <a:pt x="35157" y="6167"/>
                </a:lnTo>
                <a:lnTo>
                  <a:pt x="28606" y="1662"/>
                </a:lnTo>
                <a:lnTo>
                  <a:pt x="20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7288" y="144262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58" y="0"/>
                </a:moveTo>
                <a:lnTo>
                  <a:pt x="12839" y="1602"/>
                </a:lnTo>
                <a:lnTo>
                  <a:pt x="6198" y="6008"/>
                </a:lnTo>
                <a:lnTo>
                  <a:pt x="1672" y="12610"/>
                </a:lnTo>
                <a:lnTo>
                  <a:pt x="0" y="20805"/>
                </a:lnTo>
                <a:lnTo>
                  <a:pt x="1672" y="28785"/>
                </a:lnTo>
                <a:lnTo>
                  <a:pt x="6198" y="35411"/>
                </a:lnTo>
                <a:lnTo>
                  <a:pt x="12839" y="39936"/>
                </a:lnTo>
                <a:lnTo>
                  <a:pt x="20858" y="41610"/>
                </a:lnTo>
                <a:lnTo>
                  <a:pt x="28758" y="39936"/>
                </a:lnTo>
                <a:lnTo>
                  <a:pt x="35338" y="35411"/>
                </a:lnTo>
                <a:lnTo>
                  <a:pt x="39842" y="28785"/>
                </a:lnTo>
                <a:lnTo>
                  <a:pt x="41512" y="20805"/>
                </a:lnTo>
                <a:lnTo>
                  <a:pt x="39842" y="12610"/>
                </a:lnTo>
                <a:lnTo>
                  <a:pt x="35338" y="6008"/>
                </a:lnTo>
                <a:lnTo>
                  <a:pt x="28758" y="1602"/>
                </a:lnTo>
                <a:lnTo>
                  <a:pt x="20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6866" y="277586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3" y="1574"/>
                </a:lnTo>
                <a:lnTo>
                  <a:pt x="6040" y="5912"/>
                </a:lnTo>
                <a:lnTo>
                  <a:pt x="1612" y="12431"/>
                </a:lnTo>
                <a:lnTo>
                  <a:pt x="0" y="20550"/>
                </a:lnTo>
                <a:lnTo>
                  <a:pt x="1612" y="28566"/>
                </a:lnTo>
                <a:lnTo>
                  <a:pt x="6040" y="35188"/>
                </a:lnTo>
                <a:lnTo>
                  <a:pt x="12663" y="39693"/>
                </a:lnTo>
                <a:lnTo>
                  <a:pt x="20866" y="41355"/>
                </a:lnTo>
                <a:lnTo>
                  <a:pt x="28696" y="39693"/>
                </a:lnTo>
                <a:lnTo>
                  <a:pt x="35131" y="35188"/>
                </a:lnTo>
                <a:lnTo>
                  <a:pt x="39490" y="28566"/>
                </a:lnTo>
                <a:lnTo>
                  <a:pt x="41094" y="20550"/>
                </a:lnTo>
                <a:lnTo>
                  <a:pt x="39490" y="12431"/>
                </a:lnTo>
                <a:lnTo>
                  <a:pt x="35131" y="5912"/>
                </a:lnTo>
                <a:lnTo>
                  <a:pt x="28696" y="157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0703" y="117869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66" y="0"/>
                </a:moveTo>
                <a:lnTo>
                  <a:pt x="12847" y="1614"/>
                </a:lnTo>
                <a:lnTo>
                  <a:pt x="6202" y="6039"/>
                </a:lnTo>
                <a:lnTo>
                  <a:pt x="1674" y="12646"/>
                </a:lnTo>
                <a:lnTo>
                  <a:pt x="0" y="20805"/>
                </a:lnTo>
                <a:lnTo>
                  <a:pt x="1674" y="29000"/>
                </a:lnTo>
                <a:lnTo>
                  <a:pt x="6202" y="35602"/>
                </a:lnTo>
                <a:lnTo>
                  <a:pt x="12847" y="40007"/>
                </a:lnTo>
                <a:lnTo>
                  <a:pt x="20866" y="41610"/>
                </a:lnTo>
                <a:lnTo>
                  <a:pt x="28796" y="40007"/>
                </a:lnTo>
                <a:lnTo>
                  <a:pt x="35450" y="35602"/>
                </a:lnTo>
                <a:lnTo>
                  <a:pt x="40029" y="29000"/>
                </a:lnTo>
                <a:lnTo>
                  <a:pt x="41733" y="20805"/>
                </a:lnTo>
                <a:lnTo>
                  <a:pt x="40029" y="12646"/>
                </a:lnTo>
                <a:lnTo>
                  <a:pt x="35450" y="6039"/>
                </a:lnTo>
                <a:lnTo>
                  <a:pt x="28796" y="161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0289" y="119313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19" y="0"/>
                </a:moveTo>
                <a:lnTo>
                  <a:pt x="12390" y="1578"/>
                </a:lnTo>
                <a:lnTo>
                  <a:pt x="5959" y="5944"/>
                </a:lnTo>
                <a:lnTo>
                  <a:pt x="1602" y="12538"/>
                </a:lnTo>
                <a:lnTo>
                  <a:pt x="0" y="20805"/>
                </a:lnTo>
                <a:lnTo>
                  <a:pt x="1602" y="28686"/>
                </a:lnTo>
                <a:lnTo>
                  <a:pt x="5959" y="35262"/>
                </a:lnTo>
                <a:lnTo>
                  <a:pt x="12390" y="39768"/>
                </a:lnTo>
                <a:lnTo>
                  <a:pt x="20219" y="41440"/>
                </a:lnTo>
                <a:lnTo>
                  <a:pt x="28512" y="39768"/>
                </a:lnTo>
                <a:lnTo>
                  <a:pt x="35125" y="35262"/>
                </a:lnTo>
                <a:lnTo>
                  <a:pt x="39503" y="28686"/>
                </a:lnTo>
                <a:lnTo>
                  <a:pt x="41086" y="20805"/>
                </a:lnTo>
                <a:lnTo>
                  <a:pt x="39503" y="12538"/>
                </a:lnTo>
                <a:lnTo>
                  <a:pt x="35125" y="5944"/>
                </a:lnTo>
                <a:lnTo>
                  <a:pt x="28512" y="1578"/>
                </a:lnTo>
                <a:lnTo>
                  <a:pt x="20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9440" y="384965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847" y="1608"/>
                </a:lnTo>
                <a:lnTo>
                  <a:pt x="6202" y="6023"/>
                </a:lnTo>
                <a:lnTo>
                  <a:pt x="1674" y="12628"/>
                </a:lnTo>
                <a:lnTo>
                  <a:pt x="0" y="20805"/>
                </a:lnTo>
                <a:lnTo>
                  <a:pt x="1674" y="28713"/>
                </a:lnTo>
                <a:lnTo>
                  <a:pt x="6202" y="35347"/>
                </a:lnTo>
                <a:lnTo>
                  <a:pt x="12847" y="39912"/>
                </a:lnTo>
                <a:lnTo>
                  <a:pt x="20866" y="41610"/>
                </a:lnTo>
                <a:lnTo>
                  <a:pt x="28763" y="39912"/>
                </a:lnTo>
                <a:lnTo>
                  <a:pt x="35344" y="35347"/>
                </a:lnTo>
                <a:lnTo>
                  <a:pt x="39849" y="28713"/>
                </a:lnTo>
                <a:lnTo>
                  <a:pt x="41520" y="20805"/>
                </a:lnTo>
                <a:lnTo>
                  <a:pt x="39849" y="12628"/>
                </a:lnTo>
                <a:lnTo>
                  <a:pt x="35344" y="6023"/>
                </a:lnTo>
                <a:lnTo>
                  <a:pt x="28763" y="160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9025" y="287904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58" y="0"/>
                </a:moveTo>
                <a:lnTo>
                  <a:pt x="12660" y="1662"/>
                </a:lnTo>
                <a:lnTo>
                  <a:pt x="6038" y="6167"/>
                </a:lnTo>
                <a:lnTo>
                  <a:pt x="1612" y="12789"/>
                </a:lnTo>
                <a:lnTo>
                  <a:pt x="0" y="20805"/>
                </a:lnTo>
                <a:lnTo>
                  <a:pt x="1612" y="28924"/>
                </a:lnTo>
                <a:lnTo>
                  <a:pt x="6038" y="35443"/>
                </a:lnTo>
                <a:lnTo>
                  <a:pt x="12660" y="39780"/>
                </a:lnTo>
                <a:lnTo>
                  <a:pt x="20858" y="41355"/>
                </a:lnTo>
                <a:lnTo>
                  <a:pt x="28691" y="39780"/>
                </a:lnTo>
                <a:lnTo>
                  <a:pt x="35125" y="35443"/>
                </a:lnTo>
                <a:lnTo>
                  <a:pt x="39483" y="28924"/>
                </a:lnTo>
                <a:lnTo>
                  <a:pt x="41086" y="20805"/>
                </a:lnTo>
                <a:lnTo>
                  <a:pt x="39483" y="12789"/>
                </a:lnTo>
                <a:lnTo>
                  <a:pt x="35125" y="6167"/>
                </a:lnTo>
                <a:lnTo>
                  <a:pt x="28691" y="1662"/>
                </a:lnTo>
                <a:lnTo>
                  <a:pt x="20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8176" y="319027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53" y="0"/>
                </a:moveTo>
                <a:lnTo>
                  <a:pt x="12753" y="1602"/>
                </a:lnTo>
                <a:lnTo>
                  <a:pt x="6173" y="6008"/>
                </a:lnTo>
                <a:lnTo>
                  <a:pt x="1669" y="12610"/>
                </a:lnTo>
                <a:lnTo>
                  <a:pt x="0" y="20805"/>
                </a:lnTo>
                <a:lnTo>
                  <a:pt x="1669" y="28785"/>
                </a:lnTo>
                <a:lnTo>
                  <a:pt x="6173" y="35411"/>
                </a:lnTo>
                <a:lnTo>
                  <a:pt x="12753" y="39936"/>
                </a:lnTo>
                <a:lnTo>
                  <a:pt x="20653" y="41610"/>
                </a:lnTo>
                <a:lnTo>
                  <a:pt x="28853" y="39936"/>
                </a:lnTo>
                <a:lnTo>
                  <a:pt x="35477" y="35411"/>
                </a:lnTo>
                <a:lnTo>
                  <a:pt x="39906" y="28785"/>
                </a:lnTo>
                <a:lnTo>
                  <a:pt x="41520" y="20805"/>
                </a:lnTo>
                <a:lnTo>
                  <a:pt x="39906" y="12610"/>
                </a:lnTo>
                <a:lnTo>
                  <a:pt x="35477" y="6008"/>
                </a:lnTo>
                <a:lnTo>
                  <a:pt x="28853" y="1602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7753" y="139057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53" y="0"/>
                </a:moveTo>
                <a:lnTo>
                  <a:pt x="12487" y="1674"/>
                </a:lnTo>
                <a:lnTo>
                  <a:pt x="5936" y="6199"/>
                </a:lnTo>
                <a:lnTo>
                  <a:pt x="1580" y="12825"/>
                </a:lnTo>
                <a:lnTo>
                  <a:pt x="0" y="20805"/>
                </a:lnTo>
                <a:lnTo>
                  <a:pt x="1580" y="28973"/>
                </a:lnTo>
                <a:lnTo>
                  <a:pt x="5936" y="35517"/>
                </a:lnTo>
                <a:lnTo>
                  <a:pt x="12487" y="39864"/>
                </a:lnTo>
                <a:lnTo>
                  <a:pt x="20653" y="41440"/>
                </a:lnTo>
                <a:lnTo>
                  <a:pt x="28677" y="39864"/>
                </a:lnTo>
                <a:lnTo>
                  <a:pt x="35320" y="35517"/>
                </a:lnTo>
                <a:lnTo>
                  <a:pt x="39847" y="28973"/>
                </a:lnTo>
                <a:lnTo>
                  <a:pt x="41520" y="20805"/>
                </a:lnTo>
                <a:lnTo>
                  <a:pt x="39847" y="12825"/>
                </a:lnTo>
                <a:lnTo>
                  <a:pt x="35320" y="6199"/>
                </a:lnTo>
                <a:lnTo>
                  <a:pt x="28677" y="1674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7339" y="305839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04" y="1576"/>
                </a:lnTo>
                <a:lnTo>
                  <a:pt x="5880" y="5923"/>
                </a:lnTo>
                <a:lnTo>
                  <a:pt x="1572" y="12467"/>
                </a:lnTo>
                <a:lnTo>
                  <a:pt x="0" y="20635"/>
                </a:lnTo>
                <a:lnTo>
                  <a:pt x="1572" y="28615"/>
                </a:lnTo>
                <a:lnTo>
                  <a:pt x="5880" y="35241"/>
                </a:lnTo>
                <a:lnTo>
                  <a:pt x="12304" y="39766"/>
                </a:lnTo>
                <a:lnTo>
                  <a:pt x="20227" y="41440"/>
                </a:lnTo>
                <a:lnTo>
                  <a:pt x="28427" y="39766"/>
                </a:lnTo>
                <a:lnTo>
                  <a:pt x="35051" y="35241"/>
                </a:lnTo>
                <a:lnTo>
                  <a:pt x="39480" y="28615"/>
                </a:lnTo>
                <a:lnTo>
                  <a:pt x="41094" y="20635"/>
                </a:lnTo>
                <a:lnTo>
                  <a:pt x="39480" y="12467"/>
                </a:lnTo>
                <a:lnTo>
                  <a:pt x="35051" y="5923"/>
                </a:lnTo>
                <a:lnTo>
                  <a:pt x="28427" y="1576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86277" y="246013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847" y="1614"/>
                </a:lnTo>
                <a:lnTo>
                  <a:pt x="6202" y="6039"/>
                </a:lnTo>
                <a:lnTo>
                  <a:pt x="1674" y="12646"/>
                </a:lnTo>
                <a:lnTo>
                  <a:pt x="0" y="20805"/>
                </a:lnTo>
                <a:lnTo>
                  <a:pt x="1674" y="28820"/>
                </a:lnTo>
                <a:lnTo>
                  <a:pt x="6202" y="35443"/>
                </a:lnTo>
                <a:lnTo>
                  <a:pt x="12847" y="39948"/>
                </a:lnTo>
                <a:lnTo>
                  <a:pt x="20866" y="41610"/>
                </a:lnTo>
                <a:lnTo>
                  <a:pt x="28890" y="39948"/>
                </a:lnTo>
                <a:lnTo>
                  <a:pt x="35533" y="35443"/>
                </a:lnTo>
                <a:lnTo>
                  <a:pt x="40060" y="28820"/>
                </a:lnTo>
                <a:lnTo>
                  <a:pt x="41733" y="20805"/>
                </a:lnTo>
                <a:lnTo>
                  <a:pt x="40060" y="12646"/>
                </a:lnTo>
                <a:lnTo>
                  <a:pt x="35533" y="6039"/>
                </a:lnTo>
                <a:lnTo>
                  <a:pt x="28890" y="161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5863" y="245062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3" y="1602"/>
                </a:lnTo>
                <a:lnTo>
                  <a:pt x="6040" y="6008"/>
                </a:lnTo>
                <a:lnTo>
                  <a:pt x="1612" y="12610"/>
                </a:lnTo>
                <a:lnTo>
                  <a:pt x="0" y="20805"/>
                </a:lnTo>
                <a:lnTo>
                  <a:pt x="1612" y="28713"/>
                </a:lnTo>
                <a:lnTo>
                  <a:pt x="6040" y="35347"/>
                </a:lnTo>
                <a:lnTo>
                  <a:pt x="12663" y="39912"/>
                </a:lnTo>
                <a:lnTo>
                  <a:pt x="20866" y="41610"/>
                </a:lnTo>
                <a:lnTo>
                  <a:pt x="28785" y="39912"/>
                </a:lnTo>
                <a:lnTo>
                  <a:pt x="35206" y="35347"/>
                </a:lnTo>
                <a:lnTo>
                  <a:pt x="39513" y="28713"/>
                </a:lnTo>
                <a:lnTo>
                  <a:pt x="41086" y="20805"/>
                </a:lnTo>
                <a:lnTo>
                  <a:pt x="39513" y="12610"/>
                </a:lnTo>
                <a:lnTo>
                  <a:pt x="35206" y="6008"/>
                </a:lnTo>
                <a:lnTo>
                  <a:pt x="28785" y="1602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5014" y="346326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847" y="1608"/>
                </a:lnTo>
                <a:lnTo>
                  <a:pt x="6202" y="6023"/>
                </a:lnTo>
                <a:lnTo>
                  <a:pt x="1674" y="12628"/>
                </a:lnTo>
                <a:lnTo>
                  <a:pt x="0" y="20805"/>
                </a:lnTo>
                <a:lnTo>
                  <a:pt x="1674" y="28982"/>
                </a:lnTo>
                <a:lnTo>
                  <a:pt x="6202" y="35586"/>
                </a:lnTo>
                <a:lnTo>
                  <a:pt x="12847" y="40001"/>
                </a:lnTo>
                <a:lnTo>
                  <a:pt x="20866" y="41610"/>
                </a:lnTo>
                <a:lnTo>
                  <a:pt x="28763" y="40001"/>
                </a:lnTo>
                <a:lnTo>
                  <a:pt x="35344" y="35586"/>
                </a:lnTo>
                <a:lnTo>
                  <a:pt x="39849" y="28982"/>
                </a:lnTo>
                <a:lnTo>
                  <a:pt x="41520" y="20805"/>
                </a:lnTo>
                <a:lnTo>
                  <a:pt x="39849" y="12628"/>
                </a:lnTo>
                <a:lnTo>
                  <a:pt x="35344" y="6023"/>
                </a:lnTo>
                <a:lnTo>
                  <a:pt x="28763" y="160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4599" y="118362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66" y="0"/>
                </a:moveTo>
                <a:lnTo>
                  <a:pt x="12663" y="1574"/>
                </a:lnTo>
                <a:lnTo>
                  <a:pt x="6040" y="5912"/>
                </a:lnTo>
                <a:lnTo>
                  <a:pt x="1612" y="12431"/>
                </a:lnTo>
                <a:lnTo>
                  <a:pt x="0" y="20550"/>
                </a:lnTo>
                <a:lnTo>
                  <a:pt x="1612" y="28566"/>
                </a:lnTo>
                <a:lnTo>
                  <a:pt x="6040" y="35188"/>
                </a:lnTo>
                <a:lnTo>
                  <a:pt x="12663" y="39693"/>
                </a:lnTo>
                <a:lnTo>
                  <a:pt x="20866" y="41355"/>
                </a:lnTo>
                <a:lnTo>
                  <a:pt x="28695" y="39693"/>
                </a:lnTo>
                <a:lnTo>
                  <a:pt x="35127" y="35188"/>
                </a:lnTo>
                <a:lnTo>
                  <a:pt x="39483" y="28566"/>
                </a:lnTo>
                <a:lnTo>
                  <a:pt x="41086" y="20550"/>
                </a:lnTo>
                <a:lnTo>
                  <a:pt x="39483" y="12431"/>
                </a:lnTo>
                <a:lnTo>
                  <a:pt x="35127" y="5912"/>
                </a:lnTo>
                <a:lnTo>
                  <a:pt x="28695" y="157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4176" y="123516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27" y="0"/>
                </a:moveTo>
                <a:lnTo>
                  <a:pt x="12397" y="1674"/>
                </a:lnTo>
                <a:lnTo>
                  <a:pt x="5963" y="6199"/>
                </a:lnTo>
                <a:lnTo>
                  <a:pt x="1604" y="12825"/>
                </a:lnTo>
                <a:lnTo>
                  <a:pt x="0" y="20805"/>
                </a:lnTo>
                <a:lnTo>
                  <a:pt x="1604" y="28973"/>
                </a:lnTo>
                <a:lnTo>
                  <a:pt x="5963" y="35517"/>
                </a:lnTo>
                <a:lnTo>
                  <a:pt x="12397" y="39864"/>
                </a:lnTo>
                <a:lnTo>
                  <a:pt x="20227" y="41440"/>
                </a:lnTo>
                <a:lnTo>
                  <a:pt x="28427" y="39864"/>
                </a:lnTo>
                <a:lnTo>
                  <a:pt x="35051" y="35517"/>
                </a:lnTo>
                <a:lnTo>
                  <a:pt x="39480" y="28973"/>
                </a:lnTo>
                <a:lnTo>
                  <a:pt x="41094" y="20805"/>
                </a:lnTo>
                <a:lnTo>
                  <a:pt x="39480" y="12825"/>
                </a:lnTo>
                <a:lnTo>
                  <a:pt x="35051" y="6199"/>
                </a:lnTo>
                <a:lnTo>
                  <a:pt x="28427" y="1674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33336" y="372248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45" y="0"/>
                </a:moveTo>
                <a:lnTo>
                  <a:pt x="12480" y="1608"/>
                </a:lnTo>
                <a:lnTo>
                  <a:pt x="5932" y="6023"/>
                </a:lnTo>
                <a:lnTo>
                  <a:pt x="1579" y="12628"/>
                </a:lnTo>
                <a:lnTo>
                  <a:pt x="0" y="20805"/>
                </a:lnTo>
                <a:lnTo>
                  <a:pt x="1579" y="28680"/>
                </a:lnTo>
                <a:lnTo>
                  <a:pt x="5932" y="35241"/>
                </a:lnTo>
                <a:lnTo>
                  <a:pt x="12480" y="39733"/>
                </a:lnTo>
                <a:lnTo>
                  <a:pt x="20645" y="41398"/>
                </a:lnTo>
                <a:lnTo>
                  <a:pt x="28668" y="39733"/>
                </a:lnTo>
                <a:lnTo>
                  <a:pt x="35312" y="35241"/>
                </a:lnTo>
                <a:lnTo>
                  <a:pt x="39839" y="28680"/>
                </a:lnTo>
                <a:lnTo>
                  <a:pt x="41512" y="20805"/>
                </a:lnTo>
                <a:lnTo>
                  <a:pt x="39839" y="12628"/>
                </a:lnTo>
                <a:lnTo>
                  <a:pt x="35312" y="6023"/>
                </a:lnTo>
                <a:lnTo>
                  <a:pt x="28668" y="1608"/>
                </a:lnTo>
                <a:lnTo>
                  <a:pt x="2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2913" y="291683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07" y="1662"/>
                </a:lnTo>
                <a:lnTo>
                  <a:pt x="5883" y="6167"/>
                </a:lnTo>
                <a:lnTo>
                  <a:pt x="1574" y="12789"/>
                </a:lnTo>
                <a:lnTo>
                  <a:pt x="0" y="20805"/>
                </a:lnTo>
                <a:lnTo>
                  <a:pt x="1574" y="28924"/>
                </a:lnTo>
                <a:lnTo>
                  <a:pt x="5883" y="35443"/>
                </a:lnTo>
                <a:lnTo>
                  <a:pt x="12307" y="39780"/>
                </a:lnTo>
                <a:lnTo>
                  <a:pt x="20227" y="41355"/>
                </a:lnTo>
                <a:lnTo>
                  <a:pt x="28427" y="39780"/>
                </a:lnTo>
                <a:lnTo>
                  <a:pt x="35051" y="35443"/>
                </a:lnTo>
                <a:lnTo>
                  <a:pt x="39480" y="28924"/>
                </a:lnTo>
                <a:lnTo>
                  <a:pt x="41094" y="20805"/>
                </a:lnTo>
                <a:lnTo>
                  <a:pt x="39480" y="12789"/>
                </a:lnTo>
                <a:lnTo>
                  <a:pt x="35051" y="6167"/>
                </a:lnTo>
                <a:lnTo>
                  <a:pt x="28427" y="1662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1860" y="174876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58" y="0"/>
                </a:moveTo>
                <a:lnTo>
                  <a:pt x="12839" y="1578"/>
                </a:lnTo>
                <a:lnTo>
                  <a:pt x="6198" y="5944"/>
                </a:lnTo>
                <a:lnTo>
                  <a:pt x="1672" y="12538"/>
                </a:lnTo>
                <a:lnTo>
                  <a:pt x="0" y="20805"/>
                </a:lnTo>
                <a:lnTo>
                  <a:pt x="1672" y="28924"/>
                </a:lnTo>
                <a:lnTo>
                  <a:pt x="6198" y="35443"/>
                </a:lnTo>
                <a:lnTo>
                  <a:pt x="12839" y="39780"/>
                </a:lnTo>
                <a:lnTo>
                  <a:pt x="20858" y="41355"/>
                </a:lnTo>
                <a:lnTo>
                  <a:pt x="28881" y="39780"/>
                </a:lnTo>
                <a:lnTo>
                  <a:pt x="35525" y="35443"/>
                </a:lnTo>
                <a:lnTo>
                  <a:pt x="40052" y="28924"/>
                </a:lnTo>
                <a:lnTo>
                  <a:pt x="41725" y="20805"/>
                </a:lnTo>
                <a:lnTo>
                  <a:pt x="40052" y="12538"/>
                </a:lnTo>
                <a:lnTo>
                  <a:pt x="35525" y="5944"/>
                </a:lnTo>
                <a:lnTo>
                  <a:pt x="28881" y="1578"/>
                </a:lnTo>
                <a:lnTo>
                  <a:pt x="20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1437" y="234209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7" y="1671"/>
                </a:lnTo>
                <a:lnTo>
                  <a:pt x="6043" y="6177"/>
                </a:lnTo>
                <a:lnTo>
                  <a:pt x="1614" y="12753"/>
                </a:lnTo>
                <a:lnTo>
                  <a:pt x="0" y="20635"/>
                </a:lnTo>
                <a:lnTo>
                  <a:pt x="1614" y="28901"/>
                </a:lnTo>
                <a:lnTo>
                  <a:pt x="6043" y="35496"/>
                </a:lnTo>
                <a:lnTo>
                  <a:pt x="12667" y="39861"/>
                </a:lnTo>
                <a:lnTo>
                  <a:pt x="20866" y="41440"/>
                </a:lnTo>
                <a:lnTo>
                  <a:pt x="28786" y="39861"/>
                </a:lnTo>
                <a:lnTo>
                  <a:pt x="35211" y="35496"/>
                </a:lnTo>
                <a:lnTo>
                  <a:pt x="39520" y="28901"/>
                </a:lnTo>
                <a:lnTo>
                  <a:pt x="41094" y="20635"/>
                </a:lnTo>
                <a:lnTo>
                  <a:pt x="39520" y="12753"/>
                </a:lnTo>
                <a:lnTo>
                  <a:pt x="35211" y="6177"/>
                </a:lnTo>
                <a:lnTo>
                  <a:pt x="28786" y="1671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0596" y="381674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58" y="0"/>
                </a:moveTo>
                <a:lnTo>
                  <a:pt x="12839" y="1575"/>
                </a:lnTo>
                <a:lnTo>
                  <a:pt x="6198" y="5917"/>
                </a:lnTo>
                <a:lnTo>
                  <a:pt x="1672" y="12449"/>
                </a:lnTo>
                <a:lnTo>
                  <a:pt x="0" y="20593"/>
                </a:lnTo>
                <a:lnTo>
                  <a:pt x="1672" y="28590"/>
                </a:lnTo>
                <a:lnTo>
                  <a:pt x="6198" y="35215"/>
                </a:lnTo>
                <a:lnTo>
                  <a:pt x="12839" y="39729"/>
                </a:lnTo>
                <a:lnTo>
                  <a:pt x="20858" y="41398"/>
                </a:lnTo>
                <a:lnTo>
                  <a:pt x="29028" y="39729"/>
                </a:lnTo>
                <a:lnTo>
                  <a:pt x="35578" y="35215"/>
                </a:lnTo>
                <a:lnTo>
                  <a:pt x="39932" y="28590"/>
                </a:lnTo>
                <a:lnTo>
                  <a:pt x="41512" y="20593"/>
                </a:lnTo>
                <a:lnTo>
                  <a:pt x="39932" y="12449"/>
                </a:lnTo>
                <a:lnTo>
                  <a:pt x="35578" y="5917"/>
                </a:lnTo>
                <a:lnTo>
                  <a:pt x="29028" y="1575"/>
                </a:lnTo>
                <a:lnTo>
                  <a:pt x="20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0173" y="256331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3" y="1698"/>
                </a:lnTo>
                <a:lnTo>
                  <a:pt x="6040" y="6262"/>
                </a:lnTo>
                <a:lnTo>
                  <a:pt x="1612" y="12897"/>
                </a:lnTo>
                <a:lnTo>
                  <a:pt x="0" y="20805"/>
                </a:lnTo>
                <a:lnTo>
                  <a:pt x="1612" y="29000"/>
                </a:lnTo>
                <a:lnTo>
                  <a:pt x="6040" y="35602"/>
                </a:lnTo>
                <a:lnTo>
                  <a:pt x="12663" y="40007"/>
                </a:lnTo>
                <a:lnTo>
                  <a:pt x="20866" y="41610"/>
                </a:lnTo>
                <a:lnTo>
                  <a:pt x="28696" y="40007"/>
                </a:lnTo>
                <a:lnTo>
                  <a:pt x="35131" y="35602"/>
                </a:lnTo>
                <a:lnTo>
                  <a:pt x="39490" y="29000"/>
                </a:lnTo>
                <a:lnTo>
                  <a:pt x="41094" y="20805"/>
                </a:lnTo>
                <a:lnTo>
                  <a:pt x="39490" y="12897"/>
                </a:lnTo>
                <a:lnTo>
                  <a:pt x="35131" y="6262"/>
                </a:lnTo>
                <a:lnTo>
                  <a:pt x="28696" y="169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9751" y="175343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97" y="1602"/>
                </a:lnTo>
                <a:lnTo>
                  <a:pt x="5963" y="6008"/>
                </a:lnTo>
                <a:lnTo>
                  <a:pt x="1604" y="12610"/>
                </a:lnTo>
                <a:lnTo>
                  <a:pt x="0" y="20805"/>
                </a:lnTo>
                <a:lnTo>
                  <a:pt x="1604" y="28785"/>
                </a:lnTo>
                <a:lnTo>
                  <a:pt x="5963" y="35411"/>
                </a:lnTo>
                <a:lnTo>
                  <a:pt x="12397" y="39936"/>
                </a:lnTo>
                <a:lnTo>
                  <a:pt x="20227" y="41610"/>
                </a:lnTo>
                <a:lnTo>
                  <a:pt x="28430" y="39936"/>
                </a:lnTo>
                <a:lnTo>
                  <a:pt x="35054" y="35411"/>
                </a:lnTo>
                <a:lnTo>
                  <a:pt x="39481" y="28785"/>
                </a:lnTo>
                <a:lnTo>
                  <a:pt x="41094" y="20805"/>
                </a:lnTo>
                <a:lnTo>
                  <a:pt x="39481" y="12610"/>
                </a:lnTo>
                <a:lnTo>
                  <a:pt x="35054" y="6008"/>
                </a:lnTo>
                <a:lnTo>
                  <a:pt x="28430" y="1602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8910" y="116425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53" y="0"/>
                </a:moveTo>
                <a:lnTo>
                  <a:pt x="12484" y="1698"/>
                </a:lnTo>
                <a:lnTo>
                  <a:pt x="5933" y="6262"/>
                </a:lnTo>
                <a:lnTo>
                  <a:pt x="1579" y="12897"/>
                </a:lnTo>
                <a:lnTo>
                  <a:pt x="0" y="20805"/>
                </a:lnTo>
                <a:lnTo>
                  <a:pt x="1579" y="29000"/>
                </a:lnTo>
                <a:lnTo>
                  <a:pt x="5933" y="35602"/>
                </a:lnTo>
                <a:lnTo>
                  <a:pt x="12484" y="40007"/>
                </a:lnTo>
                <a:lnTo>
                  <a:pt x="20653" y="41610"/>
                </a:lnTo>
                <a:lnTo>
                  <a:pt x="28672" y="40007"/>
                </a:lnTo>
                <a:lnTo>
                  <a:pt x="35313" y="35602"/>
                </a:lnTo>
                <a:lnTo>
                  <a:pt x="39839" y="29000"/>
                </a:lnTo>
                <a:lnTo>
                  <a:pt x="41512" y="20805"/>
                </a:lnTo>
                <a:lnTo>
                  <a:pt x="39839" y="12897"/>
                </a:lnTo>
                <a:lnTo>
                  <a:pt x="35313" y="6262"/>
                </a:lnTo>
                <a:lnTo>
                  <a:pt x="28672" y="1698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8487" y="113623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27" y="0"/>
                </a:moveTo>
                <a:lnTo>
                  <a:pt x="12307" y="1671"/>
                </a:lnTo>
                <a:lnTo>
                  <a:pt x="5883" y="6177"/>
                </a:lnTo>
                <a:lnTo>
                  <a:pt x="1574" y="12753"/>
                </a:lnTo>
                <a:lnTo>
                  <a:pt x="0" y="20635"/>
                </a:lnTo>
                <a:lnTo>
                  <a:pt x="1574" y="28794"/>
                </a:lnTo>
                <a:lnTo>
                  <a:pt x="5883" y="35400"/>
                </a:lnTo>
                <a:lnTo>
                  <a:pt x="12307" y="39826"/>
                </a:lnTo>
                <a:lnTo>
                  <a:pt x="20227" y="41440"/>
                </a:lnTo>
                <a:lnTo>
                  <a:pt x="28427" y="39826"/>
                </a:lnTo>
                <a:lnTo>
                  <a:pt x="35051" y="35400"/>
                </a:lnTo>
                <a:lnTo>
                  <a:pt x="39480" y="28794"/>
                </a:lnTo>
                <a:lnTo>
                  <a:pt x="41094" y="20635"/>
                </a:lnTo>
                <a:lnTo>
                  <a:pt x="39480" y="12753"/>
                </a:lnTo>
                <a:lnTo>
                  <a:pt x="35051" y="6177"/>
                </a:lnTo>
                <a:lnTo>
                  <a:pt x="28427" y="1671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17434" y="311953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843" y="1614"/>
                </a:lnTo>
                <a:lnTo>
                  <a:pt x="6199" y="6039"/>
                </a:lnTo>
                <a:lnTo>
                  <a:pt x="1672" y="12646"/>
                </a:lnTo>
                <a:lnTo>
                  <a:pt x="0" y="20805"/>
                </a:lnTo>
                <a:lnTo>
                  <a:pt x="1672" y="28686"/>
                </a:lnTo>
                <a:lnTo>
                  <a:pt x="6199" y="35262"/>
                </a:lnTo>
                <a:lnTo>
                  <a:pt x="12843" y="39768"/>
                </a:lnTo>
                <a:lnTo>
                  <a:pt x="20866" y="41440"/>
                </a:lnTo>
                <a:lnTo>
                  <a:pt x="28885" y="39768"/>
                </a:lnTo>
                <a:lnTo>
                  <a:pt x="35526" y="35262"/>
                </a:lnTo>
                <a:lnTo>
                  <a:pt x="40052" y="28686"/>
                </a:lnTo>
                <a:lnTo>
                  <a:pt x="41725" y="20805"/>
                </a:lnTo>
                <a:lnTo>
                  <a:pt x="40052" y="12646"/>
                </a:lnTo>
                <a:lnTo>
                  <a:pt x="35526" y="6039"/>
                </a:lnTo>
                <a:lnTo>
                  <a:pt x="28885" y="161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7011" y="329830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7" y="1668"/>
                </a:lnTo>
                <a:lnTo>
                  <a:pt x="6043" y="6183"/>
                </a:lnTo>
                <a:lnTo>
                  <a:pt x="1614" y="12807"/>
                </a:lnTo>
                <a:lnTo>
                  <a:pt x="0" y="20805"/>
                </a:lnTo>
                <a:lnTo>
                  <a:pt x="1614" y="28982"/>
                </a:lnTo>
                <a:lnTo>
                  <a:pt x="6043" y="35586"/>
                </a:lnTo>
                <a:lnTo>
                  <a:pt x="12667" y="40001"/>
                </a:lnTo>
                <a:lnTo>
                  <a:pt x="20866" y="41610"/>
                </a:lnTo>
                <a:lnTo>
                  <a:pt x="28786" y="40001"/>
                </a:lnTo>
                <a:lnTo>
                  <a:pt x="35211" y="35586"/>
                </a:lnTo>
                <a:lnTo>
                  <a:pt x="39520" y="28982"/>
                </a:lnTo>
                <a:lnTo>
                  <a:pt x="41094" y="20805"/>
                </a:lnTo>
                <a:lnTo>
                  <a:pt x="39520" y="12807"/>
                </a:lnTo>
                <a:lnTo>
                  <a:pt x="35211" y="6183"/>
                </a:lnTo>
                <a:lnTo>
                  <a:pt x="28786" y="166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36170" y="155064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66" y="0"/>
                </a:moveTo>
                <a:lnTo>
                  <a:pt x="12843" y="1674"/>
                </a:lnTo>
                <a:lnTo>
                  <a:pt x="6199" y="6199"/>
                </a:lnTo>
                <a:lnTo>
                  <a:pt x="1672" y="12825"/>
                </a:lnTo>
                <a:lnTo>
                  <a:pt x="0" y="20805"/>
                </a:lnTo>
                <a:lnTo>
                  <a:pt x="1672" y="29000"/>
                </a:lnTo>
                <a:lnTo>
                  <a:pt x="6199" y="35602"/>
                </a:lnTo>
                <a:lnTo>
                  <a:pt x="12843" y="40007"/>
                </a:lnTo>
                <a:lnTo>
                  <a:pt x="20866" y="41610"/>
                </a:lnTo>
                <a:lnTo>
                  <a:pt x="29031" y="40007"/>
                </a:lnTo>
                <a:lnTo>
                  <a:pt x="35579" y="35602"/>
                </a:lnTo>
                <a:lnTo>
                  <a:pt x="39932" y="29000"/>
                </a:lnTo>
                <a:lnTo>
                  <a:pt x="41512" y="20805"/>
                </a:lnTo>
                <a:lnTo>
                  <a:pt x="39932" y="12825"/>
                </a:lnTo>
                <a:lnTo>
                  <a:pt x="35579" y="6199"/>
                </a:lnTo>
                <a:lnTo>
                  <a:pt x="29031" y="167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45747" y="239415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667" y="1602"/>
                </a:lnTo>
                <a:lnTo>
                  <a:pt x="6043" y="6008"/>
                </a:lnTo>
                <a:lnTo>
                  <a:pt x="1614" y="12610"/>
                </a:lnTo>
                <a:lnTo>
                  <a:pt x="0" y="20805"/>
                </a:lnTo>
                <a:lnTo>
                  <a:pt x="1614" y="28785"/>
                </a:lnTo>
                <a:lnTo>
                  <a:pt x="6043" y="35411"/>
                </a:lnTo>
                <a:lnTo>
                  <a:pt x="12667" y="39936"/>
                </a:lnTo>
                <a:lnTo>
                  <a:pt x="20866" y="41610"/>
                </a:lnTo>
                <a:lnTo>
                  <a:pt x="28763" y="39936"/>
                </a:lnTo>
                <a:lnTo>
                  <a:pt x="35344" y="35411"/>
                </a:lnTo>
                <a:lnTo>
                  <a:pt x="39849" y="28785"/>
                </a:lnTo>
                <a:lnTo>
                  <a:pt x="41520" y="20805"/>
                </a:lnTo>
                <a:lnTo>
                  <a:pt x="39849" y="12610"/>
                </a:lnTo>
                <a:lnTo>
                  <a:pt x="35344" y="6008"/>
                </a:lnTo>
                <a:lnTo>
                  <a:pt x="28763" y="1602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55333" y="282741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19" y="0"/>
                </a:moveTo>
                <a:lnTo>
                  <a:pt x="12390" y="1578"/>
                </a:lnTo>
                <a:lnTo>
                  <a:pt x="5959" y="5944"/>
                </a:lnTo>
                <a:lnTo>
                  <a:pt x="1602" y="12538"/>
                </a:lnTo>
                <a:lnTo>
                  <a:pt x="0" y="20805"/>
                </a:lnTo>
                <a:lnTo>
                  <a:pt x="1602" y="28973"/>
                </a:lnTo>
                <a:lnTo>
                  <a:pt x="5959" y="35517"/>
                </a:lnTo>
                <a:lnTo>
                  <a:pt x="12390" y="39864"/>
                </a:lnTo>
                <a:lnTo>
                  <a:pt x="20219" y="41440"/>
                </a:lnTo>
                <a:lnTo>
                  <a:pt x="28422" y="39864"/>
                </a:lnTo>
                <a:lnTo>
                  <a:pt x="35046" y="35517"/>
                </a:lnTo>
                <a:lnTo>
                  <a:pt x="39473" y="28973"/>
                </a:lnTo>
                <a:lnTo>
                  <a:pt x="41086" y="20805"/>
                </a:lnTo>
                <a:lnTo>
                  <a:pt x="39473" y="12538"/>
                </a:lnTo>
                <a:lnTo>
                  <a:pt x="35046" y="5944"/>
                </a:lnTo>
                <a:lnTo>
                  <a:pt x="28422" y="1578"/>
                </a:lnTo>
                <a:lnTo>
                  <a:pt x="20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4484" y="135745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53" y="0"/>
                </a:moveTo>
                <a:lnTo>
                  <a:pt x="12757" y="1674"/>
                </a:lnTo>
                <a:lnTo>
                  <a:pt x="6176" y="6199"/>
                </a:lnTo>
                <a:lnTo>
                  <a:pt x="1670" y="12825"/>
                </a:lnTo>
                <a:lnTo>
                  <a:pt x="0" y="20805"/>
                </a:lnTo>
                <a:lnTo>
                  <a:pt x="1670" y="29000"/>
                </a:lnTo>
                <a:lnTo>
                  <a:pt x="6176" y="35602"/>
                </a:lnTo>
                <a:lnTo>
                  <a:pt x="12757" y="40007"/>
                </a:lnTo>
                <a:lnTo>
                  <a:pt x="20653" y="41610"/>
                </a:lnTo>
                <a:lnTo>
                  <a:pt x="28673" y="40007"/>
                </a:lnTo>
                <a:lnTo>
                  <a:pt x="35317" y="35602"/>
                </a:lnTo>
                <a:lnTo>
                  <a:pt x="39846" y="29000"/>
                </a:lnTo>
                <a:lnTo>
                  <a:pt x="41520" y="20805"/>
                </a:lnTo>
                <a:lnTo>
                  <a:pt x="39846" y="12825"/>
                </a:lnTo>
                <a:lnTo>
                  <a:pt x="35317" y="6199"/>
                </a:lnTo>
                <a:lnTo>
                  <a:pt x="28673" y="1674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070" y="107492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645" y="0"/>
                </a:moveTo>
                <a:lnTo>
                  <a:pt x="12480" y="1662"/>
                </a:lnTo>
                <a:lnTo>
                  <a:pt x="5932" y="6167"/>
                </a:lnTo>
                <a:lnTo>
                  <a:pt x="1579" y="12789"/>
                </a:lnTo>
                <a:lnTo>
                  <a:pt x="0" y="20805"/>
                </a:lnTo>
                <a:lnTo>
                  <a:pt x="1579" y="28964"/>
                </a:lnTo>
                <a:lnTo>
                  <a:pt x="5932" y="35570"/>
                </a:lnTo>
                <a:lnTo>
                  <a:pt x="12480" y="39995"/>
                </a:lnTo>
                <a:lnTo>
                  <a:pt x="20645" y="41610"/>
                </a:lnTo>
                <a:lnTo>
                  <a:pt x="28602" y="39995"/>
                </a:lnTo>
                <a:lnTo>
                  <a:pt x="35099" y="35570"/>
                </a:lnTo>
                <a:lnTo>
                  <a:pt x="39479" y="28964"/>
                </a:lnTo>
                <a:lnTo>
                  <a:pt x="41086" y="20805"/>
                </a:lnTo>
                <a:lnTo>
                  <a:pt x="39479" y="12789"/>
                </a:lnTo>
                <a:lnTo>
                  <a:pt x="35099" y="6167"/>
                </a:lnTo>
                <a:lnTo>
                  <a:pt x="28602" y="1662"/>
                </a:lnTo>
                <a:lnTo>
                  <a:pt x="2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3008" y="333609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843" y="1608"/>
                </a:lnTo>
                <a:lnTo>
                  <a:pt x="6199" y="6023"/>
                </a:lnTo>
                <a:lnTo>
                  <a:pt x="1672" y="12628"/>
                </a:lnTo>
                <a:lnTo>
                  <a:pt x="0" y="20805"/>
                </a:lnTo>
                <a:lnTo>
                  <a:pt x="1672" y="28982"/>
                </a:lnTo>
                <a:lnTo>
                  <a:pt x="6199" y="35586"/>
                </a:lnTo>
                <a:lnTo>
                  <a:pt x="12843" y="40001"/>
                </a:lnTo>
                <a:lnTo>
                  <a:pt x="20866" y="41610"/>
                </a:lnTo>
                <a:lnTo>
                  <a:pt x="28886" y="40001"/>
                </a:lnTo>
                <a:lnTo>
                  <a:pt x="35530" y="35586"/>
                </a:lnTo>
                <a:lnTo>
                  <a:pt x="40059" y="28982"/>
                </a:lnTo>
                <a:lnTo>
                  <a:pt x="41733" y="20805"/>
                </a:lnTo>
                <a:lnTo>
                  <a:pt x="40059" y="12628"/>
                </a:lnTo>
                <a:lnTo>
                  <a:pt x="35530" y="6023"/>
                </a:lnTo>
                <a:lnTo>
                  <a:pt x="28886" y="1608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92585" y="313821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66" y="0"/>
                </a:moveTo>
                <a:lnTo>
                  <a:pt x="12667" y="1671"/>
                </a:lnTo>
                <a:lnTo>
                  <a:pt x="6043" y="6177"/>
                </a:lnTo>
                <a:lnTo>
                  <a:pt x="1614" y="12753"/>
                </a:lnTo>
                <a:lnTo>
                  <a:pt x="0" y="20635"/>
                </a:lnTo>
                <a:lnTo>
                  <a:pt x="1614" y="28901"/>
                </a:lnTo>
                <a:lnTo>
                  <a:pt x="6043" y="35496"/>
                </a:lnTo>
                <a:lnTo>
                  <a:pt x="12667" y="39861"/>
                </a:lnTo>
                <a:lnTo>
                  <a:pt x="20866" y="41440"/>
                </a:lnTo>
                <a:lnTo>
                  <a:pt x="28790" y="39861"/>
                </a:lnTo>
                <a:lnTo>
                  <a:pt x="35214" y="35496"/>
                </a:lnTo>
                <a:lnTo>
                  <a:pt x="39521" y="28901"/>
                </a:lnTo>
                <a:lnTo>
                  <a:pt x="41094" y="20635"/>
                </a:lnTo>
                <a:lnTo>
                  <a:pt x="39521" y="12753"/>
                </a:lnTo>
                <a:lnTo>
                  <a:pt x="35214" y="6177"/>
                </a:lnTo>
                <a:lnTo>
                  <a:pt x="28790" y="1671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02171" y="171097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0" y="0"/>
                </a:moveTo>
                <a:lnTo>
                  <a:pt x="12484" y="1662"/>
                </a:lnTo>
                <a:lnTo>
                  <a:pt x="5986" y="6167"/>
                </a:lnTo>
                <a:lnTo>
                  <a:pt x="1606" y="12789"/>
                </a:lnTo>
                <a:lnTo>
                  <a:pt x="0" y="20805"/>
                </a:lnTo>
                <a:lnTo>
                  <a:pt x="1606" y="28924"/>
                </a:lnTo>
                <a:lnTo>
                  <a:pt x="5986" y="35443"/>
                </a:lnTo>
                <a:lnTo>
                  <a:pt x="12484" y="39780"/>
                </a:lnTo>
                <a:lnTo>
                  <a:pt x="20440" y="41355"/>
                </a:lnTo>
                <a:lnTo>
                  <a:pt x="28606" y="39780"/>
                </a:lnTo>
                <a:lnTo>
                  <a:pt x="35157" y="35443"/>
                </a:lnTo>
                <a:lnTo>
                  <a:pt x="39513" y="28924"/>
                </a:lnTo>
                <a:lnTo>
                  <a:pt x="41094" y="20805"/>
                </a:lnTo>
                <a:lnTo>
                  <a:pt x="39513" y="12789"/>
                </a:lnTo>
                <a:lnTo>
                  <a:pt x="35157" y="6167"/>
                </a:lnTo>
                <a:lnTo>
                  <a:pt x="28606" y="1662"/>
                </a:lnTo>
                <a:lnTo>
                  <a:pt x="20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11322" y="182434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667" y="1574"/>
                </a:lnTo>
                <a:lnTo>
                  <a:pt x="6043" y="5912"/>
                </a:lnTo>
                <a:lnTo>
                  <a:pt x="1614" y="12431"/>
                </a:lnTo>
                <a:lnTo>
                  <a:pt x="0" y="20550"/>
                </a:lnTo>
                <a:lnTo>
                  <a:pt x="1614" y="28566"/>
                </a:lnTo>
                <a:lnTo>
                  <a:pt x="6043" y="35188"/>
                </a:lnTo>
                <a:lnTo>
                  <a:pt x="12667" y="39693"/>
                </a:lnTo>
                <a:lnTo>
                  <a:pt x="20866" y="41355"/>
                </a:lnTo>
                <a:lnTo>
                  <a:pt x="28766" y="39693"/>
                </a:lnTo>
                <a:lnTo>
                  <a:pt x="35347" y="35188"/>
                </a:lnTo>
                <a:lnTo>
                  <a:pt x="39851" y="28566"/>
                </a:lnTo>
                <a:lnTo>
                  <a:pt x="41520" y="20550"/>
                </a:lnTo>
                <a:lnTo>
                  <a:pt x="39851" y="12431"/>
                </a:lnTo>
                <a:lnTo>
                  <a:pt x="35347" y="5912"/>
                </a:lnTo>
                <a:lnTo>
                  <a:pt x="28766" y="1574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0907" y="379317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94" y="1608"/>
                </a:lnTo>
                <a:lnTo>
                  <a:pt x="5960" y="6023"/>
                </a:lnTo>
                <a:lnTo>
                  <a:pt x="1602" y="12628"/>
                </a:lnTo>
                <a:lnTo>
                  <a:pt x="0" y="20805"/>
                </a:lnTo>
                <a:lnTo>
                  <a:pt x="1602" y="28803"/>
                </a:lnTo>
                <a:lnTo>
                  <a:pt x="5960" y="35427"/>
                </a:lnTo>
                <a:lnTo>
                  <a:pt x="12394" y="39942"/>
                </a:lnTo>
                <a:lnTo>
                  <a:pt x="20227" y="41610"/>
                </a:lnTo>
                <a:lnTo>
                  <a:pt x="28425" y="39942"/>
                </a:lnTo>
                <a:lnTo>
                  <a:pt x="35047" y="35427"/>
                </a:lnTo>
                <a:lnTo>
                  <a:pt x="39473" y="28803"/>
                </a:lnTo>
                <a:lnTo>
                  <a:pt x="41086" y="20805"/>
                </a:lnTo>
                <a:lnTo>
                  <a:pt x="39473" y="12628"/>
                </a:lnTo>
                <a:lnTo>
                  <a:pt x="35047" y="6023"/>
                </a:lnTo>
                <a:lnTo>
                  <a:pt x="28425" y="1608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44322" y="168736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97" y="1614"/>
                </a:lnTo>
                <a:lnTo>
                  <a:pt x="5963" y="6039"/>
                </a:lnTo>
                <a:lnTo>
                  <a:pt x="1604" y="12646"/>
                </a:lnTo>
                <a:lnTo>
                  <a:pt x="0" y="20805"/>
                </a:lnTo>
                <a:lnTo>
                  <a:pt x="1604" y="28820"/>
                </a:lnTo>
                <a:lnTo>
                  <a:pt x="5963" y="35443"/>
                </a:lnTo>
                <a:lnTo>
                  <a:pt x="12397" y="39948"/>
                </a:lnTo>
                <a:lnTo>
                  <a:pt x="20227" y="41610"/>
                </a:lnTo>
                <a:lnTo>
                  <a:pt x="28520" y="39948"/>
                </a:lnTo>
                <a:lnTo>
                  <a:pt x="35134" y="35443"/>
                </a:lnTo>
                <a:lnTo>
                  <a:pt x="39511" y="28820"/>
                </a:lnTo>
                <a:lnTo>
                  <a:pt x="41094" y="20805"/>
                </a:lnTo>
                <a:lnTo>
                  <a:pt x="39511" y="12646"/>
                </a:lnTo>
                <a:lnTo>
                  <a:pt x="35134" y="6039"/>
                </a:lnTo>
                <a:lnTo>
                  <a:pt x="28520" y="1614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53481" y="13012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53" y="0"/>
                </a:moveTo>
                <a:lnTo>
                  <a:pt x="12753" y="1658"/>
                </a:lnTo>
                <a:lnTo>
                  <a:pt x="6173" y="6135"/>
                </a:lnTo>
                <a:lnTo>
                  <a:pt x="1669" y="12682"/>
                </a:lnTo>
                <a:lnTo>
                  <a:pt x="0" y="20550"/>
                </a:lnTo>
                <a:lnTo>
                  <a:pt x="1669" y="28816"/>
                </a:lnTo>
                <a:lnTo>
                  <a:pt x="6173" y="35411"/>
                </a:lnTo>
                <a:lnTo>
                  <a:pt x="12753" y="39776"/>
                </a:lnTo>
                <a:lnTo>
                  <a:pt x="20653" y="41355"/>
                </a:lnTo>
                <a:lnTo>
                  <a:pt x="28673" y="39776"/>
                </a:lnTo>
                <a:lnTo>
                  <a:pt x="35317" y="35411"/>
                </a:lnTo>
                <a:lnTo>
                  <a:pt x="39846" y="28816"/>
                </a:lnTo>
                <a:lnTo>
                  <a:pt x="41520" y="20550"/>
                </a:lnTo>
                <a:lnTo>
                  <a:pt x="39846" y="12682"/>
                </a:lnTo>
                <a:lnTo>
                  <a:pt x="35317" y="6135"/>
                </a:lnTo>
                <a:lnTo>
                  <a:pt x="28673" y="1658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3058" y="392480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07" y="1665"/>
                </a:lnTo>
                <a:lnTo>
                  <a:pt x="5883" y="6156"/>
                </a:lnTo>
                <a:lnTo>
                  <a:pt x="1574" y="12718"/>
                </a:lnTo>
                <a:lnTo>
                  <a:pt x="0" y="20593"/>
                </a:lnTo>
                <a:lnTo>
                  <a:pt x="1574" y="28769"/>
                </a:lnTo>
                <a:lnTo>
                  <a:pt x="5883" y="35374"/>
                </a:lnTo>
                <a:lnTo>
                  <a:pt x="12307" y="39789"/>
                </a:lnTo>
                <a:lnTo>
                  <a:pt x="20227" y="41398"/>
                </a:lnTo>
                <a:lnTo>
                  <a:pt x="28430" y="39789"/>
                </a:lnTo>
                <a:lnTo>
                  <a:pt x="35054" y="35374"/>
                </a:lnTo>
                <a:lnTo>
                  <a:pt x="39481" y="28769"/>
                </a:lnTo>
                <a:lnTo>
                  <a:pt x="41094" y="20593"/>
                </a:lnTo>
                <a:lnTo>
                  <a:pt x="39481" y="12718"/>
                </a:lnTo>
                <a:lnTo>
                  <a:pt x="35054" y="6156"/>
                </a:lnTo>
                <a:lnTo>
                  <a:pt x="28430" y="1665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72005" y="227611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66" y="0"/>
                </a:moveTo>
                <a:lnTo>
                  <a:pt x="12933" y="1662"/>
                </a:lnTo>
                <a:lnTo>
                  <a:pt x="6279" y="6167"/>
                </a:lnTo>
                <a:lnTo>
                  <a:pt x="1702" y="12789"/>
                </a:lnTo>
                <a:lnTo>
                  <a:pt x="0" y="20805"/>
                </a:lnTo>
                <a:lnTo>
                  <a:pt x="1702" y="28924"/>
                </a:lnTo>
                <a:lnTo>
                  <a:pt x="6279" y="35443"/>
                </a:lnTo>
                <a:lnTo>
                  <a:pt x="12933" y="39780"/>
                </a:lnTo>
                <a:lnTo>
                  <a:pt x="20866" y="41355"/>
                </a:lnTo>
                <a:lnTo>
                  <a:pt x="28885" y="39780"/>
                </a:lnTo>
                <a:lnTo>
                  <a:pt x="35526" y="35443"/>
                </a:lnTo>
                <a:lnTo>
                  <a:pt x="40052" y="28924"/>
                </a:lnTo>
                <a:lnTo>
                  <a:pt x="41725" y="20805"/>
                </a:lnTo>
                <a:lnTo>
                  <a:pt x="40052" y="12789"/>
                </a:lnTo>
                <a:lnTo>
                  <a:pt x="35526" y="6167"/>
                </a:lnTo>
                <a:lnTo>
                  <a:pt x="28885" y="1662"/>
                </a:lnTo>
                <a:lnTo>
                  <a:pt x="2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81795" y="112714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653" y="0"/>
                </a:moveTo>
                <a:lnTo>
                  <a:pt x="12487" y="1602"/>
                </a:lnTo>
                <a:lnTo>
                  <a:pt x="5936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673"/>
                </a:lnTo>
                <a:lnTo>
                  <a:pt x="5936" y="35220"/>
                </a:lnTo>
                <a:lnTo>
                  <a:pt x="12487" y="39697"/>
                </a:lnTo>
                <a:lnTo>
                  <a:pt x="20653" y="41355"/>
                </a:lnTo>
                <a:lnTo>
                  <a:pt x="28573" y="39697"/>
                </a:lnTo>
                <a:lnTo>
                  <a:pt x="34998" y="35220"/>
                </a:lnTo>
                <a:lnTo>
                  <a:pt x="39307" y="28673"/>
                </a:lnTo>
                <a:lnTo>
                  <a:pt x="40881" y="20805"/>
                </a:lnTo>
                <a:lnTo>
                  <a:pt x="39307" y="12610"/>
                </a:lnTo>
                <a:lnTo>
                  <a:pt x="34998" y="6008"/>
                </a:lnTo>
                <a:lnTo>
                  <a:pt x="28573" y="1602"/>
                </a:lnTo>
                <a:lnTo>
                  <a:pt x="20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91381" y="237988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04" y="1671"/>
                </a:lnTo>
                <a:lnTo>
                  <a:pt x="5880" y="6177"/>
                </a:lnTo>
                <a:lnTo>
                  <a:pt x="1572" y="12753"/>
                </a:lnTo>
                <a:lnTo>
                  <a:pt x="0" y="20635"/>
                </a:lnTo>
                <a:lnTo>
                  <a:pt x="1572" y="28901"/>
                </a:lnTo>
                <a:lnTo>
                  <a:pt x="5880" y="35496"/>
                </a:lnTo>
                <a:lnTo>
                  <a:pt x="12304" y="39861"/>
                </a:lnTo>
                <a:lnTo>
                  <a:pt x="20227" y="41440"/>
                </a:lnTo>
                <a:lnTo>
                  <a:pt x="28392" y="39861"/>
                </a:lnTo>
                <a:lnTo>
                  <a:pt x="34940" y="35496"/>
                </a:lnTo>
                <a:lnTo>
                  <a:pt x="39293" y="28901"/>
                </a:lnTo>
                <a:lnTo>
                  <a:pt x="40873" y="20635"/>
                </a:lnTo>
                <a:lnTo>
                  <a:pt x="39293" y="12753"/>
                </a:lnTo>
                <a:lnTo>
                  <a:pt x="34940" y="6177"/>
                </a:lnTo>
                <a:lnTo>
                  <a:pt x="28392" y="1671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09904" y="221964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94" y="1662"/>
                </a:lnTo>
                <a:lnTo>
                  <a:pt x="5960" y="6167"/>
                </a:lnTo>
                <a:lnTo>
                  <a:pt x="1602" y="12789"/>
                </a:lnTo>
                <a:lnTo>
                  <a:pt x="0" y="20805"/>
                </a:lnTo>
                <a:lnTo>
                  <a:pt x="1602" y="28964"/>
                </a:lnTo>
                <a:lnTo>
                  <a:pt x="5960" y="35570"/>
                </a:lnTo>
                <a:lnTo>
                  <a:pt x="12394" y="39995"/>
                </a:lnTo>
                <a:lnTo>
                  <a:pt x="20227" y="41610"/>
                </a:lnTo>
                <a:lnTo>
                  <a:pt x="28515" y="39995"/>
                </a:lnTo>
                <a:lnTo>
                  <a:pt x="35127" y="35570"/>
                </a:lnTo>
                <a:lnTo>
                  <a:pt x="39503" y="28964"/>
                </a:lnTo>
                <a:lnTo>
                  <a:pt x="41086" y="20805"/>
                </a:lnTo>
                <a:lnTo>
                  <a:pt x="39503" y="12789"/>
                </a:lnTo>
                <a:lnTo>
                  <a:pt x="35127" y="6167"/>
                </a:lnTo>
                <a:lnTo>
                  <a:pt x="28515" y="1662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47378" y="372248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87" y="0"/>
                </a:moveTo>
                <a:lnTo>
                  <a:pt x="12498" y="1608"/>
                </a:lnTo>
                <a:lnTo>
                  <a:pt x="5937" y="6023"/>
                </a:lnTo>
                <a:lnTo>
                  <a:pt x="1580" y="12628"/>
                </a:lnTo>
                <a:lnTo>
                  <a:pt x="0" y="20805"/>
                </a:lnTo>
                <a:lnTo>
                  <a:pt x="1580" y="28680"/>
                </a:lnTo>
                <a:lnTo>
                  <a:pt x="5937" y="35241"/>
                </a:lnTo>
                <a:lnTo>
                  <a:pt x="12498" y="39733"/>
                </a:lnTo>
                <a:lnTo>
                  <a:pt x="20687" y="41398"/>
                </a:lnTo>
                <a:lnTo>
                  <a:pt x="28588" y="39733"/>
                </a:lnTo>
                <a:lnTo>
                  <a:pt x="35002" y="35241"/>
                </a:lnTo>
                <a:lnTo>
                  <a:pt x="39307" y="28680"/>
                </a:lnTo>
                <a:lnTo>
                  <a:pt x="40881" y="20805"/>
                </a:lnTo>
                <a:lnTo>
                  <a:pt x="39307" y="12628"/>
                </a:lnTo>
                <a:lnTo>
                  <a:pt x="35002" y="6023"/>
                </a:lnTo>
                <a:lnTo>
                  <a:pt x="28588" y="1608"/>
                </a:lnTo>
                <a:lnTo>
                  <a:pt x="20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56955" y="275650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27" y="0"/>
                </a:moveTo>
                <a:lnTo>
                  <a:pt x="12322" y="1698"/>
                </a:lnTo>
                <a:lnTo>
                  <a:pt x="5896" y="6262"/>
                </a:lnTo>
                <a:lnTo>
                  <a:pt x="1578" y="12897"/>
                </a:lnTo>
                <a:lnTo>
                  <a:pt x="0" y="20805"/>
                </a:lnTo>
                <a:lnTo>
                  <a:pt x="1578" y="29000"/>
                </a:lnTo>
                <a:lnTo>
                  <a:pt x="5896" y="35602"/>
                </a:lnTo>
                <a:lnTo>
                  <a:pt x="12322" y="40007"/>
                </a:lnTo>
                <a:lnTo>
                  <a:pt x="20227" y="41610"/>
                </a:lnTo>
                <a:lnTo>
                  <a:pt x="28374" y="40007"/>
                </a:lnTo>
                <a:lnTo>
                  <a:pt x="34915" y="35602"/>
                </a:lnTo>
                <a:lnTo>
                  <a:pt x="39267" y="29000"/>
                </a:lnTo>
                <a:lnTo>
                  <a:pt x="40847" y="20805"/>
                </a:lnTo>
                <a:lnTo>
                  <a:pt x="39267" y="12897"/>
                </a:lnTo>
                <a:lnTo>
                  <a:pt x="34915" y="6262"/>
                </a:lnTo>
                <a:lnTo>
                  <a:pt x="28374" y="1698"/>
                </a:lnTo>
                <a:lnTo>
                  <a:pt x="2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65935" y="373203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617" y="1608"/>
                </a:lnTo>
                <a:lnTo>
                  <a:pt x="6017" y="6023"/>
                </a:lnTo>
                <a:lnTo>
                  <a:pt x="1606" y="12628"/>
                </a:lnTo>
                <a:lnTo>
                  <a:pt x="0" y="20805"/>
                </a:lnTo>
                <a:lnTo>
                  <a:pt x="1606" y="28713"/>
                </a:lnTo>
                <a:lnTo>
                  <a:pt x="6017" y="35347"/>
                </a:lnTo>
                <a:lnTo>
                  <a:pt x="12617" y="39912"/>
                </a:lnTo>
                <a:lnTo>
                  <a:pt x="20790" y="41610"/>
                </a:lnTo>
                <a:lnTo>
                  <a:pt x="28724" y="39912"/>
                </a:lnTo>
                <a:lnTo>
                  <a:pt x="35381" y="35347"/>
                </a:lnTo>
                <a:lnTo>
                  <a:pt x="39961" y="28713"/>
                </a:lnTo>
                <a:lnTo>
                  <a:pt x="41665" y="20805"/>
                </a:lnTo>
                <a:lnTo>
                  <a:pt x="39961" y="12628"/>
                </a:lnTo>
                <a:lnTo>
                  <a:pt x="35381" y="6023"/>
                </a:lnTo>
                <a:lnTo>
                  <a:pt x="28724" y="160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75478" y="222915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14"/>
                </a:lnTo>
                <a:lnTo>
                  <a:pt x="5943" y="6039"/>
                </a:lnTo>
                <a:lnTo>
                  <a:pt x="1597" y="12646"/>
                </a:lnTo>
                <a:lnTo>
                  <a:pt x="0" y="20805"/>
                </a:lnTo>
                <a:lnTo>
                  <a:pt x="1597" y="28820"/>
                </a:lnTo>
                <a:lnTo>
                  <a:pt x="5943" y="35443"/>
                </a:lnTo>
                <a:lnTo>
                  <a:pt x="12365" y="39948"/>
                </a:lnTo>
                <a:lnTo>
                  <a:pt x="20193" y="41610"/>
                </a:lnTo>
                <a:lnTo>
                  <a:pt x="28487" y="39948"/>
                </a:lnTo>
                <a:lnTo>
                  <a:pt x="35104" y="35443"/>
                </a:lnTo>
                <a:lnTo>
                  <a:pt x="39484" y="28820"/>
                </a:lnTo>
                <a:lnTo>
                  <a:pt x="41069" y="20805"/>
                </a:lnTo>
                <a:lnTo>
                  <a:pt x="39484" y="12646"/>
                </a:lnTo>
                <a:lnTo>
                  <a:pt x="35104" y="6039"/>
                </a:lnTo>
                <a:lnTo>
                  <a:pt x="28487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4596" y="230006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576"/>
                </a:lnTo>
                <a:lnTo>
                  <a:pt x="6219" y="5923"/>
                </a:lnTo>
                <a:lnTo>
                  <a:pt x="1680" y="12467"/>
                </a:lnTo>
                <a:lnTo>
                  <a:pt x="0" y="20635"/>
                </a:lnTo>
                <a:lnTo>
                  <a:pt x="1680" y="28615"/>
                </a:lnTo>
                <a:lnTo>
                  <a:pt x="6219" y="35241"/>
                </a:lnTo>
                <a:lnTo>
                  <a:pt x="12868" y="39766"/>
                </a:lnTo>
                <a:lnTo>
                  <a:pt x="20875" y="41440"/>
                </a:lnTo>
                <a:lnTo>
                  <a:pt x="28783" y="39766"/>
                </a:lnTo>
                <a:lnTo>
                  <a:pt x="35381" y="35241"/>
                </a:lnTo>
                <a:lnTo>
                  <a:pt x="39902" y="28615"/>
                </a:lnTo>
                <a:lnTo>
                  <a:pt x="41580" y="20635"/>
                </a:lnTo>
                <a:lnTo>
                  <a:pt x="39902" y="12467"/>
                </a:lnTo>
                <a:lnTo>
                  <a:pt x="35381" y="5923"/>
                </a:lnTo>
                <a:lnTo>
                  <a:pt x="28783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03170" y="206423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662"/>
                </a:lnTo>
                <a:lnTo>
                  <a:pt x="6283" y="6167"/>
                </a:lnTo>
                <a:lnTo>
                  <a:pt x="1704" y="12789"/>
                </a:lnTo>
                <a:lnTo>
                  <a:pt x="0" y="20805"/>
                </a:lnTo>
                <a:lnTo>
                  <a:pt x="1704" y="28964"/>
                </a:lnTo>
                <a:lnTo>
                  <a:pt x="6283" y="35570"/>
                </a:lnTo>
                <a:lnTo>
                  <a:pt x="12940" y="39995"/>
                </a:lnTo>
                <a:lnTo>
                  <a:pt x="20875" y="41610"/>
                </a:lnTo>
                <a:lnTo>
                  <a:pt x="29061" y="39995"/>
                </a:lnTo>
                <a:lnTo>
                  <a:pt x="35690" y="35570"/>
                </a:lnTo>
                <a:lnTo>
                  <a:pt x="40130" y="28964"/>
                </a:lnTo>
                <a:lnTo>
                  <a:pt x="41750" y="20805"/>
                </a:lnTo>
                <a:lnTo>
                  <a:pt x="40130" y="12789"/>
                </a:lnTo>
                <a:lnTo>
                  <a:pt x="35690" y="6167"/>
                </a:lnTo>
                <a:lnTo>
                  <a:pt x="29061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12969" y="219136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74"/>
                </a:lnTo>
                <a:lnTo>
                  <a:pt x="5932" y="6199"/>
                </a:lnTo>
                <a:lnTo>
                  <a:pt x="1580" y="12825"/>
                </a:lnTo>
                <a:lnTo>
                  <a:pt x="0" y="20805"/>
                </a:lnTo>
                <a:lnTo>
                  <a:pt x="1580" y="29000"/>
                </a:lnTo>
                <a:lnTo>
                  <a:pt x="5932" y="35602"/>
                </a:lnTo>
                <a:lnTo>
                  <a:pt x="12473" y="40007"/>
                </a:lnTo>
                <a:lnTo>
                  <a:pt x="20619" y="41610"/>
                </a:lnTo>
                <a:lnTo>
                  <a:pt x="28569" y="40007"/>
                </a:lnTo>
                <a:lnTo>
                  <a:pt x="35008" y="35602"/>
                </a:lnTo>
                <a:lnTo>
                  <a:pt x="39323" y="29000"/>
                </a:lnTo>
                <a:lnTo>
                  <a:pt x="40898" y="20805"/>
                </a:lnTo>
                <a:lnTo>
                  <a:pt x="39323" y="12825"/>
                </a:lnTo>
                <a:lnTo>
                  <a:pt x="35008" y="6199"/>
                </a:lnTo>
                <a:lnTo>
                  <a:pt x="28569" y="167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31458" y="10844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8810" y="39948"/>
                </a:lnTo>
                <a:lnTo>
                  <a:pt x="35466" y="35443"/>
                </a:lnTo>
                <a:lnTo>
                  <a:pt x="40046" y="28820"/>
                </a:lnTo>
                <a:lnTo>
                  <a:pt x="41750" y="20805"/>
                </a:lnTo>
                <a:lnTo>
                  <a:pt x="40046" y="12646"/>
                </a:lnTo>
                <a:lnTo>
                  <a:pt x="35466" y="6039"/>
                </a:lnTo>
                <a:lnTo>
                  <a:pt x="2881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41087" y="352929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08"/>
                </a:lnTo>
                <a:lnTo>
                  <a:pt x="5943" y="6023"/>
                </a:lnTo>
                <a:lnTo>
                  <a:pt x="1597" y="12628"/>
                </a:lnTo>
                <a:lnTo>
                  <a:pt x="0" y="20805"/>
                </a:lnTo>
                <a:lnTo>
                  <a:pt x="1597" y="28713"/>
                </a:lnTo>
                <a:lnTo>
                  <a:pt x="5943" y="35347"/>
                </a:lnTo>
                <a:lnTo>
                  <a:pt x="12365" y="39912"/>
                </a:lnTo>
                <a:lnTo>
                  <a:pt x="20193" y="41610"/>
                </a:lnTo>
                <a:lnTo>
                  <a:pt x="28487" y="39912"/>
                </a:lnTo>
                <a:lnTo>
                  <a:pt x="35104" y="35347"/>
                </a:lnTo>
                <a:lnTo>
                  <a:pt x="39484" y="28713"/>
                </a:lnTo>
                <a:lnTo>
                  <a:pt x="41069" y="20805"/>
                </a:lnTo>
                <a:lnTo>
                  <a:pt x="39484" y="12628"/>
                </a:lnTo>
                <a:lnTo>
                  <a:pt x="35104" y="6023"/>
                </a:lnTo>
                <a:lnTo>
                  <a:pt x="28487" y="160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50204" y="202644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2"/>
                </a:lnTo>
                <a:lnTo>
                  <a:pt x="6219" y="6167"/>
                </a:lnTo>
                <a:lnTo>
                  <a:pt x="1680" y="12789"/>
                </a:lnTo>
                <a:lnTo>
                  <a:pt x="0" y="20805"/>
                </a:lnTo>
                <a:lnTo>
                  <a:pt x="1680" y="28964"/>
                </a:lnTo>
                <a:lnTo>
                  <a:pt x="6219" y="35570"/>
                </a:lnTo>
                <a:lnTo>
                  <a:pt x="12868" y="39995"/>
                </a:lnTo>
                <a:lnTo>
                  <a:pt x="20875" y="41610"/>
                </a:lnTo>
                <a:lnTo>
                  <a:pt x="28770" y="39995"/>
                </a:lnTo>
                <a:lnTo>
                  <a:pt x="35338" y="35570"/>
                </a:lnTo>
                <a:lnTo>
                  <a:pt x="39830" y="28964"/>
                </a:lnTo>
                <a:lnTo>
                  <a:pt x="41495" y="20805"/>
                </a:lnTo>
                <a:lnTo>
                  <a:pt x="39830" y="12789"/>
                </a:lnTo>
                <a:lnTo>
                  <a:pt x="35338" y="6167"/>
                </a:lnTo>
                <a:lnTo>
                  <a:pt x="28770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59832" y="121181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90" y="0"/>
                </a:moveTo>
                <a:lnTo>
                  <a:pt x="12617" y="1576"/>
                </a:lnTo>
                <a:lnTo>
                  <a:pt x="6017" y="5923"/>
                </a:lnTo>
                <a:lnTo>
                  <a:pt x="1606" y="12467"/>
                </a:lnTo>
                <a:lnTo>
                  <a:pt x="0" y="20635"/>
                </a:lnTo>
                <a:lnTo>
                  <a:pt x="1606" y="28615"/>
                </a:lnTo>
                <a:lnTo>
                  <a:pt x="6017" y="35241"/>
                </a:lnTo>
                <a:lnTo>
                  <a:pt x="12617" y="39766"/>
                </a:lnTo>
                <a:lnTo>
                  <a:pt x="20790" y="41440"/>
                </a:lnTo>
                <a:lnTo>
                  <a:pt x="28631" y="39766"/>
                </a:lnTo>
                <a:lnTo>
                  <a:pt x="35083" y="35241"/>
                </a:lnTo>
                <a:lnTo>
                  <a:pt x="39458" y="28615"/>
                </a:lnTo>
                <a:lnTo>
                  <a:pt x="41069" y="20635"/>
                </a:lnTo>
                <a:lnTo>
                  <a:pt x="39458" y="12467"/>
                </a:lnTo>
                <a:lnTo>
                  <a:pt x="35083" y="5923"/>
                </a:lnTo>
                <a:lnTo>
                  <a:pt x="28631" y="1576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68949" y="194662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02"/>
                </a:lnTo>
                <a:lnTo>
                  <a:pt x="6156" y="6008"/>
                </a:lnTo>
                <a:lnTo>
                  <a:pt x="1664" y="12610"/>
                </a:lnTo>
                <a:lnTo>
                  <a:pt x="0" y="20805"/>
                </a:lnTo>
                <a:lnTo>
                  <a:pt x="1664" y="28785"/>
                </a:lnTo>
                <a:lnTo>
                  <a:pt x="6156" y="35411"/>
                </a:lnTo>
                <a:lnTo>
                  <a:pt x="12724" y="39936"/>
                </a:lnTo>
                <a:lnTo>
                  <a:pt x="20619" y="41610"/>
                </a:lnTo>
                <a:lnTo>
                  <a:pt x="28842" y="39936"/>
                </a:lnTo>
                <a:lnTo>
                  <a:pt x="35466" y="35411"/>
                </a:lnTo>
                <a:lnTo>
                  <a:pt x="39886" y="28785"/>
                </a:lnTo>
                <a:lnTo>
                  <a:pt x="41495" y="20805"/>
                </a:lnTo>
                <a:lnTo>
                  <a:pt x="39886" y="12610"/>
                </a:lnTo>
                <a:lnTo>
                  <a:pt x="35466" y="6008"/>
                </a:lnTo>
                <a:lnTo>
                  <a:pt x="28842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97067" y="270495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02"/>
                </a:lnTo>
                <a:lnTo>
                  <a:pt x="6188" y="6008"/>
                </a:lnTo>
                <a:lnTo>
                  <a:pt x="1668" y="12610"/>
                </a:lnTo>
                <a:lnTo>
                  <a:pt x="0" y="20805"/>
                </a:lnTo>
                <a:lnTo>
                  <a:pt x="1668" y="28785"/>
                </a:lnTo>
                <a:lnTo>
                  <a:pt x="6188" y="35411"/>
                </a:lnTo>
                <a:lnTo>
                  <a:pt x="12832" y="39936"/>
                </a:lnTo>
                <a:lnTo>
                  <a:pt x="20875" y="41610"/>
                </a:lnTo>
                <a:lnTo>
                  <a:pt x="28810" y="39936"/>
                </a:lnTo>
                <a:lnTo>
                  <a:pt x="35466" y="35411"/>
                </a:lnTo>
                <a:lnTo>
                  <a:pt x="40046" y="28785"/>
                </a:lnTo>
                <a:lnTo>
                  <a:pt x="41750" y="20805"/>
                </a:lnTo>
                <a:lnTo>
                  <a:pt x="40046" y="12610"/>
                </a:lnTo>
                <a:lnTo>
                  <a:pt x="35466" y="6008"/>
                </a:lnTo>
                <a:lnTo>
                  <a:pt x="28810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06610" y="253528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71"/>
                </a:lnTo>
                <a:lnTo>
                  <a:pt x="6060" y="6177"/>
                </a:lnTo>
                <a:lnTo>
                  <a:pt x="1620" y="12753"/>
                </a:lnTo>
                <a:lnTo>
                  <a:pt x="0" y="20635"/>
                </a:lnTo>
                <a:lnTo>
                  <a:pt x="1620" y="28901"/>
                </a:lnTo>
                <a:lnTo>
                  <a:pt x="6060" y="35496"/>
                </a:lnTo>
                <a:lnTo>
                  <a:pt x="12688" y="39861"/>
                </a:lnTo>
                <a:lnTo>
                  <a:pt x="20875" y="41440"/>
                </a:lnTo>
                <a:lnTo>
                  <a:pt x="28811" y="39861"/>
                </a:lnTo>
                <a:lnTo>
                  <a:pt x="35221" y="35496"/>
                </a:lnTo>
                <a:lnTo>
                  <a:pt x="39507" y="28901"/>
                </a:lnTo>
                <a:lnTo>
                  <a:pt x="41069" y="20635"/>
                </a:lnTo>
                <a:lnTo>
                  <a:pt x="39507" y="12753"/>
                </a:lnTo>
                <a:lnTo>
                  <a:pt x="35221" y="6177"/>
                </a:lnTo>
                <a:lnTo>
                  <a:pt x="28811" y="1671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15812" y="280872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14"/>
                </a:lnTo>
                <a:lnTo>
                  <a:pt x="6188" y="6039"/>
                </a:lnTo>
                <a:lnTo>
                  <a:pt x="1668" y="12646"/>
                </a:lnTo>
                <a:lnTo>
                  <a:pt x="0" y="20805"/>
                </a:lnTo>
                <a:lnTo>
                  <a:pt x="1668" y="28713"/>
                </a:lnTo>
                <a:lnTo>
                  <a:pt x="6188" y="35347"/>
                </a:lnTo>
                <a:lnTo>
                  <a:pt x="12832" y="39912"/>
                </a:lnTo>
                <a:lnTo>
                  <a:pt x="20875" y="41610"/>
                </a:lnTo>
                <a:lnTo>
                  <a:pt x="28734" y="39912"/>
                </a:lnTo>
                <a:lnTo>
                  <a:pt x="35307" y="35347"/>
                </a:lnTo>
                <a:lnTo>
                  <a:pt x="39818" y="28713"/>
                </a:lnTo>
                <a:lnTo>
                  <a:pt x="41495" y="20805"/>
                </a:lnTo>
                <a:lnTo>
                  <a:pt x="39818" y="12646"/>
                </a:lnTo>
                <a:lnTo>
                  <a:pt x="35307" y="6039"/>
                </a:lnTo>
                <a:lnTo>
                  <a:pt x="28734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57903" y="213022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614"/>
                </a:lnTo>
                <a:lnTo>
                  <a:pt x="6198" y="6039"/>
                </a:lnTo>
                <a:lnTo>
                  <a:pt x="1677" y="12646"/>
                </a:lnTo>
                <a:lnTo>
                  <a:pt x="0" y="20805"/>
                </a:lnTo>
                <a:lnTo>
                  <a:pt x="1677" y="29000"/>
                </a:lnTo>
                <a:lnTo>
                  <a:pt x="6198" y="35602"/>
                </a:lnTo>
                <a:lnTo>
                  <a:pt x="12796" y="40007"/>
                </a:lnTo>
                <a:lnTo>
                  <a:pt x="20704" y="41610"/>
                </a:lnTo>
                <a:lnTo>
                  <a:pt x="28891" y="40007"/>
                </a:lnTo>
                <a:lnTo>
                  <a:pt x="35520" y="35602"/>
                </a:lnTo>
                <a:lnTo>
                  <a:pt x="39960" y="29000"/>
                </a:lnTo>
                <a:lnTo>
                  <a:pt x="41580" y="20805"/>
                </a:lnTo>
                <a:lnTo>
                  <a:pt x="39960" y="12646"/>
                </a:lnTo>
                <a:lnTo>
                  <a:pt x="35520" y="6039"/>
                </a:lnTo>
                <a:lnTo>
                  <a:pt x="28891" y="1614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67532" y="367025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68"/>
                </a:lnTo>
                <a:lnTo>
                  <a:pt x="5932" y="6183"/>
                </a:lnTo>
                <a:lnTo>
                  <a:pt x="1580" y="12807"/>
                </a:lnTo>
                <a:lnTo>
                  <a:pt x="0" y="20805"/>
                </a:lnTo>
                <a:lnTo>
                  <a:pt x="1580" y="28982"/>
                </a:lnTo>
                <a:lnTo>
                  <a:pt x="5932" y="35586"/>
                </a:lnTo>
                <a:lnTo>
                  <a:pt x="12473" y="40001"/>
                </a:lnTo>
                <a:lnTo>
                  <a:pt x="20619" y="41610"/>
                </a:lnTo>
                <a:lnTo>
                  <a:pt x="28662" y="40001"/>
                </a:lnTo>
                <a:lnTo>
                  <a:pt x="35307" y="35586"/>
                </a:lnTo>
                <a:lnTo>
                  <a:pt x="39826" y="28982"/>
                </a:lnTo>
                <a:lnTo>
                  <a:pt x="41495" y="20805"/>
                </a:lnTo>
                <a:lnTo>
                  <a:pt x="39826" y="12807"/>
                </a:lnTo>
                <a:lnTo>
                  <a:pt x="35307" y="6183"/>
                </a:lnTo>
                <a:lnTo>
                  <a:pt x="28662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77074" y="253044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62"/>
                </a:lnTo>
                <a:lnTo>
                  <a:pt x="5889" y="6167"/>
                </a:lnTo>
                <a:lnTo>
                  <a:pt x="1574" y="12789"/>
                </a:lnTo>
                <a:lnTo>
                  <a:pt x="0" y="20805"/>
                </a:lnTo>
                <a:lnTo>
                  <a:pt x="1574" y="28964"/>
                </a:lnTo>
                <a:lnTo>
                  <a:pt x="5889" y="35570"/>
                </a:lnTo>
                <a:lnTo>
                  <a:pt x="12329" y="39995"/>
                </a:lnTo>
                <a:lnTo>
                  <a:pt x="20278" y="41610"/>
                </a:lnTo>
                <a:lnTo>
                  <a:pt x="28465" y="39995"/>
                </a:lnTo>
                <a:lnTo>
                  <a:pt x="35093" y="35570"/>
                </a:lnTo>
                <a:lnTo>
                  <a:pt x="39533" y="28964"/>
                </a:lnTo>
                <a:lnTo>
                  <a:pt x="41154" y="20805"/>
                </a:lnTo>
                <a:lnTo>
                  <a:pt x="39533" y="12789"/>
                </a:lnTo>
                <a:lnTo>
                  <a:pt x="35093" y="6167"/>
                </a:lnTo>
                <a:lnTo>
                  <a:pt x="28465" y="166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04766" y="248348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8770" y="39948"/>
                </a:lnTo>
                <a:lnTo>
                  <a:pt x="35338" y="35443"/>
                </a:lnTo>
                <a:lnTo>
                  <a:pt x="39830" y="2882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14394" y="384965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617" y="1608"/>
                </a:lnTo>
                <a:lnTo>
                  <a:pt x="6017" y="6023"/>
                </a:lnTo>
                <a:lnTo>
                  <a:pt x="1606" y="12628"/>
                </a:lnTo>
                <a:lnTo>
                  <a:pt x="0" y="20805"/>
                </a:lnTo>
                <a:lnTo>
                  <a:pt x="1606" y="28713"/>
                </a:lnTo>
                <a:lnTo>
                  <a:pt x="6017" y="35347"/>
                </a:lnTo>
                <a:lnTo>
                  <a:pt x="12617" y="39912"/>
                </a:lnTo>
                <a:lnTo>
                  <a:pt x="20790" y="41610"/>
                </a:lnTo>
                <a:lnTo>
                  <a:pt x="28631" y="39912"/>
                </a:lnTo>
                <a:lnTo>
                  <a:pt x="35083" y="35347"/>
                </a:lnTo>
                <a:lnTo>
                  <a:pt x="39458" y="28713"/>
                </a:lnTo>
                <a:lnTo>
                  <a:pt x="41069" y="20805"/>
                </a:lnTo>
                <a:lnTo>
                  <a:pt x="39458" y="12628"/>
                </a:lnTo>
                <a:lnTo>
                  <a:pt x="35083" y="6023"/>
                </a:lnTo>
                <a:lnTo>
                  <a:pt x="28631" y="160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23937" y="345371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401" y="1668"/>
                </a:lnTo>
                <a:lnTo>
                  <a:pt x="5975" y="6183"/>
                </a:lnTo>
                <a:lnTo>
                  <a:pt x="1609" y="12807"/>
                </a:lnTo>
                <a:lnTo>
                  <a:pt x="0" y="20805"/>
                </a:lnTo>
                <a:lnTo>
                  <a:pt x="1609" y="28982"/>
                </a:lnTo>
                <a:lnTo>
                  <a:pt x="5975" y="35586"/>
                </a:lnTo>
                <a:lnTo>
                  <a:pt x="12401" y="40001"/>
                </a:lnTo>
                <a:lnTo>
                  <a:pt x="20193" y="41610"/>
                </a:lnTo>
                <a:lnTo>
                  <a:pt x="28416" y="40001"/>
                </a:lnTo>
                <a:lnTo>
                  <a:pt x="35040" y="35586"/>
                </a:lnTo>
                <a:lnTo>
                  <a:pt x="39460" y="28982"/>
                </a:lnTo>
                <a:lnTo>
                  <a:pt x="41069" y="20805"/>
                </a:lnTo>
                <a:lnTo>
                  <a:pt x="39460" y="12807"/>
                </a:lnTo>
                <a:lnTo>
                  <a:pt x="35040" y="6183"/>
                </a:lnTo>
                <a:lnTo>
                  <a:pt x="28416" y="166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33140" y="36091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37" y="1668"/>
                </a:lnTo>
                <a:lnTo>
                  <a:pt x="5900" y="6183"/>
                </a:lnTo>
                <a:lnTo>
                  <a:pt x="1568" y="12807"/>
                </a:lnTo>
                <a:lnTo>
                  <a:pt x="0" y="20805"/>
                </a:lnTo>
                <a:lnTo>
                  <a:pt x="1568" y="28982"/>
                </a:lnTo>
                <a:lnTo>
                  <a:pt x="5900" y="35586"/>
                </a:lnTo>
                <a:lnTo>
                  <a:pt x="12437" y="40001"/>
                </a:lnTo>
                <a:lnTo>
                  <a:pt x="20619" y="41610"/>
                </a:lnTo>
                <a:lnTo>
                  <a:pt x="28626" y="40001"/>
                </a:lnTo>
                <a:lnTo>
                  <a:pt x="35275" y="35586"/>
                </a:lnTo>
                <a:lnTo>
                  <a:pt x="39814" y="28982"/>
                </a:lnTo>
                <a:lnTo>
                  <a:pt x="41495" y="20805"/>
                </a:lnTo>
                <a:lnTo>
                  <a:pt x="39814" y="12807"/>
                </a:lnTo>
                <a:lnTo>
                  <a:pt x="35275" y="6183"/>
                </a:lnTo>
                <a:lnTo>
                  <a:pt x="28626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51629" y="367981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698"/>
                </a:lnTo>
                <a:lnTo>
                  <a:pt x="6283" y="6262"/>
                </a:lnTo>
                <a:lnTo>
                  <a:pt x="1704" y="12897"/>
                </a:lnTo>
                <a:lnTo>
                  <a:pt x="0" y="20805"/>
                </a:lnTo>
                <a:lnTo>
                  <a:pt x="1704" y="28982"/>
                </a:lnTo>
                <a:lnTo>
                  <a:pt x="6283" y="35586"/>
                </a:lnTo>
                <a:lnTo>
                  <a:pt x="12940" y="40001"/>
                </a:lnTo>
                <a:lnTo>
                  <a:pt x="20875" y="41610"/>
                </a:lnTo>
                <a:lnTo>
                  <a:pt x="28881" y="40001"/>
                </a:lnTo>
                <a:lnTo>
                  <a:pt x="35530" y="35586"/>
                </a:lnTo>
                <a:lnTo>
                  <a:pt x="40070" y="28982"/>
                </a:lnTo>
                <a:lnTo>
                  <a:pt x="41750" y="20805"/>
                </a:lnTo>
                <a:lnTo>
                  <a:pt x="40070" y="12897"/>
                </a:lnTo>
                <a:lnTo>
                  <a:pt x="35530" y="6262"/>
                </a:lnTo>
                <a:lnTo>
                  <a:pt x="28881" y="169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70375" y="266249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58"/>
                </a:lnTo>
                <a:lnTo>
                  <a:pt x="6188" y="6135"/>
                </a:lnTo>
                <a:lnTo>
                  <a:pt x="1668" y="12682"/>
                </a:lnTo>
                <a:lnTo>
                  <a:pt x="0" y="20550"/>
                </a:lnTo>
                <a:lnTo>
                  <a:pt x="1668" y="28816"/>
                </a:lnTo>
                <a:lnTo>
                  <a:pt x="6188" y="35411"/>
                </a:lnTo>
                <a:lnTo>
                  <a:pt x="12832" y="39776"/>
                </a:lnTo>
                <a:lnTo>
                  <a:pt x="20875" y="41355"/>
                </a:lnTo>
                <a:lnTo>
                  <a:pt x="29021" y="39776"/>
                </a:lnTo>
                <a:lnTo>
                  <a:pt x="35562" y="35411"/>
                </a:lnTo>
                <a:lnTo>
                  <a:pt x="39914" y="28816"/>
                </a:lnTo>
                <a:lnTo>
                  <a:pt x="41495" y="20550"/>
                </a:lnTo>
                <a:lnTo>
                  <a:pt x="39914" y="12682"/>
                </a:lnTo>
                <a:lnTo>
                  <a:pt x="35562" y="6135"/>
                </a:lnTo>
                <a:lnTo>
                  <a:pt x="29021" y="165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79918" y="143303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820"/>
                </a:lnTo>
                <a:lnTo>
                  <a:pt x="6060" y="35443"/>
                </a:lnTo>
                <a:lnTo>
                  <a:pt x="12688" y="39948"/>
                </a:lnTo>
                <a:lnTo>
                  <a:pt x="20875" y="41610"/>
                </a:lnTo>
                <a:lnTo>
                  <a:pt x="28703" y="39948"/>
                </a:lnTo>
                <a:lnTo>
                  <a:pt x="35125" y="35443"/>
                </a:lnTo>
                <a:lnTo>
                  <a:pt x="39471" y="28820"/>
                </a:lnTo>
                <a:lnTo>
                  <a:pt x="41069" y="20805"/>
                </a:lnTo>
                <a:lnTo>
                  <a:pt x="39471" y="12646"/>
                </a:lnTo>
                <a:lnTo>
                  <a:pt x="35125" y="6039"/>
                </a:lnTo>
                <a:lnTo>
                  <a:pt x="2870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89546" y="128722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365" y="1602"/>
                </a:lnTo>
                <a:lnTo>
                  <a:pt x="5943" y="6008"/>
                </a:lnTo>
                <a:lnTo>
                  <a:pt x="1597" y="12610"/>
                </a:lnTo>
                <a:lnTo>
                  <a:pt x="0" y="20805"/>
                </a:lnTo>
                <a:lnTo>
                  <a:pt x="1597" y="28785"/>
                </a:lnTo>
                <a:lnTo>
                  <a:pt x="5943" y="35411"/>
                </a:lnTo>
                <a:lnTo>
                  <a:pt x="12365" y="39936"/>
                </a:lnTo>
                <a:lnTo>
                  <a:pt x="20193" y="41610"/>
                </a:lnTo>
                <a:lnTo>
                  <a:pt x="28380" y="39936"/>
                </a:lnTo>
                <a:lnTo>
                  <a:pt x="35008" y="35411"/>
                </a:lnTo>
                <a:lnTo>
                  <a:pt x="39448" y="28785"/>
                </a:lnTo>
                <a:lnTo>
                  <a:pt x="41069" y="20805"/>
                </a:lnTo>
                <a:lnTo>
                  <a:pt x="39448" y="12610"/>
                </a:lnTo>
                <a:lnTo>
                  <a:pt x="35008" y="6008"/>
                </a:lnTo>
                <a:lnTo>
                  <a:pt x="28380" y="160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98663" y="244102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509" y="1674"/>
                </a:lnTo>
                <a:lnTo>
                  <a:pt x="5943" y="6199"/>
                </a:lnTo>
                <a:lnTo>
                  <a:pt x="1581" y="12825"/>
                </a:lnTo>
                <a:lnTo>
                  <a:pt x="0" y="20805"/>
                </a:lnTo>
                <a:lnTo>
                  <a:pt x="1581" y="28973"/>
                </a:lnTo>
                <a:lnTo>
                  <a:pt x="5943" y="35517"/>
                </a:lnTo>
                <a:lnTo>
                  <a:pt x="12509" y="39864"/>
                </a:lnTo>
                <a:lnTo>
                  <a:pt x="20704" y="41440"/>
                </a:lnTo>
                <a:lnTo>
                  <a:pt x="28698" y="39864"/>
                </a:lnTo>
                <a:lnTo>
                  <a:pt x="35317" y="35517"/>
                </a:lnTo>
                <a:lnTo>
                  <a:pt x="39828" y="28973"/>
                </a:lnTo>
                <a:lnTo>
                  <a:pt x="41495" y="20805"/>
                </a:lnTo>
                <a:lnTo>
                  <a:pt x="39828" y="12825"/>
                </a:lnTo>
                <a:lnTo>
                  <a:pt x="35317" y="6199"/>
                </a:lnTo>
                <a:lnTo>
                  <a:pt x="28698" y="1674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8291" y="184276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14"/>
                </a:lnTo>
                <a:lnTo>
                  <a:pt x="5879" y="6039"/>
                </a:lnTo>
                <a:lnTo>
                  <a:pt x="1573" y="12646"/>
                </a:lnTo>
                <a:lnTo>
                  <a:pt x="0" y="20805"/>
                </a:lnTo>
                <a:lnTo>
                  <a:pt x="1573" y="29000"/>
                </a:lnTo>
                <a:lnTo>
                  <a:pt x="5879" y="35602"/>
                </a:lnTo>
                <a:lnTo>
                  <a:pt x="12293" y="40007"/>
                </a:lnTo>
                <a:lnTo>
                  <a:pt x="20193" y="41610"/>
                </a:lnTo>
                <a:lnTo>
                  <a:pt x="28380" y="40007"/>
                </a:lnTo>
                <a:lnTo>
                  <a:pt x="35008" y="35602"/>
                </a:lnTo>
                <a:lnTo>
                  <a:pt x="39448" y="29000"/>
                </a:lnTo>
                <a:lnTo>
                  <a:pt x="41069" y="20805"/>
                </a:lnTo>
                <a:lnTo>
                  <a:pt x="39448" y="12646"/>
                </a:lnTo>
                <a:lnTo>
                  <a:pt x="35008" y="6039"/>
                </a:lnTo>
                <a:lnTo>
                  <a:pt x="28380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17238" y="215849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868" y="1662"/>
                </a:lnTo>
                <a:lnTo>
                  <a:pt x="6241" y="6167"/>
                </a:lnTo>
                <a:lnTo>
                  <a:pt x="1690" y="12789"/>
                </a:lnTo>
                <a:lnTo>
                  <a:pt x="0" y="20805"/>
                </a:lnTo>
                <a:lnTo>
                  <a:pt x="1690" y="28924"/>
                </a:lnTo>
                <a:lnTo>
                  <a:pt x="6241" y="35443"/>
                </a:lnTo>
                <a:lnTo>
                  <a:pt x="12868" y="39780"/>
                </a:lnTo>
                <a:lnTo>
                  <a:pt x="20790" y="41355"/>
                </a:lnTo>
                <a:lnTo>
                  <a:pt x="28832" y="39780"/>
                </a:lnTo>
                <a:lnTo>
                  <a:pt x="35477" y="35443"/>
                </a:lnTo>
                <a:lnTo>
                  <a:pt x="39997" y="28924"/>
                </a:lnTo>
                <a:lnTo>
                  <a:pt x="41665" y="20805"/>
                </a:lnTo>
                <a:lnTo>
                  <a:pt x="39997" y="12789"/>
                </a:lnTo>
                <a:lnTo>
                  <a:pt x="35477" y="6167"/>
                </a:lnTo>
                <a:lnTo>
                  <a:pt x="28832" y="166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6951" y="191834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614"/>
                </a:lnTo>
                <a:lnTo>
                  <a:pt x="5943" y="6039"/>
                </a:lnTo>
                <a:lnTo>
                  <a:pt x="1581" y="12646"/>
                </a:lnTo>
                <a:lnTo>
                  <a:pt x="0" y="20805"/>
                </a:lnTo>
                <a:lnTo>
                  <a:pt x="1581" y="28820"/>
                </a:lnTo>
                <a:lnTo>
                  <a:pt x="5943" y="35443"/>
                </a:lnTo>
                <a:lnTo>
                  <a:pt x="12509" y="39948"/>
                </a:lnTo>
                <a:lnTo>
                  <a:pt x="20704" y="41610"/>
                </a:lnTo>
                <a:lnTo>
                  <a:pt x="28605" y="39948"/>
                </a:lnTo>
                <a:lnTo>
                  <a:pt x="35019" y="35443"/>
                </a:lnTo>
                <a:lnTo>
                  <a:pt x="39324" y="28820"/>
                </a:lnTo>
                <a:lnTo>
                  <a:pt x="40898" y="20805"/>
                </a:lnTo>
                <a:lnTo>
                  <a:pt x="39324" y="12646"/>
                </a:lnTo>
                <a:lnTo>
                  <a:pt x="35019" y="6039"/>
                </a:lnTo>
                <a:lnTo>
                  <a:pt x="28605" y="1614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45526" y="21729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53" y="1574"/>
                </a:lnTo>
                <a:lnTo>
                  <a:pt x="6028" y="5912"/>
                </a:lnTo>
                <a:lnTo>
                  <a:pt x="1608" y="12431"/>
                </a:lnTo>
                <a:lnTo>
                  <a:pt x="0" y="20550"/>
                </a:lnTo>
                <a:lnTo>
                  <a:pt x="1608" y="28566"/>
                </a:lnTo>
                <a:lnTo>
                  <a:pt x="6028" y="35188"/>
                </a:lnTo>
                <a:lnTo>
                  <a:pt x="12653" y="39693"/>
                </a:lnTo>
                <a:lnTo>
                  <a:pt x="20875" y="41355"/>
                </a:lnTo>
                <a:lnTo>
                  <a:pt x="28770" y="39693"/>
                </a:lnTo>
                <a:lnTo>
                  <a:pt x="35338" y="35188"/>
                </a:lnTo>
                <a:lnTo>
                  <a:pt x="39830" y="28566"/>
                </a:lnTo>
                <a:lnTo>
                  <a:pt x="41495" y="20550"/>
                </a:lnTo>
                <a:lnTo>
                  <a:pt x="39830" y="12431"/>
                </a:lnTo>
                <a:lnTo>
                  <a:pt x="35338" y="5912"/>
                </a:lnTo>
                <a:lnTo>
                  <a:pt x="28770" y="15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55069" y="155556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78" y="0"/>
                </a:moveTo>
                <a:lnTo>
                  <a:pt x="12437" y="1662"/>
                </a:lnTo>
                <a:lnTo>
                  <a:pt x="5985" y="6167"/>
                </a:lnTo>
                <a:lnTo>
                  <a:pt x="1610" y="12789"/>
                </a:lnTo>
                <a:lnTo>
                  <a:pt x="0" y="20805"/>
                </a:lnTo>
                <a:lnTo>
                  <a:pt x="1610" y="28924"/>
                </a:lnTo>
                <a:lnTo>
                  <a:pt x="5985" y="35443"/>
                </a:lnTo>
                <a:lnTo>
                  <a:pt x="12437" y="39780"/>
                </a:lnTo>
                <a:lnTo>
                  <a:pt x="20278" y="41355"/>
                </a:lnTo>
                <a:lnTo>
                  <a:pt x="28465" y="39780"/>
                </a:lnTo>
                <a:lnTo>
                  <a:pt x="35093" y="35443"/>
                </a:lnTo>
                <a:lnTo>
                  <a:pt x="39533" y="28924"/>
                </a:lnTo>
                <a:lnTo>
                  <a:pt x="41154" y="20805"/>
                </a:lnTo>
                <a:lnTo>
                  <a:pt x="39533" y="12789"/>
                </a:lnTo>
                <a:lnTo>
                  <a:pt x="35093" y="6167"/>
                </a:lnTo>
                <a:lnTo>
                  <a:pt x="28465" y="166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64271" y="191834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14"/>
                </a:lnTo>
                <a:lnTo>
                  <a:pt x="6156" y="6039"/>
                </a:lnTo>
                <a:lnTo>
                  <a:pt x="1664" y="12646"/>
                </a:lnTo>
                <a:lnTo>
                  <a:pt x="0" y="20805"/>
                </a:lnTo>
                <a:lnTo>
                  <a:pt x="1664" y="28820"/>
                </a:lnTo>
                <a:lnTo>
                  <a:pt x="6156" y="35443"/>
                </a:lnTo>
                <a:lnTo>
                  <a:pt x="12724" y="39948"/>
                </a:lnTo>
                <a:lnTo>
                  <a:pt x="20619" y="41610"/>
                </a:lnTo>
                <a:lnTo>
                  <a:pt x="28662" y="39948"/>
                </a:lnTo>
                <a:lnTo>
                  <a:pt x="35307" y="35443"/>
                </a:lnTo>
                <a:lnTo>
                  <a:pt x="39826" y="28820"/>
                </a:lnTo>
                <a:lnTo>
                  <a:pt x="41495" y="20805"/>
                </a:lnTo>
                <a:lnTo>
                  <a:pt x="39826" y="12646"/>
                </a:lnTo>
                <a:lnTo>
                  <a:pt x="35307" y="6039"/>
                </a:lnTo>
                <a:lnTo>
                  <a:pt x="28662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73814" y="151285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581" y="1674"/>
                </a:lnTo>
                <a:lnTo>
                  <a:pt x="5964" y="6199"/>
                </a:lnTo>
                <a:lnTo>
                  <a:pt x="1584" y="12825"/>
                </a:lnTo>
                <a:lnTo>
                  <a:pt x="0" y="20805"/>
                </a:lnTo>
                <a:lnTo>
                  <a:pt x="1584" y="29000"/>
                </a:lnTo>
                <a:lnTo>
                  <a:pt x="5964" y="35602"/>
                </a:lnTo>
                <a:lnTo>
                  <a:pt x="12581" y="40007"/>
                </a:lnTo>
                <a:lnTo>
                  <a:pt x="20875" y="41610"/>
                </a:lnTo>
                <a:lnTo>
                  <a:pt x="28703" y="40007"/>
                </a:lnTo>
                <a:lnTo>
                  <a:pt x="35125" y="35602"/>
                </a:lnTo>
                <a:lnTo>
                  <a:pt x="39471" y="29000"/>
                </a:lnTo>
                <a:lnTo>
                  <a:pt x="41069" y="20805"/>
                </a:lnTo>
                <a:lnTo>
                  <a:pt x="39471" y="12825"/>
                </a:lnTo>
                <a:lnTo>
                  <a:pt x="35125" y="6199"/>
                </a:lnTo>
                <a:lnTo>
                  <a:pt x="28703" y="16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34745" y="2832082"/>
            <a:ext cx="1048768" cy="76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02187" y="249749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57" y="1671"/>
                </a:lnTo>
                <a:lnTo>
                  <a:pt x="5847" y="6177"/>
                </a:lnTo>
                <a:lnTo>
                  <a:pt x="1561" y="12753"/>
                </a:lnTo>
                <a:lnTo>
                  <a:pt x="0" y="20635"/>
                </a:lnTo>
                <a:lnTo>
                  <a:pt x="1561" y="28901"/>
                </a:lnTo>
                <a:lnTo>
                  <a:pt x="5847" y="35496"/>
                </a:lnTo>
                <a:lnTo>
                  <a:pt x="12257" y="39861"/>
                </a:lnTo>
                <a:lnTo>
                  <a:pt x="20193" y="41440"/>
                </a:lnTo>
                <a:lnTo>
                  <a:pt x="28340" y="39861"/>
                </a:lnTo>
                <a:lnTo>
                  <a:pt x="34880" y="35496"/>
                </a:lnTo>
                <a:lnTo>
                  <a:pt x="39233" y="28901"/>
                </a:lnTo>
                <a:lnTo>
                  <a:pt x="40813" y="20635"/>
                </a:lnTo>
                <a:lnTo>
                  <a:pt x="39233" y="12753"/>
                </a:lnTo>
                <a:lnTo>
                  <a:pt x="34880" y="6177"/>
                </a:lnTo>
                <a:lnTo>
                  <a:pt x="28340" y="1671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11049" y="16640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820"/>
                </a:lnTo>
                <a:lnTo>
                  <a:pt x="6060" y="35443"/>
                </a:lnTo>
                <a:lnTo>
                  <a:pt x="12688" y="39948"/>
                </a:lnTo>
                <a:lnTo>
                  <a:pt x="20875" y="41610"/>
                </a:lnTo>
                <a:lnTo>
                  <a:pt x="28783" y="39948"/>
                </a:lnTo>
                <a:lnTo>
                  <a:pt x="35381" y="35443"/>
                </a:lnTo>
                <a:lnTo>
                  <a:pt x="39902" y="28820"/>
                </a:lnTo>
                <a:lnTo>
                  <a:pt x="41580" y="20805"/>
                </a:lnTo>
                <a:lnTo>
                  <a:pt x="39902" y="12646"/>
                </a:lnTo>
                <a:lnTo>
                  <a:pt x="35381" y="6039"/>
                </a:lnTo>
                <a:lnTo>
                  <a:pt x="2878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20677" y="366134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575"/>
                </a:lnTo>
                <a:lnTo>
                  <a:pt x="5943" y="5917"/>
                </a:lnTo>
                <a:lnTo>
                  <a:pt x="1597" y="12449"/>
                </a:lnTo>
                <a:lnTo>
                  <a:pt x="0" y="20593"/>
                </a:lnTo>
                <a:lnTo>
                  <a:pt x="1597" y="28590"/>
                </a:lnTo>
                <a:lnTo>
                  <a:pt x="5943" y="35215"/>
                </a:lnTo>
                <a:lnTo>
                  <a:pt x="12365" y="39729"/>
                </a:lnTo>
                <a:lnTo>
                  <a:pt x="20193" y="41398"/>
                </a:lnTo>
                <a:lnTo>
                  <a:pt x="28416" y="39729"/>
                </a:lnTo>
                <a:lnTo>
                  <a:pt x="35040" y="35215"/>
                </a:lnTo>
                <a:lnTo>
                  <a:pt x="39460" y="28590"/>
                </a:lnTo>
                <a:lnTo>
                  <a:pt x="41069" y="20593"/>
                </a:lnTo>
                <a:lnTo>
                  <a:pt x="39460" y="12449"/>
                </a:lnTo>
                <a:lnTo>
                  <a:pt x="35040" y="5917"/>
                </a:lnTo>
                <a:lnTo>
                  <a:pt x="28416" y="1575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39422" y="201753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581" y="1574"/>
                </a:lnTo>
                <a:lnTo>
                  <a:pt x="5964" y="5912"/>
                </a:lnTo>
                <a:lnTo>
                  <a:pt x="1584" y="12431"/>
                </a:lnTo>
                <a:lnTo>
                  <a:pt x="0" y="20550"/>
                </a:lnTo>
                <a:lnTo>
                  <a:pt x="1584" y="28566"/>
                </a:lnTo>
                <a:lnTo>
                  <a:pt x="5964" y="35188"/>
                </a:lnTo>
                <a:lnTo>
                  <a:pt x="12581" y="39693"/>
                </a:lnTo>
                <a:lnTo>
                  <a:pt x="20875" y="41355"/>
                </a:lnTo>
                <a:lnTo>
                  <a:pt x="28703" y="39693"/>
                </a:lnTo>
                <a:lnTo>
                  <a:pt x="35125" y="35188"/>
                </a:lnTo>
                <a:lnTo>
                  <a:pt x="39471" y="28566"/>
                </a:lnTo>
                <a:lnTo>
                  <a:pt x="41069" y="20550"/>
                </a:lnTo>
                <a:lnTo>
                  <a:pt x="39471" y="12431"/>
                </a:lnTo>
                <a:lnTo>
                  <a:pt x="35125" y="5912"/>
                </a:lnTo>
                <a:lnTo>
                  <a:pt x="28703" y="15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48369" y="361399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665"/>
                </a:lnTo>
                <a:lnTo>
                  <a:pt x="6283" y="6156"/>
                </a:lnTo>
                <a:lnTo>
                  <a:pt x="1704" y="12718"/>
                </a:lnTo>
                <a:lnTo>
                  <a:pt x="0" y="20593"/>
                </a:lnTo>
                <a:lnTo>
                  <a:pt x="1704" y="28859"/>
                </a:lnTo>
                <a:lnTo>
                  <a:pt x="6283" y="35453"/>
                </a:lnTo>
                <a:lnTo>
                  <a:pt x="12940" y="39819"/>
                </a:lnTo>
                <a:lnTo>
                  <a:pt x="20875" y="41398"/>
                </a:lnTo>
                <a:lnTo>
                  <a:pt x="29061" y="39819"/>
                </a:lnTo>
                <a:lnTo>
                  <a:pt x="35690" y="35453"/>
                </a:lnTo>
                <a:lnTo>
                  <a:pt x="40130" y="28859"/>
                </a:lnTo>
                <a:lnTo>
                  <a:pt x="41750" y="20593"/>
                </a:lnTo>
                <a:lnTo>
                  <a:pt x="40130" y="12718"/>
                </a:lnTo>
                <a:lnTo>
                  <a:pt x="35690" y="6156"/>
                </a:lnTo>
                <a:lnTo>
                  <a:pt x="29061" y="166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62854" y="237988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71"/>
                </a:lnTo>
                <a:lnTo>
                  <a:pt x="5943" y="6177"/>
                </a:lnTo>
                <a:lnTo>
                  <a:pt x="1597" y="12753"/>
                </a:lnTo>
                <a:lnTo>
                  <a:pt x="0" y="20635"/>
                </a:lnTo>
                <a:lnTo>
                  <a:pt x="1597" y="28901"/>
                </a:lnTo>
                <a:lnTo>
                  <a:pt x="5943" y="35496"/>
                </a:lnTo>
                <a:lnTo>
                  <a:pt x="12365" y="39861"/>
                </a:lnTo>
                <a:lnTo>
                  <a:pt x="20193" y="41440"/>
                </a:lnTo>
                <a:lnTo>
                  <a:pt x="28380" y="39861"/>
                </a:lnTo>
                <a:lnTo>
                  <a:pt x="35008" y="35496"/>
                </a:lnTo>
                <a:lnTo>
                  <a:pt x="39448" y="28901"/>
                </a:lnTo>
                <a:lnTo>
                  <a:pt x="41069" y="20635"/>
                </a:lnTo>
                <a:lnTo>
                  <a:pt x="39448" y="12753"/>
                </a:lnTo>
                <a:lnTo>
                  <a:pt x="35008" y="6177"/>
                </a:lnTo>
                <a:lnTo>
                  <a:pt x="28380" y="1671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71971" y="13012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04" y="0"/>
                </a:moveTo>
                <a:lnTo>
                  <a:pt x="12796" y="1658"/>
                </a:lnTo>
                <a:lnTo>
                  <a:pt x="6198" y="6135"/>
                </a:lnTo>
                <a:lnTo>
                  <a:pt x="1677" y="12682"/>
                </a:lnTo>
                <a:lnTo>
                  <a:pt x="0" y="20550"/>
                </a:lnTo>
                <a:lnTo>
                  <a:pt x="1677" y="28816"/>
                </a:lnTo>
                <a:lnTo>
                  <a:pt x="6198" y="35411"/>
                </a:lnTo>
                <a:lnTo>
                  <a:pt x="12796" y="39776"/>
                </a:lnTo>
                <a:lnTo>
                  <a:pt x="20704" y="41355"/>
                </a:lnTo>
                <a:lnTo>
                  <a:pt x="28698" y="39776"/>
                </a:lnTo>
                <a:lnTo>
                  <a:pt x="35317" y="35411"/>
                </a:lnTo>
                <a:lnTo>
                  <a:pt x="39828" y="28816"/>
                </a:lnTo>
                <a:lnTo>
                  <a:pt x="41495" y="20550"/>
                </a:lnTo>
                <a:lnTo>
                  <a:pt x="39828" y="12682"/>
                </a:lnTo>
                <a:lnTo>
                  <a:pt x="35317" y="6135"/>
                </a:lnTo>
                <a:lnTo>
                  <a:pt x="28698" y="165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1142" y="250709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62"/>
                </a:lnTo>
                <a:lnTo>
                  <a:pt x="5879" y="6167"/>
                </a:lnTo>
                <a:lnTo>
                  <a:pt x="1573" y="12789"/>
                </a:lnTo>
                <a:lnTo>
                  <a:pt x="0" y="20805"/>
                </a:lnTo>
                <a:lnTo>
                  <a:pt x="1573" y="28924"/>
                </a:lnTo>
                <a:lnTo>
                  <a:pt x="5879" y="35443"/>
                </a:lnTo>
                <a:lnTo>
                  <a:pt x="12293" y="39780"/>
                </a:lnTo>
                <a:lnTo>
                  <a:pt x="20193" y="41355"/>
                </a:lnTo>
                <a:lnTo>
                  <a:pt x="28416" y="39780"/>
                </a:lnTo>
                <a:lnTo>
                  <a:pt x="35040" y="35443"/>
                </a:lnTo>
                <a:lnTo>
                  <a:pt x="39460" y="28924"/>
                </a:lnTo>
                <a:lnTo>
                  <a:pt x="41069" y="20805"/>
                </a:lnTo>
                <a:lnTo>
                  <a:pt x="39460" y="12789"/>
                </a:lnTo>
                <a:lnTo>
                  <a:pt x="35040" y="6167"/>
                </a:lnTo>
                <a:lnTo>
                  <a:pt x="28416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09631" y="184276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509" y="1614"/>
                </a:lnTo>
                <a:lnTo>
                  <a:pt x="6006" y="6039"/>
                </a:lnTo>
                <a:lnTo>
                  <a:pt x="1613" y="12646"/>
                </a:lnTo>
                <a:lnTo>
                  <a:pt x="0" y="20805"/>
                </a:lnTo>
                <a:lnTo>
                  <a:pt x="1613" y="29000"/>
                </a:lnTo>
                <a:lnTo>
                  <a:pt x="6006" y="35602"/>
                </a:lnTo>
                <a:lnTo>
                  <a:pt x="12509" y="40007"/>
                </a:lnTo>
                <a:lnTo>
                  <a:pt x="20449" y="41610"/>
                </a:lnTo>
                <a:lnTo>
                  <a:pt x="28645" y="40007"/>
                </a:lnTo>
                <a:lnTo>
                  <a:pt x="35211" y="35602"/>
                </a:lnTo>
                <a:lnTo>
                  <a:pt x="39572" y="29000"/>
                </a:lnTo>
                <a:lnTo>
                  <a:pt x="41154" y="20805"/>
                </a:lnTo>
                <a:lnTo>
                  <a:pt x="39572" y="12646"/>
                </a:lnTo>
                <a:lnTo>
                  <a:pt x="35211" y="6039"/>
                </a:lnTo>
                <a:lnTo>
                  <a:pt x="28645" y="1614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18834" y="245546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576"/>
                </a:lnTo>
                <a:lnTo>
                  <a:pt x="6188" y="5923"/>
                </a:lnTo>
                <a:lnTo>
                  <a:pt x="1668" y="12467"/>
                </a:lnTo>
                <a:lnTo>
                  <a:pt x="0" y="20635"/>
                </a:lnTo>
                <a:lnTo>
                  <a:pt x="1668" y="28615"/>
                </a:lnTo>
                <a:lnTo>
                  <a:pt x="6188" y="35241"/>
                </a:lnTo>
                <a:lnTo>
                  <a:pt x="12832" y="39766"/>
                </a:lnTo>
                <a:lnTo>
                  <a:pt x="20875" y="41440"/>
                </a:lnTo>
                <a:lnTo>
                  <a:pt x="28770" y="39766"/>
                </a:lnTo>
                <a:lnTo>
                  <a:pt x="35338" y="35241"/>
                </a:lnTo>
                <a:lnTo>
                  <a:pt x="39830" y="28615"/>
                </a:lnTo>
                <a:lnTo>
                  <a:pt x="41495" y="20635"/>
                </a:lnTo>
                <a:lnTo>
                  <a:pt x="39830" y="12467"/>
                </a:lnTo>
                <a:lnTo>
                  <a:pt x="35338" y="5923"/>
                </a:lnTo>
                <a:lnTo>
                  <a:pt x="28770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8377" y="374583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68"/>
                </a:lnTo>
                <a:lnTo>
                  <a:pt x="6060" y="6183"/>
                </a:lnTo>
                <a:lnTo>
                  <a:pt x="1620" y="12807"/>
                </a:lnTo>
                <a:lnTo>
                  <a:pt x="0" y="20805"/>
                </a:lnTo>
                <a:lnTo>
                  <a:pt x="1620" y="28982"/>
                </a:lnTo>
                <a:lnTo>
                  <a:pt x="6060" y="35586"/>
                </a:lnTo>
                <a:lnTo>
                  <a:pt x="12688" y="40001"/>
                </a:lnTo>
                <a:lnTo>
                  <a:pt x="20875" y="41610"/>
                </a:lnTo>
                <a:lnTo>
                  <a:pt x="28716" y="40001"/>
                </a:lnTo>
                <a:lnTo>
                  <a:pt x="35168" y="35586"/>
                </a:lnTo>
                <a:lnTo>
                  <a:pt x="39543" y="28982"/>
                </a:lnTo>
                <a:lnTo>
                  <a:pt x="41154" y="20805"/>
                </a:lnTo>
                <a:lnTo>
                  <a:pt x="39543" y="12807"/>
                </a:lnTo>
                <a:lnTo>
                  <a:pt x="35168" y="6183"/>
                </a:lnTo>
                <a:lnTo>
                  <a:pt x="28716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37579" y="256331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98"/>
                </a:lnTo>
                <a:lnTo>
                  <a:pt x="6156" y="6262"/>
                </a:lnTo>
                <a:lnTo>
                  <a:pt x="1664" y="12897"/>
                </a:lnTo>
                <a:lnTo>
                  <a:pt x="0" y="20805"/>
                </a:lnTo>
                <a:lnTo>
                  <a:pt x="1664" y="29000"/>
                </a:lnTo>
                <a:lnTo>
                  <a:pt x="6156" y="35602"/>
                </a:lnTo>
                <a:lnTo>
                  <a:pt x="12724" y="40007"/>
                </a:lnTo>
                <a:lnTo>
                  <a:pt x="20619" y="41610"/>
                </a:lnTo>
                <a:lnTo>
                  <a:pt x="28842" y="40007"/>
                </a:lnTo>
                <a:lnTo>
                  <a:pt x="35466" y="35602"/>
                </a:lnTo>
                <a:lnTo>
                  <a:pt x="39886" y="29000"/>
                </a:lnTo>
                <a:lnTo>
                  <a:pt x="41495" y="20805"/>
                </a:lnTo>
                <a:lnTo>
                  <a:pt x="39886" y="12897"/>
                </a:lnTo>
                <a:lnTo>
                  <a:pt x="35466" y="6262"/>
                </a:lnTo>
                <a:lnTo>
                  <a:pt x="28842" y="169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47122" y="152729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04" y="0"/>
                </a:moveTo>
                <a:lnTo>
                  <a:pt x="12509" y="1614"/>
                </a:lnTo>
                <a:lnTo>
                  <a:pt x="5943" y="6039"/>
                </a:lnTo>
                <a:lnTo>
                  <a:pt x="1581" y="12646"/>
                </a:lnTo>
                <a:lnTo>
                  <a:pt x="0" y="20805"/>
                </a:lnTo>
                <a:lnTo>
                  <a:pt x="1581" y="29000"/>
                </a:lnTo>
                <a:lnTo>
                  <a:pt x="5943" y="35602"/>
                </a:lnTo>
                <a:lnTo>
                  <a:pt x="12509" y="40007"/>
                </a:lnTo>
                <a:lnTo>
                  <a:pt x="20704" y="41610"/>
                </a:lnTo>
                <a:lnTo>
                  <a:pt x="28631" y="40007"/>
                </a:lnTo>
                <a:lnTo>
                  <a:pt x="35104" y="35602"/>
                </a:lnTo>
                <a:lnTo>
                  <a:pt x="39468" y="29000"/>
                </a:lnTo>
                <a:lnTo>
                  <a:pt x="41069" y="20805"/>
                </a:lnTo>
                <a:lnTo>
                  <a:pt x="39468" y="12646"/>
                </a:lnTo>
                <a:lnTo>
                  <a:pt x="35104" y="6039"/>
                </a:lnTo>
                <a:lnTo>
                  <a:pt x="28631" y="1614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75240" y="167785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62"/>
                </a:lnTo>
                <a:lnTo>
                  <a:pt x="5975" y="6167"/>
                </a:lnTo>
                <a:lnTo>
                  <a:pt x="1601" y="12789"/>
                </a:lnTo>
                <a:lnTo>
                  <a:pt x="0" y="20805"/>
                </a:lnTo>
                <a:lnTo>
                  <a:pt x="1601" y="28964"/>
                </a:lnTo>
                <a:lnTo>
                  <a:pt x="5975" y="35570"/>
                </a:lnTo>
                <a:lnTo>
                  <a:pt x="12473" y="39995"/>
                </a:lnTo>
                <a:lnTo>
                  <a:pt x="20449" y="41610"/>
                </a:lnTo>
                <a:lnTo>
                  <a:pt x="28595" y="39995"/>
                </a:lnTo>
                <a:lnTo>
                  <a:pt x="35136" y="35570"/>
                </a:lnTo>
                <a:lnTo>
                  <a:pt x="39488" y="28964"/>
                </a:lnTo>
                <a:lnTo>
                  <a:pt x="41069" y="20805"/>
                </a:lnTo>
                <a:lnTo>
                  <a:pt x="39488" y="12789"/>
                </a:lnTo>
                <a:lnTo>
                  <a:pt x="35136" y="6167"/>
                </a:lnTo>
                <a:lnTo>
                  <a:pt x="28595" y="1662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84357" y="140967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713"/>
                </a:lnTo>
                <a:lnTo>
                  <a:pt x="6219" y="35347"/>
                </a:lnTo>
                <a:lnTo>
                  <a:pt x="12868" y="39912"/>
                </a:lnTo>
                <a:lnTo>
                  <a:pt x="20875" y="41610"/>
                </a:lnTo>
                <a:lnTo>
                  <a:pt x="28783" y="39912"/>
                </a:lnTo>
                <a:lnTo>
                  <a:pt x="35381" y="35347"/>
                </a:lnTo>
                <a:lnTo>
                  <a:pt x="39902" y="28713"/>
                </a:lnTo>
                <a:lnTo>
                  <a:pt x="41580" y="20805"/>
                </a:lnTo>
                <a:lnTo>
                  <a:pt x="39902" y="12646"/>
                </a:lnTo>
                <a:lnTo>
                  <a:pt x="35381" y="6039"/>
                </a:lnTo>
                <a:lnTo>
                  <a:pt x="2878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12730" y="136704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619" y="0"/>
                </a:moveTo>
                <a:lnTo>
                  <a:pt x="12473" y="1602"/>
                </a:lnTo>
                <a:lnTo>
                  <a:pt x="5932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964"/>
                </a:lnTo>
                <a:lnTo>
                  <a:pt x="5932" y="35570"/>
                </a:lnTo>
                <a:lnTo>
                  <a:pt x="12473" y="39995"/>
                </a:lnTo>
                <a:lnTo>
                  <a:pt x="20619" y="41610"/>
                </a:lnTo>
                <a:lnTo>
                  <a:pt x="28595" y="39995"/>
                </a:lnTo>
                <a:lnTo>
                  <a:pt x="35093" y="35570"/>
                </a:lnTo>
                <a:lnTo>
                  <a:pt x="39467" y="28964"/>
                </a:lnTo>
                <a:lnTo>
                  <a:pt x="41069" y="20805"/>
                </a:lnTo>
                <a:lnTo>
                  <a:pt x="39467" y="12610"/>
                </a:lnTo>
                <a:lnTo>
                  <a:pt x="35093" y="6008"/>
                </a:lnTo>
                <a:lnTo>
                  <a:pt x="28595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22273" y="199817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98"/>
                </a:lnTo>
                <a:lnTo>
                  <a:pt x="5889" y="6262"/>
                </a:lnTo>
                <a:lnTo>
                  <a:pt x="1574" y="12897"/>
                </a:lnTo>
                <a:lnTo>
                  <a:pt x="0" y="20805"/>
                </a:lnTo>
                <a:lnTo>
                  <a:pt x="1574" y="29000"/>
                </a:lnTo>
                <a:lnTo>
                  <a:pt x="5889" y="35602"/>
                </a:lnTo>
                <a:lnTo>
                  <a:pt x="12329" y="40007"/>
                </a:lnTo>
                <a:lnTo>
                  <a:pt x="20278" y="41610"/>
                </a:lnTo>
                <a:lnTo>
                  <a:pt x="28465" y="40007"/>
                </a:lnTo>
                <a:lnTo>
                  <a:pt x="35093" y="35602"/>
                </a:lnTo>
                <a:lnTo>
                  <a:pt x="39533" y="29000"/>
                </a:lnTo>
                <a:lnTo>
                  <a:pt x="41154" y="20805"/>
                </a:lnTo>
                <a:lnTo>
                  <a:pt x="39533" y="12897"/>
                </a:lnTo>
                <a:lnTo>
                  <a:pt x="35093" y="6262"/>
                </a:lnTo>
                <a:lnTo>
                  <a:pt x="28465" y="169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31220" y="223407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578"/>
                </a:lnTo>
                <a:lnTo>
                  <a:pt x="6219" y="5944"/>
                </a:lnTo>
                <a:lnTo>
                  <a:pt x="1680" y="12538"/>
                </a:lnTo>
                <a:lnTo>
                  <a:pt x="0" y="20805"/>
                </a:lnTo>
                <a:lnTo>
                  <a:pt x="1680" y="28673"/>
                </a:lnTo>
                <a:lnTo>
                  <a:pt x="6219" y="35220"/>
                </a:lnTo>
                <a:lnTo>
                  <a:pt x="12868" y="39697"/>
                </a:lnTo>
                <a:lnTo>
                  <a:pt x="20875" y="41355"/>
                </a:lnTo>
                <a:lnTo>
                  <a:pt x="28917" y="39697"/>
                </a:lnTo>
                <a:lnTo>
                  <a:pt x="35562" y="35220"/>
                </a:lnTo>
                <a:lnTo>
                  <a:pt x="40082" y="28673"/>
                </a:lnTo>
                <a:lnTo>
                  <a:pt x="41750" y="20805"/>
                </a:lnTo>
                <a:lnTo>
                  <a:pt x="40082" y="12538"/>
                </a:lnTo>
                <a:lnTo>
                  <a:pt x="35562" y="5944"/>
                </a:lnTo>
                <a:lnTo>
                  <a:pt x="28917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40848" y="264381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02"/>
                </a:lnTo>
                <a:lnTo>
                  <a:pt x="5975" y="6008"/>
                </a:lnTo>
                <a:lnTo>
                  <a:pt x="1601" y="12610"/>
                </a:lnTo>
                <a:lnTo>
                  <a:pt x="0" y="20805"/>
                </a:lnTo>
                <a:lnTo>
                  <a:pt x="1601" y="28673"/>
                </a:lnTo>
                <a:lnTo>
                  <a:pt x="5975" y="35220"/>
                </a:lnTo>
                <a:lnTo>
                  <a:pt x="12473" y="39697"/>
                </a:lnTo>
                <a:lnTo>
                  <a:pt x="20449" y="41355"/>
                </a:lnTo>
                <a:lnTo>
                  <a:pt x="28595" y="39697"/>
                </a:lnTo>
                <a:lnTo>
                  <a:pt x="35136" y="35220"/>
                </a:lnTo>
                <a:lnTo>
                  <a:pt x="39488" y="28673"/>
                </a:lnTo>
                <a:lnTo>
                  <a:pt x="41069" y="20805"/>
                </a:lnTo>
                <a:lnTo>
                  <a:pt x="39488" y="12610"/>
                </a:lnTo>
                <a:lnTo>
                  <a:pt x="35136" y="6008"/>
                </a:lnTo>
                <a:lnTo>
                  <a:pt x="28595" y="1602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49965" y="384965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8"/>
                </a:lnTo>
                <a:lnTo>
                  <a:pt x="6219" y="6023"/>
                </a:lnTo>
                <a:lnTo>
                  <a:pt x="1680" y="12628"/>
                </a:lnTo>
                <a:lnTo>
                  <a:pt x="0" y="20805"/>
                </a:lnTo>
                <a:lnTo>
                  <a:pt x="1680" y="28713"/>
                </a:lnTo>
                <a:lnTo>
                  <a:pt x="6219" y="35347"/>
                </a:lnTo>
                <a:lnTo>
                  <a:pt x="12868" y="39912"/>
                </a:lnTo>
                <a:lnTo>
                  <a:pt x="20875" y="41610"/>
                </a:lnTo>
                <a:lnTo>
                  <a:pt x="28770" y="39912"/>
                </a:lnTo>
                <a:lnTo>
                  <a:pt x="35338" y="35347"/>
                </a:lnTo>
                <a:lnTo>
                  <a:pt x="39830" y="28713"/>
                </a:lnTo>
                <a:lnTo>
                  <a:pt x="41495" y="20805"/>
                </a:lnTo>
                <a:lnTo>
                  <a:pt x="39830" y="12628"/>
                </a:lnTo>
                <a:lnTo>
                  <a:pt x="35338" y="6023"/>
                </a:lnTo>
                <a:lnTo>
                  <a:pt x="28770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59593" y="153688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90" y="0"/>
                </a:moveTo>
                <a:lnTo>
                  <a:pt x="12617" y="1602"/>
                </a:lnTo>
                <a:lnTo>
                  <a:pt x="6017" y="6008"/>
                </a:lnTo>
                <a:lnTo>
                  <a:pt x="1606" y="12610"/>
                </a:lnTo>
                <a:lnTo>
                  <a:pt x="0" y="20805"/>
                </a:lnTo>
                <a:lnTo>
                  <a:pt x="1606" y="28785"/>
                </a:lnTo>
                <a:lnTo>
                  <a:pt x="6017" y="35411"/>
                </a:lnTo>
                <a:lnTo>
                  <a:pt x="12617" y="39936"/>
                </a:lnTo>
                <a:lnTo>
                  <a:pt x="20790" y="41610"/>
                </a:lnTo>
                <a:lnTo>
                  <a:pt x="28631" y="39936"/>
                </a:lnTo>
                <a:lnTo>
                  <a:pt x="35083" y="35411"/>
                </a:lnTo>
                <a:lnTo>
                  <a:pt x="39458" y="28785"/>
                </a:lnTo>
                <a:lnTo>
                  <a:pt x="41069" y="20805"/>
                </a:lnTo>
                <a:lnTo>
                  <a:pt x="39458" y="12610"/>
                </a:lnTo>
                <a:lnTo>
                  <a:pt x="35083" y="6008"/>
                </a:lnTo>
                <a:lnTo>
                  <a:pt x="28631" y="160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68710" y="38214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08"/>
                </a:lnTo>
                <a:lnTo>
                  <a:pt x="6156" y="6023"/>
                </a:lnTo>
                <a:lnTo>
                  <a:pt x="1664" y="12628"/>
                </a:lnTo>
                <a:lnTo>
                  <a:pt x="0" y="20805"/>
                </a:lnTo>
                <a:lnTo>
                  <a:pt x="1664" y="28803"/>
                </a:lnTo>
                <a:lnTo>
                  <a:pt x="6156" y="35427"/>
                </a:lnTo>
                <a:lnTo>
                  <a:pt x="12724" y="39942"/>
                </a:lnTo>
                <a:lnTo>
                  <a:pt x="20619" y="41610"/>
                </a:lnTo>
                <a:lnTo>
                  <a:pt x="28842" y="39942"/>
                </a:lnTo>
                <a:lnTo>
                  <a:pt x="35466" y="35427"/>
                </a:lnTo>
                <a:lnTo>
                  <a:pt x="39886" y="28803"/>
                </a:lnTo>
                <a:lnTo>
                  <a:pt x="41495" y="20805"/>
                </a:lnTo>
                <a:lnTo>
                  <a:pt x="39886" y="12628"/>
                </a:lnTo>
                <a:lnTo>
                  <a:pt x="35466" y="6023"/>
                </a:lnTo>
                <a:lnTo>
                  <a:pt x="28842" y="160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78253" y="132942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04" y="0"/>
                </a:moveTo>
                <a:lnTo>
                  <a:pt x="12509" y="1671"/>
                </a:lnTo>
                <a:lnTo>
                  <a:pt x="5943" y="6177"/>
                </a:lnTo>
                <a:lnTo>
                  <a:pt x="1581" y="12753"/>
                </a:lnTo>
                <a:lnTo>
                  <a:pt x="0" y="20635"/>
                </a:lnTo>
                <a:lnTo>
                  <a:pt x="1581" y="28794"/>
                </a:lnTo>
                <a:lnTo>
                  <a:pt x="5943" y="35400"/>
                </a:lnTo>
                <a:lnTo>
                  <a:pt x="12509" y="39826"/>
                </a:lnTo>
                <a:lnTo>
                  <a:pt x="20704" y="41440"/>
                </a:lnTo>
                <a:lnTo>
                  <a:pt x="28711" y="39826"/>
                </a:lnTo>
                <a:lnTo>
                  <a:pt x="35360" y="35400"/>
                </a:lnTo>
                <a:lnTo>
                  <a:pt x="39900" y="28794"/>
                </a:lnTo>
                <a:lnTo>
                  <a:pt x="41580" y="20635"/>
                </a:lnTo>
                <a:lnTo>
                  <a:pt x="39900" y="12753"/>
                </a:lnTo>
                <a:lnTo>
                  <a:pt x="35360" y="6177"/>
                </a:lnTo>
                <a:lnTo>
                  <a:pt x="28711" y="1671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96828" y="385453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575"/>
                </a:lnTo>
                <a:lnTo>
                  <a:pt x="6188" y="5917"/>
                </a:lnTo>
                <a:lnTo>
                  <a:pt x="1668" y="12449"/>
                </a:lnTo>
                <a:lnTo>
                  <a:pt x="0" y="20593"/>
                </a:lnTo>
                <a:lnTo>
                  <a:pt x="1668" y="28590"/>
                </a:lnTo>
                <a:lnTo>
                  <a:pt x="6188" y="35215"/>
                </a:lnTo>
                <a:lnTo>
                  <a:pt x="12832" y="39729"/>
                </a:lnTo>
                <a:lnTo>
                  <a:pt x="20875" y="41398"/>
                </a:lnTo>
                <a:lnTo>
                  <a:pt x="28881" y="39729"/>
                </a:lnTo>
                <a:lnTo>
                  <a:pt x="35530" y="35215"/>
                </a:lnTo>
                <a:lnTo>
                  <a:pt x="40070" y="28590"/>
                </a:lnTo>
                <a:lnTo>
                  <a:pt x="41750" y="20593"/>
                </a:lnTo>
                <a:lnTo>
                  <a:pt x="40070" y="12449"/>
                </a:lnTo>
                <a:lnTo>
                  <a:pt x="35530" y="5917"/>
                </a:lnTo>
                <a:lnTo>
                  <a:pt x="28881" y="157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25116" y="127762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820"/>
                </a:lnTo>
                <a:lnTo>
                  <a:pt x="6060" y="35443"/>
                </a:lnTo>
                <a:lnTo>
                  <a:pt x="12688" y="39948"/>
                </a:lnTo>
                <a:lnTo>
                  <a:pt x="20875" y="41610"/>
                </a:lnTo>
                <a:lnTo>
                  <a:pt x="28703" y="39948"/>
                </a:lnTo>
                <a:lnTo>
                  <a:pt x="35125" y="35443"/>
                </a:lnTo>
                <a:lnTo>
                  <a:pt x="39471" y="28820"/>
                </a:lnTo>
                <a:lnTo>
                  <a:pt x="41069" y="20805"/>
                </a:lnTo>
                <a:lnTo>
                  <a:pt x="39471" y="12646"/>
                </a:lnTo>
                <a:lnTo>
                  <a:pt x="35125" y="6039"/>
                </a:lnTo>
                <a:lnTo>
                  <a:pt x="2870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34744" y="176294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14"/>
                </a:lnTo>
                <a:lnTo>
                  <a:pt x="5943" y="6039"/>
                </a:lnTo>
                <a:lnTo>
                  <a:pt x="1597" y="12646"/>
                </a:lnTo>
                <a:lnTo>
                  <a:pt x="0" y="20805"/>
                </a:lnTo>
                <a:lnTo>
                  <a:pt x="1597" y="28820"/>
                </a:lnTo>
                <a:lnTo>
                  <a:pt x="5943" y="35443"/>
                </a:lnTo>
                <a:lnTo>
                  <a:pt x="12365" y="39948"/>
                </a:lnTo>
                <a:lnTo>
                  <a:pt x="20193" y="41610"/>
                </a:lnTo>
                <a:lnTo>
                  <a:pt x="28380" y="39948"/>
                </a:lnTo>
                <a:lnTo>
                  <a:pt x="35008" y="35443"/>
                </a:lnTo>
                <a:lnTo>
                  <a:pt x="39448" y="28820"/>
                </a:lnTo>
                <a:lnTo>
                  <a:pt x="41069" y="20805"/>
                </a:lnTo>
                <a:lnTo>
                  <a:pt x="39448" y="12646"/>
                </a:lnTo>
                <a:lnTo>
                  <a:pt x="35008" y="6039"/>
                </a:lnTo>
                <a:lnTo>
                  <a:pt x="28380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76836" y="185253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576"/>
                </a:lnTo>
                <a:lnTo>
                  <a:pt x="5985" y="5923"/>
                </a:lnTo>
                <a:lnTo>
                  <a:pt x="1610" y="12467"/>
                </a:lnTo>
                <a:lnTo>
                  <a:pt x="0" y="20635"/>
                </a:lnTo>
                <a:lnTo>
                  <a:pt x="1610" y="28615"/>
                </a:lnTo>
                <a:lnTo>
                  <a:pt x="5985" y="35241"/>
                </a:lnTo>
                <a:lnTo>
                  <a:pt x="12437" y="39766"/>
                </a:lnTo>
                <a:lnTo>
                  <a:pt x="20278" y="41440"/>
                </a:lnTo>
                <a:lnTo>
                  <a:pt x="28465" y="39766"/>
                </a:lnTo>
                <a:lnTo>
                  <a:pt x="35093" y="35241"/>
                </a:lnTo>
                <a:lnTo>
                  <a:pt x="39533" y="28615"/>
                </a:lnTo>
                <a:lnTo>
                  <a:pt x="41154" y="20635"/>
                </a:lnTo>
                <a:lnTo>
                  <a:pt x="39533" y="12467"/>
                </a:lnTo>
                <a:lnTo>
                  <a:pt x="35093" y="5923"/>
                </a:lnTo>
                <a:lnTo>
                  <a:pt x="28465" y="1576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32901" y="111271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90" y="0"/>
                </a:moveTo>
                <a:lnTo>
                  <a:pt x="12617" y="1662"/>
                </a:lnTo>
                <a:lnTo>
                  <a:pt x="6017" y="6167"/>
                </a:lnTo>
                <a:lnTo>
                  <a:pt x="1606" y="12789"/>
                </a:lnTo>
                <a:lnTo>
                  <a:pt x="0" y="20805"/>
                </a:lnTo>
                <a:lnTo>
                  <a:pt x="1606" y="28964"/>
                </a:lnTo>
                <a:lnTo>
                  <a:pt x="6017" y="35570"/>
                </a:lnTo>
                <a:lnTo>
                  <a:pt x="12617" y="39995"/>
                </a:lnTo>
                <a:lnTo>
                  <a:pt x="20790" y="41610"/>
                </a:lnTo>
                <a:lnTo>
                  <a:pt x="28698" y="39995"/>
                </a:lnTo>
                <a:lnTo>
                  <a:pt x="35296" y="35570"/>
                </a:lnTo>
                <a:lnTo>
                  <a:pt x="39817" y="28964"/>
                </a:lnTo>
                <a:lnTo>
                  <a:pt x="41495" y="20805"/>
                </a:lnTo>
                <a:lnTo>
                  <a:pt x="39817" y="12789"/>
                </a:lnTo>
                <a:lnTo>
                  <a:pt x="35296" y="6167"/>
                </a:lnTo>
                <a:lnTo>
                  <a:pt x="28698" y="166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1561" y="181474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576"/>
                </a:lnTo>
                <a:lnTo>
                  <a:pt x="6198" y="5923"/>
                </a:lnTo>
                <a:lnTo>
                  <a:pt x="1677" y="12467"/>
                </a:lnTo>
                <a:lnTo>
                  <a:pt x="0" y="20635"/>
                </a:lnTo>
                <a:lnTo>
                  <a:pt x="1677" y="28615"/>
                </a:lnTo>
                <a:lnTo>
                  <a:pt x="6198" y="35241"/>
                </a:lnTo>
                <a:lnTo>
                  <a:pt x="12796" y="39766"/>
                </a:lnTo>
                <a:lnTo>
                  <a:pt x="20704" y="41440"/>
                </a:lnTo>
                <a:lnTo>
                  <a:pt x="28711" y="39766"/>
                </a:lnTo>
                <a:lnTo>
                  <a:pt x="35360" y="35241"/>
                </a:lnTo>
                <a:lnTo>
                  <a:pt x="39900" y="28615"/>
                </a:lnTo>
                <a:lnTo>
                  <a:pt x="41580" y="20635"/>
                </a:lnTo>
                <a:lnTo>
                  <a:pt x="39900" y="12467"/>
                </a:lnTo>
                <a:lnTo>
                  <a:pt x="35360" y="5923"/>
                </a:lnTo>
                <a:lnTo>
                  <a:pt x="28711" y="1576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61189" y="128255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619" y="0"/>
                </a:moveTo>
                <a:lnTo>
                  <a:pt x="12473" y="1602"/>
                </a:lnTo>
                <a:lnTo>
                  <a:pt x="5932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673"/>
                </a:lnTo>
                <a:lnTo>
                  <a:pt x="5932" y="35220"/>
                </a:lnTo>
                <a:lnTo>
                  <a:pt x="12473" y="39697"/>
                </a:lnTo>
                <a:lnTo>
                  <a:pt x="20619" y="41355"/>
                </a:lnTo>
                <a:lnTo>
                  <a:pt x="28569" y="39697"/>
                </a:lnTo>
                <a:lnTo>
                  <a:pt x="35008" y="35220"/>
                </a:lnTo>
                <a:lnTo>
                  <a:pt x="39323" y="28673"/>
                </a:lnTo>
                <a:lnTo>
                  <a:pt x="40898" y="20805"/>
                </a:lnTo>
                <a:lnTo>
                  <a:pt x="39323" y="12610"/>
                </a:lnTo>
                <a:lnTo>
                  <a:pt x="35008" y="6008"/>
                </a:lnTo>
                <a:lnTo>
                  <a:pt x="28569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70136" y="111755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578"/>
                </a:lnTo>
                <a:lnTo>
                  <a:pt x="6188" y="5944"/>
                </a:lnTo>
                <a:lnTo>
                  <a:pt x="1668" y="12538"/>
                </a:lnTo>
                <a:lnTo>
                  <a:pt x="0" y="20805"/>
                </a:lnTo>
                <a:lnTo>
                  <a:pt x="1668" y="28686"/>
                </a:lnTo>
                <a:lnTo>
                  <a:pt x="6188" y="35262"/>
                </a:lnTo>
                <a:lnTo>
                  <a:pt x="12832" y="39768"/>
                </a:lnTo>
                <a:lnTo>
                  <a:pt x="20875" y="41440"/>
                </a:lnTo>
                <a:lnTo>
                  <a:pt x="29061" y="39768"/>
                </a:lnTo>
                <a:lnTo>
                  <a:pt x="35690" y="35262"/>
                </a:lnTo>
                <a:lnTo>
                  <a:pt x="40130" y="28686"/>
                </a:lnTo>
                <a:lnTo>
                  <a:pt x="41750" y="20805"/>
                </a:lnTo>
                <a:lnTo>
                  <a:pt x="40130" y="12538"/>
                </a:lnTo>
                <a:lnTo>
                  <a:pt x="35690" y="5944"/>
                </a:lnTo>
                <a:lnTo>
                  <a:pt x="29061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79679" y="271446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820"/>
                </a:lnTo>
                <a:lnTo>
                  <a:pt x="6060" y="35443"/>
                </a:lnTo>
                <a:lnTo>
                  <a:pt x="12688" y="39948"/>
                </a:lnTo>
                <a:lnTo>
                  <a:pt x="20875" y="41610"/>
                </a:lnTo>
                <a:lnTo>
                  <a:pt x="28824" y="39948"/>
                </a:lnTo>
                <a:lnTo>
                  <a:pt x="35264" y="35443"/>
                </a:lnTo>
                <a:lnTo>
                  <a:pt x="39579" y="28820"/>
                </a:lnTo>
                <a:lnTo>
                  <a:pt x="41154" y="20805"/>
                </a:lnTo>
                <a:lnTo>
                  <a:pt x="39579" y="12646"/>
                </a:lnTo>
                <a:lnTo>
                  <a:pt x="35264" y="6039"/>
                </a:lnTo>
                <a:lnTo>
                  <a:pt x="28824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89307" y="241767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576"/>
                </a:lnTo>
                <a:lnTo>
                  <a:pt x="5975" y="5923"/>
                </a:lnTo>
                <a:lnTo>
                  <a:pt x="1601" y="12467"/>
                </a:lnTo>
                <a:lnTo>
                  <a:pt x="0" y="20635"/>
                </a:lnTo>
                <a:lnTo>
                  <a:pt x="1601" y="28615"/>
                </a:lnTo>
                <a:lnTo>
                  <a:pt x="5975" y="35241"/>
                </a:lnTo>
                <a:lnTo>
                  <a:pt x="12473" y="39766"/>
                </a:lnTo>
                <a:lnTo>
                  <a:pt x="20449" y="41440"/>
                </a:lnTo>
                <a:lnTo>
                  <a:pt x="28595" y="39766"/>
                </a:lnTo>
                <a:lnTo>
                  <a:pt x="35136" y="35241"/>
                </a:lnTo>
                <a:lnTo>
                  <a:pt x="39488" y="28615"/>
                </a:lnTo>
                <a:lnTo>
                  <a:pt x="41069" y="20635"/>
                </a:lnTo>
                <a:lnTo>
                  <a:pt x="39488" y="12467"/>
                </a:lnTo>
                <a:lnTo>
                  <a:pt x="35136" y="5923"/>
                </a:lnTo>
                <a:lnTo>
                  <a:pt x="28595" y="1576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98424" y="255864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88" y="1674"/>
                </a:lnTo>
                <a:lnTo>
                  <a:pt x="6060" y="6199"/>
                </a:lnTo>
                <a:lnTo>
                  <a:pt x="1620" y="12825"/>
                </a:lnTo>
                <a:lnTo>
                  <a:pt x="0" y="20805"/>
                </a:lnTo>
                <a:lnTo>
                  <a:pt x="1620" y="28973"/>
                </a:lnTo>
                <a:lnTo>
                  <a:pt x="6060" y="35517"/>
                </a:lnTo>
                <a:lnTo>
                  <a:pt x="12688" y="39864"/>
                </a:lnTo>
                <a:lnTo>
                  <a:pt x="20875" y="41440"/>
                </a:lnTo>
                <a:lnTo>
                  <a:pt x="28770" y="39864"/>
                </a:lnTo>
                <a:lnTo>
                  <a:pt x="35338" y="35517"/>
                </a:lnTo>
                <a:lnTo>
                  <a:pt x="39830" y="28973"/>
                </a:lnTo>
                <a:lnTo>
                  <a:pt x="41495" y="20805"/>
                </a:lnTo>
                <a:lnTo>
                  <a:pt x="39830" y="12825"/>
                </a:lnTo>
                <a:lnTo>
                  <a:pt x="35338" y="6199"/>
                </a:lnTo>
                <a:lnTo>
                  <a:pt x="28770" y="16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08052" y="208292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62"/>
                </a:lnTo>
                <a:lnTo>
                  <a:pt x="5943" y="6167"/>
                </a:lnTo>
                <a:lnTo>
                  <a:pt x="1597" y="12789"/>
                </a:lnTo>
                <a:lnTo>
                  <a:pt x="0" y="20805"/>
                </a:lnTo>
                <a:lnTo>
                  <a:pt x="1597" y="28924"/>
                </a:lnTo>
                <a:lnTo>
                  <a:pt x="5943" y="35443"/>
                </a:lnTo>
                <a:lnTo>
                  <a:pt x="12365" y="39780"/>
                </a:lnTo>
                <a:lnTo>
                  <a:pt x="20193" y="41355"/>
                </a:lnTo>
                <a:lnTo>
                  <a:pt x="28380" y="39780"/>
                </a:lnTo>
                <a:lnTo>
                  <a:pt x="35008" y="35443"/>
                </a:lnTo>
                <a:lnTo>
                  <a:pt x="39448" y="28924"/>
                </a:lnTo>
                <a:lnTo>
                  <a:pt x="41069" y="20805"/>
                </a:lnTo>
                <a:lnTo>
                  <a:pt x="39448" y="12789"/>
                </a:lnTo>
                <a:lnTo>
                  <a:pt x="35008" y="6167"/>
                </a:lnTo>
                <a:lnTo>
                  <a:pt x="28380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17169" y="251660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578"/>
                </a:lnTo>
                <a:lnTo>
                  <a:pt x="6156" y="5944"/>
                </a:lnTo>
                <a:lnTo>
                  <a:pt x="1664" y="12538"/>
                </a:lnTo>
                <a:lnTo>
                  <a:pt x="0" y="20805"/>
                </a:lnTo>
                <a:lnTo>
                  <a:pt x="1664" y="28686"/>
                </a:lnTo>
                <a:lnTo>
                  <a:pt x="6156" y="35262"/>
                </a:lnTo>
                <a:lnTo>
                  <a:pt x="12724" y="39768"/>
                </a:lnTo>
                <a:lnTo>
                  <a:pt x="20619" y="41440"/>
                </a:lnTo>
                <a:lnTo>
                  <a:pt x="28662" y="39768"/>
                </a:lnTo>
                <a:lnTo>
                  <a:pt x="35307" y="35262"/>
                </a:lnTo>
                <a:lnTo>
                  <a:pt x="39826" y="28686"/>
                </a:lnTo>
                <a:lnTo>
                  <a:pt x="41495" y="20805"/>
                </a:lnTo>
                <a:lnTo>
                  <a:pt x="39826" y="12538"/>
                </a:lnTo>
                <a:lnTo>
                  <a:pt x="35307" y="5944"/>
                </a:lnTo>
                <a:lnTo>
                  <a:pt x="28662" y="157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26712" y="254955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602"/>
                </a:lnTo>
                <a:lnTo>
                  <a:pt x="5943" y="6008"/>
                </a:lnTo>
                <a:lnTo>
                  <a:pt x="1581" y="12610"/>
                </a:lnTo>
                <a:lnTo>
                  <a:pt x="0" y="20805"/>
                </a:lnTo>
                <a:lnTo>
                  <a:pt x="1581" y="28785"/>
                </a:lnTo>
                <a:lnTo>
                  <a:pt x="5943" y="35411"/>
                </a:lnTo>
                <a:lnTo>
                  <a:pt x="12509" y="39936"/>
                </a:lnTo>
                <a:lnTo>
                  <a:pt x="20704" y="41610"/>
                </a:lnTo>
                <a:lnTo>
                  <a:pt x="28645" y="39936"/>
                </a:lnTo>
                <a:lnTo>
                  <a:pt x="35147" y="35411"/>
                </a:lnTo>
                <a:lnTo>
                  <a:pt x="39540" y="28785"/>
                </a:lnTo>
                <a:lnTo>
                  <a:pt x="41154" y="20805"/>
                </a:lnTo>
                <a:lnTo>
                  <a:pt x="39540" y="12610"/>
                </a:lnTo>
                <a:lnTo>
                  <a:pt x="35147" y="6008"/>
                </a:lnTo>
                <a:lnTo>
                  <a:pt x="28645" y="160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35659" y="136704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68" y="1602"/>
                </a:lnTo>
                <a:lnTo>
                  <a:pt x="6219" y="6008"/>
                </a:lnTo>
                <a:lnTo>
                  <a:pt x="1680" y="12610"/>
                </a:lnTo>
                <a:lnTo>
                  <a:pt x="0" y="20805"/>
                </a:lnTo>
                <a:lnTo>
                  <a:pt x="1680" y="28964"/>
                </a:lnTo>
                <a:lnTo>
                  <a:pt x="6219" y="35570"/>
                </a:lnTo>
                <a:lnTo>
                  <a:pt x="12868" y="39995"/>
                </a:lnTo>
                <a:lnTo>
                  <a:pt x="20875" y="41610"/>
                </a:lnTo>
                <a:lnTo>
                  <a:pt x="29097" y="39995"/>
                </a:lnTo>
                <a:lnTo>
                  <a:pt x="35722" y="35570"/>
                </a:lnTo>
                <a:lnTo>
                  <a:pt x="40142" y="28964"/>
                </a:lnTo>
                <a:lnTo>
                  <a:pt x="41750" y="20805"/>
                </a:lnTo>
                <a:lnTo>
                  <a:pt x="40142" y="12610"/>
                </a:lnTo>
                <a:lnTo>
                  <a:pt x="35722" y="6008"/>
                </a:lnTo>
                <a:lnTo>
                  <a:pt x="29097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45287" y="385920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53" y="1608"/>
                </a:lnTo>
                <a:lnTo>
                  <a:pt x="6028" y="6023"/>
                </a:lnTo>
                <a:lnTo>
                  <a:pt x="1608" y="12628"/>
                </a:lnTo>
                <a:lnTo>
                  <a:pt x="0" y="20805"/>
                </a:lnTo>
                <a:lnTo>
                  <a:pt x="1608" y="28803"/>
                </a:lnTo>
                <a:lnTo>
                  <a:pt x="6028" y="35427"/>
                </a:lnTo>
                <a:lnTo>
                  <a:pt x="12653" y="39942"/>
                </a:lnTo>
                <a:lnTo>
                  <a:pt x="20875" y="41610"/>
                </a:lnTo>
                <a:lnTo>
                  <a:pt x="28881" y="39942"/>
                </a:lnTo>
                <a:lnTo>
                  <a:pt x="35530" y="35427"/>
                </a:lnTo>
                <a:lnTo>
                  <a:pt x="40070" y="28803"/>
                </a:lnTo>
                <a:lnTo>
                  <a:pt x="41750" y="20805"/>
                </a:lnTo>
                <a:lnTo>
                  <a:pt x="40070" y="12628"/>
                </a:lnTo>
                <a:lnTo>
                  <a:pt x="35530" y="6023"/>
                </a:lnTo>
                <a:lnTo>
                  <a:pt x="28881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54830" y="169713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509" y="1576"/>
                </a:lnTo>
                <a:lnTo>
                  <a:pt x="6006" y="5923"/>
                </a:lnTo>
                <a:lnTo>
                  <a:pt x="1613" y="12467"/>
                </a:lnTo>
                <a:lnTo>
                  <a:pt x="0" y="20635"/>
                </a:lnTo>
                <a:lnTo>
                  <a:pt x="1613" y="28615"/>
                </a:lnTo>
                <a:lnTo>
                  <a:pt x="6006" y="35241"/>
                </a:lnTo>
                <a:lnTo>
                  <a:pt x="12509" y="39766"/>
                </a:lnTo>
                <a:lnTo>
                  <a:pt x="20449" y="41440"/>
                </a:lnTo>
                <a:lnTo>
                  <a:pt x="28645" y="39766"/>
                </a:lnTo>
                <a:lnTo>
                  <a:pt x="35211" y="35241"/>
                </a:lnTo>
                <a:lnTo>
                  <a:pt x="39572" y="28615"/>
                </a:lnTo>
                <a:lnTo>
                  <a:pt x="41154" y="20635"/>
                </a:lnTo>
                <a:lnTo>
                  <a:pt x="39572" y="12467"/>
                </a:lnTo>
                <a:lnTo>
                  <a:pt x="35211" y="5923"/>
                </a:lnTo>
                <a:lnTo>
                  <a:pt x="28645" y="1576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64032" y="22291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14"/>
                </a:lnTo>
                <a:lnTo>
                  <a:pt x="6188" y="6039"/>
                </a:lnTo>
                <a:lnTo>
                  <a:pt x="1668" y="12646"/>
                </a:lnTo>
                <a:lnTo>
                  <a:pt x="0" y="20805"/>
                </a:lnTo>
                <a:lnTo>
                  <a:pt x="1668" y="28820"/>
                </a:lnTo>
                <a:lnTo>
                  <a:pt x="6188" y="35443"/>
                </a:lnTo>
                <a:lnTo>
                  <a:pt x="12832" y="39948"/>
                </a:lnTo>
                <a:lnTo>
                  <a:pt x="20875" y="41610"/>
                </a:lnTo>
                <a:lnTo>
                  <a:pt x="28770" y="39948"/>
                </a:lnTo>
                <a:lnTo>
                  <a:pt x="35338" y="35443"/>
                </a:lnTo>
                <a:lnTo>
                  <a:pt x="39830" y="2882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73575" y="250709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62"/>
                </a:lnTo>
                <a:lnTo>
                  <a:pt x="6060" y="6167"/>
                </a:lnTo>
                <a:lnTo>
                  <a:pt x="1620" y="12789"/>
                </a:lnTo>
                <a:lnTo>
                  <a:pt x="0" y="20805"/>
                </a:lnTo>
                <a:lnTo>
                  <a:pt x="1620" y="28924"/>
                </a:lnTo>
                <a:lnTo>
                  <a:pt x="6060" y="35443"/>
                </a:lnTo>
                <a:lnTo>
                  <a:pt x="12688" y="39780"/>
                </a:lnTo>
                <a:lnTo>
                  <a:pt x="20875" y="41355"/>
                </a:lnTo>
                <a:lnTo>
                  <a:pt x="28703" y="39780"/>
                </a:lnTo>
                <a:lnTo>
                  <a:pt x="35125" y="35443"/>
                </a:lnTo>
                <a:lnTo>
                  <a:pt x="39471" y="28924"/>
                </a:lnTo>
                <a:lnTo>
                  <a:pt x="41069" y="20805"/>
                </a:lnTo>
                <a:lnTo>
                  <a:pt x="39471" y="12789"/>
                </a:lnTo>
                <a:lnTo>
                  <a:pt x="35125" y="6167"/>
                </a:lnTo>
                <a:lnTo>
                  <a:pt x="28703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82777" y="331274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578"/>
                </a:lnTo>
                <a:lnTo>
                  <a:pt x="6156" y="5944"/>
                </a:lnTo>
                <a:lnTo>
                  <a:pt x="1664" y="12538"/>
                </a:lnTo>
                <a:lnTo>
                  <a:pt x="0" y="20805"/>
                </a:lnTo>
                <a:lnTo>
                  <a:pt x="1664" y="28680"/>
                </a:lnTo>
                <a:lnTo>
                  <a:pt x="6156" y="35241"/>
                </a:lnTo>
                <a:lnTo>
                  <a:pt x="12724" y="39733"/>
                </a:lnTo>
                <a:lnTo>
                  <a:pt x="20619" y="41398"/>
                </a:lnTo>
                <a:lnTo>
                  <a:pt x="28626" y="39733"/>
                </a:lnTo>
                <a:lnTo>
                  <a:pt x="35275" y="35241"/>
                </a:lnTo>
                <a:lnTo>
                  <a:pt x="39814" y="28680"/>
                </a:lnTo>
                <a:lnTo>
                  <a:pt x="41495" y="20805"/>
                </a:lnTo>
                <a:lnTo>
                  <a:pt x="39814" y="12538"/>
                </a:lnTo>
                <a:lnTo>
                  <a:pt x="35275" y="5944"/>
                </a:lnTo>
                <a:lnTo>
                  <a:pt x="28626" y="157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92320" y="317600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576"/>
                </a:lnTo>
                <a:lnTo>
                  <a:pt x="5932" y="5923"/>
                </a:lnTo>
                <a:lnTo>
                  <a:pt x="1580" y="12467"/>
                </a:lnTo>
                <a:lnTo>
                  <a:pt x="0" y="20635"/>
                </a:lnTo>
                <a:lnTo>
                  <a:pt x="1580" y="28901"/>
                </a:lnTo>
                <a:lnTo>
                  <a:pt x="5932" y="35496"/>
                </a:lnTo>
                <a:lnTo>
                  <a:pt x="12473" y="39861"/>
                </a:lnTo>
                <a:lnTo>
                  <a:pt x="20619" y="41440"/>
                </a:lnTo>
                <a:lnTo>
                  <a:pt x="28595" y="39861"/>
                </a:lnTo>
                <a:lnTo>
                  <a:pt x="35093" y="35496"/>
                </a:lnTo>
                <a:lnTo>
                  <a:pt x="39467" y="28901"/>
                </a:lnTo>
                <a:lnTo>
                  <a:pt x="41069" y="20635"/>
                </a:lnTo>
                <a:lnTo>
                  <a:pt x="39467" y="12467"/>
                </a:lnTo>
                <a:lnTo>
                  <a:pt x="35093" y="5923"/>
                </a:lnTo>
                <a:lnTo>
                  <a:pt x="28595" y="1576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01949" y="381186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08"/>
                </a:lnTo>
                <a:lnTo>
                  <a:pt x="5879" y="6023"/>
                </a:lnTo>
                <a:lnTo>
                  <a:pt x="1573" y="12628"/>
                </a:lnTo>
                <a:lnTo>
                  <a:pt x="0" y="20805"/>
                </a:lnTo>
                <a:lnTo>
                  <a:pt x="1573" y="28982"/>
                </a:lnTo>
                <a:lnTo>
                  <a:pt x="5879" y="35586"/>
                </a:lnTo>
                <a:lnTo>
                  <a:pt x="12293" y="40001"/>
                </a:lnTo>
                <a:lnTo>
                  <a:pt x="20193" y="41610"/>
                </a:lnTo>
                <a:lnTo>
                  <a:pt x="28380" y="40001"/>
                </a:lnTo>
                <a:lnTo>
                  <a:pt x="35008" y="35586"/>
                </a:lnTo>
                <a:lnTo>
                  <a:pt x="39448" y="28982"/>
                </a:lnTo>
                <a:lnTo>
                  <a:pt x="41069" y="20805"/>
                </a:lnTo>
                <a:lnTo>
                  <a:pt x="39448" y="12628"/>
                </a:lnTo>
                <a:lnTo>
                  <a:pt x="35008" y="6023"/>
                </a:lnTo>
                <a:lnTo>
                  <a:pt x="28380" y="160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10895" y="353417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617" y="1575"/>
                </a:lnTo>
                <a:lnTo>
                  <a:pt x="6017" y="5917"/>
                </a:lnTo>
                <a:lnTo>
                  <a:pt x="1606" y="12449"/>
                </a:lnTo>
                <a:lnTo>
                  <a:pt x="0" y="20593"/>
                </a:lnTo>
                <a:lnTo>
                  <a:pt x="1606" y="28590"/>
                </a:lnTo>
                <a:lnTo>
                  <a:pt x="6017" y="35215"/>
                </a:lnTo>
                <a:lnTo>
                  <a:pt x="12617" y="39729"/>
                </a:lnTo>
                <a:lnTo>
                  <a:pt x="20790" y="41398"/>
                </a:lnTo>
                <a:lnTo>
                  <a:pt x="28832" y="39729"/>
                </a:lnTo>
                <a:lnTo>
                  <a:pt x="35477" y="35215"/>
                </a:lnTo>
                <a:lnTo>
                  <a:pt x="39997" y="28590"/>
                </a:lnTo>
                <a:lnTo>
                  <a:pt x="41665" y="20593"/>
                </a:lnTo>
                <a:lnTo>
                  <a:pt x="39997" y="12449"/>
                </a:lnTo>
                <a:lnTo>
                  <a:pt x="35477" y="5917"/>
                </a:lnTo>
                <a:lnTo>
                  <a:pt x="28832" y="1575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20438" y="356219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08"/>
                </a:lnTo>
                <a:lnTo>
                  <a:pt x="5975" y="6023"/>
                </a:lnTo>
                <a:lnTo>
                  <a:pt x="1601" y="12628"/>
                </a:lnTo>
                <a:lnTo>
                  <a:pt x="0" y="20805"/>
                </a:lnTo>
                <a:lnTo>
                  <a:pt x="1601" y="28803"/>
                </a:lnTo>
                <a:lnTo>
                  <a:pt x="5975" y="35427"/>
                </a:lnTo>
                <a:lnTo>
                  <a:pt x="12473" y="39942"/>
                </a:lnTo>
                <a:lnTo>
                  <a:pt x="20449" y="41610"/>
                </a:lnTo>
                <a:lnTo>
                  <a:pt x="28595" y="39942"/>
                </a:lnTo>
                <a:lnTo>
                  <a:pt x="35136" y="35427"/>
                </a:lnTo>
                <a:lnTo>
                  <a:pt x="39488" y="28803"/>
                </a:lnTo>
                <a:lnTo>
                  <a:pt x="41069" y="20805"/>
                </a:lnTo>
                <a:lnTo>
                  <a:pt x="39488" y="12628"/>
                </a:lnTo>
                <a:lnTo>
                  <a:pt x="35136" y="6023"/>
                </a:lnTo>
                <a:lnTo>
                  <a:pt x="28595" y="1608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29555" y="317600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576"/>
                </a:lnTo>
                <a:lnTo>
                  <a:pt x="6219" y="5923"/>
                </a:lnTo>
                <a:lnTo>
                  <a:pt x="1680" y="12467"/>
                </a:lnTo>
                <a:lnTo>
                  <a:pt x="0" y="20635"/>
                </a:lnTo>
                <a:lnTo>
                  <a:pt x="1680" y="28901"/>
                </a:lnTo>
                <a:lnTo>
                  <a:pt x="6219" y="35496"/>
                </a:lnTo>
                <a:lnTo>
                  <a:pt x="12868" y="39861"/>
                </a:lnTo>
                <a:lnTo>
                  <a:pt x="20875" y="41440"/>
                </a:lnTo>
                <a:lnTo>
                  <a:pt x="28783" y="39861"/>
                </a:lnTo>
                <a:lnTo>
                  <a:pt x="35381" y="35496"/>
                </a:lnTo>
                <a:lnTo>
                  <a:pt x="39902" y="28901"/>
                </a:lnTo>
                <a:lnTo>
                  <a:pt x="41580" y="20635"/>
                </a:lnTo>
                <a:lnTo>
                  <a:pt x="39902" y="12467"/>
                </a:lnTo>
                <a:lnTo>
                  <a:pt x="35381" y="5923"/>
                </a:lnTo>
                <a:lnTo>
                  <a:pt x="28783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39183" y="255439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578"/>
                </a:lnTo>
                <a:lnTo>
                  <a:pt x="6028" y="5944"/>
                </a:lnTo>
                <a:lnTo>
                  <a:pt x="1608" y="12538"/>
                </a:lnTo>
                <a:lnTo>
                  <a:pt x="0" y="20805"/>
                </a:lnTo>
                <a:lnTo>
                  <a:pt x="1608" y="28686"/>
                </a:lnTo>
                <a:lnTo>
                  <a:pt x="6028" y="35262"/>
                </a:lnTo>
                <a:lnTo>
                  <a:pt x="12653" y="39768"/>
                </a:lnTo>
                <a:lnTo>
                  <a:pt x="20875" y="41440"/>
                </a:lnTo>
                <a:lnTo>
                  <a:pt x="28703" y="39768"/>
                </a:lnTo>
                <a:lnTo>
                  <a:pt x="35125" y="35262"/>
                </a:lnTo>
                <a:lnTo>
                  <a:pt x="39471" y="28686"/>
                </a:lnTo>
                <a:lnTo>
                  <a:pt x="41069" y="20805"/>
                </a:lnTo>
                <a:lnTo>
                  <a:pt x="39471" y="12538"/>
                </a:lnTo>
                <a:lnTo>
                  <a:pt x="35125" y="5944"/>
                </a:lnTo>
                <a:lnTo>
                  <a:pt x="28703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48300" y="233300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602"/>
                </a:lnTo>
                <a:lnTo>
                  <a:pt x="6198" y="6008"/>
                </a:lnTo>
                <a:lnTo>
                  <a:pt x="1677" y="12610"/>
                </a:lnTo>
                <a:lnTo>
                  <a:pt x="0" y="20805"/>
                </a:lnTo>
                <a:lnTo>
                  <a:pt x="1677" y="28713"/>
                </a:lnTo>
                <a:lnTo>
                  <a:pt x="6198" y="35347"/>
                </a:lnTo>
                <a:lnTo>
                  <a:pt x="12796" y="39912"/>
                </a:lnTo>
                <a:lnTo>
                  <a:pt x="20704" y="41610"/>
                </a:lnTo>
                <a:lnTo>
                  <a:pt x="28891" y="39912"/>
                </a:lnTo>
                <a:lnTo>
                  <a:pt x="35520" y="35347"/>
                </a:lnTo>
                <a:lnTo>
                  <a:pt x="39960" y="28713"/>
                </a:lnTo>
                <a:lnTo>
                  <a:pt x="41580" y="20805"/>
                </a:lnTo>
                <a:lnTo>
                  <a:pt x="39960" y="12610"/>
                </a:lnTo>
                <a:lnTo>
                  <a:pt x="35520" y="6008"/>
                </a:lnTo>
                <a:lnTo>
                  <a:pt x="28891" y="160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57928" y="379317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08"/>
                </a:lnTo>
                <a:lnTo>
                  <a:pt x="5932" y="6023"/>
                </a:lnTo>
                <a:lnTo>
                  <a:pt x="1580" y="12628"/>
                </a:lnTo>
                <a:lnTo>
                  <a:pt x="0" y="20805"/>
                </a:lnTo>
                <a:lnTo>
                  <a:pt x="1580" y="28803"/>
                </a:lnTo>
                <a:lnTo>
                  <a:pt x="5932" y="35427"/>
                </a:lnTo>
                <a:lnTo>
                  <a:pt x="12473" y="39942"/>
                </a:lnTo>
                <a:lnTo>
                  <a:pt x="20619" y="41610"/>
                </a:lnTo>
                <a:lnTo>
                  <a:pt x="28595" y="39942"/>
                </a:lnTo>
                <a:lnTo>
                  <a:pt x="35093" y="35427"/>
                </a:lnTo>
                <a:lnTo>
                  <a:pt x="39467" y="28803"/>
                </a:lnTo>
                <a:lnTo>
                  <a:pt x="41069" y="20805"/>
                </a:lnTo>
                <a:lnTo>
                  <a:pt x="39467" y="12628"/>
                </a:lnTo>
                <a:lnTo>
                  <a:pt x="35093" y="6023"/>
                </a:lnTo>
                <a:lnTo>
                  <a:pt x="28595" y="160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67471" y="338768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68"/>
                </a:lnTo>
                <a:lnTo>
                  <a:pt x="5889" y="6183"/>
                </a:lnTo>
                <a:lnTo>
                  <a:pt x="1574" y="12807"/>
                </a:lnTo>
                <a:lnTo>
                  <a:pt x="0" y="20805"/>
                </a:lnTo>
                <a:lnTo>
                  <a:pt x="1574" y="28982"/>
                </a:lnTo>
                <a:lnTo>
                  <a:pt x="5889" y="35586"/>
                </a:lnTo>
                <a:lnTo>
                  <a:pt x="12329" y="40001"/>
                </a:lnTo>
                <a:lnTo>
                  <a:pt x="20278" y="41610"/>
                </a:lnTo>
                <a:lnTo>
                  <a:pt x="28451" y="40001"/>
                </a:lnTo>
                <a:lnTo>
                  <a:pt x="35051" y="35586"/>
                </a:lnTo>
                <a:lnTo>
                  <a:pt x="39462" y="28982"/>
                </a:lnTo>
                <a:lnTo>
                  <a:pt x="41069" y="20805"/>
                </a:lnTo>
                <a:lnTo>
                  <a:pt x="39462" y="12807"/>
                </a:lnTo>
                <a:lnTo>
                  <a:pt x="35051" y="6183"/>
                </a:lnTo>
                <a:lnTo>
                  <a:pt x="28451" y="166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181360" y="194662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545" y="1602"/>
                </a:lnTo>
                <a:lnTo>
                  <a:pt x="5953" y="6008"/>
                </a:lnTo>
                <a:lnTo>
                  <a:pt x="1582" y="12610"/>
                </a:lnTo>
                <a:lnTo>
                  <a:pt x="0" y="20805"/>
                </a:lnTo>
                <a:lnTo>
                  <a:pt x="1582" y="28785"/>
                </a:lnTo>
                <a:lnTo>
                  <a:pt x="5953" y="35411"/>
                </a:lnTo>
                <a:lnTo>
                  <a:pt x="12545" y="39936"/>
                </a:lnTo>
                <a:lnTo>
                  <a:pt x="20790" y="41610"/>
                </a:lnTo>
                <a:lnTo>
                  <a:pt x="28631" y="39936"/>
                </a:lnTo>
                <a:lnTo>
                  <a:pt x="35083" y="35411"/>
                </a:lnTo>
                <a:lnTo>
                  <a:pt x="39458" y="28785"/>
                </a:lnTo>
                <a:lnTo>
                  <a:pt x="41069" y="20805"/>
                </a:lnTo>
                <a:lnTo>
                  <a:pt x="39458" y="12610"/>
                </a:lnTo>
                <a:lnTo>
                  <a:pt x="35083" y="6008"/>
                </a:lnTo>
                <a:lnTo>
                  <a:pt x="28631" y="160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90903" y="336921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575"/>
                </a:lnTo>
                <a:lnTo>
                  <a:pt x="5943" y="5917"/>
                </a:lnTo>
                <a:lnTo>
                  <a:pt x="1597" y="12449"/>
                </a:lnTo>
                <a:lnTo>
                  <a:pt x="0" y="20593"/>
                </a:lnTo>
                <a:lnTo>
                  <a:pt x="1597" y="28590"/>
                </a:lnTo>
                <a:lnTo>
                  <a:pt x="5943" y="35215"/>
                </a:lnTo>
                <a:lnTo>
                  <a:pt x="12365" y="39729"/>
                </a:lnTo>
                <a:lnTo>
                  <a:pt x="20193" y="41398"/>
                </a:lnTo>
                <a:lnTo>
                  <a:pt x="28416" y="39729"/>
                </a:lnTo>
                <a:lnTo>
                  <a:pt x="35040" y="35215"/>
                </a:lnTo>
                <a:lnTo>
                  <a:pt x="39460" y="28590"/>
                </a:lnTo>
                <a:lnTo>
                  <a:pt x="41069" y="20593"/>
                </a:lnTo>
                <a:lnTo>
                  <a:pt x="39460" y="12449"/>
                </a:lnTo>
                <a:lnTo>
                  <a:pt x="35040" y="5917"/>
                </a:lnTo>
                <a:lnTo>
                  <a:pt x="28416" y="1575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00020" y="310042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509" y="1671"/>
                </a:lnTo>
                <a:lnTo>
                  <a:pt x="5943" y="6177"/>
                </a:lnTo>
                <a:lnTo>
                  <a:pt x="1581" y="12753"/>
                </a:lnTo>
                <a:lnTo>
                  <a:pt x="0" y="20635"/>
                </a:lnTo>
                <a:lnTo>
                  <a:pt x="1581" y="28901"/>
                </a:lnTo>
                <a:lnTo>
                  <a:pt x="5943" y="35496"/>
                </a:lnTo>
                <a:lnTo>
                  <a:pt x="12509" y="39861"/>
                </a:lnTo>
                <a:lnTo>
                  <a:pt x="20704" y="41440"/>
                </a:lnTo>
                <a:lnTo>
                  <a:pt x="28711" y="39861"/>
                </a:lnTo>
                <a:lnTo>
                  <a:pt x="35360" y="35496"/>
                </a:lnTo>
                <a:lnTo>
                  <a:pt x="39900" y="28901"/>
                </a:lnTo>
                <a:lnTo>
                  <a:pt x="41580" y="20635"/>
                </a:lnTo>
                <a:lnTo>
                  <a:pt x="39900" y="12753"/>
                </a:lnTo>
                <a:lnTo>
                  <a:pt x="35360" y="6177"/>
                </a:lnTo>
                <a:lnTo>
                  <a:pt x="28711" y="1671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09648" y="318560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578"/>
                </a:lnTo>
                <a:lnTo>
                  <a:pt x="5879" y="5944"/>
                </a:lnTo>
                <a:lnTo>
                  <a:pt x="1573" y="12538"/>
                </a:lnTo>
                <a:lnTo>
                  <a:pt x="0" y="20805"/>
                </a:lnTo>
                <a:lnTo>
                  <a:pt x="1573" y="28673"/>
                </a:lnTo>
                <a:lnTo>
                  <a:pt x="5879" y="35220"/>
                </a:lnTo>
                <a:lnTo>
                  <a:pt x="12293" y="39697"/>
                </a:lnTo>
                <a:lnTo>
                  <a:pt x="20193" y="41355"/>
                </a:lnTo>
                <a:lnTo>
                  <a:pt x="28389" y="39697"/>
                </a:lnTo>
                <a:lnTo>
                  <a:pt x="34955" y="35220"/>
                </a:lnTo>
                <a:lnTo>
                  <a:pt x="39316" y="28673"/>
                </a:lnTo>
                <a:lnTo>
                  <a:pt x="40898" y="20805"/>
                </a:lnTo>
                <a:lnTo>
                  <a:pt x="39316" y="12538"/>
                </a:lnTo>
                <a:lnTo>
                  <a:pt x="34955" y="5944"/>
                </a:lnTo>
                <a:lnTo>
                  <a:pt x="28389" y="157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18595" y="388743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08"/>
                </a:lnTo>
                <a:lnTo>
                  <a:pt x="6188" y="6023"/>
                </a:lnTo>
                <a:lnTo>
                  <a:pt x="1668" y="12628"/>
                </a:lnTo>
                <a:lnTo>
                  <a:pt x="0" y="20805"/>
                </a:lnTo>
                <a:lnTo>
                  <a:pt x="1668" y="28713"/>
                </a:lnTo>
                <a:lnTo>
                  <a:pt x="6188" y="35347"/>
                </a:lnTo>
                <a:lnTo>
                  <a:pt x="12832" y="39912"/>
                </a:lnTo>
                <a:lnTo>
                  <a:pt x="20875" y="41610"/>
                </a:lnTo>
                <a:lnTo>
                  <a:pt x="28810" y="39912"/>
                </a:lnTo>
                <a:lnTo>
                  <a:pt x="35466" y="35347"/>
                </a:lnTo>
                <a:lnTo>
                  <a:pt x="40046" y="28713"/>
                </a:lnTo>
                <a:lnTo>
                  <a:pt x="41750" y="20805"/>
                </a:lnTo>
                <a:lnTo>
                  <a:pt x="40046" y="12628"/>
                </a:lnTo>
                <a:lnTo>
                  <a:pt x="35466" y="6023"/>
                </a:lnTo>
                <a:lnTo>
                  <a:pt x="28810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28138" y="223407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578"/>
                </a:lnTo>
                <a:lnTo>
                  <a:pt x="6060" y="5944"/>
                </a:lnTo>
                <a:lnTo>
                  <a:pt x="1620" y="12538"/>
                </a:lnTo>
                <a:lnTo>
                  <a:pt x="0" y="20805"/>
                </a:lnTo>
                <a:lnTo>
                  <a:pt x="1620" y="28673"/>
                </a:lnTo>
                <a:lnTo>
                  <a:pt x="6060" y="35220"/>
                </a:lnTo>
                <a:lnTo>
                  <a:pt x="12688" y="39697"/>
                </a:lnTo>
                <a:lnTo>
                  <a:pt x="20875" y="41355"/>
                </a:lnTo>
                <a:lnTo>
                  <a:pt x="28824" y="39697"/>
                </a:lnTo>
                <a:lnTo>
                  <a:pt x="35264" y="35220"/>
                </a:lnTo>
                <a:lnTo>
                  <a:pt x="39579" y="28673"/>
                </a:lnTo>
                <a:lnTo>
                  <a:pt x="41154" y="20805"/>
                </a:lnTo>
                <a:lnTo>
                  <a:pt x="39579" y="12538"/>
                </a:lnTo>
                <a:lnTo>
                  <a:pt x="35264" y="5944"/>
                </a:lnTo>
                <a:lnTo>
                  <a:pt x="28824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37340" y="392947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68"/>
                </a:lnTo>
                <a:lnTo>
                  <a:pt x="6156" y="6183"/>
                </a:lnTo>
                <a:lnTo>
                  <a:pt x="1664" y="12807"/>
                </a:lnTo>
                <a:lnTo>
                  <a:pt x="0" y="20805"/>
                </a:lnTo>
                <a:lnTo>
                  <a:pt x="1664" y="28982"/>
                </a:lnTo>
                <a:lnTo>
                  <a:pt x="6156" y="35586"/>
                </a:lnTo>
                <a:lnTo>
                  <a:pt x="12724" y="40001"/>
                </a:lnTo>
                <a:lnTo>
                  <a:pt x="20619" y="41610"/>
                </a:lnTo>
                <a:lnTo>
                  <a:pt x="28913" y="40001"/>
                </a:lnTo>
                <a:lnTo>
                  <a:pt x="35530" y="35586"/>
                </a:lnTo>
                <a:lnTo>
                  <a:pt x="39910" y="28982"/>
                </a:lnTo>
                <a:lnTo>
                  <a:pt x="41495" y="20805"/>
                </a:lnTo>
                <a:lnTo>
                  <a:pt x="39910" y="12807"/>
                </a:lnTo>
                <a:lnTo>
                  <a:pt x="35530" y="6183"/>
                </a:lnTo>
                <a:lnTo>
                  <a:pt x="28913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46883" y="121648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581" y="1614"/>
                </a:lnTo>
                <a:lnTo>
                  <a:pt x="5964" y="6039"/>
                </a:lnTo>
                <a:lnTo>
                  <a:pt x="1584" y="12646"/>
                </a:lnTo>
                <a:lnTo>
                  <a:pt x="0" y="20805"/>
                </a:lnTo>
                <a:lnTo>
                  <a:pt x="1584" y="28713"/>
                </a:lnTo>
                <a:lnTo>
                  <a:pt x="5964" y="35347"/>
                </a:lnTo>
                <a:lnTo>
                  <a:pt x="12581" y="39912"/>
                </a:lnTo>
                <a:lnTo>
                  <a:pt x="20875" y="41610"/>
                </a:lnTo>
                <a:lnTo>
                  <a:pt x="28703" y="39912"/>
                </a:lnTo>
                <a:lnTo>
                  <a:pt x="35125" y="35347"/>
                </a:lnTo>
                <a:lnTo>
                  <a:pt x="39471" y="28713"/>
                </a:lnTo>
                <a:lnTo>
                  <a:pt x="41069" y="20805"/>
                </a:lnTo>
                <a:lnTo>
                  <a:pt x="39471" y="12646"/>
                </a:lnTo>
                <a:lnTo>
                  <a:pt x="35125" y="6039"/>
                </a:lnTo>
                <a:lnTo>
                  <a:pt x="2870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56511" y="261553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14"/>
                </a:lnTo>
                <a:lnTo>
                  <a:pt x="5943" y="6039"/>
                </a:lnTo>
                <a:lnTo>
                  <a:pt x="1597" y="12646"/>
                </a:lnTo>
                <a:lnTo>
                  <a:pt x="0" y="20805"/>
                </a:lnTo>
                <a:lnTo>
                  <a:pt x="1597" y="28820"/>
                </a:lnTo>
                <a:lnTo>
                  <a:pt x="5943" y="35443"/>
                </a:lnTo>
                <a:lnTo>
                  <a:pt x="12365" y="39948"/>
                </a:lnTo>
                <a:lnTo>
                  <a:pt x="20193" y="41610"/>
                </a:lnTo>
                <a:lnTo>
                  <a:pt x="28380" y="39948"/>
                </a:lnTo>
                <a:lnTo>
                  <a:pt x="35008" y="35443"/>
                </a:lnTo>
                <a:lnTo>
                  <a:pt x="39448" y="28820"/>
                </a:lnTo>
                <a:lnTo>
                  <a:pt x="41069" y="20805"/>
                </a:lnTo>
                <a:lnTo>
                  <a:pt x="39448" y="12646"/>
                </a:lnTo>
                <a:lnTo>
                  <a:pt x="35008" y="6039"/>
                </a:lnTo>
                <a:lnTo>
                  <a:pt x="28380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65628" y="335478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68"/>
                </a:lnTo>
                <a:lnTo>
                  <a:pt x="5932" y="6183"/>
                </a:lnTo>
                <a:lnTo>
                  <a:pt x="1580" y="12807"/>
                </a:lnTo>
                <a:lnTo>
                  <a:pt x="0" y="20805"/>
                </a:lnTo>
                <a:lnTo>
                  <a:pt x="1580" y="28948"/>
                </a:lnTo>
                <a:lnTo>
                  <a:pt x="5932" y="35480"/>
                </a:lnTo>
                <a:lnTo>
                  <a:pt x="12473" y="39822"/>
                </a:lnTo>
                <a:lnTo>
                  <a:pt x="20619" y="41398"/>
                </a:lnTo>
                <a:lnTo>
                  <a:pt x="28662" y="39822"/>
                </a:lnTo>
                <a:lnTo>
                  <a:pt x="35307" y="35480"/>
                </a:lnTo>
                <a:lnTo>
                  <a:pt x="39826" y="28948"/>
                </a:lnTo>
                <a:lnTo>
                  <a:pt x="41495" y="20805"/>
                </a:lnTo>
                <a:lnTo>
                  <a:pt x="39826" y="12807"/>
                </a:lnTo>
                <a:lnTo>
                  <a:pt x="35307" y="6183"/>
                </a:lnTo>
                <a:lnTo>
                  <a:pt x="28662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75257" y="266716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62"/>
                </a:lnTo>
                <a:lnTo>
                  <a:pt x="5879" y="6167"/>
                </a:lnTo>
                <a:lnTo>
                  <a:pt x="1573" y="12789"/>
                </a:lnTo>
                <a:lnTo>
                  <a:pt x="0" y="20805"/>
                </a:lnTo>
                <a:lnTo>
                  <a:pt x="1573" y="28964"/>
                </a:lnTo>
                <a:lnTo>
                  <a:pt x="5879" y="35570"/>
                </a:lnTo>
                <a:lnTo>
                  <a:pt x="12293" y="39995"/>
                </a:lnTo>
                <a:lnTo>
                  <a:pt x="20193" y="41610"/>
                </a:lnTo>
                <a:lnTo>
                  <a:pt x="28340" y="39995"/>
                </a:lnTo>
                <a:lnTo>
                  <a:pt x="34880" y="35570"/>
                </a:lnTo>
                <a:lnTo>
                  <a:pt x="39233" y="28964"/>
                </a:lnTo>
                <a:lnTo>
                  <a:pt x="40813" y="20805"/>
                </a:lnTo>
                <a:lnTo>
                  <a:pt x="39233" y="12789"/>
                </a:lnTo>
                <a:lnTo>
                  <a:pt x="34880" y="6167"/>
                </a:lnTo>
                <a:lnTo>
                  <a:pt x="28340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84203" y="132458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90" y="0"/>
                </a:moveTo>
                <a:lnTo>
                  <a:pt x="12796" y="1662"/>
                </a:lnTo>
                <a:lnTo>
                  <a:pt x="6177" y="6167"/>
                </a:lnTo>
                <a:lnTo>
                  <a:pt x="1666" y="12789"/>
                </a:lnTo>
                <a:lnTo>
                  <a:pt x="0" y="20805"/>
                </a:lnTo>
                <a:lnTo>
                  <a:pt x="1666" y="28924"/>
                </a:lnTo>
                <a:lnTo>
                  <a:pt x="6177" y="35443"/>
                </a:lnTo>
                <a:lnTo>
                  <a:pt x="12796" y="39780"/>
                </a:lnTo>
                <a:lnTo>
                  <a:pt x="20790" y="41355"/>
                </a:lnTo>
                <a:lnTo>
                  <a:pt x="28724" y="39780"/>
                </a:lnTo>
                <a:lnTo>
                  <a:pt x="35381" y="35443"/>
                </a:lnTo>
                <a:lnTo>
                  <a:pt x="39961" y="28924"/>
                </a:lnTo>
                <a:lnTo>
                  <a:pt x="41665" y="20805"/>
                </a:lnTo>
                <a:lnTo>
                  <a:pt x="39961" y="12789"/>
                </a:lnTo>
                <a:lnTo>
                  <a:pt x="35381" y="6167"/>
                </a:lnTo>
                <a:lnTo>
                  <a:pt x="28724" y="166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93746" y="380719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65"/>
                </a:lnTo>
                <a:lnTo>
                  <a:pt x="6028" y="6156"/>
                </a:lnTo>
                <a:lnTo>
                  <a:pt x="1608" y="12718"/>
                </a:lnTo>
                <a:lnTo>
                  <a:pt x="0" y="20593"/>
                </a:lnTo>
                <a:lnTo>
                  <a:pt x="1608" y="28769"/>
                </a:lnTo>
                <a:lnTo>
                  <a:pt x="6028" y="35374"/>
                </a:lnTo>
                <a:lnTo>
                  <a:pt x="12653" y="39789"/>
                </a:lnTo>
                <a:lnTo>
                  <a:pt x="20875" y="41398"/>
                </a:lnTo>
                <a:lnTo>
                  <a:pt x="28775" y="39789"/>
                </a:lnTo>
                <a:lnTo>
                  <a:pt x="35189" y="35374"/>
                </a:lnTo>
                <a:lnTo>
                  <a:pt x="39495" y="28769"/>
                </a:lnTo>
                <a:lnTo>
                  <a:pt x="41069" y="20593"/>
                </a:lnTo>
                <a:lnTo>
                  <a:pt x="39495" y="12718"/>
                </a:lnTo>
                <a:lnTo>
                  <a:pt x="35189" y="6156"/>
                </a:lnTo>
                <a:lnTo>
                  <a:pt x="28775" y="166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02863" y="124476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04" y="0"/>
                </a:moveTo>
                <a:lnTo>
                  <a:pt x="12796" y="1602"/>
                </a:lnTo>
                <a:lnTo>
                  <a:pt x="6198" y="6008"/>
                </a:lnTo>
                <a:lnTo>
                  <a:pt x="1677" y="12610"/>
                </a:lnTo>
                <a:lnTo>
                  <a:pt x="0" y="20805"/>
                </a:lnTo>
                <a:lnTo>
                  <a:pt x="1677" y="28673"/>
                </a:lnTo>
                <a:lnTo>
                  <a:pt x="6198" y="35220"/>
                </a:lnTo>
                <a:lnTo>
                  <a:pt x="12796" y="39697"/>
                </a:lnTo>
                <a:lnTo>
                  <a:pt x="20704" y="41355"/>
                </a:lnTo>
                <a:lnTo>
                  <a:pt x="28999" y="39697"/>
                </a:lnTo>
                <a:lnTo>
                  <a:pt x="35615" y="35220"/>
                </a:lnTo>
                <a:lnTo>
                  <a:pt x="39995" y="28673"/>
                </a:lnTo>
                <a:lnTo>
                  <a:pt x="41580" y="20805"/>
                </a:lnTo>
                <a:lnTo>
                  <a:pt x="39995" y="12610"/>
                </a:lnTo>
                <a:lnTo>
                  <a:pt x="35615" y="6008"/>
                </a:lnTo>
                <a:lnTo>
                  <a:pt x="28999" y="160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12491" y="130590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581" y="1602"/>
                </a:lnTo>
                <a:lnTo>
                  <a:pt x="5964" y="6008"/>
                </a:lnTo>
                <a:lnTo>
                  <a:pt x="1584" y="12610"/>
                </a:lnTo>
                <a:lnTo>
                  <a:pt x="0" y="20805"/>
                </a:lnTo>
                <a:lnTo>
                  <a:pt x="1584" y="28964"/>
                </a:lnTo>
                <a:lnTo>
                  <a:pt x="5964" y="35570"/>
                </a:lnTo>
                <a:lnTo>
                  <a:pt x="12581" y="39995"/>
                </a:lnTo>
                <a:lnTo>
                  <a:pt x="20875" y="41610"/>
                </a:lnTo>
                <a:lnTo>
                  <a:pt x="28703" y="39995"/>
                </a:lnTo>
                <a:lnTo>
                  <a:pt x="35125" y="35570"/>
                </a:lnTo>
                <a:lnTo>
                  <a:pt x="39471" y="28964"/>
                </a:lnTo>
                <a:lnTo>
                  <a:pt x="41069" y="20805"/>
                </a:lnTo>
                <a:lnTo>
                  <a:pt x="39471" y="12610"/>
                </a:lnTo>
                <a:lnTo>
                  <a:pt x="35125" y="6008"/>
                </a:lnTo>
                <a:lnTo>
                  <a:pt x="28703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22034" y="348683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65"/>
                </a:lnTo>
                <a:lnTo>
                  <a:pt x="5985" y="6156"/>
                </a:lnTo>
                <a:lnTo>
                  <a:pt x="1610" y="12718"/>
                </a:lnTo>
                <a:lnTo>
                  <a:pt x="0" y="20593"/>
                </a:lnTo>
                <a:lnTo>
                  <a:pt x="1610" y="28769"/>
                </a:lnTo>
                <a:lnTo>
                  <a:pt x="5985" y="35374"/>
                </a:lnTo>
                <a:lnTo>
                  <a:pt x="12437" y="39789"/>
                </a:lnTo>
                <a:lnTo>
                  <a:pt x="20278" y="41398"/>
                </a:lnTo>
                <a:lnTo>
                  <a:pt x="28465" y="39789"/>
                </a:lnTo>
                <a:lnTo>
                  <a:pt x="35093" y="35374"/>
                </a:lnTo>
                <a:lnTo>
                  <a:pt x="39533" y="28769"/>
                </a:lnTo>
                <a:lnTo>
                  <a:pt x="41154" y="20593"/>
                </a:lnTo>
                <a:lnTo>
                  <a:pt x="39533" y="12718"/>
                </a:lnTo>
                <a:lnTo>
                  <a:pt x="35093" y="6156"/>
                </a:lnTo>
                <a:lnTo>
                  <a:pt x="28465" y="1665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31236" y="271446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14"/>
                </a:lnTo>
                <a:lnTo>
                  <a:pt x="6156" y="6039"/>
                </a:lnTo>
                <a:lnTo>
                  <a:pt x="1664" y="12646"/>
                </a:lnTo>
                <a:lnTo>
                  <a:pt x="0" y="20805"/>
                </a:lnTo>
                <a:lnTo>
                  <a:pt x="1664" y="28820"/>
                </a:lnTo>
                <a:lnTo>
                  <a:pt x="6156" y="35443"/>
                </a:lnTo>
                <a:lnTo>
                  <a:pt x="12724" y="39948"/>
                </a:lnTo>
                <a:lnTo>
                  <a:pt x="20619" y="41610"/>
                </a:lnTo>
                <a:lnTo>
                  <a:pt x="28662" y="39948"/>
                </a:lnTo>
                <a:lnTo>
                  <a:pt x="35307" y="35443"/>
                </a:lnTo>
                <a:lnTo>
                  <a:pt x="39826" y="28820"/>
                </a:lnTo>
                <a:lnTo>
                  <a:pt x="41495" y="20805"/>
                </a:lnTo>
                <a:lnTo>
                  <a:pt x="39826" y="12646"/>
                </a:lnTo>
                <a:lnTo>
                  <a:pt x="35307" y="6039"/>
                </a:lnTo>
                <a:lnTo>
                  <a:pt x="28662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40779" y="337388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08"/>
                </a:lnTo>
                <a:lnTo>
                  <a:pt x="5889" y="6023"/>
                </a:lnTo>
                <a:lnTo>
                  <a:pt x="1574" y="12628"/>
                </a:lnTo>
                <a:lnTo>
                  <a:pt x="0" y="20805"/>
                </a:lnTo>
                <a:lnTo>
                  <a:pt x="1574" y="28803"/>
                </a:lnTo>
                <a:lnTo>
                  <a:pt x="5889" y="35427"/>
                </a:lnTo>
                <a:lnTo>
                  <a:pt x="12329" y="39942"/>
                </a:lnTo>
                <a:lnTo>
                  <a:pt x="20278" y="41610"/>
                </a:lnTo>
                <a:lnTo>
                  <a:pt x="28425" y="39942"/>
                </a:lnTo>
                <a:lnTo>
                  <a:pt x="34966" y="35427"/>
                </a:lnTo>
                <a:lnTo>
                  <a:pt x="39318" y="28803"/>
                </a:lnTo>
                <a:lnTo>
                  <a:pt x="40898" y="20805"/>
                </a:lnTo>
                <a:lnTo>
                  <a:pt x="39318" y="12628"/>
                </a:lnTo>
                <a:lnTo>
                  <a:pt x="34966" y="6023"/>
                </a:lnTo>
                <a:lnTo>
                  <a:pt x="28425" y="160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49726" y="199817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98"/>
                </a:lnTo>
                <a:lnTo>
                  <a:pt x="6219" y="6262"/>
                </a:lnTo>
                <a:lnTo>
                  <a:pt x="1680" y="12897"/>
                </a:lnTo>
                <a:lnTo>
                  <a:pt x="0" y="20805"/>
                </a:lnTo>
                <a:lnTo>
                  <a:pt x="1680" y="29000"/>
                </a:lnTo>
                <a:lnTo>
                  <a:pt x="6219" y="35602"/>
                </a:lnTo>
                <a:lnTo>
                  <a:pt x="12868" y="40007"/>
                </a:lnTo>
                <a:lnTo>
                  <a:pt x="20875" y="41610"/>
                </a:lnTo>
                <a:lnTo>
                  <a:pt x="28810" y="40007"/>
                </a:lnTo>
                <a:lnTo>
                  <a:pt x="35466" y="35602"/>
                </a:lnTo>
                <a:lnTo>
                  <a:pt x="40046" y="29000"/>
                </a:lnTo>
                <a:lnTo>
                  <a:pt x="41750" y="20805"/>
                </a:lnTo>
                <a:lnTo>
                  <a:pt x="40046" y="12897"/>
                </a:lnTo>
                <a:lnTo>
                  <a:pt x="35466" y="6262"/>
                </a:lnTo>
                <a:lnTo>
                  <a:pt x="28810" y="169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59354" y="132942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90" y="0"/>
                </a:moveTo>
                <a:lnTo>
                  <a:pt x="12617" y="1671"/>
                </a:lnTo>
                <a:lnTo>
                  <a:pt x="6017" y="6177"/>
                </a:lnTo>
                <a:lnTo>
                  <a:pt x="1606" y="12753"/>
                </a:lnTo>
                <a:lnTo>
                  <a:pt x="0" y="20635"/>
                </a:lnTo>
                <a:lnTo>
                  <a:pt x="1606" y="28794"/>
                </a:lnTo>
                <a:lnTo>
                  <a:pt x="6017" y="35400"/>
                </a:lnTo>
                <a:lnTo>
                  <a:pt x="12617" y="39826"/>
                </a:lnTo>
                <a:lnTo>
                  <a:pt x="20790" y="41440"/>
                </a:lnTo>
                <a:lnTo>
                  <a:pt x="28739" y="39826"/>
                </a:lnTo>
                <a:lnTo>
                  <a:pt x="35179" y="35400"/>
                </a:lnTo>
                <a:lnTo>
                  <a:pt x="39494" y="28794"/>
                </a:lnTo>
                <a:lnTo>
                  <a:pt x="41069" y="20635"/>
                </a:lnTo>
                <a:lnTo>
                  <a:pt x="39494" y="12753"/>
                </a:lnTo>
                <a:lnTo>
                  <a:pt x="35179" y="6177"/>
                </a:lnTo>
                <a:lnTo>
                  <a:pt x="28739" y="1671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68471" y="376451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8"/>
                </a:lnTo>
                <a:lnTo>
                  <a:pt x="6188" y="6183"/>
                </a:lnTo>
                <a:lnTo>
                  <a:pt x="1668" y="12807"/>
                </a:lnTo>
                <a:lnTo>
                  <a:pt x="0" y="20805"/>
                </a:lnTo>
                <a:lnTo>
                  <a:pt x="1668" y="28982"/>
                </a:lnTo>
                <a:lnTo>
                  <a:pt x="6188" y="35586"/>
                </a:lnTo>
                <a:lnTo>
                  <a:pt x="12832" y="40001"/>
                </a:lnTo>
                <a:lnTo>
                  <a:pt x="20875" y="41610"/>
                </a:lnTo>
                <a:lnTo>
                  <a:pt x="29021" y="40001"/>
                </a:lnTo>
                <a:lnTo>
                  <a:pt x="35562" y="35586"/>
                </a:lnTo>
                <a:lnTo>
                  <a:pt x="39914" y="28982"/>
                </a:lnTo>
                <a:lnTo>
                  <a:pt x="41495" y="20805"/>
                </a:lnTo>
                <a:lnTo>
                  <a:pt x="39914" y="12807"/>
                </a:lnTo>
                <a:lnTo>
                  <a:pt x="35562" y="6183"/>
                </a:lnTo>
                <a:lnTo>
                  <a:pt x="29021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378014" y="182858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581" y="1662"/>
                </a:lnTo>
                <a:lnTo>
                  <a:pt x="5964" y="6167"/>
                </a:lnTo>
                <a:lnTo>
                  <a:pt x="1584" y="12789"/>
                </a:lnTo>
                <a:lnTo>
                  <a:pt x="0" y="20805"/>
                </a:lnTo>
                <a:lnTo>
                  <a:pt x="1584" y="28924"/>
                </a:lnTo>
                <a:lnTo>
                  <a:pt x="5964" y="35443"/>
                </a:lnTo>
                <a:lnTo>
                  <a:pt x="12581" y="39780"/>
                </a:lnTo>
                <a:lnTo>
                  <a:pt x="20875" y="41355"/>
                </a:lnTo>
                <a:lnTo>
                  <a:pt x="28783" y="39780"/>
                </a:lnTo>
                <a:lnTo>
                  <a:pt x="35381" y="35443"/>
                </a:lnTo>
                <a:lnTo>
                  <a:pt x="39902" y="28924"/>
                </a:lnTo>
                <a:lnTo>
                  <a:pt x="41580" y="20805"/>
                </a:lnTo>
                <a:lnTo>
                  <a:pt x="39902" y="12789"/>
                </a:lnTo>
                <a:lnTo>
                  <a:pt x="35381" y="6167"/>
                </a:lnTo>
                <a:lnTo>
                  <a:pt x="28783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87642" y="213514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574"/>
                </a:lnTo>
                <a:lnTo>
                  <a:pt x="5943" y="5912"/>
                </a:lnTo>
                <a:lnTo>
                  <a:pt x="1597" y="12431"/>
                </a:lnTo>
                <a:lnTo>
                  <a:pt x="0" y="20550"/>
                </a:lnTo>
                <a:lnTo>
                  <a:pt x="1597" y="28566"/>
                </a:lnTo>
                <a:lnTo>
                  <a:pt x="5943" y="35188"/>
                </a:lnTo>
                <a:lnTo>
                  <a:pt x="12365" y="39693"/>
                </a:lnTo>
                <a:lnTo>
                  <a:pt x="20193" y="41355"/>
                </a:lnTo>
                <a:lnTo>
                  <a:pt x="28416" y="39693"/>
                </a:lnTo>
                <a:lnTo>
                  <a:pt x="35040" y="35188"/>
                </a:lnTo>
                <a:lnTo>
                  <a:pt x="39460" y="28566"/>
                </a:lnTo>
                <a:lnTo>
                  <a:pt x="41069" y="20550"/>
                </a:lnTo>
                <a:lnTo>
                  <a:pt x="39460" y="12431"/>
                </a:lnTo>
                <a:lnTo>
                  <a:pt x="35040" y="5912"/>
                </a:lnTo>
                <a:lnTo>
                  <a:pt x="28416" y="157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96759" y="311953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614"/>
                </a:lnTo>
                <a:lnTo>
                  <a:pt x="6198" y="6039"/>
                </a:lnTo>
                <a:lnTo>
                  <a:pt x="1677" y="12646"/>
                </a:lnTo>
                <a:lnTo>
                  <a:pt x="0" y="20805"/>
                </a:lnTo>
                <a:lnTo>
                  <a:pt x="1677" y="28686"/>
                </a:lnTo>
                <a:lnTo>
                  <a:pt x="6198" y="35262"/>
                </a:lnTo>
                <a:lnTo>
                  <a:pt x="12796" y="39768"/>
                </a:lnTo>
                <a:lnTo>
                  <a:pt x="20704" y="41440"/>
                </a:lnTo>
                <a:lnTo>
                  <a:pt x="28711" y="39768"/>
                </a:lnTo>
                <a:lnTo>
                  <a:pt x="35360" y="35262"/>
                </a:lnTo>
                <a:lnTo>
                  <a:pt x="39900" y="28686"/>
                </a:lnTo>
                <a:lnTo>
                  <a:pt x="41580" y="20805"/>
                </a:lnTo>
                <a:lnTo>
                  <a:pt x="39900" y="12646"/>
                </a:lnTo>
                <a:lnTo>
                  <a:pt x="35360" y="6039"/>
                </a:lnTo>
                <a:lnTo>
                  <a:pt x="28711" y="1614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06388" y="331274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578"/>
                </a:lnTo>
                <a:lnTo>
                  <a:pt x="5932" y="5944"/>
                </a:lnTo>
                <a:lnTo>
                  <a:pt x="1580" y="12538"/>
                </a:lnTo>
                <a:lnTo>
                  <a:pt x="0" y="20805"/>
                </a:lnTo>
                <a:lnTo>
                  <a:pt x="1580" y="28680"/>
                </a:lnTo>
                <a:lnTo>
                  <a:pt x="5932" y="35241"/>
                </a:lnTo>
                <a:lnTo>
                  <a:pt x="12473" y="39733"/>
                </a:lnTo>
                <a:lnTo>
                  <a:pt x="20619" y="41398"/>
                </a:lnTo>
                <a:lnTo>
                  <a:pt x="28569" y="39733"/>
                </a:lnTo>
                <a:lnTo>
                  <a:pt x="35008" y="35241"/>
                </a:lnTo>
                <a:lnTo>
                  <a:pt x="39323" y="28680"/>
                </a:lnTo>
                <a:lnTo>
                  <a:pt x="40898" y="20805"/>
                </a:lnTo>
                <a:lnTo>
                  <a:pt x="39323" y="12538"/>
                </a:lnTo>
                <a:lnTo>
                  <a:pt x="35008" y="5944"/>
                </a:lnTo>
                <a:lnTo>
                  <a:pt x="28569" y="157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15334" y="141460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574"/>
                </a:lnTo>
                <a:lnTo>
                  <a:pt x="6188" y="5912"/>
                </a:lnTo>
                <a:lnTo>
                  <a:pt x="1668" y="12431"/>
                </a:lnTo>
                <a:lnTo>
                  <a:pt x="0" y="20550"/>
                </a:lnTo>
                <a:lnTo>
                  <a:pt x="1668" y="28566"/>
                </a:lnTo>
                <a:lnTo>
                  <a:pt x="6188" y="35188"/>
                </a:lnTo>
                <a:lnTo>
                  <a:pt x="12832" y="39693"/>
                </a:lnTo>
                <a:lnTo>
                  <a:pt x="20875" y="41355"/>
                </a:lnTo>
                <a:lnTo>
                  <a:pt x="28810" y="39693"/>
                </a:lnTo>
                <a:lnTo>
                  <a:pt x="35466" y="35188"/>
                </a:lnTo>
                <a:lnTo>
                  <a:pt x="40046" y="28566"/>
                </a:lnTo>
                <a:lnTo>
                  <a:pt x="41750" y="20550"/>
                </a:lnTo>
                <a:lnTo>
                  <a:pt x="40046" y="12431"/>
                </a:lnTo>
                <a:lnTo>
                  <a:pt x="35466" y="5912"/>
                </a:lnTo>
                <a:lnTo>
                  <a:pt x="28810" y="15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24877" y="208776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71"/>
                </a:lnTo>
                <a:lnTo>
                  <a:pt x="6060" y="6177"/>
                </a:lnTo>
                <a:lnTo>
                  <a:pt x="1620" y="12753"/>
                </a:lnTo>
                <a:lnTo>
                  <a:pt x="0" y="20635"/>
                </a:lnTo>
                <a:lnTo>
                  <a:pt x="1620" y="28794"/>
                </a:lnTo>
                <a:lnTo>
                  <a:pt x="6060" y="35400"/>
                </a:lnTo>
                <a:lnTo>
                  <a:pt x="12688" y="39826"/>
                </a:lnTo>
                <a:lnTo>
                  <a:pt x="20875" y="41440"/>
                </a:lnTo>
                <a:lnTo>
                  <a:pt x="28811" y="39826"/>
                </a:lnTo>
                <a:lnTo>
                  <a:pt x="35221" y="35400"/>
                </a:lnTo>
                <a:lnTo>
                  <a:pt x="39507" y="28794"/>
                </a:lnTo>
                <a:lnTo>
                  <a:pt x="41069" y="20635"/>
                </a:lnTo>
                <a:lnTo>
                  <a:pt x="39507" y="12753"/>
                </a:lnTo>
                <a:lnTo>
                  <a:pt x="35221" y="6177"/>
                </a:lnTo>
                <a:lnTo>
                  <a:pt x="28811" y="1671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34505" y="303911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98"/>
                </a:lnTo>
                <a:lnTo>
                  <a:pt x="5975" y="6262"/>
                </a:lnTo>
                <a:lnTo>
                  <a:pt x="1601" y="12897"/>
                </a:lnTo>
                <a:lnTo>
                  <a:pt x="0" y="20805"/>
                </a:lnTo>
                <a:lnTo>
                  <a:pt x="1601" y="28964"/>
                </a:lnTo>
                <a:lnTo>
                  <a:pt x="5975" y="35570"/>
                </a:lnTo>
                <a:lnTo>
                  <a:pt x="12473" y="39995"/>
                </a:lnTo>
                <a:lnTo>
                  <a:pt x="20449" y="41610"/>
                </a:lnTo>
                <a:lnTo>
                  <a:pt x="28595" y="39995"/>
                </a:lnTo>
                <a:lnTo>
                  <a:pt x="35136" y="35570"/>
                </a:lnTo>
                <a:lnTo>
                  <a:pt x="39488" y="28964"/>
                </a:lnTo>
                <a:lnTo>
                  <a:pt x="41069" y="20805"/>
                </a:lnTo>
                <a:lnTo>
                  <a:pt x="39488" y="12897"/>
                </a:lnTo>
                <a:lnTo>
                  <a:pt x="35136" y="6262"/>
                </a:lnTo>
                <a:lnTo>
                  <a:pt x="28595" y="1698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443622" y="123983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9000"/>
                </a:lnTo>
                <a:lnTo>
                  <a:pt x="6060" y="35602"/>
                </a:lnTo>
                <a:lnTo>
                  <a:pt x="12688" y="40007"/>
                </a:lnTo>
                <a:lnTo>
                  <a:pt x="20875" y="41610"/>
                </a:lnTo>
                <a:lnTo>
                  <a:pt x="28770" y="40007"/>
                </a:lnTo>
                <a:lnTo>
                  <a:pt x="35338" y="35602"/>
                </a:lnTo>
                <a:lnTo>
                  <a:pt x="39830" y="2900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453251" y="276627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576"/>
                </a:lnTo>
                <a:lnTo>
                  <a:pt x="5943" y="5923"/>
                </a:lnTo>
                <a:lnTo>
                  <a:pt x="1597" y="12467"/>
                </a:lnTo>
                <a:lnTo>
                  <a:pt x="0" y="20635"/>
                </a:lnTo>
                <a:lnTo>
                  <a:pt x="1597" y="28615"/>
                </a:lnTo>
                <a:lnTo>
                  <a:pt x="5943" y="35241"/>
                </a:lnTo>
                <a:lnTo>
                  <a:pt x="12365" y="39766"/>
                </a:lnTo>
                <a:lnTo>
                  <a:pt x="20193" y="41440"/>
                </a:lnTo>
                <a:lnTo>
                  <a:pt x="28380" y="39766"/>
                </a:lnTo>
                <a:lnTo>
                  <a:pt x="35008" y="35241"/>
                </a:lnTo>
                <a:lnTo>
                  <a:pt x="39448" y="28615"/>
                </a:lnTo>
                <a:lnTo>
                  <a:pt x="41069" y="20635"/>
                </a:lnTo>
                <a:lnTo>
                  <a:pt x="39448" y="12467"/>
                </a:lnTo>
                <a:lnTo>
                  <a:pt x="35008" y="5923"/>
                </a:lnTo>
                <a:lnTo>
                  <a:pt x="28380" y="1576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462368" y="239899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14"/>
                </a:lnTo>
                <a:lnTo>
                  <a:pt x="6156" y="6039"/>
                </a:lnTo>
                <a:lnTo>
                  <a:pt x="1664" y="12646"/>
                </a:lnTo>
                <a:lnTo>
                  <a:pt x="0" y="20805"/>
                </a:lnTo>
                <a:lnTo>
                  <a:pt x="1664" y="28686"/>
                </a:lnTo>
                <a:lnTo>
                  <a:pt x="6156" y="35262"/>
                </a:lnTo>
                <a:lnTo>
                  <a:pt x="12724" y="39768"/>
                </a:lnTo>
                <a:lnTo>
                  <a:pt x="20619" y="41440"/>
                </a:lnTo>
                <a:lnTo>
                  <a:pt x="28662" y="39768"/>
                </a:lnTo>
                <a:lnTo>
                  <a:pt x="35307" y="35262"/>
                </a:lnTo>
                <a:lnTo>
                  <a:pt x="39826" y="28686"/>
                </a:lnTo>
                <a:lnTo>
                  <a:pt x="41495" y="20805"/>
                </a:lnTo>
                <a:lnTo>
                  <a:pt x="39826" y="12646"/>
                </a:lnTo>
                <a:lnTo>
                  <a:pt x="35307" y="6039"/>
                </a:lnTo>
                <a:lnTo>
                  <a:pt x="28662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71910" y="118829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04" y="0"/>
                </a:moveTo>
                <a:lnTo>
                  <a:pt x="12509" y="1602"/>
                </a:lnTo>
                <a:lnTo>
                  <a:pt x="5943" y="6008"/>
                </a:lnTo>
                <a:lnTo>
                  <a:pt x="1581" y="12610"/>
                </a:lnTo>
                <a:lnTo>
                  <a:pt x="0" y="20805"/>
                </a:lnTo>
                <a:lnTo>
                  <a:pt x="1581" y="28785"/>
                </a:lnTo>
                <a:lnTo>
                  <a:pt x="5943" y="35411"/>
                </a:lnTo>
                <a:lnTo>
                  <a:pt x="12509" y="39936"/>
                </a:lnTo>
                <a:lnTo>
                  <a:pt x="20704" y="41610"/>
                </a:lnTo>
                <a:lnTo>
                  <a:pt x="28605" y="39936"/>
                </a:lnTo>
                <a:lnTo>
                  <a:pt x="35019" y="35411"/>
                </a:lnTo>
                <a:lnTo>
                  <a:pt x="39324" y="28785"/>
                </a:lnTo>
                <a:lnTo>
                  <a:pt x="40898" y="20805"/>
                </a:lnTo>
                <a:lnTo>
                  <a:pt x="39324" y="12610"/>
                </a:lnTo>
                <a:lnTo>
                  <a:pt x="35019" y="6008"/>
                </a:lnTo>
                <a:lnTo>
                  <a:pt x="28605" y="160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480857" y="321846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9097" y="39948"/>
                </a:lnTo>
                <a:lnTo>
                  <a:pt x="35722" y="35443"/>
                </a:lnTo>
                <a:lnTo>
                  <a:pt x="40142" y="28820"/>
                </a:lnTo>
                <a:lnTo>
                  <a:pt x="41750" y="20805"/>
                </a:lnTo>
                <a:lnTo>
                  <a:pt x="40142" y="12646"/>
                </a:lnTo>
                <a:lnTo>
                  <a:pt x="35722" y="6039"/>
                </a:lnTo>
                <a:lnTo>
                  <a:pt x="29097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95342" y="309618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576"/>
                </a:lnTo>
                <a:lnTo>
                  <a:pt x="5943" y="5923"/>
                </a:lnTo>
                <a:lnTo>
                  <a:pt x="1581" y="12467"/>
                </a:lnTo>
                <a:lnTo>
                  <a:pt x="0" y="20635"/>
                </a:lnTo>
                <a:lnTo>
                  <a:pt x="1581" y="28615"/>
                </a:lnTo>
                <a:lnTo>
                  <a:pt x="5943" y="35241"/>
                </a:lnTo>
                <a:lnTo>
                  <a:pt x="12509" y="39766"/>
                </a:lnTo>
                <a:lnTo>
                  <a:pt x="20704" y="41440"/>
                </a:lnTo>
                <a:lnTo>
                  <a:pt x="28645" y="39766"/>
                </a:lnTo>
                <a:lnTo>
                  <a:pt x="35147" y="35241"/>
                </a:lnTo>
                <a:lnTo>
                  <a:pt x="39540" y="28615"/>
                </a:lnTo>
                <a:lnTo>
                  <a:pt x="41154" y="20635"/>
                </a:lnTo>
                <a:lnTo>
                  <a:pt x="39540" y="12467"/>
                </a:lnTo>
                <a:lnTo>
                  <a:pt x="35147" y="5923"/>
                </a:lnTo>
                <a:lnTo>
                  <a:pt x="28645" y="1576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04289" y="364202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98"/>
                </a:lnTo>
                <a:lnTo>
                  <a:pt x="6219" y="6262"/>
                </a:lnTo>
                <a:lnTo>
                  <a:pt x="1680" y="12897"/>
                </a:lnTo>
                <a:lnTo>
                  <a:pt x="0" y="20805"/>
                </a:lnTo>
                <a:lnTo>
                  <a:pt x="1680" y="28982"/>
                </a:lnTo>
                <a:lnTo>
                  <a:pt x="6219" y="35586"/>
                </a:lnTo>
                <a:lnTo>
                  <a:pt x="12868" y="40001"/>
                </a:lnTo>
                <a:lnTo>
                  <a:pt x="20875" y="41610"/>
                </a:lnTo>
                <a:lnTo>
                  <a:pt x="28917" y="40001"/>
                </a:lnTo>
                <a:lnTo>
                  <a:pt x="35562" y="35586"/>
                </a:lnTo>
                <a:lnTo>
                  <a:pt x="40082" y="28982"/>
                </a:lnTo>
                <a:lnTo>
                  <a:pt x="41750" y="20805"/>
                </a:lnTo>
                <a:lnTo>
                  <a:pt x="40082" y="12897"/>
                </a:lnTo>
                <a:lnTo>
                  <a:pt x="35562" y="6262"/>
                </a:lnTo>
                <a:lnTo>
                  <a:pt x="28917" y="169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13917" y="320403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98"/>
                </a:lnTo>
                <a:lnTo>
                  <a:pt x="6028" y="6262"/>
                </a:lnTo>
                <a:lnTo>
                  <a:pt x="1608" y="12897"/>
                </a:lnTo>
                <a:lnTo>
                  <a:pt x="0" y="20805"/>
                </a:lnTo>
                <a:lnTo>
                  <a:pt x="1608" y="29000"/>
                </a:lnTo>
                <a:lnTo>
                  <a:pt x="6028" y="35602"/>
                </a:lnTo>
                <a:lnTo>
                  <a:pt x="12653" y="40007"/>
                </a:lnTo>
                <a:lnTo>
                  <a:pt x="20875" y="41610"/>
                </a:lnTo>
                <a:lnTo>
                  <a:pt x="28775" y="40007"/>
                </a:lnTo>
                <a:lnTo>
                  <a:pt x="35189" y="35602"/>
                </a:lnTo>
                <a:lnTo>
                  <a:pt x="39495" y="29000"/>
                </a:lnTo>
                <a:lnTo>
                  <a:pt x="41069" y="20805"/>
                </a:lnTo>
                <a:lnTo>
                  <a:pt x="39495" y="12897"/>
                </a:lnTo>
                <a:lnTo>
                  <a:pt x="35189" y="6262"/>
                </a:lnTo>
                <a:lnTo>
                  <a:pt x="28775" y="169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23715" y="108443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293" y="1614"/>
                </a:lnTo>
                <a:lnTo>
                  <a:pt x="5879" y="6039"/>
                </a:lnTo>
                <a:lnTo>
                  <a:pt x="1573" y="12646"/>
                </a:lnTo>
                <a:lnTo>
                  <a:pt x="0" y="20805"/>
                </a:lnTo>
                <a:lnTo>
                  <a:pt x="1573" y="28820"/>
                </a:lnTo>
                <a:lnTo>
                  <a:pt x="5879" y="35443"/>
                </a:lnTo>
                <a:lnTo>
                  <a:pt x="12293" y="39948"/>
                </a:lnTo>
                <a:lnTo>
                  <a:pt x="20193" y="41610"/>
                </a:lnTo>
                <a:lnTo>
                  <a:pt x="28340" y="39948"/>
                </a:lnTo>
                <a:lnTo>
                  <a:pt x="34880" y="35443"/>
                </a:lnTo>
                <a:lnTo>
                  <a:pt x="39233" y="28820"/>
                </a:lnTo>
                <a:lnTo>
                  <a:pt x="40813" y="20805"/>
                </a:lnTo>
                <a:lnTo>
                  <a:pt x="39233" y="12646"/>
                </a:lnTo>
                <a:lnTo>
                  <a:pt x="34880" y="6039"/>
                </a:lnTo>
                <a:lnTo>
                  <a:pt x="28340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32662" y="134369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90" y="0"/>
                </a:moveTo>
                <a:lnTo>
                  <a:pt x="12617" y="1602"/>
                </a:lnTo>
                <a:lnTo>
                  <a:pt x="6017" y="6008"/>
                </a:lnTo>
                <a:lnTo>
                  <a:pt x="1606" y="12610"/>
                </a:lnTo>
                <a:lnTo>
                  <a:pt x="0" y="20805"/>
                </a:lnTo>
                <a:lnTo>
                  <a:pt x="1606" y="28785"/>
                </a:lnTo>
                <a:lnTo>
                  <a:pt x="6017" y="35411"/>
                </a:lnTo>
                <a:lnTo>
                  <a:pt x="12617" y="39936"/>
                </a:lnTo>
                <a:lnTo>
                  <a:pt x="20790" y="41610"/>
                </a:lnTo>
                <a:lnTo>
                  <a:pt x="28698" y="39936"/>
                </a:lnTo>
                <a:lnTo>
                  <a:pt x="35296" y="35411"/>
                </a:lnTo>
                <a:lnTo>
                  <a:pt x="39817" y="28785"/>
                </a:lnTo>
                <a:lnTo>
                  <a:pt x="41495" y="20805"/>
                </a:lnTo>
                <a:lnTo>
                  <a:pt x="39817" y="12610"/>
                </a:lnTo>
                <a:lnTo>
                  <a:pt x="35296" y="6008"/>
                </a:lnTo>
                <a:lnTo>
                  <a:pt x="28698" y="160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42205" y="367514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68"/>
                </a:lnTo>
                <a:lnTo>
                  <a:pt x="5943" y="6183"/>
                </a:lnTo>
                <a:lnTo>
                  <a:pt x="1597" y="12807"/>
                </a:lnTo>
                <a:lnTo>
                  <a:pt x="0" y="20805"/>
                </a:lnTo>
                <a:lnTo>
                  <a:pt x="1597" y="28948"/>
                </a:lnTo>
                <a:lnTo>
                  <a:pt x="5943" y="35480"/>
                </a:lnTo>
                <a:lnTo>
                  <a:pt x="12365" y="39822"/>
                </a:lnTo>
                <a:lnTo>
                  <a:pt x="20193" y="41398"/>
                </a:lnTo>
                <a:lnTo>
                  <a:pt x="28416" y="39822"/>
                </a:lnTo>
                <a:lnTo>
                  <a:pt x="35040" y="35480"/>
                </a:lnTo>
                <a:lnTo>
                  <a:pt x="39460" y="28948"/>
                </a:lnTo>
                <a:lnTo>
                  <a:pt x="41069" y="20805"/>
                </a:lnTo>
                <a:lnTo>
                  <a:pt x="39460" y="12807"/>
                </a:lnTo>
                <a:lnTo>
                  <a:pt x="35040" y="6183"/>
                </a:lnTo>
                <a:lnTo>
                  <a:pt x="28416" y="166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51322" y="178655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574"/>
                </a:lnTo>
                <a:lnTo>
                  <a:pt x="6198" y="5912"/>
                </a:lnTo>
                <a:lnTo>
                  <a:pt x="1677" y="12431"/>
                </a:lnTo>
                <a:lnTo>
                  <a:pt x="0" y="20550"/>
                </a:lnTo>
                <a:lnTo>
                  <a:pt x="1677" y="28566"/>
                </a:lnTo>
                <a:lnTo>
                  <a:pt x="6198" y="35188"/>
                </a:lnTo>
                <a:lnTo>
                  <a:pt x="12796" y="39693"/>
                </a:lnTo>
                <a:lnTo>
                  <a:pt x="20704" y="41355"/>
                </a:lnTo>
                <a:lnTo>
                  <a:pt x="28711" y="39693"/>
                </a:lnTo>
                <a:lnTo>
                  <a:pt x="35360" y="35188"/>
                </a:lnTo>
                <a:lnTo>
                  <a:pt x="39900" y="28566"/>
                </a:lnTo>
                <a:lnTo>
                  <a:pt x="41580" y="20550"/>
                </a:lnTo>
                <a:lnTo>
                  <a:pt x="39900" y="12431"/>
                </a:lnTo>
                <a:lnTo>
                  <a:pt x="35360" y="5912"/>
                </a:lnTo>
                <a:lnTo>
                  <a:pt x="28711" y="1574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69897" y="31478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578"/>
                </a:lnTo>
                <a:lnTo>
                  <a:pt x="6188" y="5944"/>
                </a:lnTo>
                <a:lnTo>
                  <a:pt x="1668" y="12538"/>
                </a:lnTo>
                <a:lnTo>
                  <a:pt x="0" y="20805"/>
                </a:lnTo>
                <a:lnTo>
                  <a:pt x="1668" y="28673"/>
                </a:lnTo>
                <a:lnTo>
                  <a:pt x="6188" y="35220"/>
                </a:lnTo>
                <a:lnTo>
                  <a:pt x="12832" y="39697"/>
                </a:lnTo>
                <a:lnTo>
                  <a:pt x="20875" y="41355"/>
                </a:lnTo>
                <a:lnTo>
                  <a:pt x="29061" y="39697"/>
                </a:lnTo>
                <a:lnTo>
                  <a:pt x="35690" y="35220"/>
                </a:lnTo>
                <a:lnTo>
                  <a:pt x="40130" y="28673"/>
                </a:lnTo>
                <a:lnTo>
                  <a:pt x="41750" y="20805"/>
                </a:lnTo>
                <a:lnTo>
                  <a:pt x="40130" y="12538"/>
                </a:lnTo>
                <a:lnTo>
                  <a:pt x="35690" y="5944"/>
                </a:lnTo>
                <a:lnTo>
                  <a:pt x="29061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79440" y="145663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88" y="1658"/>
                </a:lnTo>
                <a:lnTo>
                  <a:pt x="6060" y="6135"/>
                </a:lnTo>
                <a:lnTo>
                  <a:pt x="1620" y="12682"/>
                </a:lnTo>
                <a:lnTo>
                  <a:pt x="0" y="20550"/>
                </a:lnTo>
                <a:lnTo>
                  <a:pt x="1620" y="28816"/>
                </a:lnTo>
                <a:lnTo>
                  <a:pt x="6060" y="35411"/>
                </a:lnTo>
                <a:lnTo>
                  <a:pt x="12688" y="39776"/>
                </a:lnTo>
                <a:lnTo>
                  <a:pt x="20875" y="41355"/>
                </a:lnTo>
                <a:lnTo>
                  <a:pt x="28824" y="39776"/>
                </a:lnTo>
                <a:lnTo>
                  <a:pt x="35264" y="35411"/>
                </a:lnTo>
                <a:lnTo>
                  <a:pt x="39579" y="28816"/>
                </a:lnTo>
                <a:lnTo>
                  <a:pt x="41154" y="20550"/>
                </a:lnTo>
                <a:lnTo>
                  <a:pt x="39579" y="12682"/>
                </a:lnTo>
                <a:lnTo>
                  <a:pt x="35264" y="6135"/>
                </a:lnTo>
                <a:lnTo>
                  <a:pt x="28824" y="165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89239" y="327962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08"/>
                </a:lnTo>
                <a:lnTo>
                  <a:pt x="5889" y="6023"/>
                </a:lnTo>
                <a:lnTo>
                  <a:pt x="1574" y="12628"/>
                </a:lnTo>
                <a:lnTo>
                  <a:pt x="0" y="20805"/>
                </a:lnTo>
                <a:lnTo>
                  <a:pt x="1574" y="28803"/>
                </a:lnTo>
                <a:lnTo>
                  <a:pt x="5889" y="35427"/>
                </a:lnTo>
                <a:lnTo>
                  <a:pt x="12329" y="39942"/>
                </a:lnTo>
                <a:lnTo>
                  <a:pt x="20278" y="41610"/>
                </a:lnTo>
                <a:lnTo>
                  <a:pt x="28425" y="39942"/>
                </a:lnTo>
                <a:lnTo>
                  <a:pt x="34966" y="35427"/>
                </a:lnTo>
                <a:lnTo>
                  <a:pt x="39318" y="28803"/>
                </a:lnTo>
                <a:lnTo>
                  <a:pt x="40898" y="20805"/>
                </a:lnTo>
                <a:lnTo>
                  <a:pt x="39318" y="12628"/>
                </a:lnTo>
                <a:lnTo>
                  <a:pt x="34966" y="6023"/>
                </a:lnTo>
                <a:lnTo>
                  <a:pt x="28425" y="160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98185" y="344904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88" y="1665"/>
                </a:lnTo>
                <a:lnTo>
                  <a:pt x="6060" y="6156"/>
                </a:lnTo>
                <a:lnTo>
                  <a:pt x="1620" y="12718"/>
                </a:lnTo>
                <a:lnTo>
                  <a:pt x="0" y="20593"/>
                </a:lnTo>
                <a:lnTo>
                  <a:pt x="1620" y="28769"/>
                </a:lnTo>
                <a:lnTo>
                  <a:pt x="6060" y="35374"/>
                </a:lnTo>
                <a:lnTo>
                  <a:pt x="12688" y="39789"/>
                </a:lnTo>
                <a:lnTo>
                  <a:pt x="20875" y="41398"/>
                </a:lnTo>
                <a:lnTo>
                  <a:pt x="28770" y="39789"/>
                </a:lnTo>
                <a:lnTo>
                  <a:pt x="35338" y="35374"/>
                </a:lnTo>
                <a:lnTo>
                  <a:pt x="39830" y="28769"/>
                </a:lnTo>
                <a:lnTo>
                  <a:pt x="41495" y="20593"/>
                </a:lnTo>
                <a:lnTo>
                  <a:pt x="39830" y="12718"/>
                </a:lnTo>
                <a:lnTo>
                  <a:pt x="35338" y="6156"/>
                </a:lnTo>
                <a:lnTo>
                  <a:pt x="28770" y="166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07813" y="287904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62"/>
                </a:lnTo>
                <a:lnTo>
                  <a:pt x="5943" y="6167"/>
                </a:lnTo>
                <a:lnTo>
                  <a:pt x="1597" y="12789"/>
                </a:lnTo>
                <a:lnTo>
                  <a:pt x="0" y="20805"/>
                </a:lnTo>
                <a:lnTo>
                  <a:pt x="1597" y="28924"/>
                </a:lnTo>
                <a:lnTo>
                  <a:pt x="5943" y="35443"/>
                </a:lnTo>
                <a:lnTo>
                  <a:pt x="12365" y="39780"/>
                </a:lnTo>
                <a:lnTo>
                  <a:pt x="20193" y="41355"/>
                </a:lnTo>
                <a:lnTo>
                  <a:pt x="28380" y="39780"/>
                </a:lnTo>
                <a:lnTo>
                  <a:pt x="35008" y="35443"/>
                </a:lnTo>
                <a:lnTo>
                  <a:pt x="39448" y="28924"/>
                </a:lnTo>
                <a:lnTo>
                  <a:pt x="41069" y="20805"/>
                </a:lnTo>
                <a:lnTo>
                  <a:pt x="39448" y="12789"/>
                </a:lnTo>
                <a:lnTo>
                  <a:pt x="35008" y="6167"/>
                </a:lnTo>
                <a:lnTo>
                  <a:pt x="28380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16930" y="305355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60" y="1602"/>
                </a:lnTo>
                <a:lnTo>
                  <a:pt x="6188" y="6008"/>
                </a:lnTo>
                <a:lnTo>
                  <a:pt x="1676" y="12610"/>
                </a:lnTo>
                <a:lnTo>
                  <a:pt x="0" y="20805"/>
                </a:lnTo>
                <a:lnTo>
                  <a:pt x="1676" y="28713"/>
                </a:lnTo>
                <a:lnTo>
                  <a:pt x="6188" y="35347"/>
                </a:lnTo>
                <a:lnTo>
                  <a:pt x="12760" y="39912"/>
                </a:lnTo>
                <a:lnTo>
                  <a:pt x="20619" y="41610"/>
                </a:lnTo>
                <a:lnTo>
                  <a:pt x="28662" y="39912"/>
                </a:lnTo>
                <a:lnTo>
                  <a:pt x="35307" y="35347"/>
                </a:lnTo>
                <a:lnTo>
                  <a:pt x="39826" y="28713"/>
                </a:lnTo>
                <a:lnTo>
                  <a:pt x="41495" y="20805"/>
                </a:lnTo>
                <a:lnTo>
                  <a:pt x="39826" y="12610"/>
                </a:lnTo>
                <a:lnTo>
                  <a:pt x="35307" y="6008"/>
                </a:lnTo>
                <a:lnTo>
                  <a:pt x="28662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26558" y="288855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509" y="1674"/>
                </a:lnTo>
                <a:lnTo>
                  <a:pt x="5921" y="6199"/>
                </a:lnTo>
                <a:lnTo>
                  <a:pt x="1570" y="12825"/>
                </a:lnTo>
                <a:lnTo>
                  <a:pt x="0" y="20805"/>
                </a:lnTo>
                <a:lnTo>
                  <a:pt x="1570" y="29000"/>
                </a:lnTo>
                <a:lnTo>
                  <a:pt x="5921" y="35602"/>
                </a:lnTo>
                <a:lnTo>
                  <a:pt x="12509" y="40007"/>
                </a:lnTo>
                <a:lnTo>
                  <a:pt x="20790" y="41610"/>
                </a:lnTo>
                <a:lnTo>
                  <a:pt x="28631" y="40007"/>
                </a:lnTo>
                <a:lnTo>
                  <a:pt x="35083" y="35602"/>
                </a:lnTo>
                <a:lnTo>
                  <a:pt x="39458" y="29000"/>
                </a:lnTo>
                <a:lnTo>
                  <a:pt x="41069" y="20805"/>
                </a:lnTo>
                <a:lnTo>
                  <a:pt x="39458" y="12825"/>
                </a:lnTo>
                <a:lnTo>
                  <a:pt x="35083" y="6199"/>
                </a:lnTo>
                <a:lnTo>
                  <a:pt x="28631" y="167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35420" y="351973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8"/>
                </a:lnTo>
                <a:lnTo>
                  <a:pt x="6219" y="6183"/>
                </a:lnTo>
                <a:lnTo>
                  <a:pt x="1680" y="12807"/>
                </a:lnTo>
                <a:lnTo>
                  <a:pt x="0" y="20805"/>
                </a:lnTo>
                <a:lnTo>
                  <a:pt x="1680" y="28948"/>
                </a:lnTo>
                <a:lnTo>
                  <a:pt x="6219" y="35480"/>
                </a:lnTo>
                <a:lnTo>
                  <a:pt x="12868" y="39822"/>
                </a:lnTo>
                <a:lnTo>
                  <a:pt x="20875" y="41398"/>
                </a:lnTo>
                <a:lnTo>
                  <a:pt x="29097" y="39822"/>
                </a:lnTo>
                <a:lnTo>
                  <a:pt x="35722" y="35480"/>
                </a:lnTo>
                <a:lnTo>
                  <a:pt x="40142" y="28948"/>
                </a:lnTo>
                <a:lnTo>
                  <a:pt x="41750" y="20805"/>
                </a:lnTo>
                <a:lnTo>
                  <a:pt x="40142" y="12807"/>
                </a:lnTo>
                <a:lnTo>
                  <a:pt x="35722" y="6183"/>
                </a:lnTo>
                <a:lnTo>
                  <a:pt x="29097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54847" y="233300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02"/>
                </a:lnTo>
                <a:lnTo>
                  <a:pt x="5879" y="6008"/>
                </a:lnTo>
                <a:lnTo>
                  <a:pt x="1573" y="12610"/>
                </a:lnTo>
                <a:lnTo>
                  <a:pt x="0" y="20805"/>
                </a:lnTo>
                <a:lnTo>
                  <a:pt x="1573" y="28713"/>
                </a:lnTo>
                <a:lnTo>
                  <a:pt x="5879" y="35347"/>
                </a:lnTo>
                <a:lnTo>
                  <a:pt x="12293" y="39912"/>
                </a:lnTo>
                <a:lnTo>
                  <a:pt x="20193" y="41610"/>
                </a:lnTo>
                <a:lnTo>
                  <a:pt x="28389" y="39912"/>
                </a:lnTo>
                <a:lnTo>
                  <a:pt x="34955" y="35347"/>
                </a:lnTo>
                <a:lnTo>
                  <a:pt x="39316" y="28713"/>
                </a:lnTo>
                <a:lnTo>
                  <a:pt x="40898" y="20805"/>
                </a:lnTo>
                <a:lnTo>
                  <a:pt x="39316" y="12610"/>
                </a:lnTo>
                <a:lnTo>
                  <a:pt x="34955" y="6008"/>
                </a:lnTo>
                <a:lnTo>
                  <a:pt x="28389" y="160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63793" y="36091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8"/>
                </a:lnTo>
                <a:lnTo>
                  <a:pt x="6188" y="6183"/>
                </a:lnTo>
                <a:lnTo>
                  <a:pt x="1668" y="12807"/>
                </a:lnTo>
                <a:lnTo>
                  <a:pt x="0" y="20805"/>
                </a:lnTo>
                <a:lnTo>
                  <a:pt x="1668" y="28982"/>
                </a:lnTo>
                <a:lnTo>
                  <a:pt x="6188" y="35586"/>
                </a:lnTo>
                <a:lnTo>
                  <a:pt x="12832" y="40001"/>
                </a:lnTo>
                <a:lnTo>
                  <a:pt x="20875" y="41610"/>
                </a:lnTo>
                <a:lnTo>
                  <a:pt x="28770" y="40001"/>
                </a:lnTo>
                <a:lnTo>
                  <a:pt x="35338" y="35586"/>
                </a:lnTo>
                <a:lnTo>
                  <a:pt x="39830" y="28982"/>
                </a:lnTo>
                <a:lnTo>
                  <a:pt x="41495" y="20805"/>
                </a:lnTo>
                <a:lnTo>
                  <a:pt x="39830" y="12807"/>
                </a:lnTo>
                <a:lnTo>
                  <a:pt x="35338" y="6183"/>
                </a:lnTo>
                <a:lnTo>
                  <a:pt x="2877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673336" y="289815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02"/>
                </a:lnTo>
                <a:lnTo>
                  <a:pt x="6060" y="6008"/>
                </a:lnTo>
                <a:lnTo>
                  <a:pt x="1620" y="12610"/>
                </a:lnTo>
                <a:lnTo>
                  <a:pt x="0" y="20805"/>
                </a:lnTo>
                <a:lnTo>
                  <a:pt x="1620" y="28785"/>
                </a:lnTo>
                <a:lnTo>
                  <a:pt x="6060" y="35411"/>
                </a:lnTo>
                <a:lnTo>
                  <a:pt x="12688" y="39936"/>
                </a:lnTo>
                <a:lnTo>
                  <a:pt x="20875" y="41610"/>
                </a:lnTo>
                <a:lnTo>
                  <a:pt x="28716" y="39936"/>
                </a:lnTo>
                <a:lnTo>
                  <a:pt x="35168" y="35411"/>
                </a:lnTo>
                <a:lnTo>
                  <a:pt x="39543" y="28785"/>
                </a:lnTo>
                <a:lnTo>
                  <a:pt x="41154" y="20805"/>
                </a:lnTo>
                <a:lnTo>
                  <a:pt x="39543" y="12610"/>
                </a:lnTo>
                <a:lnTo>
                  <a:pt x="35168" y="6008"/>
                </a:lnTo>
                <a:lnTo>
                  <a:pt x="28716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82538" y="252620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02"/>
                </a:lnTo>
                <a:lnTo>
                  <a:pt x="6156" y="6008"/>
                </a:lnTo>
                <a:lnTo>
                  <a:pt x="1664" y="12610"/>
                </a:lnTo>
                <a:lnTo>
                  <a:pt x="0" y="20805"/>
                </a:lnTo>
                <a:lnTo>
                  <a:pt x="1664" y="28713"/>
                </a:lnTo>
                <a:lnTo>
                  <a:pt x="6156" y="35347"/>
                </a:lnTo>
                <a:lnTo>
                  <a:pt x="12724" y="39912"/>
                </a:lnTo>
                <a:lnTo>
                  <a:pt x="20619" y="41610"/>
                </a:lnTo>
                <a:lnTo>
                  <a:pt x="28662" y="39912"/>
                </a:lnTo>
                <a:lnTo>
                  <a:pt x="35307" y="35347"/>
                </a:lnTo>
                <a:lnTo>
                  <a:pt x="39826" y="28713"/>
                </a:lnTo>
                <a:lnTo>
                  <a:pt x="41495" y="20805"/>
                </a:lnTo>
                <a:lnTo>
                  <a:pt x="39826" y="12610"/>
                </a:lnTo>
                <a:lnTo>
                  <a:pt x="35307" y="6008"/>
                </a:lnTo>
                <a:lnTo>
                  <a:pt x="28662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01710" y="310509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74"/>
                </a:lnTo>
                <a:lnTo>
                  <a:pt x="5943" y="6199"/>
                </a:lnTo>
                <a:lnTo>
                  <a:pt x="1597" y="12825"/>
                </a:lnTo>
                <a:lnTo>
                  <a:pt x="0" y="20805"/>
                </a:lnTo>
                <a:lnTo>
                  <a:pt x="1597" y="29000"/>
                </a:lnTo>
                <a:lnTo>
                  <a:pt x="5943" y="35602"/>
                </a:lnTo>
                <a:lnTo>
                  <a:pt x="12365" y="40007"/>
                </a:lnTo>
                <a:lnTo>
                  <a:pt x="20193" y="41610"/>
                </a:lnTo>
                <a:lnTo>
                  <a:pt x="28380" y="40007"/>
                </a:lnTo>
                <a:lnTo>
                  <a:pt x="35008" y="35602"/>
                </a:lnTo>
                <a:lnTo>
                  <a:pt x="39448" y="29000"/>
                </a:lnTo>
                <a:lnTo>
                  <a:pt x="41069" y="20805"/>
                </a:lnTo>
                <a:lnTo>
                  <a:pt x="39448" y="12825"/>
                </a:lnTo>
                <a:lnTo>
                  <a:pt x="35008" y="6199"/>
                </a:lnTo>
                <a:lnTo>
                  <a:pt x="28380" y="167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20370" y="324182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14"/>
                </a:lnTo>
                <a:lnTo>
                  <a:pt x="5889" y="6039"/>
                </a:lnTo>
                <a:lnTo>
                  <a:pt x="1574" y="12646"/>
                </a:lnTo>
                <a:lnTo>
                  <a:pt x="0" y="20805"/>
                </a:lnTo>
                <a:lnTo>
                  <a:pt x="1574" y="28812"/>
                </a:lnTo>
                <a:lnTo>
                  <a:pt x="5889" y="35442"/>
                </a:lnTo>
                <a:lnTo>
                  <a:pt x="12329" y="39958"/>
                </a:lnTo>
                <a:lnTo>
                  <a:pt x="20278" y="41627"/>
                </a:lnTo>
                <a:lnTo>
                  <a:pt x="28425" y="39958"/>
                </a:lnTo>
                <a:lnTo>
                  <a:pt x="34966" y="35442"/>
                </a:lnTo>
                <a:lnTo>
                  <a:pt x="39318" y="28812"/>
                </a:lnTo>
                <a:lnTo>
                  <a:pt x="40898" y="20805"/>
                </a:lnTo>
                <a:lnTo>
                  <a:pt x="39318" y="12646"/>
                </a:lnTo>
                <a:lnTo>
                  <a:pt x="34966" y="6039"/>
                </a:lnTo>
                <a:lnTo>
                  <a:pt x="28425" y="1614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29316" y="225276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58"/>
                </a:lnTo>
                <a:lnTo>
                  <a:pt x="6219" y="6135"/>
                </a:lnTo>
                <a:lnTo>
                  <a:pt x="1680" y="12682"/>
                </a:lnTo>
                <a:lnTo>
                  <a:pt x="0" y="20550"/>
                </a:lnTo>
                <a:lnTo>
                  <a:pt x="1680" y="28745"/>
                </a:lnTo>
                <a:lnTo>
                  <a:pt x="6219" y="35347"/>
                </a:lnTo>
                <a:lnTo>
                  <a:pt x="12868" y="39753"/>
                </a:lnTo>
                <a:lnTo>
                  <a:pt x="20875" y="41355"/>
                </a:lnTo>
                <a:lnTo>
                  <a:pt x="28783" y="39753"/>
                </a:lnTo>
                <a:lnTo>
                  <a:pt x="35381" y="35347"/>
                </a:lnTo>
                <a:lnTo>
                  <a:pt x="39902" y="28745"/>
                </a:lnTo>
                <a:lnTo>
                  <a:pt x="41580" y="20550"/>
                </a:lnTo>
                <a:lnTo>
                  <a:pt x="39902" y="12682"/>
                </a:lnTo>
                <a:lnTo>
                  <a:pt x="35381" y="6135"/>
                </a:lnTo>
                <a:lnTo>
                  <a:pt x="28783" y="165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38945" y="255439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578"/>
                </a:lnTo>
                <a:lnTo>
                  <a:pt x="6028" y="5944"/>
                </a:lnTo>
                <a:lnTo>
                  <a:pt x="1608" y="12538"/>
                </a:lnTo>
                <a:lnTo>
                  <a:pt x="0" y="20805"/>
                </a:lnTo>
                <a:lnTo>
                  <a:pt x="1608" y="28686"/>
                </a:lnTo>
                <a:lnTo>
                  <a:pt x="6028" y="35262"/>
                </a:lnTo>
                <a:lnTo>
                  <a:pt x="12653" y="39768"/>
                </a:lnTo>
                <a:lnTo>
                  <a:pt x="20875" y="41440"/>
                </a:lnTo>
                <a:lnTo>
                  <a:pt x="28703" y="39768"/>
                </a:lnTo>
                <a:lnTo>
                  <a:pt x="35125" y="35262"/>
                </a:lnTo>
                <a:lnTo>
                  <a:pt x="39471" y="28686"/>
                </a:lnTo>
                <a:lnTo>
                  <a:pt x="41069" y="20805"/>
                </a:lnTo>
                <a:lnTo>
                  <a:pt x="39471" y="12538"/>
                </a:lnTo>
                <a:lnTo>
                  <a:pt x="35125" y="5944"/>
                </a:lnTo>
                <a:lnTo>
                  <a:pt x="28703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67233" y="126811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78" y="0"/>
                </a:moveTo>
                <a:lnTo>
                  <a:pt x="12437" y="1662"/>
                </a:lnTo>
                <a:lnTo>
                  <a:pt x="5985" y="6167"/>
                </a:lnTo>
                <a:lnTo>
                  <a:pt x="1610" y="12789"/>
                </a:lnTo>
                <a:lnTo>
                  <a:pt x="0" y="20805"/>
                </a:lnTo>
                <a:lnTo>
                  <a:pt x="1610" y="28964"/>
                </a:lnTo>
                <a:lnTo>
                  <a:pt x="5985" y="35570"/>
                </a:lnTo>
                <a:lnTo>
                  <a:pt x="12437" y="39995"/>
                </a:lnTo>
                <a:lnTo>
                  <a:pt x="20278" y="41610"/>
                </a:lnTo>
                <a:lnTo>
                  <a:pt x="28451" y="39995"/>
                </a:lnTo>
                <a:lnTo>
                  <a:pt x="35051" y="35570"/>
                </a:lnTo>
                <a:lnTo>
                  <a:pt x="39462" y="28964"/>
                </a:lnTo>
                <a:lnTo>
                  <a:pt x="41069" y="20805"/>
                </a:lnTo>
                <a:lnTo>
                  <a:pt x="39462" y="12789"/>
                </a:lnTo>
                <a:lnTo>
                  <a:pt x="35051" y="6167"/>
                </a:lnTo>
                <a:lnTo>
                  <a:pt x="28451" y="166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76435" y="264865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576"/>
                </a:lnTo>
                <a:lnTo>
                  <a:pt x="5932" y="5923"/>
                </a:lnTo>
                <a:lnTo>
                  <a:pt x="1580" y="12467"/>
                </a:lnTo>
                <a:lnTo>
                  <a:pt x="0" y="20635"/>
                </a:lnTo>
                <a:lnTo>
                  <a:pt x="1580" y="28615"/>
                </a:lnTo>
                <a:lnTo>
                  <a:pt x="5932" y="35241"/>
                </a:lnTo>
                <a:lnTo>
                  <a:pt x="12473" y="39766"/>
                </a:lnTo>
                <a:lnTo>
                  <a:pt x="20619" y="41440"/>
                </a:lnTo>
                <a:lnTo>
                  <a:pt x="28626" y="39766"/>
                </a:lnTo>
                <a:lnTo>
                  <a:pt x="35275" y="35241"/>
                </a:lnTo>
                <a:lnTo>
                  <a:pt x="39814" y="28615"/>
                </a:lnTo>
                <a:lnTo>
                  <a:pt x="41495" y="20635"/>
                </a:lnTo>
                <a:lnTo>
                  <a:pt x="39814" y="12467"/>
                </a:lnTo>
                <a:lnTo>
                  <a:pt x="35275" y="5923"/>
                </a:lnTo>
                <a:lnTo>
                  <a:pt x="28626" y="1576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94924" y="12164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713"/>
                </a:lnTo>
                <a:lnTo>
                  <a:pt x="6219" y="35347"/>
                </a:lnTo>
                <a:lnTo>
                  <a:pt x="12868" y="39912"/>
                </a:lnTo>
                <a:lnTo>
                  <a:pt x="20875" y="41610"/>
                </a:lnTo>
                <a:lnTo>
                  <a:pt x="28770" y="39912"/>
                </a:lnTo>
                <a:lnTo>
                  <a:pt x="35338" y="35347"/>
                </a:lnTo>
                <a:lnTo>
                  <a:pt x="39830" y="28713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27899" y="372248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08"/>
                </a:lnTo>
                <a:lnTo>
                  <a:pt x="6060" y="6023"/>
                </a:lnTo>
                <a:lnTo>
                  <a:pt x="1620" y="12628"/>
                </a:lnTo>
                <a:lnTo>
                  <a:pt x="0" y="20805"/>
                </a:lnTo>
                <a:lnTo>
                  <a:pt x="1620" y="28680"/>
                </a:lnTo>
                <a:lnTo>
                  <a:pt x="6060" y="35241"/>
                </a:lnTo>
                <a:lnTo>
                  <a:pt x="12688" y="39733"/>
                </a:lnTo>
                <a:lnTo>
                  <a:pt x="20875" y="41398"/>
                </a:lnTo>
                <a:lnTo>
                  <a:pt x="28824" y="39733"/>
                </a:lnTo>
                <a:lnTo>
                  <a:pt x="35264" y="35241"/>
                </a:lnTo>
                <a:lnTo>
                  <a:pt x="39579" y="28680"/>
                </a:lnTo>
                <a:lnTo>
                  <a:pt x="41154" y="20805"/>
                </a:lnTo>
                <a:lnTo>
                  <a:pt x="39579" y="12628"/>
                </a:lnTo>
                <a:lnTo>
                  <a:pt x="35264" y="6023"/>
                </a:lnTo>
                <a:lnTo>
                  <a:pt x="28824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37101" y="392947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8"/>
                </a:lnTo>
                <a:lnTo>
                  <a:pt x="6188" y="6183"/>
                </a:lnTo>
                <a:lnTo>
                  <a:pt x="1668" y="12807"/>
                </a:lnTo>
                <a:lnTo>
                  <a:pt x="0" y="20805"/>
                </a:lnTo>
                <a:lnTo>
                  <a:pt x="1668" y="28982"/>
                </a:lnTo>
                <a:lnTo>
                  <a:pt x="6188" y="35586"/>
                </a:lnTo>
                <a:lnTo>
                  <a:pt x="12832" y="40001"/>
                </a:lnTo>
                <a:lnTo>
                  <a:pt x="20875" y="41610"/>
                </a:lnTo>
                <a:lnTo>
                  <a:pt x="29021" y="40001"/>
                </a:lnTo>
                <a:lnTo>
                  <a:pt x="35562" y="35586"/>
                </a:lnTo>
                <a:lnTo>
                  <a:pt x="39914" y="28982"/>
                </a:lnTo>
                <a:lnTo>
                  <a:pt x="41495" y="20805"/>
                </a:lnTo>
                <a:lnTo>
                  <a:pt x="39914" y="12807"/>
                </a:lnTo>
                <a:lnTo>
                  <a:pt x="35562" y="6183"/>
                </a:lnTo>
                <a:lnTo>
                  <a:pt x="29021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56272" y="279429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74"/>
                </a:lnTo>
                <a:lnTo>
                  <a:pt x="5943" y="6199"/>
                </a:lnTo>
                <a:lnTo>
                  <a:pt x="1597" y="12825"/>
                </a:lnTo>
                <a:lnTo>
                  <a:pt x="0" y="20805"/>
                </a:lnTo>
                <a:lnTo>
                  <a:pt x="1597" y="29000"/>
                </a:lnTo>
                <a:lnTo>
                  <a:pt x="5943" y="35602"/>
                </a:lnTo>
                <a:lnTo>
                  <a:pt x="12365" y="40007"/>
                </a:lnTo>
                <a:lnTo>
                  <a:pt x="20193" y="41610"/>
                </a:lnTo>
                <a:lnTo>
                  <a:pt x="28416" y="40007"/>
                </a:lnTo>
                <a:lnTo>
                  <a:pt x="35040" y="35602"/>
                </a:lnTo>
                <a:lnTo>
                  <a:pt x="39460" y="29000"/>
                </a:lnTo>
                <a:lnTo>
                  <a:pt x="41069" y="20805"/>
                </a:lnTo>
                <a:lnTo>
                  <a:pt x="39460" y="12825"/>
                </a:lnTo>
                <a:lnTo>
                  <a:pt x="35040" y="6199"/>
                </a:lnTo>
                <a:lnTo>
                  <a:pt x="28416" y="167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75018" y="384965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08"/>
                </a:lnTo>
                <a:lnTo>
                  <a:pt x="5879" y="6023"/>
                </a:lnTo>
                <a:lnTo>
                  <a:pt x="1573" y="12628"/>
                </a:lnTo>
                <a:lnTo>
                  <a:pt x="0" y="20805"/>
                </a:lnTo>
                <a:lnTo>
                  <a:pt x="1573" y="28713"/>
                </a:lnTo>
                <a:lnTo>
                  <a:pt x="5879" y="35347"/>
                </a:lnTo>
                <a:lnTo>
                  <a:pt x="12293" y="39912"/>
                </a:lnTo>
                <a:lnTo>
                  <a:pt x="20193" y="41610"/>
                </a:lnTo>
                <a:lnTo>
                  <a:pt x="28380" y="39912"/>
                </a:lnTo>
                <a:lnTo>
                  <a:pt x="35008" y="35347"/>
                </a:lnTo>
                <a:lnTo>
                  <a:pt x="39448" y="28713"/>
                </a:lnTo>
                <a:lnTo>
                  <a:pt x="41069" y="20805"/>
                </a:lnTo>
                <a:lnTo>
                  <a:pt x="39448" y="12628"/>
                </a:lnTo>
                <a:lnTo>
                  <a:pt x="35008" y="6023"/>
                </a:lnTo>
                <a:lnTo>
                  <a:pt x="28380" y="160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93507" y="317600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576"/>
                </a:lnTo>
                <a:lnTo>
                  <a:pt x="6028" y="5923"/>
                </a:lnTo>
                <a:lnTo>
                  <a:pt x="1608" y="12467"/>
                </a:lnTo>
                <a:lnTo>
                  <a:pt x="0" y="20635"/>
                </a:lnTo>
                <a:lnTo>
                  <a:pt x="1608" y="28901"/>
                </a:lnTo>
                <a:lnTo>
                  <a:pt x="6028" y="35496"/>
                </a:lnTo>
                <a:lnTo>
                  <a:pt x="12653" y="39861"/>
                </a:lnTo>
                <a:lnTo>
                  <a:pt x="20875" y="41440"/>
                </a:lnTo>
                <a:lnTo>
                  <a:pt x="28775" y="39861"/>
                </a:lnTo>
                <a:lnTo>
                  <a:pt x="35189" y="35496"/>
                </a:lnTo>
                <a:lnTo>
                  <a:pt x="39495" y="28901"/>
                </a:lnTo>
                <a:lnTo>
                  <a:pt x="41069" y="20635"/>
                </a:lnTo>
                <a:lnTo>
                  <a:pt x="39495" y="12467"/>
                </a:lnTo>
                <a:lnTo>
                  <a:pt x="35189" y="5923"/>
                </a:lnTo>
                <a:lnTo>
                  <a:pt x="28775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902624" y="369913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575"/>
                </a:lnTo>
                <a:lnTo>
                  <a:pt x="6219" y="5917"/>
                </a:lnTo>
                <a:lnTo>
                  <a:pt x="1680" y="12449"/>
                </a:lnTo>
                <a:lnTo>
                  <a:pt x="0" y="20593"/>
                </a:lnTo>
                <a:lnTo>
                  <a:pt x="1680" y="28590"/>
                </a:lnTo>
                <a:lnTo>
                  <a:pt x="6219" y="35215"/>
                </a:lnTo>
                <a:lnTo>
                  <a:pt x="12868" y="39729"/>
                </a:lnTo>
                <a:lnTo>
                  <a:pt x="20875" y="41398"/>
                </a:lnTo>
                <a:lnTo>
                  <a:pt x="29071" y="39729"/>
                </a:lnTo>
                <a:lnTo>
                  <a:pt x="35637" y="35215"/>
                </a:lnTo>
                <a:lnTo>
                  <a:pt x="39998" y="28590"/>
                </a:lnTo>
                <a:lnTo>
                  <a:pt x="41580" y="20593"/>
                </a:lnTo>
                <a:lnTo>
                  <a:pt x="39998" y="12449"/>
                </a:lnTo>
                <a:lnTo>
                  <a:pt x="35637" y="5917"/>
                </a:lnTo>
                <a:lnTo>
                  <a:pt x="29071" y="157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940540" y="301109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58"/>
                </a:lnTo>
                <a:lnTo>
                  <a:pt x="5889" y="6135"/>
                </a:lnTo>
                <a:lnTo>
                  <a:pt x="1574" y="12682"/>
                </a:lnTo>
                <a:lnTo>
                  <a:pt x="0" y="20550"/>
                </a:lnTo>
                <a:lnTo>
                  <a:pt x="1574" y="28745"/>
                </a:lnTo>
                <a:lnTo>
                  <a:pt x="5889" y="35347"/>
                </a:lnTo>
                <a:lnTo>
                  <a:pt x="12329" y="39753"/>
                </a:lnTo>
                <a:lnTo>
                  <a:pt x="20278" y="41355"/>
                </a:lnTo>
                <a:lnTo>
                  <a:pt x="28451" y="39753"/>
                </a:lnTo>
                <a:lnTo>
                  <a:pt x="35051" y="35347"/>
                </a:lnTo>
                <a:lnTo>
                  <a:pt x="39462" y="28745"/>
                </a:lnTo>
                <a:lnTo>
                  <a:pt x="41069" y="20550"/>
                </a:lnTo>
                <a:lnTo>
                  <a:pt x="39462" y="12682"/>
                </a:lnTo>
                <a:lnTo>
                  <a:pt x="35051" y="6135"/>
                </a:lnTo>
                <a:lnTo>
                  <a:pt x="28451" y="165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949487" y="365645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8"/>
                </a:lnTo>
                <a:lnTo>
                  <a:pt x="6219" y="6023"/>
                </a:lnTo>
                <a:lnTo>
                  <a:pt x="1680" y="12628"/>
                </a:lnTo>
                <a:lnTo>
                  <a:pt x="0" y="20805"/>
                </a:lnTo>
                <a:lnTo>
                  <a:pt x="1680" y="28803"/>
                </a:lnTo>
                <a:lnTo>
                  <a:pt x="6219" y="35427"/>
                </a:lnTo>
                <a:lnTo>
                  <a:pt x="12868" y="39942"/>
                </a:lnTo>
                <a:lnTo>
                  <a:pt x="20875" y="41610"/>
                </a:lnTo>
                <a:lnTo>
                  <a:pt x="28881" y="39942"/>
                </a:lnTo>
                <a:lnTo>
                  <a:pt x="35530" y="35427"/>
                </a:lnTo>
                <a:lnTo>
                  <a:pt x="40070" y="28803"/>
                </a:lnTo>
                <a:lnTo>
                  <a:pt x="41750" y="20805"/>
                </a:lnTo>
                <a:lnTo>
                  <a:pt x="40070" y="12628"/>
                </a:lnTo>
                <a:lnTo>
                  <a:pt x="35530" y="6023"/>
                </a:lnTo>
                <a:lnTo>
                  <a:pt x="28881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959115" y="303911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617" y="1698"/>
                </a:lnTo>
                <a:lnTo>
                  <a:pt x="6017" y="6262"/>
                </a:lnTo>
                <a:lnTo>
                  <a:pt x="1606" y="12897"/>
                </a:lnTo>
                <a:lnTo>
                  <a:pt x="0" y="20805"/>
                </a:lnTo>
                <a:lnTo>
                  <a:pt x="1606" y="28964"/>
                </a:lnTo>
                <a:lnTo>
                  <a:pt x="6017" y="35570"/>
                </a:lnTo>
                <a:lnTo>
                  <a:pt x="12617" y="39995"/>
                </a:lnTo>
                <a:lnTo>
                  <a:pt x="20790" y="41610"/>
                </a:lnTo>
                <a:lnTo>
                  <a:pt x="28739" y="39995"/>
                </a:lnTo>
                <a:lnTo>
                  <a:pt x="35179" y="35570"/>
                </a:lnTo>
                <a:lnTo>
                  <a:pt x="39494" y="28964"/>
                </a:lnTo>
                <a:lnTo>
                  <a:pt x="41069" y="20805"/>
                </a:lnTo>
                <a:lnTo>
                  <a:pt x="39494" y="12897"/>
                </a:lnTo>
                <a:lnTo>
                  <a:pt x="35179" y="6262"/>
                </a:lnTo>
                <a:lnTo>
                  <a:pt x="28739" y="169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968232" y="333609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8"/>
                </a:lnTo>
                <a:lnTo>
                  <a:pt x="6219" y="6023"/>
                </a:lnTo>
                <a:lnTo>
                  <a:pt x="1680" y="12628"/>
                </a:lnTo>
                <a:lnTo>
                  <a:pt x="0" y="20805"/>
                </a:lnTo>
                <a:lnTo>
                  <a:pt x="1680" y="28982"/>
                </a:lnTo>
                <a:lnTo>
                  <a:pt x="6219" y="35586"/>
                </a:lnTo>
                <a:lnTo>
                  <a:pt x="12868" y="40001"/>
                </a:lnTo>
                <a:lnTo>
                  <a:pt x="20875" y="41610"/>
                </a:lnTo>
                <a:lnTo>
                  <a:pt x="29021" y="40001"/>
                </a:lnTo>
                <a:lnTo>
                  <a:pt x="35562" y="35586"/>
                </a:lnTo>
                <a:lnTo>
                  <a:pt x="39914" y="28982"/>
                </a:lnTo>
                <a:lnTo>
                  <a:pt x="41495" y="20805"/>
                </a:lnTo>
                <a:lnTo>
                  <a:pt x="39914" y="12628"/>
                </a:lnTo>
                <a:lnTo>
                  <a:pt x="35562" y="6023"/>
                </a:lnTo>
                <a:lnTo>
                  <a:pt x="29021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977861" y="335945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617" y="1698"/>
                </a:lnTo>
                <a:lnTo>
                  <a:pt x="6017" y="6262"/>
                </a:lnTo>
                <a:lnTo>
                  <a:pt x="1606" y="12897"/>
                </a:lnTo>
                <a:lnTo>
                  <a:pt x="0" y="20805"/>
                </a:lnTo>
                <a:lnTo>
                  <a:pt x="1606" y="28982"/>
                </a:lnTo>
                <a:lnTo>
                  <a:pt x="6017" y="35586"/>
                </a:lnTo>
                <a:lnTo>
                  <a:pt x="12617" y="40001"/>
                </a:lnTo>
                <a:lnTo>
                  <a:pt x="20790" y="41610"/>
                </a:lnTo>
                <a:lnTo>
                  <a:pt x="28698" y="40001"/>
                </a:lnTo>
                <a:lnTo>
                  <a:pt x="35296" y="35586"/>
                </a:lnTo>
                <a:lnTo>
                  <a:pt x="39817" y="28982"/>
                </a:lnTo>
                <a:lnTo>
                  <a:pt x="41495" y="20805"/>
                </a:lnTo>
                <a:lnTo>
                  <a:pt x="39817" y="12897"/>
                </a:lnTo>
                <a:lnTo>
                  <a:pt x="35296" y="6262"/>
                </a:lnTo>
                <a:lnTo>
                  <a:pt x="28698" y="169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987403" y="240816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58"/>
                </a:lnTo>
                <a:lnTo>
                  <a:pt x="5943" y="6135"/>
                </a:lnTo>
                <a:lnTo>
                  <a:pt x="1597" y="12682"/>
                </a:lnTo>
                <a:lnTo>
                  <a:pt x="0" y="20550"/>
                </a:lnTo>
                <a:lnTo>
                  <a:pt x="1597" y="28745"/>
                </a:lnTo>
                <a:lnTo>
                  <a:pt x="5943" y="35347"/>
                </a:lnTo>
                <a:lnTo>
                  <a:pt x="12365" y="39753"/>
                </a:lnTo>
                <a:lnTo>
                  <a:pt x="20193" y="41355"/>
                </a:lnTo>
                <a:lnTo>
                  <a:pt x="28416" y="39753"/>
                </a:lnTo>
                <a:lnTo>
                  <a:pt x="35040" y="35347"/>
                </a:lnTo>
                <a:lnTo>
                  <a:pt x="39460" y="28745"/>
                </a:lnTo>
                <a:lnTo>
                  <a:pt x="41069" y="20550"/>
                </a:lnTo>
                <a:lnTo>
                  <a:pt x="39460" y="12682"/>
                </a:lnTo>
                <a:lnTo>
                  <a:pt x="35040" y="6135"/>
                </a:lnTo>
                <a:lnTo>
                  <a:pt x="28416" y="165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006149" y="116425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619" y="0"/>
                </a:moveTo>
                <a:lnTo>
                  <a:pt x="12473" y="1698"/>
                </a:lnTo>
                <a:lnTo>
                  <a:pt x="5932" y="6262"/>
                </a:lnTo>
                <a:lnTo>
                  <a:pt x="1580" y="12897"/>
                </a:lnTo>
                <a:lnTo>
                  <a:pt x="0" y="20805"/>
                </a:lnTo>
                <a:lnTo>
                  <a:pt x="1580" y="29000"/>
                </a:lnTo>
                <a:lnTo>
                  <a:pt x="5932" y="35602"/>
                </a:lnTo>
                <a:lnTo>
                  <a:pt x="12473" y="40007"/>
                </a:lnTo>
                <a:lnTo>
                  <a:pt x="20619" y="41610"/>
                </a:lnTo>
                <a:lnTo>
                  <a:pt x="28595" y="40007"/>
                </a:lnTo>
                <a:lnTo>
                  <a:pt x="35093" y="35602"/>
                </a:lnTo>
                <a:lnTo>
                  <a:pt x="39467" y="29000"/>
                </a:lnTo>
                <a:lnTo>
                  <a:pt x="41069" y="20805"/>
                </a:lnTo>
                <a:lnTo>
                  <a:pt x="39467" y="12897"/>
                </a:lnTo>
                <a:lnTo>
                  <a:pt x="35093" y="6262"/>
                </a:lnTo>
                <a:lnTo>
                  <a:pt x="28595" y="169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015095" y="220095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02"/>
                </a:lnTo>
                <a:lnTo>
                  <a:pt x="6188" y="6008"/>
                </a:lnTo>
                <a:lnTo>
                  <a:pt x="1668" y="12610"/>
                </a:lnTo>
                <a:lnTo>
                  <a:pt x="0" y="20805"/>
                </a:lnTo>
                <a:lnTo>
                  <a:pt x="1668" y="28785"/>
                </a:lnTo>
                <a:lnTo>
                  <a:pt x="6188" y="35411"/>
                </a:lnTo>
                <a:lnTo>
                  <a:pt x="12832" y="39936"/>
                </a:lnTo>
                <a:lnTo>
                  <a:pt x="20875" y="41610"/>
                </a:lnTo>
                <a:lnTo>
                  <a:pt x="28881" y="39936"/>
                </a:lnTo>
                <a:lnTo>
                  <a:pt x="35530" y="35411"/>
                </a:lnTo>
                <a:lnTo>
                  <a:pt x="40070" y="28785"/>
                </a:lnTo>
                <a:lnTo>
                  <a:pt x="41750" y="20805"/>
                </a:lnTo>
                <a:lnTo>
                  <a:pt x="40070" y="12610"/>
                </a:lnTo>
                <a:lnTo>
                  <a:pt x="35530" y="6008"/>
                </a:lnTo>
                <a:lnTo>
                  <a:pt x="28881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034437" y="318560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578"/>
                </a:lnTo>
                <a:lnTo>
                  <a:pt x="5889" y="5944"/>
                </a:lnTo>
                <a:lnTo>
                  <a:pt x="1574" y="12538"/>
                </a:lnTo>
                <a:lnTo>
                  <a:pt x="0" y="20805"/>
                </a:lnTo>
                <a:lnTo>
                  <a:pt x="1574" y="28673"/>
                </a:lnTo>
                <a:lnTo>
                  <a:pt x="5889" y="35220"/>
                </a:lnTo>
                <a:lnTo>
                  <a:pt x="12329" y="39697"/>
                </a:lnTo>
                <a:lnTo>
                  <a:pt x="20278" y="41355"/>
                </a:lnTo>
                <a:lnTo>
                  <a:pt x="28425" y="39697"/>
                </a:lnTo>
                <a:lnTo>
                  <a:pt x="34966" y="35220"/>
                </a:lnTo>
                <a:lnTo>
                  <a:pt x="39318" y="28673"/>
                </a:lnTo>
                <a:lnTo>
                  <a:pt x="40898" y="20805"/>
                </a:lnTo>
                <a:lnTo>
                  <a:pt x="39318" y="12538"/>
                </a:lnTo>
                <a:lnTo>
                  <a:pt x="34966" y="5944"/>
                </a:lnTo>
                <a:lnTo>
                  <a:pt x="28425" y="157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043383" y="362355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88" y="1575"/>
                </a:lnTo>
                <a:lnTo>
                  <a:pt x="6060" y="5917"/>
                </a:lnTo>
                <a:lnTo>
                  <a:pt x="1620" y="12449"/>
                </a:lnTo>
                <a:lnTo>
                  <a:pt x="0" y="20593"/>
                </a:lnTo>
                <a:lnTo>
                  <a:pt x="1620" y="28590"/>
                </a:lnTo>
                <a:lnTo>
                  <a:pt x="6060" y="35215"/>
                </a:lnTo>
                <a:lnTo>
                  <a:pt x="12688" y="39729"/>
                </a:lnTo>
                <a:lnTo>
                  <a:pt x="20875" y="41398"/>
                </a:lnTo>
                <a:lnTo>
                  <a:pt x="28770" y="39729"/>
                </a:lnTo>
                <a:lnTo>
                  <a:pt x="35338" y="35215"/>
                </a:lnTo>
                <a:lnTo>
                  <a:pt x="39830" y="28590"/>
                </a:lnTo>
                <a:lnTo>
                  <a:pt x="41495" y="20593"/>
                </a:lnTo>
                <a:lnTo>
                  <a:pt x="39830" y="12449"/>
                </a:lnTo>
                <a:lnTo>
                  <a:pt x="35338" y="5917"/>
                </a:lnTo>
                <a:lnTo>
                  <a:pt x="28770" y="157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053012" y="358087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68"/>
                </a:lnTo>
                <a:lnTo>
                  <a:pt x="5943" y="6183"/>
                </a:lnTo>
                <a:lnTo>
                  <a:pt x="1597" y="12807"/>
                </a:lnTo>
                <a:lnTo>
                  <a:pt x="0" y="20805"/>
                </a:lnTo>
                <a:lnTo>
                  <a:pt x="1597" y="28982"/>
                </a:lnTo>
                <a:lnTo>
                  <a:pt x="5943" y="35586"/>
                </a:lnTo>
                <a:lnTo>
                  <a:pt x="12365" y="40001"/>
                </a:lnTo>
                <a:lnTo>
                  <a:pt x="20193" y="41610"/>
                </a:lnTo>
                <a:lnTo>
                  <a:pt x="28380" y="40001"/>
                </a:lnTo>
                <a:lnTo>
                  <a:pt x="35008" y="35586"/>
                </a:lnTo>
                <a:lnTo>
                  <a:pt x="39448" y="28982"/>
                </a:lnTo>
                <a:lnTo>
                  <a:pt x="41069" y="20805"/>
                </a:lnTo>
                <a:lnTo>
                  <a:pt x="39448" y="12807"/>
                </a:lnTo>
                <a:lnTo>
                  <a:pt x="35008" y="6183"/>
                </a:lnTo>
                <a:lnTo>
                  <a:pt x="28380" y="166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062129" y="236120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14"/>
                </a:lnTo>
                <a:lnTo>
                  <a:pt x="6156" y="6039"/>
                </a:lnTo>
                <a:lnTo>
                  <a:pt x="1664" y="12646"/>
                </a:lnTo>
                <a:lnTo>
                  <a:pt x="0" y="20805"/>
                </a:lnTo>
                <a:lnTo>
                  <a:pt x="1664" y="28686"/>
                </a:lnTo>
                <a:lnTo>
                  <a:pt x="6156" y="35262"/>
                </a:lnTo>
                <a:lnTo>
                  <a:pt x="12724" y="39768"/>
                </a:lnTo>
                <a:lnTo>
                  <a:pt x="20619" y="41440"/>
                </a:lnTo>
                <a:lnTo>
                  <a:pt x="28662" y="39768"/>
                </a:lnTo>
                <a:lnTo>
                  <a:pt x="35307" y="35262"/>
                </a:lnTo>
                <a:lnTo>
                  <a:pt x="39826" y="28686"/>
                </a:lnTo>
                <a:lnTo>
                  <a:pt x="41495" y="20805"/>
                </a:lnTo>
                <a:lnTo>
                  <a:pt x="39826" y="12646"/>
                </a:lnTo>
                <a:lnTo>
                  <a:pt x="35307" y="6039"/>
                </a:lnTo>
                <a:lnTo>
                  <a:pt x="28662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080618" y="239899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686"/>
                </a:lnTo>
                <a:lnTo>
                  <a:pt x="6219" y="35262"/>
                </a:lnTo>
                <a:lnTo>
                  <a:pt x="12868" y="39768"/>
                </a:lnTo>
                <a:lnTo>
                  <a:pt x="20875" y="41440"/>
                </a:lnTo>
                <a:lnTo>
                  <a:pt x="29097" y="39768"/>
                </a:lnTo>
                <a:lnTo>
                  <a:pt x="35722" y="35262"/>
                </a:lnTo>
                <a:lnTo>
                  <a:pt x="40142" y="28686"/>
                </a:lnTo>
                <a:lnTo>
                  <a:pt x="41750" y="20805"/>
                </a:lnTo>
                <a:lnTo>
                  <a:pt x="40142" y="12646"/>
                </a:lnTo>
                <a:lnTo>
                  <a:pt x="35722" y="6039"/>
                </a:lnTo>
                <a:lnTo>
                  <a:pt x="29097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090246" y="277094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14"/>
                </a:lnTo>
                <a:lnTo>
                  <a:pt x="6028" y="6039"/>
                </a:lnTo>
                <a:lnTo>
                  <a:pt x="1608" y="12646"/>
                </a:lnTo>
                <a:lnTo>
                  <a:pt x="0" y="20805"/>
                </a:lnTo>
                <a:lnTo>
                  <a:pt x="1608" y="28713"/>
                </a:lnTo>
                <a:lnTo>
                  <a:pt x="6028" y="35347"/>
                </a:lnTo>
                <a:lnTo>
                  <a:pt x="12653" y="39912"/>
                </a:lnTo>
                <a:lnTo>
                  <a:pt x="20875" y="41610"/>
                </a:lnTo>
                <a:lnTo>
                  <a:pt x="28775" y="39912"/>
                </a:lnTo>
                <a:lnTo>
                  <a:pt x="35189" y="35347"/>
                </a:lnTo>
                <a:lnTo>
                  <a:pt x="39495" y="28713"/>
                </a:lnTo>
                <a:lnTo>
                  <a:pt x="41069" y="20805"/>
                </a:lnTo>
                <a:lnTo>
                  <a:pt x="39495" y="12646"/>
                </a:lnTo>
                <a:lnTo>
                  <a:pt x="35189" y="6039"/>
                </a:lnTo>
                <a:lnTo>
                  <a:pt x="28775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100045" y="291683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62"/>
                </a:lnTo>
                <a:lnTo>
                  <a:pt x="5879" y="6167"/>
                </a:lnTo>
                <a:lnTo>
                  <a:pt x="1573" y="12789"/>
                </a:lnTo>
                <a:lnTo>
                  <a:pt x="0" y="20805"/>
                </a:lnTo>
                <a:lnTo>
                  <a:pt x="1573" y="28924"/>
                </a:lnTo>
                <a:lnTo>
                  <a:pt x="5879" y="35443"/>
                </a:lnTo>
                <a:lnTo>
                  <a:pt x="12293" y="39780"/>
                </a:lnTo>
                <a:lnTo>
                  <a:pt x="20193" y="41355"/>
                </a:lnTo>
                <a:lnTo>
                  <a:pt x="28389" y="39780"/>
                </a:lnTo>
                <a:lnTo>
                  <a:pt x="34955" y="35443"/>
                </a:lnTo>
                <a:lnTo>
                  <a:pt x="39316" y="28924"/>
                </a:lnTo>
                <a:lnTo>
                  <a:pt x="40898" y="20805"/>
                </a:lnTo>
                <a:lnTo>
                  <a:pt x="39316" y="12789"/>
                </a:lnTo>
                <a:lnTo>
                  <a:pt x="34955" y="6167"/>
                </a:lnTo>
                <a:lnTo>
                  <a:pt x="28389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108992" y="341592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8"/>
                </a:lnTo>
                <a:lnTo>
                  <a:pt x="6188" y="6183"/>
                </a:lnTo>
                <a:lnTo>
                  <a:pt x="1668" y="12807"/>
                </a:lnTo>
                <a:lnTo>
                  <a:pt x="0" y="20805"/>
                </a:lnTo>
                <a:lnTo>
                  <a:pt x="1668" y="28982"/>
                </a:lnTo>
                <a:lnTo>
                  <a:pt x="6188" y="35586"/>
                </a:lnTo>
                <a:lnTo>
                  <a:pt x="12832" y="40001"/>
                </a:lnTo>
                <a:lnTo>
                  <a:pt x="20875" y="41610"/>
                </a:lnTo>
                <a:lnTo>
                  <a:pt x="28770" y="40001"/>
                </a:lnTo>
                <a:lnTo>
                  <a:pt x="35338" y="35586"/>
                </a:lnTo>
                <a:lnTo>
                  <a:pt x="39830" y="28982"/>
                </a:lnTo>
                <a:lnTo>
                  <a:pt x="41495" y="20805"/>
                </a:lnTo>
                <a:lnTo>
                  <a:pt x="39830" y="12807"/>
                </a:lnTo>
                <a:lnTo>
                  <a:pt x="35338" y="6183"/>
                </a:lnTo>
                <a:lnTo>
                  <a:pt x="2877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32423" y="291190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617" y="1674"/>
                </a:lnTo>
                <a:lnTo>
                  <a:pt x="6017" y="6199"/>
                </a:lnTo>
                <a:lnTo>
                  <a:pt x="1606" y="12825"/>
                </a:lnTo>
                <a:lnTo>
                  <a:pt x="0" y="20805"/>
                </a:lnTo>
                <a:lnTo>
                  <a:pt x="1606" y="29000"/>
                </a:lnTo>
                <a:lnTo>
                  <a:pt x="6017" y="35602"/>
                </a:lnTo>
                <a:lnTo>
                  <a:pt x="12617" y="40007"/>
                </a:lnTo>
                <a:lnTo>
                  <a:pt x="20790" y="41610"/>
                </a:lnTo>
                <a:lnTo>
                  <a:pt x="28832" y="40007"/>
                </a:lnTo>
                <a:lnTo>
                  <a:pt x="35477" y="35602"/>
                </a:lnTo>
                <a:lnTo>
                  <a:pt x="39997" y="29000"/>
                </a:lnTo>
                <a:lnTo>
                  <a:pt x="41665" y="20805"/>
                </a:lnTo>
                <a:lnTo>
                  <a:pt x="39997" y="12825"/>
                </a:lnTo>
                <a:lnTo>
                  <a:pt x="35477" y="6199"/>
                </a:lnTo>
                <a:lnTo>
                  <a:pt x="28832" y="167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51168" y="261553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796" y="1614"/>
                </a:lnTo>
                <a:lnTo>
                  <a:pt x="6177" y="6039"/>
                </a:lnTo>
                <a:lnTo>
                  <a:pt x="1666" y="12646"/>
                </a:lnTo>
                <a:lnTo>
                  <a:pt x="0" y="20805"/>
                </a:lnTo>
                <a:lnTo>
                  <a:pt x="1666" y="28820"/>
                </a:lnTo>
                <a:lnTo>
                  <a:pt x="6177" y="35443"/>
                </a:lnTo>
                <a:lnTo>
                  <a:pt x="12796" y="39948"/>
                </a:lnTo>
                <a:lnTo>
                  <a:pt x="20790" y="41610"/>
                </a:lnTo>
                <a:lnTo>
                  <a:pt x="28698" y="39948"/>
                </a:lnTo>
                <a:lnTo>
                  <a:pt x="35296" y="35443"/>
                </a:lnTo>
                <a:lnTo>
                  <a:pt x="39817" y="28820"/>
                </a:lnTo>
                <a:lnTo>
                  <a:pt x="41495" y="20805"/>
                </a:lnTo>
                <a:lnTo>
                  <a:pt x="39817" y="12646"/>
                </a:lnTo>
                <a:lnTo>
                  <a:pt x="35296" y="6039"/>
                </a:lnTo>
                <a:lnTo>
                  <a:pt x="28698" y="161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160711" y="254955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02"/>
                </a:lnTo>
                <a:lnTo>
                  <a:pt x="6028" y="6008"/>
                </a:lnTo>
                <a:lnTo>
                  <a:pt x="1608" y="12610"/>
                </a:lnTo>
                <a:lnTo>
                  <a:pt x="0" y="20805"/>
                </a:lnTo>
                <a:lnTo>
                  <a:pt x="1608" y="28785"/>
                </a:lnTo>
                <a:lnTo>
                  <a:pt x="6028" y="35411"/>
                </a:lnTo>
                <a:lnTo>
                  <a:pt x="12653" y="39936"/>
                </a:lnTo>
                <a:lnTo>
                  <a:pt x="20875" y="41610"/>
                </a:lnTo>
                <a:lnTo>
                  <a:pt x="28703" y="39936"/>
                </a:lnTo>
                <a:lnTo>
                  <a:pt x="35125" y="35411"/>
                </a:lnTo>
                <a:lnTo>
                  <a:pt x="39471" y="28785"/>
                </a:lnTo>
                <a:lnTo>
                  <a:pt x="41069" y="20805"/>
                </a:lnTo>
                <a:lnTo>
                  <a:pt x="39471" y="12610"/>
                </a:lnTo>
                <a:lnTo>
                  <a:pt x="35125" y="6008"/>
                </a:lnTo>
                <a:lnTo>
                  <a:pt x="28703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69828" y="12118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04" y="0"/>
                </a:moveTo>
                <a:lnTo>
                  <a:pt x="12796" y="1576"/>
                </a:lnTo>
                <a:lnTo>
                  <a:pt x="6198" y="5923"/>
                </a:lnTo>
                <a:lnTo>
                  <a:pt x="1677" y="12467"/>
                </a:lnTo>
                <a:lnTo>
                  <a:pt x="0" y="20635"/>
                </a:lnTo>
                <a:lnTo>
                  <a:pt x="1677" y="28615"/>
                </a:lnTo>
                <a:lnTo>
                  <a:pt x="6198" y="35241"/>
                </a:lnTo>
                <a:lnTo>
                  <a:pt x="12796" y="39766"/>
                </a:lnTo>
                <a:lnTo>
                  <a:pt x="20704" y="41440"/>
                </a:lnTo>
                <a:lnTo>
                  <a:pt x="28891" y="39766"/>
                </a:lnTo>
                <a:lnTo>
                  <a:pt x="35520" y="35241"/>
                </a:lnTo>
                <a:lnTo>
                  <a:pt x="39960" y="28615"/>
                </a:lnTo>
                <a:lnTo>
                  <a:pt x="41580" y="20635"/>
                </a:lnTo>
                <a:lnTo>
                  <a:pt x="39960" y="12467"/>
                </a:lnTo>
                <a:lnTo>
                  <a:pt x="35520" y="5923"/>
                </a:lnTo>
                <a:lnTo>
                  <a:pt x="28891" y="1576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89000" y="315248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02"/>
                </a:lnTo>
                <a:lnTo>
                  <a:pt x="5889" y="6008"/>
                </a:lnTo>
                <a:lnTo>
                  <a:pt x="1574" y="12610"/>
                </a:lnTo>
                <a:lnTo>
                  <a:pt x="0" y="20805"/>
                </a:lnTo>
                <a:lnTo>
                  <a:pt x="1574" y="28785"/>
                </a:lnTo>
                <a:lnTo>
                  <a:pt x="5889" y="35411"/>
                </a:lnTo>
                <a:lnTo>
                  <a:pt x="12329" y="39936"/>
                </a:lnTo>
                <a:lnTo>
                  <a:pt x="20278" y="41610"/>
                </a:lnTo>
                <a:lnTo>
                  <a:pt x="28465" y="39936"/>
                </a:lnTo>
                <a:lnTo>
                  <a:pt x="35093" y="35411"/>
                </a:lnTo>
                <a:lnTo>
                  <a:pt x="39533" y="28785"/>
                </a:lnTo>
                <a:lnTo>
                  <a:pt x="41154" y="20805"/>
                </a:lnTo>
                <a:lnTo>
                  <a:pt x="39533" y="12610"/>
                </a:lnTo>
                <a:lnTo>
                  <a:pt x="35093" y="6008"/>
                </a:lnTo>
                <a:lnTo>
                  <a:pt x="28465" y="160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97946" y="115534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688" y="1578"/>
                </a:lnTo>
                <a:lnTo>
                  <a:pt x="6060" y="5944"/>
                </a:lnTo>
                <a:lnTo>
                  <a:pt x="1620" y="12538"/>
                </a:lnTo>
                <a:lnTo>
                  <a:pt x="0" y="20805"/>
                </a:lnTo>
                <a:lnTo>
                  <a:pt x="1620" y="28686"/>
                </a:lnTo>
                <a:lnTo>
                  <a:pt x="6060" y="35262"/>
                </a:lnTo>
                <a:lnTo>
                  <a:pt x="12688" y="39768"/>
                </a:lnTo>
                <a:lnTo>
                  <a:pt x="20875" y="41440"/>
                </a:lnTo>
                <a:lnTo>
                  <a:pt x="28917" y="39768"/>
                </a:lnTo>
                <a:lnTo>
                  <a:pt x="35562" y="35262"/>
                </a:lnTo>
                <a:lnTo>
                  <a:pt x="40082" y="28686"/>
                </a:lnTo>
                <a:lnTo>
                  <a:pt x="41750" y="20805"/>
                </a:lnTo>
                <a:lnTo>
                  <a:pt x="40082" y="12538"/>
                </a:lnTo>
                <a:lnTo>
                  <a:pt x="35562" y="5944"/>
                </a:lnTo>
                <a:lnTo>
                  <a:pt x="28917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207574" y="298748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14"/>
                </a:lnTo>
                <a:lnTo>
                  <a:pt x="5975" y="6039"/>
                </a:lnTo>
                <a:lnTo>
                  <a:pt x="1601" y="12646"/>
                </a:lnTo>
                <a:lnTo>
                  <a:pt x="0" y="20805"/>
                </a:lnTo>
                <a:lnTo>
                  <a:pt x="1601" y="29000"/>
                </a:lnTo>
                <a:lnTo>
                  <a:pt x="5975" y="35602"/>
                </a:lnTo>
                <a:lnTo>
                  <a:pt x="12473" y="40007"/>
                </a:lnTo>
                <a:lnTo>
                  <a:pt x="20449" y="41610"/>
                </a:lnTo>
                <a:lnTo>
                  <a:pt x="28595" y="40007"/>
                </a:lnTo>
                <a:lnTo>
                  <a:pt x="35136" y="35602"/>
                </a:lnTo>
                <a:lnTo>
                  <a:pt x="39488" y="29000"/>
                </a:lnTo>
                <a:lnTo>
                  <a:pt x="41069" y="20805"/>
                </a:lnTo>
                <a:lnTo>
                  <a:pt x="39488" y="12646"/>
                </a:lnTo>
                <a:lnTo>
                  <a:pt x="35136" y="6039"/>
                </a:lnTo>
                <a:lnTo>
                  <a:pt x="28595" y="1614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216691" y="10844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8770" y="39948"/>
                </a:lnTo>
                <a:lnTo>
                  <a:pt x="35338" y="35443"/>
                </a:lnTo>
                <a:lnTo>
                  <a:pt x="39830" y="2882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226319" y="125427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90" y="0"/>
                </a:moveTo>
                <a:lnTo>
                  <a:pt x="12617" y="1614"/>
                </a:lnTo>
                <a:lnTo>
                  <a:pt x="6017" y="6039"/>
                </a:lnTo>
                <a:lnTo>
                  <a:pt x="1606" y="12646"/>
                </a:lnTo>
                <a:lnTo>
                  <a:pt x="0" y="20805"/>
                </a:lnTo>
                <a:lnTo>
                  <a:pt x="1606" y="28713"/>
                </a:lnTo>
                <a:lnTo>
                  <a:pt x="6017" y="35347"/>
                </a:lnTo>
                <a:lnTo>
                  <a:pt x="12617" y="39912"/>
                </a:lnTo>
                <a:lnTo>
                  <a:pt x="20790" y="41610"/>
                </a:lnTo>
                <a:lnTo>
                  <a:pt x="28631" y="39912"/>
                </a:lnTo>
                <a:lnTo>
                  <a:pt x="35083" y="35347"/>
                </a:lnTo>
                <a:lnTo>
                  <a:pt x="39458" y="28713"/>
                </a:lnTo>
                <a:lnTo>
                  <a:pt x="41069" y="20805"/>
                </a:lnTo>
                <a:lnTo>
                  <a:pt x="39458" y="12646"/>
                </a:lnTo>
                <a:lnTo>
                  <a:pt x="35083" y="6039"/>
                </a:lnTo>
                <a:lnTo>
                  <a:pt x="28631" y="161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235437" y="340700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575"/>
                </a:lnTo>
                <a:lnTo>
                  <a:pt x="6156" y="5917"/>
                </a:lnTo>
                <a:lnTo>
                  <a:pt x="1664" y="12449"/>
                </a:lnTo>
                <a:lnTo>
                  <a:pt x="0" y="20593"/>
                </a:lnTo>
                <a:lnTo>
                  <a:pt x="1664" y="28590"/>
                </a:lnTo>
                <a:lnTo>
                  <a:pt x="6156" y="35215"/>
                </a:lnTo>
                <a:lnTo>
                  <a:pt x="12724" y="39729"/>
                </a:lnTo>
                <a:lnTo>
                  <a:pt x="20619" y="41398"/>
                </a:lnTo>
                <a:lnTo>
                  <a:pt x="28842" y="39729"/>
                </a:lnTo>
                <a:lnTo>
                  <a:pt x="35466" y="35215"/>
                </a:lnTo>
                <a:lnTo>
                  <a:pt x="39886" y="28590"/>
                </a:lnTo>
                <a:lnTo>
                  <a:pt x="41495" y="20593"/>
                </a:lnTo>
                <a:lnTo>
                  <a:pt x="39886" y="12449"/>
                </a:lnTo>
                <a:lnTo>
                  <a:pt x="35466" y="5917"/>
                </a:lnTo>
                <a:lnTo>
                  <a:pt x="28842" y="1575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244980" y="109420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04" y="0"/>
                </a:moveTo>
                <a:lnTo>
                  <a:pt x="12509" y="1576"/>
                </a:lnTo>
                <a:lnTo>
                  <a:pt x="5943" y="5923"/>
                </a:lnTo>
                <a:lnTo>
                  <a:pt x="1581" y="12467"/>
                </a:lnTo>
                <a:lnTo>
                  <a:pt x="0" y="20635"/>
                </a:lnTo>
                <a:lnTo>
                  <a:pt x="1581" y="28615"/>
                </a:lnTo>
                <a:lnTo>
                  <a:pt x="5943" y="35241"/>
                </a:lnTo>
                <a:lnTo>
                  <a:pt x="12509" y="39766"/>
                </a:lnTo>
                <a:lnTo>
                  <a:pt x="20704" y="41440"/>
                </a:lnTo>
                <a:lnTo>
                  <a:pt x="28605" y="39766"/>
                </a:lnTo>
                <a:lnTo>
                  <a:pt x="35019" y="35241"/>
                </a:lnTo>
                <a:lnTo>
                  <a:pt x="39324" y="28615"/>
                </a:lnTo>
                <a:lnTo>
                  <a:pt x="40898" y="20635"/>
                </a:lnTo>
                <a:lnTo>
                  <a:pt x="39324" y="12467"/>
                </a:lnTo>
                <a:lnTo>
                  <a:pt x="35019" y="5923"/>
                </a:lnTo>
                <a:lnTo>
                  <a:pt x="28605" y="1576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254608" y="130590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293" y="1602"/>
                </a:lnTo>
                <a:lnTo>
                  <a:pt x="5879" y="6008"/>
                </a:lnTo>
                <a:lnTo>
                  <a:pt x="1573" y="12610"/>
                </a:lnTo>
                <a:lnTo>
                  <a:pt x="0" y="20805"/>
                </a:lnTo>
                <a:lnTo>
                  <a:pt x="1573" y="28964"/>
                </a:lnTo>
                <a:lnTo>
                  <a:pt x="5879" y="35570"/>
                </a:lnTo>
                <a:lnTo>
                  <a:pt x="12293" y="39995"/>
                </a:lnTo>
                <a:lnTo>
                  <a:pt x="20193" y="41610"/>
                </a:lnTo>
                <a:lnTo>
                  <a:pt x="28416" y="39995"/>
                </a:lnTo>
                <a:lnTo>
                  <a:pt x="35040" y="35570"/>
                </a:lnTo>
                <a:lnTo>
                  <a:pt x="39460" y="28964"/>
                </a:lnTo>
                <a:lnTo>
                  <a:pt x="41069" y="20805"/>
                </a:lnTo>
                <a:lnTo>
                  <a:pt x="39460" y="12610"/>
                </a:lnTo>
                <a:lnTo>
                  <a:pt x="35040" y="6008"/>
                </a:lnTo>
                <a:lnTo>
                  <a:pt x="28416" y="160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63554" y="243151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2"/>
                </a:lnTo>
                <a:lnTo>
                  <a:pt x="6188" y="6167"/>
                </a:lnTo>
                <a:lnTo>
                  <a:pt x="1668" y="12789"/>
                </a:lnTo>
                <a:lnTo>
                  <a:pt x="0" y="20805"/>
                </a:lnTo>
                <a:lnTo>
                  <a:pt x="1668" y="28924"/>
                </a:lnTo>
                <a:lnTo>
                  <a:pt x="6188" y="35443"/>
                </a:lnTo>
                <a:lnTo>
                  <a:pt x="12832" y="39780"/>
                </a:lnTo>
                <a:lnTo>
                  <a:pt x="20875" y="41355"/>
                </a:lnTo>
                <a:lnTo>
                  <a:pt x="28881" y="39780"/>
                </a:lnTo>
                <a:lnTo>
                  <a:pt x="35530" y="35443"/>
                </a:lnTo>
                <a:lnTo>
                  <a:pt x="40070" y="28924"/>
                </a:lnTo>
                <a:lnTo>
                  <a:pt x="41750" y="20805"/>
                </a:lnTo>
                <a:lnTo>
                  <a:pt x="40070" y="12789"/>
                </a:lnTo>
                <a:lnTo>
                  <a:pt x="35530" y="6167"/>
                </a:lnTo>
                <a:lnTo>
                  <a:pt x="28881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82300" y="283700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578"/>
                </a:lnTo>
                <a:lnTo>
                  <a:pt x="6188" y="5944"/>
                </a:lnTo>
                <a:lnTo>
                  <a:pt x="1668" y="12538"/>
                </a:lnTo>
                <a:lnTo>
                  <a:pt x="0" y="20805"/>
                </a:lnTo>
                <a:lnTo>
                  <a:pt x="1668" y="28673"/>
                </a:lnTo>
                <a:lnTo>
                  <a:pt x="6188" y="35220"/>
                </a:lnTo>
                <a:lnTo>
                  <a:pt x="12832" y="39697"/>
                </a:lnTo>
                <a:lnTo>
                  <a:pt x="20875" y="41355"/>
                </a:lnTo>
                <a:lnTo>
                  <a:pt x="28770" y="39697"/>
                </a:lnTo>
                <a:lnTo>
                  <a:pt x="35338" y="35220"/>
                </a:lnTo>
                <a:lnTo>
                  <a:pt x="39830" y="28673"/>
                </a:lnTo>
                <a:lnTo>
                  <a:pt x="41495" y="20805"/>
                </a:lnTo>
                <a:lnTo>
                  <a:pt x="39830" y="12538"/>
                </a:lnTo>
                <a:lnTo>
                  <a:pt x="35338" y="5944"/>
                </a:lnTo>
                <a:lnTo>
                  <a:pt x="28770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301471" y="286520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576"/>
                </a:lnTo>
                <a:lnTo>
                  <a:pt x="5943" y="5923"/>
                </a:lnTo>
                <a:lnTo>
                  <a:pt x="1597" y="12467"/>
                </a:lnTo>
                <a:lnTo>
                  <a:pt x="0" y="20635"/>
                </a:lnTo>
                <a:lnTo>
                  <a:pt x="1597" y="28615"/>
                </a:lnTo>
                <a:lnTo>
                  <a:pt x="5943" y="35241"/>
                </a:lnTo>
                <a:lnTo>
                  <a:pt x="12365" y="39766"/>
                </a:lnTo>
                <a:lnTo>
                  <a:pt x="20193" y="41440"/>
                </a:lnTo>
                <a:lnTo>
                  <a:pt x="28380" y="39766"/>
                </a:lnTo>
                <a:lnTo>
                  <a:pt x="35008" y="35241"/>
                </a:lnTo>
                <a:lnTo>
                  <a:pt x="39448" y="28615"/>
                </a:lnTo>
                <a:lnTo>
                  <a:pt x="41069" y="20635"/>
                </a:lnTo>
                <a:lnTo>
                  <a:pt x="39448" y="12467"/>
                </a:lnTo>
                <a:lnTo>
                  <a:pt x="35008" y="5923"/>
                </a:lnTo>
                <a:lnTo>
                  <a:pt x="28380" y="1576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310588" y="117869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19" y="0"/>
                </a:moveTo>
                <a:lnTo>
                  <a:pt x="12473" y="1614"/>
                </a:lnTo>
                <a:lnTo>
                  <a:pt x="5932" y="6039"/>
                </a:lnTo>
                <a:lnTo>
                  <a:pt x="1580" y="12646"/>
                </a:lnTo>
                <a:lnTo>
                  <a:pt x="0" y="20805"/>
                </a:lnTo>
                <a:lnTo>
                  <a:pt x="1580" y="29000"/>
                </a:lnTo>
                <a:lnTo>
                  <a:pt x="5932" y="35602"/>
                </a:lnTo>
                <a:lnTo>
                  <a:pt x="12473" y="40007"/>
                </a:lnTo>
                <a:lnTo>
                  <a:pt x="20619" y="41610"/>
                </a:lnTo>
                <a:lnTo>
                  <a:pt x="28662" y="40007"/>
                </a:lnTo>
                <a:lnTo>
                  <a:pt x="35307" y="35602"/>
                </a:lnTo>
                <a:lnTo>
                  <a:pt x="39826" y="29000"/>
                </a:lnTo>
                <a:lnTo>
                  <a:pt x="41495" y="20805"/>
                </a:lnTo>
                <a:lnTo>
                  <a:pt x="39826" y="12646"/>
                </a:lnTo>
                <a:lnTo>
                  <a:pt x="35307" y="6039"/>
                </a:lnTo>
                <a:lnTo>
                  <a:pt x="28662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329078" y="358087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8"/>
                </a:lnTo>
                <a:lnTo>
                  <a:pt x="6219" y="6183"/>
                </a:lnTo>
                <a:lnTo>
                  <a:pt x="1680" y="12807"/>
                </a:lnTo>
                <a:lnTo>
                  <a:pt x="0" y="20805"/>
                </a:lnTo>
                <a:lnTo>
                  <a:pt x="1680" y="28982"/>
                </a:lnTo>
                <a:lnTo>
                  <a:pt x="6219" y="35586"/>
                </a:lnTo>
                <a:lnTo>
                  <a:pt x="12868" y="40001"/>
                </a:lnTo>
                <a:lnTo>
                  <a:pt x="20875" y="41610"/>
                </a:lnTo>
                <a:lnTo>
                  <a:pt x="28917" y="40001"/>
                </a:lnTo>
                <a:lnTo>
                  <a:pt x="35562" y="35586"/>
                </a:lnTo>
                <a:lnTo>
                  <a:pt x="40082" y="28982"/>
                </a:lnTo>
                <a:lnTo>
                  <a:pt x="41750" y="20805"/>
                </a:lnTo>
                <a:lnTo>
                  <a:pt x="40082" y="12807"/>
                </a:lnTo>
                <a:lnTo>
                  <a:pt x="35562" y="6183"/>
                </a:lnTo>
                <a:lnTo>
                  <a:pt x="28917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347822" y="329363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5"/>
                </a:lnTo>
                <a:lnTo>
                  <a:pt x="6219" y="6156"/>
                </a:lnTo>
                <a:lnTo>
                  <a:pt x="1680" y="12718"/>
                </a:lnTo>
                <a:lnTo>
                  <a:pt x="0" y="20593"/>
                </a:lnTo>
                <a:lnTo>
                  <a:pt x="1680" y="28859"/>
                </a:lnTo>
                <a:lnTo>
                  <a:pt x="6219" y="35453"/>
                </a:lnTo>
                <a:lnTo>
                  <a:pt x="12868" y="39819"/>
                </a:lnTo>
                <a:lnTo>
                  <a:pt x="20875" y="41398"/>
                </a:lnTo>
                <a:lnTo>
                  <a:pt x="29071" y="39819"/>
                </a:lnTo>
                <a:lnTo>
                  <a:pt x="35637" y="35453"/>
                </a:lnTo>
                <a:lnTo>
                  <a:pt x="39998" y="28859"/>
                </a:lnTo>
                <a:lnTo>
                  <a:pt x="41580" y="20593"/>
                </a:lnTo>
                <a:lnTo>
                  <a:pt x="39998" y="12718"/>
                </a:lnTo>
                <a:lnTo>
                  <a:pt x="35637" y="6156"/>
                </a:lnTo>
                <a:lnTo>
                  <a:pt x="29071" y="166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357451" y="359043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08"/>
                </a:lnTo>
                <a:lnTo>
                  <a:pt x="6028" y="6023"/>
                </a:lnTo>
                <a:lnTo>
                  <a:pt x="1608" y="12628"/>
                </a:lnTo>
                <a:lnTo>
                  <a:pt x="0" y="20805"/>
                </a:lnTo>
                <a:lnTo>
                  <a:pt x="1608" y="28982"/>
                </a:lnTo>
                <a:lnTo>
                  <a:pt x="6028" y="35586"/>
                </a:lnTo>
                <a:lnTo>
                  <a:pt x="12653" y="40001"/>
                </a:lnTo>
                <a:lnTo>
                  <a:pt x="20875" y="41610"/>
                </a:lnTo>
                <a:lnTo>
                  <a:pt x="28703" y="40001"/>
                </a:lnTo>
                <a:lnTo>
                  <a:pt x="35125" y="35586"/>
                </a:lnTo>
                <a:lnTo>
                  <a:pt x="39471" y="28982"/>
                </a:lnTo>
                <a:lnTo>
                  <a:pt x="41069" y="20805"/>
                </a:lnTo>
                <a:lnTo>
                  <a:pt x="39471" y="12628"/>
                </a:lnTo>
                <a:lnTo>
                  <a:pt x="35125" y="6023"/>
                </a:lnTo>
                <a:lnTo>
                  <a:pt x="28703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366994" y="370337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65"/>
                </a:lnTo>
                <a:lnTo>
                  <a:pt x="5985" y="6156"/>
                </a:lnTo>
                <a:lnTo>
                  <a:pt x="1610" y="12718"/>
                </a:lnTo>
                <a:lnTo>
                  <a:pt x="0" y="20593"/>
                </a:lnTo>
                <a:lnTo>
                  <a:pt x="1610" y="28859"/>
                </a:lnTo>
                <a:lnTo>
                  <a:pt x="5985" y="35453"/>
                </a:lnTo>
                <a:lnTo>
                  <a:pt x="12437" y="39819"/>
                </a:lnTo>
                <a:lnTo>
                  <a:pt x="20278" y="41398"/>
                </a:lnTo>
                <a:lnTo>
                  <a:pt x="28465" y="39819"/>
                </a:lnTo>
                <a:lnTo>
                  <a:pt x="35093" y="35453"/>
                </a:lnTo>
                <a:lnTo>
                  <a:pt x="39533" y="28859"/>
                </a:lnTo>
                <a:lnTo>
                  <a:pt x="41154" y="20593"/>
                </a:lnTo>
                <a:lnTo>
                  <a:pt x="39533" y="12718"/>
                </a:lnTo>
                <a:lnTo>
                  <a:pt x="35093" y="6156"/>
                </a:lnTo>
                <a:lnTo>
                  <a:pt x="28465" y="1665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376196" y="391567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08"/>
                </a:lnTo>
                <a:lnTo>
                  <a:pt x="5932" y="6023"/>
                </a:lnTo>
                <a:lnTo>
                  <a:pt x="1580" y="12628"/>
                </a:lnTo>
                <a:lnTo>
                  <a:pt x="0" y="20805"/>
                </a:lnTo>
                <a:lnTo>
                  <a:pt x="1580" y="28680"/>
                </a:lnTo>
                <a:lnTo>
                  <a:pt x="5932" y="35241"/>
                </a:lnTo>
                <a:lnTo>
                  <a:pt x="12473" y="39733"/>
                </a:lnTo>
                <a:lnTo>
                  <a:pt x="20619" y="41398"/>
                </a:lnTo>
                <a:lnTo>
                  <a:pt x="28662" y="39733"/>
                </a:lnTo>
                <a:lnTo>
                  <a:pt x="35307" y="35241"/>
                </a:lnTo>
                <a:lnTo>
                  <a:pt x="39826" y="28680"/>
                </a:lnTo>
                <a:lnTo>
                  <a:pt x="41495" y="20805"/>
                </a:lnTo>
                <a:lnTo>
                  <a:pt x="39826" y="12628"/>
                </a:lnTo>
                <a:lnTo>
                  <a:pt x="35307" y="6023"/>
                </a:lnTo>
                <a:lnTo>
                  <a:pt x="28662" y="160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413431" y="2780112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4">
                <a:moveTo>
                  <a:pt x="20875" y="0"/>
                </a:moveTo>
                <a:lnTo>
                  <a:pt x="12832" y="1658"/>
                </a:lnTo>
                <a:lnTo>
                  <a:pt x="6188" y="6135"/>
                </a:lnTo>
                <a:lnTo>
                  <a:pt x="1668" y="12682"/>
                </a:lnTo>
                <a:lnTo>
                  <a:pt x="0" y="20550"/>
                </a:lnTo>
                <a:lnTo>
                  <a:pt x="1668" y="28923"/>
                </a:lnTo>
                <a:lnTo>
                  <a:pt x="6188" y="35751"/>
                </a:lnTo>
                <a:lnTo>
                  <a:pt x="12832" y="40350"/>
                </a:lnTo>
                <a:lnTo>
                  <a:pt x="20875" y="42035"/>
                </a:lnTo>
                <a:lnTo>
                  <a:pt x="29021" y="40350"/>
                </a:lnTo>
                <a:lnTo>
                  <a:pt x="35562" y="35751"/>
                </a:lnTo>
                <a:lnTo>
                  <a:pt x="39914" y="28923"/>
                </a:lnTo>
                <a:lnTo>
                  <a:pt x="41495" y="20550"/>
                </a:lnTo>
                <a:lnTo>
                  <a:pt x="39914" y="12682"/>
                </a:lnTo>
                <a:lnTo>
                  <a:pt x="35562" y="6135"/>
                </a:lnTo>
                <a:lnTo>
                  <a:pt x="29021" y="165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422974" y="321379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576"/>
                </a:lnTo>
                <a:lnTo>
                  <a:pt x="6060" y="5923"/>
                </a:lnTo>
                <a:lnTo>
                  <a:pt x="1620" y="12467"/>
                </a:lnTo>
                <a:lnTo>
                  <a:pt x="0" y="20635"/>
                </a:lnTo>
                <a:lnTo>
                  <a:pt x="1620" y="28615"/>
                </a:lnTo>
                <a:lnTo>
                  <a:pt x="6060" y="35241"/>
                </a:lnTo>
                <a:lnTo>
                  <a:pt x="12688" y="39766"/>
                </a:lnTo>
                <a:lnTo>
                  <a:pt x="20875" y="41440"/>
                </a:lnTo>
                <a:lnTo>
                  <a:pt x="28716" y="39766"/>
                </a:lnTo>
                <a:lnTo>
                  <a:pt x="35168" y="35241"/>
                </a:lnTo>
                <a:lnTo>
                  <a:pt x="39543" y="28615"/>
                </a:lnTo>
                <a:lnTo>
                  <a:pt x="41154" y="20635"/>
                </a:lnTo>
                <a:lnTo>
                  <a:pt x="39543" y="12467"/>
                </a:lnTo>
                <a:lnTo>
                  <a:pt x="35168" y="5923"/>
                </a:lnTo>
                <a:lnTo>
                  <a:pt x="28716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560950" y="1320341"/>
            <a:ext cx="1601521" cy="1110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36862" y="128722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602"/>
                </a:lnTo>
                <a:lnTo>
                  <a:pt x="6188" y="6008"/>
                </a:lnTo>
                <a:lnTo>
                  <a:pt x="1668" y="12610"/>
                </a:lnTo>
                <a:lnTo>
                  <a:pt x="0" y="20805"/>
                </a:lnTo>
                <a:lnTo>
                  <a:pt x="1668" y="28785"/>
                </a:lnTo>
                <a:lnTo>
                  <a:pt x="6188" y="35411"/>
                </a:lnTo>
                <a:lnTo>
                  <a:pt x="12832" y="39936"/>
                </a:lnTo>
                <a:lnTo>
                  <a:pt x="20875" y="41610"/>
                </a:lnTo>
                <a:lnTo>
                  <a:pt x="29021" y="39936"/>
                </a:lnTo>
                <a:lnTo>
                  <a:pt x="35562" y="35411"/>
                </a:lnTo>
                <a:lnTo>
                  <a:pt x="39914" y="28785"/>
                </a:lnTo>
                <a:lnTo>
                  <a:pt x="41495" y="20805"/>
                </a:lnTo>
                <a:lnTo>
                  <a:pt x="39914" y="12610"/>
                </a:lnTo>
                <a:lnTo>
                  <a:pt x="35562" y="6008"/>
                </a:lnTo>
                <a:lnTo>
                  <a:pt x="29021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456033" y="346326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08"/>
                </a:lnTo>
                <a:lnTo>
                  <a:pt x="5943" y="6023"/>
                </a:lnTo>
                <a:lnTo>
                  <a:pt x="1597" y="12628"/>
                </a:lnTo>
                <a:lnTo>
                  <a:pt x="0" y="20805"/>
                </a:lnTo>
                <a:lnTo>
                  <a:pt x="1597" y="28982"/>
                </a:lnTo>
                <a:lnTo>
                  <a:pt x="5943" y="35586"/>
                </a:lnTo>
                <a:lnTo>
                  <a:pt x="12365" y="40001"/>
                </a:lnTo>
                <a:lnTo>
                  <a:pt x="20193" y="41610"/>
                </a:lnTo>
                <a:lnTo>
                  <a:pt x="28487" y="40001"/>
                </a:lnTo>
                <a:lnTo>
                  <a:pt x="35104" y="35586"/>
                </a:lnTo>
                <a:lnTo>
                  <a:pt x="39484" y="28982"/>
                </a:lnTo>
                <a:lnTo>
                  <a:pt x="41069" y="20805"/>
                </a:lnTo>
                <a:lnTo>
                  <a:pt x="39484" y="12628"/>
                </a:lnTo>
                <a:lnTo>
                  <a:pt x="35104" y="6023"/>
                </a:lnTo>
                <a:lnTo>
                  <a:pt x="28487" y="160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465151" y="354309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581" y="1668"/>
                </a:lnTo>
                <a:lnTo>
                  <a:pt x="5964" y="6183"/>
                </a:lnTo>
                <a:lnTo>
                  <a:pt x="1584" y="12807"/>
                </a:lnTo>
                <a:lnTo>
                  <a:pt x="0" y="20805"/>
                </a:lnTo>
                <a:lnTo>
                  <a:pt x="1584" y="28982"/>
                </a:lnTo>
                <a:lnTo>
                  <a:pt x="5964" y="35586"/>
                </a:lnTo>
                <a:lnTo>
                  <a:pt x="12581" y="40001"/>
                </a:lnTo>
                <a:lnTo>
                  <a:pt x="20875" y="41610"/>
                </a:lnTo>
                <a:lnTo>
                  <a:pt x="28770" y="40001"/>
                </a:lnTo>
                <a:lnTo>
                  <a:pt x="35338" y="35586"/>
                </a:lnTo>
                <a:lnTo>
                  <a:pt x="39830" y="28982"/>
                </a:lnTo>
                <a:lnTo>
                  <a:pt x="41495" y="20805"/>
                </a:lnTo>
                <a:lnTo>
                  <a:pt x="39830" y="12807"/>
                </a:lnTo>
                <a:lnTo>
                  <a:pt x="35338" y="6183"/>
                </a:lnTo>
                <a:lnTo>
                  <a:pt x="2877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474779" y="319936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74"/>
                </a:lnTo>
                <a:lnTo>
                  <a:pt x="5943" y="6199"/>
                </a:lnTo>
                <a:lnTo>
                  <a:pt x="1597" y="12825"/>
                </a:lnTo>
                <a:lnTo>
                  <a:pt x="0" y="20805"/>
                </a:lnTo>
                <a:lnTo>
                  <a:pt x="1597" y="28973"/>
                </a:lnTo>
                <a:lnTo>
                  <a:pt x="5943" y="35517"/>
                </a:lnTo>
                <a:lnTo>
                  <a:pt x="12365" y="39864"/>
                </a:lnTo>
                <a:lnTo>
                  <a:pt x="20193" y="41440"/>
                </a:lnTo>
                <a:lnTo>
                  <a:pt x="28380" y="39864"/>
                </a:lnTo>
                <a:lnTo>
                  <a:pt x="35008" y="35517"/>
                </a:lnTo>
                <a:lnTo>
                  <a:pt x="39448" y="28973"/>
                </a:lnTo>
                <a:lnTo>
                  <a:pt x="41069" y="20805"/>
                </a:lnTo>
                <a:lnTo>
                  <a:pt x="39448" y="12825"/>
                </a:lnTo>
                <a:lnTo>
                  <a:pt x="35008" y="6199"/>
                </a:lnTo>
                <a:lnTo>
                  <a:pt x="28380" y="167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483896" y="367981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60" y="1698"/>
                </a:lnTo>
                <a:lnTo>
                  <a:pt x="6188" y="6262"/>
                </a:lnTo>
                <a:lnTo>
                  <a:pt x="1676" y="12897"/>
                </a:lnTo>
                <a:lnTo>
                  <a:pt x="0" y="20805"/>
                </a:lnTo>
                <a:lnTo>
                  <a:pt x="1676" y="28982"/>
                </a:lnTo>
                <a:lnTo>
                  <a:pt x="6188" y="35586"/>
                </a:lnTo>
                <a:lnTo>
                  <a:pt x="12760" y="40001"/>
                </a:lnTo>
                <a:lnTo>
                  <a:pt x="20619" y="41610"/>
                </a:lnTo>
                <a:lnTo>
                  <a:pt x="28662" y="40001"/>
                </a:lnTo>
                <a:lnTo>
                  <a:pt x="35307" y="35586"/>
                </a:lnTo>
                <a:lnTo>
                  <a:pt x="39826" y="28982"/>
                </a:lnTo>
                <a:lnTo>
                  <a:pt x="41495" y="20805"/>
                </a:lnTo>
                <a:lnTo>
                  <a:pt x="39826" y="12897"/>
                </a:lnTo>
                <a:lnTo>
                  <a:pt x="35307" y="6262"/>
                </a:lnTo>
                <a:lnTo>
                  <a:pt x="28662" y="169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493524" y="293593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37" y="1602"/>
                </a:lnTo>
                <a:lnTo>
                  <a:pt x="5900" y="6008"/>
                </a:lnTo>
                <a:lnTo>
                  <a:pt x="1568" y="12610"/>
                </a:lnTo>
                <a:lnTo>
                  <a:pt x="0" y="20805"/>
                </a:lnTo>
                <a:lnTo>
                  <a:pt x="1568" y="28785"/>
                </a:lnTo>
                <a:lnTo>
                  <a:pt x="5900" y="35411"/>
                </a:lnTo>
                <a:lnTo>
                  <a:pt x="12437" y="39936"/>
                </a:lnTo>
                <a:lnTo>
                  <a:pt x="20619" y="41610"/>
                </a:lnTo>
                <a:lnTo>
                  <a:pt x="28519" y="39936"/>
                </a:lnTo>
                <a:lnTo>
                  <a:pt x="34934" y="35411"/>
                </a:lnTo>
                <a:lnTo>
                  <a:pt x="39239" y="28785"/>
                </a:lnTo>
                <a:lnTo>
                  <a:pt x="40813" y="20805"/>
                </a:lnTo>
                <a:lnTo>
                  <a:pt x="39239" y="12610"/>
                </a:lnTo>
                <a:lnTo>
                  <a:pt x="34934" y="6008"/>
                </a:lnTo>
                <a:lnTo>
                  <a:pt x="28519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512014" y="265757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74"/>
                </a:lnTo>
                <a:lnTo>
                  <a:pt x="6028" y="6199"/>
                </a:lnTo>
                <a:lnTo>
                  <a:pt x="1608" y="12825"/>
                </a:lnTo>
                <a:lnTo>
                  <a:pt x="0" y="20805"/>
                </a:lnTo>
                <a:lnTo>
                  <a:pt x="1608" y="29000"/>
                </a:lnTo>
                <a:lnTo>
                  <a:pt x="6028" y="35602"/>
                </a:lnTo>
                <a:lnTo>
                  <a:pt x="12653" y="40007"/>
                </a:lnTo>
                <a:lnTo>
                  <a:pt x="20875" y="41610"/>
                </a:lnTo>
                <a:lnTo>
                  <a:pt x="28703" y="40007"/>
                </a:lnTo>
                <a:lnTo>
                  <a:pt x="35125" y="35602"/>
                </a:lnTo>
                <a:lnTo>
                  <a:pt x="39471" y="29000"/>
                </a:lnTo>
                <a:lnTo>
                  <a:pt x="41069" y="20805"/>
                </a:lnTo>
                <a:lnTo>
                  <a:pt x="39471" y="12825"/>
                </a:lnTo>
                <a:lnTo>
                  <a:pt x="35125" y="6199"/>
                </a:lnTo>
                <a:lnTo>
                  <a:pt x="28703" y="16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21556" y="376451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68"/>
                </a:lnTo>
                <a:lnTo>
                  <a:pt x="5985" y="6183"/>
                </a:lnTo>
                <a:lnTo>
                  <a:pt x="1610" y="12807"/>
                </a:lnTo>
                <a:lnTo>
                  <a:pt x="0" y="20805"/>
                </a:lnTo>
                <a:lnTo>
                  <a:pt x="1610" y="28982"/>
                </a:lnTo>
                <a:lnTo>
                  <a:pt x="5985" y="35586"/>
                </a:lnTo>
                <a:lnTo>
                  <a:pt x="12437" y="40001"/>
                </a:lnTo>
                <a:lnTo>
                  <a:pt x="20278" y="41610"/>
                </a:lnTo>
                <a:lnTo>
                  <a:pt x="28573" y="40001"/>
                </a:lnTo>
                <a:lnTo>
                  <a:pt x="35189" y="35586"/>
                </a:lnTo>
                <a:lnTo>
                  <a:pt x="39569" y="28982"/>
                </a:lnTo>
                <a:lnTo>
                  <a:pt x="41154" y="20805"/>
                </a:lnTo>
                <a:lnTo>
                  <a:pt x="39569" y="12807"/>
                </a:lnTo>
                <a:lnTo>
                  <a:pt x="35189" y="6183"/>
                </a:lnTo>
                <a:lnTo>
                  <a:pt x="28573" y="166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0759" y="268585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2"/>
                </a:lnTo>
                <a:lnTo>
                  <a:pt x="6188" y="6167"/>
                </a:lnTo>
                <a:lnTo>
                  <a:pt x="1668" y="12789"/>
                </a:lnTo>
                <a:lnTo>
                  <a:pt x="0" y="20805"/>
                </a:lnTo>
                <a:lnTo>
                  <a:pt x="1668" y="28964"/>
                </a:lnTo>
                <a:lnTo>
                  <a:pt x="6188" y="35570"/>
                </a:lnTo>
                <a:lnTo>
                  <a:pt x="12832" y="39995"/>
                </a:lnTo>
                <a:lnTo>
                  <a:pt x="20875" y="41610"/>
                </a:lnTo>
                <a:lnTo>
                  <a:pt x="28770" y="39995"/>
                </a:lnTo>
                <a:lnTo>
                  <a:pt x="35338" y="35570"/>
                </a:lnTo>
                <a:lnTo>
                  <a:pt x="39830" y="28964"/>
                </a:lnTo>
                <a:lnTo>
                  <a:pt x="41495" y="20805"/>
                </a:lnTo>
                <a:lnTo>
                  <a:pt x="39830" y="12789"/>
                </a:lnTo>
                <a:lnTo>
                  <a:pt x="35338" y="6167"/>
                </a:lnTo>
                <a:lnTo>
                  <a:pt x="28770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49504" y="28038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02"/>
                </a:lnTo>
                <a:lnTo>
                  <a:pt x="6156" y="6008"/>
                </a:lnTo>
                <a:lnTo>
                  <a:pt x="1664" y="12610"/>
                </a:lnTo>
                <a:lnTo>
                  <a:pt x="0" y="20805"/>
                </a:lnTo>
                <a:lnTo>
                  <a:pt x="1664" y="28785"/>
                </a:lnTo>
                <a:lnTo>
                  <a:pt x="6156" y="35411"/>
                </a:lnTo>
                <a:lnTo>
                  <a:pt x="12724" y="39936"/>
                </a:lnTo>
                <a:lnTo>
                  <a:pt x="20619" y="41610"/>
                </a:lnTo>
                <a:lnTo>
                  <a:pt x="28662" y="39936"/>
                </a:lnTo>
                <a:lnTo>
                  <a:pt x="35307" y="35411"/>
                </a:lnTo>
                <a:lnTo>
                  <a:pt x="39826" y="28785"/>
                </a:lnTo>
                <a:lnTo>
                  <a:pt x="41495" y="20805"/>
                </a:lnTo>
                <a:lnTo>
                  <a:pt x="39826" y="12610"/>
                </a:lnTo>
                <a:lnTo>
                  <a:pt x="35307" y="6008"/>
                </a:lnTo>
                <a:lnTo>
                  <a:pt x="28662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559047" y="337388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608"/>
                </a:lnTo>
                <a:lnTo>
                  <a:pt x="5943" y="6023"/>
                </a:lnTo>
                <a:lnTo>
                  <a:pt x="1581" y="12628"/>
                </a:lnTo>
                <a:lnTo>
                  <a:pt x="0" y="20805"/>
                </a:lnTo>
                <a:lnTo>
                  <a:pt x="1581" y="28803"/>
                </a:lnTo>
                <a:lnTo>
                  <a:pt x="5943" y="35427"/>
                </a:lnTo>
                <a:lnTo>
                  <a:pt x="12509" y="39942"/>
                </a:lnTo>
                <a:lnTo>
                  <a:pt x="20704" y="41610"/>
                </a:lnTo>
                <a:lnTo>
                  <a:pt x="28605" y="39942"/>
                </a:lnTo>
                <a:lnTo>
                  <a:pt x="35019" y="35427"/>
                </a:lnTo>
                <a:lnTo>
                  <a:pt x="39324" y="28803"/>
                </a:lnTo>
                <a:lnTo>
                  <a:pt x="40898" y="20805"/>
                </a:lnTo>
                <a:lnTo>
                  <a:pt x="39324" y="12628"/>
                </a:lnTo>
                <a:lnTo>
                  <a:pt x="35019" y="6023"/>
                </a:lnTo>
                <a:lnTo>
                  <a:pt x="28605" y="160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587165" y="115534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365" y="1578"/>
                </a:lnTo>
                <a:lnTo>
                  <a:pt x="5943" y="5944"/>
                </a:lnTo>
                <a:lnTo>
                  <a:pt x="1597" y="12538"/>
                </a:lnTo>
                <a:lnTo>
                  <a:pt x="0" y="20805"/>
                </a:lnTo>
                <a:lnTo>
                  <a:pt x="1597" y="28686"/>
                </a:lnTo>
                <a:lnTo>
                  <a:pt x="5943" y="35262"/>
                </a:lnTo>
                <a:lnTo>
                  <a:pt x="12365" y="39768"/>
                </a:lnTo>
                <a:lnTo>
                  <a:pt x="20193" y="41440"/>
                </a:lnTo>
                <a:lnTo>
                  <a:pt x="28487" y="39768"/>
                </a:lnTo>
                <a:lnTo>
                  <a:pt x="35104" y="35262"/>
                </a:lnTo>
                <a:lnTo>
                  <a:pt x="39484" y="28686"/>
                </a:lnTo>
                <a:lnTo>
                  <a:pt x="41069" y="20805"/>
                </a:lnTo>
                <a:lnTo>
                  <a:pt x="39484" y="12538"/>
                </a:lnTo>
                <a:lnTo>
                  <a:pt x="35104" y="5944"/>
                </a:lnTo>
                <a:lnTo>
                  <a:pt x="28487" y="157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05910" y="308174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14"/>
                </a:lnTo>
                <a:lnTo>
                  <a:pt x="6028" y="6039"/>
                </a:lnTo>
                <a:lnTo>
                  <a:pt x="1608" y="12646"/>
                </a:lnTo>
                <a:lnTo>
                  <a:pt x="0" y="20805"/>
                </a:lnTo>
                <a:lnTo>
                  <a:pt x="1608" y="28973"/>
                </a:lnTo>
                <a:lnTo>
                  <a:pt x="6028" y="35517"/>
                </a:lnTo>
                <a:lnTo>
                  <a:pt x="12653" y="39864"/>
                </a:lnTo>
                <a:lnTo>
                  <a:pt x="20875" y="41440"/>
                </a:lnTo>
                <a:lnTo>
                  <a:pt x="28703" y="39864"/>
                </a:lnTo>
                <a:lnTo>
                  <a:pt x="35125" y="35517"/>
                </a:lnTo>
                <a:lnTo>
                  <a:pt x="39471" y="28973"/>
                </a:lnTo>
                <a:lnTo>
                  <a:pt x="41069" y="20805"/>
                </a:lnTo>
                <a:lnTo>
                  <a:pt x="39471" y="12646"/>
                </a:lnTo>
                <a:lnTo>
                  <a:pt x="35125" y="6039"/>
                </a:lnTo>
                <a:lnTo>
                  <a:pt x="2870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615027" y="362822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608"/>
                </a:lnTo>
                <a:lnTo>
                  <a:pt x="6198" y="6023"/>
                </a:lnTo>
                <a:lnTo>
                  <a:pt x="1677" y="12628"/>
                </a:lnTo>
                <a:lnTo>
                  <a:pt x="0" y="20805"/>
                </a:lnTo>
                <a:lnTo>
                  <a:pt x="1677" y="28803"/>
                </a:lnTo>
                <a:lnTo>
                  <a:pt x="6198" y="35427"/>
                </a:lnTo>
                <a:lnTo>
                  <a:pt x="12796" y="39942"/>
                </a:lnTo>
                <a:lnTo>
                  <a:pt x="20704" y="41610"/>
                </a:lnTo>
                <a:lnTo>
                  <a:pt x="28711" y="39942"/>
                </a:lnTo>
                <a:lnTo>
                  <a:pt x="35360" y="35427"/>
                </a:lnTo>
                <a:lnTo>
                  <a:pt x="39900" y="28803"/>
                </a:lnTo>
                <a:lnTo>
                  <a:pt x="41580" y="20805"/>
                </a:lnTo>
                <a:lnTo>
                  <a:pt x="39900" y="12628"/>
                </a:lnTo>
                <a:lnTo>
                  <a:pt x="35360" y="6023"/>
                </a:lnTo>
                <a:lnTo>
                  <a:pt x="28711" y="160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24655" y="279921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02"/>
                </a:lnTo>
                <a:lnTo>
                  <a:pt x="5932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673"/>
                </a:lnTo>
                <a:lnTo>
                  <a:pt x="5932" y="35220"/>
                </a:lnTo>
                <a:lnTo>
                  <a:pt x="12473" y="39697"/>
                </a:lnTo>
                <a:lnTo>
                  <a:pt x="20619" y="41355"/>
                </a:lnTo>
                <a:lnTo>
                  <a:pt x="28569" y="39697"/>
                </a:lnTo>
                <a:lnTo>
                  <a:pt x="35008" y="35220"/>
                </a:lnTo>
                <a:lnTo>
                  <a:pt x="39323" y="28673"/>
                </a:lnTo>
                <a:lnTo>
                  <a:pt x="40898" y="20805"/>
                </a:lnTo>
                <a:lnTo>
                  <a:pt x="39323" y="12610"/>
                </a:lnTo>
                <a:lnTo>
                  <a:pt x="35008" y="6008"/>
                </a:lnTo>
                <a:lnTo>
                  <a:pt x="28569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34198" y="248841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02"/>
                </a:lnTo>
                <a:lnTo>
                  <a:pt x="5889" y="6008"/>
                </a:lnTo>
                <a:lnTo>
                  <a:pt x="1574" y="12610"/>
                </a:lnTo>
                <a:lnTo>
                  <a:pt x="0" y="20805"/>
                </a:lnTo>
                <a:lnTo>
                  <a:pt x="1574" y="28713"/>
                </a:lnTo>
                <a:lnTo>
                  <a:pt x="5889" y="35347"/>
                </a:lnTo>
                <a:lnTo>
                  <a:pt x="12329" y="39912"/>
                </a:lnTo>
                <a:lnTo>
                  <a:pt x="20278" y="41610"/>
                </a:lnTo>
                <a:lnTo>
                  <a:pt x="28451" y="39912"/>
                </a:lnTo>
                <a:lnTo>
                  <a:pt x="35051" y="35347"/>
                </a:lnTo>
                <a:lnTo>
                  <a:pt x="39462" y="28713"/>
                </a:lnTo>
                <a:lnTo>
                  <a:pt x="41069" y="20805"/>
                </a:lnTo>
                <a:lnTo>
                  <a:pt x="39462" y="12610"/>
                </a:lnTo>
                <a:lnTo>
                  <a:pt x="35051" y="6008"/>
                </a:lnTo>
                <a:lnTo>
                  <a:pt x="28451" y="160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52773" y="348194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364" y="0"/>
                </a:moveTo>
                <a:lnTo>
                  <a:pt x="12437" y="1668"/>
                </a:lnTo>
                <a:lnTo>
                  <a:pt x="5964" y="6183"/>
                </a:lnTo>
                <a:lnTo>
                  <a:pt x="1600" y="12807"/>
                </a:lnTo>
                <a:lnTo>
                  <a:pt x="0" y="20805"/>
                </a:lnTo>
                <a:lnTo>
                  <a:pt x="1600" y="28948"/>
                </a:lnTo>
                <a:lnTo>
                  <a:pt x="5964" y="35480"/>
                </a:lnTo>
                <a:lnTo>
                  <a:pt x="12437" y="39822"/>
                </a:lnTo>
                <a:lnTo>
                  <a:pt x="20364" y="41398"/>
                </a:lnTo>
                <a:lnTo>
                  <a:pt x="28559" y="39822"/>
                </a:lnTo>
                <a:lnTo>
                  <a:pt x="35125" y="35480"/>
                </a:lnTo>
                <a:lnTo>
                  <a:pt x="39487" y="28948"/>
                </a:lnTo>
                <a:lnTo>
                  <a:pt x="41069" y="20805"/>
                </a:lnTo>
                <a:lnTo>
                  <a:pt x="39487" y="12807"/>
                </a:lnTo>
                <a:lnTo>
                  <a:pt x="35125" y="6183"/>
                </a:lnTo>
                <a:lnTo>
                  <a:pt x="28559" y="1668"/>
                </a:lnTo>
                <a:lnTo>
                  <a:pt x="2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661890" y="351973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8"/>
                </a:lnTo>
                <a:lnTo>
                  <a:pt x="6188" y="6183"/>
                </a:lnTo>
                <a:lnTo>
                  <a:pt x="1668" y="12807"/>
                </a:lnTo>
                <a:lnTo>
                  <a:pt x="0" y="20805"/>
                </a:lnTo>
                <a:lnTo>
                  <a:pt x="1668" y="28948"/>
                </a:lnTo>
                <a:lnTo>
                  <a:pt x="6188" y="35480"/>
                </a:lnTo>
                <a:lnTo>
                  <a:pt x="12832" y="39822"/>
                </a:lnTo>
                <a:lnTo>
                  <a:pt x="20875" y="41398"/>
                </a:lnTo>
                <a:lnTo>
                  <a:pt x="28770" y="39822"/>
                </a:lnTo>
                <a:lnTo>
                  <a:pt x="35338" y="35480"/>
                </a:lnTo>
                <a:lnTo>
                  <a:pt x="39830" y="28948"/>
                </a:lnTo>
                <a:lnTo>
                  <a:pt x="41495" y="20805"/>
                </a:lnTo>
                <a:lnTo>
                  <a:pt x="39830" y="12807"/>
                </a:lnTo>
                <a:lnTo>
                  <a:pt x="35338" y="6183"/>
                </a:lnTo>
                <a:lnTo>
                  <a:pt x="2877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680635" y="336433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68"/>
                </a:lnTo>
                <a:lnTo>
                  <a:pt x="6156" y="6183"/>
                </a:lnTo>
                <a:lnTo>
                  <a:pt x="1664" y="12807"/>
                </a:lnTo>
                <a:lnTo>
                  <a:pt x="0" y="20805"/>
                </a:lnTo>
                <a:lnTo>
                  <a:pt x="1664" y="28982"/>
                </a:lnTo>
                <a:lnTo>
                  <a:pt x="6156" y="35586"/>
                </a:lnTo>
                <a:lnTo>
                  <a:pt x="12724" y="40001"/>
                </a:lnTo>
                <a:lnTo>
                  <a:pt x="20619" y="41610"/>
                </a:lnTo>
                <a:lnTo>
                  <a:pt x="28842" y="40001"/>
                </a:lnTo>
                <a:lnTo>
                  <a:pt x="35466" y="35586"/>
                </a:lnTo>
                <a:lnTo>
                  <a:pt x="39886" y="28982"/>
                </a:lnTo>
                <a:lnTo>
                  <a:pt x="41495" y="20805"/>
                </a:lnTo>
                <a:lnTo>
                  <a:pt x="39886" y="12807"/>
                </a:lnTo>
                <a:lnTo>
                  <a:pt x="35466" y="6183"/>
                </a:lnTo>
                <a:lnTo>
                  <a:pt x="28842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99806" y="285076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74"/>
                </a:lnTo>
                <a:lnTo>
                  <a:pt x="5879" y="6199"/>
                </a:lnTo>
                <a:lnTo>
                  <a:pt x="1573" y="12825"/>
                </a:lnTo>
                <a:lnTo>
                  <a:pt x="0" y="20805"/>
                </a:lnTo>
                <a:lnTo>
                  <a:pt x="1573" y="29000"/>
                </a:lnTo>
                <a:lnTo>
                  <a:pt x="5879" y="35602"/>
                </a:lnTo>
                <a:lnTo>
                  <a:pt x="12293" y="40007"/>
                </a:lnTo>
                <a:lnTo>
                  <a:pt x="20193" y="41610"/>
                </a:lnTo>
                <a:lnTo>
                  <a:pt x="28416" y="40007"/>
                </a:lnTo>
                <a:lnTo>
                  <a:pt x="35040" y="35602"/>
                </a:lnTo>
                <a:lnTo>
                  <a:pt x="39460" y="29000"/>
                </a:lnTo>
                <a:lnTo>
                  <a:pt x="41069" y="20805"/>
                </a:lnTo>
                <a:lnTo>
                  <a:pt x="39460" y="12825"/>
                </a:lnTo>
                <a:lnTo>
                  <a:pt x="35040" y="6199"/>
                </a:lnTo>
                <a:lnTo>
                  <a:pt x="28416" y="167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727498" y="114583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574"/>
                </a:lnTo>
                <a:lnTo>
                  <a:pt x="6188" y="5912"/>
                </a:lnTo>
                <a:lnTo>
                  <a:pt x="1668" y="12431"/>
                </a:lnTo>
                <a:lnTo>
                  <a:pt x="0" y="20550"/>
                </a:lnTo>
                <a:lnTo>
                  <a:pt x="1668" y="28816"/>
                </a:lnTo>
                <a:lnTo>
                  <a:pt x="6188" y="35411"/>
                </a:lnTo>
                <a:lnTo>
                  <a:pt x="12832" y="39776"/>
                </a:lnTo>
                <a:lnTo>
                  <a:pt x="20875" y="41355"/>
                </a:lnTo>
                <a:lnTo>
                  <a:pt x="28734" y="39776"/>
                </a:lnTo>
                <a:lnTo>
                  <a:pt x="35307" y="35411"/>
                </a:lnTo>
                <a:lnTo>
                  <a:pt x="39818" y="28816"/>
                </a:lnTo>
                <a:lnTo>
                  <a:pt x="41495" y="20550"/>
                </a:lnTo>
                <a:lnTo>
                  <a:pt x="39818" y="12431"/>
                </a:lnTo>
                <a:lnTo>
                  <a:pt x="35307" y="5912"/>
                </a:lnTo>
                <a:lnTo>
                  <a:pt x="28734" y="15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779218" y="264381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02"/>
                </a:lnTo>
                <a:lnTo>
                  <a:pt x="5932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673"/>
                </a:lnTo>
                <a:lnTo>
                  <a:pt x="5932" y="35220"/>
                </a:lnTo>
                <a:lnTo>
                  <a:pt x="12473" y="39697"/>
                </a:lnTo>
                <a:lnTo>
                  <a:pt x="20619" y="41355"/>
                </a:lnTo>
                <a:lnTo>
                  <a:pt x="28595" y="39697"/>
                </a:lnTo>
                <a:lnTo>
                  <a:pt x="35093" y="35220"/>
                </a:lnTo>
                <a:lnTo>
                  <a:pt x="39467" y="28673"/>
                </a:lnTo>
                <a:lnTo>
                  <a:pt x="41069" y="20805"/>
                </a:lnTo>
                <a:lnTo>
                  <a:pt x="39467" y="12610"/>
                </a:lnTo>
                <a:lnTo>
                  <a:pt x="35093" y="6008"/>
                </a:lnTo>
                <a:lnTo>
                  <a:pt x="28595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07506" y="116425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78" y="0"/>
                </a:moveTo>
                <a:lnTo>
                  <a:pt x="12329" y="1698"/>
                </a:lnTo>
                <a:lnTo>
                  <a:pt x="5889" y="6262"/>
                </a:lnTo>
                <a:lnTo>
                  <a:pt x="1574" y="12897"/>
                </a:lnTo>
                <a:lnTo>
                  <a:pt x="0" y="20805"/>
                </a:lnTo>
                <a:lnTo>
                  <a:pt x="1574" y="29000"/>
                </a:lnTo>
                <a:lnTo>
                  <a:pt x="5889" y="35602"/>
                </a:lnTo>
                <a:lnTo>
                  <a:pt x="12329" y="40007"/>
                </a:lnTo>
                <a:lnTo>
                  <a:pt x="20278" y="41610"/>
                </a:lnTo>
                <a:lnTo>
                  <a:pt x="28425" y="40007"/>
                </a:lnTo>
                <a:lnTo>
                  <a:pt x="34966" y="35602"/>
                </a:lnTo>
                <a:lnTo>
                  <a:pt x="39318" y="29000"/>
                </a:lnTo>
                <a:lnTo>
                  <a:pt x="40898" y="20805"/>
                </a:lnTo>
                <a:lnTo>
                  <a:pt x="39318" y="12897"/>
                </a:lnTo>
                <a:lnTo>
                  <a:pt x="34966" y="6262"/>
                </a:lnTo>
                <a:lnTo>
                  <a:pt x="28425" y="169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826081" y="258267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617" y="1574"/>
                </a:lnTo>
                <a:lnTo>
                  <a:pt x="6017" y="5912"/>
                </a:lnTo>
                <a:lnTo>
                  <a:pt x="1606" y="12431"/>
                </a:lnTo>
                <a:lnTo>
                  <a:pt x="0" y="20550"/>
                </a:lnTo>
                <a:lnTo>
                  <a:pt x="1606" y="28566"/>
                </a:lnTo>
                <a:lnTo>
                  <a:pt x="6017" y="35188"/>
                </a:lnTo>
                <a:lnTo>
                  <a:pt x="12617" y="39693"/>
                </a:lnTo>
                <a:lnTo>
                  <a:pt x="20790" y="41355"/>
                </a:lnTo>
                <a:lnTo>
                  <a:pt x="28631" y="39693"/>
                </a:lnTo>
                <a:lnTo>
                  <a:pt x="35083" y="35188"/>
                </a:lnTo>
                <a:lnTo>
                  <a:pt x="39458" y="28566"/>
                </a:lnTo>
                <a:lnTo>
                  <a:pt x="41069" y="20550"/>
                </a:lnTo>
                <a:lnTo>
                  <a:pt x="39458" y="12431"/>
                </a:lnTo>
                <a:lnTo>
                  <a:pt x="35083" y="5912"/>
                </a:lnTo>
                <a:lnTo>
                  <a:pt x="28631" y="157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35198" y="287479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578"/>
                </a:lnTo>
                <a:lnTo>
                  <a:pt x="6156" y="5944"/>
                </a:lnTo>
                <a:lnTo>
                  <a:pt x="1664" y="12538"/>
                </a:lnTo>
                <a:lnTo>
                  <a:pt x="0" y="20805"/>
                </a:lnTo>
                <a:lnTo>
                  <a:pt x="1664" y="28673"/>
                </a:lnTo>
                <a:lnTo>
                  <a:pt x="6156" y="35220"/>
                </a:lnTo>
                <a:lnTo>
                  <a:pt x="12724" y="39697"/>
                </a:lnTo>
                <a:lnTo>
                  <a:pt x="20619" y="41355"/>
                </a:lnTo>
                <a:lnTo>
                  <a:pt x="28913" y="39697"/>
                </a:lnTo>
                <a:lnTo>
                  <a:pt x="35530" y="35220"/>
                </a:lnTo>
                <a:lnTo>
                  <a:pt x="39910" y="28673"/>
                </a:lnTo>
                <a:lnTo>
                  <a:pt x="41495" y="20805"/>
                </a:lnTo>
                <a:lnTo>
                  <a:pt x="39910" y="12538"/>
                </a:lnTo>
                <a:lnTo>
                  <a:pt x="35530" y="5944"/>
                </a:lnTo>
                <a:lnTo>
                  <a:pt x="28913" y="157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863315" y="118829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940" y="1602"/>
                </a:lnTo>
                <a:lnTo>
                  <a:pt x="6283" y="6008"/>
                </a:lnTo>
                <a:lnTo>
                  <a:pt x="1704" y="12610"/>
                </a:lnTo>
                <a:lnTo>
                  <a:pt x="0" y="20805"/>
                </a:lnTo>
                <a:lnTo>
                  <a:pt x="1704" y="28785"/>
                </a:lnTo>
                <a:lnTo>
                  <a:pt x="6283" y="35411"/>
                </a:lnTo>
                <a:lnTo>
                  <a:pt x="12940" y="39936"/>
                </a:lnTo>
                <a:lnTo>
                  <a:pt x="20875" y="41610"/>
                </a:lnTo>
                <a:lnTo>
                  <a:pt x="28881" y="39936"/>
                </a:lnTo>
                <a:lnTo>
                  <a:pt x="35530" y="35411"/>
                </a:lnTo>
                <a:lnTo>
                  <a:pt x="40070" y="28785"/>
                </a:lnTo>
                <a:lnTo>
                  <a:pt x="41750" y="20805"/>
                </a:lnTo>
                <a:lnTo>
                  <a:pt x="40070" y="12610"/>
                </a:lnTo>
                <a:lnTo>
                  <a:pt x="35530" y="6008"/>
                </a:lnTo>
                <a:lnTo>
                  <a:pt x="28881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901232" y="379742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98"/>
                </a:lnTo>
                <a:lnTo>
                  <a:pt x="5943" y="6262"/>
                </a:lnTo>
                <a:lnTo>
                  <a:pt x="1597" y="12897"/>
                </a:lnTo>
                <a:lnTo>
                  <a:pt x="0" y="20805"/>
                </a:lnTo>
                <a:lnTo>
                  <a:pt x="1597" y="28982"/>
                </a:lnTo>
                <a:lnTo>
                  <a:pt x="5943" y="35586"/>
                </a:lnTo>
                <a:lnTo>
                  <a:pt x="12365" y="40001"/>
                </a:lnTo>
                <a:lnTo>
                  <a:pt x="20193" y="41610"/>
                </a:lnTo>
                <a:lnTo>
                  <a:pt x="28487" y="40001"/>
                </a:lnTo>
                <a:lnTo>
                  <a:pt x="35104" y="35586"/>
                </a:lnTo>
                <a:lnTo>
                  <a:pt x="39484" y="28982"/>
                </a:lnTo>
                <a:lnTo>
                  <a:pt x="41069" y="20805"/>
                </a:lnTo>
                <a:lnTo>
                  <a:pt x="39484" y="12897"/>
                </a:lnTo>
                <a:lnTo>
                  <a:pt x="35104" y="6262"/>
                </a:lnTo>
                <a:lnTo>
                  <a:pt x="28487" y="169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10349" y="392947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581" y="1668"/>
                </a:lnTo>
                <a:lnTo>
                  <a:pt x="5964" y="6183"/>
                </a:lnTo>
                <a:lnTo>
                  <a:pt x="1584" y="12807"/>
                </a:lnTo>
                <a:lnTo>
                  <a:pt x="0" y="20805"/>
                </a:lnTo>
                <a:lnTo>
                  <a:pt x="1584" y="28982"/>
                </a:lnTo>
                <a:lnTo>
                  <a:pt x="5964" y="35586"/>
                </a:lnTo>
                <a:lnTo>
                  <a:pt x="12581" y="40001"/>
                </a:lnTo>
                <a:lnTo>
                  <a:pt x="20875" y="41610"/>
                </a:lnTo>
                <a:lnTo>
                  <a:pt x="28770" y="40001"/>
                </a:lnTo>
                <a:lnTo>
                  <a:pt x="35338" y="35586"/>
                </a:lnTo>
                <a:lnTo>
                  <a:pt x="39830" y="28982"/>
                </a:lnTo>
                <a:lnTo>
                  <a:pt x="41495" y="20805"/>
                </a:lnTo>
                <a:lnTo>
                  <a:pt x="39830" y="12807"/>
                </a:lnTo>
                <a:lnTo>
                  <a:pt x="35338" y="6183"/>
                </a:lnTo>
                <a:lnTo>
                  <a:pt x="2877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19977" y="107492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293" y="1662"/>
                </a:lnTo>
                <a:lnTo>
                  <a:pt x="5879" y="6167"/>
                </a:lnTo>
                <a:lnTo>
                  <a:pt x="1573" y="12789"/>
                </a:lnTo>
                <a:lnTo>
                  <a:pt x="0" y="20805"/>
                </a:lnTo>
                <a:lnTo>
                  <a:pt x="1573" y="28964"/>
                </a:lnTo>
                <a:lnTo>
                  <a:pt x="5879" y="35570"/>
                </a:lnTo>
                <a:lnTo>
                  <a:pt x="12293" y="39995"/>
                </a:lnTo>
                <a:lnTo>
                  <a:pt x="20193" y="41610"/>
                </a:lnTo>
                <a:lnTo>
                  <a:pt x="28380" y="39995"/>
                </a:lnTo>
                <a:lnTo>
                  <a:pt x="35008" y="35570"/>
                </a:lnTo>
                <a:lnTo>
                  <a:pt x="39448" y="28964"/>
                </a:lnTo>
                <a:lnTo>
                  <a:pt x="41069" y="20805"/>
                </a:lnTo>
                <a:lnTo>
                  <a:pt x="39448" y="12789"/>
                </a:lnTo>
                <a:lnTo>
                  <a:pt x="35008" y="6167"/>
                </a:lnTo>
                <a:lnTo>
                  <a:pt x="28380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47584" y="287904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2"/>
                </a:lnTo>
                <a:lnTo>
                  <a:pt x="6219" y="6167"/>
                </a:lnTo>
                <a:lnTo>
                  <a:pt x="1680" y="12789"/>
                </a:lnTo>
                <a:lnTo>
                  <a:pt x="0" y="20805"/>
                </a:lnTo>
                <a:lnTo>
                  <a:pt x="1680" y="28924"/>
                </a:lnTo>
                <a:lnTo>
                  <a:pt x="6219" y="35443"/>
                </a:lnTo>
                <a:lnTo>
                  <a:pt x="12868" y="39780"/>
                </a:lnTo>
                <a:lnTo>
                  <a:pt x="20875" y="41355"/>
                </a:lnTo>
                <a:lnTo>
                  <a:pt x="29071" y="39780"/>
                </a:lnTo>
                <a:lnTo>
                  <a:pt x="35637" y="35443"/>
                </a:lnTo>
                <a:lnTo>
                  <a:pt x="39998" y="28924"/>
                </a:lnTo>
                <a:lnTo>
                  <a:pt x="41580" y="20805"/>
                </a:lnTo>
                <a:lnTo>
                  <a:pt x="39998" y="12789"/>
                </a:lnTo>
                <a:lnTo>
                  <a:pt x="35637" y="6167"/>
                </a:lnTo>
                <a:lnTo>
                  <a:pt x="29071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966755" y="328875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68"/>
                </a:lnTo>
                <a:lnTo>
                  <a:pt x="5985" y="6183"/>
                </a:lnTo>
                <a:lnTo>
                  <a:pt x="1610" y="12807"/>
                </a:lnTo>
                <a:lnTo>
                  <a:pt x="0" y="20805"/>
                </a:lnTo>
                <a:lnTo>
                  <a:pt x="1610" y="28982"/>
                </a:lnTo>
                <a:lnTo>
                  <a:pt x="5985" y="35586"/>
                </a:lnTo>
                <a:lnTo>
                  <a:pt x="12437" y="40001"/>
                </a:lnTo>
                <a:lnTo>
                  <a:pt x="20278" y="41610"/>
                </a:lnTo>
                <a:lnTo>
                  <a:pt x="28573" y="40001"/>
                </a:lnTo>
                <a:lnTo>
                  <a:pt x="35189" y="35586"/>
                </a:lnTo>
                <a:lnTo>
                  <a:pt x="39569" y="28982"/>
                </a:lnTo>
                <a:lnTo>
                  <a:pt x="41154" y="20805"/>
                </a:lnTo>
                <a:lnTo>
                  <a:pt x="39569" y="12807"/>
                </a:lnTo>
                <a:lnTo>
                  <a:pt x="35189" y="6183"/>
                </a:lnTo>
                <a:lnTo>
                  <a:pt x="28573" y="166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975957" y="276627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581" y="1576"/>
                </a:lnTo>
                <a:lnTo>
                  <a:pt x="5964" y="5923"/>
                </a:lnTo>
                <a:lnTo>
                  <a:pt x="1584" y="12467"/>
                </a:lnTo>
                <a:lnTo>
                  <a:pt x="0" y="20635"/>
                </a:lnTo>
                <a:lnTo>
                  <a:pt x="1584" y="28615"/>
                </a:lnTo>
                <a:lnTo>
                  <a:pt x="5964" y="35241"/>
                </a:lnTo>
                <a:lnTo>
                  <a:pt x="12581" y="39766"/>
                </a:lnTo>
                <a:lnTo>
                  <a:pt x="20875" y="41440"/>
                </a:lnTo>
                <a:lnTo>
                  <a:pt x="28770" y="39766"/>
                </a:lnTo>
                <a:lnTo>
                  <a:pt x="35338" y="35241"/>
                </a:lnTo>
                <a:lnTo>
                  <a:pt x="39830" y="28615"/>
                </a:lnTo>
                <a:lnTo>
                  <a:pt x="41495" y="20635"/>
                </a:lnTo>
                <a:lnTo>
                  <a:pt x="39830" y="12467"/>
                </a:lnTo>
                <a:lnTo>
                  <a:pt x="35338" y="5923"/>
                </a:lnTo>
                <a:lnTo>
                  <a:pt x="28770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985500" y="273807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574"/>
                </a:lnTo>
                <a:lnTo>
                  <a:pt x="5985" y="5912"/>
                </a:lnTo>
                <a:lnTo>
                  <a:pt x="1610" y="12431"/>
                </a:lnTo>
                <a:lnTo>
                  <a:pt x="0" y="20550"/>
                </a:lnTo>
                <a:lnTo>
                  <a:pt x="1610" y="28566"/>
                </a:lnTo>
                <a:lnTo>
                  <a:pt x="5985" y="35188"/>
                </a:lnTo>
                <a:lnTo>
                  <a:pt x="12437" y="39693"/>
                </a:lnTo>
                <a:lnTo>
                  <a:pt x="20278" y="41355"/>
                </a:lnTo>
                <a:lnTo>
                  <a:pt x="28451" y="39693"/>
                </a:lnTo>
                <a:lnTo>
                  <a:pt x="35051" y="35188"/>
                </a:lnTo>
                <a:lnTo>
                  <a:pt x="39462" y="28566"/>
                </a:lnTo>
                <a:lnTo>
                  <a:pt x="41069" y="20550"/>
                </a:lnTo>
                <a:lnTo>
                  <a:pt x="39462" y="12431"/>
                </a:lnTo>
                <a:lnTo>
                  <a:pt x="35051" y="5912"/>
                </a:lnTo>
                <a:lnTo>
                  <a:pt x="28451" y="1574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13192" y="252127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14"/>
                </a:lnTo>
                <a:lnTo>
                  <a:pt x="6188" y="6039"/>
                </a:lnTo>
                <a:lnTo>
                  <a:pt x="1668" y="12646"/>
                </a:lnTo>
                <a:lnTo>
                  <a:pt x="0" y="20805"/>
                </a:lnTo>
                <a:lnTo>
                  <a:pt x="1668" y="28820"/>
                </a:lnTo>
                <a:lnTo>
                  <a:pt x="6188" y="35443"/>
                </a:lnTo>
                <a:lnTo>
                  <a:pt x="12832" y="39948"/>
                </a:lnTo>
                <a:lnTo>
                  <a:pt x="20875" y="41610"/>
                </a:lnTo>
                <a:lnTo>
                  <a:pt x="29021" y="39948"/>
                </a:lnTo>
                <a:lnTo>
                  <a:pt x="35562" y="35443"/>
                </a:lnTo>
                <a:lnTo>
                  <a:pt x="39914" y="28820"/>
                </a:lnTo>
                <a:lnTo>
                  <a:pt x="41495" y="20805"/>
                </a:lnTo>
                <a:lnTo>
                  <a:pt x="39914" y="12646"/>
                </a:lnTo>
                <a:lnTo>
                  <a:pt x="35562" y="6039"/>
                </a:lnTo>
                <a:lnTo>
                  <a:pt x="29021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022735" y="287904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62"/>
                </a:lnTo>
                <a:lnTo>
                  <a:pt x="6060" y="6167"/>
                </a:lnTo>
                <a:lnTo>
                  <a:pt x="1620" y="12789"/>
                </a:lnTo>
                <a:lnTo>
                  <a:pt x="0" y="20805"/>
                </a:lnTo>
                <a:lnTo>
                  <a:pt x="1620" y="28924"/>
                </a:lnTo>
                <a:lnTo>
                  <a:pt x="6060" y="35443"/>
                </a:lnTo>
                <a:lnTo>
                  <a:pt x="12688" y="39780"/>
                </a:lnTo>
                <a:lnTo>
                  <a:pt x="20875" y="41355"/>
                </a:lnTo>
                <a:lnTo>
                  <a:pt x="28716" y="39780"/>
                </a:lnTo>
                <a:lnTo>
                  <a:pt x="35168" y="35443"/>
                </a:lnTo>
                <a:lnTo>
                  <a:pt x="39543" y="28924"/>
                </a:lnTo>
                <a:lnTo>
                  <a:pt x="41154" y="20805"/>
                </a:lnTo>
                <a:lnTo>
                  <a:pt x="39543" y="12789"/>
                </a:lnTo>
                <a:lnTo>
                  <a:pt x="35168" y="6167"/>
                </a:lnTo>
                <a:lnTo>
                  <a:pt x="28716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041480" y="381186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8"/>
                </a:lnTo>
                <a:lnTo>
                  <a:pt x="6219" y="6023"/>
                </a:lnTo>
                <a:lnTo>
                  <a:pt x="1680" y="12628"/>
                </a:lnTo>
                <a:lnTo>
                  <a:pt x="0" y="20805"/>
                </a:lnTo>
                <a:lnTo>
                  <a:pt x="1680" y="28982"/>
                </a:lnTo>
                <a:lnTo>
                  <a:pt x="6219" y="35586"/>
                </a:lnTo>
                <a:lnTo>
                  <a:pt x="12868" y="40001"/>
                </a:lnTo>
                <a:lnTo>
                  <a:pt x="20875" y="41610"/>
                </a:lnTo>
                <a:lnTo>
                  <a:pt x="28783" y="40001"/>
                </a:lnTo>
                <a:lnTo>
                  <a:pt x="35381" y="35586"/>
                </a:lnTo>
                <a:lnTo>
                  <a:pt x="39902" y="28982"/>
                </a:lnTo>
                <a:lnTo>
                  <a:pt x="41580" y="20805"/>
                </a:lnTo>
                <a:lnTo>
                  <a:pt x="39902" y="12628"/>
                </a:lnTo>
                <a:lnTo>
                  <a:pt x="35381" y="6023"/>
                </a:lnTo>
                <a:lnTo>
                  <a:pt x="28783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055795" y="108936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449" y="0"/>
                </a:moveTo>
                <a:lnTo>
                  <a:pt x="12473" y="1602"/>
                </a:lnTo>
                <a:lnTo>
                  <a:pt x="5975" y="6008"/>
                </a:lnTo>
                <a:lnTo>
                  <a:pt x="1601" y="12610"/>
                </a:lnTo>
                <a:lnTo>
                  <a:pt x="0" y="20805"/>
                </a:lnTo>
                <a:lnTo>
                  <a:pt x="1601" y="28713"/>
                </a:lnTo>
                <a:lnTo>
                  <a:pt x="5975" y="35347"/>
                </a:lnTo>
                <a:lnTo>
                  <a:pt x="12473" y="39912"/>
                </a:lnTo>
                <a:lnTo>
                  <a:pt x="20449" y="41610"/>
                </a:lnTo>
                <a:lnTo>
                  <a:pt x="28595" y="39912"/>
                </a:lnTo>
                <a:lnTo>
                  <a:pt x="35136" y="35347"/>
                </a:lnTo>
                <a:lnTo>
                  <a:pt x="39488" y="28713"/>
                </a:lnTo>
                <a:lnTo>
                  <a:pt x="41069" y="20805"/>
                </a:lnTo>
                <a:lnTo>
                  <a:pt x="39488" y="12610"/>
                </a:lnTo>
                <a:lnTo>
                  <a:pt x="35136" y="6008"/>
                </a:lnTo>
                <a:lnTo>
                  <a:pt x="28595" y="1602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093285" y="282257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62"/>
                </a:lnTo>
                <a:lnTo>
                  <a:pt x="5932" y="6167"/>
                </a:lnTo>
                <a:lnTo>
                  <a:pt x="1580" y="12789"/>
                </a:lnTo>
                <a:lnTo>
                  <a:pt x="0" y="20805"/>
                </a:lnTo>
                <a:lnTo>
                  <a:pt x="1580" y="28964"/>
                </a:lnTo>
                <a:lnTo>
                  <a:pt x="5932" y="35570"/>
                </a:lnTo>
                <a:lnTo>
                  <a:pt x="12473" y="39995"/>
                </a:lnTo>
                <a:lnTo>
                  <a:pt x="20619" y="41610"/>
                </a:lnTo>
                <a:lnTo>
                  <a:pt x="28559" y="39995"/>
                </a:lnTo>
                <a:lnTo>
                  <a:pt x="35062" y="35570"/>
                </a:lnTo>
                <a:lnTo>
                  <a:pt x="39455" y="28964"/>
                </a:lnTo>
                <a:lnTo>
                  <a:pt x="41069" y="20805"/>
                </a:lnTo>
                <a:lnTo>
                  <a:pt x="39455" y="12789"/>
                </a:lnTo>
                <a:lnTo>
                  <a:pt x="35062" y="6167"/>
                </a:lnTo>
                <a:lnTo>
                  <a:pt x="28559" y="166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102231" y="308174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796" y="1614"/>
                </a:lnTo>
                <a:lnTo>
                  <a:pt x="6177" y="6039"/>
                </a:lnTo>
                <a:lnTo>
                  <a:pt x="1666" y="12646"/>
                </a:lnTo>
                <a:lnTo>
                  <a:pt x="0" y="20805"/>
                </a:lnTo>
                <a:lnTo>
                  <a:pt x="1666" y="28973"/>
                </a:lnTo>
                <a:lnTo>
                  <a:pt x="6177" y="35517"/>
                </a:lnTo>
                <a:lnTo>
                  <a:pt x="12796" y="39864"/>
                </a:lnTo>
                <a:lnTo>
                  <a:pt x="20790" y="41440"/>
                </a:lnTo>
                <a:lnTo>
                  <a:pt x="29012" y="39864"/>
                </a:lnTo>
                <a:lnTo>
                  <a:pt x="35637" y="35517"/>
                </a:lnTo>
                <a:lnTo>
                  <a:pt x="40057" y="28973"/>
                </a:lnTo>
                <a:lnTo>
                  <a:pt x="41665" y="20805"/>
                </a:lnTo>
                <a:lnTo>
                  <a:pt x="40057" y="12646"/>
                </a:lnTo>
                <a:lnTo>
                  <a:pt x="35637" y="6039"/>
                </a:lnTo>
                <a:lnTo>
                  <a:pt x="29012" y="161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111775" y="333142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65"/>
                </a:lnTo>
                <a:lnTo>
                  <a:pt x="6028" y="6156"/>
                </a:lnTo>
                <a:lnTo>
                  <a:pt x="1608" y="12718"/>
                </a:lnTo>
                <a:lnTo>
                  <a:pt x="0" y="20593"/>
                </a:lnTo>
                <a:lnTo>
                  <a:pt x="1608" y="28769"/>
                </a:lnTo>
                <a:lnTo>
                  <a:pt x="6028" y="35374"/>
                </a:lnTo>
                <a:lnTo>
                  <a:pt x="12653" y="39789"/>
                </a:lnTo>
                <a:lnTo>
                  <a:pt x="20875" y="41398"/>
                </a:lnTo>
                <a:lnTo>
                  <a:pt x="28775" y="39789"/>
                </a:lnTo>
                <a:lnTo>
                  <a:pt x="35189" y="35374"/>
                </a:lnTo>
                <a:lnTo>
                  <a:pt x="39495" y="28769"/>
                </a:lnTo>
                <a:lnTo>
                  <a:pt x="41069" y="20593"/>
                </a:lnTo>
                <a:lnTo>
                  <a:pt x="39495" y="12718"/>
                </a:lnTo>
                <a:lnTo>
                  <a:pt x="35189" y="6156"/>
                </a:lnTo>
                <a:lnTo>
                  <a:pt x="28775" y="166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130520" y="268160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02"/>
                </a:lnTo>
                <a:lnTo>
                  <a:pt x="6188" y="6008"/>
                </a:lnTo>
                <a:lnTo>
                  <a:pt x="1668" y="12610"/>
                </a:lnTo>
                <a:lnTo>
                  <a:pt x="0" y="20805"/>
                </a:lnTo>
                <a:lnTo>
                  <a:pt x="1668" y="28673"/>
                </a:lnTo>
                <a:lnTo>
                  <a:pt x="6188" y="35220"/>
                </a:lnTo>
                <a:lnTo>
                  <a:pt x="12832" y="39697"/>
                </a:lnTo>
                <a:lnTo>
                  <a:pt x="20875" y="41355"/>
                </a:lnTo>
                <a:lnTo>
                  <a:pt x="28770" y="39697"/>
                </a:lnTo>
                <a:lnTo>
                  <a:pt x="35338" y="35220"/>
                </a:lnTo>
                <a:lnTo>
                  <a:pt x="39830" y="28673"/>
                </a:lnTo>
                <a:lnTo>
                  <a:pt x="41495" y="20805"/>
                </a:lnTo>
                <a:lnTo>
                  <a:pt x="39830" y="12610"/>
                </a:lnTo>
                <a:lnTo>
                  <a:pt x="35338" y="6008"/>
                </a:lnTo>
                <a:lnTo>
                  <a:pt x="28770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140063" y="262937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62"/>
                </a:lnTo>
                <a:lnTo>
                  <a:pt x="5985" y="6167"/>
                </a:lnTo>
                <a:lnTo>
                  <a:pt x="1610" y="12789"/>
                </a:lnTo>
                <a:lnTo>
                  <a:pt x="0" y="20805"/>
                </a:lnTo>
                <a:lnTo>
                  <a:pt x="1610" y="28964"/>
                </a:lnTo>
                <a:lnTo>
                  <a:pt x="5985" y="35570"/>
                </a:lnTo>
                <a:lnTo>
                  <a:pt x="12437" y="39995"/>
                </a:lnTo>
                <a:lnTo>
                  <a:pt x="20278" y="41610"/>
                </a:lnTo>
                <a:lnTo>
                  <a:pt x="28465" y="39995"/>
                </a:lnTo>
                <a:lnTo>
                  <a:pt x="35093" y="35570"/>
                </a:lnTo>
                <a:lnTo>
                  <a:pt x="39533" y="28964"/>
                </a:lnTo>
                <a:lnTo>
                  <a:pt x="41154" y="20805"/>
                </a:lnTo>
                <a:lnTo>
                  <a:pt x="39533" y="12789"/>
                </a:lnTo>
                <a:lnTo>
                  <a:pt x="35093" y="6167"/>
                </a:lnTo>
                <a:lnTo>
                  <a:pt x="28465" y="166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149265" y="113139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19" y="0"/>
                </a:moveTo>
                <a:lnTo>
                  <a:pt x="12724" y="1662"/>
                </a:lnTo>
                <a:lnTo>
                  <a:pt x="6156" y="6167"/>
                </a:lnTo>
                <a:lnTo>
                  <a:pt x="1664" y="12789"/>
                </a:lnTo>
                <a:lnTo>
                  <a:pt x="0" y="20805"/>
                </a:lnTo>
                <a:lnTo>
                  <a:pt x="1664" y="28964"/>
                </a:lnTo>
                <a:lnTo>
                  <a:pt x="6156" y="35570"/>
                </a:lnTo>
                <a:lnTo>
                  <a:pt x="12724" y="39995"/>
                </a:lnTo>
                <a:lnTo>
                  <a:pt x="20619" y="41610"/>
                </a:lnTo>
                <a:lnTo>
                  <a:pt x="28662" y="39995"/>
                </a:lnTo>
                <a:lnTo>
                  <a:pt x="35307" y="35570"/>
                </a:lnTo>
                <a:lnTo>
                  <a:pt x="39826" y="28964"/>
                </a:lnTo>
                <a:lnTo>
                  <a:pt x="41495" y="20805"/>
                </a:lnTo>
                <a:lnTo>
                  <a:pt x="39826" y="12789"/>
                </a:lnTo>
                <a:lnTo>
                  <a:pt x="35307" y="6167"/>
                </a:lnTo>
                <a:lnTo>
                  <a:pt x="28662" y="166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158808" y="349638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575"/>
                </a:lnTo>
                <a:lnTo>
                  <a:pt x="5943" y="5917"/>
                </a:lnTo>
                <a:lnTo>
                  <a:pt x="1581" y="12449"/>
                </a:lnTo>
                <a:lnTo>
                  <a:pt x="0" y="20593"/>
                </a:lnTo>
                <a:lnTo>
                  <a:pt x="1581" y="28590"/>
                </a:lnTo>
                <a:lnTo>
                  <a:pt x="5943" y="35215"/>
                </a:lnTo>
                <a:lnTo>
                  <a:pt x="12509" y="39729"/>
                </a:lnTo>
                <a:lnTo>
                  <a:pt x="20704" y="41398"/>
                </a:lnTo>
                <a:lnTo>
                  <a:pt x="28631" y="39729"/>
                </a:lnTo>
                <a:lnTo>
                  <a:pt x="35104" y="35215"/>
                </a:lnTo>
                <a:lnTo>
                  <a:pt x="39468" y="28590"/>
                </a:lnTo>
                <a:lnTo>
                  <a:pt x="41069" y="20593"/>
                </a:lnTo>
                <a:lnTo>
                  <a:pt x="39468" y="12449"/>
                </a:lnTo>
                <a:lnTo>
                  <a:pt x="35104" y="5917"/>
                </a:lnTo>
                <a:lnTo>
                  <a:pt x="28631" y="1575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167755" y="364690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8"/>
                </a:lnTo>
                <a:lnTo>
                  <a:pt x="6219" y="6183"/>
                </a:lnTo>
                <a:lnTo>
                  <a:pt x="1680" y="12807"/>
                </a:lnTo>
                <a:lnTo>
                  <a:pt x="0" y="20805"/>
                </a:lnTo>
                <a:lnTo>
                  <a:pt x="1680" y="28982"/>
                </a:lnTo>
                <a:lnTo>
                  <a:pt x="6219" y="35586"/>
                </a:lnTo>
                <a:lnTo>
                  <a:pt x="12868" y="40001"/>
                </a:lnTo>
                <a:lnTo>
                  <a:pt x="20875" y="41610"/>
                </a:lnTo>
                <a:lnTo>
                  <a:pt x="29061" y="40001"/>
                </a:lnTo>
                <a:lnTo>
                  <a:pt x="35690" y="35586"/>
                </a:lnTo>
                <a:lnTo>
                  <a:pt x="40130" y="28982"/>
                </a:lnTo>
                <a:lnTo>
                  <a:pt x="41750" y="20805"/>
                </a:lnTo>
                <a:lnTo>
                  <a:pt x="40130" y="12807"/>
                </a:lnTo>
                <a:lnTo>
                  <a:pt x="35690" y="6183"/>
                </a:lnTo>
                <a:lnTo>
                  <a:pt x="29061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177383" y="28698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617" y="1614"/>
                </a:lnTo>
                <a:lnTo>
                  <a:pt x="6017" y="6039"/>
                </a:lnTo>
                <a:lnTo>
                  <a:pt x="1606" y="12646"/>
                </a:lnTo>
                <a:lnTo>
                  <a:pt x="0" y="20805"/>
                </a:lnTo>
                <a:lnTo>
                  <a:pt x="1606" y="28820"/>
                </a:lnTo>
                <a:lnTo>
                  <a:pt x="6017" y="35443"/>
                </a:lnTo>
                <a:lnTo>
                  <a:pt x="12617" y="39948"/>
                </a:lnTo>
                <a:lnTo>
                  <a:pt x="20790" y="41610"/>
                </a:lnTo>
                <a:lnTo>
                  <a:pt x="28832" y="39948"/>
                </a:lnTo>
                <a:lnTo>
                  <a:pt x="35477" y="35443"/>
                </a:lnTo>
                <a:lnTo>
                  <a:pt x="39997" y="28820"/>
                </a:lnTo>
                <a:lnTo>
                  <a:pt x="41665" y="20805"/>
                </a:lnTo>
                <a:lnTo>
                  <a:pt x="39997" y="12646"/>
                </a:lnTo>
                <a:lnTo>
                  <a:pt x="35477" y="6039"/>
                </a:lnTo>
                <a:lnTo>
                  <a:pt x="28832" y="161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187181" y="280872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57" y="1614"/>
                </a:lnTo>
                <a:lnTo>
                  <a:pt x="5847" y="6039"/>
                </a:lnTo>
                <a:lnTo>
                  <a:pt x="1561" y="12646"/>
                </a:lnTo>
                <a:lnTo>
                  <a:pt x="0" y="20805"/>
                </a:lnTo>
                <a:lnTo>
                  <a:pt x="1561" y="28713"/>
                </a:lnTo>
                <a:lnTo>
                  <a:pt x="5847" y="35347"/>
                </a:lnTo>
                <a:lnTo>
                  <a:pt x="12257" y="39912"/>
                </a:lnTo>
                <a:lnTo>
                  <a:pt x="20193" y="41610"/>
                </a:lnTo>
                <a:lnTo>
                  <a:pt x="28340" y="39912"/>
                </a:lnTo>
                <a:lnTo>
                  <a:pt x="34880" y="35347"/>
                </a:lnTo>
                <a:lnTo>
                  <a:pt x="39233" y="28713"/>
                </a:lnTo>
                <a:lnTo>
                  <a:pt x="40813" y="20805"/>
                </a:lnTo>
                <a:lnTo>
                  <a:pt x="39233" y="12646"/>
                </a:lnTo>
                <a:lnTo>
                  <a:pt x="34880" y="6039"/>
                </a:lnTo>
                <a:lnTo>
                  <a:pt x="28340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196043" y="366601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8"/>
                </a:lnTo>
                <a:lnTo>
                  <a:pt x="6219" y="6023"/>
                </a:lnTo>
                <a:lnTo>
                  <a:pt x="1680" y="12628"/>
                </a:lnTo>
                <a:lnTo>
                  <a:pt x="0" y="20805"/>
                </a:lnTo>
                <a:lnTo>
                  <a:pt x="1680" y="28803"/>
                </a:lnTo>
                <a:lnTo>
                  <a:pt x="6219" y="35427"/>
                </a:lnTo>
                <a:lnTo>
                  <a:pt x="12868" y="39942"/>
                </a:lnTo>
                <a:lnTo>
                  <a:pt x="20875" y="41610"/>
                </a:lnTo>
                <a:lnTo>
                  <a:pt x="28783" y="39942"/>
                </a:lnTo>
                <a:lnTo>
                  <a:pt x="35381" y="35427"/>
                </a:lnTo>
                <a:lnTo>
                  <a:pt x="39902" y="28803"/>
                </a:lnTo>
                <a:lnTo>
                  <a:pt x="41580" y="20805"/>
                </a:lnTo>
                <a:lnTo>
                  <a:pt x="39902" y="12628"/>
                </a:lnTo>
                <a:lnTo>
                  <a:pt x="35381" y="6023"/>
                </a:lnTo>
                <a:lnTo>
                  <a:pt x="28783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05671" y="120697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53" y="1662"/>
                </a:lnTo>
                <a:lnTo>
                  <a:pt x="6028" y="6167"/>
                </a:lnTo>
                <a:lnTo>
                  <a:pt x="1608" y="12789"/>
                </a:lnTo>
                <a:lnTo>
                  <a:pt x="0" y="20805"/>
                </a:lnTo>
                <a:lnTo>
                  <a:pt x="1608" y="28924"/>
                </a:lnTo>
                <a:lnTo>
                  <a:pt x="6028" y="35443"/>
                </a:lnTo>
                <a:lnTo>
                  <a:pt x="12653" y="39780"/>
                </a:lnTo>
                <a:lnTo>
                  <a:pt x="20875" y="41355"/>
                </a:lnTo>
                <a:lnTo>
                  <a:pt x="28703" y="39780"/>
                </a:lnTo>
                <a:lnTo>
                  <a:pt x="35125" y="35443"/>
                </a:lnTo>
                <a:lnTo>
                  <a:pt x="39471" y="28924"/>
                </a:lnTo>
                <a:lnTo>
                  <a:pt x="41069" y="20805"/>
                </a:lnTo>
                <a:lnTo>
                  <a:pt x="39471" y="12789"/>
                </a:lnTo>
                <a:lnTo>
                  <a:pt x="35125" y="6167"/>
                </a:lnTo>
                <a:lnTo>
                  <a:pt x="28703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14788" y="325158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575"/>
                </a:lnTo>
                <a:lnTo>
                  <a:pt x="6198" y="5919"/>
                </a:lnTo>
                <a:lnTo>
                  <a:pt x="1677" y="12456"/>
                </a:lnTo>
                <a:lnTo>
                  <a:pt x="0" y="20610"/>
                </a:lnTo>
                <a:lnTo>
                  <a:pt x="1677" y="28607"/>
                </a:lnTo>
                <a:lnTo>
                  <a:pt x="6198" y="35232"/>
                </a:lnTo>
                <a:lnTo>
                  <a:pt x="12796" y="39746"/>
                </a:lnTo>
                <a:lnTo>
                  <a:pt x="20704" y="41415"/>
                </a:lnTo>
                <a:lnTo>
                  <a:pt x="28711" y="39746"/>
                </a:lnTo>
                <a:lnTo>
                  <a:pt x="35360" y="35232"/>
                </a:lnTo>
                <a:lnTo>
                  <a:pt x="39900" y="28607"/>
                </a:lnTo>
                <a:lnTo>
                  <a:pt x="41580" y="20610"/>
                </a:lnTo>
                <a:lnTo>
                  <a:pt x="39900" y="12456"/>
                </a:lnTo>
                <a:lnTo>
                  <a:pt x="35360" y="5919"/>
                </a:lnTo>
                <a:lnTo>
                  <a:pt x="28711" y="1575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24416" y="377407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68"/>
                </a:lnTo>
                <a:lnTo>
                  <a:pt x="5932" y="6183"/>
                </a:lnTo>
                <a:lnTo>
                  <a:pt x="1580" y="12807"/>
                </a:lnTo>
                <a:lnTo>
                  <a:pt x="0" y="20805"/>
                </a:lnTo>
                <a:lnTo>
                  <a:pt x="1580" y="28982"/>
                </a:lnTo>
                <a:lnTo>
                  <a:pt x="5932" y="35586"/>
                </a:lnTo>
                <a:lnTo>
                  <a:pt x="12473" y="40001"/>
                </a:lnTo>
                <a:lnTo>
                  <a:pt x="20619" y="41610"/>
                </a:lnTo>
                <a:lnTo>
                  <a:pt x="28595" y="40001"/>
                </a:lnTo>
                <a:lnTo>
                  <a:pt x="35093" y="35586"/>
                </a:lnTo>
                <a:lnTo>
                  <a:pt x="39467" y="28982"/>
                </a:lnTo>
                <a:lnTo>
                  <a:pt x="41069" y="20805"/>
                </a:lnTo>
                <a:lnTo>
                  <a:pt x="39467" y="12807"/>
                </a:lnTo>
                <a:lnTo>
                  <a:pt x="35093" y="6183"/>
                </a:lnTo>
                <a:lnTo>
                  <a:pt x="28595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33959" y="136704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78" y="0"/>
                </a:moveTo>
                <a:lnTo>
                  <a:pt x="12329" y="1602"/>
                </a:lnTo>
                <a:lnTo>
                  <a:pt x="5889" y="6008"/>
                </a:lnTo>
                <a:lnTo>
                  <a:pt x="1574" y="12610"/>
                </a:lnTo>
                <a:lnTo>
                  <a:pt x="0" y="20805"/>
                </a:lnTo>
                <a:lnTo>
                  <a:pt x="1574" y="28964"/>
                </a:lnTo>
                <a:lnTo>
                  <a:pt x="5889" y="35570"/>
                </a:lnTo>
                <a:lnTo>
                  <a:pt x="12329" y="39995"/>
                </a:lnTo>
                <a:lnTo>
                  <a:pt x="20278" y="41610"/>
                </a:lnTo>
                <a:lnTo>
                  <a:pt x="28465" y="39995"/>
                </a:lnTo>
                <a:lnTo>
                  <a:pt x="35093" y="35570"/>
                </a:lnTo>
                <a:lnTo>
                  <a:pt x="39533" y="28964"/>
                </a:lnTo>
                <a:lnTo>
                  <a:pt x="41154" y="20805"/>
                </a:lnTo>
                <a:lnTo>
                  <a:pt x="39533" y="12610"/>
                </a:lnTo>
                <a:lnTo>
                  <a:pt x="35093" y="6008"/>
                </a:lnTo>
                <a:lnTo>
                  <a:pt x="28465" y="160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42906" y="297330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88" y="1658"/>
                </a:lnTo>
                <a:lnTo>
                  <a:pt x="6060" y="6135"/>
                </a:lnTo>
                <a:lnTo>
                  <a:pt x="1620" y="12682"/>
                </a:lnTo>
                <a:lnTo>
                  <a:pt x="0" y="20550"/>
                </a:lnTo>
                <a:lnTo>
                  <a:pt x="1620" y="28745"/>
                </a:lnTo>
                <a:lnTo>
                  <a:pt x="6060" y="35347"/>
                </a:lnTo>
                <a:lnTo>
                  <a:pt x="12688" y="39753"/>
                </a:lnTo>
                <a:lnTo>
                  <a:pt x="20875" y="41355"/>
                </a:lnTo>
                <a:lnTo>
                  <a:pt x="28917" y="39753"/>
                </a:lnTo>
                <a:lnTo>
                  <a:pt x="35562" y="35347"/>
                </a:lnTo>
                <a:lnTo>
                  <a:pt x="40082" y="28745"/>
                </a:lnTo>
                <a:lnTo>
                  <a:pt x="41750" y="20550"/>
                </a:lnTo>
                <a:lnTo>
                  <a:pt x="40082" y="12682"/>
                </a:lnTo>
                <a:lnTo>
                  <a:pt x="35562" y="6135"/>
                </a:lnTo>
                <a:lnTo>
                  <a:pt x="28917" y="165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52704" y="292150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98"/>
                </a:lnTo>
                <a:lnTo>
                  <a:pt x="5889" y="6262"/>
                </a:lnTo>
                <a:lnTo>
                  <a:pt x="1574" y="12897"/>
                </a:lnTo>
                <a:lnTo>
                  <a:pt x="0" y="20805"/>
                </a:lnTo>
                <a:lnTo>
                  <a:pt x="1574" y="28964"/>
                </a:lnTo>
                <a:lnTo>
                  <a:pt x="5889" y="35570"/>
                </a:lnTo>
                <a:lnTo>
                  <a:pt x="12329" y="39995"/>
                </a:lnTo>
                <a:lnTo>
                  <a:pt x="20278" y="41610"/>
                </a:lnTo>
                <a:lnTo>
                  <a:pt x="28425" y="39995"/>
                </a:lnTo>
                <a:lnTo>
                  <a:pt x="34966" y="35570"/>
                </a:lnTo>
                <a:lnTo>
                  <a:pt x="39318" y="28964"/>
                </a:lnTo>
                <a:lnTo>
                  <a:pt x="40898" y="20805"/>
                </a:lnTo>
                <a:lnTo>
                  <a:pt x="39318" y="12897"/>
                </a:lnTo>
                <a:lnTo>
                  <a:pt x="34966" y="6262"/>
                </a:lnTo>
                <a:lnTo>
                  <a:pt x="28425" y="169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261651" y="257774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8770" y="39948"/>
                </a:lnTo>
                <a:lnTo>
                  <a:pt x="35338" y="35443"/>
                </a:lnTo>
                <a:lnTo>
                  <a:pt x="39830" y="2882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271279" y="159335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617" y="1578"/>
                </a:lnTo>
                <a:lnTo>
                  <a:pt x="6017" y="5944"/>
                </a:lnTo>
                <a:lnTo>
                  <a:pt x="1606" y="12538"/>
                </a:lnTo>
                <a:lnTo>
                  <a:pt x="0" y="20805"/>
                </a:lnTo>
                <a:lnTo>
                  <a:pt x="1606" y="28673"/>
                </a:lnTo>
                <a:lnTo>
                  <a:pt x="6017" y="35220"/>
                </a:lnTo>
                <a:lnTo>
                  <a:pt x="12617" y="39697"/>
                </a:lnTo>
                <a:lnTo>
                  <a:pt x="20790" y="41355"/>
                </a:lnTo>
                <a:lnTo>
                  <a:pt x="28631" y="39697"/>
                </a:lnTo>
                <a:lnTo>
                  <a:pt x="35083" y="35220"/>
                </a:lnTo>
                <a:lnTo>
                  <a:pt x="39458" y="28673"/>
                </a:lnTo>
                <a:lnTo>
                  <a:pt x="41069" y="20805"/>
                </a:lnTo>
                <a:lnTo>
                  <a:pt x="39458" y="12538"/>
                </a:lnTo>
                <a:lnTo>
                  <a:pt x="35083" y="5944"/>
                </a:lnTo>
                <a:lnTo>
                  <a:pt x="28631" y="157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280396" y="295929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02"/>
                </a:lnTo>
                <a:lnTo>
                  <a:pt x="6156" y="6008"/>
                </a:lnTo>
                <a:lnTo>
                  <a:pt x="1664" y="12610"/>
                </a:lnTo>
                <a:lnTo>
                  <a:pt x="0" y="20805"/>
                </a:lnTo>
                <a:lnTo>
                  <a:pt x="1664" y="28785"/>
                </a:lnTo>
                <a:lnTo>
                  <a:pt x="6156" y="35411"/>
                </a:lnTo>
                <a:lnTo>
                  <a:pt x="12724" y="39936"/>
                </a:lnTo>
                <a:lnTo>
                  <a:pt x="20619" y="41610"/>
                </a:lnTo>
                <a:lnTo>
                  <a:pt x="28842" y="39936"/>
                </a:lnTo>
                <a:lnTo>
                  <a:pt x="35466" y="35411"/>
                </a:lnTo>
                <a:lnTo>
                  <a:pt x="39886" y="28785"/>
                </a:lnTo>
                <a:lnTo>
                  <a:pt x="41495" y="20805"/>
                </a:lnTo>
                <a:lnTo>
                  <a:pt x="39886" y="12610"/>
                </a:lnTo>
                <a:lnTo>
                  <a:pt x="35466" y="6008"/>
                </a:lnTo>
                <a:lnTo>
                  <a:pt x="28842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289939" y="195146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578"/>
                </a:lnTo>
                <a:lnTo>
                  <a:pt x="5943" y="5944"/>
                </a:lnTo>
                <a:lnTo>
                  <a:pt x="1581" y="12538"/>
                </a:lnTo>
                <a:lnTo>
                  <a:pt x="0" y="20805"/>
                </a:lnTo>
                <a:lnTo>
                  <a:pt x="1581" y="28686"/>
                </a:lnTo>
                <a:lnTo>
                  <a:pt x="5943" y="35262"/>
                </a:lnTo>
                <a:lnTo>
                  <a:pt x="12509" y="39768"/>
                </a:lnTo>
                <a:lnTo>
                  <a:pt x="20704" y="41440"/>
                </a:lnTo>
                <a:lnTo>
                  <a:pt x="28645" y="39768"/>
                </a:lnTo>
                <a:lnTo>
                  <a:pt x="35147" y="35262"/>
                </a:lnTo>
                <a:lnTo>
                  <a:pt x="39540" y="28686"/>
                </a:lnTo>
                <a:lnTo>
                  <a:pt x="41154" y="20805"/>
                </a:lnTo>
                <a:lnTo>
                  <a:pt x="39540" y="12538"/>
                </a:lnTo>
                <a:lnTo>
                  <a:pt x="35147" y="5944"/>
                </a:lnTo>
                <a:lnTo>
                  <a:pt x="28645" y="157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299567" y="187104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62"/>
                </a:lnTo>
                <a:lnTo>
                  <a:pt x="5879" y="6167"/>
                </a:lnTo>
                <a:lnTo>
                  <a:pt x="1573" y="12789"/>
                </a:lnTo>
                <a:lnTo>
                  <a:pt x="0" y="20805"/>
                </a:lnTo>
                <a:lnTo>
                  <a:pt x="1573" y="28964"/>
                </a:lnTo>
                <a:lnTo>
                  <a:pt x="5879" y="35570"/>
                </a:lnTo>
                <a:lnTo>
                  <a:pt x="12293" y="39995"/>
                </a:lnTo>
                <a:lnTo>
                  <a:pt x="20193" y="41610"/>
                </a:lnTo>
                <a:lnTo>
                  <a:pt x="28416" y="39995"/>
                </a:lnTo>
                <a:lnTo>
                  <a:pt x="35040" y="35570"/>
                </a:lnTo>
                <a:lnTo>
                  <a:pt x="39460" y="28964"/>
                </a:lnTo>
                <a:lnTo>
                  <a:pt x="41069" y="20805"/>
                </a:lnTo>
                <a:lnTo>
                  <a:pt x="39460" y="12789"/>
                </a:lnTo>
                <a:lnTo>
                  <a:pt x="35040" y="6167"/>
                </a:lnTo>
                <a:lnTo>
                  <a:pt x="28416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308514" y="168736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614"/>
                </a:lnTo>
                <a:lnTo>
                  <a:pt x="6283" y="6039"/>
                </a:lnTo>
                <a:lnTo>
                  <a:pt x="1704" y="12646"/>
                </a:lnTo>
                <a:lnTo>
                  <a:pt x="0" y="20805"/>
                </a:lnTo>
                <a:lnTo>
                  <a:pt x="1704" y="28820"/>
                </a:lnTo>
                <a:lnTo>
                  <a:pt x="6283" y="35443"/>
                </a:lnTo>
                <a:lnTo>
                  <a:pt x="12940" y="39948"/>
                </a:lnTo>
                <a:lnTo>
                  <a:pt x="20875" y="41610"/>
                </a:lnTo>
                <a:lnTo>
                  <a:pt x="28881" y="39948"/>
                </a:lnTo>
                <a:lnTo>
                  <a:pt x="35530" y="35443"/>
                </a:lnTo>
                <a:lnTo>
                  <a:pt x="40070" y="28820"/>
                </a:lnTo>
                <a:lnTo>
                  <a:pt x="41750" y="20805"/>
                </a:lnTo>
                <a:lnTo>
                  <a:pt x="40070" y="12646"/>
                </a:lnTo>
                <a:lnTo>
                  <a:pt x="35530" y="6039"/>
                </a:lnTo>
                <a:lnTo>
                  <a:pt x="28881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318312" y="122565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293" y="1658"/>
                </a:lnTo>
                <a:lnTo>
                  <a:pt x="5879" y="6135"/>
                </a:lnTo>
                <a:lnTo>
                  <a:pt x="1573" y="12682"/>
                </a:lnTo>
                <a:lnTo>
                  <a:pt x="0" y="20550"/>
                </a:lnTo>
                <a:lnTo>
                  <a:pt x="1573" y="28816"/>
                </a:lnTo>
                <a:lnTo>
                  <a:pt x="5879" y="35411"/>
                </a:lnTo>
                <a:lnTo>
                  <a:pt x="12293" y="39776"/>
                </a:lnTo>
                <a:lnTo>
                  <a:pt x="20193" y="41355"/>
                </a:lnTo>
                <a:lnTo>
                  <a:pt x="28389" y="39776"/>
                </a:lnTo>
                <a:lnTo>
                  <a:pt x="34955" y="35411"/>
                </a:lnTo>
                <a:lnTo>
                  <a:pt x="39316" y="28816"/>
                </a:lnTo>
                <a:lnTo>
                  <a:pt x="40898" y="20550"/>
                </a:lnTo>
                <a:lnTo>
                  <a:pt x="39316" y="12682"/>
                </a:lnTo>
                <a:lnTo>
                  <a:pt x="34955" y="6135"/>
                </a:lnTo>
                <a:lnTo>
                  <a:pt x="28389" y="165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327259" y="364690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8"/>
                </a:lnTo>
                <a:lnTo>
                  <a:pt x="6188" y="6183"/>
                </a:lnTo>
                <a:lnTo>
                  <a:pt x="1668" y="12807"/>
                </a:lnTo>
                <a:lnTo>
                  <a:pt x="0" y="20805"/>
                </a:lnTo>
                <a:lnTo>
                  <a:pt x="1668" y="28982"/>
                </a:lnTo>
                <a:lnTo>
                  <a:pt x="6188" y="35586"/>
                </a:lnTo>
                <a:lnTo>
                  <a:pt x="12832" y="40001"/>
                </a:lnTo>
                <a:lnTo>
                  <a:pt x="20875" y="41610"/>
                </a:lnTo>
                <a:lnTo>
                  <a:pt x="28770" y="40001"/>
                </a:lnTo>
                <a:lnTo>
                  <a:pt x="35338" y="35586"/>
                </a:lnTo>
                <a:lnTo>
                  <a:pt x="39830" y="28982"/>
                </a:lnTo>
                <a:lnTo>
                  <a:pt x="41495" y="20805"/>
                </a:lnTo>
                <a:lnTo>
                  <a:pt x="39830" y="12807"/>
                </a:lnTo>
                <a:lnTo>
                  <a:pt x="35338" y="6183"/>
                </a:lnTo>
                <a:lnTo>
                  <a:pt x="2877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336802" y="132458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88" y="1662"/>
                </a:lnTo>
                <a:lnTo>
                  <a:pt x="6060" y="6167"/>
                </a:lnTo>
                <a:lnTo>
                  <a:pt x="1620" y="12789"/>
                </a:lnTo>
                <a:lnTo>
                  <a:pt x="0" y="20805"/>
                </a:lnTo>
                <a:lnTo>
                  <a:pt x="1620" y="28924"/>
                </a:lnTo>
                <a:lnTo>
                  <a:pt x="6060" y="35443"/>
                </a:lnTo>
                <a:lnTo>
                  <a:pt x="12688" y="39780"/>
                </a:lnTo>
                <a:lnTo>
                  <a:pt x="20875" y="41355"/>
                </a:lnTo>
                <a:lnTo>
                  <a:pt x="28703" y="39780"/>
                </a:lnTo>
                <a:lnTo>
                  <a:pt x="35125" y="35443"/>
                </a:lnTo>
                <a:lnTo>
                  <a:pt x="39471" y="28924"/>
                </a:lnTo>
                <a:lnTo>
                  <a:pt x="41069" y="20805"/>
                </a:lnTo>
                <a:lnTo>
                  <a:pt x="39471" y="12789"/>
                </a:lnTo>
                <a:lnTo>
                  <a:pt x="35125" y="6167"/>
                </a:lnTo>
                <a:lnTo>
                  <a:pt x="28703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346005" y="206423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62"/>
                </a:lnTo>
                <a:lnTo>
                  <a:pt x="6156" y="6167"/>
                </a:lnTo>
                <a:lnTo>
                  <a:pt x="1664" y="12789"/>
                </a:lnTo>
                <a:lnTo>
                  <a:pt x="0" y="20805"/>
                </a:lnTo>
                <a:lnTo>
                  <a:pt x="1664" y="28964"/>
                </a:lnTo>
                <a:lnTo>
                  <a:pt x="6156" y="35570"/>
                </a:lnTo>
                <a:lnTo>
                  <a:pt x="12724" y="39995"/>
                </a:lnTo>
                <a:lnTo>
                  <a:pt x="20619" y="41610"/>
                </a:lnTo>
                <a:lnTo>
                  <a:pt x="28806" y="39995"/>
                </a:lnTo>
                <a:lnTo>
                  <a:pt x="35434" y="35570"/>
                </a:lnTo>
                <a:lnTo>
                  <a:pt x="39874" y="28964"/>
                </a:lnTo>
                <a:lnTo>
                  <a:pt x="41495" y="20805"/>
                </a:lnTo>
                <a:lnTo>
                  <a:pt x="39874" y="12789"/>
                </a:lnTo>
                <a:lnTo>
                  <a:pt x="35434" y="6167"/>
                </a:lnTo>
                <a:lnTo>
                  <a:pt x="28806" y="166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355547" y="164490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74"/>
                </a:lnTo>
                <a:lnTo>
                  <a:pt x="5932" y="6199"/>
                </a:lnTo>
                <a:lnTo>
                  <a:pt x="1580" y="12825"/>
                </a:lnTo>
                <a:lnTo>
                  <a:pt x="0" y="20805"/>
                </a:lnTo>
                <a:lnTo>
                  <a:pt x="1580" y="28973"/>
                </a:lnTo>
                <a:lnTo>
                  <a:pt x="5932" y="35517"/>
                </a:lnTo>
                <a:lnTo>
                  <a:pt x="12473" y="39864"/>
                </a:lnTo>
                <a:lnTo>
                  <a:pt x="20619" y="41440"/>
                </a:lnTo>
                <a:lnTo>
                  <a:pt x="28662" y="39864"/>
                </a:lnTo>
                <a:lnTo>
                  <a:pt x="35307" y="35517"/>
                </a:lnTo>
                <a:lnTo>
                  <a:pt x="39826" y="28973"/>
                </a:lnTo>
                <a:lnTo>
                  <a:pt x="41495" y="20805"/>
                </a:lnTo>
                <a:lnTo>
                  <a:pt x="39826" y="12825"/>
                </a:lnTo>
                <a:lnTo>
                  <a:pt x="35307" y="6199"/>
                </a:lnTo>
                <a:lnTo>
                  <a:pt x="28662" y="167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369351" y="253528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71"/>
                </a:lnTo>
                <a:lnTo>
                  <a:pt x="6219" y="6177"/>
                </a:lnTo>
                <a:lnTo>
                  <a:pt x="1680" y="12753"/>
                </a:lnTo>
                <a:lnTo>
                  <a:pt x="0" y="20635"/>
                </a:lnTo>
                <a:lnTo>
                  <a:pt x="1680" y="28901"/>
                </a:lnTo>
                <a:lnTo>
                  <a:pt x="6219" y="35496"/>
                </a:lnTo>
                <a:lnTo>
                  <a:pt x="12868" y="39861"/>
                </a:lnTo>
                <a:lnTo>
                  <a:pt x="20875" y="41440"/>
                </a:lnTo>
                <a:lnTo>
                  <a:pt x="29071" y="39861"/>
                </a:lnTo>
                <a:lnTo>
                  <a:pt x="35637" y="35496"/>
                </a:lnTo>
                <a:lnTo>
                  <a:pt x="39998" y="28901"/>
                </a:lnTo>
                <a:lnTo>
                  <a:pt x="41580" y="20635"/>
                </a:lnTo>
                <a:lnTo>
                  <a:pt x="39998" y="12753"/>
                </a:lnTo>
                <a:lnTo>
                  <a:pt x="35637" y="6177"/>
                </a:lnTo>
                <a:lnTo>
                  <a:pt x="29071" y="1671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378979" y="172048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14"/>
                </a:lnTo>
                <a:lnTo>
                  <a:pt x="6028" y="6039"/>
                </a:lnTo>
                <a:lnTo>
                  <a:pt x="1608" y="12646"/>
                </a:lnTo>
                <a:lnTo>
                  <a:pt x="0" y="20805"/>
                </a:lnTo>
                <a:lnTo>
                  <a:pt x="1608" y="28686"/>
                </a:lnTo>
                <a:lnTo>
                  <a:pt x="6028" y="35262"/>
                </a:lnTo>
                <a:lnTo>
                  <a:pt x="12653" y="39768"/>
                </a:lnTo>
                <a:lnTo>
                  <a:pt x="20875" y="41440"/>
                </a:lnTo>
                <a:lnTo>
                  <a:pt x="28703" y="39768"/>
                </a:lnTo>
                <a:lnTo>
                  <a:pt x="35125" y="35262"/>
                </a:lnTo>
                <a:lnTo>
                  <a:pt x="39471" y="28686"/>
                </a:lnTo>
                <a:lnTo>
                  <a:pt x="41069" y="20805"/>
                </a:lnTo>
                <a:lnTo>
                  <a:pt x="39471" y="12646"/>
                </a:lnTo>
                <a:lnTo>
                  <a:pt x="35125" y="6039"/>
                </a:lnTo>
                <a:lnTo>
                  <a:pt x="2870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388522" y="163114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578"/>
                </a:lnTo>
                <a:lnTo>
                  <a:pt x="5985" y="5944"/>
                </a:lnTo>
                <a:lnTo>
                  <a:pt x="1610" y="12538"/>
                </a:lnTo>
                <a:lnTo>
                  <a:pt x="0" y="20805"/>
                </a:lnTo>
                <a:lnTo>
                  <a:pt x="1610" y="28673"/>
                </a:lnTo>
                <a:lnTo>
                  <a:pt x="5985" y="35220"/>
                </a:lnTo>
                <a:lnTo>
                  <a:pt x="12437" y="39697"/>
                </a:lnTo>
                <a:lnTo>
                  <a:pt x="20278" y="41355"/>
                </a:lnTo>
                <a:lnTo>
                  <a:pt x="28465" y="39697"/>
                </a:lnTo>
                <a:lnTo>
                  <a:pt x="35093" y="35220"/>
                </a:lnTo>
                <a:lnTo>
                  <a:pt x="39533" y="28673"/>
                </a:lnTo>
                <a:lnTo>
                  <a:pt x="41154" y="20805"/>
                </a:lnTo>
                <a:lnTo>
                  <a:pt x="39533" y="12538"/>
                </a:lnTo>
                <a:lnTo>
                  <a:pt x="35093" y="5944"/>
                </a:lnTo>
                <a:lnTo>
                  <a:pt x="28465" y="157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397724" y="320403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98"/>
                </a:lnTo>
                <a:lnTo>
                  <a:pt x="5932" y="6262"/>
                </a:lnTo>
                <a:lnTo>
                  <a:pt x="1580" y="12897"/>
                </a:lnTo>
                <a:lnTo>
                  <a:pt x="0" y="20805"/>
                </a:lnTo>
                <a:lnTo>
                  <a:pt x="1580" y="29000"/>
                </a:lnTo>
                <a:lnTo>
                  <a:pt x="5932" y="35602"/>
                </a:lnTo>
                <a:lnTo>
                  <a:pt x="12473" y="40007"/>
                </a:lnTo>
                <a:lnTo>
                  <a:pt x="20619" y="41610"/>
                </a:lnTo>
                <a:lnTo>
                  <a:pt x="28662" y="40007"/>
                </a:lnTo>
                <a:lnTo>
                  <a:pt x="35307" y="35602"/>
                </a:lnTo>
                <a:lnTo>
                  <a:pt x="39826" y="29000"/>
                </a:lnTo>
                <a:lnTo>
                  <a:pt x="41495" y="20805"/>
                </a:lnTo>
                <a:lnTo>
                  <a:pt x="39826" y="12897"/>
                </a:lnTo>
                <a:lnTo>
                  <a:pt x="35307" y="6262"/>
                </a:lnTo>
                <a:lnTo>
                  <a:pt x="28662" y="169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407267" y="246438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74"/>
                </a:lnTo>
                <a:lnTo>
                  <a:pt x="5889" y="6199"/>
                </a:lnTo>
                <a:lnTo>
                  <a:pt x="1574" y="12825"/>
                </a:lnTo>
                <a:lnTo>
                  <a:pt x="0" y="20805"/>
                </a:lnTo>
                <a:lnTo>
                  <a:pt x="1574" y="29000"/>
                </a:lnTo>
                <a:lnTo>
                  <a:pt x="5889" y="35602"/>
                </a:lnTo>
                <a:lnTo>
                  <a:pt x="12329" y="40007"/>
                </a:lnTo>
                <a:lnTo>
                  <a:pt x="20278" y="41610"/>
                </a:lnTo>
                <a:lnTo>
                  <a:pt x="28465" y="40007"/>
                </a:lnTo>
                <a:lnTo>
                  <a:pt x="35093" y="35602"/>
                </a:lnTo>
                <a:lnTo>
                  <a:pt x="39533" y="29000"/>
                </a:lnTo>
                <a:lnTo>
                  <a:pt x="41154" y="20805"/>
                </a:lnTo>
                <a:lnTo>
                  <a:pt x="39533" y="12825"/>
                </a:lnTo>
                <a:lnTo>
                  <a:pt x="35093" y="6199"/>
                </a:lnTo>
                <a:lnTo>
                  <a:pt x="28465" y="1674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416214" y="385453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575"/>
                </a:lnTo>
                <a:lnTo>
                  <a:pt x="6219" y="5917"/>
                </a:lnTo>
                <a:lnTo>
                  <a:pt x="1680" y="12449"/>
                </a:lnTo>
                <a:lnTo>
                  <a:pt x="0" y="20593"/>
                </a:lnTo>
                <a:lnTo>
                  <a:pt x="1680" y="28590"/>
                </a:lnTo>
                <a:lnTo>
                  <a:pt x="6219" y="35215"/>
                </a:lnTo>
                <a:lnTo>
                  <a:pt x="12868" y="39729"/>
                </a:lnTo>
                <a:lnTo>
                  <a:pt x="20875" y="41398"/>
                </a:lnTo>
                <a:lnTo>
                  <a:pt x="28917" y="39729"/>
                </a:lnTo>
                <a:lnTo>
                  <a:pt x="35562" y="35215"/>
                </a:lnTo>
                <a:lnTo>
                  <a:pt x="40082" y="28590"/>
                </a:lnTo>
                <a:lnTo>
                  <a:pt x="41750" y="20593"/>
                </a:lnTo>
                <a:lnTo>
                  <a:pt x="40082" y="12449"/>
                </a:lnTo>
                <a:lnTo>
                  <a:pt x="35562" y="5917"/>
                </a:lnTo>
                <a:lnTo>
                  <a:pt x="28917" y="157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425842" y="207374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14"/>
                </a:lnTo>
                <a:lnTo>
                  <a:pt x="6028" y="6039"/>
                </a:lnTo>
                <a:lnTo>
                  <a:pt x="1608" y="12646"/>
                </a:lnTo>
                <a:lnTo>
                  <a:pt x="0" y="20805"/>
                </a:lnTo>
                <a:lnTo>
                  <a:pt x="1608" y="28820"/>
                </a:lnTo>
                <a:lnTo>
                  <a:pt x="6028" y="35443"/>
                </a:lnTo>
                <a:lnTo>
                  <a:pt x="12653" y="39948"/>
                </a:lnTo>
                <a:lnTo>
                  <a:pt x="20875" y="41610"/>
                </a:lnTo>
                <a:lnTo>
                  <a:pt x="28775" y="39948"/>
                </a:lnTo>
                <a:lnTo>
                  <a:pt x="35189" y="35443"/>
                </a:lnTo>
                <a:lnTo>
                  <a:pt x="39495" y="28820"/>
                </a:lnTo>
                <a:lnTo>
                  <a:pt x="41069" y="20805"/>
                </a:lnTo>
                <a:lnTo>
                  <a:pt x="39495" y="12646"/>
                </a:lnTo>
                <a:lnTo>
                  <a:pt x="35189" y="6039"/>
                </a:lnTo>
                <a:lnTo>
                  <a:pt x="28775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434959" y="147081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9021" y="39948"/>
                </a:lnTo>
                <a:lnTo>
                  <a:pt x="35562" y="35443"/>
                </a:lnTo>
                <a:lnTo>
                  <a:pt x="39914" y="28820"/>
                </a:lnTo>
                <a:lnTo>
                  <a:pt x="41495" y="20805"/>
                </a:lnTo>
                <a:lnTo>
                  <a:pt x="39914" y="12646"/>
                </a:lnTo>
                <a:lnTo>
                  <a:pt x="35562" y="6039"/>
                </a:lnTo>
                <a:lnTo>
                  <a:pt x="29021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444587" y="280388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617" y="1602"/>
                </a:lnTo>
                <a:lnTo>
                  <a:pt x="6017" y="6008"/>
                </a:lnTo>
                <a:lnTo>
                  <a:pt x="1606" y="12610"/>
                </a:lnTo>
                <a:lnTo>
                  <a:pt x="0" y="20805"/>
                </a:lnTo>
                <a:lnTo>
                  <a:pt x="1606" y="28785"/>
                </a:lnTo>
                <a:lnTo>
                  <a:pt x="6017" y="35411"/>
                </a:lnTo>
                <a:lnTo>
                  <a:pt x="12617" y="39936"/>
                </a:lnTo>
                <a:lnTo>
                  <a:pt x="20790" y="41610"/>
                </a:lnTo>
                <a:lnTo>
                  <a:pt x="28631" y="39936"/>
                </a:lnTo>
                <a:lnTo>
                  <a:pt x="35083" y="35411"/>
                </a:lnTo>
                <a:lnTo>
                  <a:pt x="39458" y="28785"/>
                </a:lnTo>
                <a:lnTo>
                  <a:pt x="41069" y="20805"/>
                </a:lnTo>
                <a:lnTo>
                  <a:pt x="39458" y="12610"/>
                </a:lnTo>
                <a:lnTo>
                  <a:pt x="35083" y="6008"/>
                </a:lnTo>
                <a:lnTo>
                  <a:pt x="28631" y="1602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454130" y="172048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14"/>
                </a:lnTo>
                <a:lnTo>
                  <a:pt x="5943" y="6039"/>
                </a:lnTo>
                <a:lnTo>
                  <a:pt x="1597" y="12646"/>
                </a:lnTo>
                <a:lnTo>
                  <a:pt x="0" y="20805"/>
                </a:lnTo>
                <a:lnTo>
                  <a:pt x="1597" y="28686"/>
                </a:lnTo>
                <a:lnTo>
                  <a:pt x="5943" y="35262"/>
                </a:lnTo>
                <a:lnTo>
                  <a:pt x="12365" y="39768"/>
                </a:lnTo>
                <a:lnTo>
                  <a:pt x="20193" y="41440"/>
                </a:lnTo>
                <a:lnTo>
                  <a:pt x="28416" y="39768"/>
                </a:lnTo>
                <a:lnTo>
                  <a:pt x="35040" y="35262"/>
                </a:lnTo>
                <a:lnTo>
                  <a:pt x="39460" y="28686"/>
                </a:lnTo>
                <a:lnTo>
                  <a:pt x="41069" y="20805"/>
                </a:lnTo>
                <a:lnTo>
                  <a:pt x="39460" y="12646"/>
                </a:lnTo>
                <a:lnTo>
                  <a:pt x="35040" y="6039"/>
                </a:lnTo>
                <a:lnTo>
                  <a:pt x="28416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463247" y="351485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668"/>
                </a:lnTo>
                <a:lnTo>
                  <a:pt x="6198" y="6183"/>
                </a:lnTo>
                <a:lnTo>
                  <a:pt x="1677" y="12807"/>
                </a:lnTo>
                <a:lnTo>
                  <a:pt x="0" y="20805"/>
                </a:lnTo>
                <a:lnTo>
                  <a:pt x="1677" y="28982"/>
                </a:lnTo>
                <a:lnTo>
                  <a:pt x="6198" y="35586"/>
                </a:lnTo>
                <a:lnTo>
                  <a:pt x="12796" y="40001"/>
                </a:lnTo>
                <a:lnTo>
                  <a:pt x="20704" y="41610"/>
                </a:lnTo>
                <a:lnTo>
                  <a:pt x="28711" y="40001"/>
                </a:lnTo>
                <a:lnTo>
                  <a:pt x="35360" y="35586"/>
                </a:lnTo>
                <a:lnTo>
                  <a:pt x="39900" y="28982"/>
                </a:lnTo>
                <a:lnTo>
                  <a:pt x="41580" y="20805"/>
                </a:lnTo>
                <a:lnTo>
                  <a:pt x="39900" y="12807"/>
                </a:lnTo>
                <a:lnTo>
                  <a:pt x="35360" y="6183"/>
                </a:lnTo>
                <a:lnTo>
                  <a:pt x="28711" y="166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472875" y="133902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619" y="0"/>
                </a:moveTo>
                <a:lnTo>
                  <a:pt x="12473" y="1574"/>
                </a:lnTo>
                <a:lnTo>
                  <a:pt x="5932" y="5912"/>
                </a:lnTo>
                <a:lnTo>
                  <a:pt x="1580" y="12431"/>
                </a:lnTo>
                <a:lnTo>
                  <a:pt x="0" y="20550"/>
                </a:lnTo>
                <a:lnTo>
                  <a:pt x="1580" y="28566"/>
                </a:lnTo>
                <a:lnTo>
                  <a:pt x="5932" y="35188"/>
                </a:lnTo>
                <a:lnTo>
                  <a:pt x="12473" y="39693"/>
                </a:lnTo>
                <a:lnTo>
                  <a:pt x="20619" y="41355"/>
                </a:lnTo>
                <a:lnTo>
                  <a:pt x="28595" y="39693"/>
                </a:lnTo>
                <a:lnTo>
                  <a:pt x="35093" y="35188"/>
                </a:lnTo>
                <a:lnTo>
                  <a:pt x="39467" y="28566"/>
                </a:lnTo>
                <a:lnTo>
                  <a:pt x="41069" y="20550"/>
                </a:lnTo>
                <a:lnTo>
                  <a:pt x="39467" y="12431"/>
                </a:lnTo>
                <a:lnTo>
                  <a:pt x="35093" y="5912"/>
                </a:lnTo>
                <a:lnTo>
                  <a:pt x="28595" y="157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481822" y="118829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602"/>
                </a:lnTo>
                <a:lnTo>
                  <a:pt x="6188" y="6008"/>
                </a:lnTo>
                <a:lnTo>
                  <a:pt x="1668" y="12610"/>
                </a:lnTo>
                <a:lnTo>
                  <a:pt x="0" y="20805"/>
                </a:lnTo>
                <a:lnTo>
                  <a:pt x="1668" y="28785"/>
                </a:lnTo>
                <a:lnTo>
                  <a:pt x="6188" y="35411"/>
                </a:lnTo>
                <a:lnTo>
                  <a:pt x="12832" y="39936"/>
                </a:lnTo>
                <a:lnTo>
                  <a:pt x="20875" y="41610"/>
                </a:lnTo>
                <a:lnTo>
                  <a:pt x="28881" y="39936"/>
                </a:lnTo>
                <a:lnTo>
                  <a:pt x="35530" y="35411"/>
                </a:lnTo>
                <a:lnTo>
                  <a:pt x="40070" y="28785"/>
                </a:lnTo>
                <a:lnTo>
                  <a:pt x="41750" y="20805"/>
                </a:lnTo>
                <a:lnTo>
                  <a:pt x="40070" y="12610"/>
                </a:lnTo>
                <a:lnTo>
                  <a:pt x="35530" y="6008"/>
                </a:lnTo>
                <a:lnTo>
                  <a:pt x="28881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491365" y="352929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08"/>
                </a:lnTo>
                <a:lnTo>
                  <a:pt x="6060" y="6023"/>
                </a:lnTo>
                <a:lnTo>
                  <a:pt x="1620" y="12628"/>
                </a:lnTo>
                <a:lnTo>
                  <a:pt x="0" y="20805"/>
                </a:lnTo>
                <a:lnTo>
                  <a:pt x="1620" y="28713"/>
                </a:lnTo>
                <a:lnTo>
                  <a:pt x="6060" y="35347"/>
                </a:lnTo>
                <a:lnTo>
                  <a:pt x="12688" y="39912"/>
                </a:lnTo>
                <a:lnTo>
                  <a:pt x="20875" y="41610"/>
                </a:lnTo>
                <a:lnTo>
                  <a:pt x="28824" y="39912"/>
                </a:lnTo>
                <a:lnTo>
                  <a:pt x="35264" y="35347"/>
                </a:lnTo>
                <a:lnTo>
                  <a:pt x="39579" y="28713"/>
                </a:lnTo>
                <a:lnTo>
                  <a:pt x="41154" y="20805"/>
                </a:lnTo>
                <a:lnTo>
                  <a:pt x="39579" y="12628"/>
                </a:lnTo>
                <a:lnTo>
                  <a:pt x="35264" y="6023"/>
                </a:lnTo>
                <a:lnTo>
                  <a:pt x="28824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500993" y="285076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74"/>
                </a:lnTo>
                <a:lnTo>
                  <a:pt x="5975" y="6199"/>
                </a:lnTo>
                <a:lnTo>
                  <a:pt x="1601" y="12825"/>
                </a:lnTo>
                <a:lnTo>
                  <a:pt x="0" y="20805"/>
                </a:lnTo>
                <a:lnTo>
                  <a:pt x="1601" y="29000"/>
                </a:lnTo>
                <a:lnTo>
                  <a:pt x="5975" y="35602"/>
                </a:lnTo>
                <a:lnTo>
                  <a:pt x="12473" y="40007"/>
                </a:lnTo>
                <a:lnTo>
                  <a:pt x="20449" y="41610"/>
                </a:lnTo>
                <a:lnTo>
                  <a:pt x="28595" y="40007"/>
                </a:lnTo>
                <a:lnTo>
                  <a:pt x="35136" y="35602"/>
                </a:lnTo>
                <a:lnTo>
                  <a:pt x="39488" y="29000"/>
                </a:lnTo>
                <a:lnTo>
                  <a:pt x="41069" y="20805"/>
                </a:lnTo>
                <a:lnTo>
                  <a:pt x="39488" y="12825"/>
                </a:lnTo>
                <a:lnTo>
                  <a:pt x="35136" y="6199"/>
                </a:lnTo>
                <a:lnTo>
                  <a:pt x="28595" y="1674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510110" y="147081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820"/>
                </a:lnTo>
                <a:lnTo>
                  <a:pt x="6060" y="35443"/>
                </a:lnTo>
                <a:lnTo>
                  <a:pt x="12688" y="39948"/>
                </a:lnTo>
                <a:lnTo>
                  <a:pt x="20875" y="41610"/>
                </a:lnTo>
                <a:lnTo>
                  <a:pt x="28770" y="39948"/>
                </a:lnTo>
                <a:lnTo>
                  <a:pt x="35338" y="35443"/>
                </a:lnTo>
                <a:lnTo>
                  <a:pt x="39830" y="2882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519738" y="124960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365" y="1576"/>
                </a:lnTo>
                <a:lnTo>
                  <a:pt x="5943" y="5923"/>
                </a:lnTo>
                <a:lnTo>
                  <a:pt x="1597" y="12467"/>
                </a:lnTo>
                <a:lnTo>
                  <a:pt x="0" y="20635"/>
                </a:lnTo>
                <a:lnTo>
                  <a:pt x="1597" y="28615"/>
                </a:lnTo>
                <a:lnTo>
                  <a:pt x="5943" y="35241"/>
                </a:lnTo>
                <a:lnTo>
                  <a:pt x="12365" y="39766"/>
                </a:lnTo>
                <a:lnTo>
                  <a:pt x="20193" y="41440"/>
                </a:lnTo>
                <a:lnTo>
                  <a:pt x="28380" y="39766"/>
                </a:lnTo>
                <a:lnTo>
                  <a:pt x="35008" y="35241"/>
                </a:lnTo>
                <a:lnTo>
                  <a:pt x="39448" y="28615"/>
                </a:lnTo>
                <a:lnTo>
                  <a:pt x="41069" y="20635"/>
                </a:lnTo>
                <a:lnTo>
                  <a:pt x="39448" y="12467"/>
                </a:lnTo>
                <a:lnTo>
                  <a:pt x="35008" y="5923"/>
                </a:lnTo>
                <a:lnTo>
                  <a:pt x="28380" y="1576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528855" y="38916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68"/>
                </a:lnTo>
                <a:lnTo>
                  <a:pt x="6156" y="6183"/>
                </a:lnTo>
                <a:lnTo>
                  <a:pt x="1664" y="12807"/>
                </a:lnTo>
                <a:lnTo>
                  <a:pt x="0" y="20805"/>
                </a:lnTo>
                <a:lnTo>
                  <a:pt x="1664" y="28982"/>
                </a:lnTo>
                <a:lnTo>
                  <a:pt x="6156" y="35586"/>
                </a:lnTo>
                <a:lnTo>
                  <a:pt x="12724" y="40001"/>
                </a:lnTo>
                <a:lnTo>
                  <a:pt x="20619" y="41610"/>
                </a:lnTo>
                <a:lnTo>
                  <a:pt x="28662" y="40001"/>
                </a:lnTo>
                <a:lnTo>
                  <a:pt x="35307" y="35586"/>
                </a:lnTo>
                <a:lnTo>
                  <a:pt x="39826" y="28982"/>
                </a:lnTo>
                <a:lnTo>
                  <a:pt x="41495" y="20805"/>
                </a:lnTo>
                <a:lnTo>
                  <a:pt x="39826" y="12807"/>
                </a:lnTo>
                <a:lnTo>
                  <a:pt x="35307" y="6183"/>
                </a:lnTo>
                <a:lnTo>
                  <a:pt x="28662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538398" y="285569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658"/>
                </a:lnTo>
                <a:lnTo>
                  <a:pt x="5943" y="6135"/>
                </a:lnTo>
                <a:lnTo>
                  <a:pt x="1581" y="12682"/>
                </a:lnTo>
                <a:lnTo>
                  <a:pt x="0" y="20550"/>
                </a:lnTo>
                <a:lnTo>
                  <a:pt x="1581" y="28816"/>
                </a:lnTo>
                <a:lnTo>
                  <a:pt x="5943" y="35411"/>
                </a:lnTo>
                <a:lnTo>
                  <a:pt x="12509" y="39776"/>
                </a:lnTo>
                <a:lnTo>
                  <a:pt x="20704" y="41355"/>
                </a:lnTo>
                <a:lnTo>
                  <a:pt x="28645" y="39776"/>
                </a:lnTo>
                <a:lnTo>
                  <a:pt x="35147" y="35411"/>
                </a:lnTo>
                <a:lnTo>
                  <a:pt x="39540" y="28816"/>
                </a:lnTo>
                <a:lnTo>
                  <a:pt x="41154" y="20550"/>
                </a:lnTo>
                <a:lnTo>
                  <a:pt x="39540" y="12682"/>
                </a:lnTo>
                <a:lnTo>
                  <a:pt x="35147" y="6135"/>
                </a:lnTo>
                <a:lnTo>
                  <a:pt x="28645" y="165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547345" y="280872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713"/>
                </a:lnTo>
                <a:lnTo>
                  <a:pt x="6219" y="35347"/>
                </a:lnTo>
                <a:lnTo>
                  <a:pt x="12868" y="39912"/>
                </a:lnTo>
                <a:lnTo>
                  <a:pt x="20875" y="41610"/>
                </a:lnTo>
                <a:lnTo>
                  <a:pt x="29097" y="39912"/>
                </a:lnTo>
                <a:lnTo>
                  <a:pt x="35722" y="35347"/>
                </a:lnTo>
                <a:lnTo>
                  <a:pt x="40142" y="28713"/>
                </a:lnTo>
                <a:lnTo>
                  <a:pt x="41750" y="20805"/>
                </a:lnTo>
                <a:lnTo>
                  <a:pt x="40142" y="12646"/>
                </a:lnTo>
                <a:lnTo>
                  <a:pt x="35722" y="6039"/>
                </a:lnTo>
                <a:lnTo>
                  <a:pt x="29097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556973" y="3227638"/>
            <a:ext cx="69357" cy="93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594463" y="152729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19" y="0"/>
                </a:moveTo>
                <a:lnTo>
                  <a:pt x="12724" y="1614"/>
                </a:lnTo>
                <a:lnTo>
                  <a:pt x="6156" y="6039"/>
                </a:lnTo>
                <a:lnTo>
                  <a:pt x="1664" y="12646"/>
                </a:lnTo>
                <a:lnTo>
                  <a:pt x="0" y="20805"/>
                </a:lnTo>
                <a:lnTo>
                  <a:pt x="1664" y="29000"/>
                </a:lnTo>
                <a:lnTo>
                  <a:pt x="6156" y="35602"/>
                </a:lnTo>
                <a:lnTo>
                  <a:pt x="12724" y="40007"/>
                </a:lnTo>
                <a:lnTo>
                  <a:pt x="20619" y="41610"/>
                </a:lnTo>
                <a:lnTo>
                  <a:pt x="28626" y="40007"/>
                </a:lnTo>
                <a:lnTo>
                  <a:pt x="35275" y="35602"/>
                </a:lnTo>
                <a:lnTo>
                  <a:pt x="39814" y="29000"/>
                </a:lnTo>
                <a:lnTo>
                  <a:pt x="41495" y="20805"/>
                </a:lnTo>
                <a:lnTo>
                  <a:pt x="39814" y="12646"/>
                </a:lnTo>
                <a:lnTo>
                  <a:pt x="35275" y="6039"/>
                </a:lnTo>
                <a:lnTo>
                  <a:pt x="28626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604007" y="2738076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574"/>
                </a:lnTo>
                <a:lnTo>
                  <a:pt x="5932" y="5912"/>
                </a:lnTo>
                <a:lnTo>
                  <a:pt x="1580" y="12431"/>
                </a:lnTo>
                <a:lnTo>
                  <a:pt x="0" y="20550"/>
                </a:lnTo>
                <a:lnTo>
                  <a:pt x="1580" y="28566"/>
                </a:lnTo>
                <a:lnTo>
                  <a:pt x="5932" y="35188"/>
                </a:lnTo>
                <a:lnTo>
                  <a:pt x="12473" y="39693"/>
                </a:lnTo>
                <a:lnTo>
                  <a:pt x="20619" y="41355"/>
                </a:lnTo>
                <a:lnTo>
                  <a:pt x="28595" y="39693"/>
                </a:lnTo>
                <a:lnTo>
                  <a:pt x="35093" y="35188"/>
                </a:lnTo>
                <a:lnTo>
                  <a:pt x="39467" y="28566"/>
                </a:lnTo>
                <a:lnTo>
                  <a:pt x="41069" y="20550"/>
                </a:lnTo>
                <a:lnTo>
                  <a:pt x="39467" y="12431"/>
                </a:lnTo>
                <a:lnTo>
                  <a:pt x="35093" y="5912"/>
                </a:lnTo>
                <a:lnTo>
                  <a:pt x="28595" y="157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612953" y="147999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662"/>
                </a:lnTo>
                <a:lnTo>
                  <a:pt x="6188" y="6167"/>
                </a:lnTo>
                <a:lnTo>
                  <a:pt x="1668" y="12789"/>
                </a:lnTo>
                <a:lnTo>
                  <a:pt x="0" y="20805"/>
                </a:lnTo>
                <a:lnTo>
                  <a:pt x="1668" y="28924"/>
                </a:lnTo>
                <a:lnTo>
                  <a:pt x="6188" y="35443"/>
                </a:lnTo>
                <a:lnTo>
                  <a:pt x="12832" y="39780"/>
                </a:lnTo>
                <a:lnTo>
                  <a:pt x="20875" y="41355"/>
                </a:lnTo>
                <a:lnTo>
                  <a:pt x="29061" y="39780"/>
                </a:lnTo>
                <a:lnTo>
                  <a:pt x="35690" y="35443"/>
                </a:lnTo>
                <a:lnTo>
                  <a:pt x="40130" y="28924"/>
                </a:lnTo>
                <a:lnTo>
                  <a:pt x="41750" y="20805"/>
                </a:lnTo>
                <a:lnTo>
                  <a:pt x="40130" y="12789"/>
                </a:lnTo>
                <a:lnTo>
                  <a:pt x="35690" y="6167"/>
                </a:lnTo>
                <a:lnTo>
                  <a:pt x="29061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622496" y="306306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820"/>
                </a:lnTo>
                <a:lnTo>
                  <a:pt x="6060" y="35443"/>
                </a:lnTo>
                <a:lnTo>
                  <a:pt x="12688" y="39948"/>
                </a:lnTo>
                <a:lnTo>
                  <a:pt x="20875" y="41610"/>
                </a:lnTo>
                <a:lnTo>
                  <a:pt x="28824" y="39948"/>
                </a:lnTo>
                <a:lnTo>
                  <a:pt x="35264" y="35443"/>
                </a:lnTo>
                <a:lnTo>
                  <a:pt x="39579" y="28820"/>
                </a:lnTo>
                <a:lnTo>
                  <a:pt x="41154" y="20805"/>
                </a:lnTo>
                <a:lnTo>
                  <a:pt x="39579" y="12646"/>
                </a:lnTo>
                <a:lnTo>
                  <a:pt x="35264" y="6039"/>
                </a:lnTo>
                <a:lnTo>
                  <a:pt x="28824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32124" y="207867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449" y="0"/>
                </a:moveTo>
                <a:lnTo>
                  <a:pt x="12473" y="1602"/>
                </a:lnTo>
                <a:lnTo>
                  <a:pt x="5975" y="6008"/>
                </a:lnTo>
                <a:lnTo>
                  <a:pt x="1601" y="12610"/>
                </a:lnTo>
                <a:lnTo>
                  <a:pt x="0" y="20805"/>
                </a:lnTo>
                <a:lnTo>
                  <a:pt x="1601" y="28673"/>
                </a:lnTo>
                <a:lnTo>
                  <a:pt x="5975" y="35220"/>
                </a:lnTo>
                <a:lnTo>
                  <a:pt x="12473" y="39697"/>
                </a:lnTo>
                <a:lnTo>
                  <a:pt x="20449" y="41355"/>
                </a:lnTo>
                <a:lnTo>
                  <a:pt x="28595" y="39697"/>
                </a:lnTo>
                <a:lnTo>
                  <a:pt x="35136" y="35220"/>
                </a:lnTo>
                <a:lnTo>
                  <a:pt x="39488" y="28673"/>
                </a:lnTo>
                <a:lnTo>
                  <a:pt x="41069" y="20805"/>
                </a:lnTo>
                <a:lnTo>
                  <a:pt x="39488" y="12610"/>
                </a:lnTo>
                <a:lnTo>
                  <a:pt x="35136" y="6008"/>
                </a:lnTo>
                <a:lnTo>
                  <a:pt x="28595" y="1602"/>
                </a:lnTo>
                <a:lnTo>
                  <a:pt x="20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641241" y="18194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8783" y="39948"/>
                </a:lnTo>
                <a:lnTo>
                  <a:pt x="35381" y="35443"/>
                </a:lnTo>
                <a:lnTo>
                  <a:pt x="39902" y="28820"/>
                </a:lnTo>
                <a:lnTo>
                  <a:pt x="41580" y="20805"/>
                </a:lnTo>
                <a:lnTo>
                  <a:pt x="39902" y="12646"/>
                </a:lnTo>
                <a:lnTo>
                  <a:pt x="35381" y="6039"/>
                </a:lnTo>
                <a:lnTo>
                  <a:pt x="28783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650869" y="117869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193" y="0"/>
                </a:moveTo>
                <a:lnTo>
                  <a:pt x="12365" y="1614"/>
                </a:lnTo>
                <a:lnTo>
                  <a:pt x="5943" y="6039"/>
                </a:lnTo>
                <a:lnTo>
                  <a:pt x="1597" y="12646"/>
                </a:lnTo>
                <a:lnTo>
                  <a:pt x="0" y="20805"/>
                </a:lnTo>
                <a:lnTo>
                  <a:pt x="1597" y="29000"/>
                </a:lnTo>
                <a:lnTo>
                  <a:pt x="5943" y="35602"/>
                </a:lnTo>
                <a:lnTo>
                  <a:pt x="12365" y="40007"/>
                </a:lnTo>
                <a:lnTo>
                  <a:pt x="20193" y="41610"/>
                </a:lnTo>
                <a:lnTo>
                  <a:pt x="28416" y="40007"/>
                </a:lnTo>
                <a:lnTo>
                  <a:pt x="35040" y="35602"/>
                </a:lnTo>
                <a:lnTo>
                  <a:pt x="39460" y="29000"/>
                </a:lnTo>
                <a:lnTo>
                  <a:pt x="41069" y="20805"/>
                </a:lnTo>
                <a:lnTo>
                  <a:pt x="39460" y="12646"/>
                </a:lnTo>
                <a:lnTo>
                  <a:pt x="35040" y="6039"/>
                </a:lnTo>
                <a:lnTo>
                  <a:pt x="28416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659987" y="157892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704" y="0"/>
                </a:moveTo>
                <a:lnTo>
                  <a:pt x="12796" y="1662"/>
                </a:lnTo>
                <a:lnTo>
                  <a:pt x="6198" y="6167"/>
                </a:lnTo>
                <a:lnTo>
                  <a:pt x="1677" y="12789"/>
                </a:lnTo>
                <a:lnTo>
                  <a:pt x="0" y="20805"/>
                </a:lnTo>
                <a:lnTo>
                  <a:pt x="1677" y="28964"/>
                </a:lnTo>
                <a:lnTo>
                  <a:pt x="6198" y="35570"/>
                </a:lnTo>
                <a:lnTo>
                  <a:pt x="12796" y="39995"/>
                </a:lnTo>
                <a:lnTo>
                  <a:pt x="20704" y="41610"/>
                </a:lnTo>
                <a:lnTo>
                  <a:pt x="28711" y="39995"/>
                </a:lnTo>
                <a:lnTo>
                  <a:pt x="35360" y="35570"/>
                </a:lnTo>
                <a:lnTo>
                  <a:pt x="39900" y="28964"/>
                </a:lnTo>
                <a:lnTo>
                  <a:pt x="41580" y="20805"/>
                </a:lnTo>
                <a:lnTo>
                  <a:pt x="39900" y="12789"/>
                </a:lnTo>
                <a:lnTo>
                  <a:pt x="35360" y="6167"/>
                </a:lnTo>
                <a:lnTo>
                  <a:pt x="28711" y="166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669615" y="301576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62"/>
                </a:lnTo>
                <a:lnTo>
                  <a:pt x="5932" y="6167"/>
                </a:lnTo>
                <a:lnTo>
                  <a:pt x="1580" y="12789"/>
                </a:lnTo>
                <a:lnTo>
                  <a:pt x="0" y="20805"/>
                </a:lnTo>
                <a:lnTo>
                  <a:pt x="1580" y="28964"/>
                </a:lnTo>
                <a:lnTo>
                  <a:pt x="5932" y="35570"/>
                </a:lnTo>
                <a:lnTo>
                  <a:pt x="12473" y="39995"/>
                </a:lnTo>
                <a:lnTo>
                  <a:pt x="20619" y="41610"/>
                </a:lnTo>
                <a:lnTo>
                  <a:pt x="28595" y="39995"/>
                </a:lnTo>
                <a:lnTo>
                  <a:pt x="35093" y="35570"/>
                </a:lnTo>
                <a:lnTo>
                  <a:pt x="39467" y="28964"/>
                </a:lnTo>
                <a:lnTo>
                  <a:pt x="41069" y="20805"/>
                </a:lnTo>
                <a:lnTo>
                  <a:pt x="39467" y="12789"/>
                </a:lnTo>
                <a:lnTo>
                  <a:pt x="35093" y="6167"/>
                </a:lnTo>
                <a:lnTo>
                  <a:pt x="28595" y="166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683418" y="207374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14"/>
                </a:lnTo>
                <a:lnTo>
                  <a:pt x="6219" y="6039"/>
                </a:lnTo>
                <a:lnTo>
                  <a:pt x="1680" y="12646"/>
                </a:lnTo>
                <a:lnTo>
                  <a:pt x="0" y="20805"/>
                </a:lnTo>
                <a:lnTo>
                  <a:pt x="1680" y="28820"/>
                </a:lnTo>
                <a:lnTo>
                  <a:pt x="6219" y="35443"/>
                </a:lnTo>
                <a:lnTo>
                  <a:pt x="12868" y="39948"/>
                </a:lnTo>
                <a:lnTo>
                  <a:pt x="20875" y="41610"/>
                </a:lnTo>
                <a:lnTo>
                  <a:pt x="28770" y="39948"/>
                </a:lnTo>
                <a:lnTo>
                  <a:pt x="35338" y="35443"/>
                </a:lnTo>
                <a:lnTo>
                  <a:pt x="39830" y="28820"/>
                </a:lnTo>
                <a:lnTo>
                  <a:pt x="41495" y="20805"/>
                </a:lnTo>
                <a:lnTo>
                  <a:pt x="39830" y="12646"/>
                </a:lnTo>
                <a:lnTo>
                  <a:pt x="35338" y="6039"/>
                </a:lnTo>
                <a:lnTo>
                  <a:pt x="28770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693046" y="139057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90" y="0"/>
                </a:moveTo>
                <a:lnTo>
                  <a:pt x="12617" y="1674"/>
                </a:lnTo>
                <a:lnTo>
                  <a:pt x="6017" y="6199"/>
                </a:lnTo>
                <a:lnTo>
                  <a:pt x="1606" y="12825"/>
                </a:lnTo>
                <a:lnTo>
                  <a:pt x="0" y="20805"/>
                </a:lnTo>
                <a:lnTo>
                  <a:pt x="1606" y="28973"/>
                </a:lnTo>
                <a:lnTo>
                  <a:pt x="6017" y="35517"/>
                </a:lnTo>
                <a:lnTo>
                  <a:pt x="12617" y="39864"/>
                </a:lnTo>
                <a:lnTo>
                  <a:pt x="20790" y="41440"/>
                </a:lnTo>
                <a:lnTo>
                  <a:pt x="28631" y="39864"/>
                </a:lnTo>
                <a:lnTo>
                  <a:pt x="35083" y="35517"/>
                </a:lnTo>
                <a:lnTo>
                  <a:pt x="39458" y="28973"/>
                </a:lnTo>
                <a:lnTo>
                  <a:pt x="41069" y="20805"/>
                </a:lnTo>
                <a:lnTo>
                  <a:pt x="39458" y="12825"/>
                </a:lnTo>
                <a:lnTo>
                  <a:pt x="35083" y="6199"/>
                </a:lnTo>
                <a:lnTo>
                  <a:pt x="28631" y="167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702163" y="290723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74"/>
                </a:lnTo>
                <a:lnTo>
                  <a:pt x="6156" y="6199"/>
                </a:lnTo>
                <a:lnTo>
                  <a:pt x="1664" y="12825"/>
                </a:lnTo>
                <a:lnTo>
                  <a:pt x="0" y="20805"/>
                </a:lnTo>
                <a:lnTo>
                  <a:pt x="1664" y="28973"/>
                </a:lnTo>
                <a:lnTo>
                  <a:pt x="6156" y="35517"/>
                </a:lnTo>
                <a:lnTo>
                  <a:pt x="12724" y="39864"/>
                </a:lnTo>
                <a:lnTo>
                  <a:pt x="20619" y="41440"/>
                </a:lnTo>
                <a:lnTo>
                  <a:pt x="28842" y="39864"/>
                </a:lnTo>
                <a:lnTo>
                  <a:pt x="35466" y="35517"/>
                </a:lnTo>
                <a:lnTo>
                  <a:pt x="39886" y="28973"/>
                </a:lnTo>
                <a:lnTo>
                  <a:pt x="41495" y="20805"/>
                </a:lnTo>
                <a:lnTo>
                  <a:pt x="39886" y="12825"/>
                </a:lnTo>
                <a:lnTo>
                  <a:pt x="35466" y="6199"/>
                </a:lnTo>
                <a:lnTo>
                  <a:pt x="28842" y="167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711706" y="171097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662"/>
                </a:lnTo>
                <a:lnTo>
                  <a:pt x="5943" y="6167"/>
                </a:lnTo>
                <a:lnTo>
                  <a:pt x="1581" y="12789"/>
                </a:lnTo>
                <a:lnTo>
                  <a:pt x="0" y="20805"/>
                </a:lnTo>
                <a:lnTo>
                  <a:pt x="1581" y="28924"/>
                </a:lnTo>
                <a:lnTo>
                  <a:pt x="5943" y="35443"/>
                </a:lnTo>
                <a:lnTo>
                  <a:pt x="12509" y="39780"/>
                </a:lnTo>
                <a:lnTo>
                  <a:pt x="20704" y="41355"/>
                </a:lnTo>
                <a:lnTo>
                  <a:pt x="28605" y="39780"/>
                </a:lnTo>
                <a:lnTo>
                  <a:pt x="35019" y="35443"/>
                </a:lnTo>
                <a:lnTo>
                  <a:pt x="39324" y="28924"/>
                </a:lnTo>
                <a:lnTo>
                  <a:pt x="40898" y="20805"/>
                </a:lnTo>
                <a:lnTo>
                  <a:pt x="39324" y="12789"/>
                </a:lnTo>
                <a:lnTo>
                  <a:pt x="35019" y="6167"/>
                </a:lnTo>
                <a:lnTo>
                  <a:pt x="28605" y="166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721334" y="342080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65"/>
                </a:lnTo>
                <a:lnTo>
                  <a:pt x="5879" y="6156"/>
                </a:lnTo>
                <a:lnTo>
                  <a:pt x="1573" y="12718"/>
                </a:lnTo>
                <a:lnTo>
                  <a:pt x="0" y="20593"/>
                </a:lnTo>
                <a:lnTo>
                  <a:pt x="1573" y="28859"/>
                </a:lnTo>
                <a:lnTo>
                  <a:pt x="5879" y="35453"/>
                </a:lnTo>
                <a:lnTo>
                  <a:pt x="12293" y="39819"/>
                </a:lnTo>
                <a:lnTo>
                  <a:pt x="20193" y="41398"/>
                </a:lnTo>
                <a:lnTo>
                  <a:pt x="28389" y="39819"/>
                </a:lnTo>
                <a:lnTo>
                  <a:pt x="34955" y="35453"/>
                </a:lnTo>
                <a:lnTo>
                  <a:pt x="39316" y="28859"/>
                </a:lnTo>
                <a:lnTo>
                  <a:pt x="40898" y="20593"/>
                </a:lnTo>
                <a:lnTo>
                  <a:pt x="39316" y="12718"/>
                </a:lnTo>
                <a:lnTo>
                  <a:pt x="34955" y="6156"/>
                </a:lnTo>
                <a:lnTo>
                  <a:pt x="28389" y="1665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730281" y="262937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62"/>
                </a:lnTo>
                <a:lnTo>
                  <a:pt x="6188" y="6167"/>
                </a:lnTo>
                <a:lnTo>
                  <a:pt x="1668" y="12789"/>
                </a:lnTo>
                <a:lnTo>
                  <a:pt x="0" y="20805"/>
                </a:lnTo>
                <a:lnTo>
                  <a:pt x="1668" y="28964"/>
                </a:lnTo>
                <a:lnTo>
                  <a:pt x="6188" y="35570"/>
                </a:lnTo>
                <a:lnTo>
                  <a:pt x="12832" y="39995"/>
                </a:lnTo>
                <a:lnTo>
                  <a:pt x="20875" y="41610"/>
                </a:lnTo>
                <a:lnTo>
                  <a:pt x="28810" y="39995"/>
                </a:lnTo>
                <a:lnTo>
                  <a:pt x="35466" y="35570"/>
                </a:lnTo>
                <a:lnTo>
                  <a:pt x="40046" y="28964"/>
                </a:lnTo>
                <a:lnTo>
                  <a:pt x="41750" y="20805"/>
                </a:lnTo>
                <a:lnTo>
                  <a:pt x="40046" y="12789"/>
                </a:lnTo>
                <a:lnTo>
                  <a:pt x="35466" y="6167"/>
                </a:lnTo>
                <a:lnTo>
                  <a:pt x="28810" y="166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739824" y="138148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278" y="0"/>
                </a:moveTo>
                <a:lnTo>
                  <a:pt x="12437" y="1602"/>
                </a:lnTo>
                <a:lnTo>
                  <a:pt x="5985" y="6008"/>
                </a:lnTo>
                <a:lnTo>
                  <a:pt x="1610" y="12610"/>
                </a:lnTo>
                <a:lnTo>
                  <a:pt x="0" y="20805"/>
                </a:lnTo>
                <a:lnTo>
                  <a:pt x="1610" y="28785"/>
                </a:lnTo>
                <a:lnTo>
                  <a:pt x="5985" y="35411"/>
                </a:lnTo>
                <a:lnTo>
                  <a:pt x="12437" y="39936"/>
                </a:lnTo>
                <a:lnTo>
                  <a:pt x="20278" y="41610"/>
                </a:lnTo>
                <a:lnTo>
                  <a:pt x="28573" y="39936"/>
                </a:lnTo>
                <a:lnTo>
                  <a:pt x="35189" y="35411"/>
                </a:lnTo>
                <a:lnTo>
                  <a:pt x="39569" y="28785"/>
                </a:lnTo>
                <a:lnTo>
                  <a:pt x="41154" y="20805"/>
                </a:lnTo>
                <a:lnTo>
                  <a:pt x="39569" y="12610"/>
                </a:lnTo>
                <a:lnTo>
                  <a:pt x="35189" y="6008"/>
                </a:lnTo>
                <a:lnTo>
                  <a:pt x="28573" y="1602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749026" y="141884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832" y="1658"/>
                </a:lnTo>
                <a:lnTo>
                  <a:pt x="6188" y="6135"/>
                </a:lnTo>
                <a:lnTo>
                  <a:pt x="1668" y="12682"/>
                </a:lnTo>
                <a:lnTo>
                  <a:pt x="0" y="20550"/>
                </a:lnTo>
                <a:lnTo>
                  <a:pt x="1668" y="28816"/>
                </a:lnTo>
                <a:lnTo>
                  <a:pt x="6188" y="35411"/>
                </a:lnTo>
                <a:lnTo>
                  <a:pt x="12832" y="39776"/>
                </a:lnTo>
                <a:lnTo>
                  <a:pt x="20875" y="41355"/>
                </a:lnTo>
                <a:lnTo>
                  <a:pt x="28770" y="39776"/>
                </a:lnTo>
                <a:lnTo>
                  <a:pt x="35338" y="35411"/>
                </a:lnTo>
                <a:lnTo>
                  <a:pt x="39830" y="28816"/>
                </a:lnTo>
                <a:lnTo>
                  <a:pt x="41495" y="20550"/>
                </a:lnTo>
                <a:lnTo>
                  <a:pt x="39830" y="12682"/>
                </a:lnTo>
                <a:lnTo>
                  <a:pt x="35338" y="6135"/>
                </a:lnTo>
                <a:lnTo>
                  <a:pt x="28770" y="165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758569" y="124476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88" y="1602"/>
                </a:lnTo>
                <a:lnTo>
                  <a:pt x="6060" y="6008"/>
                </a:lnTo>
                <a:lnTo>
                  <a:pt x="1620" y="12610"/>
                </a:lnTo>
                <a:lnTo>
                  <a:pt x="0" y="20805"/>
                </a:lnTo>
                <a:lnTo>
                  <a:pt x="1620" y="28673"/>
                </a:lnTo>
                <a:lnTo>
                  <a:pt x="6060" y="35220"/>
                </a:lnTo>
                <a:lnTo>
                  <a:pt x="12688" y="39697"/>
                </a:lnTo>
                <a:lnTo>
                  <a:pt x="20875" y="41355"/>
                </a:lnTo>
                <a:lnTo>
                  <a:pt x="28703" y="39697"/>
                </a:lnTo>
                <a:lnTo>
                  <a:pt x="35125" y="35220"/>
                </a:lnTo>
                <a:lnTo>
                  <a:pt x="39471" y="28673"/>
                </a:lnTo>
                <a:lnTo>
                  <a:pt x="41069" y="20805"/>
                </a:lnTo>
                <a:lnTo>
                  <a:pt x="39471" y="12610"/>
                </a:lnTo>
                <a:lnTo>
                  <a:pt x="35125" y="6008"/>
                </a:lnTo>
                <a:lnTo>
                  <a:pt x="28703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767771" y="118829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19" y="0"/>
                </a:moveTo>
                <a:lnTo>
                  <a:pt x="12724" y="1602"/>
                </a:lnTo>
                <a:lnTo>
                  <a:pt x="6156" y="6008"/>
                </a:lnTo>
                <a:lnTo>
                  <a:pt x="1664" y="12610"/>
                </a:lnTo>
                <a:lnTo>
                  <a:pt x="0" y="20805"/>
                </a:lnTo>
                <a:lnTo>
                  <a:pt x="1664" y="28785"/>
                </a:lnTo>
                <a:lnTo>
                  <a:pt x="6156" y="35411"/>
                </a:lnTo>
                <a:lnTo>
                  <a:pt x="12724" y="39936"/>
                </a:lnTo>
                <a:lnTo>
                  <a:pt x="20619" y="41610"/>
                </a:lnTo>
                <a:lnTo>
                  <a:pt x="28806" y="39936"/>
                </a:lnTo>
                <a:lnTo>
                  <a:pt x="35434" y="35411"/>
                </a:lnTo>
                <a:lnTo>
                  <a:pt x="39874" y="28785"/>
                </a:lnTo>
                <a:lnTo>
                  <a:pt x="41495" y="20805"/>
                </a:lnTo>
                <a:lnTo>
                  <a:pt x="39874" y="12610"/>
                </a:lnTo>
                <a:lnTo>
                  <a:pt x="35434" y="6008"/>
                </a:lnTo>
                <a:lnTo>
                  <a:pt x="28806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777314" y="320403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98"/>
                </a:lnTo>
                <a:lnTo>
                  <a:pt x="5932" y="6262"/>
                </a:lnTo>
                <a:lnTo>
                  <a:pt x="1580" y="12897"/>
                </a:lnTo>
                <a:lnTo>
                  <a:pt x="0" y="20805"/>
                </a:lnTo>
                <a:lnTo>
                  <a:pt x="1580" y="29000"/>
                </a:lnTo>
                <a:lnTo>
                  <a:pt x="5932" y="35602"/>
                </a:lnTo>
                <a:lnTo>
                  <a:pt x="12473" y="40007"/>
                </a:lnTo>
                <a:lnTo>
                  <a:pt x="20619" y="41610"/>
                </a:lnTo>
                <a:lnTo>
                  <a:pt x="28662" y="40007"/>
                </a:lnTo>
                <a:lnTo>
                  <a:pt x="35307" y="35602"/>
                </a:lnTo>
                <a:lnTo>
                  <a:pt x="39826" y="29000"/>
                </a:lnTo>
                <a:lnTo>
                  <a:pt x="41495" y="20805"/>
                </a:lnTo>
                <a:lnTo>
                  <a:pt x="39826" y="12897"/>
                </a:lnTo>
                <a:lnTo>
                  <a:pt x="35307" y="6262"/>
                </a:lnTo>
                <a:lnTo>
                  <a:pt x="28662" y="169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786943" y="363735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68"/>
                </a:lnTo>
                <a:lnTo>
                  <a:pt x="5879" y="6183"/>
                </a:lnTo>
                <a:lnTo>
                  <a:pt x="1573" y="12807"/>
                </a:lnTo>
                <a:lnTo>
                  <a:pt x="0" y="20805"/>
                </a:lnTo>
                <a:lnTo>
                  <a:pt x="1573" y="28948"/>
                </a:lnTo>
                <a:lnTo>
                  <a:pt x="5879" y="35480"/>
                </a:lnTo>
                <a:lnTo>
                  <a:pt x="12293" y="39822"/>
                </a:lnTo>
                <a:lnTo>
                  <a:pt x="20193" y="41398"/>
                </a:lnTo>
                <a:lnTo>
                  <a:pt x="28340" y="39822"/>
                </a:lnTo>
                <a:lnTo>
                  <a:pt x="34880" y="35480"/>
                </a:lnTo>
                <a:lnTo>
                  <a:pt x="39233" y="28948"/>
                </a:lnTo>
                <a:lnTo>
                  <a:pt x="40813" y="20805"/>
                </a:lnTo>
                <a:lnTo>
                  <a:pt x="39233" y="12807"/>
                </a:lnTo>
                <a:lnTo>
                  <a:pt x="34880" y="6183"/>
                </a:lnTo>
                <a:lnTo>
                  <a:pt x="28340" y="166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795889" y="328875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796" y="1668"/>
                </a:lnTo>
                <a:lnTo>
                  <a:pt x="6177" y="6183"/>
                </a:lnTo>
                <a:lnTo>
                  <a:pt x="1666" y="12807"/>
                </a:lnTo>
                <a:lnTo>
                  <a:pt x="0" y="20805"/>
                </a:lnTo>
                <a:lnTo>
                  <a:pt x="1666" y="28982"/>
                </a:lnTo>
                <a:lnTo>
                  <a:pt x="6177" y="35586"/>
                </a:lnTo>
                <a:lnTo>
                  <a:pt x="12796" y="40001"/>
                </a:lnTo>
                <a:lnTo>
                  <a:pt x="20790" y="41610"/>
                </a:lnTo>
                <a:lnTo>
                  <a:pt x="28724" y="40001"/>
                </a:lnTo>
                <a:lnTo>
                  <a:pt x="35381" y="35586"/>
                </a:lnTo>
                <a:lnTo>
                  <a:pt x="39961" y="28982"/>
                </a:lnTo>
                <a:lnTo>
                  <a:pt x="41665" y="20805"/>
                </a:lnTo>
                <a:lnTo>
                  <a:pt x="39961" y="12807"/>
                </a:lnTo>
                <a:lnTo>
                  <a:pt x="35381" y="6183"/>
                </a:lnTo>
                <a:lnTo>
                  <a:pt x="28724" y="166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805432" y="2422345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14"/>
                </a:lnTo>
                <a:lnTo>
                  <a:pt x="6028" y="6039"/>
                </a:lnTo>
                <a:lnTo>
                  <a:pt x="1608" y="12646"/>
                </a:lnTo>
                <a:lnTo>
                  <a:pt x="0" y="20805"/>
                </a:lnTo>
                <a:lnTo>
                  <a:pt x="1608" y="28820"/>
                </a:lnTo>
                <a:lnTo>
                  <a:pt x="6028" y="35443"/>
                </a:lnTo>
                <a:lnTo>
                  <a:pt x="12653" y="39948"/>
                </a:lnTo>
                <a:lnTo>
                  <a:pt x="20875" y="41610"/>
                </a:lnTo>
                <a:lnTo>
                  <a:pt x="28775" y="39948"/>
                </a:lnTo>
                <a:lnTo>
                  <a:pt x="35189" y="35443"/>
                </a:lnTo>
                <a:lnTo>
                  <a:pt x="39495" y="28820"/>
                </a:lnTo>
                <a:lnTo>
                  <a:pt x="41069" y="20805"/>
                </a:lnTo>
                <a:lnTo>
                  <a:pt x="39495" y="12646"/>
                </a:lnTo>
                <a:lnTo>
                  <a:pt x="35189" y="6039"/>
                </a:lnTo>
                <a:lnTo>
                  <a:pt x="28775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814549" y="35479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68"/>
                </a:lnTo>
                <a:lnTo>
                  <a:pt x="6219" y="6183"/>
                </a:lnTo>
                <a:lnTo>
                  <a:pt x="1680" y="12807"/>
                </a:lnTo>
                <a:lnTo>
                  <a:pt x="0" y="20805"/>
                </a:lnTo>
                <a:lnTo>
                  <a:pt x="1680" y="28948"/>
                </a:lnTo>
                <a:lnTo>
                  <a:pt x="6219" y="35480"/>
                </a:lnTo>
                <a:lnTo>
                  <a:pt x="12868" y="39822"/>
                </a:lnTo>
                <a:lnTo>
                  <a:pt x="20875" y="41398"/>
                </a:lnTo>
                <a:lnTo>
                  <a:pt x="28783" y="39822"/>
                </a:lnTo>
                <a:lnTo>
                  <a:pt x="35381" y="35480"/>
                </a:lnTo>
                <a:lnTo>
                  <a:pt x="39902" y="28948"/>
                </a:lnTo>
                <a:lnTo>
                  <a:pt x="41580" y="20805"/>
                </a:lnTo>
                <a:lnTo>
                  <a:pt x="39902" y="12807"/>
                </a:lnTo>
                <a:lnTo>
                  <a:pt x="35381" y="6183"/>
                </a:lnTo>
                <a:lnTo>
                  <a:pt x="28783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824177" y="380719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53" y="1665"/>
                </a:lnTo>
                <a:lnTo>
                  <a:pt x="6028" y="6156"/>
                </a:lnTo>
                <a:lnTo>
                  <a:pt x="1608" y="12718"/>
                </a:lnTo>
                <a:lnTo>
                  <a:pt x="0" y="20593"/>
                </a:lnTo>
                <a:lnTo>
                  <a:pt x="1608" y="28769"/>
                </a:lnTo>
                <a:lnTo>
                  <a:pt x="6028" y="35374"/>
                </a:lnTo>
                <a:lnTo>
                  <a:pt x="12653" y="39789"/>
                </a:lnTo>
                <a:lnTo>
                  <a:pt x="20875" y="41398"/>
                </a:lnTo>
                <a:lnTo>
                  <a:pt x="28703" y="39789"/>
                </a:lnTo>
                <a:lnTo>
                  <a:pt x="35125" y="35374"/>
                </a:lnTo>
                <a:lnTo>
                  <a:pt x="39471" y="28769"/>
                </a:lnTo>
                <a:lnTo>
                  <a:pt x="41069" y="20593"/>
                </a:lnTo>
                <a:lnTo>
                  <a:pt x="39471" y="12718"/>
                </a:lnTo>
                <a:lnTo>
                  <a:pt x="35125" y="6156"/>
                </a:lnTo>
                <a:lnTo>
                  <a:pt x="28703" y="166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33721" y="168269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74"/>
                </a:lnTo>
                <a:lnTo>
                  <a:pt x="5985" y="6199"/>
                </a:lnTo>
                <a:lnTo>
                  <a:pt x="1610" y="12825"/>
                </a:lnTo>
                <a:lnTo>
                  <a:pt x="0" y="20805"/>
                </a:lnTo>
                <a:lnTo>
                  <a:pt x="1610" y="28973"/>
                </a:lnTo>
                <a:lnTo>
                  <a:pt x="5985" y="35517"/>
                </a:lnTo>
                <a:lnTo>
                  <a:pt x="12437" y="39864"/>
                </a:lnTo>
                <a:lnTo>
                  <a:pt x="20278" y="41440"/>
                </a:lnTo>
                <a:lnTo>
                  <a:pt x="28465" y="39864"/>
                </a:lnTo>
                <a:lnTo>
                  <a:pt x="35093" y="35517"/>
                </a:lnTo>
                <a:lnTo>
                  <a:pt x="39533" y="28973"/>
                </a:lnTo>
                <a:lnTo>
                  <a:pt x="41154" y="20805"/>
                </a:lnTo>
                <a:lnTo>
                  <a:pt x="39533" y="12825"/>
                </a:lnTo>
                <a:lnTo>
                  <a:pt x="35093" y="6199"/>
                </a:lnTo>
                <a:lnTo>
                  <a:pt x="28465" y="1674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842923" y="329830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68"/>
                </a:lnTo>
                <a:lnTo>
                  <a:pt x="5932" y="6183"/>
                </a:lnTo>
                <a:lnTo>
                  <a:pt x="1580" y="12807"/>
                </a:lnTo>
                <a:lnTo>
                  <a:pt x="0" y="20805"/>
                </a:lnTo>
                <a:lnTo>
                  <a:pt x="1580" y="28982"/>
                </a:lnTo>
                <a:lnTo>
                  <a:pt x="5932" y="35586"/>
                </a:lnTo>
                <a:lnTo>
                  <a:pt x="12473" y="40001"/>
                </a:lnTo>
                <a:lnTo>
                  <a:pt x="20619" y="41610"/>
                </a:lnTo>
                <a:lnTo>
                  <a:pt x="28662" y="40001"/>
                </a:lnTo>
                <a:lnTo>
                  <a:pt x="35307" y="35586"/>
                </a:lnTo>
                <a:lnTo>
                  <a:pt x="39826" y="28982"/>
                </a:lnTo>
                <a:lnTo>
                  <a:pt x="41495" y="20805"/>
                </a:lnTo>
                <a:lnTo>
                  <a:pt x="39826" y="12807"/>
                </a:lnTo>
                <a:lnTo>
                  <a:pt x="35307" y="6183"/>
                </a:lnTo>
                <a:lnTo>
                  <a:pt x="28662" y="1668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852466" y="343502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08"/>
                </a:lnTo>
                <a:lnTo>
                  <a:pt x="5889" y="6023"/>
                </a:lnTo>
                <a:lnTo>
                  <a:pt x="1574" y="12628"/>
                </a:lnTo>
                <a:lnTo>
                  <a:pt x="0" y="20805"/>
                </a:lnTo>
                <a:lnTo>
                  <a:pt x="1574" y="28803"/>
                </a:lnTo>
                <a:lnTo>
                  <a:pt x="5889" y="35427"/>
                </a:lnTo>
                <a:lnTo>
                  <a:pt x="12329" y="39942"/>
                </a:lnTo>
                <a:lnTo>
                  <a:pt x="20278" y="41610"/>
                </a:lnTo>
                <a:lnTo>
                  <a:pt x="28425" y="39942"/>
                </a:lnTo>
                <a:lnTo>
                  <a:pt x="34966" y="35427"/>
                </a:lnTo>
                <a:lnTo>
                  <a:pt x="39318" y="28803"/>
                </a:lnTo>
                <a:lnTo>
                  <a:pt x="40898" y="20805"/>
                </a:lnTo>
                <a:lnTo>
                  <a:pt x="39318" y="12628"/>
                </a:lnTo>
                <a:lnTo>
                  <a:pt x="34966" y="6023"/>
                </a:lnTo>
                <a:lnTo>
                  <a:pt x="28425" y="1608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861412" y="216317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2"/>
                </a:lnTo>
                <a:lnTo>
                  <a:pt x="6219" y="6008"/>
                </a:lnTo>
                <a:lnTo>
                  <a:pt x="1680" y="12610"/>
                </a:lnTo>
                <a:lnTo>
                  <a:pt x="0" y="20805"/>
                </a:lnTo>
                <a:lnTo>
                  <a:pt x="1680" y="28785"/>
                </a:lnTo>
                <a:lnTo>
                  <a:pt x="6219" y="35411"/>
                </a:lnTo>
                <a:lnTo>
                  <a:pt x="12868" y="39936"/>
                </a:lnTo>
                <a:lnTo>
                  <a:pt x="20875" y="41610"/>
                </a:lnTo>
                <a:lnTo>
                  <a:pt x="28810" y="39936"/>
                </a:lnTo>
                <a:lnTo>
                  <a:pt x="35466" y="35411"/>
                </a:lnTo>
                <a:lnTo>
                  <a:pt x="40046" y="28785"/>
                </a:lnTo>
                <a:lnTo>
                  <a:pt x="41750" y="20805"/>
                </a:lnTo>
                <a:lnTo>
                  <a:pt x="40046" y="12610"/>
                </a:lnTo>
                <a:lnTo>
                  <a:pt x="35466" y="6008"/>
                </a:lnTo>
                <a:lnTo>
                  <a:pt x="28810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871040" y="317600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617" y="1576"/>
                </a:lnTo>
                <a:lnTo>
                  <a:pt x="6017" y="5923"/>
                </a:lnTo>
                <a:lnTo>
                  <a:pt x="1606" y="12467"/>
                </a:lnTo>
                <a:lnTo>
                  <a:pt x="0" y="20635"/>
                </a:lnTo>
                <a:lnTo>
                  <a:pt x="1606" y="28901"/>
                </a:lnTo>
                <a:lnTo>
                  <a:pt x="6017" y="35496"/>
                </a:lnTo>
                <a:lnTo>
                  <a:pt x="12617" y="39861"/>
                </a:lnTo>
                <a:lnTo>
                  <a:pt x="20790" y="41440"/>
                </a:lnTo>
                <a:lnTo>
                  <a:pt x="28739" y="39861"/>
                </a:lnTo>
                <a:lnTo>
                  <a:pt x="35179" y="35496"/>
                </a:lnTo>
                <a:lnTo>
                  <a:pt x="39494" y="28901"/>
                </a:lnTo>
                <a:lnTo>
                  <a:pt x="41069" y="20635"/>
                </a:lnTo>
                <a:lnTo>
                  <a:pt x="39494" y="12467"/>
                </a:lnTo>
                <a:lnTo>
                  <a:pt x="35179" y="5923"/>
                </a:lnTo>
                <a:lnTo>
                  <a:pt x="28739" y="1576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80157" y="191367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578"/>
                </a:lnTo>
                <a:lnTo>
                  <a:pt x="6188" y="5944"/>
                </a:lnTo>
                <a:lnTo>
                  <a:pt x="1668" y="12538"/>
                </a:lnTo>
                <a:lnTo>
                  <a:pt x="0" y="20805"/>
                </a:lnTo>
                <a:lnTo>
                  <a:pt x="1668" y="28686"/>
                </a:lnTo>
                <a:lnTo>
                  <a:pt x="6188" y="35262"/>
                </a:lnTo>
                <a:lnTo>
                  <a:pt x="12832" y="39768"/>
                </a:lnTo>
                <a:lnTo>
                  <a:pt x="20875" y="41440"/>
                </a:lnTo>
                <a:lnTo>
                  <a:pt x="29021" y="39768"/>
                </a:lnTo>
                <a:lnTo>
                  <a:pt x="35562" y="35262"/>
                </a:lnTo>
                <a:lnTo>
                  <a:pt x="39914" y="28686"/>
                </a:lnTo>
                <a:lnTo>
                  <a:pt x="41495" y="20805"/>
                </a:lnTo>
                <a:lnTo>
                  <a:pt x="39914" y="12538"/>
                </a:lnTo>
                <a:lnTo>
                  <a:pt x="35562" y="5944"/>
                </a:lnTo>
                <a:lnTo>
                  <a:pt x="29021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89700" y="109420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875" y="0"/>
                </a:moveTo>
                <a:lnTo>
                  <a:pt x="12688" y="1576"/>
                </a:lnTo>
                <a:lnTo>
                  <a:pt x="6060" y="5923"/>
                </a:lnTo>
                <a:lnTo>
                  <a:pt x="1620" y="12467"/>
                </a:lnTo>
                <a:lnTo>
                  <a:pt x="0" y="20635"/>
                </a:lnTo>
                <a:lnTo>
                  <a:pt x="1620" y="28615"/>
                </a:lnTo>
                <a:lnTo>
                  <a:pt x="6060" y="35241"/>
                </a:lnTo>
                <a:lnTo>
                  <a:pt x="12688" y="39766"/>
                </a:lnTo>
                <a:lnTo>
                  <a:pt x="20875" y="41440"/>
                </a:lnTo>
                <a:lnTo>
                  <a:pt x="28716" y="39766"/>
                </a:lnTo>
                <a:lnTo>
                  <a:pt x="35168" y="35241"/>
                </a:lnTo>
                <a:lnTo>
                  <a:pt x="39543" y="28615"/>
                </a:lnTo>
                <a:lnTo>
                  <a:pt x="41154" y="20635"/>
                </a:lnTo>
                <a:lnTo>
                  <a:pt x="39543" y="12467"/>
                </a:lnTo>
                <a:lnTo>
                  <a:pt x="35168" y="5923"/>
                </a:lnTo>
                <a:lnTo>
                  <a:pt x="28716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899329" y="266716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62"/>
                </a:lnTo>
                <a:lnTo>
                  <a:pt x="5943" y="6167"/>
                </a:lnTo>
                <a:lnTo>
                  <a:pt x="1597" y="12789"/>
                </a:lnTo>
                <a:lnTo>
                  <a:pt x="0" y="20805"/>
                </a:lnTo>
                <a:lnTo>
                  <a:pt x="1597" y="28964"/>
                </a:lnTo>
                <a:lnTo>
                  <a:pt x="5943" y="35570"/>
                </a:lnTo>
                <a:lnTo>
                  <a:pt x="12365" y="39995"/>
                </a:lnTo>
                <a:lnTo>
                  <a:pt x="20193" y="41610"/>
                </a:lnTo>
                <a:lnTo>
                  <a:pt x="28416" y="39995"/>
                </a:lnTo>
                <a:lnTo>
                  <a:pt x="35040" y="35570"/>
                </a:lnTo>
                <a:lnTo>
                  <a:pt x="39460" y="28964"/>
                </a:lnTo>
                <a:lnTo>
                  <a:pt x="41069" y="20805"/>
                </a:lnTo>
                <a:lnTo>
                  <a:pt x="39460" y="12789"/>
                </a:lnTo>
                <a:lnTo>
                  <a:pt x="35040" y="6167"/>
                </a:lnTo>
                <a:lnTo>
                  <a:pt x="28416" y="1662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908445" y="197014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576"/>
                </a:lnTo>
                <a:lnTo>
                  <a:pt x="6198" y="5923"/>
                </a:lnTo>
                <a:lnTo>
                  <a:pt x="1677" y="12467"/>
                </a:lnTo>
                <a:lnTo>
                  <a:pt x="0" y="20635"/>
                </a:lnTo>
                <a:lnTo>
                  <a:pt x="1677" y="28794"/>
                </a:lnTo>
                <a:lnTo>
                  <a:pt x="6198" y="35400"/>
                </a:lnTo>
                <a:lnTo>
                  <a:pt x="12796" y="39826"/>
                </a:lnTo>
                <a:lnTo>
                  <a:pt x="20704" y="41440"/>
                </a:lnTo>
                <a:lnTo>
                  <a:pt x="28711" y="39826"/>
                </a:lnTo>
                <a:lnTo>
                  <a:pt x="35360" y="35400"/>
                </a:lnTo>
                <a:lnTo>
                  <a:pt x="39900" y="28794"/>
                </a:lnTo>
                <a:lnTo>
                  <a:pt x="41580" y="20635"/>
                </a:lnTo>
                <a:lnTo>
                  <a:pt x="39900" y="12467"/>
                </a:lnTo>
                <a:lnTo>
                  <a:pt x="35360" y="5923"/>
                </a:lnTo>
                <a:lnTo>
                  <a:pt x="28711" y="1576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918074" y="2323413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14"/>
                </a:lnTo>
                <a:lnTo>
                  <a:pt x="5879" y="6039"/>
                </a:lnTo>
                <a:lnTo>
                  <a:pt x="1573" y="12646"/>
                </a:lnTo>
                <a:lnTo>
                  <a:pt x="0" y="20805"/>
                </a:lnTo>
                <a:lnTo>
                  <a:pt x="1573" y="28686"/>
                </a:lnTo>
                <a:lnTo>
                  <a:pt x="5879" y="35262"/>
                </a:lnTo>
                <a:lnTo>
                  <a:pt x="12293" y="39768"/>
                </a:lnTo>
                <a:lnTo>
                  <a:pt x="20193" y="41440"/>
                </a:lnTo>
                <a:lnTo>
                  <a:pt x="28416" y="39768"/>
                </a:lnTo>
                <a:lnTo>
                  <a:pt x="35040" y="35262"/>
                </a:lnTo>
                <a:lnTo>
                  <a:pt x="39460" y="28686"/>
                </a:lnTo>
                <a:lnTo>
                  <a:pt x="41069" y="20805"/>
                </a:lnTo>
                <a:lnTo>
                  <a:pt x="39460" y="12646"/>
                </a:lnTo>
                <a:lnTo>
                  <a:pt x="35040" y="6039"/>
                </a:lnTo>
                <a:lnTo>
                  <a:pt x="28416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927020" y="20312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74"/>
                </a:lnTo>
                <a:lnTo>
                  <a:pt x="6188" y="6199"/>
                </a:lnTo>
                <a:lnTo>
                  <a:pt x="1668" y="12825"/>
                </a:lnTo>
                <a:lnTo>
                  <a:pt x="0" y="20805"/>
                </a:lnTo>
                <a:lnTo>
                  <a:pt x="1668" y="28973"/>
                </a:lnTo>
                <a:lnTo>
                  <a:pt x="6188" y="35517"/>
                </a:lnTo>
                <a:lnTo>
                  <a:pt x="12832" y="39864"/>
                </a:lnTo>
                <a:lnTo>
                  <a:pt x="20875" y="41440"/>
                </a:lnTo>
                <a:lnTo>
                  <a:pt x="28868" y="39864"/>
                </a:lnTo>
                <a:lnTo>
                  <a:pt x="35488" y="35517"/>
                </a:lnTo>
                <a:lnTo>
                  <a:pt x="39998" y="28973"/>
                </a:lnTo>
                <a:lnTo>
                  <a:pt x="41665" y="20805"/>
                </a:lnTo>
                <a:lnTo>
                  <a:pt x="39998" y="12825"/>
                </a:lnTo>
                <a:lnTo>
                  <a:pt x="35488" y="6199"/>
                </a:lnTo>
                <a:lnTo>
                  <a:pt x="28868" y="16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36563" y="277094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688" y="1614"/>
                </a:lnTo>
                <a:lnTo>
                  <a:pt x="6060" y="6039"/>
                </a:lnTo>
                <a:lnTo>
                  <a:pt x="1620" y="12646"/>
                </a:lnTo>
                <a:lnTo>
                  <a:pt x="0" y="20805"/>
                </a:lnTo>
                <a:lnTo>
                  <a:pt x="1620" y="28713"/>
                </a:lnTo>
                <a:lnTo>
                  <a:pt x="6060" y="35347"/>
                </a:lnTo>
                <a:lnTo>
                  <a:pt x="12688" y="39912"/>
                </a:lnTo>
                <a:lnTo>
                  <a:pt x="20875" y="41610"/>
                </a:lnTo>
                <a:lnTo>
                  <a:pt x="28775" y="39912"/>
                </a:lnTo>
                <a:lnTo>
                  <a:pt x="35189" y="35347"/>
                </a:lnTo>
                <a:lnTo>
                  <a:pt x="39495" y="28713"/>
                </a:lnTo>
                <a:lnTo>
                  <a:pt x="41069" y="20805"/>
                </a:lnTo>
                <a:lnTo>
                  <a:pt x="39495" y="12646"/>
                </a:lnTo>
                <a:lnTo>
                  <a:pt x="35189" y="6039"/>
                </a:lnTo>
                <a:lnTo>
                  <a:pt x="28775" y="161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945766" y="235636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602"/>
                </a:lnTo>
                <a:lnTo>
                  <a:pt x="6188" y="6008"/>
                </a:lnTo>
                <a:lnTo>
                  <a:pt x="1668" y="12610"/>
                </a:lnTo>
                <a:lnTo>
                  <a:pt x="0" y="20805"/>
                </a:lnTo>
                <a:lnTo>
                  <a:pt x="1668" y="28785"/>
                </a:lnTo>
                <a:lnTo>
                  <a:pt x="6188" y="35411"/>
                </a:lnTo>
                <a:lnTo>
                  <a:pt x="12832" y="39936"/>
                </a:lnTo>
                <a:lnTo>
                  <a:pt x="20875" y="41610"/>
                </a:lnTo>
                <a:lnTo>
                  <a:pt x="29021" y="39936"/>
                </a:lnTo>
                <a:lnTo>
                  <a:pt x="35562" y="35411"/>
                </a:lnTo>
                <a:lnTo>
                  <a:pt x="39914" y="28785"/>
                </a:lnTo>
                <a:lnTo>
                  <a:pt x="41495" y="20805"/>
                </a:lnTo>
                <a:lnTo>
                  <a:pt x="39914" y="12610"/>
                </a:lnTo>
                <a:lnTo>
                  <a:pt x="35562" y="6008"/>
                </a:lnTo>
                <a:lnTo>
                  <a:pt x="29021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955308" y="341167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88" y="1608"/>
                </a:lnTo>
                <a:lnTo>
                  <a:pt x="6060" y="6023"/>
                </a:lnTo>
                <a:lnTo>
                  <a:pt x="1620" y="12628"/>
                </a:lnTo>
                <a:lnTo>
                  <a:pt x="0" y="20805"/>
                </a:lnTo>
                <a:lnTo>
                  <a:pt x="1620" y="28713"/>
                </a:lnTo>
                <a:lnTo>
                  <a:pt x="6060" y="35347"/>
                </a:lnTo>
                <a:lnTo>
                  <a:pt x="12688" y="39912"/>
                </a:lnTo>
                <a:lnTo>
                  <a:pt x="20875" y="41610"/>
                </a:lnTo>
                <a:lnTo>
                  <a:pt x="28770" y="39912"/>
                </a:lnTo>
                <a:lnTo>
                  <a:pt x="35338" y="35347"/>
                </a:lnTo>
                <a:lnTo>
                  <a:pt x="39830" y="28713"/>
                </a:lnTo>
                <a:lnTo>
                  <a:pt x="41495" y="20805"/>
                </a:lnTo>
                <a:lnTo>
                  <a:pt x="39830" y="12628"/>
                </a:lnTo>
                <a:lnTo>
                  <a:pt x="35338" y="6023"/>
                </a:lnTo>
                <a:lnTo>
                  <a:pt x="28770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964937" y="214465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576"/>
                </a:lnTo>
                <a:lnTo>
                  <a:pt x="5943" y="5923"/>
                </a:lnTo>
                <a:lnTo>
                  <a:pt x="1597" y="12467"/>
                </a:lnTo>
                <a:lnTo>
                  <a:pt x="0" y="20635"/>
                </a:lnTo>
                <a:lnTo>
                  <a:pt x="1597" y="28615"/>
                </a:lnTo>
                <a:lnTo>
                  <a:pt x="5943" y="35241"/>
                </a:lnTo>
                <a:lnTo>
                  <a:pt x="12365" y="39766"/>
                </a:lnTo>
                <a:lnTo>
                  <a:pt x="20193" y="41440"/>
                </a:lnTo>
                <a:lnTo>
                  <a:pt x="28380" y="39766"/>
                </a:lnTo>
                <a:lnTo>
                  <a:pt x="35008" y="35241"/>
                </a:lnTo>
                <a:lnTo>
                  <a:pt x="39448" y="28615"/>
                </a:lnTo>
                <a:lnTo>
                  <a:pt x="41069" y="20635"/>
                </a:lnTo>
                <a:lnTo>
                  <a:pt x="39448" y="12467"/>
                </a:lnTo>
                <a:lnTo>
                  <a:pt x="35008" y="5923"/>
                </a:lnTo>
                <a:lnTo>
                  <a:pt x="28380" y="1576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74054" y="312913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724" y="1602"/>
                </a:lnTo>
                <a:lnTo>
                  <a:pt x="6156" y="6008"/>
                </a:lnTo>
                <a:lnTo>
                  <a:pt x="1664" y="12610"/>
                </a:lnTo>
                <a:lnTo>
                  <a:pt x="0" y="20805"/>
                </a:lnTo>
                <a:lnTo>
                  <a:pt x="1664" y="28713"/>
                </a:lnTo>
                <a:lnTo>
                  <a:pt x="6156" y="35347"/>
                </a:lnTo>
                <a:lnTo>
                  <a:pt x="12724" y="39912"/>
                </a:lnTo>
                <a:lnTo>
                  <a:pt x="20619" y="41610"/>
                </a:lnTo>
                <a:lnTo>
                  <a:pt x="28662" y="39912"/>
                </a:lnTo>
                <a:lnTo>
                  <a:pt x="35307" y="35347"/>
                </a:lnTo>
                <a:lnTo>
                  <a:pt x="39826" y="28713"/>
                </a:lnTo>
                <a:lnTo>
                  <a:pt x="41495" y="20805"/>
                </a:lnTo>
                <a:lnTo>
                  <a:pt x="39826" y="12610"/>
                </a:lnTo>
                <a:lnTo>
                  <a:pt x="35307" y="6008"/>
                </a:lnTo>
                <a:lnTo>
                  <a:pt x="28662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983597" y="319452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662"/>
                </a:lnTo>
                <a:lnTo>
                  <a:pt x="5943" y="6167"/>
                </a:lnTo>
                <a:lnTo>
                  <a:pt x="1581" y="12789"/>
                </a:lnTo>
                <a:lnTo>
                  <a:pt x="0" y="20805"/>
                </a:lnTo>
                <a:lnTo>
                  <a:pt x="1581" y="28964"/>
                </a:lnTo>
                <a:lnTo>
                  <a:pt x="5943" y="35570"/>
                </a:lnTo>
                <a:lnTo>
                  <a:pt x="12509" y="39995"/>
                </a:lnTo>
                <a:lnTo>
                  <a:pt x="20704" y="41610"/>
                </a:lnTo>
                <a:lnTo>
                  <a:pt x="28645" y="39995"/>
                </a:lnTo>
                <a:lnTo>
                  <a:pt x="35147" y="35570"/>
                </a:lnTo>
                <a:lnTo>
                  <a:pt x="39540" y="28964"/>
                </a:lnTo>
                <a:lnTo>
                  <a:pt x="41154" y="20805"/>
                </a:lnTo>
                <a:lnTo>
                  <a:pt x="39540" y="12789"/>
                </a:lnTo>
                <a:lnTo>
                  <a:pt x="35147" y="6167"/>
                </a:lnTo>
                <a:lnTo>
                  <a:pt x="28645" y="1662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997485" y="300192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19" y="0"/>
                </a:moveTo>
                <a:lnTo>
                  <a:pt x="12473" y="1614"/>
                </a:lnTo>
                <a:lnTo>
                  <a:pt x="5932" y="6039"/>
                </a:lnTo>
                <a:lnTo>
                  <a:pt x="1580" y="12646"/>
                </a:lnTo>
                <a:lnTo>
                  <a:pt x="0" y="20805"/>
                </a:lnTo>
                <a:lnTo>
                  <a:pt x="1580" y="28686"/>
                </a:lnTo>
                <a:lnTo>
                  <a:pt x="5932" y="35262"/>
                </a:lnTo>
                <a:lnTo>
                  <a:pt x="12473" y="39768"/>
                </a:lnTo>
                <a:lnTo>
                  <a:pt x="20619" y="41440"/>
                </a:lnTo>
                <a:lnTo>
                  <a:pt x="28662" y="39768"/>
                </a:lnTo>
                <a:lnTo>
                  <a:pt x="35307" y="35262"/>
                </a:lnTo>
                <a:lnTo>
                  <a:pt x="39826" y="28686"/>
                </a:lnTo>
                <a:lnTo>
                  <a:pt x="41495" y="20805"/>
                </a:lnTo>
                <a:lnTo>
                  <a:pt x="39826" y="12646"/>
                </a:lnTo>
                <a:lnTo>
                  <a:pt x="35307" y="6039"/>
                </a:lnTo>
                <a:lnTo>
                  <a:pt x="28662" y="161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007028" y="349638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575"/>
                </a:lnTo>
                <a:lnTo>
                  <a:pt x="5889" y="5917"/>
                </a:lnTo>
                <a:lnTo>
                  <a:pt x="1574" y="12449"/>
                </a:lnTo>
                <a:lnTo>
                  <a:pt x="0" y="20593"/>
                </a:lnTo>
                <a:lnTo>
                  <a:pt x="1574" y="28590"/>
                </a:lnTo>
                <a:lnTo>
                  <a:pt x="5889" y="35215"/>
                </a:lnTo>
                <a:lnTo>
                  <a:pt x="12329" y="39729"/>
                </a:lnTo>
                <a:lnTo>
                  <a:pt x="20278" y="41398"/>
                </a:lnTo>
                <a:lnTo>
                  <a:pt x="28465" y="39729"/>
                </a:lnTo>
                <a:lnTo>
                  <a:pt x="35093" y="35215"/>
                </a:lnTo>
                <a:lnTo>
                  <a:pt x="39533" y="28590"/>
                </a:lnTo>
                <a:lnTo>
                  <a:pt x="41154" y="20593"/>
                </a:lnTo>
                <a:lnTo>
                  <a:pt x="39533" y="12449"/>
                </a:lnTo>
                <a:lnTo>
                  <a:pt x="35093" y="5917"/>
                </a:lnTo>
                <a:lnTo>
                  <a:pt x="28465" y="1575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015975" y="113623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940" y="1671"/>
                </a:lnTo>
                <a:lnTo>
                  <a:pt x="6283" y="6177"/>
                </a:lnTo>
                <a:lnTo>
                  <a:pt x="1704" y="12753"/>
                </a:lnTo>
                <a:lnTo>
                  <a:pt x="0" y="20635"/>
                </a:lnTo>
                <a:lnTo>
                  <a:pt x="1704" y="28794"/>
                </a:lnTo>
                <a:lnTo>
                  <a:pt x="6283" y="35400"/>
                </a:lnTo>
                <a:lnTo>
                  <a:pt x="12940" y="39826"/>
                </a:lnTo>
                <a:lnTo>
                  <a:pt x="20875" y="41440"/>
                </a:lnTo>
                <a:lnTo>
                  <a:pt x="28917" y="39826"/>
                </a:lnTo>
                <a:lnTo>
                  <a:pt x="35562" y="35400"/>
                </a:lnTo>
                <a:lnTo>
                  <a:pt x="40082" y="28794"/>
                </a:lnTo>
                <a:lnTo>
                  <a:pt x="41750" y="20635"/>
                </a:lnTo>
                <a:lnTo>
                  <a:pt x="40082" y="12753"/>
                </a:lnTo>
                <a:lnTo>
                  <a:pt x="35562" y="6177"/>
                </a:lnTo>
                <a:lnTo>
                  <a:pt x="28917" y="1671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025774" y="110804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09">
                <a:moveTo>
                  <a:pt x="20704" y="0"/>
                </a:moveTo>
                <a:lnTo>
                  <a:pt x="12509" y="1658"/>
                </a:lnTo>
                <a:lnTo>
                  <a:pt x="5943" y="6135"/>
                </a:lnTo>
                <a:lnTo>
                  <a:pt x="1581" y="12682"/>
                </a:lnTo>
                <a:lnTo>
                  <a:pt x="0" y="20550"/>
                </a:lnTo>
                <a:lnTo>
                  <a:pt x="1581" y="28816"/>
                </a:lnTo>
                <a:lnTo>
                  <a:pt x="5943" y="35411"/>
                </a:lnTo>
                <a:lnTo>
                  <a:pt x="12509" y="39776"/>
                </a:lnTo>
                <a:lnTo>
                  <a:pt x="20704" y="41355"/>
                </a:lnTo>
                <a:lnTo>
                  <a:pt x="28605" y="39776"/>
                </a:lnTo>
                <a:lnTo>
                  <a:pt x="35019" y="35411"/>
                </a:lnTo>
                <a:lnTo>
                  <a:pt x="39324" y="28816"/>
                </a:lnTo>
                <a:lnTo>
                  <a:pt x="40898" y="20550"/>
                </a:lnTo>
                <a:lnTo>
                  <a:pt x="39324" y="12682"/>
                </a:lnTo>
                <a:lnTo>
                  <a:pt x="35019" y="6135"/>
                </a:lnTo>
                <a:lnTo>
                  <a:pt x="28605" y="165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034720" y="284167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68" y="1602"/>
                </a:lnTo>
                <a:lnTo>
                  <a:pt x="6219" y="6008"/>
                </a:lnTo>
                <a:lnTo>
                  <a:pt x="1680" y="12610"/>
                </a:lnTo>
                <a:lnTo>
                  <a:pt x="0" y="20805"/>
                </a:lnTo>
                <a:lnTo>
                  <a:pt x="1680" y="28785"/>
                </a:lnTo>
                <a:lnTo>
                  <a:pt x="6219" y="35411"/>
                </a:lnTo>
                <a:lnTo>
                  <a:pt x="12868" y="39936"/>
                </a:lnTo>
                <a:lnTo>
                  <a:pt x="20875" y="41610"/>
                </a:lnTo>
                <a:lnTo>
                  <a:pt x="29021" y="39936"/>
                </a:lnTo>
                <a:lnTo>
                  <a:pt x="35562" y="35411"/>
                </a:lnTo>
                <a:lnTo>
                  <a:pt x="39914" y="28785"/>
                </a:lnTo>
                <a:lnTo>
                  <a:pt x="41495" y="20805"/>
                </a:lnTo>
                <a:lnTo>
                  <a:pt x="39914" y="12610"/>
                </a:lnTo>
                <a:lnTo>
                  <a:pt x="35562" y="6008"/>
                </a:lnTo>
                <a:lnTo>
                  <a:pt x="29021" y="1602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044348" y="193702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90" y="0"/>
                </a:moveTo>
                <a:lnTo>
                  <a:pt x="12617" y="1674"/>
                </a:lnTo>
                <a:lnTo>
                  <a:pt x="6017" y="6199"/>
                </a:lnTo>
                <a:lnTo>
                  <a:pt x="1606" y="12825"/>
                </a:lnTo>
                <a:lnTo>
                  <a:pt x="0" y="20805"/>
                </a:lnTo>
                <a:lnTo>
                  <a:pt x="1606" y="29000"/>
                </a:lnTo>
                <a:lnTo>
                  <a:pt x="6017" y="35602"/>
                </a:lnTo>
                <a:lnTo>
                  <a:pt x="12617" y="40007"/>
                </a:lnTo>
                <a:lnTo>
                  <a:pt x="20790" y="41610"/>
                </a:lnTo>
                <a:lnTo>
                  <a:pt x="28698" y="40007"/>
                </a:lnTo>
                <a:lnTo>
                  <a:pt x="35296" y="35602"/>
                </a:lnTo>
                <a:lnTo>
                  <a:pt x="39817" y="29000"/>
                </a:lnTo>
                <a:lnTo>
                  <a:pt x="41495" y="20805"/>
                </a:lnTo>
                <a:lnTo>
                  <a:pt x="39817" y="12825"/>
                </a:lnTo>
                <a:lnTo>
                  <a:pt x="35296" y="6199"/>
                </a:lnTo>
                <a:lnTo>
                  <a:pt x="28698" y="1674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053891" y="1574251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0193" y="0"/>
                </a:moveTo>
                <a:lnTo>
                  <a:pt x="12365" y="1658"/>
                </a:lnTo>
                <a:lnTo>
                  <a:pt x="5943" y="6135"/>
                </a:lnTo>
                <a:lnTo>
                  <a:pt x="1597" y="12682"/>
                </a:lnTo>
                <a:lnTo>
                  <a:pt x="0" y="20550"/>
                </a:lnTo>
                <a:lnTo>
                  <a:pt x="1597" y="28851"/>
                </a:lnTo>
                <a:lnTo>
                  <a:pt x="5943" y="35687"/>
                </a:lnTo>
                <a:lnTo>
                  <a:pt x="12365" y="40326"/>
                </a:lnTo>
                <a:lnTo>
                  <a:pt x="20193" y="42035"/>
                </a:lnTo>
                <a:lnTo>
                  <a:pt x="28416" y="40326"/>
                </a:lnTo>
                <a:lnTo>
                  <a:pt x="35040" y="35687"/>
                </a:lnTo>
                <a:lnTo>
                  <a:pt x="39460" y="28851"/>
                </a:lnTo>
                <a:lnTo>
                  <a:pt x="41069" y="20550"/>
                </a:lnTo>
                <a:lnTo>
                  <a:pt x="39460" y="12682"/>
                </a:lnTo>
                <a:lnTo>
                  <a:pt x="35040" y="6135"/>
                </a:lnTo>
                <a:lnTo>
                  <a:pt x="28416" y="1658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063008" y="374583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04" y="0"/>
                </a:moveTo>
                <a:lnTo>
                  <a:pt x="12796" y="1668"/>
                </a:lnTo>
                <a:lnTo>
                  <a:pt x="6198" y="6183"/>
                </a:lnTo>
                <a:lnTo>
                  <a:pt x="1677" y="12807"/>
                </a:lnTo>
                <a:lnTo>
                  <a:pt x="0" y="20805"/>
                </a:lnTo>
                <a:lnTo>
                  <a:pt x="1677" y="28982"/>
                </a:lnTo>
                <a:lnTo>
                  <a:pt x="6198" y="35586"/>
                </a:lnTo>
                <a:lnTo>
                  <a:pt x="12796" y="40001"/>
                </a:lnTo>
                <a:lnTo>
                  <a:pt x="20704" y="41610"/>
                </a:lnTo>
                <a:lnTo>
                  <a:pt x="28711" y="40001"/>
                </a:lnTo>
                <a:lnTo>
                  <a:pt x="35360" y="35586"/>
                </a:lnTo>
                <a:lnTo>
                  <a:pt x="39900" y="28982"/>
                </a:lnTo>
                <a:lnTo>
                  <a:pt x="41580" y="20805"/>
                </a:lnTo>
                <a:lnTo>
                  <a:pt x="39900" y="12807"/>
                </a:lnTo>
                <a:lnTo>
                  <a:pt x="35360" y="6183"/>
                </a:lnTo>
                <a:lnTo>
                  <a:pt x="28711" y="1668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072637" y="2690691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581" y="1671"/>
                </a:lnTo>
                <a:lnTo>
                  <a:pt x="5964" y="6177"/>
                </a:lnTo>
                <a:lnTo>
                  <a:pt x="1584" y="12753"/>
                </a:lnTo>
                <a:lnTo>
                  <a:pt x="0" y="20635"/>
                </a:lnTo>
                <a:lnTo>
                  <a:pt x="1584" y="28794"/>
                </a:lnTo>
                <a:lnTo>
                  <a:pt x="5964" y="35400"/>
                </a:lnTo>
                <a:lnTo>
                  <a:pt x="12581" y="39826"/>
                </a:lnTo>
                <a:lnTo>
                  <a:pt x="20875" y="41440"/>
                </a:lnTo>
                <a:lnTo>
                  <a:pt x="28703" y="39826"/>
                </a:lnTo>
                <a:lnTo>
                  <a:pt x="35125" y="35400"/>
                </a:lnTo>
                <a:lnTo>
                  <a:pt x="39471" y="28794"/>
                </a:lnTo>
                <a:lnTo>
                  <a:pt x="41069" y="20635"/>
                </a:lnTo>
                <a:lnTo>
                  <a:pt x="39471" y="12753"/>
                </a:lnTo>
                <a:lnTo>
                  <a:pt x="35125" y="6177"/>
                </a:lnTo>
                <a:lnTo>
                  <a:pt x="28703" y="1671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081583" y="290299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576"/>
                </a:lnTo>
                <a:lnTo>
                  <a:pt x="6283" y="5923"/>
                </a:lnTo>
                <a:lnTo>
                  <a:pt x="1704" y="12467"/>
                </a:lnTo>
                <a:lnTo>
                  <a:pt x="0" y="20635"/>
                </a:lnTo>
                <a:lnTo>
                  <a:pt x="1704" y="28615"/>
                </a:lnTo>
                <a:lnTo>
                  <a:pt x="6283" y="35241"/>
                </a:lnTo>
                <a:lnTo>
                  <a:pt x="12940" y="39766"/>
                </a:lnTo>
                <a:lnTo>
                  <a:pt x="20875" y="41440"/>
                </a:lnTo>
                <a:lnTo>
                  <a:pt x="28881" y="39766"/>
                </a:lnTo>
                <a:lnTo>
                  <a:pt x="35530" y="35241"/>
                </a:lnTo>
                <a:lnTo>
                  <a:pt x="40070" y="28615"/>
                </a:lnTo>
                <a:lnTo>
                  <a:pt x="41750" y="20635"/>
                </a:lnTo>
                <a:lnTo>
                  <a:pt x="40070" y="12467"/>
                </a:lnTo>
                <a:lnTo>
                  <a:pt x="35530" y="5923"/>
                </a:lnTo>
                <a:lnTo>
                  <a:pt x="28881" y="1576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091382" y="2163170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619" y="0"/>
                </a:moveTo>
                <a:lnTo>
                  <a:pt x="12473" y="1602"/>
                </a:lnTo>
                <a:lnTo>
                  <a:pt x="5932" y="6008"/>
                </a:lnTo>
                <a:lnTo>
                  <a:pt x="1580" y="12610"/>
                </a:lnTo>
                <a:lnTo>
                  <a:pt x="0" y="20805"/>
                </a:lnTo>
                <a:lnTo>
                  <a:pt x="1580" y="28785"/>
                </a:lnTo>
                <a:lnTo>
                  <a:pt x="5932" y="35411"/>
                </a:lnTo>
                <a:lnTo>
                  <a:pt x="12473" y="39936"/>
                </a:lnTo>
                <a:lnTo>
                  <a:pt x="20619" y="41610"/>
                </a:lnTo>
                <a:lnTo>
                  <a:pt x="28569" y="39936"/>
                </a:lnTo>
                <a:lnTo>
                  <a:pt x="35008" y="35411"/>
                </a:lnTo>
                <a:lnTo>
                  <a:pt x="39323" y="28785"/>
                </a:lnTo>
                <a:lnTo>
                  <a:pt x="40898" y="20805"/>
                </a:lnTo>
                <a:lnTo>
                  <a:pt x="39323" y="12610"/>
                </a:lnTo>
                <a:lnTo>
                  <a:pt x="35008" y="6008"/>
                </a:lnTo>
                <a:lnTo>
                  <a:pt x="28569" y="1602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100925" y="2031289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329" y="1674"/>
                </a:lnTo>
                <a:lnTo>
                  <a:pt x="5889" y="6199"/>
                </a:lnTo>
                <a:lnTo>
                  <a:pt x="1574" y="12825"/>
                </a:lnTo>
                <a:lnTo>
                  <a:pt x="0" y="20805"/>
                </a:lnTo>
                <a:lnTo>
                  <a:pt x="1574" y="28973"/>
                </a:lnTo>
                <a:lnTo>
                  <a:pt x="5889" y="35517"/>
                </a:lnTo>
                <a:lnTo>
                  <a:pt x="12329" y="39864"/>
                </a:lnTo>
                <a:lnTo>
                  <a:pt x="20278" y="41440"/>
                </a:lnTo>
                <a:lnTo>
                  <a:pt x="28425" y="39864"/>
                </a:lnTo>
                <a:lnTo>
                  <a:pt x="34966" y="35517"/>
                </a:lnTo>
                <a:lnTo>
                  <a:pt x="39318" y="28973"/>
                </a:lnTo>
                <a:lnTo>
                  <a:pt x="40898" y="20805"/>
                </a:lnTo>
                <a:lnTo>
                  <a:pt x="39318" y="12825"/>
                </a:lnTo>
                <a:lnTo>
                  <a:pt x="34966" y="6199"/>
                </a:lnTo>
                <a:lnTo>
                  <a:pt x="28425" y="1674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109871" y="148950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875" y="0"/>
                </a:moveTo>
                <a:lnTo>
                  <a:pt x="12688" y="1674"/>
                </a:lnTo>
                <a:lnTo>
                  <a:pt x="6060" y="6199"/>
                </a:lnTo>
                <a:lnTo>
                  <a:pt x="1620" y="12825"/>
                </a:lnTo>
                <a:lnTo>
                  <a:pt x="0" y="20805"/>
                </a:lnTo>
                <a:lnTo>
                  <a:pt x="1620" y="29000"/>
                </a:lnTo>
                <a:lnTo>
                  <a:pt x="6060" y="35602"/>
                </a:lnTo>
                <a:lnTo>
                  <a:pt x="12688" y="40007"/>
                </a:lnTo>
                <a:lnTo>
                  <a:pt x="20875" y="41610"/>
                </a:lnTo>
                <a:lnTo>
                  <a:pt x="28810" y="40007"/>
                </a:lnTo>
                <a:lnTo>
                  <a:pt x="35466" y="35602"/>
                </a:lnTo>
                <a:lnTo>
                  <a:pt x="40046" y="29000"/>
                </a:lnTo>
                <a:lnTo>
                  <a:pt x="41750" y="20805"/>
                </a:lnTo>
                <a:lnTo>
                  <a:pt x="40046" y="12825"/>
                </a:lnTo>
                <a:lnTo>
                  <a:pt x="35466" y="6199"/>
                </a:lnTo>
                <a:lnTo>
                  <a:pt x="28810" y="16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119500" y="240323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365" y="1674"/>
                </a:lnTo>
                <a:lnTo>
                  <a:pt x="5943" y="6199"/>
                </a:lnTo>
                <a:lnTo>
                  <a:pt x="1597" y="12825"/>
                </a:lnTo>
                <a:lnTo>
                  <a:pt x="0" y="20805"/>
                </a:lnTo>
                <a:lnTo>
                  <a:pt x="1597" y="28973"/>
                </a:lnTo>
                <a:lnTo>
                  <a:pt x="5943" y="35517"/>
                </a:lnTo>
                <a:lnTo>
                  <a:pt x="12365" y="39864"/>
                </a:lnTo>
                <a:lnTo>
                  <a:pt x="20193" y="41440"/>
                </a:lnTo>
                <a:lnTo>
                  <a:pt x="28487" y="39864"/>
                </a:lnTo>
                <a:lnTo>
                  <a:pt x="35104" y="35517"/>
                </a:lnTo>
                <a:lnTo>
                  <a:pt x="39484" y="28973"/>
                </a:lnTo>
                <a:lnTo>
                  <a:pt x="41069" y="20805"/>
                </a:lnTo>
                <a:lnTo>
                  <a:pt x="39484" y="12825"/>
                </a:lnTo>
                <a:lnTo>
                  <a:pt x="35104" y="6199"/>
                </a:lnTo>
                <a:lnTo>
                  <a:pt x="28487" y="167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128617" y="151285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0619" y="0"/>
                </a:moveTo>
                <a:lnTo>
                  <a:pt x="12760" y="1674"/>
                </a:lnTo>
                <a:lnTo>
                  <a:pt x="6188" y="6199"/>
                </a:lnTo>
                <a:lnTo>
                  <a:pt x="1676" y="12825"/>
                </a:lnTo>
                <a:lnTo>
                  <a:pt x="0" y="20805"/>
                </a:lnTo>
                <a:lnTo>
                  <a:pt x="1676" y="29000"/>
                </a:lnTo>
                <a:lnTo>
                  <a:pt x="6188" y="35602"/>
                </a:lnTo>
                <a:lnTo>
                  <a:pt x="12760" y="40007"/>
                </a:lnTo>
                <a:lnTo>
                  <a:pt x="20619" y="41610"/>
                </a:lnTo>
                <a:lnTo>
                  <a:pt x="28662" y="40007"/>
                </a:lnTo>
                <a:lnTo>
                  <a:pt x="35307" y="35602"/>
                </a:lnTo>
                <a:lnTo>
                  <a:pt x="39826" y="29000"/>
                </a:lnTo>
                <a:lnTo>
                  <a:pt x="41495" y="20805"/>
                </a:lnTo>
                <a:lnTo>
                  <a:pt x="39826" y="12825"/>
                </a:lnTo>
                <a:lnTo>
                  <a:pt x="35307" y="6199"/>
                </a:lnTo>
                <a:lnTo>
                  <a:pt x="28662" y="1674"/>
                </a:lnTo>
                <a:lnTo>
                  <a:pt x="2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138245" y="392947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90" y="0"/>
                </a:moveTo>
                <a:lnTo>
                  <a:pt x="12509" y="1668"/>
                </a:lnTo>
                <a:lnTo>
                  <a:pt x="5921" y="6183"/>
                </a:lnTo>
                <a:lnTo>
                  <a:pt x="1570" y="12807"/>
                </a:lnTo>
                <a:lnTo>
                  <a:pt x="0" y="20805"/>
                </a:lnTo>
                <a:lnTo>
                  <a:pt x="1570" y="28982"/>
                </a:lnTo>
                <a:lnTo>
                  <a:pt x="5921" y="35586"/>
                </a:lnTo>
                <a:lnTo>
                  <a:pt x="12509" y="40001"/>
                </a:lnTo>
                <a:lnTo>
                  <a:pt x="20790" y="41610"/>
                </a:lnTo>
                <a:lnTo>
                  <a:pt x="28631" y="40001"/>
                </a:lnTo>
                <a:lnTo>
                  <a:pt x="35083" y="35586"/>
                </a:lnTo>
                <a:lnTo>
                  <a:pt x="39458" y="28982"/>
                </a:lnTo>
                <a:lnTo>
                  <a:pt x="41069" y="20805"/>
                </a:lnTo>
                <a:lnTo>
                  <a:pt x="39458" y="12807"/>
                </a:lnTo>
                <a:lnTo>
                  <a:pt x="35083" y="6183"/>
                </a:lnTo>
                <a:lnTo>
                  <a:pt x="28631" y="1668"/>
                </a:lnTo>
                <a:lnTo>
                  <a:pt x="2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147106" y="369913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575"/>
                </a:lnTo>
                <a:lnTo>
                  <a:pt x="6283" y="5917"/>
                </a:lnTo>
                <a:lnTo>
                  <a:pt x="1704" y="12449"/>
                </a:lnTo>
                <a:lnTo>
                  <a:pt x="0" y="20593"/>
                </a:lnTo>
                <a:lnTo>
                  <a:pt x="1704" y="28590"/>
                </a:lnTo>
                <a:lnTo>
                  <a:pt x="6283" y="35215"/>
                </a:lnTo>
                <a:lnTo>
                  <a:pt x="12940" y="39729"/>
                </a:lnTo>
                <a:lnTo>
                  <a:pt x="20875" y="41398"/>
                </a:lnTo>
                <a:lnTo>
                  <a:pt x="29097" y="39729"/>
                </a:lnTo>
                <a:lnTo>
                  <a:pt x="35722" y="35215"/>
                </a:lnTo>
                <a:lnTo>
                  <a:pt x="40142" y="28590"/>
                </a:lnTo>
                <a:lnTo>
                  <a:pt x="41750" y="20593"/>
                </a:lnTo>
                <a:lnTo>
                  <a:pt x="40142" y="12449"/>
                </a:lnTo>
                <a:lnTo>
                  <a:pt x="35722" y="5917"/>
                </a:lnTo>
                <a:lnTo>
                  <a:pt x="29097" y="1575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156905" y="1970147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704" y="0"/>
                </a:moveTo>
                <a:lnTo>
                  <a:pt x="12509" y="1576"/>
                </a:lnTo>
                <a:lnTo>
                  <a:pt x="5943" y="5923"/>
                </a:lnTo>
                <a:lnTo>
                  <a:pt x="1581" y="12467"/>
                </a:lnTo>
                <a:lnTo>
                  <a:pt x="0" y="20635"/>
                </a:lnTo>
                <a:lnTo>
                  <a:pt x="1581" y="28794"/>
                </a:lnTo>
                <a:lnTo>
                  <a:pt x="5943" y="35400"/>
                </a:lnTo>
                <a:lnTo>
                  <a:pt x="12509" y="39826"/>
                </a:lnTo>
                <a:lnTo>
                  <a:pt x="20704" y="41440"/>
                </a:lnTo>
                <a:lnTo>
                  <a:pt x="28605" y="39826"/>
                </a:lnTo>
                <a:lnTo>
                  <a:pt x="35019" y="35400"/>
                </a:lnTo>
                <a:lnTo>
                  <a:pt x="39324" y="28794"/>
                </a:lnTo>
                <a:lnTo>
                  <a:pt x="40898" y="20635"/>
                </a:lnTo>
                <a:lnTo>
                  <a:pt x="39324" y="12467"/>
                </a:lnTo>
                <a:lnTo>
                  <a:pt x="35019" y="5923"/>
                </a:lnTo>
                <a:lnTo>
                  <a:pt x="28605" y="1576"/>
                </a:lnTo>
                <a:lnTo>
                  <a:pt x="2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166533" y="2869872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193" y="0"/>
                </a:moveTo>
                <a:lnTo>
                  <a:pt x="12293" y="1614"/>
                </a:lnTo>
                <a:lnTo>
                  <a:pt x="5879" y="6039"/>
                </a:lnTo>
                <a:lnTo>
                  <a:pt x="1573" y="12646"/>
                </a:lnTo>
                <a:lnTo>
                  <a:pt x="0" y="20805"/>
                </a:lnTo>
                <a:lnTo>
                  <a:pt x="1573" y="28820"/>
                </a:lnTo>
                <a:lnTo>
                  <a:pt x="5879" y="35443"/>
                </a:lnTo>
                <a:lnTo>
                  <a:pt x="12293" y="39948"/>
                </a:lnTo>
                <a:lnTo>
                  <a:pt x="20193" y="41610"/>
                </a:lnTo>
                <a:lnTo>
                  <a:pt x="28389" y="39948"/>
                </a:lnTo>
                <a:lnTo>
                  <a:pt x="34955" y="35443"/>
                </a:lnTo>
                <a:lnTo>
                  <a:pt x="39316" y="28820"/>
                </a:lnTo>
                <a:lnTo>
                  <a:pt x="40898" y="20805"/>
                </a:lnTo>
                <a:lnTo>
                  <a:pt x="39316" y="12646"/>
                </a:lnTo>
                <a:lnTo>
                  <a:pt x="34955" y="6039"/>
                </a:lnTo>
                <a:lnTo>
                  <a:pt x="28389" y="1614"/>
                </a:lnTo>
                <a:lnTo>
                  <a:pt x="20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175480" y="376451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653" y="1668"/>
                </a:lnTo>
                <a:lnTo>
                  <a:pt x="6028" y="6183"/>
                </a:lnTo>
                <a:lnTo>
                  <a:pt x="1608" y="12807"/>
                </a:lnTo>
                <a:lnTo>
                  <a:pt x="0" y="20805"/>
                </a:lnTo>
                <a:lnTo>
                  <a:pt x="1608" y="28982"/>
                </a:lnTo>
                <a:lnTo>
                  <a:pt x="6028" y="35586"/>
                </a:lnTo>
                <a:lnTo>
                  <a:pt x="12653" y="40001"/>
                </a:lnTo>
                <a:lnTo>
                  <a:pt x="20875" y="41610"/>
                </a:lnTo>
                <a:lnTo>
                  <a:pt x="28810" y="40001"/>
                </a:lnTo>
                <a:lnTo>
                  <a:pt x="35466" y="35586"/>
                </a:lnTo>
                <a:lnTo>
                  <a:pt x="40046" y="28982"/>
                </a:lnTo>
                <a:lnTo>
                  <a:pt x="41750" y="20805"/>
                </a:lnTo>
                <a:lnTo>
                  <a:pt x="40046" y="12807"/>
                </a:lnTo>
                <a:lnTo>
                  <a:pt x="35466" y="6183"/>
                </a:lnTo>
                <a:lnTo>
                  <a:pt x="28810" y="166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185022" y="1725154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278" y="0"/>
                </a:moveTo>
                <a:lnTo>
                  <a:pt x="12437" y="1614"/>
                </a:lnTo>
                <a:lnTo>
                  <a:pt x="5985" y="6039"/>
                </a:lnTo>
                <a:lnTo>
                  <a:pt x="1610" y="12646"/>
                </a:lnTo>
                <a:lnTo>
                  <a:pt x="0" y="20805"/>
                </a:lnTo>
                <a:lnTo>
                  <a:pt x="1610" y="28820"/>
                </a:lnTo>
                <a:lnTo>
                  <a:pt x="5985" y="35443"/>
                </a:lnTo>
                <a:lnTo>
                  <a:pt x="12437" y="39948"/>
                </a:lnTo>
                <a:lnTo>
                  <a:pt x="20278" y="41610"/>
                </a:lnTo>
                <a:lnTo>
                  <a:pt x="28573" y="39948"/>
                </a:lnTo>
                <a:lnTo>
                  <a:pt x="35189" y="35443"/>
                </a:lnTo>
                <a:lnTo>
                  <a:pt x="39569" y="28820"/>
                </a:lnTo>
                <a:lnTo>
                  <a:pt x="41154" y="20805"/>
                </a:lnTo>
                <a:lnTo>
                  <a:pt x="39569" y="12646"/>
                </a:lnTo>
                <a:lnTo>
                  <a:pt x="35189" y="6039"/>
                </a:lnTo>
                <a:lnTo>
                  <a:pt x="28573" y="1614"/>
                </a:lnTo>
                <a:lnTo>
                  <a:pt x="20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194225" y="296905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832" y="1574"/>
                </a:lnTo>
                <a:lnTo>
                  <a:pt x="6188" y="5912"/>
                </a:lnTo>
                <a:lnTo>
                  <a:pt x="1668" y="12431"/>
                </a:lnTo>
                <a:lnTo>
                  <a:pt x="0" y="20550"/>
                </a:lnTo>
                <a:lnTo>
                  <a:pt x="1668" y="28566"/>
                </a:lnTo>
                <a:lnTo>
                  <a:pt x="6188" y="35188"/>
                </a:lnTo>
                <a:lnTo>
                  <a:pt x="12832" y="39693"/>
                </a:lnTo>
                <a:lnTo>
                  <a:pt x="20875" y="41355"/>
                </a:lnTo>
                <a:lnTo>
                  <a:pt x="28770" y="39693"/>
                </a:lnTo>
                <a:lnTo>
                  <a:pt x="35338" y="35188"/>
                </a:lnTo>
                <a:lnTo>
                  <a:pt x="39830" y="28566"/>
                </a:lnTo>
                <a:lnTo>
                  <a:pt x="41495" y="20550"/>
                </a:lnTo>
                <a:lnTo>
                  <a:pt x="39830" y="12431"/>
                </a:lnTo>
                <a:lnTo>
                  <a:pt x="35338" y="5912"/>
                </a:lnTo>
                <a:lnTo>
                  <a:pt x="28770" y="1574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203768" y="3793178"/>
            <a:ext cx="41275" cy="41910"/>
          </a:xfrm>
          <a:custGeom>
            <a:avLst/>
            <a:gdLst/>
            <a:ahLst/>
            <a:cxnLst/>
            <a:rect l="l" t="t" r="r" b="b"/>
            <a:pathLst>
              <a:path w="41275" h="41910">
                <a:moveTo>
                  <a:pt x="20875" y="0"/>
                </a:moveTo>
                <a:lnTo>
                  <a:pt x="12581" y="1608"/>
                </a:lnTo>
                <a:lnTo>
                  <a:pt x="5964" y="6023"/>
                </a:lnTo>
                <a:lnTo>
                  <a:pt x="1584" y="12628"/>
                </a:lnTo>
                <a:lnTo>
                  <a:pt x="0" y="20805"/>
                </a:lnTo>
                <a:lnTo>
                  <a:pt x="1584" y="28803"/>
                </a:lnTo>
                <a:lnTo>
                  <a:pt x="5964" y="35427"/>
                </a:lnTo>
                <a:lnTo>
                  <a:pt x="12581" y="39942"/>
                </a:lnTo>
                <a:lnTo>
                  <a:pt x="20875" y="41610"/>
                </a:lnTo>
                <a:lnTo>
                  <a:pt x="28703" y="39942"/>
                </a:lnTo>
                <a:lnTo>
                  <a:pt x="35125" y="35427"/>
                </a:lnTo>
                <a:lnTo>
                  <a:pt x="39471" y="28803"/>
                </a:lnTo>
                <a:lnTo>
                  <a:pt x="41069" y="20805"/>
                </a:lnTo>
                <a:lnTo>
                  <a:pt x="39471" y="12628"/>
                </a:lnTo>
                <a:lnTo>
                  <a:pt x="35125" y="6023"/>
                </a:lnTo>
                <a:lnTo>
                  <a:pt x="28703" y="160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212714" y="346814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75" y="0"/>
                </a:moveTo>
                <a:lnTo>
                  <a:pt x="12940" y="1578"/>
                </a:lnTo>
                <a:lnTo>
                  <a:pt x="6283" y="5944"/>
                </a:lnTo>
                <a:lnTo>
                  <a:pt x="1704" y="12538"/>
                </a:lnTo>
                <a:lnTo>
                  <a:pt x="0" y="20805"/>
                </a:lnTo>
                <a:lnTo>
                  <a:pt x="1704" y="28680"/>
                </a:lnTo>
                <a:lnTo>
                  <a:pt x="6283" y="35241"/>
                </a:lnTo>
                <a:lnTo>
                  <a:pt x="12940" y="39733"/>
                </a:lnTo>
                <a:lnTo>
                  <a:pt x="20875" y="41398"/>
                </a:lnTo>
                <a:lnTo>
                  <a:pt x="29061" y="39733"/>
                </a:lnTo>
                <a:lnTo>
                  <a:pt x="35690" y="35241"/>
                </a:lnTo>
                <a:lnTo>
                  <a:pt x="40130" y="28680"/>
                </a:lnTo>
                <a:lnTo>
                  <a:pt x="41750" y="20805"/>
                </a:lnTo>
                <a:lnTo>
                  <a:pt x="40130" y="12538"/>
                </a:lnTo>
                <a:lnTo>
                  <a:pt x="35690" y="5944"/>
                </a:lnTo>
                <a:lnTo>
                  <a:pt x="29061" y="1578"/>
                </a:lnTo>
                <a:lnTo>
                  <a:pt x="2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477413" y="393860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4790" y="9553"/>
                </a:moveTo>
                <a:lnTo>
                  <a:pt x="4790" y="9553"/>
                </a:lnTo>
              </a:path>
            </a:pathLst>
          </a:custGeom>
          <a:ln w="1910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667753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858094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048434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238817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429081" y="393860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4790" y="9553"/>
                </a:moveTo>
                <a:lnTo>
                  <a:pt x="4790" y="9553"/>
                </a:lnTo>
              </a:path>
            </a:pathLst>
          </a:custGeom>
          <a:ln w="1910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619260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09609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999958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189881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380144" y="393860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4790" y="9553"/>
                </a:moveTo>
                <a:lnTo>
                  <a:pt x="4790" y="9553"/>
                </a:lnTo>
              </a:path>
            </a:pathLst>
          </a:custGeom>
          <a:ln w="1910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570493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760842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951191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141540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331889" y="393860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4790" y="9553"/>
                </a:moveTo>
                <a:lnTo>
                  <a:pt x="4790" y="9553"/>
                </a:lnTo>
              </a:path>
            </a:pathLst>
          </a:custGeom>
          <a:ln w="1910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522238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712587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902936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093285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283549" y="393860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4790" y="9553"/>
                </a:moveTo>
                <a:lnTo>
                  <a:pt x="4790" y="9553"/>
                </a:lnTo>
              </a:path>
            </a:pathLst>
          </a:custGeom>
          <a:ln w="1910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473301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63650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853999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044348" y="39460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-4790" y="5838"/>
                </a:moveTo>
                <a:lnTo>
                  <a:pt x="4790" y="5838"/>
                </a:lnTo>
              </a:path>
            </a:pathLst>
          </a:custGeom>
          <a:ln w="1167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234612" y="393860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4790" y="9553"/>
                </a:moveTo>
                <a:lnTo>
                  <a:pt x="4790" y="9553"/>
                </a:lnTo>
              </a:path>
            </a:pathLst>
          </a:custGeom>
          <a:ln w="1910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 txBox="1"/>
          <p:nvPr/>
        </p:nvSpPr>
        <p:spPr>
          <a:xfrm>
            <a:off x="2324615" y="3952924"/>
            <a:ext cx="401066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63294" algn="l"/>
                <a:tab pos="1914525" algn="l"/>
                <a:tab pos="2865755" algn="l"/>
                <a:tab pos="3816985" algn="l"/>
              </a:tabLst>
            </a:pPr>
            <a:r>
              <a:rPr sz="850" dirty="0">
                <a:latin typeface="Arial"/>
                <a:cs typeface="Arial"/>
              </a:rPr>
              <a:t>1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2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3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4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5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1378200" y="3957710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5676" y="0"/>
                </a:lnTo>
              </a:path>
            </a:pathLst>
          </a:custGeom>
          <a:ln w="9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477413" y="395771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523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477413" y="377619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477413" y="3595315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477413" y="341379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477413" y="323230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523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 txBox="1"/>
          <p:nvPr/>
        </p:nvSpPr>
        <p:spPr>
          <a:xfrm>
            <a:off x="1195387" y="3138145"/>
            <a:ext cx="26670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"/>
                <a:cs typeface="Arial"/>
              </a:rPr>
              <a:t>2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1477413" y="30514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477413" y="286987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477413" y="2688993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477413" y="250751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523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 txBox="1"/>
          <p:nvPr/>
        </p:nvSpPr>
        <p:spPr>
          <a:xfrm>
            <a:off x="1195387" y="2412676"/>
            <a:ext cx="26670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"/>
                <a:cs typeface="Arial"/>
              </a:rPr>
              <a:t>4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46" name="object 446"/>
          <p:cNvSpPr/>
          <p:nvPr/>
        </p:nvSpPr>
        <p:spPr>
          <a:xfrm>
            <a:off x="1477413" y="232664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477413" y="214508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477413" y="1963608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477413" y="17827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523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 txBox="1"/>
          <p:nvPr/>
        </p:nvSpPr>
        <p:spPr>
          <a:xfrm>
            <a:off x="1195387" y="1687038"/>
            <a:ext cx="26670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"/>
                <a:cs typeface="Arial"/>
              </a:rPr>
              <a:t>6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1477413" y="1601171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477413" y="142029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477413" y="123881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76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477413" y="10579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523" y="0"/>
                </a:lnTo>
              </a:path>
            </a:pathLst>
          </a:custGeom>
          <a:ln w="95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 txBox="1"/>
          <p:nvPr/>
        </p:nvSpPr>
        <p:spPr>
          <a:xfrm>
            <a:off x="1195387" y="961653"/>
            <a:ext cx="26670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"/>
                <a:cs typeface="Arial"/>
              </a:rPr>
              <a:t>8</a:t>
            </a:r>
            <a:r>
              <a:rPr sz="850" spc="-3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0</a:t>
            </a:r>
            <a:r>
              <a:rPr sz="850" spc="2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56" name="object 456"/>
          <p:cNvSpPr/>
          <p:nvPr/>
        </p:nvSpPr>
        <p:spPr>
          <a:xfrm>
            <a:off x="1477413" y="940326"/>
            <a:ext cx="0" cy="3079115"/>
          </a:xfrm>
          <a:custGeom>
            <a:avLst/>
            <a:gdLst/>
            <a:ahLst/>
            <a:cxnLst/>
            <a:rect l="l" t="t" r="r" b="b"/>
            <a:pathLst>
              <a:path h="3079115">
                <a:moveTo>
                  <a:pt x="0" y="3078526"/>
                </a:moveTo>
                <a:lnTo>
                  <a:pt x="0" y="0"/>
                </a:lnTo>
              </a:path>
            </a:pathLst>
          </a:custGeom>
          <a:ln w="9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3000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>
              <a:lnSpc>
                <a:spcPct val="128000"/>
              </a:lnSpc>
              <a:spcBef>
                <a:spcPts val="10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принимающих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рекуррентную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формулу</a:t>
            </a:r>
            <a:r>
              <a:rPr sz="1350" spc="-15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endParaRPr sz="1350" baseline="4012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4066" y="1409445"/>
            <a:ext cx="4233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𝑛+𝑝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𝑛+𝑝−1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𝑝−2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𝑛+𝑝−2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2100" spc="15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1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15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10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2100" spc="195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11904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3902" y="1372869"/>
            <a:ext cx="368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827" y="1653896"/>
            <a:ext cx="6249670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3975" indent="449580" algn="just">
              <a:lnSpc>
                <a:spcPct val="1207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функция обратной связи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нейной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булевой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регистра.</a:t>
            </a:r>
            <a:endParaRPr sz="1400">
              <a:latin typeface="Times New Roman"/>
              <a:cs typeface="Times New Roman"/>
            </a:endParaRPr>
          </a:p>
          <a:p>
            <a:pPr marL="63500" marR="56515" indent="449580" algn="just">
              <a:lnSpc>
                <a:spcPct val="120000"/>
              </a:lnSpc>
              <a:spcBef>
                <a:spcPts val="38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итерация алгоритма,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генерирующего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 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шагов:</a:t>
            </a:r>
            <a:endParaRPr sz="1400">
              <a:latin typeface="Times New Roman"/>
              <a:cs typeface="Times New Roman"/>
            </a:endParaRPr>
          </a:p>
          <a:p>
            <a:pPr marL="513080" indent="-222885" algn="just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137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Содержимое ячейки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− 1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формирует очередной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ПСП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битов.</a:t>
            </a:r>
            <a:endParaRPr sz="1400">
              <a:latin typeface="Times New Roman"/>
              <a:cs typeface="Times New Roman"/>
            </a:endParaRPr>
          </a:p>
          <a:p>
            <a:pPr marL="516255" marR="59055" indent="-226060" algn="just">
              <a:lnSpc>
                <a:spcPct val="120000"/>
              </a:lnSpc>
              <a:spcBef>
                <a:spcPts val="145"/>
              </a:spcBef>
              <a:buAutoNum type="arabicPeriod"/>
              <a:tabLst>
                <a:tab pos="5137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Содержимое ячейки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значением функции обратной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связи,  являющейся линейной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булевой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коэффициентами</a:t>
            </a:r>
            <a:endParaRPr sz="1400">
              <a:latin typeface="Times New Roman"/>
              <a:cs typeface="Times New Roman"/>
            </a:endParaRPr>
          </a:p>
          <a:p>
            <a:pPr marL="516255" algn="just">
              <a:lnSpc>
                <a:spcPct val="100000"/>
              </a:lnSpc>
              <a:spcBef>
                <a:spcPts val="38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формуле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3.7.</a:t>
            </a:r>
            <a:endParaRPr sz="1400">
              <a:latin typeface="Times New Roman"/>
              <a:cs typeface="Times New Roman"/>
            </a:endParaRPr>
          </a:p>
          <a:p>
            <a:pPr marL="513080" indent="-221615" algn="just">
              <a:lnSpc>
                <a:spcPct val="100000"/>
              </a:lnSpc>
              <a:spcBef>
                <a:spcPts val="660"/>
              </a:spcBef>
              <a:buAutoNum type="arabicPeriod" startAt="3"/>
              <a:tabLst>
                <a:tab pos="5137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Содержимое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перемещается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(𝑖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-й,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𝑖 &lt; 𝑝 −</a:t>
            </a:r>
            <a:r>
              <a:rPr sz="1400" spc="1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13080" indent="-221615" algn="just">
              <a:lnSpc>
                <a:spcPct val="100000"/>
              </a:lnSpc>
              <a:spcBef>
                <a:spcPts val="465"/>
              </a:spcBef>
              <a:buAutoNum type="arabicPeriod" startAt="3"/>
              <a:tabLst>
                <a:tab pos="5137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ячейку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записывается новое содержимое,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1000"/>
              </a:lnSpc>
              <a:spcBef>
                <a:spcPts val="4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Наименьшее положительное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такое, что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𝑛+𝑁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зна-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чений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 называют M-последовательностью,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Буква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 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обозначении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М-последовательности 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первой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буквой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английского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слова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“maximum”.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любой последовательности,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приведен-  ной рекуррентной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больше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ряд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− 1)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ряд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наибольшим</a:t>
            </a:r>
            <a:r>
              <a:rPr sz="1400" spc="-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810" y="8301075"/>
            <a:ext cx="4422775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3.5.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 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1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465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𝑝−2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𝑝−2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9212" y="9235185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627" y="9347707"/>
            <a:ext cx="6149975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449580">
              <a:lnSpc>
                <a:spcPts val="1370"/>
              </a:lnSpc>
              <a:spcBef>
                <a:spcPts val="204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и далее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рассматриваются </a:t>
            </a:r>
            <a:r>
              <a:rPr sz="12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2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конечном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200" spc="5" dirty="0">
                <a:solidFill>
                  <a:srgbClr val="000009"/>
                </a:solidFill>
                <a:latin typeface="Cambria Math"/>
                <a:cs typeface="Cambria Math"/>
              </a:rPr>
              <a:t>𝐺𝐹(2)</a:t>
            </a:r>
            <a:r>
              <a:rPr sz="12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знаком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+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обозначена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суммирования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2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2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727" y="6744195"/>
            <a:ext cx="555625" cy="375920"/>
          </a:xfrm>
          <a:custGeom>
            <a:avLst/>
            <a:gdLst/>
            <a:ahLst/>
            <a:cxnLst/>
            <a:rect l="l" t="t" r="r" b="b"/>
            <a:pathLst>
              <a:path w="555625" h="375920">
                <a:moveTo>
                  <a:pt x="0" y="375551"/>
                </a:moveTo>
                <a:lnTo>
                  <a:pt x="555116" y="375551"/>
                </a:lnTo>
                <a:lnTo>
                  <a:pt x="555116" y="0"/>
                </a:lnTo>
                <a:lnTo>
                  <a:pt x="0" y="0"/>
                </a:lnTo>
                <a:lnTo>
                  <a:pt x="0" y="37555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1844" y="6744461"/>
            <a:ext cx="554990" cy="375285"/>
          </a:xfrm>
          <a:custGeom>
            <a:avLst/>
            <a:gdLst/>
            <a:ahLst/>
            <a:cxnLst/>
            <a:rect l="l" t="t" r="r" b="b"/>
            <a:pathLst>
              <a:path w="554989" h="375284">
                <a:moveTo>
                  <a:pt x="0" y="375285"/>
                </a:moveTo>
                <a:lnTo>
                  <a:pt x="554939" y="375285"/>
                </a:lnTo>
                <a:lnTo>
                  <a:pt x="554939" y="0"/>
                </a:lnTo>
                <a:lnTo>
                  <a:pt x="0" y="0"/>
                </a:lnTo>
                <a:lnTo>
                  <a:pt x="0" y="37528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6834" y="6744207"/>
            <a:ext cx="554990" cy="375285"/>
          </a:xfrm>
          <a:custGeom>
            <a:avLst/>
            <a:gdLst/>
            <a:ahLst/>
            <a:cxnLst/>
            <a:rect l="l" t="t" r="r" b="b"/>
            <a:pathLst>
              <a:path w="554989" h="375284">
                <a:moveTo>
                  <a:pt x="0" y="375285"/>
                </a:moveTo>
                <a:lnTo>
                  <a:pt x="554939" y="375285"/>
                </a:lnTo>
                <a:lnTo>
                  <a:pt x="554939" y="0"/>
                </a:lnTo>
                <a:lnTo>
                  <a:pt x="0" y="0"/>
                </a:lnTo>
                <a:lnTo>
                  <a:pt x="0" y="37528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1696" y="6744207"/>
            <a:ext cx="554990" cy="375285"/>
          </a:xfrm>
          <a:custGeom>
            <a:avLst/>
            <a:gdLst/>
            <a:ahLst/>
            <a:cxnLst/>
            <a:rect l="l" t="t" r="r" b="b"/>
            <a:pathLst>
              <a:path w="554989" h="375284">
                <a:moveTo>
                  <a:pt x="0" y="375285"/>
                </a:moveTo>
                <a:lnTo>
                  <a:pt x="554939" y="375285"/>
                </a:lnTo>
                <a:lnTo>
                  <a:pt x="554939" y="0"/>
                </a:lnTo>
                <a:lnTo>
                  <a:pt x="0" y="0"/>
                </a:lnTo>
                <a:lnTo>
                  <a:pt x="0" y="37528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7548" y="6722871"/>
            <a:ext cx="0" cy="435609"/>
          </a:xfrm>
          <a:custGeom>
            <a:avLst/>
            <a:gdLst/>
            <a:ahLst/>
            <a:cxnLst/>
            <a:rect l="l" t="t" r="r" b="b"/>
            <a:pathLst>
              <a:path h="435609">
                <a:moveTo>
                  <a:pt x="0" y="0"/>
                </a:moveTo>
                <a:lnTo>
                  <a:pt x="0" y="43548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9870" y="694067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3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9870" y="6722871"/>
            <a:ext cx="435609" cy="435609"/>
          </a:xfrm>
          <a:custGeom>
            <a:avLst/>
            <a:gdLst/>
            <a:ahLst/>
            <a:cxnLst/>
            <a:rect l="l" t="t" r="r" b="b"/>
            <a:pathLst>
              <a:path w="435610" h="435609">
                <a:moveTo>
                  <a:pt x="0" y="217804"/>
                </a:moveTo>
                <a:lnTo>
                  <a:pt x="5753" y="167871"/>
                </a:lnTo>
                <a:lnTo>
                  <a:pt x="22138" y="122029"/>
                </a:lnTo>
                <a:lnTo>
                  <a:pt x="47846" y="81588"/>
                </a:lnTo>
                <a:lnTo>
                  <a:pt x="81564" y="47856"/>
                </a:lnTo>
                <a:lnTo>
                  <a:pt x="121982" y="22141"/>
                </a:lnTo>
                <a:lnTo>
                  <a:pt x="167791" y="5753"/>
                </a:lnTo>
                <a:lnTo>
                  <a:pt x="217678" y="0"/>
                </a:lnTo>
                <a:lnTo>
                  <a:pt x="267604" y="5753"/>
                </a:lnTo>
                <a:lnTo>
                  <a:pt x="313428" y="22141"/>
                </a:lnTo>
                <a:lnTo>
                  <a:pt x="353844" y="47856"/>
                </a:lnTo>
                <a:lnTo>
                  <a:pt x="387549" y="81588"/>
                </a:lnTo>
                <a:lnTo>
                  <a:pt x="413239" y="122029"/>
                </a:lnTo>
                <a:lnTo>
                  <a:pt x="429609" y="167871"/>
                </a:lnTo>
                <a:lnTo>
                  <a:pt x="435356" y="217804"/>
                </a:lnTo>
                <a:lnTo>
                  <a:pt x="429609" y="267731"/>
                </a:lnTo>
                <a:lnTo>
                  <a:pt x="413239" y="313555"/>
                </a:lnTo>
                <a:lnTo>
                  <a:pt x="387549" y="353971"/>
                </a:lnTo>
                <a:lnTo>
                  <a:pt x="353844" y="387676"/>
                </a:lnTo>
                <a:lnTo>
                  <a:pt x="313428" y="413366"/>
                </a:lnTo>
                <a:lnTo>
                  <a:pt x="267604" y="429736"/>
                </a:lnTo>
                <a:lnTo>
                  <a:pt x="217678" y="435482"/>
                </a:lnTo>
                <a:lnTo>
                  <a:pt x="167791" y="429736"/>
                </a:lnTo>
                <a:lnTo>
                  <a:pt x="121982" y="413366"/>
                </a:lnTo>
                <a:lnTo>
                  <a:pt x="81564" y="387676"/>
                </a:lnTo>
                <a:lnTo>
                  <a:pt x="47846" y="353971"/>
                </a:lnTo>
                <a:lnTo>
                  <a:pt x="22138" y="313555"/>
                </a:lnTo>
                <a:lnTo>
                  <a:pt x="5753" y="267731"/>
                </a:lnTo>
                <a:lnTo>
                  <a:pt x="0" y="21780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2692" y="7119492"/>
            <a:ext cx="103505" cy="354330"/>
          </a:xfrm>
          <a:custGeom>
            <a:avLst/>
            <a:gdLst/>
            <a:ahLst/>
            <a:cxnLst/>
            <a:rect l="l" t="t" r="r" b="b"/>
            <a:pathLst>
              <a:path w="103504" h="354329">
                <a:moveTo>
                  <a:pt x="6858" y="259714"/>
                </a:moveTo>
                <a:lnTo>
                  <a:pt x="3810" y="261619"/>
                </a:lnTo>
                <a:lnTo>
                  <a:pt x="889" y="263524"/>
                </a:lnTo>
                <a:lnTo>
                  <a:pt x="0" y="267461"/>
                </a:lnTo>
                <a:lnTo>
                  <a:pt x="1905" y="270382"/>
                </a:lnTo>
                <a:lnTo>
                  <a:pt x="54991" y="354075"/>
                </a:lnTo>
                <a:lnTo>
                  <a:pt x="61638" y="341629"/>
                </a:lnTo>
                <a:lnTo>
                  <a:pt x="48260" y="341629"/>
                </a:lnTo>
                <a:lnTo>
                  <a:pt x="47373" y="318291"/>
                </a:lnTo>
                <a:lnTo>
                  <a:pt x="12573" y="263524"/>
                </a:lnTo>
                <a:lnTo>
                  <a:pt x="10795" y="260603"/>
                </a:lnTo>
                <a:lnTo>
                  <a:pt x="6858" y="259714"/>
                </a:lnTo>
                <a:close/>
              </a:path>
              <a:path w="103504" h="354329">
                <a:moveTo>
                  <a:pt x="47373" y="318291"/>
                </a:moveTo>
                <a:lnTo>
                  <a:pt x="48260" y="341629"/>
                </a:lnTo>
                <a:lnTo>
                  <a:pt x="60960" y="341248"/>
                </a:lnTo>
                <a:lnTo>
                  <a:pt x="60853" y="338454"/>
                </a:lnTo>
                <a:lnTo>
                  <a:pt x="49022" y="338454"/>
                </a:lnTo>
                <a:lnTo>
                  <a:pt x="54116" y="328903"/>
                </a:lnTo>
                <a:lnTo>
                  <a:pt x="47373" y="318291"/>
                </a:lnTo>
                <a:close/>
              </a:path>
              <a:path w="103504" h="354329">
                <a:moveTo>
                  <a:pt x="96012" y="256412"/>
                </a:moveTo>
                <a:lnTo>
                  <a:pt x="92202" y="257555"/>
                </a:lnTo>
                <a:lnTo>
                  <a:pt x="90551" y="260603"/>
                </a:lnTo>
                <a:lnTo>
                  <a:pt x="60067" y="317748"/>
                </a:lnTo>
                <a:lnTo>
                  <a:pt x="60960" y="341248"/>
                </a:lnTo>
                <a:lnTo>
                  <a:pt x="48260" y="341629"/>
                </a:lnTo>
                <a:lnTo>
                  <a:pt x="61638" y="341629"/>
                </a:lnTo>
                <a:lnTo>
                  <a:pt x="101727" y="266572"/>
                </a:lnTo>
                <a:lnTo>
                  <a:pt x="103378" y="263524"/>
                </a:lnTo>
                <a:lnTo>
                  <a:pt x="102235" y="259714"/>
                </a:lnTo>
                <a:lnTo>
                  <a:pt x="99060" y="258063"/>
                </a:lnTo>
                <a:lnTo>
                  <a:pt x="96012" y="256412"/>
                </a:lnTo>
                <a:close/>
              </a:path>
              <a:path w="103504" h="354329">
                <a:moveTo>
                  <a:pt x="54116" y="328903"/>
                </a:moveTo>
                <a:lnTo>
                  <a:pt x="49022" y="338454"/>
                </a:lnTo>
                <a:lnTo>
                  <a:pt x="59944" y="338073"/>
                </a:lnTo>
                <a:lnTo>
                  <a:pt x="54116" y="328903"/>
                </a:lnTo>
                <a:close/>
              </a:path>
              <a:path w="103504" h="354329">
                <a:moveTo>
                  <a:pt x="60067" y="317748"/>
                </a:moveTo>
                <a:lnTo>
                  <a:pt x="54116" y="328903"/>
                </a:lnTo>
                <a:lnTo>
                  <a:pt x="59944" y="338073"/>
                </a:lnTo>
                <a:lnTo>
                  <a:pt x="49022" y="338454"/>
                </a:lnTo>
                <a:lnTo>
                  <a:pt x="60853" y="338454"/>
                </a:lnTo>
                <a:lnTo>
                  <a:pt x="60067" y="317748"/>
                </a:lnTo>
                <a:close/>
              </a:path>
              <a:path w="103504" h="354329">
                <a:moveTo>
                  <a:pt x="48006" y="0"/>
                </a:moveTo>
                <a:lnTo>
                  <a:pt x="35306" y="507"/>
                </a:lnTo>
                <a:lnTo>
                  <a:pt x="47373" y="318291"/>
                </a:lnTo>
                <a:lnTo>
                  <a:pt x="54116" y="328903"/>
                </a:lnTo>
                <a:lnTo>
                  <a:pt x="60067" y="31774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7650" y="7119746"/>
            <a:ext cx="103505" cy="354330"/>
          </a:xfrm>
          <a:custGeom>
            <a:avLst/>
            <a:gdLst/>
            <a:ahLst/>
            <a:cxnLst/>
            <a:rect l="l" t="t" r="r" b="b"/>
            <a:pathLst>
              <a:path w="103504" h="354329">
                <a:moveTo>
                  <a:pt x="7112" y="257682"/>
                </a:moveTo>
                <a:lnTo>
                  <a:pt x="1015" y="261238"/>
                </a:lnTo>
                <a:lnTo>
                  <a:pt x="0" y="265175"/>
                </a:lnTo>
                <a:lnTo>
                  <a:pt x="51688" y="353821"/>
                </a:lnTo>
                <a:lnTo>
                  <a:pt x="59094" y="341121"/>
                </a:lnTo>
                <a:lnTo>
                  <a:pt x="45338" y="341121"/>
                </a:lnTo>
                <a:lnTo>
                  <a:pt x="45338" y="317699"/>
                </a:lnTo>
                <a:lnTo>
                  <a:pt x="10922" y="258698"/>
                </a:lnTo>
                <a:lnTo>
                  <a:pt x="7112" y="257682"/>
                </a:lnTo>
                <a:close/>
              </a:path>
              <a:path w="103504" h="354329">
                <a:moveTo>
                  <a:pt x="45338" y="317699"/>
                </a:moveTo>
                <a:lnTo>
                  <a:pt x="45338" y="341121"/>
                </a:lnTo>
                <a:lnTo>
                  <a:pt x="58038" y="341121"/>
                </a:lnTo>
                <a:lnTo>
                  <a:pt x="58038" y="337946"/>
                </a:lnTo>
                <a:lnTo>
                  <a:pt x="46227" y="337946"/>
                </a:lnTo>
                <a:lnTo>
                  <a:pt x="51688" y="328585"/>
                </a:lnTo>
                <a:lnTo>
                  <a:pt x="45338" y="317699"/>
                </a:lnTo>
                <a:close/>
              </a:path>
              <a:path w="103504" h="354329">
                <a:moveTo>
                  <a:pt x="96265" y="257682"/>
                </a:moveTo>
                <a:lnTo>
                  <a:pt x="92455" y="258698"/>
                </a:lnTo>
                <a:lnTo>
                  <a:pt x="58038" y="317699"/>
                </a:lnTo>
                <a:lnTo>
                  <a:pt x="58038" y="341121"/>
                </a:lnTo>
                <a:lnTo>
                  <a:pt x="59094" y="341121"/>
                </a:lnTo>
                <a:lnTo>
                  <a:pt x="103377" y="265175"/>
                </a:lnTo>
                <a:lnTo>
                  <a:pt x="102362" y="261238"/>
                </a:lnTo>
                <a:lnTo>
                  <a:pt x="96265" y="257682"/>
                </a:lnTo>
                <a:close/>
              </a:path>
              <a:path w="103504" h="354329">
                <a:moveTo>
                  <a:pt x="51688" y="328585"/>
                </a:moveTo>
                <a:lnTo>
                  <a:pt x="46227" y="337946"/>
                </a:lnTo>
                <a:lnTo>
                  <a:pt x="57150" y="337946"/>
                </a:lnTo>
                <a:lnTo>
                  <a:pt x="51688" y="328585"/>
                </a:lnTo>
                <a:close/>
              </a:path>
              <a:path w="103504" h="354329">
                <a:moveTo>
                  <a:pt x="58038" y="317699"/>
                </a:moveTo>
                <a:lnTo>
                  <a:pt x="51688" y="328585"/>
                </a:lnTo>
                <a:lnTo>
                  <a:pt x="57150" y="337946"/>
                </a:lnTo>
                <a:lnTo>
                  <a:pt x="58038" y="337946"/>
                </a:lnTo>
                <a:lnTo>
                  <a:pt x="58038" y="317699"/>
                </a:lnTo>
                <a:close/>
              </a:path>
              <a:path w="103504" h="354329">
                <a:moveTo>
                  <a:pt x="58038" y="0"/>
                </a:moveTo>
                <a:lnTo>
                  <a:pt x="45338" y="0"/>
                </a:lnTo>
                <a:lnTo>
                  <a:pt x="45338" y="317699"/>
                </a:lnTo>
                <a:lnTo>
                  <a:pt x="51688" y="328585"/>
                </a:lnTo>
                <a:lnTo>
                  <a:pt x="58038" y="317699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7503" y="7119492"/>
            <a:ext cx="103505" cy="353695"/>
          </a:xfrm>
          <a:custGeom>
            <a:avLst/>
            <a:gdLst/>
            <a:ahLst/>
            <a:cxnLst/>
            <a:rect l="l" t="t" r="r" b="b"/>
            <a:pathLst>
              <a:path w="103504" h="353695">
                <a:moveTo>
                  <a:pt x="7112" y="257555"/>
                </a:moveTo>
                <a:lnTo>
                  <a:pt x="1016" y="261111"/>
                </a:lnTo>
                <a:lnTo>
                  <a:pt x="0" y="265048"/>
                </a:lnTo>
                <a:lnTo>
                  <a:pt x="51688" y="353694"/>
                </a:lnTo>
                <a:lnTo>
                  <a:pt x="59020" y="341121"/>
                </a:lnTo>
                <a:lnTo>
                  <a:pt x="45338" y="341121"/>
                </a:lnTo>
                <a:lnTo>
                  <a:pt x="45338" y="317572"/>
                </a:lnTo>
                <a:lnTo>
                  <a:pt x="12700" y="261619"/>
                </a:lnTo>
                <a:lnTo>
                  <a:pt x="10922" y="258698"/>
                </a:lnTo>
                <a:lnTo>
                  <a:pt x="7112" y="257555"/>
                </a:lnTo>
                <a:close/>
              </a:path>
              <a:path w="103504" h="353695">
                <a:moveTo>
                  <a:pt x="45338" y="317572"/>
                </a:moveTo>
                <a:lnTo>
                  <a:pt x="45338" y="341121"/>
                </a:lnTo>
                <a:lnTo>
                  <a:pt x="58038" y="341121"/>
                </a:lnTo>
                <a:lnTo>
                  <a:pt x="58038" y="337819"/>
                </a:lnTo>
                <a:lnTo>
                  <a:pt x="46227" y="337819"/>
                </a:lnTo>
                <a:lnTo>
                  <a:pt x="51688" y="328458"/>
                </a:lnTo>
                <a:lnTo>
                  <a:pt x="45338" y="317572"/>
                </a:lnTo>
                <a:close/>
              </a:path>
              <a:path w="103504" h="353695">
                <a:moveTo>
                  <a:pt x="96266" y="257555"/>
                </a:moveTo>
                <a:lnTo>
                  <a:pt x="92456" y="258698"/>
                </a:lnTo>
                <a:lnTo>
                  <a:pt x="90677" y="261619"/>
                </a:lnTo>
                <a:lnTo>
                  <a:pt x="58038" y="317572"/>
                </a:lnTo>
                <a:lnTo>
                  <a:pt x="58038" y="341121"/>
                </a:lnTo>
                <a:lnTo>
                  <a:pt x="59020" y="341121"/>
                </a:lnTo>
                <a:lnTo>
                  <a:pt x="103377" y="265048"/>
                </a:lnTo>
                <a:lnTo>
                  <a:pt x="102362" y="261111"/>
                </a:lnTo>
                <a:lnTo>
                  <a:pt x="96266" y="257555"/>
                </a:lnTo>
                <a:close/>
              </a:path>
              <a:path w="103504" h="353695">
                <a:moveTo>
                  <a:pt x="51688" y="328458"/>
                </a:moveTo>
                <a:lnTo>
                  <a:pt x="46227" y="337819"/>
                </a:lnTo>
                <a:lnTo>
                  <a:pt x="57150" y="337819"/>
                </a:lnTo>
                <a:lnTo>
                  <a:pt x="51688" y="328458"/>
                </a:lnTo>
                <a:close/>
              </a:path>
              <a:path w="103504" h="353695">
                <a:moveTo>
                  <a:pt x="58038" y="317572"/>
                </a:moveTo>
                <a:lnTo>
                  <a:pt x="51688" y="328458"/>
                </a:lnTo>
                <a:lnTo>
                  <a:pt x="57150" y="337819"/>
                </a:lnTo>
                <a:lnTo>
                  <a:pt x="58038" y="337819"/>
                </a:lnTo>
                <a:lnTo>
                  <a:pt x="58038" y="317572"/>
                </a:lnTo>
                <a:close/>
              </a:path>
              <a:path w="103504" h="353695">
                <a:moveTo>
                  <a:pt x="58038" y="0"/>
                </a:moveTo>
                <a:lnTo>
                  <a:pt x="45338" y="0"/>
                </a:lnTo>
                <a:lnTo>
                  <a:pt x="45338" y="317572"/>
                </a:lnTo>
                <a:lnTo>
                  <a:pt x="51688" y="328458"/>
                </a:lnTo>
                <a:lnTo>
                  <a:pt x="58038" y="317572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1878" y="7473441"/>
            <a:ext cx="452120" cy="461009"/>
          </a:xfrm>
          <a:custGeom>
            <a:avLst/>
            <a:gdLst/>
            <a:ahLst/>
            <a:cxnLst/>
            <a:rect l="l" t="t" r="r" b="b"/>
            <a:pathLst>
              <a:path w="452120" h="461009">
                <a:moveTo>
                  <a:pt x="0" y="75311"/>
                </a:moveTo>
                <a:lnTo>
                  <a:pt x="5927" y="46023"/>
                </a:lnTo>
                <a:lnTo>
                  <a:pt x="22082" y="22082"/>
                </a:lnTo>
                <a:lnTo>
                  <a:pt x="46023" y="5927"/>
                </a:lnTo>
                <a:lnTo>
                  <a:pt x="75311" y="0"/>
                </a:lnTo>
                <a:lnTo>
                  <a:pt x="376427" y="0"/>
                </a:lnTo>
                <a:lnTo>
                  <a:pt x="405768" y="5927"/>
                </a:lnTo>
                <a:lnTo>
                  <a:pt x="429704" y="22082"/>
                </a:lnTo>
                <a:lnTo>
                  <a:pt x="445829" y="46023"/>
                </a:lnTo>
                <a:lnTo>
                  <a:pt x="451738" y="75311"/>
                </a:lnTo>
                <a:lnTo>
                  <a:pt x="451738" y="385572"/>
                </a:lnTo>
                <a:lnTo>
                  <a:pt x="445829" y="414859"/>
                </a:lnTo>
                <a:lnTo>
                  <a:pt x="429704" y="438800"/>
                </a:lnTo>
                <a:lnTo>
                  <a:pt x="405768" y="454955"/>
                </a:lnTo>
                <a:lnTo>
                  <a:pt x="376427" y="460883"/>
                </a:lnTo>
                <a:lnTo>
                  <a:pt x="75311" y="460883"/>
                </a:lnTo>
                <a:lnTo>
                  <a:pt x="46023" y="454955"/>
                </a:lnTo>
                <a:lnTo>
                  <a:pt x="22082" y="438800"/>
                </a:lnTo>
                <a:lnTo>
                  <a:pt x="5927" y="414859"/>
                </a:lnTo>
                <a:lnTo>
                  <a:pt x="0" y="385572"/>
                </a:lnTo>
                <a:lnTo>
                  <a:pt x="0" y="7531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5532" y="7473188"/>
            <a:ext cx="451484" cy="461009"/>
          </a:xfrm>
          <a:custGeom>
            <a:avLst/>
            <a:gdLst/>
            <a:ahLst/>
            <a:cxnLst/>
            <a:rect l="l" t="t" r="r" b="b"/>
            <a:pathLst>
              <a:path w="451485" h="461009">
                <a:moveTo>
                  <a:pt x="0" y="75184"/>
                </a:moveTo>
                <a:lnTo>
                  <a:pt x="5907" y="45916"/>
                </a:lnTo>
                <a:lnTo>
                  <a:pt x="22018" y="22018"/>
                </a:lnTo>
                <a:lnTo>
                  <a:pt x="45916" y="5907"/>
                </a:lnTo>
                <a:lnTo>
                  <a:pt x="75183" y="0"/>
                </a:lnTo>
                <a:lnTo>
                  <a:pt x="376173" y="0"/>
                </a:lnTo>
                <a:lnTo>
                  <a:pt x="405461" y="5907"/>
                </a:lnTo>
                <a:lnTo>
                  <a:pt x="429402" y="22018"/>
                </a:lnTo>
                <a:lnTo>
                  <a:pt x="445557" y="45916"/>
                </a:lnTo>
                <a:lnTo>
                  <a:pt x="451484" y="75184"/>
                </a:lnTo>
                <a:lnTo>
                  <a:pt x="451484" y="385826"/>
                </a:lnTo>
                <a:lnTo>
                  <a:pt x="445557" y="415093"/>
                </a:lnTo>
                <a:lnTo>
                  <a:pt x="429402" y="438991"/>
                </a:lnTo>
                <a:lnTo>
                  <a:pt x="405461" y="455102"/>
                </a:lnTo>
                <a:lnTo>
                  <a:pt x="376173" y="461010"/>
                </a:lnTo>
                <a:lnTo>
                  <a:pt x="75183" y="461010"/>
                </a:lnTo>
                <a:lnTo>
                  <a:pt x="45916" y="455102"/>
                </a:lnTo>
                <a:lnTo>
                  <a:pt x="22018" y="438991"/>
                </a:lnTo>
                <a:lnTo>
                  <a:pt x="5907" y="415093"/>
                </a:lnTo>
                <a:lnTo>
                  <a:pt x="0" y="385826"/>
                </a:lnTo>
                <a:lnTo>
                  <a:pt x="0" y="7518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1227" y="7473950"/>
            <a:ext cx="451484" cy="460375"/>
          </a:xfrm>
          <a:custGeom>
            <a:avLst/>
            <a:gdLst/>
            <a:ahLst/>
            <a:cxnLst/>
            <a:rect l="l" t="t" r="r" b="b"/>
            <a:pathLst>
              <a:path w="451485" h="460375">
                <a:moveTo>
                  <a:pt x="0" y="75183"/>
                </a:moveTo>
                <a:lnTo>
                  <a:pt x="5907" y="45916"/>
                </a:lnTo>
                <a:lnTo>
                  <a:pt x="22018" y="22018"/>
                </a:lnTo>
                <a:lnTo>
                  <a:pt x="45916" y="5907"/>
                </a:lnTo>
                <a:lnTo>
                  <a:pt x="75184" y="0"/>
                </a:lnTo>
                <a:lnTo>
                  <a:pt x="376174" y="0"/>
                </a:lnTo>
                <a:lnTo>
                  <a:pt x="405441" y="5907"/>
                </a:lnTo>
                <a:lnTo>
                  <a:pt x="429339" y="22018"/>
                </a:lnTo>
                <a:lnTo>
                  <a:pt x="445450" y="45916"/>
                </a:lnTo>
                <a:lnTo>
                  <a:pt x="451358" y="75183"/>
                </a:lnTo>
                <a:lnTo>
                  <a:pt x="451358" y="385190"/>
                </a:lnTo>
                <a:lnTo>
                  <a:pt x="445450" y="414458"/>
                </a:lnTo>
                <a:lnTo>
                  <a:pt x="429339" y="438356"/>
                </a:lnTo>
                <a:lnTo>
                  <a:pt x="405441" y="454467"/>
                </a:lnTo>
                <a:lnTo>
                  <a:pt x="376174" y="460374"/>
                </a:lnTo>
                <a:lnTo>
                  <a:pt x="75184" y="460374"/>
                </a:lnTo>
                <a:lnTo>
                  <a:pt x="45916" y="454467"/>
                </a:lnTo>
                <a:lnTo>
                  <a:pt x="22018" y="438356"/>
                </a:lnTo>
                <a:lnTo>
                  <a:pt x="5907" y="414458"/>
                </a:lnTo>
                <a:lnTo>
                  <a:pt x="0" y="385190"/>
                </a:lnTo>
                <a:lnTo>
                  <a:pt x="0" y="751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5860" y="7158354"/>
            <a:ext cx="1138555" cy="896619"/>
          </a:xfrm>
          <a:custGeom>
            <a:avLst/>
            <a:gdLst/>
            <a:ahLst/>
            <a:cxnLst/>
            <a:rect l="l" t="t" r="r" b="b"/>
            <a:pathLst>
              <a:path w="1138554" h="896620">
                <a:moveTo>
                  <a:pt x="51688" y="25109"/>
                </a:moveTo>
                <a:lnTo>
                  <a:pt x="45338" y="35995"/>
                </a:lnTo>
                <a:lnTo>
                  <a:pt x="45338" y="893698"/>
                </a:lnTo>
                <a:lnTo>
                  <a:pt x="48132" y="896619"/>
                </a:lnTo>
                <a:lnTo>
                  <a:pt x="1135379" y="896619"/>
                </a:lnTo>
                <a:lnTo>
                  <a:pt x="1138301" y="893698"/>
                </a:lnTo>
                <a:lnTo>
                  <a:pt x="1138301" y="890269"/>
                </a:lnTo>
                <a:lnTo>
                  <a:pt x="58038" y="890269"/>
                </a:lnTo>
                <a:lnTo>
                  <a:pt x="51688" y="883919"/>
                </a:lnTo>
                <a:lnTo>
                  <a:pt x="58038" y="883919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138554" h="896620">
                <a:moveTo>
                  <a:pt x="58038" y="883919"/>
                </a:moveTo>
                <a:lnTo>
                  <a:pt x="51688" y="883919"/>
                </a:lnTo>
                <a:lnTo>
                  <a:pt x="58038" y="890269"/>
                </a:lnTo>
                <a:lnTo>
                  <a:pt x="58038" y="883919"/>
                </a:lnTo>
                <a:close/>
              </a:path>
              <a:path w="1138554" h="896620">
                <a:moveTo>
                  <a:pt x="1125601" y="883919"/>
                </a:moveTo>
                <a:lnTo>
                  <a:pt x="58038" y="883919"/>
                </a:lnTo>
                <a:lnTo>
                  <a:pt x="58038" y="890269"/>
                </a:lnTo>
                <a:lnTo>
                  <a:pt x="1125601" y="890269"/>
                </a:lnTo>
                <a:lnTo>
                  <a:pt x="1125601" y="883919"/>
                </a:lnTo>
                <a:close/>
              </a:path>
              <a:path w="1138554" h="896620">
                <a:moveTo>
                  <a:pt x="1138301" y="775842"/>
                </a:moveTo>
                <a:lnTo>
                  <a:pt x="1125601" y="775842"/>
                </a:lnTo>
                <a:lnTo>
                  <a:pt x="1125601" y="890269"/>
                </a:lnTo>
                <a:lnTo>
                  <a:pt x="1131951" y="883919"/>
                </a:lnTo>
                <a:lnTo>
                  <a:pt x="1138301" y="883919"/>
                </a:lnTo>
                <a:lnTo>
                  <a:pt x="1138301" y="775842"/>
                </a:lnTo>
                <a:close/>
              </a:path>
              <a:path w="1138554" h="896620">
                <a:moveTo>
                  <a:pt x="1138301" y="883919"/>
                </a:moveTo>
                <a:lnTo>
                  <a:pt x="1131951" y="883919"/>
                </a:lnTo>
                <a:lnTo>
                  <a:pt x="1125601" y="890269"/>
                </a:lnTo>
                <a:lnTo>
                  <a:pt x="1138301" y="890269"/>
                </a:lnTo>
                <a:lnTo>
                  <a:pt x="1138301" y="883919"/>
                </a:lnTo>
                <a:close/>
              </a:path>
              <a:path w="1138554" h="896620">
                <a:moveTo>
                  <a:pt x="51688" y="0"/>
                </a:moveTo>
                <a:lnTo>
                  <a:pt x="0" y="88645"/>
                </a:lnTo>
                <a:lnTo>
                  <a:pt x="1015" y="92582"/>
                </a:lnTo>
                <a:lnTo>
                  <a:pt x="4063" y="94233"/>
                </a:lnTo>
                <a:lnTo>
                  <a:pt x="7112" y="96012"/>
                </a:lnTo>
                <a:lnTo>
                  <a:pt x="10921" y="94995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138554" h="89662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5"/>
                </a:lnTo>
                <a:lnTo>
                  <a:pt x="96265" y="96012"/>
                </a:lnTo>
                <a:lnTo>
                  <a:pt x="99313" y="94233"/>
                </a:lnTo>
                <a:lnTo>
                  <a:pt x="102362" y="92582"/>
                </a:lnTo>
                <a:lnTo>
                  <a:pt x="103377" y="88645"/>
                </a:lnTo>
                <a:lnTo>
                  <a:pt x="59020" y="12573"/>
                </a:lnTo>
                <a:close/>
              </a:path>
              <a:path w="1138554" h="89662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138554" h="89662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138554" h="89662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34794" y="6888988"/>
            <a:ext cx="2073275" cy="1229360"/>
          </a:xfrm>
          <a:custGeom>
            <a:avLst/>
            <a:gdLst/>
            <a:ahLst/>
            <a:cxnLst/>
            <a:rect l="l" t="t" r="r" b="b"/>
            <a:pathLst>
              <a:path w="2073275" h="1229359">
                <a:moveTo>
                  <a:pt x="198954" y="45338"/>
                </a:moveTo>
                <a:lnTo>
                  <a:pt x="2920" y="45338"/>
                </a:lnTo>
                <a:lnTo>
                  <a:pt x="0" y="48133"/>
                </a:lnTo>
                <a:lnTo>
                  <a:pt x="0" y="1226566"/>
                </a:lnTo>
                <a:lnTo>
                  <a:pt x="2920" y="1229360"/>
                </a:lnTo>
                <a:lnTo>
                  <a:pt x="2069972" y="1229360"/>
                </a:lnTo>
                <a:lnTo>
                  <a:pt x="2072894" y="1226566"/>
                </a:lnTo>
                <a:lnTo>
                  <a:pt x="2072894" y="1223010"/>
                </a:lnTo>
                <a:lnTo>
                  <a:pt x="12700" y="1223010"/>
                </a:lnTo>
                <a:lnTo>
                  <a:pt x="6350" y="1216660"/>
                </a:lnTo>
                <a:lnTo>
                  <a:pt x="12700" y="1216660"/>
                </a:lnTo>
                <a:lnTo>
                  <a:pt x="12700" y="58038"/>
                </a:lnTo>
                <a:lnTo>
                  <a:pt x="6350" y="58038"/>
                </a:lnTo>
                <a:lnTo>
                  <a:pt x="12700" y="51688"/>
                </a:lnTo>
                <a:lnTo>
                  <a:pt x="209840" y="51688"/>
                </a:lnTo>
                <a:lnTo>
                  <a:pt x="198954" y="45338"/>
                </a:lnTo>
                <a:close/>
              </a:path>
              <a:path w="2073275" h="1229359">
                <a:moveTo>
                  <a:pt x="12700" y="1216660"/>
                </a:moveTo>
                <a:lnTo>
                  <a:pt x="6350" y="1216660"/>
                </a:lnTo>
                <a:lnTo>
                  <a:pt x="12700" y="1223010"/>
                </a:lnTo>
                <a:lnTo>
                  <a:pt x="12700" y="1216660"/>
                </a:lnTo>
                <a:close/>
              </a:path>
              <a:path w="2073275" h="1229359">
                <a:moveTo>
                  <a:pt x="2060194" y="1216660"/>
                </a:moveTo>
                <a:lnTo>
                  <a:pt x="12700" y="1216660"/>
                </a:lnTo>
                <a:lnTo>
                  <a:pt x="12700" y="1223010"/>
                </a:lnTo>
                <a:lnTo>
                  <a:pt x="2060194" y="1223010"/>
                </a:lnTo>
                <a:lnTo>
                  <a:pt x="2060194" y="1216660"/>
                </a:lnTo>
                <a:close/>
              </a:path>
              <a:path w="2073275" h="1229359">
                <a:moveTo>
                  <a:pt x="2072894" y="1045210"/>
                </a:moveTo>
                <a:lnTo>
                  <a:pt x="2060194" y="1045210"/>
                </a:lnTo>
                <a:lnTo>
                  <a:pt x="2060194" y="1223010"/>
                </a:lnTo>
                <a:lnTo>
                  <a:pt x="2066544" y="1216660"/>
                </a:lnTo>
                <a:lnTo>
                  <a:pt x="2072894" y="1216660"/>
                </a:lnTo>
                <a:lnTo>
                  <a:pt x="2072894" y="1045210"/>
                </a:lnTo>
                <a:close/>
              </a:path>
              <a:path w="2073275" h="1229359">
                <a:moveTo>
                  <a:pt x="2072894" y="1216660"/>
                </a:moveTo>
                <a:lnTo>
                  <a:pt x="2066544" y="1216660"/>
                </a:lnTo>
                <a:lnTo>
                  <a:pt x="2060194" y="1223010"/>
                </a:lnTo>
                <a:lnTo>
                  <a:pt x="2072894" y="1223010"/>
                </a:lnTo>
                <a:lnTo>
                  <a:pt x="2072894" y="1216660"/>
                </a:lnTo>
                <a:close/>
              </a:path>
              <a:path w="2073275" h="1229359">
                <a:moveTo>
                  <a:pt x="209840" y="51688"/>
                </a:moveTo>
                <a:lnTo>
                  <a:pt x="139954" y="92456"/>
                </a:lnTo>
                <a:lnTo>
                  <a:pt x="138937" y="96266"/>
                </a:lnTo>
                <a:lnTo>
                  <a:pt x="142494" y="102362"/>
                </a:lnTo>
                <a:lnTo>
                  <a:pt x="146431" y="103378"/>
                </a:lnTo>
                <a:lnTo>
                  <a:pt x="224186" y="58038"/>
                </a:lnTo>
                <a:lnTo>
                  <a:pt x="222504" y="58038"/>
                </a:lnTo>
                <a:lnTo>
                  <a:pt x="222504" y="57150"/>
                </a:lnTo>
                <a:lnTo>
                  <a:pt x="219201" y="57150"/>
                </a:lnTo>
                <a:lnTo>
                  <a:pt x="209840" y="51688"/>
                </a:lnTo>
                <a:close/>
              </a:path>
              <a:path w="2073275" h="1229359">
                <a:moveTo>
                  <a:pt x="12700" y="51688"/>
                </a:moveTo>
                <a:lnTo>
                  <a:pt x="6350" y="58038"/>
                </a:lnTo>
                <a:lnTo>
                  <a:pt x="12700" y="58038"/>
                </a:lnTo>
                <a:lnTo>
                  <a:pt x="12700" y="51688"/>
                </a:lnTo>
                <a:close/>
              </a:path>
              <a:path w="2073275" h="1229359">
                <a:moveTo>
                  <a:pt x="209840" y="51688"/>
                </a:moveTo>
                <a:lnTo>
                  <a:pt x="12700" y="51688"/>
                </a:lnTo>
                <a:lnTo>
                  <a:pt x="12700" y="58038"/>
                </a:lnTo>
                <a:lnTo>
                  <a:pt x="198954" y="58038"/>
                </a:lnTo>
                <a:lnTo>
                  <a:pt x="209840" y="51688"/>
                </a:lnTo>
                <a:close/>
              </a:path>
              <a:path w="2073275" h="1229359">
                <a:moveTo>
                  <a:pt x="224186" y="45338"/>
                </a:moveTo>
                <a:lnTo>
                  <a:pt x="222504" y="45338"/>
                </a:lnTo>
                <a:lnTo>
                  <a:pt x="222504" y="58038"/>
                </a:lnTo>
                <a:lnTo>
                  <a:pt x="224186" y="58038"/>
                </a:lnTo>
                <a:lnTo>
                  <a:pt x="235076" y="51688"/>
                </a:lnTo>
                <a:lnTo>
                  <a:pt x="224186" y="45338"/>
                </a:lnTo>
                <a:close/>
              </a:path>
              <a:path w="2073275" h="1229359">
                <a:moveTo>
                  <a:pt x="219201" y="46228"/>
                </a:moveTo>
                <a:lnTo>
                  <a:pt x="209840" y="51688"/>
                </a:lnTo>
                <a:lnTo>
                  <a:pt x="219201" y="57150"/>
                </a:lnTo>
                <a:lnTo>
                  <a:pt x="219201" y="46228"/>
                </a:lnTo>
                <a:close/>
              </a:path>
              <a:path w="2073275" h="1229359">
                <a:moveTo>
                  <a:pt x="222504" y="46228"/>
                </a:moveTo>
                <a:lnTo>
                  <a:pt x="219201" y="46228"/>
                </a:lnTo>
                <a:lnTo>
                  <a:pt x="219201" y="57150"/>
                </a:lnTo>
                <a:lnTo>
                  <a:pt x="222504" y="57150"/>
                </a:lnTo>
                <a:lnTo>
                  <a:pt x="222504" y="46228"/>
                </a:lnTo>
                <a:close/>
              </a:path>
              <a:path w="2073275" h="1229359">
                <a:moveTo>
                  <a:pt x="146431" y="0"/>
                </a:moveTo>
                <a:lnTo>
                  <a:pt x="142494" y="1016"/>
                </a:lnTo>
                <a:lnTo>
                  <a:pt x="138937" y="7112"/>
                </a:lnTo>
                <a:lnTo>
                  <a:pt x="139954" y="10922"/>
                </a:lnTo>
                <a:lnTo>
                  <a:pt x="209840" y="51688"/>
                </a:lnTo>
                <a:lnTo>
                  <a:pt x="219201" y="46228"/>
                </a:lnTo>
                <a:lnTo>
                  <a:pt x="222504" y="46228"/>
                </a:lnTo>
                <a:lnTo>
                  <a:pt x="222504" y="45338"/>
                </a:lnTo>
                <a:lnTo>
                  <a:pt x="224186" y="45338"/>
                </a:lnTo>
                <a:lnTo>
                  <a:pt x="146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2426" y="6488048"/>
            <a:ext cx="3331210" cy="1681480"/>
          </a:xfrm>
          <a:custGeom>
            <a:avLst/>
            <a:gdLst/>
            <a:ahLst/>
            <a:cxnLst/>
            <a:rect l="l" t="t" r="r" b="b"/>
            <a:pathLst>
              <a:path w="3331210" h="1681479">
                <a:moveTo>
                  <a:pt x="598551" y="0"/>
                </a:moveTo>
                <a:lnTo>
                  <a:pt x="2793" y="0"/>
                </a:lnTo>
                <a:lnTo>
                  <a:pt x="0" y="2794"/>
                </a:lnTo>
                <a:lnTo>
                  <a:pt x="0" y="1678305"/>
                </a:lnTo>
                <a:lnTo>
                  <a:pt x="2793" y="1681099"/>
                </a:lnTo>
                <a:lnTo>
                  <a:pt x="3328035" y="1681099"/>
                </a:lnTo>
                <a:lnTo>
                  <a:pt x="3330956" y="1678305"/>
                </a:lnTo>
                <a:lnTo>
                  <a:pt x="3330956" y="1674749"/>
                </a:lnTo>
                <a:lnTo>
                  <a:pt x="12700" y="1674749"/>
                </a:lnTo>
                <a:lnTo>
                  <a:pt x="6350" y="1668399"/>
                </a:lnTo>
                <a:lnTo>
                  <a:pt x="12700" y="1668399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601345" y="6350"/>
                </a:lnTo>
                <a:lnTo>
                  <a:pt x="601345" y="2794"/>
                </a:lnTo>
                <a:lnTo>
                  <a:pt x="598551" y="0"/>
                </a:lnTo>
                <a:close/>
              </a:path>
              <a:path w="3331210" h="1681479">
                <a:moveTo>
                  <a:pt x="12700" y="1668399"/>
                </a:moveTo>
                <a:lnTo>
                  <a:pt x="6350" y="1668399"/>
                </a:lnTo>
                <a:lnTo>
                  <a:pt x="12700" y="1674749"/>
                </a:lnTo>
                <a:lnTo>
                  <a:pt x="12700" y="1668399"/>
                </a:lnTo>
                <a:close/>
              </a:path>
              <a:path w="3331210" h="1681479">
                <a:moveTo>
                  <a:pt x="3318256" y="1668399"/>
                </a:moveTo>
                <a:lnTo>
                  <a:pt x="12700" y="1668399"/>
                </a:lnTo>
                <a:lnTo>
                  <a:pt x="12700" y="1674749"/>
                </a:lnTo>
                <a:lnTo>
                  <a:pt x="3318256" y="1674749"/>
                </a:lnTo>
                <a:lnTo>
                  <a:pt x="3318256" y="1668399"/>
                </a:lnTo>
                <a:close/>
              </a:path>
              <a:path w="3331210" h="1681479">
                <a:moveTo>
                  <a:pt x="3330956" y="1446276"/>
                </a:moveTo>
                <a:lnTo>
                  <a:pt x="3318256" y="1446276"/>
                </a:lnTo>
                <a:lnTo>
                  <a:pt x="3318256" y="1674749"/>
                </a:lnTo>
                <a:lnTo>
                  <a:pt x="3324606" y="1668399"/>
                </a:lnTo>
                <a:lnTo>
                  <a:pt x="3330956" y="1668399"/>
                </a:lnTo>
                <a:lnTo>
                  <a:pt x="3330956" y="1446276"/>
                </a:lnTo>
                <a:close/>
              </a:path>
              <a:path w="3331210" h="1681479">
                <a:moveTo>
                  <a:pt x="3330956" y="1668399"/>
                </a:moveTo>
                <a:lnTo>
                  <a:pt x="3324606" y="1668399"/>
                </a:lnTo>
                <a:lnTo>
                  <a:pt x="3318256" y="1674749"/>
                </a:lnTo>
                <a:lnTo>
                  <a:pt x="3330956" y="1674749"/>
                </a:lnTo>
                <a:lnTo>
                  <a:pt x="3330956" y="1668399"/>
                </a:lnTo>
                <a:close/>
              </a:path>
              <a:path w="3331210" h="1681479">
                <a:moveTo>
                  <a:pt x="550418" y="138937"/>
                </a:moveTo>
                <a:lnTo>
                  <a:pt x="544322" y="142494"/>
                </a:lnTo>
                <a:lnTo>
                  <a:pt x="543306" y="146304"/>
                </a:lnTo>
                <a:lnTo>
                  <a:pt x="594995" y="234950"/>
                </a:lnTo>
                <a:lnTo>
                  <a:pt x="602344" y="222376"/>
                </a:lnTo>
                <a:lnTo>
                  <a:pt x="588645" y="222376"/>
                </a:lnTo>
                <a:lnTo>
                  <a:pt x="588645" y="198736"/>
                </a:lnTo>
                <a:lnTo>
                  <a:pt x="554355" y="139954"/>
                </a:lnTo>
                <a:lnTo>
                  <a:pt x="550418" y="138937"/>
                </a:lnTo>
                <a:close/>
              </a:path>
              <a:path w="3331210" h="1681479">
                <a:moveTo>
                  <a:pt x="588645" y="198736"/>
                </a:moveTo>
                <a:lnTo>
                  <a:pt x="588645" y="222376"/>
                </a:lnTo>
                <a:lnTo>
                  <a:pt x="601345" y="222376"/>
                </a:lnTo>
                <a:lnTo>
                  <a:pt x="601345" y="219201"/>
                </a:lnTo>
                <a:lnTo>
                  <a:pt x="589534" y="219201"/>
                </a:lnTo>
                <a:lnTo>
                  <a:pt x="595058" y="209731"/>
                </a:lnTo>
                <a:lnTo>
                  <a:pt x="588645" y="198736"/>
                </a:lnTo>
                <a:close/>
              </a:path>
              <a:path w="3331210" h="1681479">
                <a:moveTo>
                  <a:pt x="639699" y="138937"/>
                </a:moveTo>
                <a:lnTo>
                  <a:pt x="635762" y="139954"/>
                </a:lnTo>
                <a:lnTo>
                  <a:pt x="601472" y="198736"/>
                </a:lnTo>
                <a:lnTo>
                  <a:pt x="601345" y="222376"/>
                </a:lnTo>
                <a:lnTo>
                  <a:pt x="602344" y="222376"/>
                </a:lnTo>
                <a:lnTo>
                  <a:pt x="645033" y="149351"/>
                </a:lnTo>
                <a:lnTo>
                  <a:pt x="646684" y="146304"/>
                </a:lnTo>
                <a:lnTo>
                  <a:pt x="645668" y="142494"/>
                </a:lnTo>
                <a:lnTo>
                  <a:pt x="642747" y="140715"/>
                </a:lnTo>
                <a:lnTo>
                  <a:pt x="639699" y="138937"/>
                </a:lnTo>
                <a:close/>
              </a:path>
              <a:path w="3331210" h="1681479">
                <a:moveTo>
                  <a:pt x="595058" y="209731"/>
                </a:moveTo>
                <a:lnTo>
                  <a:pt x="589534" y="219201"/>
                </a:lnTo>
                <a:lnTo>
                  <a:pt x="600583" y="219201"/>
                </a:lnTo>
                <a:lnTo>
                  <a:pt x="595058" y="209731"/>
                </a:lnTo>
                <a:close/>
              </a:path>
              <a:path w="3331210" h="1681479">
                <a:moveTo>
                  <a:pt x="601345" y="198954"/>
                </a:moveTo>
                <a:lnTo>
                  <a:pt x="595058" y="209731"/>
                </a:lnTo>
                <a:lnTo>
                  <a:pt x="600583" y="219201"/>
                </a:lnTo>
                <a:lnTo>
                  <a:pt x="601345" y="219201"/>
                </a:lnTo>
                <a:lnTo>
                  <a:pt x="601345" y="198954"/>
                </a:lnTo>
                <a:close/>
              </a:path>
              <a:path w="3331210" h="1681479">
                <a:moveTo>
                  <a:pt x="588645" y="6350"/>
                </a:moveTo>
                <a:lnTo>
                  <a:pt x="588772" y="198954"/>
                </a:lnTo>
                <a:lnTo>
                  <a:pt x="595058" y="209731"/>
                </a:lnTo>
                <a:lnTo>
                  <a:pt x="601345" y="198954"/>
                </a:lnTo>
                <a:lnTo>
                  <a:pt x="601345" y="12700"/>
                </a:lnTo>
                <a:lnTo>
                  <a:pt x="594995" y="12700"/>
                </a:lnTo>
                <a:lnTo>
                  <a:pt x="588645" y="6350"/>
                </a:lnTo>
                <a:close/>
              </a:path>
              <a:path w="3331210" h="1681479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3331210" h="1681479">
                <a:moveTo>
                  <a:pt x="588645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588645" y="12700"/>
                </a:lnTo>
                <a:lnTo>
                  <a:pt x="588645" y="6350"/>
                </a:lnTo>
                <a:close/>
              </a:path>
              <a:path w="3331210" h="1681479">
                <a:moveTo>
                  <a:pt x="601345" y="6350"/>
                </a:moveTo>
                <a:lnTo>
                  <a:pt x="588645" y="6350"/>
                </a:lnTo>
                <a:lnTo>
                  <a:pt x="594995" y="12700"/>
                </a:lnTo>
                <a:lnTo>
                  <a:pt x="601345" y="12700"/>
                </a:lnTo>
                <a:lnTo>
                  <a:pt x="60134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5226" y="6881621"/>
            <a:ext cx="571500" cy="103505"/>
          </a:xfrm>
          <a:custGeom>
            <a:avLst/>
            <a:gdLst/>
            <a:ahLst/>
            <a:cxnLst/>
            <a:rect l="l" t="t" r="r" b="b"/>
            <a:pathLst>
              <a:path w="571500" h="103504">
                <a:moveTo>
                  <a:pt x="560676" y="44195"/>
                </a:moveTo>
                <a:lnTo>
                  <a:pt x="558800" y="44195"/>
                </a:lnTo>
                <a:lnTo>
                  <a:pt x="559053" y="56895"/>
                </a:lnTo>
                <a:lnTo>
                  <a:pt x="535488" y="57254"/>
                </a:lnTo>
                <a:lnTo>
                  <a:pt x="480187" y="90677"/>
                </a:lnTo>
                <a:lnTo>
                  <a:pt x="477139" y="92455"/>
                </a:lnTo>
                <a:lnTo>
                  <a:pt x="476123" y="96392"/>
                </a:lnTo>
                <a:lnTo>
                  <a:pt x="478028" y="99440"/>
                </a:lnTo>
                <a:lnTo>
                  <a:pt x="479806" y="102361"/>
                </a:lnTo>
                <a:lnTo>
                  <a:pt x="483743" y="103377"/>
                </a:lnTo>
                <a:lnTo>
                  <a:pt x="571500" y="50291"/>
                </a:lnTo>
                <a:lnTo>
                  <a:pt x="560676" y="44195"/>
                </a:lnTo>
                <a:close/>
              </a:path>
              <a:path w="571500" h="103504">
                <a:moveTo>
                  <a:pt x="535519" y="44550"/>
                </a:moveTo>
                <a:lnTo>
                  <a:pt x="0" y="52704"/>
                </a:lnTo>
                <a:lnTo>
                  <a:pt x="127" y="65404"/>
                </a:lnTo>
                <a:lnTo>
                  <a:pt x="535488" y="57254"/>
                </a:lnTo>
                <a:lnTo>
                  <a:pt x="546389" y="50666"/>
                </a:lnTo>
                <a:lnTo>
                  <a:pt x="535519" y="44550"/>
                </a:lnTo>
                <a:close/>
              </a:path>
              <a:path w="571500" h="103504">
                <a:moveTo>
                  <a:pt x="546389" y="50666"/>
                </a:moveTo>
                <a:lnTo>
                  <a:pt x="535488" y="57254"/>
                </a:lnTo>
                <a:lnTo>
                  <a:pt x="559053" y="56895"/>
                </a:lnTo>
                <a:lnTo>
                  <a:pt x="559036" y="56006"/>
                </a:lnTo>
                <a:lnTo>
                  <a:pt x="555878" y="56006"/>
                </a:lnTo>
                <a:lnTo>
                  <a:pt x="546389" y="50666"/>
                </a:lnTo>
                <a:close/>
              </a:path>
              <a:path w="571500" h="103504">
                <a:moveTo>
                  <a:pt x="555625" y="45084"/>
                </a:moveTo>
                <a:lnTo>
                  <a:pt x="546389" y="50666"/>
                </a:lnTo>
                <a:lnTo>
                  <a:pt x="555878" y="56006"/>
                </a:lnTo>
                <a:lnTo>
                  <a:pt x="555625" y="45084"/>
                </a:lnTo>
                <a:close/>
              </a:path>
              <a:path w="571500" h="103504">
                <a:moveTo>
                  <a:pt x="558817" y="45084"/>
                </a:moveTo>
                <a:lnTo>
                  <a:pt x="555625" y="45084"/>
                </a:lnTo>
                <a:lnTo>
                  <a:pt x="555878" y="56006"/>
                </a:lnTo>
                <a:lnTo>
                  <a:pt x="559036" y="56006"/>
                </a:lnTo>
                <a:lnTo>
                  <a:pt x="558817" y="45084"/>
                </a:lnTo>
                <a:close/>
              </a:path>
              <a:path w="571500" h="103504">
                <a:moveTo>
                  <a:pt x="558800" y="44195"/>
                </a:moveTo>
                <a:lnTo>
                  <a:pt x="535519" y="44550"/>
                </a:lnTo>
                <a:lnTo>
                  <a:pt x="546389" y="50666"/>
                </a:lnTo>
                <a:lnTo>
                  <a:pt x="555625" y="45084"/>
                </a:lnTo>
                <a:lnTo>
                  <a:pt x="558817" y="45084"/>
                </a:lnTo>
                <a:lnTo>
                  <a:pt x="558800" y="44195"/>
                </a:lnTo>
                <a:close/>
              </a:path>
              <a:path w="571500" h="103504">
                <a:moveTo>
                  <a:pt x="482092" y="0"/>
                </a:moveTo>
                <a:lnTo>
                  <a:pt x="478281" y="1015"/>
                </a:lnTo>
                <a:lnTo>
                  <a:pt x="476504" y="4063"/>
                </a:lnTo>
                <a:lnTo>
                  <a:pt x="474853" y="7111"/>
                </a:lnTo>
                <a:lnTo>
                  <a:pt x="475869" y="11048"/>
                </a:lnTo>
                <a:lnTo>
                  <a:pt x="478917" y="12699"/>
                </a:lnTo>
                <a:lnTo>
                  <a:pt x="535519" y="44550"/>
                </a:lnTo>
                <a:lnTo>
                  <a:pt x="558800" y="44195"/>
                </a:lnTo>
                <a:lnTo>
                  <a:pt x="560676" y="44195"/>
                </a:lnTo>
                <a:lnTo>
                  <a:pt x="485140" y="1650"/>
                </a:lnTo>
                <a:lnTo>
                  <a:pt x="482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28110" y="6783704"/>
            <a:ext cx="242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86148" y="6783704"/>
            <a:ext cx="238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3236" y="6776084"/>
            <a:ext cx="203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7228" y="6820280"/>
            <a:ext cx="417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000" spc="10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1827" y="7581138"/>
            <a:ext cx="244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73957" y="7570469"/>
            <a:ext cx="248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4953" y="7581138"/>
            <a:ext cx="255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8957" y="7584185"/>
            <a:ext cx="140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027" y="373432"/>
            <a:ext cx="6350635" cy="87318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  <a:p>
            <a:pPr marR="108585" algn="r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114300" marR="106680" indent="449580" algn="r">
              <a:lnSpc>
                <a:spcPts val="2020"/>
              </a:lnSpc>
              <a:spcBef>
                <a:spcPts val="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анализе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математический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аппарат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теории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конеч-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 полей.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выдаваемой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связаны 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</a:t>
            </a:r>
            <a:endParaRPr sz="1400">
              <a:latin typeface="Times New Roman"/>
              <a:cs typeface="Times New Roman"/>
            </a:endParaRPr>
          </a:p>
          <a:p>
            <a:pPr marL="114300" algn="just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</a:t>
            </a:r>
            <a:endParaRPr sz="1400">
              <a:latin typeface="Times New Roman"/>
              <a:cs typeface="Times New Roman"/>
            </a:endParaRPr>
          </a:p>
          <a:p>
            <a:pPr marR="1194435" algn="r">
              <a:lnSpc>
                <a:spcPct val="100000"/>
              </a:lnSpc>
              <a:spcBef>
                <a:spcPts val="805"/>
              </a:spcBef>
              <a:tabLst>
                <a:tab pos="360172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Φ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8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7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7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500" spc="-89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𝑎</a:t>
            </a:r>
            <a:r>
              <a:rPr sz="1500" spc="18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500" spc="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8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-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500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500" spc="-104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14300" marR="104775" algn="just">
              <a:lnSpc>
                <a:spcPct val="120200"/>
              </a:lnSpc>
              <a:spcBef>
                <a:spcPts val="56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𝐺𝐹(2)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ненулевые коэффициенты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отводами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ячейки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поставляющие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аргументов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функ-  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связи.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образующим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РСЛОС.</a:t>
            </a:r>
            <a:endParaRPr sz="14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7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Общий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следующего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момент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</a:t>
            </a:r>
            <a:endParaRPr sz="1400">
              <a:latin typeface="Times New Roman"/>
              <a:cs typeface="Times New Roman"/>
            </a:endParaRPr>
          </a:p>
          <a:p>
            <a:pPr marL="114300" algn="just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образующему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многочлену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𝛷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R="1194435" algn="r">
              <a:lnSpc>
                <a:spcPct val="100000"/>
              </a:lnSpc>
              <a:spcBef>
                <a:spcPts val="830"/>
              </a:spcBef>
              <a:tabLst>
                <a:tab pos="3152140" algn="l"/>
              </a:tabLst>
            </a:pP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25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14300" marR="104775" algn="just">
              <a:lnSpc>
                <a:spcPct val="120700"/>
              </a:lnSpc>
              <a:spcBef>
                <a:spcPts val="40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момент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;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квадратная матри-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вида</a:t>
            </a:r>
            <a:endParaRPr sz="1400">
              <a:latin typeface="Times New Roman"/>
              <a:cs typeface="Times New Roman"/>
            </a:endParaRPr>
          </a:p>
          <a:p>
            <a:pPr marR="38735" algn="ctr">
              <a:lnSpc>
                <a:spcPts val="1630"/>
              </a:lnSpc>
              <a:spcBef>
                <a:spcPts val="770"/>
              </a:spcBef>
              <a:tabLst>
                <a:tab pos="353060" algn="l"/>
                <a:tab pos="711200" algn="l"/>
                <a:tab pos="1022350" algn="l"/>
                <a:tab pos="1554480" algn="l"/>
              </a:tabLst>
            </a:pPr>
            <a:r>
              <a:rPr sz="2100" spc="-15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1	</a:t>
            </a: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…	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𝑝−1	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000">
              <a:latin typeface="Cambria Math"/>
              <a:cs typeface="Cambria Math"/>
            </a:endParaRPr>
          </a:p>
          <a:p>
            <a:pPr marR="27305" algn="ctr">
              <a:lnSpc>
                <a:spcPts val="1610"/>
              </a:lnSpc>
              <a:tabLst>
                <a:tab pos="528320" algn="l"/>
                <a:tab pos="845185" algn="l"/>
                <a:tab pos="1284605" algn="l"/>
                <a:tab pos="1734185" algn="l"/>
              </a:tabLst>
            </a:pPr>
            <a:r>
              <a:rPr sz="2100" spc="1132" baseline="-218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-218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	0	…	0	0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132" baseline="-218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2100" baseline="-21825">
              <a:latin typeface="Cambria Math"/>
              <a:cs typeface="Cambria Math"/>
            </a:endParaRPr>
          </a:p>
          <a:p>
            <a:pPr marL="1270" algn="ctr">
              <a:lnSpc>
                <a:spcPts val="1639"/>
              </a:lnSpc>
              <a:tabLst>
                <a:tab pos="530225" algn="l"/>
                <a:tab pos="847090" algn="l"/>
                <a:tab pos="1286510" algn="l"/>
                <a:tab pos="1736089" algn="l"/>
              </a:tabLst>
            </a:pPr>
            <a:r>
              <a:rPr sz="2100" spc="1132" baseline="-15873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-15873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	1	…	0	0  </a:t>
            </a:r>
            <a:r>
              <a:rPr sz="2100" baseline="-15873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254" baseline="-15873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2100" baseline="1984">
              <a:latin typeface="Cambria Math"/>
              <a:cs typeface="Cambria Math"/>
            </a:endParaRPr>
          </a:p>
          <a:p>
            <a:pPr marL="2150745" marR="2178685" indent="154940">
              <a:lnSpc>
                <a:spcPts val="1639"/>
              </a:lnSpc>
              <a:spcBef>
                <a:spcPts val="70"/>
              </a:spcBef>
              <a:tabLst>
                <a:tab pos="2662555" algn="l"/>
                <a:tab pos="2996565" algn="l"/>
                <a:tab pos="3418840" algn="l"/>
                <a:tab pos="386715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	…	…	…	…  </a:t>
            </a:r>
            <a:r>
              <a:rPr sz="2100" spc="719" baseline="-5952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-7" baseline="-5952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	0	…	1	0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19" baseline="-5952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2100" baseline="-5952">
              <a:latin typeface="Cambria Math"/>
              <a:cs typeface="Cambria Math"/>
            </a:endParaRPr>
          </a:p>
          <a:p>
            <a:pPr marL="114300" marR="104775" indent="449580">
              <a:lnSpc>
                <a:spcPct val="132100"/>
              </a:lnSpc>
              <a:spcBef>
                <a:spcPts val="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частности,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получаем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ПСП по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(3.7),  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≔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</a:t>
            </a:r>
            <a:r>
              <a:rPr sz="1400" spc="-229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𝑛+𝑝−1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14300" marR="107950" algn="just">
              <a:lnSpc>
                <a:spcPct val="120000"/>
              </a:lnSpc>
              <a:spcBef>
                <a:spcPts val="57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Многочлену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6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первой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ячейки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</a:t>
            </a:r>
            <a:endParaRPr sz="1400">
              <a:latin typeface="Times New Roman"/>
              <a:cs typeface="Times New Roman"/>
            </a:endParaRPr>
          </a:p>
          <a:p>
            <a:pPr marR="1232535" algn="r">
              <a:lnSpc>
                <a:spcPct val="100000"/>
              </a:lnSpc>
              <a:spcBef>
                <a:spcPts val="79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𝑦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6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12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114300" marR="106045" algn="just">
              <a:lnSpc>
                <a:spcPct val="122900"/>
              </a:lnSpc>
              <a:spcBef>
                <a:spcPts val="35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Остальные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ячеек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 0,2 … ,</a:t>
            </a:r>
            <a:r>
              <a:rPr sz="1400" spc="-2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14300" marR="104775" algn="just">
              <a:lnSpc>
                <a:spcPct val="1210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использовании данного метода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образующего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много-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справочной литературе.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таких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[10], представлены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3.2.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Запись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(𝑛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трактовать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</a:t>
            </a:r>
            <a:endParaRPr sz="1400">
              <a:latin typeface="Times New Roman"/>
              <a:cs typeface="Times New Roman"/>
            </a:endParaRPr>
          </a:p>
          <a:p>
            <a:pPr marL="449580" algn="ctr">
              <a:lnSpc>
                <a:spcPct val="100000"/>
              </a:lnSpc>
              <a:spcBef>
                <a:spcPts val="925"/>
              </a:spcBef>
            </a:pP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200" spc="89" baseline="20833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200" spc="89" baseline="20833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</a:t>
            </a:r>
            <a:r>
              <a:rPr sz="1400" spc="2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27" baseline="3055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200" spc="127" baseline="2430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4870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3.2.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Коэффициенты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примитивных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400" b="1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1166113"/>
          <a:ext cx="6260463" cy="373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485"/>
                <a:gridCol w="1242694"/>
                <a:gridCol w="1242695"/>
                <a:gridCol w="1326514"/>
                <a:gridCol w="1235075"/>
              </a:tblGrid>
              <a:tr h="373418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(5,2,0)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(6,1,0)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(7,1,0)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(7,3,0)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(8,4,3,2,0)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(9,4,0)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(10,3,0)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(11,2,0)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(12,6,4,1,0)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(13,4,3,1,0)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(14,5,3,1,0)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(15,1,0)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(16,5,3,2,0)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(17,3,0)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(17,5,0)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(17,6,0)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(18,7,0)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(18,5,2,1,0)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(19,5,2,1,0)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(20,3,0)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(21,2,0)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(23,5,0)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(24,4,3,1,0)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(25,3,0)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(26,6,2,1,0)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(27,5,2,1,0)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(28,3,0)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(29,2,0)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(30,6,4,1,0)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(31,3,0)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(31,5,0)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(31,7,0)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(31,13,0)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(32,7,6,2,0)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(32,7,5,3,2,1,0)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(33,13,0)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(33,16,4,1,0)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(34,8,4,3,0)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(34,7,6,5,2,1,0)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(35,2,0)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(36,11,0)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(36,6,5,4,2,1,0)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(37,6,4,1,0)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(37,5,4,3,2,1,0)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(38,6,5,1,0)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(39,4,0)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(40,5,4,3,0)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(41,3,0)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(42,7,4,3,0)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(42,5,4,3,2,1,0)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(43,6,4,3,0)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(44,6,5,2,0)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(45,4,3,1,0)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(46,8,7,6,0)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(46,8,5,3,2,1,0)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8527" y="4890998"/>
            <a:ext cx="6227445" cy="43561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10"/>
              </a:spcBef>
              <a:tabLst>
                <a:tab pos="835660" algn="l"/>
              </a:tabLst>
            </a:pPr>
            <a:r>
              <a:rPr sz="1400" b="1" spc="-5" dirty="0">
                <a:latin typeface="Arial"/>
                <a:cs typeface="Arial"/>
              </a:rPr>
              <a:t>3.5.1.	</a:t>
            </a:r>
            <a:r>
              <a:rPr sz="1400" b="1" spc="-10" dirty="0">
                <a:latin typeface="Arial"/>
                <a:cs typeface="Arial"/>
              </a:rPr>
              <a:t>Свойства М-последовательности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(РСЛОС)</a:t>
            </a:r>
            <a:endParaRPr sz="1400">
              <a:latin typeface="Arial"/>
              <a:cs typeface="Arial"/>
            </a:endParaRPr>
          </a:p>
          <a:p>
            <a:pPr marL="500380" algn="just">
              <a:lnSpc>
                <a:spcPct val="100000"/>
              </a:lnSpc>
              <a:spcBef>
                <a:spcPts val="91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Напомним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примитивного многочлена.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24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3.5.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Φ(𝑥)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делит нацело ни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вида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𝑠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 &lt;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Наименьшее  натуральное число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e,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𝑒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делится на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Φ(𝑥)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остатка называет-  ся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показателем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0800" marR="52069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 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битов, генерируемой РСЛОС,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зависят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 образующего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многочлена:</a:t>
            </a:r>
            <a:endParaRPr sz="1400">
              <a:latin typeface="Times New Roman"/>
              <a:cs typeface="Times New Roman"/>
            </a:endParaRPr>
          </a:p>
          <a:p>
            <a:pPr marL="508000" marR="46355" indent="-228600" algn="just">
              <a:lnSpc>
                <a:spcPct val="123600"/>
              </a:lnSpc>
              <a:spcBef>
                <a:spcPts val="470"/>
              </a:spcBef>
              <a:buFont typeface="Symbol"/>
              <a:buChar char=""/>
              <a:tabLst>
                <a:tab pos="5010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старший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 ассоциированного многочлена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риодичность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генерируемой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проявляться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сразу.</a:t>
            </a:r>
            <a:endParaRPr sz="1400">
              <a:latin typeface="Times New Roman"/>
              <a:cs typeface="Times New Roman"/>
            </a:endParaRPr>
          </a:p>
          <a:p>
            <a:pPr marL="508000" marR="43180" indent="-228600" algn="just">
              <a:lnSpc>
                <a:spcPct val="125000"/>
              </a:lnSpc>
              <a:spcBef>
                <a:spcPts val="455"/>
              </a:spcBef>
              <a:buFont typeface="Symbol"/>
              <a:buChar char=""/>
              <a:tabLst>
                <a:tab pos="5010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называется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неосо-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бой. Она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периодичной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самого начала,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равенство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𝑁+𝑖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полнено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больших.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Особо выделим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следующее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373432"/>
            <a:ext cx="6275705" cy="56610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  <a:p>
            <a:pPr marL="76200" marR="69215" indent="2339975" algn="just">
              <a:lnSpc>
                <a:spcPct val="122300"/>
              </a:lnSpc>
              <a:spcBef>
                <a:spcPts val="3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образующим неприводимым  многочленом,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формируемая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максимальный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</a:t>
            </a:r>
            <a:endParaRPr sz="14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𝑁 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тогда,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𝑁 и 𝑘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</a:t>
            </a:r>
            <a:r>
              <a:rPr sz="1400" spc="-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просты.</a:t>
            </a:r>
            <a:endParaRPr sz="1400">
              <a:latin typeface="Times New Roman"/>
              <a:cs typeface="Times New Roman"/>
            </a:endParaRPr>
          </a:p>
          <a:p>
            <a:pPr marL="76200" marR="73660" algn="just">
              <a:lnSpc>
                <a:spcPct val="120700"/>
              </a:lnSpc>
              <a:spcBef>
                <a:spcPts val="37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взаимно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простыми,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 них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нет  общих делителей,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кроме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единицы.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Следствием последнего свойства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</a:t>
            </a:r>
            <a:endParaRPr sz="1400">
              <a:latin typeface="Times New Roman"/>
              <a:cs typeface="Times New Roman"/>
            </a:endParaRPr>
          </a:p>
          <a:p>
            <a:pPr marL="76200" marR="68580" algn="just">
              <a:lnSpc>
                <a:spcPct val="120800"/>
              </a:lnSpc>
              <a:spcBef>
                <a:spcPts val="409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3.5.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образующего многочлена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ПСП,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генерируемая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иметь максимальный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𝑁 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spcBef>
                <a:spcPts val="1365"/>
              </a:spcBef>
              <a:tabLst>
                <a:tab pos="861060" algn="l"/>
              </a:tabLst>
            </a:pPr>
            <a:r>
              <a:rPr sz="1400" b="1" spc="-5" dirty="0">
                <a:latin typeface="Arial"/>
                <a:cs typeface="Arial"/>
              </a:rPr>
              <a:t>3.5.2.	Пятипараметрический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метод</a:t>
            </a:r>
            <a:endParaRPr sz="1400">
              <a:latin typeface="Arial"/>
              <a:cs typeface="Arial"/>
            </a:endParaRPr>
          </a:p>
          <a:p>
            <a:pPr marL="76200" marR="68580" indent="449580" algn="just">
              <a:lnSpc>
                <a:spcPct val="121000"/>
              </a:lnSpc>
              <a:spcBef>
                <a:spcPts val="55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случаем РСЛОС,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характери-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стический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5 членов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-битовых двоичных целых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следующей рекуррентной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формулой: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𝑛+𝑞</a:t>
            </a:r>
            <a:r>
              <a:rPr sz="1200" spc="22" baseline="-34722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𝑛+𝑞</a:t>
            </a:r>
            <a:r>
              <a:rPr sz="1200" spc="22" baseline="-34722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𝑛+𝑞</a:t>
            </a:r>
            <a:r>
              <a:rPr sz="1200" spc="22" baseline="-34722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= 1,2,3,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….</a:t>
            </a:r>
            <a:endParaRPr sz="1400">
              <a:latin typeface="Cambria Math"/>
              <a:cs typeface="Cambria Math"/>
            </a:endParaRPr>
          </a:p>
          <a:p>
            <a:pPr marL="76200" marR="67945" indent="449580" algn="just">
              <a:lnSpc>
                <a:spcPct val="125800"/>
              </a:lnSpc>
              <a:spcBef>
                <a:spcPts val="52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(𝑝,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𝑞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𝑤)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первоначально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задают как началь-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наибольшим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таблице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3.3.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5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3.3.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пятипараметрического</a:t>
            </a:r>
            <a:r>
              <a:rPr sz="1400" b="1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6127369"/>
          <a:ext cx="6260465" cy="3784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320"/>
                <a:gridCol w="1543050"/>
                <a:gridCol w="1544320"/>
                <a:gridCol w="1628775"/>
              </a:tblGrid>
              <a:tr h="379475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i="1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i="1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350" b="1" i="1" baseline="-1234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350" baseline="-12345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i="1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350" b="1" i="1" baseline="-1234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350" baseline="-12345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i="1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350" b="1" i="1" baseline="-1234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350" baseline="-12345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2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232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447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607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461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2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1279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630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988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2203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585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1197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1656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2281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577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1109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1709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3217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809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1621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2381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4253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1093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2254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3297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48705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tabLst>
                <a:tab pos="797560" algn="l"/>
              </a:tabLst>
            </a:pPr>
            <a:r>
              <a:rPr sz="1400" b="1" spc="-5" dirty="0">
                <a:latin typeface="Arial"/>
                <a:cs typeface="Arial"/>
              </a:rPr>
              <a:t>3.5.3.	Комбинированный </a:t>
            </a:r>
            <a:r>
              <a:rPr sz="1400" b="1" spc="-20" dirty="0">
                <a:latin typeface="Arial"/>
                <a:cs typeface="Arial"/>
              </a:rPr>
              <a:t>метод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Таусворта</a:t>
            </a:r>
            <a:endParaRPr sz="1400">
              <a:latin typeface="Arial"/>
              <a:cs typeface="Arial"/>
            </a:endParaRPr>
          </a:p>
          <a:p>
            <a:pPr marL="12700" marR="9525" indent="449580">
              <a:lnSpc>
                <a:spcPct val="120700"/>
              </a:lnSpc>
              <a:spcBef>
                <a:spcPts val="5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генерации чисел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[6]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рекуррентную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формулу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458" y="1766061"/>
            <a:ext cx="1458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𝑛+𝑝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𝑛+𝑞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2100" spc="-195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6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4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67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11904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5472" y="1729485"/>
            <a:ext cx="967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0,1,2,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1964791"/>
            <a:ext cx="6198235" cy="11518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2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350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0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350" spc="-7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350" baseline="-12345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… -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соответствующая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М-последовательность.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1100"/>
              </a:lnSpc>
              <a:spcBef>
                <a:spcPts val="3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М-последовательности последовательность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называемую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последовательностью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параметрами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(𝑝,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𝑞,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𝑡)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-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3854" y="3229482"/>
            <a:ext cx="1995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5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𝑛𝑡</a:t>
            </a:r>
            <a:r>
              <a:rPr sz="2100" spc="5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𝑛𝑡+1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2100" spc="60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𝑛𝑡+𝑤−1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1190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3696" y="3192907"/>
            <a:ext cx="967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0,1,2,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827" y="3455645"/>
            <a:ext cx="6254115" cy="620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62230" algn="just">
              <a:lnSpc>
                <a:spcPct val="120700"/>
              </a:lnSpc>
              <a:spcBef>
                <a:spcPts val="10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простое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 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М-  последовательности;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w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слова, не превышающая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i="1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7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этой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составляет 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60325" algn="just">
              <a:lnSpc>
                <a:spcPct val="121400"/>
              </a:lnSpc>
              <a:spcBef>
                <a:spcPts val="36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Упражнение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первые четыре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ванным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параметров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(𝑝,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𝑞, 𝑡)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(4,1,4)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–  4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09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имеется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 слова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комбинированный метод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 псевдослучайных чисел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{𝑋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}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(«исключающее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ИЛИ»,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символом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«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⨁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»)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соответствующих двоичных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последних членов этих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стей: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210"/>
              </a:lnSpc>
              <a:spcBef>
                <a:spcPts val="100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⨁𝑋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⨁𝑋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⨁.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 .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⨁𝑋</a:t>
            </a:r>
            <a:r>
              <a:rPr sz="1500" spc="104" baseline="38888" dirty="0">
                <a:solidFill>
                  <a:srgbClr val="000009"/>
                </a:solidFill>
                <a:latin typeface="Cambria Math"/>
                <a:cs typeface="Cambria Math"/>
              </a:rPr>
              <a:t>𝐽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2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= 0,1,2, …</a:t>
            </a:r>
            <a:endParaRPr sz="1400">
              <a:latin typeface="Cambria Math"/>
              <a:cs typeface="Cambria Math"/>
            </a:endParaRPr>
          </a:p>
          <a:p>
            <a:pPr marR="441959" algn="ctr">
              <a:lnSpc>
                <a:spcPts val="730"/>
              </a:lnSpc>
              <a:tabLst>
                <a:tab pos="356235" algn="l"/>
                <a:tab pos="715645" algn="l"/>
                <a:tab pos="1426210" algn="l"/>
              </a:tabLst>
            </a:pPr>
            <a:r>
              <a:rPr sz="1500" spc="104" baseline="2777" dirty="0">
                <a:solidFill>
                  <a:srgbClr val="000009"/>
                </a:solidFill>
                <a:latin typeface="Cambria Math"/>
                <a:cs typeface="Cambria Math"/>
              </a:rPr>
              <a:t>𝑛	𝑛	𝑛	</a:t>
            </a: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  <a:p>
            <a:pPr marL="63500" marR="55880" indent="449580" algn="just">
              <a:lnSpc>
                <a:spcPct val="119900"/>
              </a:lnSpc>
              <a:spcBef>
                <a:spcPts val="14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начальный вектор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комбинированной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представляют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собой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начального вектора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периоды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простых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следовательностей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взаимно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простыми,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рованной последовательности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произведению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периодов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следовательностей.</a:t>
            </a:r>
            <a:endParaRPr sz="14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3.6. </a:t>
            </a:r>
            <a:r>
              <a:rPr sz="1600" b="1" spc="-10" dirty="0">
                <a:latin typeface="Arial"/>
                <a:cs typeface="Arial"/>
              </a:rPr>
              <a:t>Регистр </a:t>
            </a:r>
            <a:r>
              <a:rPr sz="1600" b="1" spc="-5" dirty="0">
                <a:latin typeface="Arial"/>
                <a:cs typeface="Arial"/>
              </a:rPr>
              <a:t>сдвига с обратной </a:t>
            </a:r>
            <a:r>
              <a:rPr sz="1600" b="1" spc="-10" dirty="0">
                <a:latin typeface="Arial"/>
                <a:cs typeface="Arial"/>
              </a:rPr>
              <a:t>связью </a:t>
            </a:r>
            <a:r>
              <a:rPr sz="1600" b="1" spc="-5" dirty="0">
                <a:latin typeface="Arial"/>
                <a:cs typeface="Arial"/>
              </a:rPr>
              <a:t>по</a:t>
            </a:r>
            <a:r>
              <a:rPr sz="1600" b="1" spc="-1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переносу</a:t>
            </a:r>
            <a:endParaRPr sz="1600">
              <a:latin typeface="Arial"/>
              <a:cs typeface="Arial"/>
            </a:endParaRPr>
          </a:p>
          <a:p>
            <a:pPr marL="63500" marR="59690" indent="449580" algn="just">
              <a:lnSpc>
                <a:spcPct val="120100"/>
              </a:lnSpc>
              <a:spcBef>
                <a:spcPts val="630"/>
              </a:spcBef>
            </a:pP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связью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переносу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(РСОСП)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отличие от  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дополнительный регистр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 переноса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Данный</a:t>
            </a:r>
            <a:r>
              <a:rPr sz="1400" spc="3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227" y="5539206"/>
            <a:ext cx="5440045" cy="95059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755015" algn="ctr">
              <a:lnSpc>
                <a:spcPct val="100000"/>
              </a:lnSpc>
              <a:spcBef>
                <a:spcPts val="83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3.6.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РСОСП.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образом,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РСОСП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описывается следующими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формулами:</a:t>
            </a:r>
            <a:endParaRPr sz="1400">
              <a:latin typeface="Times New Roman"/>
              <a:cs typeface="Times New Roman"/>
            </a:endParaRPr>
          </a:p>
          <a:p>
            <a:pPr marL="758190"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𝜎 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6725" y="6582536"/>
            <a:ext cx="8515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0, … ,</a:t>
            </a:r>
            <a:r>
              <a:rPr sz="1400" spc="-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7030" y="6535901"/>
            <a:ext cx="1680210" cy="8089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𝜎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2,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𝜎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/2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7360767"/>
            <a:ext cx="6200140" cy="2197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 algn="just">
              <a:lnSpc>
                <a:spcPct val="1205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Регистр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переноса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числом,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представлении  занимающим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log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ответвлений.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отметим,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остаток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а целая часть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содержимому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переноса,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представленному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дво-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ичном виде,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сдвинутому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позицию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вправо.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0700"/>
              </a:lnSpc>
              <a:spcBef>
                <a:spcPts val="409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Максимальный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этого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 2 ∙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91078" y="3872610"/>
            <a:ext cx="103505" cy="313690"/>
          </a:xfrm>
          <a:custGeom>
            <a:avLst/>
            <a:gdLst/>
            <a:ahLst/>
            <a:cxnLst/>
            <a:rect l="l" t="t" r="r" b="b"/>
            <a:pathLst>
              <a:path w="103504" h="313689">
                <a:moveTo>
                  <a:pt x="6731" y="219201"/>
                </a:moveTo>
                <a:lnTo>
                  <a:pt x="3810" y="221106"/>
                </a:lnTo>
                <a:lnTo>
                  <a:pt x="762" y="223012"/>
                </a:lnTo>
                <a:lnTo>
                  <a:pt x="0" y="226949"/>
                </a:lnTo>
                <a:lnTo>
                  <a:pt x="1905" y="229870"/>
                </a:lnTo>
                <a:lnTo>
                  <a:pt x="55499" y="313308"/>
                </a:lnTo>
                <a:lnTo>
                  <a:pt x="61970" y="300990"/>
                </a:lnTo>
                <a:lnTo>
                  <a:pt x="48641" y="300990"/>
                </a:lnTo>
                <a:lnTo>
                  <a:pt x="47615" y="277439"/>
                </a:lnTo>
                <a:lnTo>
                  <a:pt x="12573" y="223012"/>
                </a:lnTo>
                <a:lnTo>
                  <a:pt x="10668" y="220091"/>
                </a:lnTo>
                <a:lnTo>
                  <a:pt x="6731" y="219201"/>
                </a:lnTo>
                <a:close/>
              </a:path>
              <a:path w="103504" h="313689">
                <a:moveTo>
                  <a:pt x="47615" y="277439"/>
                </a:moveTo>
                <a:lnTo>
                  <a:pt x="48641" y="300990"/>
                </a:lnTo>
                <a:lnTo>
                  <a:pt x="61213" y="300354"/>
                </a:lnTo>
                <a:lnTo>
                  <a:pt x="61098" y="297688"/>
                </a:lnTo>
                <a:lnTo>
                  <a:pt x="49275" y="297688"/>
                </a:lnTo>
                <a:lnTo>
                  <a:pt x="54400" y="287977"/>
                </a:lnTo>
                <a:lnTo>
                  <a:pt x="47615" y="277439"/>
                </a:lnTo>
                <a:close/>
              </a:path>
              <a:path w="103504" h="313689">
                <a:moveTo>
                  <a:pt x="95885" y="215392"/>
                </a:moveTo>
                <a:lnTo>
                  <a:pt x="92075" y="216534"/>
                </a:lnTo>
                <a:lnTo>
                  <a:pt x="90424" y="219709"/>
                </a:lnTo>
                <a:lnTo>
                  <a:pt x="60205" y="276975"/>
                </a:lnTo>
                <a:lnTo>
                  <a:pt x="61213" y="300354"/>
                </a:lnTo>
                <a:lnTo>
                  <a:pt x="48641" y="300990"/>
                </a:lnTo>
                <a:lnTo>
                  <a:pt x="61970" y="300990"/>
                </a:lnTo>
                <a:lnTo>
                  <a:pt x="101600" y="225551"/>
                </a:lnTo>
                <a:lnTo>
                  <a:pt x="103250" y="222503"/>
                </a:lnTo>
                <a:lnTo>
                  <a:pt x="102108" y="218567"/>
                </a:lnTo>
                <a:lnTo>
                  <a:pt x="98933" y="217043"/>
                </a:lnTo>
                <a:lnTo>
                  <a:pt x="95885" y="215392"/>
                </a:lnTo>
                <a:close/>
              </a:path>
              <a:path w="103504" h="313689">
                <a:moveTo>
                  <a:pt x="54400" y="287977"/>
                </a:moveTo>
                <a:lnTo>
                  <a:pt x="49275" y="297688"/>
                </a:lnTo>
                <a:lnTo>
                  <a:pt x="60325" y="297179"/>
                </a:lnTo>
                <a:lnTo>
                  <a:pt x="54400" y="287977"/>
                </a:lnTo>
                <a:close/>
              </a:path>
              <a:path w="103504" h="313689">
                <a:moveTo>
                  <a:pt x="60205" y="276975"/>
                </a:moveTo>
                <a:lnTo>
                  <a:pt x="54400" y="287977"/>
                </a:lnTo>
                <a:lnTo>
                  <a:pt x="60325" y="297179"/>
                </a:lnTo>
                <a:lnTo>
                  <a:pt x="49275" y="297688"/>
                </a:lnTo>
                <a:lnTo>
                  <a:pt x="61098" y="297688"/>
                </a:lnTo>
                <a:lnTo>
                  <a:pt x="60205" y="276975"/>
                </a:lnTo>
                <a:close/>
              </a:path>
              <a:path w="103504" h="313689">
                <a:moveTo>
                  <a:pt x="48260" y="0"/>
                </a:moveTo>
                <a:lnTo>
                  <a:pt x="35560" y="634"/>
                </a:lnTo>
                <a:lnTo>
                  <a:pt x="47615" y="277439"/>
                </a:lnTo>
                <a:lnTo>
                  <a:pt x="54400" y="287977"/>
                </a:lnTo>
                <a:lnTo>
                  <a:pt x="60205" y="27697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6289" y="3872864"/>
            <a:ext cx="103505" cy="313055"/>
          </a:xfrm>
          <a:custGeom>
            <a:avLst/>
            <a:gdLst/>
            <a:ahLst/>
            <a:cxnLst/>
            <a:rect l="l" t="t" r="r" b="b"/>
            <a:pathLst>
              <a:path w="103504" h="313054">
                <a:moveTo>
                  <a:pt x="7112" y="216916"/>
                </a:moveTo>
                <a:lnTo>
                  <a:pt x="1015" y="220472"/>
                </a:lnTo>
                <a:lnTo>
                  <a:pt x="0" y="224409"/>
                </a:lnTo>
                <a:lnTo>
                  <a:pt x="51688" y="313054"/>
                </a:lnTo>
                <a:lnTo>
                  <a:pt x="59094" y="300354"/>
                </a:lnTo>
                <a:lnTo>
                  <a:pt x="45338" y="300354"/>
                </a:lnTo>
                <a:lnTo>
                  <a:pt x="45338" y="276932"/>
                </a:lnTo>
                <a:lnTo>
                  <a:pt x="10922" y="217932"/>
                </a:lnTo>
                <a:lnTo>
                  <a:pt x="7112" y="216916"/>
                </a:lnTo>
                <a:close/>
              </a:path>
              <a:path w="103504" h="313054">
                <a:moveTo>
                  <a:pt x="45338" y="276932"/>
                </a:moveTo>
                <a:lnTo>
                  <a:pt x="45338" y="300354"/>
                </a:lnTo>
                <a:lnTo>
                  <a:pt x="58038" y="300354"/>
                </a:lnTo>
                <a:lnTo>
                  <a:pt x="58038" y="297179"/>
                </a:lnTo>
                <a:lnTo>
                  <a:pt x="46227" y="297179"/>
                </a:lnTo>
                <a:lnTo>
                  <a:pt x="51688" y="287818"/>
                </a:lnTo>
                <a:lnTo>
                  <a:pt x="45338" y="276932"/>
                </a:lnTo>
                <a:close/>
              </a:path>
              <a:path w="103504" h="313054">
                <a:moveTo>
                  <a:pt x="96265" y="216916"/>
                </a:moveTo>
                <a:lnTo>
                  <a:pt x="92456" y="217932"/>
                </a:lnTo>
                <a:lnTo>
                  <a:pt x="58038" y="276932"/>
                </a:lnTo>
                <a:lnTo>
                  <a:pt x="58038" y="300354"/>
                </a:lnTo>
                <a:lnTo>
                  <a:pt x="59094" y="300354"/>
                </a:lnTo>
                <a:lnTo>
                  <a:pt x="103377" y="224409"/>
                </a:lnTo>
                <a:lnTo>
                  <a:pt x="102362" y="220472"/>
                </a:lnTo>
                <a:lnTo>
                  <a:pt x="96265" y="216916"/>
                </a:lnTo>
                <a:close/>
              </a:path>
              <a:path w="103504" h="313054">
                <a:moveTo>
                  <a:pt x="51688" y="287818"/>
                </a:moveTo>
                <a:lnTo>
                  <a:pt x="46227" y="297179"/>
                </a:lnTo>
                <a:lnTo>
                  <a:pt x="57150" y="297179"/>
                </a:lnTo>
                <a:lnTo>
                  <a:pt x="51688" y="287818"/>
                </a:lnTo>
                <a:close/>
              </a:path>
              <a:path w="103504" h="313054">
                <a:moveTo>
                  <a:pt x="58038" y="276932"/>
                </a:moveTo>
                <a:lnTo>
                  <a:pt x="51688" y="287818"/>
                </a:lnTo>
                <a:lnTo>
                  <a:pt x="57150" y="297179"/>
                </a:lnTo>
                <a:lnTo>
                  <a:pt x="58038" y="297179"/>
                </a:lnTo>
                <a:lnTo>
                  <a:pt x="58038" y="276932"/>
                </a:lnTo>
                <a:close/>
              </a:path>
              <a:path w="103504" h="313054">
                <a:moveTo>
                  <a:pt x="58038" y="0"/>
                </a:moveTo>
                <a:lnTo>
                  <a:pt x="45338" y="0"/>
                </a:lnTo>
                <a:lnTo>
                  <a:pt x="45338" y="276932"/>
                </a:lnTo>
                <a:lnTo>
                  <a:pt x="51688" y="287818"/>
                </a:lnTo>
                <a:lnTo>
                  <a:pt x="58038" y="276932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6269" y="3872864"/>
            <a:ext cx="103505" cy="313055"/>
          </a:xfrm>
          <a:custGeom>
            <a:avLst/>
            <a:gdLst/>
            <a:ahLst/>
            <a:cxnLst/>
            <a:rect l="l" t="t" r="r" b="b"/>
            <a:pathLst>
              <a:path w="103504" h="313054">
                <a:moveTo>
                  <a:pt x="6984" y="216535"/>
                </a:moveTo>
                <a:lnTo>
                  <a:pt x="3936" y="218313"/>
                </a:lnTo>
                <a:lnTo>
                  <a:pt x="1015" y="220091"/>
                </a:lnTo>
                <a:lnTo>
                  <a:pt x="0" y="224027"/>
                </a:lnTo>
                <a:lnTo>
                  <a:pt x="1650" y="227075"/>
                </a:lnTo>
                <a:lnTo>
                  <a:pt x="51688" y="312674"/>
                </a:lnTo>
                <a:lnTo>
                  <a:pt x="59020" y="300100"/>
                </a:lnTo>
                <a:lnTo>
                  <a:pt x="45338" y="300100"/>
                </a:lnTo>
                <a:lnTo>
                  <a:pt x="45212" y="276333"/>
                </a:lnTo>
                <a:lnTo>
                  <a:pt x="10921" y="217550"/>
                </a:lnTo>
                <a:lnTo>
                  <a:pt x="6984" y="216535"/>
                </a:lnTo>
                <a:close/>
              </a:path>
              <a:path w="103504" h="313054">
                <a:moveTo>
                  <a:pt x="45338" y="276551"/>
                </a:moveTo>
                <a:lnTo>
                  <a:pt x="45338" y="300100"/>
                </a:lnTo>
                <a:lnTo>
                  <a:pt x="58038" y="300100"/>
                </a:lnTo>
                <a:lnTo>
                  <a:pt x="58038" y="296799"/>
                </a:lnTo>
                <a:lnTo>
                  <a:pt x="46100" y="296799"/>
                </a:lnTo>
                <a:lnTo>
                  <a:pt x="51625" y="287328"/>
                </a:lnTo>
                <a:lnTo>
                  <a:pt x="45338" y="276551"/>
                </a:lnTo>
                <a:close/>
              </a:path>
              <a:path w="103504" h="313054">
                <a:moveTo>
                  <a:pt x="96265" y="216535"/>
                </a:moveTo>
                <a:lnTo>
                  <a:pt x="92328" y="217550"/>
                </a:lnTo>
                <a:lnTo>
                  <a:pt x="58038" y="276333"/>
                </a:lnTo>
                <a:lnTo>
                  <a:pt x="58038" y="300100"/>
                </a:lnTo>
                <a:lnTo>
                  <a:pt x="59020" y="300100"/>
                </a:lnTo>
                <a:lnTo>
                  <a:pt x="103377" y="224027"/>
                </a:lnTo>
                <a:lnTo>
                  <a:pt x="102361" y="220091"/>
                </a:lnTo>
                <a:lnTo>
                  <a:pt x="96265" y="216535"/>
                </a:lnTo>
                <a:close/>
              </a:path>
              <a:path w="103504" h="313054">
                <a:moveTo>
                  <a:pt x="51625" y="287328"/>
                </a:moveTo>
                <a:lnTo>
                  <a:pt x="46100" y="296799"/>
                </a:lnTo>
                <a:lnTo>
                  <a:pt x="57150" y="296799"/>
                </a:lnTo>
                <a:lnTo>
                  <a:pt x="51625" y="287328"/>
                </a:lnTo>
                <a:close/>
              </a:path>
              <a:path w="103504" h="313054">
                <a:moveTo>
                  <a:pt x="58038" y="276333"/>
                </a:moveTo>
                <a:lnTo>
                  <a:pt x="51625" y="287328"/>
                </a:lnTo>
                <a:lnTo>
                  <a:pt x="57150" y="296799"/>
                </a:lnTo>
                <a:lnTo>
                  <a:pt x="58038" y="296799"/>
                </a:lnTo>
                <a:lnTo>
                  <a:pt x="58038" y="276333"/>
                </a:lnTo>
                <a:close/>
              </a:path>
              <a:path w="103504" h="313054">
                <a:moveTo>
                  <a:pt x="58038" y="0"/>
                </a:moveTo>
                <a:lnTo>
                  <a:pt x="45338" y="0"/>
                </a:lnTo>
                <a:lnTo>
                  <a:pt x="45338" y="276551"/>
                </a:lnTo>
                <a:lnTo>
                  <a:pt x="51625" y="287328"/>
                </a:lnTo>
                <a:lnTo>
                  <a:pt x="58038" y="276333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0644" y="4185792"/>
            <a:ext cx="452120" cy="445134"/>
          </a:xfrm>
          <a:custGeom>
            <a:avLst/>
            <a:gdLst/>
            <a:ahLst/>
            <a:cxnLst/>
            <a:rect l="l" t="t" r="r" b="b"/>
            <a:pathLst>
              <a:path w="452120" h="445135">
                <a:moveTo>
                  <a:pt x="0" y="74168"/>
                </a:moveTo>
                <a:lnTo>
                  <a:pt x="5838" y="45327"/>
                </a:lnTo>
                <a:lnTo>
                  <a:pt x="21748" y="21748"/>
                </a:lnTo>
                <a:lnTo>
                  <a:pt x="45327" y="5838"/>
                </a:lnTo>
                <a:lnTo>
                  <a:pt x="74168" y="0"/>
                </a:lnTo>
                <a:lnTo>
                  <a:pt x="377570" y="0"/>
                </a:lnTo>
                <a:lnTo>
                  <a:pt x="406465" y="5838"/>
                </a:lnTo>
                <a:lnTo>
                  <a:pt x="430037" y="21748"/>
                </a:lnTo>
                <a:lnTo>
                  <a:pt x="445918" y="45327"/>
                </a:lnTo>
                <a:lnTo>
                  <a:pt x="451739" y="74168"/>
                </a:lnTo>
                <a:lnTo>
                  <a:pt x="451739" y="370713"/>
                </a:lnTo>
                <a:lnTo>
                  <a:pt x="445918" y="399607"/>
                </a:lnTo>
                <a:lnTo>
                  <a:pt x="430037" y="423179"/>
                </a:lnTo>
                <a:lnTo>
                  <a:pt x="406465" y="439060"/>
                </a:lnTo>
                <a:lnTo>
                  <a:pt x="377570" y="444881"/>
                </a:lnTo>
                <a:lnTo>
                  <a:pt x="74168" y="444881"/>
                </a:lnTo>
                <a:lnTo>
                  <a:pt x="45327" y="439060"/>
                </a:lnTo>
                <a:lnTo>
                  <a:pt x="21748" y="423179"/>
                </a:lnTo>
                <a:lnTo>
                  <a:pt x="5838" y="399607"/>
                </a:lnTo>
                <a:lnTo>
                  <a:pt x="0" y="370713"/>
                </a:lnTo>
                <a:lnTo>
                  <a:pt x="0" y="7416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4425" y="4186300"/>
            <a:ext cx="451484" cy="444500"/>
          </a:xfrm>
          <a:custGeom>
            <a:avLst/>
            <a:gdLst/>
            <a:ahLst/>
            <a:cxnLst/>
            <a:rect l="l" t="t" r="r" b="b"/>
            <a:pathLst>
              <a:path w="451485" h="444500">
                <a:moveTo>
                  <a:pt x="0" y="74040"/>
                </a:moveTo>
                <a:lnTo>
                  <a:pt x="5818" y="45219"/>
                </a:lnTo>
                <a:lnTo>
                  <a:pt x="21685" y="21685"/>
                </a:lnTo>
                <a:lnTo>
                  <a:pt x="45219" y="5818"/>
                </a:lnTo>
                <a:lnTo>
                  <a:pt x="74040" y="0"/>
                </a:lnTo>
                <a:lnTo>
                  <a:pt x="377444" y="0"/>
                </a:lnTo>
                <a:lnTo>
                  <a:pt x="406265" y="5818"/>
                </a:lnTo>
                <a:lnTo>
                  <a:pt x="429799" y="21685"/>
                </a:lnTo>
                <a:lnTo>
                  <a:pt x="445666" y="45219"/>
                </a:lnTo>
                <a:lnTo>
                  <a:pt x="451485" y="74040"/>
                </a:lnTo>
                <a:lnTo>
                  <a:pt x="451485" y="370331"/>
                </a:lnTo>
                <a:lnTo>
                  <a:pt x="445666" y="399153"/>
                </a:lnTo>
                <a:lnTo>
                  <a:pt x="429799" y="422687"/>
                </a:lnTo>
                <a:lnTo>
                  <a:pt x="406265" y="438554"/>
                </a:lnTo>
                <a:lnTo>
                  <a:pt x="377444" y="444372"/>
                </a:lnTo>
                <a:lnTo>
                  <a:pt x="74040" y="444372"/>
                </a:lnTo>
                <a:lnTo>
                  <a:pt x="45219" y="438554"/>
                </a:lnTo>
                <a:lnTo>
                  <a:pt x="21685" y="422687"/>
                </a:lnTo>
                <a:lnTo>
                  <a:pt x="5818" y="399153"/>
                </a:lnTo>
                <a:lnTo>
                  <a:pt x="0" y="370331"/>
                </a:lnTo>
                <a:lnTo>
                  <a:pt x="0" y="7404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0120" y="4186300"/>
            <a:ext cx="451484" cy="444500"/>
          </a:xfrm>
          <a:custGeom>
            <a:avLst/>
            <a:gdLst/>
            <a:ahLst/>
            <a:cxnLst/>
            <a:rect l="l" t="t" r="r" b="b"/>
            <a:pathLst>
              <a:path w="451485" h="444500">
                <a:moveTo>
                  <a:pt x="0" y="74040"/>
                </a:moveTo>
                <a:lnTo>
                  <a:pt x="5838" y="45219"/>
                </a:lnTo>
                <a:lnTo>
                  <a:pt x="21748" y="21685"/>
                </a:lnTo>
                <a:lnTo>
                  <a:pt x="45327" y="5818"/>
                </a:lnTo>
                <a:lnTo>
                  <a:pt x="74167" y="0"/>
                </a:lnTo>
                <a:lnTo>
                  <a:pt x="377443" y="0"/>
                </a:lnTo>
                <a:lnTo>
                  <a:pt x="406265" y="5818"/>
                </a:lnTo>
                <a:lnTo>
                  <a:pt x="429799" y="21685"/>
                </a:lnTo>
                <a:lnTo>
                  <a:pt x="445666" y="45219"/>
                </a:lnTo>
                <a:lnTo>
                  <a:pt x="451484" y="74040"/>
                </a:lnTo>
                <a:lnTo>
                  <a:pt x="451484" y="370331"/>
                </a:lnTo>
                <a:lnTo>
                  <a:pt x="445666" y="399153"/>
                </a:lnTo>
                <a:lnTo>
                  <a:pt x="429799" y="422687"/>
                </a:lnTo>
                <a:lnTo>
                  <a:pt x="406265" y="438554"/>
                </a:lnTo>
                <a:lnTo>
                  <a:pt x="377443" y="444372"/>
                </a:lnTo>
                <a:lnTo>
                  <a:pt x="74167" y="444372"/>
                </a:lnTo>
                <a:lnTo>
                  <a:pt x="45327" y="438554"/>
                </a:lnTo>
                <a:lnTo>
                  <a:pt x="21748" y="422687"/>
                </a:lnTo>
                <a:lnTo>
                  <a:pt x="5838" y="399153"/>
                </a:lnTo>
                <a:lnTo>
                  <a:pt x="0" y="370331"/>
                </a:lnTo>
                <a:lnTo>
                  <a:pt x="0" y="7404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3851" y="4630673"/>
            <a:ext cx="1050290" cy="704850"/>
          </a:xfrm>
          <a:custGeom>
            <a:avLst/>
            <a:gdLst/>
            <a:ahLst/>
            <a:cxnLst/>
            <a:rect l="l" t="t" r="r" b="b"/>
            <a:pathLst>
              <a:path w="1050289" h="704850">
                <a:moveTo>
                  <a:pt x="0" y="117475"/>
                </a:moveTo>
                <a:lnTo>
                  <a:pt x="9247" y="71741"/>
                </a:lnTo>
                <a:lnTo>
                  <a:pt x="34448" y="34401"/>
                </a:lnTo>
                <a:lnTo>
                  <a:pt x="71794" y="9229"/>
                </a:lnTo>
                <a:lnTo>
                  <a:pt x="117475" y="0"/>
                </a:lnTo>
                <a:lnTo>
                  <a:pt x="932688" y="0"/>
                </a:lnTo>
                <a:lnTo>
                  <a:pt x="978421" y="9229"/>
                </a:lnTo>
                <a:lnTo>
                  <a:pt x="1015761" y="34401"/>
                </a:lnTo>
                <a:lnTo>
                  <a:pt x="1040933" y="71741"/>
                </a:lnTo>
                <a:lnTo>
                  <a:pt x="1050163" y="117475"/>
                </a:lnTo>
                <a:lnTo>
                  <a:pt x="1050163" y="587248"/>
                </a:lnTo>
                <a:lnTo>
                  <a:pt x="1040933" y="632981"/>
                </a:lnTo>
                <a:lnTo>
                  <a:pt x="1015761" y="670321"/>
                </a:lnTo>
                <a:lnTo>
                  <a:pt x="978421" y="695493"/>
                </a:lnTo>
                <a:lnTo>
                  <a:pt x="932688" y="704723"/>
                </a:lnTo>
                <a:lnTo>
                  <a:pt x="117475" y="704723"/>
                </a:lnTo>
                <a:lnTo>
                  <a:pt x="71794" y="695493"/>
                </a:lnTo>
                <a:lnTo>
                  <a:pt x="34448" y="670321"/>
                </a:lnTo>
                <a:lnTo>
                  <a:pt x="9247" y="632981"/>
                </a:lnTo>
                <a:lnTo>
                  <a:pt x="0" y="587248"/>
                </a:lnTo>
                <a:lnTo>
                  <a:pt x="0" y="1174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5822" y="346951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4686" y="3648963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3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4686" y="3469512"/>
            <a:ext cx="382905" cy="359410"/>
          </a:xfrm>
          <a:custGeom>
            <a:avLst/>
            <a:gdLst/>
            <a:ahLst/>
            <a:cxnLst/>
            <a:rect l="l" t="t" r="r" b="b"/>
            <a:pathLst>
              <a:path w="382905" h="359410">
                <a:moveTo>
                  <a:pt x="0" y="179450"/>
                </a:moveTo>
                <a:lnTo>
                  <a:pt x="6829" y="131718"/>
                </a:lnTo>
                <a:lnTo>
                  <a:pt x="26100" y="88843"/>
                </a:lnTo>
                <a:lnTo>
                  <a:pt x="55991" y="52530"/>
                </a:lnTo>
                <a:lnTo>
                  <a:pt x="94676" y="24482"/>
                </a:lnTo>
                <a:lnTo>
                  <a:pt x="140332" y="6404"/>
                </a:lnTo>
                <a:lnTo>
                  <a:pt x="191135" y="0"/>
                </a:lnTo>
                <a:lnTo>
                  <a:pt x="241991" y="6404"/>
                </a:lnTo>
                <a:lnTo>
                  <a:pt x="287683" y="24482"/>
                </a:lnTo>
                <a:lnTo>
                  <a:pt x="326389" y="52530"/>
                </a:lnTo>
                <a:lnTo>
                  <a:pt x="356291" y="88843"/>
                </a:lnTo>
                <a:lnTo>
                  <a:pt x="375567" y="131718"/>
                </a:lnTo>
                <a:lnTo>
                  <a:pt x="382396" y="179450"/>
                </a:lnTo>
                <a:lnTo>
                  <a:pt x="375567" y="227183"/>
                </a:lnTo>
                <a:lnTo>
                  <a:pt x="356291" y="270058"/>
                </a:lnTo>
                <a:lnTo>
                  <a:pt x="326390" y="306371"/>
                </a:lnTo>
                <a:lnTo>
                  <a:pt x="287683" y="334419"/>
                </a:lnTo>
                <a:lnTo>
                  <a:pt x="241991" y="352497"/>
                </a:lnTo>
                <a:lnTo>
                  <a:pt x="191135" y="358901"/>
                </a:lnTo>
                <a:lnTo>
                  <a:pt x="140332" y="352497"/>
                </a:lnTo>
                <a:lnTo>
                  <a:pt x="94676" y="334419"/>
                </a:lnTo>
                <a:lnTo>
                  <a:pt x="55991" y="306371"/>
                </a:lnTo>
                <a:lnTo>
                  <a:pt x="26100" y="270058"/>
                </a:lnTo>
                <a:lnTo>
                  <a:pt x="6829" y="227183"/>
                </a:lnTo>
                <a:lnTo>
                  <a:pt x="0" y="1794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6829" y="3610228"/>
            <a:ext cx="478790" cy="103505"/>
          </a:xfrm>
          <a:custGeom>
            <a:avLst/>
            <a:gdLst/>
            <a:ahLst/>
            <a:cxnLst/>
            <a:rect l="l" t="t" r="r" b="b"/>
            <a:pathLst>
              <a:path w="478789" h="103504">
                <a:moveTo>
                  <a:pt x="442247" y="59677"/>
                </a:moveTo>
                <a:lnTo>
                  <a:pt x="382269" y="92075"/>
                </a:lnTo>
                <a:lnTo>
                  <a:pt x="381126" y="96011"/>
                </a:lnTo>
                <a:lnTo>
                  <a:pt x="384428" y="102107"/>
                </a:lnTo>
                <a:lnTo>
                  <a:pt x="388238" y="103250"/>
                </a:lnTo>
                <a:lnTo>
                  <a:pt x="391413" y="101600"/>
                </a:lnTo>
                <a:lnTo>
                  <a:pt x="467704" y="60451"/>
                </a:lnTo>
                <a:lnTo>
                  <a:pt x="465708" y="60451"/>
                </a:lnTo>
                <a:lnTo>
                  <a:pt x="442247" y="59677"/>
                </a:lnTo>
                <a:close/>
              </a:path>
              <a:path w="478789" h="103504">
                <a:moveTo>
                  <a:pt x="453321" y="53696"/>
                </a:moveTo>
                <a:lnTo>
                  <a:pt x="442247" y="59677"/>
                </a:lnTo>
                <a:lnTo>
                  <a:pt x="465708" y="60451"/>
                </a:lnTo>
                <a:lnTo>
                  <a:pt x="465744" y="59562"/>
                </a:lnTo>
                <a:lnTo>
                  <a:pt x="462661" y="59562"/>
                </a:lnTo>
                <a:lnTo>
                  <a:pt x="453321" y="53696"/>
                </a:lnTo>
                <a:close/>
              </a:path>
              <a:path w="478789" h="103504">
                <a:moveTo>
                  <a:pt x="391668" y="0"/>
                </a:moveTo>
                <a:lnTo>
                  <a:pt x="387731" y="888"/>
                </a:lnTo>
                <a:lnTo>
                  <a:pt x="385952" y="3809"/>
                </a:lnTo>
                <a:lnTo>
                  <a:pt x="384047" y="6730"/>
                </a:lnTo>
                <a:lnTo>
                  <a:pt x="384937" y="10668"/>
                </a:lnTo>
                <a:lnTo>
                  <a:pt x="387857" y="12573"/>
                </a:lnTo>
                <a:lnTo>
                  <a:pt x="442619" y="46973"/>
                </a:lnTo>
                <a:lnTo>
                  <a:pt x="466217" y="47751"/>
                </a:lnTo>
                <a:lnTo>
                  <a:pt x="465708" y="60451"/>
                </a:lnTo>
                <a:lnTo>
                  <a:pt x="467704" y="60451"/>
                </a:lnTo>
                <a:lnTo>
                  <a:pt x="478536" y="54609"/>
                </a:lnTo>
                <a:lnTo>
                  <a:pt x="394715" y="1777"/>
                </a:lnTo>
                <a:lnTo>
                  <a:pt x="391668" y="0"/>
                </a:lnTo>
                <a:close/>
              </a:path>
              <a:path w="478789" h="103504">
                <a:moveTo>
                  <a:pt x="507" y="32384"/>
                </a:moveTo>
                <a:lnTo>
                  <a:pt x="0" y="45084"/>
                </a:lnTo>
                <a:lnTo>
                  <a:pt x="442247" y="59677"/>
                </a:lnTo>
                <a:lnTo>
                  <a:pt x="453321" y="53696"/>
                </a:lnTo>
                <a:lnTo>
                  <a:pt x="442619" y="46973"/>
                </a:lnTo>
                <a:lnTo>
                  <a:pt x="507" y="32384"/>
                </a:lnTo>
                <a:close/>
              </a:path>
              <a:path w="478789" h="103504">
                <a:moveTo>
                  <a:pt x="462914" y="48513"/>
                </a:moveTo>
                <a:lnTo>
                  <a:pt x="453321" y="53696"/>
                </a:lnTo>
                <a:lnTo>
                  <a:pt x="462661" y="59562"/>
                </a:lnTo>
                <a:lnTo>
                  <a:pt x="462914" y="48513"/>
                </a:lnTo>
                <a:close/>
              </a:path>
              <a:path w="478789" h="103504">
                <a:moveTo>
                  <a:pt x="466186" y="48513"/>
                </a:moveTo>
                <a:lnTo>
                  <a:pt x="462914" y="48513"/>
                </a:lnTo>
                <a:lnTo>
                  <a:pt x="462661" y="59562"/>
                </a:lnTo>
                <a:lnTo>
                  <a:pt x="465744" y="59562"/>
                </a:lnTo>
                <a:lnTo>
                  <a:pt x="466186" y="48513"/>
                </a:lnTo>
                <a:close/>
              </a:path>
              <a:path w="478789" h="103504">
                <a:moveTo>
                  <a:pt x="442619" y="46973"/>
                </a:moveTo>
                <a:lnTo>
                  <a:pt x="453321" y="53696"/>
                </a:lnTo>
                <a:lnTo>
                  <a:pt x="462914" y="48513"/>
                </a:lnTo>
                <a:lnTo>
                  <a:pt x="466186" y="48513"/>
                </a:lnTo>
                <a:lnTo>
                  <a:pt x="466217" y="47751"/>
                </a:lnTo>
                <a:lnTo>
                  <a:pt x="442619" y="46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4142" y="4630673"/>
            <a:ext cx="2088514" cy="598170"/>
          </a:xfrm>
          <a:custGeom>
            <a:avLst/>
            <a:gdLst/>
            <a:ahLst/>
            <a:cxnLst/>
            <a:rect l="l" t="t" r="r" b="b"/>
            <a:pathLst>
              <a:path w="2088514" h="598170">
                <a:moveTo>
                  <a:pt x="88518" y="494284"/>
                </a:moveTo>
                <a:lnTo>
                  <a:pt x="85597" y="496062"/>
                </a:lnTo>
                <a:lnTo>
                  <a:pt x="0" y="546100"/>
                </a:lnTo>
                <a:lnTo>
                  <a:pt x="85597" y="596011"/>
                </a:lnTo>
                <a:lnTo>
                  <a:pt x="88518" y="597788"/>
                </a:lnTo>
                <a:lnTo>
                  <a:pt x="92456" y="596773"/>
                </a:lnTo>
                <a:lnTo>
                  <a:pt x="96012" y="590676"/>
                </a:lnTo>
                <a:lnTo>
                  <a:pt x="94995" y="586739"/>
                </a:lnTo>
                <a:lnTo>
                  <a:pt x="36213" y="552450"/>
                </a:lnTo>
                <a:lnTo>
                  <a:pt x="12572" y="552450"/>
                </a:lnTo>
                <a:lnTo>
                  <a:pt x="12572" y="539750"/>
                </a:lnTo>
                <a:lnTo>
                  <a:pt x="35995" y="539750"/>
                </a:lnTo>
                <a:lnTo>
                  <a:pt x="94995" y="505333"/>
                </a:lnTo>
                <a:lnTo>
                  <a:pt x="96012" y="501396"/>
                </a:lnTo>
                <a:lnTo>
                  <a:pt x="92456" y="495300"/>
                </a:lnTo>
                <a:lnTo>
                  <a:pt x="88518" y="494284"/>
                </a:lnTo>
                <a:close/>
              </a:path>
              <a:path w="2088514" h="598170">
                <a:moveTo>
                  <a:pt x="35995" y="539750"/>
                </a:moveTo>
                <a:lnTo>
                  <a:pt x="12572" y="539750"/>
                </a:lnTo>
                <a:lnTo>
                  <a:pt x="12572" y="552450"/>
                </a:lnTo>
                <a:lnTo>
                  <a:pt x="36213" y="552450"/>
                </a:lnTo>
                <a:lnTo>
                  <a:pt x="34689" y="551561"/>
                </a:lnTo>
                <a:lnTo>
                  <a:pt x="15747" y="551561"/>
                </a:lnTo>
                <a:lnTo>
                  <a:pt x="15747" y="540512"/>
                </a:lnTo>
                <a:lnTo>
                  <a:pt x="34689" y="540512"/>
                </a:lnTo>
                <a:lnTo>
                  <a:pt x="35995" y="539750"/>
                </a:lnTo>
                <a:close/>
              </a:path>
              <a:path w="2088514" h="598170">
                <a:moveTo>
                  <a:pt x="2075307" y="539750"/>
                </a:moveTo>
                <a:lnTo>
                  <a:pt x="35995" y="539750"/>
                </a:lnTo>
                <a:lnTo>
                  <a:pt x="25218" y="546036"/>
                </a:lnTo>
                <a:lnTo>
                  <a:pt x="36213" y="552450"/>
                </a:lnTo>
                <a:lnTo>
                  <a:pt x="2085085" y="552450"/>
                </a:lnTo>
                <a:lnTo>
                  <a:pt x="2088007" y="549529"/>
                </a:lnTo>
                <a:lnTo>
                  <a:pt x="2088007" y="546100"/>
                </a:lnTo>
                <a:lnTo>
                  <a:pt x="2075307" y="546100"/>
                </a:lnTo>
                <a:lnTo>
                  <a:pt x="2075307" y="539750"/>
                </a:lnTo>
                <a:close/>
              </a:path>
              <a:path w="2088514" h="598170">
                <a:moveTo>
                  <a:pt x="15747" y="540512"/>
                </a:moveTo>
                <a:lnTo>
                  <a:pt x="15747" y="551561"/>
                </a:lnTo>
                <a:lnTo>
                  <a:pt x="25218" y="546036"/>
                </a:lnTo>
                <a:lnTo>
                  <a:pt x="15747" y="540512"/>
                </a:lnTo>
                <a:close/>
              </a:path>
              <a:path w="2088514" h="598170">
                <a:moveTo>
                  <a:pt x="25218" y="546036"/>
                </a:moveTo>
                <a:lnTo>
                  <a:pt x="15747" y="551561"/>
                </a:lnTo>
                <a:lnTo>
                  <a:pt x="34689" y="551561"/>
                </a:lnTo>
                <a:lnTo>
                  <a:pt x="25218" y="546036"/>
                </a:lnTo>
                <a:close/>
              </a:path>
              <a:path w="2088514" h="598170">
                <a:moveTo>
                  <a:pt x="2088007" y="0"/>
                </a:moveTo>
                <a:lnTo>
                  <a:pt x="2075307" y="0"/>
                </a:lnTo>
                <a:lnTo>
                  <a:pt x="2075307" y="546100"/>
                </a:lnTo>
                <a:lnTo>
                  <a:pt x="2081657" y="539750"/>
                </a:lnTo>
                <a:lnTo>
                  <a:pt x="2088007" y="539750"/>
                </a:lnTo>
                <a:lnTo>
                  <a:pt x="2088007" y="0"/>
                </a:lnTo>
                <a:close/>
              </a:path>
              <a:path w="2088514" h="598170">
                <a:moveTo>
                  <a:pt x="2088007" y="539750"/>
                </a:moveTo>
                <a:lnTo>
                  <a:pt x="2081657" y="539750"/>
                </a:lnTo>
                <a:lnTo>
                  <a:pt x="2075307" y="546100"/>
                </a:lnTo>
                <a:lnTo>
                  <a:pt x="2088007" y="546100"/>
                </a:lnTo>
                <a:lnTo>
                  <a:pt x="2088007" y="539750"/>
                </a:lnTo>
                <a:close/>
              </a:path>
              <a:path w="2088514" h="598170">
                <a:moveTo>
                  <a:pt x="34689" y="540512"/>
                </a:moveTo>
                <a:lnTo>
                  <a:pt x="15747" y="540512"/>
                </a:lnTo>
                <a:lnTo>
                  <a:pt x="25218" y="546036"/>
                </a:lnTo>
                <a:lnTo>
                  <a:pt x="34689" y="54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4014" y="4630673"/>
            <a:ext cx="972819" cy="404495"/>
          </a:xfrm>
          <a:custGeom>
            <a:avLst/>
            <a:gdLst/>
            <a:ahLst/>
            <a:cxnLst/>
            <a:rect l="l" t="t" r="r" b="b"/>
            <a:pathLst>
              <a:path w="972820" h="404495">
                <a:moveTo>
                  <a:pt x="88646" y="300736"/>
                </a:moveTo>
                <a:lnTo>
                  <a:pt x="0" y="352425"/>
                </a:lnTo>
                <a:lnTo>
                  <a:pt x="88646" y="404113"/>
                </a:lnTo>
                <a:lnTo>
                  <a:pt x="92456" y="403098"/>
                </a:lnTo>
                <a:lnTo>
                  <a:pt x="96012" y="397001"/>
                </a:lnTo>
                <a:lnTo>
                  <a:pt x="94996" y="393192"/>
                </a:lnTo>
                <a:lnTo>
                  <a:pt x="35995" y="358775"/>
                </a:lnTo>
                <a:lnTo>
                  <a:pt x="12573" y="358775"/>
                </a:lnTo>
                <a:lnTo>
                  <a:pt x="12573" y="346075"/>
                </a:lnTo>
                <a:lnTo>
                  <a:pt x="35995" y="346075"/>
                </a:lnTo>
                <a:lnTo>
                  <a:pt x="94996" y="311658"/>
                </a:lnTo>
                <a:lnTo>
                  <a:pt x="96012" y="307848"/>
                </a:lnTo>
                <a:lnTo>
                  <a:pt x="92456" y="301751"/>
                </a:lnTo>
                <a:lnTo>
                  <a:pt x="88646" y="300736"/>
                </a:lnTo>
                <a:close/>
              </a:path>
              <a:path w="972820" h="404495">
                <a:moveTo>
                  <a:pt x="35995" y="346075"/>
                </a:moveTo>
                <a:lnTo>
                  <a:pt x="12573" y="346075"/>
                </a:lnTo>
                <a:lnTo>
                  <a:pt x="12573" y="358775"/>
                </a:lnTo>
                <a:lnTo>
                  <a:pt x="35995" y="358775"/>
                </a:lnTo>
                <a:lnTo>
                  <a:pt x="34471" y="357886"/>
                </a:lnTo>
                <a:lnTo>
                  <a:pt x="15748" y="357886"/>
                </a:lnTo>
                <a:lnTo>
                  <a:pt x="15748" y="346963"/>
                </a:lnTo>
                <a:lnTo>
                  <a:pt x="34471" y="346963"/>
                </a:lnTo>
                <a:lnTo>
                  <a:pt x="35995" y="346075"/>
                </a:lnTo>
                <a:close/>
              </a:path>
              <a:path w="972820" h="404495">
                <a:moveTo>
                  <a:pt x="959738" y="346075"/>
                </a:moveTo>
                <a:lnTo>
                  <a:pt x="35995" y="346075"/>
                </a:lnTo>
                <a:lnTo>
                  <a:pt x="25109" y="352425"/>
                </a:lnTo>
                <a:lnTo>
                  <a:pt x="35995" y="358775"/>
                </a:lnTo>
                <a:lnTo>
                  <a:pt x="969645" y="358775"/>
                </a:lnTo>
                <a:lnTo>
                  <a:pt x="972438" y="355981"/>
                </a:lnTo>
                <a:lnTo>
                  <a:pt x="972438" y="352425"/>
                </a:lnTo>
                <a:lnTo>
                  <a:pt x="959738" y="352425"/>
                </a:lnTo>
                <a:lnTo>
                  <a:pt x="959738" y="346075"/>
                </a:lnTo>
                <a:close/>
              </a:path>
              <a:path w="972820" h="404495">
                <a:moveTo>
                  <a:pt x="15748" y="346963"/>
                </a:moveTo>
                <a:lnTo>
                  <a:pt x="15748" y="357886"/>
                </a:lnTo>
                <a:lnTo>
                  <a:pt x="25109" y="352425"/>
                </a:lnTo>
                <a:lnTo>
                  <a:pt x="15748" y="346963"/>
                </a:lnTo>
                <a:close/>
              </a:path>
              <a:path w="972820" h="404495">
                <a:moveTo>
                  <a:pt x="25109" y="352425"/>
                </a:moveTo>
                <a:lnTo>
                  <a:pt x="15748" y="357886"/>
                </a:lnTo>
                <a:lnTo>
                  <a:pt x="34471" y="357886"/>
                </a:lnTo>
                <a:lnTo>
                  <a:pt x="25109" y="352425"/>
                </a:lnTo>
                <a:close/>
              </a:path>
              <a:path w="972820" h="404495">
                <a:moveTo>
                  <a:pt x="34471" y="346963"/>
                </a:moveTo>
                <a:lnTo>
                  <a:pt x="15748" y="346963"/>
                </a:lnTo>
                <a:lnTo>
                  <a:pt x="25109" y="352425"/>
                </a:lnTo>
                <a:lnTo>
                  <a:pt x="34471" y="346963"/>
                </a:lnTo>
                <a:close/>
              </a:path>
              <a:path w="972820" h="404495">
                <a:moveTo>
                  <a:pt x="972438" y="0"/>
                </a:moveTo>
                <a:lnTo>
                  <a:pt x="959738" y="0"/>
                </a:lnTo>
                <a:lnTo>
                  <a:pt x="959738" y="352425"/>
                </a:lnTo>
                <a:lnTo>
                  <a:pt x="966088" y="346075"/>
                </a:lnTo>
                <a:lnTo>
                  <a:pt x="972438" y="346075"/>
                </a:lnTo>
                <a:lnTo>
                  <a:pt x="972438" y="0"/>
                </a:lnTo>
                <a:close/>
              </a:path>
              <a:path w="972820" h="404495">
                <a:moveTo>
                  <a:pt x="972438" y="346075"/>
                </a:moveTo>
                <a:lnTo>
                  <a:pt x="966088" y="346075"/>
                </a:lnTo>
                <a:lnTo>
                  <a:pt x="959738" y="352425"/>
                </a:lnTo>
                <a:lnTo>
                  <a:pt x="972438" y="352425"/>
                </a:lnTo>
                <a:lnTo>
                  <a:pt x="972438" y="3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14014" y="4630673"/>
            <a:ext cx="439420" cy="224154"/>
          </a:xfrm>
          <a:custGeom>
            <a:avLst/>
            <a:gdLst/>
            <a:ahLst/>
            <a:cxnLst/>
            <a:rect l="l" t="t" r="r" b="b"/>
            <a:pathLst>
              <a:path w="439420" h="224154">
                <a:moveTo>
                  <a:pt x="88646" y="120650"/>
                </a:moveTo>
                <a:lnTo>
                  <a:pt x="0" y="172338"/>
                </a:lnTo>
                <a:lnTo>
                  <a:pt x="88646" y="224027"/>
                </a:lnTo>
                <a:lnTo>
                  <a:pt x="92456" y="223012"/>
                </a:lnTo>
                <a:lnTo>
                  <a:pt x="94234" y="219963"/>
                </a:lnTo>
                <a:lnTo>
                  <a:pt x="96012" y="217043"/>
                </a:lnTo>
                <a:lnTo>
                  <a:pt x="94996" y="213106"/>
                </a:lnTo>
                <a:lnTo>
                  <a:pt x="35995" y="178688"/>
                </a:lnTo>
                <a:lnTo>
                  <a:pt x="12573" y="178688"/>
                </a:lnTo>
                <a:lnTo>
                  <a:pt x="12573" y="165988"/>
                </a:lnTo>
                <a:lnTo>
                  <a:pt x="35995" y="165988"/>
                </a:lnTo>
                <a:lnTo>
                  <a:pt x="91948" y="133350"/>
                </a:lnTo>
                <a:lnTo>
                  <a:pt x="94996" y="131699"/>
                </a:lnTo>
                <a:lnTo>
                  <a:pt x="96012" y="127762"/>
                </a:lnTo>
                <a:lnTo>
                  <a:pt x="92456" y="121665"/>
                </a:lnTo>
                <a:lnTo>
                  <a:pt x="88646" y="120650"/>
                </a:lnTo>
                <a:close/>
              </a:path>
              <a:path w="439420" h="224154">
                <a:moveTo>
                  <a:pt x="35995" y="165988"/>
                </a:moveTo>
                <a:lnTo>
                  <a:pt x="12573" y="165988"/>
                </a:lnTo>
                <a:lnTo>
                  <a:pt x="12573" y="178688"/>
                </a:lnTo>
                <a:lnTo>
                  <a:pt x="35995" y="178688"/>
                </a:lnTo>
                <a:lnTo>
                  <a:pt x="34471" y="177800"/>
                </a:lnTo>
                <a:lnTo>
                  <a:pt x="15748" y="177800"/>
                </a:lnTo>
                <a:lnTo>
                  <a:pt x="15748" y="166877"/>
                </a:lnTo>
                <a:lnTo>
                  <a:pt x="34471" y="166877"/>
                </a:lnTo>
                <a:lnTo>
                  <a:pt x="35995" y="165988"/>
                </a:lnTo>
                <a:close/>
              </a:path>
              <a:path w="439420" h="224154">
                <a:moveTo>
                  <a:pt x="426212" y="165988"/>
                </a:moveTo>
                <a:lnTo>
                  <a:pt x="35995" y="165988"/>
                </a:lnTo>
                <a:lnTo>
                  <a:pt x="25109" y="172338"/>
                </a:lnTo>
                <a:lnTo>
                  <a:pt x="35995" y="178688"/>
                </a:lnTo>
                <a:lnTo>
                  <a:pt x="435990" y="178688"/>
                </a:lnTo>
                <a:lnTo>
                  <a:pt x="438912" y="175895"/>
                </a:lnTo>
                <a:lnTo>
                  <a:pt x="438912" y="172338"/>
                </a:lnTo>
                <a:lnTo>
                  <a:pt x="426212" y="172338"/>
                </a:lnTo>
                <a:lnTo>
                  <a:pt x="426212" y="165988"/>
                </a:lnTo>
                <a:close/>
              </a:path>
              <a:path w="439420" h="224154">
                <a:moveTo>
                  <a:pt x="15748" y="166877"/>
                </a:moveTo>
                <a:lnTo>
                  <a:pt x="15748" y="177800"/>
                </a:lnTo>
                <a:lnTo>
                  <a:pt x="25109" y="172338"/>
                </a:lnTo>
                <a:lnTo>
                  <a:pt x="15748" y="166877"/>
                </a:lnTo>
                <a:close/>
              </a:path>
              <a:path w="439420" h="224154">
                <a:moveTo>
                  <a:pt x="25109" y="172338"/>
                </a:moveTo>
                <a:lnTo>
                  <a:pt x="15748" y="177800"/>
                </a:lnTo>
                <a:lnTo>
                  <a:pt x="34471" y="177800"/>
                </a:lnTo>
                <a:lnTo>
                  <a:pt x="25109" y="172338"/>
                </a:lnTo>
                <a:close/>
              </a:path>
              <a:path w="439420" h="224154">
                <a:moveTo>
                  <a:pt x="34471" y="166877"/>
                </a:moveTo>
                <a:lnTo>
                  <a:pt x="15748" y="166877"/>
                </a:lnTo>
                <a:lnTo>
                  <a:pt x="25109" y="172338"/>
                </a:lnTo>
                <a:lnTo>
                  <a:pt x="34471" y="166877"/>
                </a:lnTo>
                <a:close/>
              </a:path>
              <a:path w="439420" h="224154">
                <a:moveTo>
                  <a:pt x="438912" y="0"/>
                </a:moveTo>
                <a:lnTo>
                  <a:pt x="426212" y="0"/>
                </a:lnTo>
                <a:lnTo>
                  <a:pt x="426212" y="172338"/>
                </a:lnTo>
                <a:lnTo>
                  <a:pt x="432562" y="165988"/>
                </a:lnTo>
                <a:lnTo>
                  <a:pt x="438912" y="165988"/>
                </a:lnTo>
                <a:lnTo>
                  <a:pt x="438912" y="0"/>
                </a:lnTo>
                <a:close/>
              </a:path>
              <a:path w="439420" h="224154">
                <a:moveTo>
                  <a:pt x="438912" y="165988"/>
                </a:moveTo>
                <a:lnTo>
                  <a:pt x="432562" y="165988"/>
                </a:lnTo>
                <a:lnTo>
                  <a:pt x="426212" y="172338"/>
                </a:lnTo>
                <a:lnTo>
                  <a:pt x="438912" y="172338"/>
                </a:lnTo>
                <a:lnTo>
                  <a:pt x="438912" y="1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34514" y="3828414"/>
            <a:ext cx="103505" cy="802640"/>
          </a:xfrm>
          <a:custGeom>
            <a:avLst/>
            <a:gdLst/>
            <a:ahLst/>
            <a:cxnLst/>
            <a:rect l="l" t="t" r="r" b="b"/>
            <a:pathLst>
              <a:path w="103505" h="802639">
                <a:moveTo>
                  <a:pt x="51447" y="25173"/>
                </a:moveTo>
                <a:lnTo>
                  <a:pt x="45175" y="36023"/>
                </a:lnTo>
                <a:lnTo>
                  <a:pt x="48133" y="802259"/>
                </a:lnTo>
                <a:lnTo>
                  <a:pt x="60833" y="802259"/>
                </a:lnTo>
                <a:lnTo>
                  <a:pt x="57875" y="36094"/>
                </a:lnTo>
                <a:lnTo>
                  <a:pt x="51447" y="25173"/>
                </a:lnTo>
                <a:close/>
              </a:path>
              <a:path w="103505" h="802639">
                <a:moveTo>
                  <a:pt x="51308" y="0"/>
                </a:moveTo>
                <a:lnTo>
                  <a:pt x="1778" y="85851"/>
                </a:lnTo>
                <a:lnTo>
                  <a:pt x="0" y="88900"/>
                </a:lnTo>
                <a:lnTo>
                  <a:pt x="1016" y="92710"/>
                </a:lnTo>
                <a:lnTo>
                  <a:pt x="7112" y="96266"/>
                </a:lnTo>
                <a:lnTo>
                  <a:pt x="10922" y="95250"/>
                </a:lnTo>
                <a:lnTo>
                  <a:pt x="12700" y="92201"/>
                </a:lnTo>
                <a:lnTo>
                  <a:pt x="45134" y="36094"/>
                </a:lnTo>
                <a:lnTo>
                  <a:pt x="45085" y="12573"/>
                </a:lnTo>
                <a:lnTo>
                  <a:pt x="58706" y="12573"/>
                </a:lnTo>
                <a:lnTo>
                  <a:pt x="51308" y="0"/>
                </a:lnTo>
                <a:close/>
              </a:path>
              <a:path w="103505" h="802639">
                <a:moveTo>
                  <a:pt x="58706" y="12573"/>
                </a:moveTo>
                <a:lnTo>
                  <a:pt x="57785" y="12573"/>
                </a:lnTo>
                <a:lnTo>
                  <a:pt x="57875" y="36094"/>
                </a:lnTo>
                <a:lnTo>
                  <a:pt x="92456" y="94869"/>
                </a:lnTo>
                <a:lnTo>
                  <a:pt x="96266" y="95885"/>
                </a:lnTo>
                <a:lnTo>
                  <a:pt x="102362" y="92328"/>
                </a:lnTo>
                <a:lnTo>
                  <a:pt x="103378" y="88392"/>
                </a:lnTo>
                <a:lnTo>
                  <a:pt x="101600" y="85471"/>
                </a:lnTo>
                <a:lnTo>
                  <a:pt x="58706" y="12573"/>
                </a:lnTo>
                <a:close/>
              </a:path>
              <a:path w="103505" h="802639">
                <a:moveTo>
                  <a:pt x="57797" y="15748"/>
                </a:moveTo>
                <a:lnTo>
                  <a:pt x="56896" y="15748"/>
                </a:lnTo>
                <a:lnTo>
                  <a:pt x="51447" y="25173"/>
                </a:lnTo>
                <a:lnTo>
                  <a:pt x="57875" y="36094"/>
                </a:lnTo>
                <a:lnTo>
                  <a:pt x="57797" y="15748"/>
                </a:lnTo>
                <a:close/>
              </a:path>
              <a:path w="103505" h="802639">
                <a:moveTo>
                  <a:pt x="57785" y="12573"/>
                </a:moveTo>
                <a:lnTo>
                  <a:pt x="45085" y="12573"/>
                </a:lnTo>
                <a:lnTo>
                  <a:pt x="45175" y="36023"/>
                </a:lnTo>
                <a:lnTo>
                  <a:pt x="51447" y="25173"/>
                </a:lnTo>
                <a:lnTo>
                  <a:pt x="45974" y="15875"/>
                </a:lnTo>
                <a:lnTo>
                  <a:pt x="56896" y="15748"/>
                </a:lnTo>
                <a:lnTo>
                  <a:pt x="57797" y="15748"/>
                </a:lnTo>
                <a:lnTo>
                  <a:pt x="57785" y="12573"/>
                </a:lnTo>
                <a:close/>
              </a:path>
              <a:path w="103505" h="802639">
                <a:moveTo>
                  <a:pt x="56896" y="15748"/>
                </a:moveTo>
                <a:lnTo>
                  <a:pt x="45974" y="15875"/>
                </a:lnTo>
                <a:lnTo>
                  <a:pt x="51447" y="25173"/>
                </a:lnTo>
                <a:lnTo>
                  <a:pt x="56896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6705" y="5217921"/>
            <a:ext cx="1218565" cy="249554"/>
          </a:xfrm>
          <a:custGeom>
            <a:avLst/>
            <a:gdLst/>
            <a:ahLst/>
            <a:cxnLst/>
            <a:rect l="l" t="t" r="r" b="b"/>
            <a:pathLst>
              <a:path w="1218564" h="249554">
                <a:moveTo>
                  <a:pt x="51701" y="25155"/>
                </a:moveTo>
                <a:lnTo>
                  <a:pt x="45351" y="36044"/>
                </a:lnTo>
                <a:lnTo>
                  <a:pt x="45351" y="246252"/>
                </a:lnTo>
                <a:lnTo>
                  <a:pt x="48196" y="249047"/>
                </a:lnTo>
                <a:lnTo>
                  <a:pt x="1215593" y="249047"/>
                </a:lnTo>
                <a:lnTo>
                  <a:pt x="1218514" y="246252"/>
                </a:lnTo>
                <a:lnTo>
                  <a:pt x="1218514" y="242697"/>
                </a:lnTo>
                <a:lnTo>
                  <a:pt x="58051" y="242697"/>
                </a:lnTo>
                <a:lnTo>
                  <a:pt x="51701" y="236347"/>
                </a:lnTo>
                <a:lnTo>
                  <a:pt x="58051" y="236347"/>
                </a:lnTo>
                <a:lnTo>
                  <a:pt x="58051" y="36044"/>
                </a:lnTo>
                <a:lnTo>
                  <a:pt x="51701" y="25155"/>
                </a:lnTo>
                <a:close/>
              </a:path>
              <a:path w="1218564" h="249554">
                <a:moveTo>
                  <a:pt x="58051" y="236347"/>
                </a:moveTo>
                <a:lnTo>
                  <a:pt x="51701" y="236347"/>
                </a:lnTo>
                <a:lnTo>
                  <a:pt x="58051" y="242697"/>
                </a:lnTo>
                <a:lnTo>
                  <a:pt x="58051" y="236347"/>
                </a:lnTo>
                <a:close/>
              </a:path>
              <a:path w="1218564" h="249554">
                <a:moveTo>
                  <a:pt x="1205814" y="236347"/>
                </a:moveTo>
                <a:lnTo>
                  <a:pt x="58051" y="236347"/>
                </a:lnTo>
                <a:lnTo>
                  <a:pt x="58051" y="242697"/>
                </a:lnTo>
                <a:lnTo>
                  <a:pt x="1205814" y="242697"/>
                </a:lnTo>
                <a:lnTo>
                  <a:pt x="1205814" y="236347"/>
                </a:lnTo>
                <a:close/>
              </a:path>
              <a:path w="1218564" h="249554">
                <a:moveTo>
                  <a:pt x="1218514" y="117475"/>
                </a:moveTo>
                <a:lnTo>
                  <a:pt x="1205814" y="117475"/>
                </a:lnTo>
                <a:lnTo>
                  <a:pt x="1205814" y="242697"/>
                </a:lnTo>
                <a:lnTo>
                  <a:pt x="1212164" y="236347"/>
                </a:lnTo>
                <a:lnTo>
                  <a:pt x="1218514" y="236347"/>
                </a:lnTo>
                <a:lnTo>
                  <a:pt x="1218514" y="117475"/>
                </a:lnTo>
                <a:close/>
              </a:path>
              <a:path w="1218564" h="249554">
                <a:moveTo>
                  <a:pt x="1218514" y="236347"/>
                </a:moveTo>
                <a:lnTo>
                  <a:pt x="1212164" y="236347"/>
                </a:lnTo>
                <a:lnTo>
                  <a:pt x="1205814" y="242697"/>
                </a:lnTo>
                <a:lnTo>
                  <a:pt x="1218514" y="242697"/>
                </a:lnTo>
                <a:lnTo>
                  <a:pt x="1218514" y="236347"/>
                </a:lnTo>
                <a:close/>
              </a:path>
              <a:path w="1218564" h="249554">
                <a:moveTo>
                  <a:pt x="51701" y="0"/>
                </a:moveTo>
                <a:lnTo>
                  <a:pt x="0" y="88646"/>
                </a:lnTo>
                <a:lnTo>
                  <a:pt x="1028" y="92583"/>
                </a:lnTo>
                <a:lnTo>
                  <a:pt x="4051" y="94234"/>
                </a:lnTo>
                <a:lnTo>
                  <a:pt x="7086" y="96012"/>
                </a:lnTo>
                <a:lnTo>
                  <a:pt x="10972" y="94996"/>
                </a:lnTo>
                <a:lnTo>
                  <a:pt x="45351" y="36044"/>
                </a:lnTo>
                <a:lnTo>
                  <a:pt x="45351" y="12573"/>
                </a:lnTo>
                <a:lnTo>
                  <a:pt x="59042" y="12573"/>
                </a:lnTo>
                <a:lnTo>
                  <a:pt x="51701" y="0"/>
                </a:lnTo>
                <a:close/>
              </a:path>
              <a:path w="1218564" h="249554">
                <a:moveTo>
                  <a:pt x="59042" y="12573"/>
                </a:moveTo>
                <a:lnTo>
                  <a:pt x="58051" y="12573"/>
                </a:lnTo>
                <a:lnTo>
                  <a:pt x="58051" y="36044"/>
                </a:lnTo>
                <a:lnTo>
                  <a:pt x="92430" y="94996"/>
                </a:lnTo>
                <a:lnTo>
                  <a:pt x="96342" y="96012"/>
                </a:lnTo>
                <a:lnTo>
                  <a:pt x="99390" y="94234"/>
                </a:lnTo>
                <a:lnTo>
                  <a:pt x="102438" y="92583"/>
                </a:lnTo>
                <a:lnTo>
                  <a:pt x="103454" y="88646"/>
                </a:lnTo>
                <a:lnTo>
                  <a:pt x="59042" y="12573"/>
                </a:lnTo>
                <a:close/>
              </a:path>
              <a:path w="1218564" h="249554">
                <a:moveTo>
                  <a:pt x="58051" y="12573"/>
                </a:moveTo>
                <a:lnTo>
                  <a:pt x="45351" y="12573"/>
                </a:lnTo>
                <a:lnTo>
                  <a:pt x="45351" y="36044"/>
                </a:lnTo>
                <a:lnTo>
                  <a:pt x="51701" y="25155"/>
                </a:lnTo>
                <a:lnTo>
                  <a:pt x="46215" y="15748"/>
                </a:lnTo>
                <a:lnTo>
                  <a:pt x="58051" y="15748"/>
                </a:lnTo>
                <a:lnTo>
                  <a:pt x="58051" y="12573"/>
                </a:lnTo>
                <a:close/>
              </a:path>
              <a:path w="1218564" h="249554">
                <a:moveTo>
                  <a:pt x="58051" y="15748"/>
                </a:moveTo>
                <a:lnTo>
                  <a:pt x="57188" y="15748"/>
                </a:lnTo>
                <a:lnTo>
                  <a:pt x="51701" y="25155"/>
                </a:lnTo>
                <a:lnTo>
                  <a:pt x="58051" y="36044"/>
                </a:lnTo>
                <a:lnTo>
                  <a:pt x="58051" y="15748"/>
                </a:lnTo>
                <a:close/>
              </a:path>
              <a:path w="1218564" h="249554">
                <a:moveTo>
                  <a:pt x="57188" y="15748"/>
                </a:moveTo>
                <a:lnTo>
                  <a:pt x="46215" y="15748"/>
                </a:lnTo>
                <a:lnTo>
                  <a:pt x="51701" y="25155"/>
                </a:lnTo>
                <a:lnTo>
                  <a:pt x="57188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2791" y="4931409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5951" y="51688"/>
                </a:moveTo>
                <a:lnTo>
                  <a:pt x="269113" y="90677"/>
                </a:lnTo>
                <a:lnTo>
                  <a:pt x="266065" y="92328"/>
                </a:lnTo>
                <a:lnTo>
                  <a:pt x="265048" y="96265"/>
                </a:lnTo>
                <a:lnTo>
                  <a:pt x="268604" y="102362"/>
                </a:lnTo>
                <a:lnTo>
                  <a:pt x="272541" y="103377"/>
                </a:lnTo>
                <a:lnTo>
                  <a:pt x="350297" y="58038"/>
                </a:lnTo>
                <a:lnTo>
                  <a:pt x="348488" y="58038"/>
                </a:lnTo>
                <a:lnTo>
                  <a:pt x="348488" y="57150"/>
                </a:lnTo>
                <a:lnTo>
                  <a:pt x="345313" y="57150"/>
                </a:lnTo>
                <a:lnTo>
                  <a:pt x="335951" y="51688"/>
                </a:lnTo>
                <a:close/>
              </a:path>
              <a:path w="361314" h="103504">
                <a:moveTo>
                  <a:pt x="174244" y="42163"/>
                </a:moveTo>
                <a:lnTo>
                  <a:pt x="174244" y="55118"/>
                </a:lnTo>
                <a:lnTo>
                  <a:pt x="177038" y="58038"/>
                </a:lnTo>
                <a:lnTo>
                  <a:pt x="325065" y="58038"/>
                </a:lnTo>
                <a:lnTo>
                  <a:pt x="335951" y="51688"/>
                </a:lnTo>
                <a:lnTo>
                  <a:pt x="186944" y="51688"/>
                </a:lnTo>
                <a:lnTo>
                  <a:pt x="183769" y="48513"/>
                </a:lnTo>
                <a:lnTo>
                  <a:pt x="180594" y="48513"/>
                </a:lnTo>
                <a:lnTo>
                  <a:pt x="174244" y="42163"/>
                </a:lnTo>
                <a:close/>
              </a:path>
              <a:path w="361314" h="103504">
                <a:moveTo>
                  <a:pt x="350297" y="45338"/>
                </a:moveTo>
                <a:lnTo>
                  <a:pt x="348488" y="45338"/>
                </a:lnTo>
                <a:lnTo>
                  <a:pt x="348488" y="58038"/>
                </a:lnTo>
                <a:lnTo>
                  <a:pt x="350297" y="58038"/>
                </a:lnTo>
                <a:lnTo>
                  <a:pt x="361188" y="51688"/>
                </a:lnTo>
                <a:lnTo>
                  <a:pt x="350297" y="45338"/>
                </a:lnTo>
                <a:close/>
              </a:path>
              <a:path w="361314" h="103504">
                <a:moveTo>
                  <a:pt x="345313" y="46227"/>
                </a:moveTo>
                <a:lnTo>
                  <a:pt x="335951" y="51688"/>
                </a:lnTo>
                <a:lnTo>
                  <a:pt x="345313" y="57150"/>
                </a:lnTo>
                <a:lnTo>
                  <a:pt x="345313" y="46227"/>
                </a:lnTo>
                <a:close/>
              </a:path>
              <a:path w="361314" h="103504">
                <a:moveTo>
                  <a:pt x="348488" y="46227"/>
                </a:moveTo>
                <a:lnTo>
                  <a:pt x="345313" y="46227"/>
                </a:lnTo>
                <a:lnTo>
                  <a:pt x="345313" y="57150"/>
                </a:lnTo>
                <a:lnTo>
                  <a:pt x="348488" y="57150"/>
                </a:lnTo>
                <a:lnTo>
                  <a:pt x="348488" y="46227"/>
                </a:lnTo>
                <a:close/>
              </a:path>
              <a:path w="361314" h="103504">
                <a:moveTo>
                  <a:pt x="186944" y="45338"/>
                </a:moveTo>
                <a:lnTo>
                  <a:pt x="180594" y="45338"/>
                </a:lnTo>
                <a:lnTo>
                  <a:pt x="186944" y="51688"/>
                </a:lnTo>
                <a:lnTo>
                  <a:pt x="186944" y="45338"/>
                </a:lnTo>
                <a:close/>
              </a:path>
              <a:path w="361314" h="103504">
                <a:moveTo>
                  <a:pt x="325065" y="45338"/>
                </a:moveTo>
                <a:lnTo>
                  <a:pt x="186944" y="45338"/>
                </a:lnTo>
                <a:lnTo>
                  <a:pt x="186944" y="51688"/>
                </a:lnTo>
                <a:lnTo>
                  <a:pt x="335951" y="51688"/>
                </a:lnTo>
                <a:lnTo>
                  <a:pt x="325065" y="4533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604" y="1015"/>
                </a:lnTo>
                <a:lnTo>
                  <a:pt x="266827" y="4063"/>
                </a:lnTo>
                <a:lnTo>
                  <a:pt x="265048" y="6985"/>
                </a:lnTo>
                <a:lnTo>
                  <a:pt x="266065" y="10922"/>
                </a:lnTo>
                <a:lnTo>
                  <a:pt x="335951" y="51688"/>
                </a:lnTo>
                <a:lnTo>
                  <a:pt x="345313" y="46227"/>
                </a:lnTo>
                <a:lnTo>
                  <a:pt x="348488" y="46227"/>
                </a:lnTo>
                <a:lnTo>
                  <a:pt x="348488" y="45338"/>
                </a:lnTo>
                <a:lnTo>
                  <a:pt x="350297" y="45338"/>
                </a:lnTo>
                <a:lnTo>
                  <a:pt x="272541" y="0"/>
                </a:lnTo>
                <a:close/>
              </a:path>
              <a:path w="361314" h="103504">
                <a:moveTo>
                  <a:pt x="184022" y="35813"/>
                </a:moveTo>
                <a:lnTo>
                  <a:pt x="0" y="35813"/>
                </a:lnTo>
                <a:lnTo>
                  <a:pt x="0" y="48513"/>
                </a:lnTo>
                <a:lnTo>
                  <a:pt x="174244" y="48513"/>
                </a:lnTo>
                <a:lnTo>
                  <a:pt x="174244" y="42163"/>
                </a:lnTo>
                <a:lnTo>
                  <a:pt x="186944" y="42163"/>
                </a:lnTo>
                <a:lnTo>
                  <a:pt x="186944" y="38608"/>
                </a:lnTo>
                <a:lnTo>
                  <a:pt x="184022" y="35813"/>
                </a:lnTo>
                <a:close/>
              </a:path>
              <a:path w="361314" h="103504">
                <a:moveTo>
                  <a:pt x="186944" y="42163"/>
                </a:moveTo>
                <a:lnTo>
                  <a:pt x="174244" y="42163"/>
                </a:lnTo>
                <a:lnTo>
                  <a:pt x="180594" y="48513"/>
                </a:lnTo>
                <a:lnTo>
                  <a:pt x="183769" y="48513"/>
                </a:lnTo>
                <a:lnTo>
                  <a:pt x="180594" y="45338"/>
                </a:lnTo>
                <a:lnTo>
                  <a:pt x="186944" y="45338"/>
                </a:lnTo>
                <a:lnTo>
                  <a:pt x="186944" y="42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833" y="4729098"/>
            <a:ext cx="549275" cy="488950"/>
          </a:xfrm>
          <a:custGeom>
            <a:avLst/>
            <a:gdLst/>
            <a:ahLst/>
            <a:cxnLst/>
            <a:rect l="l" t="t" r="r" b="b"/>
            <a:pathLst>
              <a:path w="549275" h="488950">
                <a:moveTo>
                  <a:pt x="0" y="81534"/>
                </a:moveTo>
                <a:lnTo>
                  <a:pt x="6404" y="49774"/>
                </a:lnTo>
                <a:lnTo>
                  <a:pt x="23868" y="23860"/>
                </a:lnTo>
                <a:lnTo>
                  <a:pt x="49768" y="6399"/>
                </a:lnTo>
                <a:lnTo>
                  <a:pt x="81483" y="0"/>
                </a:lnTo>
                <a:lnTo>
                  <a:pt x="467550" y="0"/>
                </a:lnTo>
                <a:lnTo>
                  <a:pt x="499236" y="6399"/>
                </a:lnTo>
                <a:lnTo>
                  <a:pt x="525113" y="23860"/>
                </a:lnTo>
                <a:lnTo>
                  <a:pt x="542559" y="49774"/>
                </a:lnTo>
                <a:lnTo>
                  <a:pt x="548957" y="81534"/>
                </a:lnTo>
                <a:lnTo>
                  <a:pt x="548957" y="407415"/>
                </a:lnTo>
                <a:lnTo>
                  <a:pt x="542559" y="439102"/>
                </a:lnTo>
                <a:lnTo>
                  <a:pt x="525113" y="464978"/>
                </a:lnTo>
                <a:lnTo>
                  <a:pt x="499237" y="482425"/>
                </a:lnTo>
                <a:lnTo>
                  <a:pt x="467550" y="488823"/>
                </a:lnTo>
                <a:lnTo>
                  <a:pt x="81483" y="488823"/>
                </a:lnTo>
                <a:lnTo>
                  <a:pt x="49768" y="482425"/>
                </a:lnTo>
                <a:lnTo>
                  <a:pt x="23868" y="464978"/>
                </a:lnTo>
                <a:lnTo>
                  <a:pt x="6404" y="439102"/>
                </a:lnTo>
                <a:lnTo>
                  <a:pt x="0" y="407415"/>
                </a:lnTo>
                <a:lnTo>
                  <a:pt x="0" y="815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5453" y="3613022"/>
            <a:ext cx="1066165" cy="103505"/>
          </a:xfrm>
          <a:custGeom>
            <a:avLst/>
            <a:gdLst/>
            <a:ahLst/>
            <a:cxnLst/>
            <a:rect l="l" t="t" r="r" b="b"/>
            <a:pathLst>
              <a:path w="1066164" h="103504">
                <a:moveTo>
                  <a:pt x="1055020" y="45338"/>
                </a:moveTo>
                <a:lnTo>
                  <a:pt x="1053338" y="45338"/>
                </a:lnTo>
                <a:lnTo>
                  <a:pt x="1053338" y="58038"/>
                </a:lnTo>
                <a:lnTo>
                  <a:pt x="1029910" y="58041"/>
                </a:lnTo>
                <a:lnTo>
                  <a:pt x="970914" y="92455"/>
                </a:lnTo>
                <a:lnTo>
                  <a:pt x="969899" y="96392"/>
                </a:lnTo>
                <a:lnTo>
                  <a:pt x="973455" y="102488"/>
                </a:lnTo>
                <a:lnTo>
                  <a:pt x="977264" y="103504"/>
                </a:lnTo>
                <a:lnTo>
                  <a:pt x="1065911" y="51688"/>
                </a:lnTo>
                <a:lnTo>
                  <a:pt x="1055020" y="45338"/>
                </a:lnTo>
                <a:close/>
              </a:path>
              <a:path w="1066164" h="103504">
                <a:moveTo>
                  <a:pt x="1029702" y="45341"/>
                </a:moveTo>
                <a:lnTo>
                  <a:pt x="0" y="45465"/>
                </a:lnTo>
                <a:lnTo>
                  <a:pt x="0" y="58165"/>
                </a:lnTo>
                <a:lnTo>
                  <a:pt x="1029915" y="58038"/>
                </a:lnTo>
                <a:lnTo>
                  <a:pt x="1040692" y="51752"/>
                </a:lnTo>
                <a:lnTo>
                  <a:pt x="1029702" y="45341"/>
                </a:lnTo>
                <a:close/>
              </a:path>
              <a:path w="1066164" h="103504">
                <a:moveTo>
                  <a:pt x="1040692" y="51752"/>
                </a:moveTo>
                <a:lnTo>
                  <a:pt x="1029910" y="58041"/>
                </a:lnTo>
                <a:lnTo>
                  <a:pt x="1053338" y="58038"/>
                </a:lnTo>
                <a:lnTo>
                  <a:pt x="1053338" y="57276"/>
                </a:lnTo>
                <a:lnTo>
                  <a:pt x="1050163" y="57276"/>
                </a:lnTo>
                <a:lnTo>
                  <a:pt x="1040692" y="51752"/>
                </a:lnTo>
                <a:close/>
              </a:path>
              <a:path w="1066164" h="103504">
                <a:moveTo>
                  <a:pt x="1050163" y="46227"/>
                </a:moveTo>
                <a:lnTo>
                  <a:pt x="1040692" y="51752"/>
                </a:lnTo>
                <a:lnTo>
                  <a:pt x="1050163" y="57276"/>
                </a:lnTo>
                <a:lnTo>
                  <a:pt x="1050163" y="46227"/>
                </a:lnTo>
                <a:close/>
              </a:path>
              <a:path w="1066164" h="103504">
                <a:moveTo>
                  <a:pt x="1053338" y="46227"/>
                </a:moveTo>
                <a:lnTo>
                  <a:pt x="1050163" y="46227"/>
                </a:lnTo>
                <a:lnTo>
                  <a:pt x="1050163" y="57276"/>
                </a:lnTo>
                <a:lnTo>
                  <a:pt x="1053338" y="57276"/>
                </a:lnTo>
                <a:lnTo>
                  <a:pt x="1053338" y="46227"/>
                </a:lnTo>
                <a:close/>
              </a:path>
              <a:path w="1066164" h="103504">
                <a:moveTo>
                  <a:pt x="1053338" y="45338"/>
                </a:moveTo>
                <a:lnTo>
                  <a:pt x="1029702" y="45341"/>
                </a:lnTo>
                <a:lnTo>
                  <a:pt x="1040692" y="51752"/>
                </a:lnTo>
                <a:lnTo>
                  <a:pt x="1050163" y="46227"/>
                </a:lnTo>
                <a:lnTo>
                  <a:pt x="1053338" y="46227"/>
                </a:lnTo>
                <a:lnTo>
                  <a:pt x="1053338" y="45338"/>
                </a:lnTo>
                <a:close/>
              </a:path>
              <a:path w="1066164" h="103504">
                <a:moveTo>
                  <a:pt x="977264" y="0"/>
                </a:moveTo>
                <a:lnTo>
                  <a:pt x="973455" y="1015"/>
                </a:lnTo>
                <a:lnTo>
                  <a:pt x="969899" y="7111"/>
                </a:lnTo>
                <a:lnTo>
                  <a:pt x="970914" y="11049"/>
                </a:lnTo>
                <a:lnTo>
                  <a:pt x="1029702" y="45341"/>
                </a:lnTo>
                <a:lnTo>
                  <a:pt x="1055020" y="45338"/>
                </a:lnTo>
                <a:lnTo>
                  <a:pt x="977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045841" y="3447205"/>
          <a:ext cx="2219959" cy="416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89"/>
              </a:tblGrid>
              <a:tr h="4161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spc="-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500" spc="-30" baseline="-1666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spc="-3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500" spc="-52" baseline="-1666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spc="15" baseline="1190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0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𝑝−1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208147" y="4291710"/>
            <a:ext cx="804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81025" algn="l"/>
              </a:tabLst>
            </a:pP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	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3972" y="4291710"/>
            <a:ext cx="255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86453" y="4296282"/>
            <a:ext cx="140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65273" y="4829682"/>
            <a:ext cx="635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6596" y="4837302"/>
            <a:ext cx="331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≫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627" y="373432"/>
            <a:ext cx="6151880" cy="32054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  <a:p>
            <a:pPr marL="12700" marR="10160" indent="2339975" algn="just">
              <a:lnSpc>
                <a:spcPct val="119500"/>
              </a:lnSpc>
              <a:spcBef>
                <a:spcPts val="7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битов,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лученных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преобразование называется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об-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ратной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связи.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38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 работы 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следующая.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итерации биты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отводной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складываются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содержимым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пере- 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носа.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Остаток 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становится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нулевым битом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ос-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новного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сдвига. А целая часть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делённого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становит-  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переноса.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824865" algn="r">
              <a:lnSpc>
                <a:spcPct val="100000"/>
              </a:lnSpc>
              <a:spcBef>
                <a:spcPts val="129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ы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х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7445" cy="902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08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  <a:p>
            <a:pPr marL="50800" marR="45720" indent="449580" algn="just">
              <a:lnSpc>
                <a:spcPct val="120000"/>
              </a:lnSpc>
              <a:spcBef>
                <a:spcPts val="115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отличие от большинства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РСЛОС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РСОСП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задержка,  прежде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перейдёт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циклический режим,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начнёт генерировать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циклически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повторяемую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зависимости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выбранного  начального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случая:</a:t>
            </a:r>
            <a:endParaRPr sz="1400">
              <a:latin typeface="Times New Roman"/>
              <a:cs typeface="Times New Roman"/>
            </a:endParaRPr>
          </a:p>
          <a:p>
            <a:pPr marL="547370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8005" algn="l"/>
              </a:tabLst>
            </a:pPr>
            <a:r>
              <a:rPr sz="1400" spc="-5" dirty="0">
                <a:latin typeface="Times New Roman"/>
                <a:cs typeface="Times New Roman"/>
              </a:rPr>
              <a:t>Начальное состояние </a:t>
            </a:r>
            <a:r>
              <a:rPr sz="1400" spc="-10" dirty="0">
                <a:latin typeface="Times New Roman"/>
                <a:cs typeface="Times New Roman"/>
              </a:rPr>
              <a:t>может оказаться </a:t>
            </a:r>
            <a:r>
              <a:rPr sz="1400" dirty="0">
                <a:latin typeface="Times New Roman"/>
                <a:cs typeface="Times New Roman"/>
              </a:rPr>
              <a:t>частью </a:t>
            </a:r>
            <a:r>
              <a:rPr sz="1400" spc="-10" dirty="0">
                <a:latin typeface="Times New Roman"/>
                <a:cs typeface="Times New Roman"/>
              </a:rPr>
              <a:t>максимального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периода.</a:t>
            </a:r>
            <a:endParaRPr sz="1400">
              <a:latin typeface="Times New Roman"/>
              <a:cs typeface="Times New Roman"/>
            </a:endParaRPr>
          </a:p>
          <a:p>
            <a:pPr marL="547370" marR="42545" indent="-227329">
              <a:lnSpc>
                <a:spcPts val="2020"/>
              </a:lnSpc>
              <a:spcBef>
                <a:spcPts val="110"/>
              </a:spcBef>
              <a:buAutoNum type="arabicPeriod"/>
              <a:tabLst>
                <a:tab pos="548005" algn="l"/>
              </a:tabLst>
            </a:pPr>
            <a:r>
              <a:rPr sz="1400" spc="-5" dirty="0">
                <a:latin typeface="Times New Roman"/>
                <a:cs typeface="Times New Roman"/>
              </a:rPr>
              <a:t>Начальное состояние </a:t>
            </a:r>
            <a:r>
              <a:rPr sz="1400" spc="-10" dirty="0">
                <a:latin typeface="Times New Roman"/>
                <a:cs typeface="Times New Roman"/>
              </a:rPr>
              <a:t>может </a:t>
            </a:r>
            <a:r>
              <a:rPr sz="1400" spc="-5" dirty="0">
                <a:latin typeface="Times New Roman"/>
                <a:cs typeface="Times New Roman"/>
              </a:rPr>
              <a:t>перейти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последовательность максимально-  </a:t>
            </a:r>
            <a:r>
              <a:rPr sz="1400" spc="-20" dirty="0">
                <a:latin typeface="Times New Roman"/>
                <a:cs typeface="Times New Roman"/>
              </a:rPr>
              <a:t>го </a:t>
            </a:r>
            <a:r>
              <a:rPr sz="1400" spc="-10" dirty="0">
                <a:latin typeface="Times New Roman"/>
                <a:cs typeface="Times New Roman"/>
              </a:rPr>
              <a:t>периода, </a:t>
            </a:r>
            <a:r>
              <a:rPr sz="1400" spc="5" dirty="0">
                <a:latin typeface="Times New Roman"/>
                <a:cs typeface="Times New Roman"/>
              </a:rPr>
              <a:t>после </a:t>
            </a:r>
            <a:r>
              <a:rPr sz="1400" spc="-20" dirty="0">
                <a:latin typeface="Times New Roman"/>
                <a:cs typeface="Times New Roman"/>
              </a:rPr>
              <a:t>некоторой </a:t>
            </a:r>
            <a:r>
              <a:rPr sz="1400" spc="-10" dirty="0">
                <a:latin typeface="Times New Roman"/>
                <a:cs typeface="Times New Roman"/>
              </a:rPr>
              <a:t>начальной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задержки.</a:t>
            </a:r>
            <a:endParaRPr sz="1400">
              <a:latin typeface="Times New Roman"/>
              <a:cs typeface="Times New Roman"/>
            </a:endParaRPr>
          </a:p>
          <a:p>
            <a:pPr marL="547370" marR="46355" indent="-227329">
              <a:lnSpc>
                <a:spcPts val="2000"/>
              </a:lnSpc>
              <a:spcBef>
                <a:spcPts val="5"/>
              </a:spcBef>
              <a:buAutoNum type="arabicPeriod"/>
              <a:tabLst>
                <a:tab pos="548005" algn="l"/>
              </a:tabLst>
            </a:pPr>
            <a:r>
              <a:rPr sz="1400" spc="-5" dirty="0">
                <a:latin typeface="Times New Roman"/>
                <a:cs typeface="Times New Roman"/>
              </a:rPr>
              <a:t>Начальное состояние </a:t>
            </a:r>
            <a:r>
              <a:rPr sz="1400" spc="-10" dirty="0">
                <a:latin typeface="Times New Roman"/>
                <a:cs typeface="Times New Roman"/>
              </a:rPr>
              <a:t>может </a:t>
            </a:r>
            <a:r>
              <a:rPr sz="1400" spc="5" dirty="0">
                <a:latin typeface="Times New Roman"/>
                <a:cs typeface="Times New Roman"/>
              </a:rPr>
              <a:t>после </a:t>
            </a:r>
            <a:r>
              <a:rPr sz="1400" spc="-10" dirty="0">
                <a:latin typeface="Times New Roman"/>
                <a:cs typeface="Times New Roman"/>
              </a:rPr>
              <a:t>начальной </a:t>
            </a:r>
            <a:r>
              <a:rPr sz="1400" spc="-5" dirty="0">
                <a:latin typeface="Times New Roman"/>
                <a:cs typeface="Times New Roman"/>
              </a:rPr>
              <a:t>задержки </a:t>
            </a:r>
            <a:r>
              <a:rPr sz="1400" spc="-10" dirty="0">
                <a:latin typeface="Times New Roman"/>
                <a:cs typeface="Times New Roman"/>
              </a:rPr>
              <a:t>породить </a:t>
            </a:r>
            <a:r>
              <a:rPr sz="1400" dirty="0">
                <a:latin typeface="Times New Roman"/>
                <a:cs typeface="Times New Roman"/>
              </a:rPr>
              <a:t>после-  </a:t>
            </a:r>
            <a:r>
              <a:rPr sz="1400" spc="-5" dirty="0">
                <a:latin typeface="Times New Roman"/>
                <a:cs typeface="Times New Roman"/>
              </a:rPr>
              <a:t>довательность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нулей.</a:t>
            </a:r>
            <a:endParaRPr sz="1400">
              <a:latin typeface="Times New Roman"/>
              <a:cs typeface="Times New Roman"/>
            </a:endParaRPr>
          </a:p>
          <a:p>
            <a:pPr marL="547370" marR="46355" indent="-227329">
              <a:lnSpc>
                <a:spcPts val="2020"/>
              </a:lnSpc>
              <a:spcBef>
                <a:spcPts val="10"/>
              </a:spcBef>
              <a:buAutoNum type="arabicPeriod"/>
              <a:tabLst>
                <a:tab pos="548005" algn="l"/>
              </a:tabLst>
            </a:pPr>
            <a:r>
              <a:rPr sz="1400" spc="-5" dirty="0">
                <a:latin typeface="Times New Roman"/>
                <a:cs typeface="Times New Roman"/>
              </a:rPr>
              <a:t>Начальное состояние </a:t>
            </a:r>
            <a:r>
              <a:rPr sz="1400" spc="-10" dirty="0">
                <a:latin typeface="Times New Roman"/>
                <a:cs typeface="Times New Roman"/>
              </a:rPr>
              <a:t>может </a:t>
            </a:r>
            <a:r>
              <a:rPr sz="1400" spc="5" dirty="0">
                <a:latin typeface="Times New Roman"/>
                <a:cs typeface="Times New Roman"/>
              </a:rPr>
              <a:t>после </a:t>
            </a:r>
            <a:r>
              <a:rPr sz="1400" spc="-10" dirty="0">
                <a:latin typeface="Times New Roman"/>
                <a:cs typeface="Times New Roman"/>
              </a:rPr>
              <a:t>начальной </a:t>
            </a:r>
            <a:r>
              <a:rPr sz="1400" spc="-5" dirty="0">
                <a:latin typeface="Times New Roman"/>
                <a:cs typeface="Times New Roman"/>
              </a:rPr>
              <a:t>задержки </a:t>
            </a:r>
            <a:r>
              <a:rPr sz="1400" spc="-10" dirty="0">
                <a:latin typeface="Times New Roman"/>
                <a:cs typeface="Times New Roman"/>
              </a:rPr>
              <a:t>породить </a:t>
            </a:r>
            <a:r>
              <a:rPr sz="1400" dirty="0">
                <a:latin typeface="Times New Roman"/>
                <a:cs typeface="Times New Roman"/>
              </a:rPr>
              <a:t>после-  </a:t>
            </a:r>
            <a:r>
              <a:rPr sz="1400" spc="-5" dirty="0">
                <a:latin typeface="Times New Roman"/>
                <a:cs typeface="Times New Roman"/>
              </a:rPr>
              <a:t>довательность</a:t>
            </a:r>
            <a:r>
              <a:rPr sz="1400" spc="-10" dirty="0">
                <a:latin typeface="Times New Roman"/>
                <a:cs typeface="Times New Roman"/>
              </a:rPr>
              <a:t> единиц.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Arial"/>
                <a:cs typeface="Arial"/>
              </a:rPr>
              <a:t>3.7. </a:t>
            </a:r>
            <a:r>
              <a:rPr sz="1600" b="1" spc="-5" dirty="0">
                <a:latin typeface="Arial"/>
                <a:cs typeface="Arial"/>
              </a:rPr>
              <a:t>Нелинейная </a:t>
            </a:r>
            <a:r>
              <a:rPr sz="1600" b="1" spc="-10" dirty="0">
                <a:latin typeface="Arial"/>
                <a:cs typeface="Arial"/>
              </a:rPr>
              <a:t>комбинация </a:t>
            </a:r>
            <a:r>
              <a:rPr sz="1600" b="1" spc="-20" dirty="0">
                <a:latin typeface="Arial"/>
                <a:cs typeface="Arial"/>
              </a:rPr>
              <a:t>РСЛОС. </a:t>
            </a:r>
            <a:r>
              <a:rPr sz="1600" b="1" spc="-15" dirty="0">
                <a:latin typeface="Arial"/>
                <a:cs typeface="Arial"/>
              </a:rPr>
              <a:t>Генератор</a:t>
            </a:r>
            <a:r>
              <a:rPr sz="1600" b="1" spc="-19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Геффа.</a:t>
            </a:r>
            <a:endParaRPr sz="1600">
              <a:latin typeface="Arial"/>
              <a:cs typeface="Arial"/>
            </a:endParaRPr>
          </a:p>
          <a:p>
            <a:pPr marL="50800" marR="43180" algn="just">
              <a:lnSpc>
                <a:spcPct val="121000"/>
              </a:lnSpc>
              <a:spcBef>
                <a:spcPts val="65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3.6.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Алгебраическая нормальная </a:t>
            </a:r>
            <a:r>
              <a:rPr sz="1400" i="1" spc="-25" dirty="0">
                <a:solidFill>
                  <a:srgbClr val="000009"/>
                </a:solidFill>
                <a:latin typeface="Times New Roman"/>
                <a:cs typeface="Times New Roman"/>
              </a:rPr>
              <a:t>форма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запись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суммой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порядков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независимых  переменных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𝑚 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Нелинейным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порядком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f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макси-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мальный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членов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записи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алгебраической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нормальной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формы.</a:t>
            </a:r>
            <a:endParaRPr sz="1400">
              <a:latin typeface="Times New Roman"/>
              <a:cs typeface="Times New Roman"/>
            </a:endParaRPr>
          </a:p>
          <a:p>
            <a:pPr marL="50800" marR="46355" algn="just">
              <a:lnSpc>
                <a:spcPct val="120700"/>
              </a:lnSpc>
              <a:spcBef>
                <a:spcPts val="409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Пример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⨁𝑥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⨁𝑥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поря-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50800" marR="48895" indent="449580" algn="just">
              <a:lnSpc>
                <a:spcPct val="123800"/>
              </a:lnSpc>
              <a:spcBef>
                <a:spcPts val="359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теперь,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 нас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связью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15" baseline="-27777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15" baseline="-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22" baseline="-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попарно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двух.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добно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комбинированному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Таусворта,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объединить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уже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f:</a:t>
            </a:r>
            <a:endParaRPr sz="1400">
              <a:latin typeface="Times New Roman"/>
              <a:cs typeface="Times New Roman"/>
            </a:endParaRPr>
          </a:p>
          <a:p>
            <a:pPr marL="444500" algn="ctr">
              <a:lnSpc>
                <a:spcPct val="100000"/>
              </a:lnSpc>
              <a:spcBef>
                <a:spcPts val="79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-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-75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-5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100" spc="-3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 marR="46355" indent="449580" algn="just">
              <a:lnSpc>
                <a:spcPct val="121400"/>
              </a:lnSpc>
              <a:spcBef>
                <a:spcPts val="340"/>
              </a:spcBef>
            </a:pP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линейная сложность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(понятие линейной сложности описано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п.  4.1)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𝐿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75" baseline="-1388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попарно взаимно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равна:</a:t>
            </a:r>
            <a:endParaRPr sz="1400">
              <a:latin typeface="Times New Roman"/>
              <a:cs typeface="Times New Roman"/>
            </a:endParaRPr>
          </a:p>
          <a:p>
            <a:pPr marL="444500" algn="ctr">
              <a:lnSpc>
                <a:spcPct val="100000"/>
              </a:lnSpc>
              <a:spcBef>
                <a:spcPts val="969"/>
              </a:spcBef>
            </a:pP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" baseline="38888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200" spc="22" baseline="31250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4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100" spc="2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38888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200" spc="30" baseline="31250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4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" baseline="38888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200" spc="22" baseline="38194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1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2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5720" indent="449580" algn="just">
              <a:lnSpc>
                <a:spcPct val="120000"/>
              </a:lnSpc>
              <a:spcBef>
                <a:spcPts val="65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Геффа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примером нелинейной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комбинации РСЛОС.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генераторе используются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РСЛОС, объединённые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нелинейным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обра-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зом.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этих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регистров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𝐿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попарно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простые числа.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Нелинейная  функция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373432"/>
            <a:ext cx="6256020" cy="84823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  <a:p>
            <a:pPr marL="24034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1184910">
              <a:lnSpc>
                <a:spcPct val="100000"/>
              </a:lnSpc>
              <a:spcBef>
                <a:spcPts val="52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⨁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⨁𝑥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⨁𝑥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63500" marR="2306955">
              <a:lnSpc>
                <a:spcPct val="137100"/>
              </a:lnSpc>
              <a:spcBef>
                <a:spcPts val="5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ПСЧ: </a:t>
            </a: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" baseline="38888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200" spc="22" baseline="31250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4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" baseline="38888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200" spc="22" baseline="31250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4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1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" baseline="38888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200" spc="22" baseline="31250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100" spc="2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Линейная сложность: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𝐿 =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90575" lvl="1" indent="-366395">
              <a:lnSpc>
                <a:spcPct val="100000"/>
              </a:lnSpc>
              <a:spcBef>
                <a:spcPts val="1350"/>
              </a:spcBef>
              <a:buSzPct val="87500"/>
              <a:buFont typeface="Arial"/>
              <a:buAutoNum type="arabicPeriod" startAt="8"/>
              <a:tabLst>
                <a:tab pos="791210" algn="l"/>
              </a:tabLst>
            </a:pPr>
            <a:r>
              <a:rPr sz="1600" b="1" spc="-15" dirty="0">
                <a:latin typeface="Arial"/>
                <a:cs typeface="Arial"/>
              </a:rPr>
              <a:t>Генератор</a:t>
            </a:r>
            <a:r>
              <a:rPr sz="1600" b="1" spc="-10" dirty="0">
                <a:latin typeface="Arial"/>
                <a:cs typeface="Arial"/>
              </a:rPr>
              <a:t> «стоп-пошёл»</a:t>
            </a:r>
            <a:endParaRPr sz="1600">
              <a:latin typeface="Arial"/>
              <a:cs typeface="Arial"/>
            </a:endParaRPr>
          </a:p>
          <a:p>
            <a:pPr marL="63500" marR="60325" indent="449580" algn="just">
              <a:lnSpc>
                <a:spcPct val="120400"/>
              </a:lnSpc>
              <a:spcBef>
                <a:spcPts val="62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стоп-пошёл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» является нелинейным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объединением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реги-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РСЛОС-2. 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 работает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 времени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− 1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было равно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Запуск-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останов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тактированием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Таким образом,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тактирует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РСЛОС-2.</a:t>
            </a:r>
            <a:endParaRPr sz="1400">
              <a:latin typeface="Times New Roman"/>
              <a:cs typeface="Times New Roman"/>
            </a:endParaRPr>
          </a:p>
          <a:p>
            <a:pPr marL="63500" marR="61594" indent="449580" algn="just">
              <a:lnSpc>
                <a:spcPct val="119800"/>
              </a:lnSpc>
              <a:spcBef>
                <a:spcPts val="6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большую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длину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нежели РСЛОС-1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отдельности.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недостатком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задержки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зависящие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нулей,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выдаваемых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19700"/>
              </a:lnSpc>
              <a:spcBef>
                <a:spcPts val="6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целях увеличения криптостойкости,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избавления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недо-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статка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«задержек»,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чередующийся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«стоп-пошёл»,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стоящий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трех РСЛОС.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Здесь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управляет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тактовой частотой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2-го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3-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регистров,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меняет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своё состояние,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 равен единице,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РСЛОС-3 –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равен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нулю. Выходом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операция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сложения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РСЛОС-3.  Линейная сложность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длина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данного генератора,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уверениям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авто-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[55],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большая.</a:t>
            </a:r>
            <a:endParaRPr sz="1400">
              <a:latin typeface="Times New Roman"/>
              <a:cs typeface="Times New Roman"/>
            </a:endParaRPr>
          </a:p>
          <a:p>
            <a:pPr marL="790575" lvl="1" indent="-366395">
              <a:lnSpc>
                <a:spcPct val="100000"/>
              </a:lnSpc>
              <a:spcBef>
                <a:spcPts val="1345"/>
              </a:spcBef>
              <a:buSzPct val="87500"/>
              <a:buFont typeface="Arial"/>
              <a:buAutoNum type="arabicPeriod" startAt="9"/>
              <a:tabLst>
                <a:tab pos="791210" algn="l"/>
              </a:tabLst>
            </a:pPr>
            <a:r>
              <a:rPr sz="1600" b="1" spc="-10" dirty="0">
                <a:latin typeface="Arial"/>
                <a:cs typeface="Arial"/>
              </a:rPr>
              <a:t>Пороговый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генератор</a:t>
            </a:r>
            <a:endParaRPr sz="1600">
              <a:latin typeface="Arial"/>
              <a:cs typeface="Arial"/>
            </a:endParaRPr>
          </a:p>
          <a:p>
            <a:pPr marL="63500" marR="59690" indent="449580" algn="just">
              <a:lnSpc>
                <a:spcPct val="119900"/>
              </a:lnSpc>
              <a:spcBef>
                <a:spcPts val="64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обобщений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Геффа.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Порого-  вый генератор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имеет-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членами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связи,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порогового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резуль-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голосования: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половины генераторов РСЛОС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1,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порогового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единице,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другом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случае.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54420" cy="90995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 marR="8255" indent="2339975" algn="r">
              <a:lnSpc>
                <a:spcPct val="119600"/>
              </a:lnSpc>
              <a:spcBef>
                <a:spcPts val="7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2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Необходимость 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научной</a:t>
            </a:r>
            <a:r>
              <a:rPr sz="1400" spc="3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возникла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давно.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цели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использовалась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урна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шарами,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наугад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вытаскивали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цифрой.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Позже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построены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механические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появлением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электронных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схем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появились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2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электронные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генераторов,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предложен-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ный А.М.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Тьюрингом,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использовал резисторный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шума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20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</a:t>
            </a:r>
            <a:r>
              <a:rPr sz="1400" spc="1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поступавших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сумматор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[46].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случай-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не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всегда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давали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«хорошие»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(понятие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«хороших»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случай-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слу-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чайных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нередко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давали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сбои.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Таблицы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</a:t>
            </a:r>
            <a:r>
              <a:rPr sz="1400" spc="2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«хороших»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вычисленных заранее, были крайне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неудобны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связи</a:t>
            </a:r>
            <a:r>
              <a:rPr sz="1400" spc="3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огра-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ниченностью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компьютерной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памяти.</a:t>
            </a:r>
            <a:endParaRPr sz="1400">
              <a:latin typeface="Times New Roman"/>
              <a:cs typeface="Times New Roman"/>
            </a:endParaRPr>
          </a:p>
          <a:p>
            <a:pPr marL="12700" marR="5080" indent="494030" algn="just">
              <a:lnSpc>
                <a:spcPct val="120000"/>
              </a:lnSpc>
              <a:spcBef>
                <a:spcPts val="38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90-е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20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рост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возможностей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увеличение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плотно-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записи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магнитных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оптических носителях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позволило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составить доста-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таблицы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сгенерированных байтов. Так,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Джордж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Марсалья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создал большой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каталог таблиц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объемом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650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мегабайт,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позволило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разместить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оптическом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диске.</a:t>
            </a:r>
            <a:endParaRPr sz="1400">
              <a:latin typeface="Times New Roman"/>
              <a:cs typeface="Times New Roman"/>
            </a:endParaRPr>
          </a:p>
          <a:p>
            <a:pPr marL="12700" marR="6350" indent="449580" algn="just">
              <a:lnSpc>
                <a:spcPct val="119900"/>
              </a:lnSpc>
              <a:spcBef>
                <a:spcPts val="38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табличный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аппаратная генерация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чисел  не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могли удовлетворить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потребность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надежных,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быстрых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ге-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нераторах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из-за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присущих этим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«врожденных»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недо-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статков.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заре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внимание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математиков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было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обращено на алгоритмические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еще 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1946 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году,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Джон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фон Нейман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предложил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арифметический способ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чис-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ла,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«похожего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случайное».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Идея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заключается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получении следующе-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путем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выделе-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средних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цифр.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было 259,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получим 67081,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средние цифры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708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очередным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чайным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числом.</a:t>
            </a:r>
            <a:endParaRPr sz="1400">
              <a:latin typeface="Times New Roman"/>
              <a:cs typeface="Times New Roman"/>
            </a:endParaRPr>
          </a:p>
          <a:p>
            <a:pPr marL="12700" marR="8255" indent="449580" algn="just">
              <a:lnSpc>
                <a:spcPct val="119800"/>
              </a:lnSpc>
              <a:spcBef>
                <a:spcPts val="3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Очевидно,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операций 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случайной, 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полностью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начальным числом.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многих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такая псевдослучайная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вполне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«вполне» случайной.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ли-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тературе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арифметическим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способом, называются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псев-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827" y="2932911"/>
            <a:ext cx="6249670" cy="59226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48945" algn="ctr">
              <a:lnSpc>
                <a:spcPct val="100000"/>
              </a:lnSpc>
              <a:spcBef>
                <a:spcPts val="10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3.7.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порогового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446405" algn="ctr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трех РСЛОС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фор-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муле:</a:t>
            </a: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ts val="1185"/>
              </a:lnSpc>
              <a:spcBef>
                <a:spcPts val="994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2025014">
              <a:lnSpc>
                <a:spcPts val="705"/>
              </a:lnSpc>
              <a:tabLst>
                <a:tab pos="2433320" algn="l"/>
                <a:tab pos="3055620" algn="l"/>
                <a:tab pos="3463925" algn="l"/>
                <a:tab pos="4085590" algn="l"/>
                <a:tab pos="4498975" algn="l"/>
              </a:tabLst>
            </a:pPr>
            <a:r>
              <a:rPr sz="1000" spc="65" dirty="0">
                <a:solidFill>
                  <a:srgbClr val="000009"/>
                </a:solidFill>
                <a:latin typeface="Cambria Math"/>
                <a:cs typeface="Cambria Math"/>
              </a:rPr>
              <a:t>𝑝	𝑝	𝑝	𝑝	𝑝	𝑝</a:t>
            </a:r>
            <a:endParaRPr sz="1000">
              <a:latin typeface="Cambria Math"/>
              <a:cs typeface="Cambria Math"/>
            </a:endParaRPr>
          </a:p>
          <a:p>
            <a:pPr marL="790575" marR="252729" lvl="1" indent="-365760">
              <a:lnSpc>
                <a:spcPct val="120000"/>
              </a:lnSpc>
              <a:spcBef>
                <a:spcPts val="900"/>
              </a:spcBef>
              <a:buSzPct val="87500"/>
              <a:buFont typeface="Arial"/>
              <a:buAutoNum type="arabicPeriod" startAt="10"/>
              <a:tabLst>
                <a:tab pos="963930" algn="l"/>
                <a:tab pos="964565" algn="l"/>
              </a:tabLst>
            </a:pPr>
            <a:r>
              <a:rPr sz="1600" b="1" spc="-10" dirty="0">
                <a:latin typeface="Arial"/>
                <a:cs typeface="Arial"/>
              </a:rPr>
              <a:t>Многоскоростной </a:t>
            </a:r>
            <a:r>
              <a:rPr sz="1600" b="1" spc="-5" dirty="0">
                <a:latin typeface="Arial"/>
                <a:cs typeface="Arial"/>
              </a:rPr>
              <a:t>генератор с </a:t>
            </a:r>
            <a:r>
              <a:rPr sz="1600" b="1" dirty="0">
                <a:latin typeface="Arial"/>
                <a:cs typeface="Arial"/>
              </a:rPr>
              <a:t>внутренним произ-  </a:t>
            </a:r>
            <a:r>
              <a:rPr sz="1600" b="1" spc="-10" dirty="0">
                <a:latin typeface="Arial"/>
                <a:cs typeface="Arial"/>
              </a:rPr>
              <a:t>ведением</a:t>
            </a:r>
            <a:endParaRPr sz="1600">
              <a:latin typeface="Arial"/>
              <a:cs typeface="Arial"/>
            </a:endParaRPr>
          </a:p>
          <a:p>
            <a:pPr marL="63500" marR="55880" indent="449580" algn="just">
              <a:lnSpc>
                <a:spcPct val="119900"/>
              </a:lnSpc>
              <a:spcBef>
                <a:spcPts val="635"/>
              </a:spcBef>
            </a:pP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Многоскоростной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внутренним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[10] состоит из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разными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тактовыми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частотами: РСЛОС-1 выдает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за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d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тактов времени,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 выдает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d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Отдельные биты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 объединяются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двоичного умножения,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затем, для получения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складываются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963930" lvl="1" indent="-539750">
              <a:lnSpc>
                <a:spcPct val="100000"/>
              </a:lnSpc>
              <a:spcBef>
                <a:spcPts val="1350"/>
              </a:spcBef>
              <a:buSzPct val="87500"/>
              <a:buFont typeface="Arial"/>
              <a:buAutoNum type="arabicPeriod" startAt="11"/>
              <a:tabLst>
                <a:tab pos="963930" algn="l"/>
                <a:tab pos="964565" algn="l"/>
              </a:tabLst>
            </a:pPr>
            <a:r>
              <a:rPr sz="1600" b="1" spc="-5" dirty="0">
                <a:latin typeface="Arial"/>
                <a:cs typeface="Arial"/>
              </a:rPr>
              <a:t>Каскад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Голлмана</a:t>
            </a:r>
            <a:endParaRPr sz="1600">
              <a:latin typeface="Arial"/>
              <a:cs typeface="Arial"/>
            </a:endParaRPr>
          </a:p>
          <a:p>
            <a:pPr marL="63500" marR="54610" indent="449580" algn="just">
              <a:lnSpc>
                <a:spcPct val="120500"/>
              </a:lnSpc>
              <a:spcBef>
                <a:spcPts val="620"/>
              </a:spcBef>
            </a:pP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Каскад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Д.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Голлмана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[56]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обобщением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«стоп-пошел»,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не 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двух,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тактируется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 (кроме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начального).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 времени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РСЛОС-2.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 времени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тактируется РСЛОС-3,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так далее.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условии прими-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тивности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характеристических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всех РСЛОС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линейная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системы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равна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𝑞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1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294" y="1817623"/>
            <a:ext cx="0" cy="651510"/>
          </a:xfrm>
          <a:custGeom>
            <a:avLst/>
            <a:gdLst/>
            <a:ahLst/>
            <a:cxnLst/>
            <a:rect l="l" t="t" r="r" b="b"/>
            <a:pathLst>
              <a:path h="651510">
                <a:moveTo>
                  <a:pt x="0" y="0"/>
                </a:moveTo>
                <a:lnTo>
                  <a:pt x="0" y="651509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2072" y="1534667"/>
            <a:ext cx="1752600" cy="803275"/>
          </a:xfrm>
          <a:custGeom>
            <a:avLst/>
            <a:gdLst/>
            <a:ahLst/>
            <a:cxnLst/>
            <a:rect l="l" t="t" r="r" b="b"/>
            <a:pathLst>
              <a:path w="1752600" h="803275">
                <a:moveTo>
                  <a:pt x="0" y="0"/>
                </a:moveTo>
                <a:lnTo>
                  <a:pt x="1350899" y="0"/>
                </a:lnTo>
                <a:lnTo>
                  <a:pt x="1752473" y="401574"/>
                </a:lnTo>
                <a:lnTo>
                  <a:pt x="1350899" y="803021"/>
                </a:lnTo>
                <a:lnTo>
                  <a:pt x="0" y="80302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4419" y="1883028"/>
            <a:ext cx="293370" cy="111125"/>
          </a:xfrm>
          <a:custGeom>
            <a:avLst/>
            <a:gdLst/>
            <a:ahLst/>
            <a:cxnLst/>
            <a:rect l="l" t="t" r="r" b="b"/>
            <a:pathLst>
              <a:path w="293370" h="111125">
                <a:moveTo>
                  <a:pt x="239313" y="65285"/>
                </a:moveTo>
                <a:lnTo>
                  <a:pt x="193166" y="91566"/>
                </a:lnTo>
                <a:lnTo>
                  <a:pt x="188594" y="94106"/>
                </a:lnTo>
                <a:lnTo>
                  <a:pt x="186943" y="99949"/>
                </a:lnTo>
                <a:lnTo>
                  <a:pt x="189610" y="104521"/>
                </a:lnTo>
                <a:lnTo>
                  <a:pt x="192150" y="109093"/>
                </a:lnTo>
                <a:lnTo>
                  <a:pt x="197992" y="110616"/>
                </a:lnTo>
                <a:lnTo>
                  <a:pt x="202564" y="108076"/>
                </a:lnTo>
                <a:lnTo>
                  <a:pt x="277083" y="65658"/>
                </a:lnTo>
                <a:lnTo>
                  <a:pt x="274446" y="65658"/>
                </a:lnTo>
                <a:lnTo>
                  <a:pt x="239313" y="65285"/>
                </a:lnTo>
                <a:close/>
              </a:path>
              <a:path w="293370" h="111125">
                <a:moveTo>
                  <a:pt x="255615" y="56000"/>
                </a:moveTo>
                <a:lnTo>
                  <a:pt x="239313" y="65285"/>
                </a:lnTo>
                <a:lnTo>
                  <a:pt x="274446" y="65658"/>
                </a:lnTo>
                <a:lnTo>
                  <a:pt x="274455" y="64388"/>
                </a:lnTo>
                <a:lnTo>
                  <a:pt x="269620" y="64388"/>
                </a:lnTo>
                <a:lnTo>
                  <a:pt x="255615" y="56000"/>
                </a:lnTo>
                <a:close/>
              </a:path>
              <a:path w="293370" h="111125">
                <a:moveTo>
                  <a:pt x="199135" y="0"/>
                </a:moveTo>
                <a:lnTo>
                  <a:pt x="193293" y="1524"/>
                </a:lnTo>
                <a:lnTo>
                  <a:pt x="190626" y="5969"/>
                </a:lnTo>
                <a:lnTo>
                  <a:pt x="187959" y="10540"/>
                </a:lnTo>
                <a:lnTo>
                  <a:pt x="189356" y="16382"/>
                </a:lnTo>
                <a:lnTo>
                  <a:pt x="193928" y="19050"/>
                </a:lnTo>
                <a:lnTo>
                  <a:pt x="239311" y="46233"/>
                </a:lnTo>
                <a:lnTo>
                  <a:pt x="274573" y="46608"/>
                </a:lnTo>
                <a:lnTo>
                  <a:pt x="274446" y="65658"/>
                </a:lnTo>
                <a:lnTo>
                  <a:pt x="277083" y="65658"/>
                </a:lnTo>
                <a:lnTo>
                  <a:pt x="293369" y="56387"/>
                </a:lnTo>
                <a:lnTo>
                  <a:pt x="203707" y="2666"/>
                </a:lnTo>
                <a:lnTo>
                  <a:pt x="199135" y="0"/>
                </a:lnTo>
                <a:close/>
              </a:path>
              <a:path w="293370" h="111125">
                <a:moveTo>
                  <a:pt x="126" y="43687"/>
                </a:moveTo>
                <a:lnTo>
                  <a:pt x="0" y="62737"/>
                </a:lnTo>
                <a:lnTo>
                  <a:pt x="239313" y="65285"/>
                </a:lnTo>
                <a:lnTo>
                  <a:pt x="255615" y="56000"/>
                </a:lnTo>
                <a:lnTo>
                  <a:pt x="239311" y="46233"/>
                </a:lnTo>
                <a:lnTo>
                  <a:pt x="126" y="43687"/>
                </a:lnTo>
                <a:close/>
              </a:path>
              <a:path w="293370" h="111125">
                <a:moveTo>
                  <a:pt x="269875" y="47878"/>
                </a:moveTo>
                <a:lnTo>
                  <a:pt x="255615" y="56000"/>
                </a:lnTo>
                <a:lnTo>
                  <a:pt x="269620" y="64388"/>
                </a:lnTo>
                <a:lnTo>
                  <a:pt x="269875" y="47878"/>
                </a:lnTo>
                <a:close/>
              </a:path>
              <a:path w="293370" h="111125">
                <a:moveTo>
                  <a:pt x="274565" y="47878"/>
                </a:moveTo>
                <a:lnTo>
                  <a:pt x="269875" y="47878"/>
                </a:lnTo>
                <a:lnTo>
                  <a:pt x="269620" y="64388"/>
                </a:lnTo>
                <a:lnTo>
                  <a:pt x="274455" y="64388"/>
                </a:lnTo>
                <a:lnTo>
                  <a:pt x="274565" y="47878"/>
                </a:lnTo>
                <a:close/>
              </a:path>
              <a:path w="293370" h="111125">
                <a:moveTo>
                  <a:pt x="239311" y="46233"/>
                </a:moveTo>
                <a:lnTo>
                  <a:pt x="255615" y="56000"/>
                </a:lnTo>
                <a:lnTo>
                  <a:pt x="269875" y="47878"/>
                </a:lnTo>
                <a:lnTo>
                  <a:pt x="274565" y="47878"/>
                </a:lnTo>
                <a:lnTo>
                  <a:pt x="274573" y="46608"/>
                </a:lnTo>
                <a:lnTo>
                  <a:pt x="239311" y="46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69338" y="1026020"/>
          <a:ext cx="1562735" cy="182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/>
                <a:gridCol w="290829"/>
                <a:gridCol w="291465"/>
              </a:tblGrid>
              <a:tr h="149491">
                <a:tc rowSpan="2"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РСЛОС-1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9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5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491">
                <a:tc row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РСЛОС-2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38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52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9491">
                <a:tc rowSpan="2"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РСЛОС-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96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724783" y="1605127"/>
            <a:ext cx="13709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голосо-  вания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3291052"/>
            <a:ext cx="6148705" cy="652653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734820" algn="just">
              <a:lnSpc>
                <a:spcPct val="100000"/>
              </a:lnSpc>
              <a:spcBef>
                <a:spcPts val="10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3.8.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 генератора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Голлмана.</a:t>
            </a:r>
            <a:endParaRPr sz="1400">
              <a:latin typeface="Times New Roman"/>
              <a:cs typeface="Times New Roman"/>
            </a:endParaRPr>
          </a:p>
          <a:p>
            <a:pPr marL="12700" marR="5715" indent="449580" algn="just">
              <a:lnSpc>
                <a:spcPct val="119900"/>
              </a:lnSpc>
              <a:spcBef>
                <a:spcPts val="6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Такие генераторы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 в реализации,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 большие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периоды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большими линейными сложностями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хорошими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тистическими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чувствительны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вскрытию,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ваемому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«запиранием»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(lock-in)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[11],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криптоаналитик восстанавливает  внутренние 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дру-  гим,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начиная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каскаде.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59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типа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показал,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ростом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гене-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раторов</a:t>
            </a:r>
            <a:r>
              <a:rPr sz="1400" spc="2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</a:t>
            </a:r>
            <a:r>
              <a:rPr sz="1400" spc="2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приближается</a:t>
            </a:r>
            <a:r>
              <a:rPr sz="1400" spc="2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spc="2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случайной.</a:t>
            </a:r>
            <a:r>
              <a:rPr sz="1400" spc="25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2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книге</a:t>
            </a:r>
            <a:r>
              <a:rPr sz="1400" spc="2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Б.</a:t>
            </a:r>
            <a:r>
              <a:rPr sz="1400" spc="2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Шнайера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[10]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приведена рекомендация 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15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каскаде.</a:t>
            </a:r>
            <a:endParaRPr sz="14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  <a:spcBef>
                <a:spcPts val="1335"/>
              </a:spcBef>
              <a:tabLst>
                <a:tab pos="913130" algn="l"/>
              </a:tabLst>
            </a:pPr>
            <a:r>
              <a:rPr sz="1400" b="1" spc="-5" dirty="0">
                <a:latin typeface="Arial"/>
                <a:cs typeface="Arial"/>
              </a:rPr>
              <a:t>3.12.	</a:t>
            </a:r>
            <a:r>
              <a:rPr sz="1600" b="1" spc="-10" dirty="0">
                <a:latin typeface="Arial"/>
                <a:cs typeface="Arial"/>
              </a:rPr>
              <a:t>Прореживаемый</a:t>
            </a:r>
            <a:r>
              <a:rPr sz="1600" b="1" spc="-5" dirty="0">
                <a:latin typeface="Arial"/>
                <a:cs typeface="Arial"/>
              </a:rPr>
              <a:t> генератор</a:t>
            </a:r>
            <a:endParaRPr sz="1600">
              <a:latin typeface="Arial"/>
              <a:cs typeface="Arial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640"/>
              </a:spcBef>
            </a:pP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Прореживаемый генератор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из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старте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тактовый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импульс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подается на оба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выхо-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дом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РСЛОС-2. Если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равен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0,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пропускаются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процедура повторяется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заново.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6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ту же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проблему,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«стоп–пошёл»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задержки 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выдаче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РСЛОС-1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вы-  дает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длинную последовательность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нулей, 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нет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60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модификацию,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называемую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Самопрореживаемый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».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ней вместо младших битов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используется  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младших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Нужно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тактировать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дважды: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первым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битом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второй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противном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9776" y="1180642"/>
            <a:ext cx="979169" cy="416559"/>
          </a:xfrm>
          <a:custGeom>
            <a:avLst/>
            <a:gdLst/>
            <a:ahLst/>
            <a:cxnLst/>
            <a:rect l="l" t="t" r="r" b="b"/>
            <a:pathLst>
              <a:path w="979170" h="416559">
                <a:moveTo>
                  <a:pt x="0" y="416509"/>
                </a:moveTo>
                <a:lnTo>
                  <a:pt x="978623" y="416509"/>
                </a:lnTo>
                <a:lnTo>
                  <a:pt x="978623" y="0"/>
                </a:lnTo>
                <a:lnTo>
                  <a:pt x="0" y="0"/>
                </a:lnTo>
                <a:lnTo>
                  <a:pt x="0" y="41650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8310" y="1337182"/>
            <a:ext cx="276860" cy="103505"/>
          </a:xfrm>
          <a:custGeom>
            <a:avLst/>
            <a:gdLst/>
            <a:ahLst/>
            <a:cxnLst/>
            <a:rect l="l" t="t" r="r" b="b"/>
            <a:pathLst>
              <a:path w="276860" h="103505">
                <a:moveTo>
                  <a:pt x="251242" y="51689"/>
                </a:moveTo>
                <a:lnTo>
                  <a:pt x="181355" y="92455"/>
                </a:lnTo>
                <a:lnTo>
                  <a:pt x="180339" y="96266"/>
                </a:lnTo>
                <a:lnTo>
                  <a:pt x="182117" y="99314"/>
                </a:lnTo>
                <a:lnTo>
                  <a:pt x="183768" y="102361"/>
                </a:lnTo>
                <a:lnTo>
                  <a:pt x="187705" y="103377"/>
                </a:lnTo>
                <a:lnTo>
                  <a:pt x="265461" y="58039"/>
                </a:lnTo>
                <a:lnTo>
                  <a:pt x="263778" y="58039"/>
                </a:lnTo>
                <a:lnTo>
                  <a:pt x="263778" y="57150"/>
                </a:lnTo>
                <a:lnTo>
                  <a:pt x="260603" y="57150"/>
                </a:lnTo>
                <a:lnTo>
                  <a:pt x="251242" y="51689"/>
                </a:lnTo>
                <a:close/>
              </a:path>
              <a:path w="276860" h="103505">
                <a:moveTo>
                  <a:pt x="240356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240356" y="58039"/>
                </a:lnTo>
                <a:lnTo>
                  <a:pt x="251242" y="51689"/>
                </a:lnTo>
                <a:lnTo>
                  <a:pt x="240356" y="45339"/>
                </a:lnTo>
                <a:close/>
              </a:path>
              <a:path w="276860" h="103505">
                <a:moveTo>
                  <a:pt x="265461" y="45339"/>
                </a:moveTo>
                <a:lnTo>
                  <a:pt x="263778" y="45339"/>
                </a:lnTo>
                <a:lnTo>
                  <a:pt x="263778" y="58039"/>
                </a:lnTo>
                <a:lnTo>
                  <a:pt x="265461" y="58039"/>
                </a:lnTo>
                <a:lnTo>
                  <a:pt x="276351" y="51689"/>
                </a:lnTo>
                <a:lnTo>
                  <a:pt x="265461" y="45339"/>
                </a:lnTo>
                <a:close/>
              </a:path>
              <a:path w="276860" h="103505">
                <a:moveTo>
                  <a:pt x="260603" y="46227"/>
                </a:moveTo>
                <a:lnTo>
                  <a:pt x="251242" y="51689"/>
                </a:lnTo>
                <a:lnTo>
                  <a:pt x="260603" y="57150"/>
                </a:lnTo>
                <a:lnTo>
                  <a:pt x="260603" y="46227"/>
                </a:lnTo>
                <a:close/>
              </a:path>
              <a:path w="276860" h="103505">
                <a:moveTo>
                  <a:pt x="263778" y="46227"/>
                </a:moveTo>
                <a:lnTo>
                  <a:pt x="260603" y="46227"/>
                </a:lnTo>
                <a:lnTo>
                  <a:pt x="260603" y="57150"/>
                </a:lnTo>
                <a:lnTo>
                  <a:pt x="263778" y="57150"/>
                </a:lnTo>
                <a:lnTo>
                  <a:pt x="263778" y="46227"/>
                </a:lnTo>
                <a:close/>
              </a:path>
              <a:path w="276860" h="103505">
                <a:moveTo>
                  <a:pt x="187705" y="0"/>
                </a:moveTo>
                <a:lnTo>
                  <a:pt x="183896" y="1016"/>
                </a:lnTo>
                <a:lnTo>
                  <a:pt x="180339" y="7111"/>
                </a:lnTo>
                <a:lnTo>
                  <a:pt x="181355" y="10922"/>
                </a:lnTo>
                <a:lnTo>
                  <a:pt x="251242" y="51689"/>
                </a:lnTo>
                <a:lnTo>
                  <a:pt x="260603" y="46227"/>
                </a:lnTo>
                <a:lnTo>
                  <a:pt x="263778" y="46227"/>
                </a:lnTo>
                <a:lnTo>
                  <a:pt x="263778" y="45339"/>
                </a:lnTo>
                <a:lnTo>
                  <a:pt x="265461" y="45339"/>
                </a:lnTo>
                <a:lnTo>
                  <a:pt x="187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7863" y="1180591"/>
            <a:ext cx="0" cy="416559"/>
          </a:xfrm>
          <a:custGeom>
            <a:avLst/>
            <a:gdLst/>
            <a:ahLst/>
            <a:cxnLst/>
            <a:rect l="l" t="t" r="r" b="b"/>
            <a:pathLst>
              <a:path h="416559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4663" y="1388871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4663" y="1180591"/>
            <a:ext cx="406400" cy="416559"/>
          </a:xfrm>
          <a:custGeom>
            <a:avLst/>
            <a:gdLst/>
            <a:ahLst/>
            <a:cxnLst/>
            <a:rect l="l" t="t" r="r" b="b"/>
            <a:pathLst>
              <a:path w="406400" h="416559">
                <a:moveTo>
                  <a:pt x="0" y="208280"/>
                </a:moveTo>
                <a:lnTo>
                  <a:pt x="5364" y="160553"/>
                </a:lnTo>
                <a:lnTo>
                  <a:pt x="20645" y="116725"/>
                </a:lnTo>
                <a:lnTo>
                  <a:pt x="44626" y="78051"/>
                </a:lnTo>
                <a:lnTo>
                  <a:pt x="76090" y="45786"/>
                </a:lnTo>
                <a:lnTo>
                  <a:pt x="113818" y="21186"/>
                </a:lnTo>
                <a:lnTo>
                  <a:pt x="156594" y="5505"/>
                </a:lnTo>
                <a:lnTo>
                  <a:pt x="203200" y="0"/>
                </a:lnTo>
                <a:lnTo>
                  <a:pt x="249765" y="5505"/>
                </a:lnTo>
                <a:lnTo>
                  <a:pt x="292525" y="21186"/>
                </a:lnTo>
                <a:lnTo>
                  <a:pt x="330256" y="45786"/>
                </a:lnTo>
                <a:lnTo>
                  <a:pt x="361733" y="78051"/>
                </a:lnTo>
                <a:lnTo>
                  <a:pt x="385731" y="116725"/>
                </a:lnTo>
                <a:lnTo>
                  <a:pt x="401028" y="160553"/>
                </a:lnTo>
                <a:lnTo>
                  <a:pt x="406400" y="208280"/>
                </a:lnTo>
                <a:lnTo>
                  <a:pt x="401028" y="256046"/>
                </a:lnTo>
                <a:lnTo>
                  <a:pt x="385731" y="299890"/>
                </a:lnTo>
                <a:lnTo>
                  <a:pt x="361733" y="338562"/>
                </a:lnTo>
                <a:lnTo>
                  <a:pt x="330256" y="370813"/>
                </a:lnTo>
                <a:lnTo>
                  <a:pt x="292525" y="395395"/>
                </a:lnTo>
                <a:lnTo>
                  <a:pt x="249765" y="411060"/>
                </a:lnTo>
                <a:lnTo>
                  <a:pt x="203200" y="416560"/>
                </a:lnTo>
                <a:lnTo>
                  <a:pt x="156594" y="411060"/>
                </a:lnTo>
                <a:lnTo>
                  <a:pt x="113818" y="395395"/>
                </a:lnTo>
                <a:lnTo>
                  <a:pt x="76090" y="370813"/>
                </a:lnTo>
                <a:lnTo>
                  <a:pt x="44626" y="338562"/>
                </a:lnTo>
                <a:lnTo>
                  <a:pt x="20645" y="299890"/>
                </a:lnTo>
                <a:lnTo>
                  <a:pt x="5364" y="256046"/>
                </a:lnTo>
                <a:lnTo>
                  <a:pt x="0" y="20828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408" y="1147279"/>
            <a:ext cx="306070" cy="485775"/>
          </a:xfrm>
          <a:custGeom>
            <a:avLst/>
            <a:gdLst/>
            <a:ahLst/>
            <a:cxnLst/>
            <a:rect l="l" t="t" r="r" b="b"/>
            <a:pathLst>
              <a:path w="306070" h="485775">
                <a:moveTo>
                  <a:pt x="0" y="485432"/>
                </a:moveTo>
                <a:lnTo>
                  <a:pt x="305650" y="485432"/>
                </a:lnTo>
                <a:lnTo>
                  <a:pt x="305650" y="0"/>
                </a:lnTo>
                <a:lnTo>
                  <a:pt x="0" y="0"/>
                </a:lnTo>
                <a:lnTo>
                  <a:pt x="0" y="48543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0935" y="1337944"/>
            <a:ext cx="347980" cy="103505"/>
          </a:xfrm>
          <a:custGeom>
            <a:avLst/>
            <a:gdLst/>
            <a:ahLst/>
            <a:cxnLst/>
            <a:rect l="l" t="t" r="r" b="b"/>
            <a:pathLst>
              <a:path w="347979" h="103505">
                <a:moveTo>
                  <a:pt x="259079" y="0"/>
                </a:moveTo>
                <a:lnTo>
                  <a:pt x="255142" y="1016"/>
                </a:lnTo>
                <a:lnTo>
                  <a:pt x="251587" y="7112"/>
                </a:lnTo>
                <a:lnTo>
                  <a:pt x="252602" y="11049"/>
                </a:lnTo>
                <a:lnTo>
                  <a:pt x="311442" y="45521"/>
                </a:lnTo>
                <a:lnTo>
                  <a:pt x="334899" y="45593"/>
                </a:lnTo>
                <a:lnTo>
                  <a:pt x="334899" y="58293"/>
                </a:lnTo>
                <a:lnTo>
                  <a:pt x="311332" y="58293"/>
                </a:lnTo>
                <a:lnTo>
                  <a:pt x="252349" y="92456"/>
                </a:lnTo>
                <a:lnTo>
                  <a:pt x="251333" y="96393"/>
                </a:lnTo>
                <a:lnTo>
                  <a:pt x="253111" y="99441"/>
                </a:lnTo>
                <a:lnTo>
                  <a:pt x="254888" y="102362"/>
                </a:lnTo>
                <a:lnTo>
                  <a:pt x="258699" y="103505"/>
                </a:lnTo>
                <a:lnTo>
                  <a:pt x="336731" y="58293"/>
                </a:lnTo>
                <a:lnTo>
                  <a:pt x="334899" y="58293"/>
                </a:lnTo>
                <a:lnTo>
                  <a:pt x="336854" y="58221"/>
                </a:lnTo>
                <a:lnTo>
                  <a:pt x="347472" y="52070"/>
                </a:lnTo>
                <a:lnTo>
                  <a:pt x="262000" y="1778"/>
                </a:lnTo>
                <a:lnTo>
                  <a:pt x="259079" y="0"/>
                </a:lnTo>
                <a:close/>
              </a:path>
              <a:path w="347979" h="103505">
                <a:moveTo>
                  <a:pt x="322349" y="51911"/>
                </a:moveTo>
                <a:lnTo>
                  <a:pt x="311454" y="58221"/>
                </a:lnTo>
                <a:lnTo>
                  <a:pt x="334899" y="58293"/>
                </a:lnTo>
                <a:lnTo>
                  <a:pt x="334899" y="57404"/>
                </a:lnTo>
                <a:lnTo>
                  <a:pt x="331724" y="57404"/>
                </a:lnTo>
                <a:lnTo>
                  <a:pt x="322349" y="51911"/>
                </a:lnTo>
                <a:close/>
              </a:path>
              <a:path w="347979" h="103505">
                <a:moveTo>
                  <a:pt x="126" y="44577"/>
                </a:moveTo>
                <a:lnTo>
                  <a:pt x="0" y="57277"/>
                </a:lnTo>
                <a:lnTo>
                  <a:pt x="311454" y="58221"/>
                </a:lnTo>
                <a:lnTo>
                  <a:pt x="322349" y="51911"/>
                </a:lnTo>
                <a:lnTo>
                  <a:pt x="311442" y="45521"/>
                </a:lnTo>
                <a:lnTo>
                  <a:pt x="126" y="44577"/>
                </a:lnTo>
                <a:close/>
              </a:path>
              <a:path w="347979" h="103505">
                <a:moveTo>
                  <a:pt x="331724" y="46482"/>
                </a:moveTo>
                <a:lnTo>
                  <a:pt x="322349" y="51911"/>
                </a:lnTo>
                <a:lnTo>
                  <a:pt x="331724" y="57404"/>
                </a:lnTo>
                <a:lnTo>
                  <a:pt x="331724" y="46482"/>
                </a:lnTo>
                <a:close/>
              </a:path>
              <a:path w="347979" h="103505">
                <a:moveTo>
                  <a:pt x="334899" y="46482"/>
                </a:moveTo>
                <a:lnTo>
                  <a:pt x="331724" y="46482"/>
                </a:lnTo>
                <a:lnTo>
                  <a:pt x="331724" y="57404"/>
                </a:lnTo>
                <a:lnTo>
                  <a:pt x="334899" y="57404"/>
                </a:lnTo>
                <a:lnTo>
                  <a:pt x="334899" y="46482"/>
                </a:lnTo>
                <a:close/>
              </a:path>
              <a:path w="347979" h="103505">
                <a:moveTo>
                  <a:pt x="311442" y="45521"/>
                </a:moveTo>
                <a:lnTo>
                  <a:pt x="322349" y="51911"/>
                </a:lnTo>
                <a:lnTo>
                  <a:pt x="331724" y="46482"/>
                </a:lnTo>
                <a:lnTo>
                  <a:pt x="334899" y="46482"/>
                </a:lnTo>
                <a:lnTo>
                  <a:pt x="334899" y="45593"/>
                </a:lnTo>
                <a:lnTo>
                  <a:pt x="311442" y="45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6173" y="931798"/>
            <a:ext cx="103377" cy="2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4855" y="1945931"/>
            <a:ext cx="974090" cy="416559"/>
          </a:xfrm>
          <a:custGeom>
            <a:avLst/>
            <a:gdLst/>
            <a:ahLst/>
            <a:cxnLst/>
            <a:rect l="l" t="t" r="r" b="b"/>
            <a:pathLst>
              <a:path w="974089" h="416560">
                <a:moveTo>
                  <a:pt x="0" y="416394"/>
                </a:moveTo>
                <a:lnTo>
                  <a:pt x="973683" y="416394"/>
                </a:lnTo>
                <a:lnTo>
                  <a:pt x="973683" y="0"/>
                </a:lnTo>
                <a:lnTo>
                  <a:pt x="0" y="0"/>
                </a:lnTo>
                <a:lnTo>
                  <a:pt x="0" y="41639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9905" y="1383664"/>
            <a:ext cx="2779395" cy="822325"/>
          </a:xfrm>
          <a:custGeom>
            <a:avLst/>
            <a:gdLst/>
            <a:ahLst/>
            <a:cxnLst/>
            <a:rect l="l" t="t" r="r" b="b"/>
            <a:pathLst>
              <a:path w="2779395" h="822325">
                <a:moveTo>
                  <a:pt x="209840" y="770382"/>
                </a:moveTo>
                <a:lnTo>
                  <a:pt x="139954" y="811149"/>
                </a:lnTo>
                <a:lnTo>
                  <a:pt x="138937" y="815086"/>
                </a:lnTo>
                <a:lnTo>
                  <a:pt x="140716" y="818007"/>
                </a:lnTo>
                <a:lnTo>
                  <a:pt x="142367" y="821054"/>
                </a:lnTo>
                <a:lnTo>
                  <a:pt x="146304" y="822071"/>
                </a:lnTo>
                <a:lnTo>
                  <a:pt x="224059" y="776732"/>
                </a:lnTo>
                <a:lnTo>
                  <a:pt x="222376" y="776732"/>
                </a:lnTo>
                <a:lnTo>
                  <a:pt x="222376" y="775843"/>
                </a:lnTo>
                <a:lnTo>
                  <a:pt x="219201" y="775843"/>
                </a:lnTo>
                <a:lnTo>
                  <a:pt x="209840" y="770382"/>
                </a:lnTo>
                <a:close/>
              </a:path>
              <a:path w="2779395" h="822325">
                <a:moveTo>
                  <a:pt x="2766441" y="399288"/>
                </a:moveTo>
                <a:lnTo>
                  <a:pt x="2793" y="399288"/>
                </a:lnTo>
                <a:lnTo>
                  <a:pt x="0" y="402082"/>
                </a:lnTo>
                <a:lnTo>
                  <a:pt x="0" y="773938"/>
                </a:lnTo>
                <a:lnTo>
                  <a:pt x="2793" y="776732"/>
                </a:lnTo>
                <a:lnTo>
                  <a:pt x="198954" y="776732"/>
                </a:lnTo>
                <a:lnTo>
                  <a:pt x="209840" y="770382"/>
                </a:lnTo>
                <a:lnTo>
                  <a:pt x="12700" y="770382"/>
                </a:lnTo>
                <a:lnTo>
                  <a:pt x="6350" y="764032"/>
                </a:lnTo>
                <a:lnTo>
                  <a:pt x="12700" y="764032"/>
                </a:lnTo>
                <a:lnTo>
                  <a:pt x="12700" y="411988"/>
                </a:lnTo>
                <a:lnTo>
                  <a:pt x="6350" y="411988"/>
                </a:lnTo>
                <a:lnTo>
                  <a:pt x="12700" y="405638"/>
                </a:lnTo>
                <a:lnTo>
                  <a:pt x="2766441" y="405638"/>
                </a:lnTo>
                <a:lnTo>
                  <a:pt x="2766441" y="399288"/>
                </a:lnTo>
                <a:close/>
              </a:path>
              <a:path w="2779395" h="822325">
                <a:moveTo>
                  <a:pt x="224059" y="764032"/>
                </a:moveTo>
                <a:lnTo>
                  <a:pt x="222376" y="764032"/>
                </a:lnTo>
                <a:lnTo>
                  <a:pt x="222376" y="776732"/>
                </a:lnTo>
                <a:lnTo>
                  <a:pt x="224059" y="776732"/>
                </a:lnTo>
                <a:lnTo>
                  <a:pt x="234950" y="770382"/>
                </a:lnTo>
                <a:lnTo>
                  <a:pt x="224059" y="764032"/>
                </a:lnTo>
                <a:close/>
              </a:path>
              <a:path w="2779395" h="822325">
                <a:moveTo>
                  <a:pt x="219201" y="764921"/>
                </a:moveTo>
                <a:lnTo>
                  <a:pt x="209840" y="770382"/>
                </a:lnTo>
                <a:lnTo>
                  <a:pt x="219201" y="775843"/>
                </a:lnTo>
                <a:lnTo>
                  <a:pt x="219201" y="764921"/>
                </a:lnTo>
                <a:close/>
              </a:path>
              <a:path w="2779395" h="822325">
                <a:moveTo>
                  <a:pt x="222376" y="764921"/>
                </a:moveTo>
                <a:lnTo>
                  <a:pt x="219201" y="764921"/>
                </a:lnTo>
                <a:lnTo>
                  <a:pt x="219201" y="775843"/>
                </a:lnTo>
                <a:lnTo>
                  <a:pt x="222376" y="775843"/>
                </a:lnTo>
                <a:lnTo>
                  <a:pt x="222376" y="764921"/>
                </a:lnTo>
                <a:close/>
              </a:path>
              <a:path w="2779395" h="822325">
                <a:moveTo>
                  <a:pt x="12700" y="764032"/>
                </a:moveTo>
                <a:lnTo>
                  <a:pt x="6350" y="764032"/>
                </a:lnTo>
                <a:lnTo>
                  <a:pt x="12700" y="770382"/>
                </a:lnTo>
                <a:lnTo>
                  <a:pt x="12700" y="764032"/>
                </a:lnTo>
                <a:close/>
              </a:path>
              <a:path w="2779395" h="822325">
                <a:moveTo>
                  <a:pt x="198954" y="764032"/>
                </a:moveTo>
                <a:lnTo>
                  <a:pt x="12700" y="764032"/>
                </a:lnTo>
                <a:lnTo>
                  <a:pt x="12700" y="770382"/>
                </a:lnTo>
                <a:lnTo>
                  <a:pt x="209840" y="770382"/>
                </a:lnTo>
                <a:lnTo>
                  <a:pt x="198954" y="764032"/>
                </a:lnTo>
                <a:close/>
              </a:path>
              <a:path w="2779395" h="822325">
                <a:moveTo>
                  <a:pt x="146304" y="718693"/>
                </a:moveTo>
                <a:lnTo>
                  <a:pt x="142367" y="719709"/>
                </a:lnTo>
                <a:lnTo>
                  <a:pt x="140716" y="722757"/>
                </a:lnTo>
                <a:lnTo>
                  <a:pt x="138937" y="725804"/>
                </a:lnTo>
                <a:lnTo>
                  <a:pt x="139954" y="729742"/>
                </a:lnTo>
                <a:lnTo>
                  <a:pt x="143001" y="731393"/>
                </a:lnTo>
                <a:lnTo>
                  <a:pt x="209840" y="770382"/>
                </a:lnTo>
                <a:lnTo>
                  <a:pt x="219201" y="764921"/>
                </a:lnTo>
                <a:lnTo>
                  <a:pt x="222376" y="764921"/>
                </a:lnTo>
                <a:lnTo>
                  <a:pt x="222376" y="764032"/>
                </a:lnTo>
                <a:lnTo>
                  <a:pt x="224059" y="764032"/>
                </a:lnTo>
                <a:lnTo>
                  <a:pt x="146304" y="718693"/>
                </a:lnTo>
                <a:close/>
              </a:path>
              <a:path w="2779395" h="822325">
                <a:moveTo>
                  <a:pt x="12700" y="405638"/>
                </a:moveTo>
                <a:lnTo>
                  <a:pt x="6350" y="411988"/>
                </a:lnTo>
                <a:lnTo>
                  <a:pt x="12700" y="411988"/>
                </a:lnTo>
                <a:lnTo>
                  <a:pt x="12700" y="405638"/>
                </a:lnTo>
                <a:close/>
              </a:path>
              <a:path w="2779395" h="822325">
                <a:moveTo>
                  <a:pt x="2779141" y="399288"/>
                </a:moveTo>
                <a:lnTo>
                  <a:pt x="2772791" y="399288"/>
                </a:lnTo>
                <a:lnTo>
                  <a:pt x="2766441" y="405638"/>
                </a:lnTo>
                <a:lnTo>
                  <a:pt x="12700" y="405638"/>
                </a:lnTo>
                <a:lnTo>
                  <a:pt x="12700" y="411988"/>
                </a:lnTo>
                <a:lnTo>
                  <a:pt x="2776220" y="411988"/>
                </a:lnTo>
                <a:lnTo>
                  <a:pt x="2779141" y="409194"/>
                </a:lnTo>
                <a:lnTo>
                  <a:pt x="2779141" y="399288"/>
                </a:lnTo>
                <a:close/>
              </a:path>
              <a:path w="2779395" h="822325">
                <a:moveTo>
                  <a:pt x="2766441" y="6350"/>
                </a:moveTo>
                <a:lnTo>
                  <a:pt x="2766441" y="405638"/>
                </a:lnTo>
                <a:lnTo>
                  <a:pt x="2772791" y="399288"/>
                </a:lnTo>
                <a:lnTo>
                  <a:pt x="2779141" y="399288"/>
                </a:lnTo>
                <a:lnTo>
                  <a:pt x="2779141" y="12700"/>
                </a:lnTo>
                <a:lnTo>
                  <a:pt x="2772791" y="12700"/>
                </a:lnTo>
                <a:lnTo>
                  <a:pt x="2766441" y="6350"/>
                </a:lnTo>
                <a:close/>
              </a:path>
              <a:path w="2779395" h="822325">
                <a:moveTo>
                  <a:pt x="2776220" y="0"/>
                </a:moveTo>
                <a:lnTo>
                  <a:pt x="2544191" y="0"/>
                </a:lnTo>
                <a:lnTo>
                  <a:pt x="2544191" y="12700"/>
                </a:lnTo>
                <a:lnTo>
                  <a:pt x="2766441" y="12700"/>
                </a:lnTo>
                <a:lnTo>
                  <a:pt x="2766441" y="6350"/>
                </a:lnTo>
                <a:lnTo>
                  <a:pt x="2779141" y="6350"/>
                </a:lnTo>
                <a:lnTo>
                  <a:pt x="2779141" y="2794"/>
                </a:lnTo>
                <a:lnTo>
                  <a:pt x="2776220" y="0"/>
                </a:lnTo>
                <a:close/>
              </a:path>
              <a:path w="2779395" h="822325">
                <a:moveTo>
                  <a:pt x="2779141" y="6350"/>
                </a:moveTo>
                <a:lnTo>
                  <a:pt x="2766441" y="6350"/>
                </a:lnTo>
                <a:lnTo>
                  <a:pt x="2772791" y="12700"/>
                </a:lnTo>
                <a:lnTo>
                  <a:pt x="2779141" y="12700"/>
                </a:lnTo>
                <a:lnTo>
                  <a:pt x="277914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7863" y="1945893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4663" y="2154173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4663" y="1945893"/>
            <a:ext cx="406400" cy="416559"/>
          </a:xfrm>
          <a:custGeom>
            <a:avLst/>
            <a:gdLst/>
            <a:ahLst/>
            <a:cxnLst/>
            <a:rect l="l" t="t" r="r" b="b"/>
            <a:pathLst>
              <a:path w="406400" h="416560">
                <a:moveTo>
                  <a:pt x="0" y="208280"/>
                </a:moveTo>
                <a:lnTo>
                  <a:pt x="5364" y="160553"/>
                </a:lnTo>
                <a:lnTo>
                  <a:pt x="20645" y="116725"/>
                </a:lnTo>
                <a:lnTo>
                  <a:pt x="44626" y="78051"/>
                </a:lnTo>
                <a:lnTo>
                  <a:pt x="76090" y="45786"/>
                </a:lnTo>
                <a:lnTo>
                  <a:pt x="113818" y="21186"/>
                </a:lnTo>
                <a:lnTo>
                  <a:pt x="156594" y="5505"/>
                </a:lnTo>
                <a:lnTo>
                  <a:pt x="203200" y="0"/>
                </a:lnTo>
                <a:lnTo>
                  <a:pt x="249765" y="5505"/>
                </a:lnTo>
                <a:lnTo>
                  <a:pt x="292525" y="21186"/>
                </a:lnTo>
                <a:lnTo>
                  <a:pt x="330256" y="45786"/>
                </a:lnTo>
                <a:lnTo>
                  <a:pt x="361733" y="78051"/>
                </a:lnTo>
                <a:lnTo>
                  <a:pt x="385731" y="116725"/>
                </a:lnTo>
                <a:lnTo>
                  <a:pt x="401028" y="160553"/>
                </a:lnTo>
                <a:lnTo>
                  <a:pt x="406400" y="208280"/>
                </a:lnTo>
                <a:lnTo>
                  <a:pt x="401028" y="256046"/>
                </a:lnTo>
                <a:lnTo>
                  <a:pt x="385731" y="299890"/>
                </a:lnTo>
                <a:lnTo>
                  <a:pt x="361733" y="338562"/>
                </a:lnTo>
                <a:lnTo>
                  <a:pt x="330256" y="370813"/>
                </a:lnTo>
                <a:lnTo>
                  <a:pt x="292525" y="395395"/>
                </a:lnTo>
                <a:lnTo>
                  <a:pt x="249765" y="411060"/>
                </a:lnTo>
                <a:lnTo>
                  <a:pt x="203200" y="416560"/>
                </a:lnTo>
                <a:lnTo>
                  <a:pt x="156594" y="411060"/>
                </a:lnTo>
                <a:lnTo>
                  <a:pt x="113818" y="395395"/>
                </a:lnTo>
                <a:lnTo>
                  <a:pt x="76090" y="370813"/>
                </a:lnTo>
                <a:lnTo>
                  <a:pt x="44626" y="338562"/>
                </a:lnTo>
                <a:lnTo>
                  <a:pt x="20645" y="299890"/>
                </a:lnTo>
                <a:lnTo>
                  <a:pt x="5364" y="256046"/>
                </a:lnTo>
                <a:lnTo>
                  <a:pt x="0" y="20828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8438" y="2102484"/>
            <a:ext cx="276225" cy="103505"/>
          </a:xfrm>
          <a:custGeom>
            <a:avLst/>
            <a:gdLst/>
            <a:ahLst/>
            <a:cxnLst/>
            <a:rect l="l" t="t" r="r" b="b"/>
            <a:pathLst>
              <a:path w="276225" h="103505">
                <a:moveTo>
                  <a:pt x="187578" y="0"/>
                </a:moveTo>
                <a:lnTo>
                  <a:pt x="183769" y="1016"/>
                </a:lnTo>
                <a:lnTo>
                  <a:pt x="180212" y="7112"/>
                </a:lnTo>
                <a:lnTo>
                  <a:pt x="181228" y="10922"/>
                </a:lnTo>
                <a:lnTo>
                  <a:pt x="240210" y="45327"/>
                </a:lnTo>
                <a:lnTo>
                  <a:pt x="263651" y="45339"/>
                </a:lnTo>
                <a:lnTo>
                  <a:pt x="263651" y="58039"/>
                </a:lnTo>
                <a:lnTo>
                  <a:pt x="240195" y="58039"/>
                </a:lnTo>
                <a:lnTo>
                  <a:pt x="184150" y="90677"/>
                </a:lnTo>
                <a:lnTo>
                  <a:pt x="181228" y="92455"/>
                </a:lnTo>
                <a:lnTo>
                  <a:pt x="180212" y="96266"/>
                </a:lnTo>
                <a:lnTo>
                  <a:pt x="181863" y="99314"/>
                </a:lnTo>
                <a:lnTo>
                  <a:pt x="183641" y="102362"/>
                </a:lnTo>
                <a:lnTo>
                  <a:pt x="187578" y="103377"/>
                </a:lnTo>
                <a:lnTo>
                  <a:pt x="265334" y="58039"/>
                </a:lnTo>
                <a:lnTo>
                  <a:pt x="263651" y="58039"/>
                </a:lnTo>
                <a:lnTo>
                  <a:pt x="265354" y="58027"/>
                </a:lnTo>
                <a:lnTo>
                  <a:pt x="276225" y="51689"/>
                </a:lnTo>
                <a:lnTo>
                  <a:pt x="187578" y="0"/>
                </a:lnTo>
                <a:close/>
              </a:path>
              <a:path w="276225" h="103505">
                <a:moveTo>
                  <a:pt x="251107" y="51684"/>
                </a:moveTo>
                <a:lnTo>
                  <a:pt x="240215" y="58027"/>
                </a:lnTo>
                <a:lnTo>
                  <a:pt x="263651" y="58039"/>
                </a:lnTo>
                <a:lnTo>
                  <a:pt x="263651" y="57150"/>
                </a:lnTo>
                <a:lnTo>
                  <a:pt x="260476" y="57150"/>
                </a:lnTo>
                <a:lnTo>
                  <a:pt x="251107" y="51684"/>
                </a:lnTo>
                <a:close/>
              </a:path>
              <a:path w="276225" h="103505">
                <a:moveTo>
                  <a:pt x="0" y="45212"/>
                </a:moveTo>
                <a:lnTo>
                  <a:pt x="0" y="57912"/>
                </a:lnTo>
                <a:lnTo>
                  <a:pt x="240215" y="58027"/>
                </a:lnTo>
                <a:lnTo>
                  <a:pt x="251107" y="51684"/>
                </a:lnTo>
                <a:lnTo>
                  <a:pt x="240210" y="45327"/>
                </a:lnTo>
                <a:lnTo>
                  <a:pt x="0" y="45212"/>
                </a:lnTo>
                <a:close/>
              </a:path>
              <a:path w="276225" h="103505">
                <a:moveTo>
                  <a:pt x="260476" y="46227"/>
                </a:moveTo>
                <a:lnTo>
                  <a:pt x="251107" y="51684"/>
                </a:lnTo>
                <a:lnTo>
                  <a:pt x="260476" y="57150"/>
                </a:lnTo>
                <a:lnTo>
                  <a:pt x="260476" y="46227"/>
                </a:lnTo>
                <a:close/>
              </a:path>
              <a:path w="276225" h="103505">
                <a:moveTo>
                  <a:pt x="263651" y="46227"/>
                </a:moveTo>
                <a:lnTo>
                  <a:pt x="260476" y="46227"/>
                </a:lnTo>
                <a:lnTo>
                  <a:pt x="260476" y="57150"/>
                </a:lnTo>
                <a:lnTo>
                  <a:pt x="263651" y="57150"/>
                </a:lnTo>
                <a:lnTo>
                  <a:pt x="263651" y="46227"/>
                </a:lnTo>
                <a:close/>
              </a:path>
              <a:path w="276225" h="103505">
                <a:moveTo>
                  <a:pt x="240210" y="45327"/>
                </a:moveTo>
                <a:lnTo>
                  <a:pt x="251107" y="51684"/>
                </a:lnTo>
                <a:lnTo>
                  <a:pt x="260476" y="46227"/>
                </a:lnTo>
                <a:lnTo>
                  <a:pt x="263651" y="46227"/>
                </a:lnTo>
                <a:lnTo>
                  <a:pt x="263651" y="45339"/>
                </a:lnTo>
                <a:lnTo>
                  <a:pt x="240210" y="4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4695" y="2671800"/>
            <a:ext cx="984250" cy="400685"/>
          </a:xfrm>
          <a:custGeom>
            <a:avLst/>
            <a:gdLst/>
            <a:ahLst/>
            <a:cxnLst/>
            <a:rect l="l" t="t" r="r" b="b"/>
            <a:pathLst>
              <a:path w="984250" h="400685">
                <a:moveTo>
                  <a:pt x="0" y="400329"/>
                </a:moveTo>
                <a:lnTo>
                  <a:pt x="983983" y="400329"/>
                </a:lnTo>
                <a:lnTo>
                  <a:pt x="983983" y="0"/>
                </a:lnTo>
                <a:lnTo>
                  <a:pt x="0" y="0"/>
                </a:lnTo>
                <a:lnTo>
                  <a:pt x="0" y="4003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8789" y="1912924"/>
            <a:ext cx="306070" cy="485140"/>
          </a:xfrm>
          <a:custGeom>
            <a:avLst/>
            <a:gdLst/>
            <a:ahLst/>
            <a:cxnLst/>
            <a:rect l="l" t="t" r="r" b="b"/>
            <a:pathLst>
              <a:path w="306070" h="485139">
                <a:moveTo>
                  <a:pt x="0" y="485089"/>
                </a:moveTo>
                <a:lnTo>
                  <a:pt x="305536" y="485089"/>
                </a:lnTo>
                <a:lnTo>
                  <a:pt x="305536" y="0"/>
                </a:lnTo>
                <a:lnTo>
                  <a:pt x="0" y="0"/>
                </a:lnTo>
                <a:lnTo>
                  <a:pt x="0" y="485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8789" y="1912924"/>
            <a:ext cx="306070" cy="485140"/>
          </a:xfrm>
          <a:custGeom>
            <a:avLst/>
            <a:gdLst/>
            <a:ahLst/>
            <a:cxnLst/>
            <a:rect l="l" t="t" r="r" b="b"/>
            <a:pathLst>
              <a:path w="306070" h="485139">
                <a:moveTo>
                  <a:pt x="0" y="485089"/>
                </a:moveTo>
                <a:lnTo>
                  <a:pt x="305536" y="485089"/>
                </a:lnTo>
                <a:lnTo>
                  <a:pt x="305536" y="0"/>
                </a:lnTo>
                <a:lnTo>
                  <a:pt x="0" y="0"/>
                </a:lnTo>
                <a:lnTo>
                  <a:pt x="0" y="48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0935" y="2103373"/>
            <a:ext cx="347980" cy="103505"/>
          </a:xfrm>
          <a:custGeom>
            <a:avLst/>
            <a:gdLst/>
            <a:ahLst/>
            <a:cxnLst/>
            <a:rect l="l" t="t" r="r" b="b"/>
            <a:pathLst>
              <a:path w="347979" h="103505">
                <a:moveTo>
                  <a:pt x="311850" y="58213"/>
                </a:moveTo>
                <a:lnTo>
                  <a:pt x="252729" y="92455"/>
                </a:lnTo>
                <a:lnTo>
                  <a:pt x="251587" y="96265"/>
                </a:lnTo>
                <a:lnTo>
                  <a:pt x="255142" y="102361"/>
                </a:lnTo>
                <a:lnTo>
                  <a:pt x="259079" y="103377"/>
                </a:lnTo>
                <a:lnTo>
                  <a:pt x="262127" y="101726"/>
                </a:lnTo>
                <a:lnTo>
                  <a:pt x="337109" y="58292"/>
                </a:lnTo>
                <a:lnTo>
                  <a:pt x="311850" y="58213"/>
                </a:lnTo>
                <a:close/>
              </a:path>
              <a:path w="347979" h="103505">
                <a:moveTo>
                  <a:pt x="322688" y="51935"/>
                </a:moveTo>
                <a:lnTo>
                  <a:pt x="311850" y="58213"/>
                </a:lnTo>
                <a:lnTo>
                  <a:pt x="335279" y="58292"/>
                </a:lnTo>
                <a:lnTo>
                  <a:pt x="335279" y="57403"/>
                </a:lnTo>
                <a:lnTo>
                  <a:pt x="331977" y="57403"/>
                </a:lnTo>
                <a:lnTo>
                  <a:pt x="322688" y="51935"/>
                </a:lnTo>
                <a:close/>
              </a:path>
              <a:path w="347979" h="103505">
                <a:moveTo>
                  <a:pt x="259461" y="0"/>
                </a:moveTo>
                <a:lnTo>
                  <a:pt x="255524" y="1015"/>
                </a:lnTo>
                <a:lnTo>
                  <a:pt x="251967" y="7111"/>
                </a:lnTo>
                <a:lnTo>
                  <a:pt x="252984" y="10921"/>
                </a:lnTo>
                <a:lnTo>
                  <a:pt x="311776" y="45512"/>
                </a:lnTo>
                <a:lnTo>
                  <a:pt x="335279" y="45592"/>
                </a:lnTo>
                <a:lnTo>
                  <a:pt x="335279" y="58292"/>
                </a:lnTo>
                <a:lnTo>
                  <a:pt x="337109" y="58292"/>
                </a:lnTo>
                <a:lnTo>
                  <a:pt x="347852" y="52069"/>
                </a:lnTo>
                <a:lnTo>
                  <a:pt x="262381" y="1777"/>
                </a:lnTo>
                <a:lnTo>
                  <a:pt x="259461" y="0"/>
                </a:lnTo>
                <a:close/>
              </a:path>
              <a:path w="347979" h="103505">
                <a:moveTo>
                  <a:pt x="126" y="44450"/>
                </a:moveTo>
                <a:lnTo>
                  <a:pt x="0" y="57150"/>
                </a:lnTo>
                <a:lnTo>
                  <a:pt x="311850" y="58213"/>
                </a:lnTo>
                <a:lnTo>
                  <a:pt x="322688" y="51935"/>
                </a:lnTo>
                <a:lnTo>
                  <a:pt x="311776" y="45512"/>
                </a:lnTo>
                <a:lnTo>
                  <a:pt x="126" y="44450"/>
                </a:lnTo>
                <a:close/>
              </a:path>
              <a:path w="347979" h="103505">
                <a:moveTo>
                  <a:pt x="332104" y="46481"/>
                </a:moveTo>
                <a:lnTo>
                  <a:pt x="322688" y="51935"/>
                </a:lnTo>
                <a:lnTo>
                  <a:pt x="331977" y="57403"/>
                </a:lnTo>
                <a:lnTo>
                  <a:pt x="332104" y="46481"/>
                </a:lnTo>
                <a:close/>
              </a:path>
              <a:path w="347979" h="103505">
                <a:moveTo>
                  <a:pt x="335279" y="46481"/>
                </a:moveTo>
                <a:lnTo>
                  <a:pt x="332104" y="46481"/>
                </a:lnTo>
                <a:lnTo>
                  <a:pt x="331977" y="57403"/>
                </a:lnTo>
                <a:lnTo>
                  <a:pt x="335279" y="57403"/>
                </a:lnTo>
                <a:lnTo>
                  <a:pt x="335279" y="46481"/>
                </a:lnTo>
                <a:close/>
              </a:path>
              <a:path w="347979" h="103505">
                <a:moveTo>
                  <a:pt x="311776" y="45512"/>
                </a:moveTo>
                <a:lnTo>
                  <a:pt x="322688" y="51935"/>
                </a:lnTo>
                <a:lnTo>
                  <a:pt x="332104" y="46481"/>
                </a:lnTo>
                <a:lnTo>
                  <a:pt x="335279" y="46481"/>
                </a:lnTo>
                <a:lnTo>
                  <a:pt x="335279" y="45592"/>
                </a:lnTo>
                <a:lnTo>
                  <a:pt x="311776" y="45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9745" y="2149093"/>
            <a:ext cx="2789555" cy="774700"/>
          </a:xfrm>
          <a:custGeom>
            <a:avLst/>
            <a:gdLst/>
            <a:ahLst/>
            <a:cxnLst/>
            <a:rect l="l" t="t" r="r" b="b"/>
            <a:pathLst>
              <a:path w="2789554" h="774700">
                <a:moveTo>
                  <a:pt x="209840" y="722884"/>
                </a:moveTo>
                <a:lnTo>
                  <a:pt x="139954" y="763651"/>
                </a:lnTo>
                <a:lnTo>
                  <a:pt x="138937" y="767461"/>
                </a:lnTo>
                <a:lnTo>
                  <a:pt x="142494" y="773557"/>
                </a:lnTo>
                <a:lnTo>
                  <a:pt x="146304" y="774573"/>
                </a:lnTo>
                <a:lnTo>
                  <a:pt x="224059" y="729234"/>
                </a:lnTo>
                <a:lnTo>
                  <a:pt x="222377" y="729234"/>
                </a:lnTo>
                <a:lnTo>
                  <a:pt x="222377" y="728345"/>
                </a:lnTo>
                <a:lnTo>
                  <a:pt x="219202" y="728345"/>
                </a:lnTo>
                <a:lnTo>
                  <a:pt x="209840" y="722884"/>
                </a:lnTo>
                <a:close/>
              </a:path>
              <a:path w="2789554" h="774700">
                <a:moveTo>
                  <a:pt x="2776728" y="379475"/>
                </a:moveTo>
                <a:lnTo>
                  <a:pt x="2793" y="379475"/>
                </a:lnTo>
                <a:lnTo>
                  <a:pt x="0" y="382270"/>
                </a:lnTo>
                <a:lnTo>
                  <a:pt x="0" y="726440"/>
                </a:lnTo>
                <a:lnTo>
                  <a:pt x="2793" y="729234"/>
                </a:lnTo>
                <a:lnTo>
                  <a:pt x="198954" y="729234"/>
                </a:lnTo>
                <a:lnTo>
                  <a:pt x="209840" y="722884"/>
                </a:lnTo>
                <a:lnTo>
                  <a:pt x="12700" y="722884"/>
                </a:lnTo>
                <a:lnTo>
                  <a:pt x="6350" y="716534"/>
                </a:lnTo>
                <a:lnTo>
                  <a:pt x="12700" y="716534"/>
                </a:lnTo>
                <a:lnTo>
                  <a:pt x="12700" y="392175"/>
                </a:lnTo>
                <a:lnTo>
                  <a:pt x="6350" y="392175"/>
                </a:lnTo>
                <a:lnTo>
                  <a:pt x="12700" y="385825"/>
                </a:lnTo>
                <a:lnTo>
                  <a:pt x="2776728" y="385825"/>
                </a:lnTo>
                <a:lnTo>
                  <a:pt x="2776728" y="379475"/>
                </a:lnTo>
                <a:close/>
              </a:path>
              <a:path w="2789554" h="774700">
                <a:moveTo>
                  <a:pt x="224059" y="716534"/>
                </a:moveTo>
                <a:lnTo>
                  <a:pt x="222377" y="716534"/>
                </a:lnTo>
                <a:lnTo>
                  <a:pt x="222377" y="729234"/>
                </a:lnTo>
                <a:lnTo>
                  <a:pt x="224059" y="729234"/>
                </a:lnTo>
                <a:lnTo>
                  <a:pt x="234950" y="722884"/>
                </a:lnTo>
                <a:lnTo>
                  <a:pt x="224059" y="716534"/>
                </a:lnTo>
                <a:close/>
              </a:path>
              <a:path w="2789554" h="774700">
                <a:moveTo>
                  <a:pt x="219202" y="717423"/>
                </a:moveTo>
                <a:lnTo>
                  <a:pt x="209840" y="722884"/>
                </a:lnTo>
                <a:lnTo>
                  <a:pt x="219202" y="728345"/>
                </a:lnTo>
                <a:lnTo>
                  <a:pt x="219202" y="717423"/>
                </a:lnTo>
                <a:close/>
              </a:path>
              <a:path w="2789554" h="774700">
                <a:moveTo>
                  <a:pt x="222377" y="717423"/>
                </a:moveTo>
                <a:lnTo>
                  <a:pt x="219202" y="717423"/>
                </a:lnTo>
                <a:lnTo>
                  <a:pt x="219202" y="728345"/>
                </a:lnTo>
                <a:lnTo>
                  <a:pt x="222377" y="728345"/>
                </a:lnTo>
                <a:lnTo>
                  <a:pt x="222377" y="717423"/>
                </a:lnTo>
                <a:close/>
              </a:path>
              <a:path w="2789554" h="774700">
                <a:moveTo>
                  <a:pt x="12700" y="716534"/>
                </a:moveTo>
                <a:lnTo>
                  <a:pt x="6350" y="716534"/>
                </a:lnTo>
                <a:lnTo>
                  <a:pt x="12700" y="722884"/>
                </a:lnTo>
                <a:lnTo>
                  <a:pt x="12700" y="716534"/>
                </a:lnTo>
                <a:close/>
              </a:path>
              <a:path w="2789554" h="774700">
                <a:moveTo>
                  <a:pt x="198954" y="716534"/>
                </a:moveTo>
                <a:lnTo>
                  <a:pt x="12700" y="716534"/>
                </a:lnTo>
                <a:lnTo>
                  <a:pt x="12700" y="722884"/>
                </a:lnTo>
                <a:lnTo>
                  <a:pt x="209840" y="722884"/>
                </a:lnTo>
                <a:lnTo>
                  <a:pt x="198954" y="716534"/>
                </a:lnTo>
                <a:close/>
              </a:path>
              <a:path w="2789554" h="774700">
                <a:moveTo>
                  <a:pt x="146304" y="671195"/>
                </a:moveTo>
                <a:lnTo>
                  <a:pt x="142494" y="672211"/>
                </a:lnTo>
                <a:lnTo>
                  <a:pt x="138937" y="678307"/>
                </a:lnTo>
                <a:lnTo>
                  <a:pt x="139954" y="682117"/>
                </a:lnTo>
                <a:lnTo>
                  <a:pt x="209840" y="722884"/>
                </a:lnTo>
                <a:lnTo>
                  <a:pt x="219202" y="717423"/>
                </a:lnTo>
                <a:lnTo>
                  <a:pt x="222377" y="717423"/>
                </a:lnTo>
                <a:lnTo>
                  <a:pt x="222377" y="716534"/>
                </a:lnTo>
                <a:lnTo>
                  <a:pt x="224059" y="716534"/>
                </a:lnTo>
                <a:lnTo>
                  <a:pt x="146304" y="671195"/>
                </a:lnTo>
                <a:close/>
              </a:path>
              <a:path w="2789554" h="774700">
                <a:moveTo>
                  <a:pt x="12700" y="385825"/>
                </a:moveTo>
                <a:lnTo>
                  <a:pt x="6350" y="392175"/>
                </a:lnTo>
                <a:lnTo>
                  <a:pt x="12700" y="392175"/>
                </a:lnTo>
                <a:lnTo>
                  <a:pt x="12700" y="385825"/>
                </a:lnTo>
                <a:close/>
              </a:path>
              <a:path w="2789554" h="774700">
                <a:moveTo>
                  <a:pt x="2789428" y="379475"/>
                </a:moveTo>
                <a:lnTo>
                  <a:pt x="2783078" y="379475"/>
                </a:lnTo>
                <a:lnTo>
                  <a:pt x="2776728" y="385825"/>
                </a:lnTo>
                <a:lnTo>
                  <a:pt x="12700" y="385825"/>
                </a:lnTo>
                <a:lnTo>
                  <a:pt x="12700" y="392175"/>
                </a:lnTo>
                <a:lnTo>
                  <a:pt x="2786634" y="392175"/>
                </a:lnTo>
                <a:lnTo>
                  <a:pt x="2789428" y="389255"/>
                </a:lnTo>
                <a:lnTo>
                  <a:pt x="2789428" y="379475"/>
                </a:lnTo>
                <a:close/>
              </a:path>
              <a:path w="2789554" h="774700">
                <a:moveTo>
                  <a:pt x="2776728" y="6350"/>
                </a:moveTo>
                <a:lnTo>
                  <a:pt x="2776728" y="385825"/>
                </a:lnTo>
                <a:lnTo>
                  <a:pt x="2783078" y="379475"/>
                </a:lnTo>
                <a:lnTo>
                  <a:pt x="2789428" y="379475"/>
                </a:lnTo>
                <a:lnTo>
                  <a:pt x="2789428" y="12700"/>
                </a:lnTo>
                <a:lnTo>
                  <a:pt x="2783078" y="12700"/>
                </a:lnTo>
                <a:lnTo>
                  <a:pt x="2776728" y="6350"/>
                </a:lnTo>
                <a:close/>
              </a:path>
              <a:path w="2789554" h="774700">
                <a:moveTo>
                  <a:pt x="2786634" y="0"/>
                </a:moveTo>
                <a:lnTo>
                  <a:pt x="2554605" y="0"/>
                </a:lnTo>
                <a:lnTo>
                  <a:pt x="2554605" y="12700"/>
                </a:lnTo>
                <a:lnTo>
                  <a:pt x="2776728" y="12700"/>
                </a:lnTo>
                <a:lnTo>
                  <a:pt x="2776728" y="6350"/>
                </a:lnTo>
                <a:lnTo>
                  <a:pt x="2789428" y="6350"/>
                </a:lnTo>
                <a:lnTo>
                  <a:pt x="2789428" y="2794"/>
                </a:lnTo>
                <a:lnTo>
                  <a:pt x="2786634" y="0"/>
                </a:lnTo>
                <a:close/>
              </a:path>
              <a:path w="2789554" h="774700">
                <a:moveTo>
                  <a:pt x="2789428" y="6350"/>
                </a:moveTo>
                <a:lnTo>
                  <a:pt x="2776728" y="6350"/>
                </a:lnTo>
                <a:lnTo>
                  <a:pt x="2783078" y="12700"/>
                </a:lnTo>
                <a:lnTo>
                  <a:pt x="2789428" y="12700"/>
                </a:lnTo>
                <a:lnTo>
                  <a:pt x="2789428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7863" y="2671952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4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4663" y="2880232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4663" y="2671952"/>
            <a:ext cx="406400" cy="416559"/>
          </a:xfrm>
          <a:custGeom>
            <a:avLst/>
            <a:gdLst/>
            <a:ahLst/>
            <a:cxnLst/>
            <a:rect l="l" t="t" r="r" b="b"/>
            <a:pathLst>
              <a:path w="406400" h="416560">
                <a:moveTo>
                  <a:pt x="0" y="208279"/>
                </a:moveTo>
                <a:lnTo>
                  <a:pt x="5364" y="160513"/>
                </a:lnTo>
                <a:lnTo>
                  <a:pt x="20645" y="116669"/>
                </a:lnTo>
                <a:lnTo>
                  <a:pt x="44626" y="77997"/>
                </a:lnTo>
                <a:lnTo>
                  <a:pt x="76090" y="45746"/>
                </a:lnTo>
                <a:lnTo>
                  <a:pt x="113818" y="21164"/>
                </a:lnTo>
                <a:lnTo>
                  <a:pt x="156594" y="5499"/>
                </a:lnTo>
                <a:lnTo>
                  <a:pt x="203200" y="0"/>
                </a:lnTo>
                <a:lnTo>
                  <a:pt x="249765" y="5499"/>
                </a:lnTo>
                <a:lnTo>
                  <a:pt x="292525" y="21164"/>
                </a:lnTo>
                <a:lnTo>
                  <a:pt x="330256" y="45746"/>
                </a:lnTo>
                <a:lnTo>
                  <a:pt x="361733" y="77997"/>
                </a:lnTo>
                <a:lnTo>
                  <a:pt x="385731" y="116669"/>
                </a:lnTo>
                <a:lnTo>
                  <a:pt x="401028" y="160513"/>
                </a:lnTo>
                <a:lnTo>
                  <a:pt x="406400" y="208279"/>
                </a:lnTo>
                <a:lnTo>
                  <a:pt x="401028" y="255999"/>
                </a:lnTo>
                <a:lnTo>
                  <a:pt x="385731" y="299809"/>
                </a:lnTo>
                <a:lnTo>
                  <a:pt x="361733" y="338458"/>
                </a:lnTo>
                <a:lnTo>
                  <a:pt x="330256" y="370696"/>
                </a:lnTo>
                <a:lnTo>
                  <a:pt x="292525" y="395271"/>
                </a:lnTo>
                <a:lnTo>
                  <a:pt x="249765" y="410934"/>
                </a:lnTo>
                <a:lnTo>
                  <a:pt x="203200" y="416432"/>
                </a:lnTo>
                <a:lnTo>
                  <a:pt x="156594" y="410934"/>
                </a:lnTo>
                <a:lnTo>
                  <a:pt x="113818" y="395271"/>
                </a:lnTo>
                <a:lnTo>
                  <a:pt x="76090" y="370696"/>
                </a:lnTo>
                <a:lnTo>
                  <a:pt x="44626" y="338458"/>
                </a:lnTo>
                <a:lnTo>
                  <a:pt x="20645" y="299809"/>
                </a:lnTo>
                <a:lnTo>
                  <a:pt x="5364" y="255999"/>
                </a:lnTo>
                <a:lnTo>
                  <a:pt x="0" y="20827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8438" y="2825876"/>
            <a:ext cx="276225" cy="103505"/>
          </a:xfrm>
          <a:custGeom>
            <a:avLst/>
            <a:gdLst/>
            <a:ahLst/>
            <a:cxnLst/>
            <a:rect l="l" t="t" r="r" b="b"/>
            <a:pathLst>
              <a:path w="276225" h="103505">
                <a:moveTo>
                  <a:pt x="239953" y="59624"/>
                </a:moveTo>
                <a:lnTo>
                  <a:pt x="180086" y="92201"/>
                </a:lnTo>
                <a:lnTo>
                  <a:pt x="178942" y="96011"/>
                </a:lnTo>
                <a:lnTo>
                  <a:pt x="180594" y="99186"/>
                </a:lnTo>
                <a:lnTo>
                  <a:pt x="182245" y="102234"/>
                </a:lnTo>
                <a:lnTo>
                  <a:pt x="186054" y="103377"/>
                </a:lnTo>
                <a:lnTo>
                  <a:pt x="189229" y="101726"/>
                </a:lnTo>
                <a:lnTo>
                  <a:pt x="265263" y="60325"/>
                </a:lnTo>
                <a:lnTo>
                  <a:pt x="263398" y="60325"/>
                </a:lnTo>
                <a:lnTo>
                  <a:pt x="239953" y="59624"/>
                </a:lnTo>
                <a:close/>
              </a:path>
              <a:path w="276225" h="103505">
                <a:moveTo>
                  <a:pt x="251056" y="53582"/>
                </a:moveTo>
                <a:lnTo>
                  <a:pt x="239953" y="59624"/>
                </a:lnTo>
                <a:lnTo>
                  <a:pt x="263398" y="60325"/>
                </a:lnTo>
                <a:lnTo>
                  <a:pt x="263428" y="59308"/>
                </a:lnTo>
                <a:lnTo>
                  <a:pt x="260223" y="59308"/>
                </a:lnTo>
                <a:lnTo>
                  <a:pt x="251056" y="53582"/>
                </a:lnTo>
                <a:close/>
              </a:path>
              <a:path w="276225" h="103505">
                <a:moveTo>
                  <a:pt x="189229" y="0"/>
                </a:moveTo>
                <a:lnTo>
                  <a:pt x="185292" y="888"/>
                </a:lnTo>
                <a:lnTo>
                  <a:pt x="183387" y="3936"/>
                </a:lnTo>
                <a:lnTo>
                  <a:pt x="181483" y="6857"/>
                </a:lnTo>
                <a:lnTo>
                  <a:pt x="182499" y="10795"/>
                </a:lnTo>
                <a:lnTo>
                  <a:pt x="185420" y="12573"/>
                </a:lnTo>
                <a:lnTo>
                  <a:pt x="240403" y="46926"/>
                </a:lnTo>
                <a:lnTo>
                  <a:pt x="263778" y="47625"/>
                </a:lnTo>
                <a:lnTo>
                  <a:pt x="263398" y="60325"/>
                </a:lnTo>
                <a:lnTo>
                  <a:pt x="265263" y="60325"/>
                </a:lnTo>
                <a:lnTo>
                  <a:pt x="276225" y="54355"/>
                </a:lnTo>
                <a:lnTo>
                  <a:pt x="192150" y="1904"/>
                </a:lnTo>
                <a:lnTo>
                  <a:pt x="189229" y="0"/>
                </a:lnTo>
                <a:close/>
              </a:path>
              <a:path w="276225" h="103505">
                <a:moveTo>
                  <a:pt x="381" y="39750"/>
                </a:moveTo>
                <a:lnTo>
                  <a:pt x="0" y="52450"/>
                </a:lnTo>
                <a:lnTo>
                  <a:pt x="239953" y="59624"/>
                </a:lnTo>
                <a:lnTo>
                  <a:pt x="251056" y="53582"/>
                </a:lnTo>
                <a:lnTo>
                  <a:pt x="240403" y="46926"/>
                </a:lnTo>
                <a:lnTo>
                  <a:pt x="381" y="39750"/>
                </a:lnTo>
                <a:close/>
              </a:path>
              <a:path w="276225" h="103505">
                <a:moveTo>
                  <a:pt x="260603" y="48386"/>
                </a:moveTo>
                <a:lnTo>
                  <a:pt x="251056" y="53582"/>
                </a:lnTo>
                <a:lnTo>
                  <a:pt x="260223" y="59308"/>
                </a:lnTo>
                <a:lnTo>
                  <a:pt x="260603" y="48386"/>
                </a:lnTo>
                <a:close/>
              </a:path>
              <a:path w="276225" h="103505">
                <a:moveTo>
                  <a:pt x="263756" y="48386"/>
                </a:moveTo>
                <a:lnTo>
                  <a:pt x="260603" y="48386"/>
                </a:lnTo>
                <a:lnTo>
                  <a:pt x="260223" y="59308"/>
                </a:lnTo>
                <a:lnTo>
                  <a:pt x="263428" y="59308"/>
                </a:lnTo>
                <a:lnTo>
                  <a:pt x="263756" y="48386"/>
                </a:lnTo>
                <a:close/>
              </a:path>
              <a:path w="276225" h="103505">
                <a:moveTo>
                  <a:pt x="240403" y="46926"/>
                </a:moveTo>
                <a:lnTo>
                  <a:pt x="251056" y="53582"/>
                </a:lnTo>
                <a:lnTo>
                  <a:pt x="260603" y="48386"/>
                </a:lnTo>
                <a:lnTo>
                  <a:pt x="263756" y="48386"/>
                </a:lnTo>
                <a:lnTo>
                  <a:pt x="263778" y="47625"/>
                </a:lnTo>
                <a:lnTo>
                  <a:pt x="240403" y="46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0682" y="2815716"/>
            <a:ext cx="362585" cy="103505"/>
          </a:xfrm>
          <a:custGeom>
            <a:avLst/>
            <a:gdLst/>
            <a:ahLst/>
            <a:cxnLst/>
            <a:rect l="l" t="t" r="r" b="b"/>
            <a:pathLst>
              <a:path w="362585" h="103505">
                <a:moveTo>
                  <a:pt x="351502" y="41656"/>
                </a:moveTo>
                <a:lnTo>
                  <a:pt x="349630" y="41656"/>
                </a:lnTo>
                <a:lnTo>
                  <a:pt x="350138" y="54356"/>
                </a:lnTo>
                <a:lnTo>
                  <a:pt x="326734" y="55461"/>
                </a:lnTo>
                <a:lnTo>
                  <a:pt x="269493" y="92583"/>
                </a:lnTo>
                <a:lnTo>
                  <a:pt x="268604" y="96520"/>
                </a:lnTo>
                <a:lnTo>
                  <a:pt x="272414" y="102362"/>
                </a:lnTo>
                <a:lnTo>
                  <a:pt x="276351" y="103250"/>
                </a:lnTo>
                <a:lnTo>
                  <a:pt x="362457" y="47371"/>
                </a:lnTo>
                <a:lnTo>
                  <a:pt x="351502" y="41656"/>
                </a:lnTo>
                <a:close/>
              </a:path>
              <a:path w="362585" h="103505">
                <a:moveTo>
                  <a:pt x="326180" y="42763"/>
                </a:moveTo>
                <a:lnTo>
                  <a:pt x="0" y="58166"/>
                </a:lnTo>
                <a:lnTo>
                  <a:pt x="634" y="70866"/>
                </a:lnTo>
                <a:lnTo>
                  <a:pt x="326734" y="55461"/>
                </a:lnTo>
                <a:lnTo>
                  <a:pt x="337344" y="48581"/>
                </a:lnTo>
                <a:lnTo>
                  <a:pt x="326180" y="42763"/>
                </a:lnTo>
                <a:close/>
              </a:path>
              <a:path w="362585" h="103505">
                <a:moveTo>
                  <a:pt x="337344" y="48581"/>
                </a:moveTo>
                <a:lnTo>
                  <a:pt x="326734" y="55461"/>
                </a:lnTo>
                <a:lnTo>
                  <a:pt x="350138" y="54356"/>
                </a:lnTo>
                <a:lnTo>
                  <a:pt x="350108" y="53594"/>
                </a:lnTo>
                <a:lnTo>
                  <a:pt x="346963" y="53594"/>
                </a:lnTo>
                <a:lnTo>
                  <a:pt x="337344" y="48581"/>
                </a:lnTo>
                <a:close/>
              </a:path>
              <a:path w="362585" h="103505">
                <a:moveTo>
                  <a:pt x="346455" y="42672"/>
                </a:moveTo>
                <a:lnTo>
                  <a:pt x="337344" y="48581"/>
                </a:lnTo>
                <a:lnTo>
                  <a:pt x="346963" y="53594"/>
                </a:lnTo>
                <a:lnTo>
                  <a:pt x="346455" y="42672"/>
                </a:lnTo>
                <a:close/>
              </a:path>
              <a:path w="362585" h="103505">
                <a:moveTo>
                  <a:pt x="349671" y="42672"/>
                </a:moveTo>
                <a:lnTo>
                  <a:pt x="346455" y="42672"/>
                </a:lnTo>
                <a:lnTo>
                  <a:pt x="346963" y="53594"/>
                </a:lnTo>
                <a:lnTo>
                  <a:pt x="350108" y="53594"/>
                </a:lnTo>
                <a:lnTo>
                  <a:pt x="349671" y="42672"/>
                </a:lnTo>
                <a:close/>
              </a:path>
              <a:path w="362585" h="103505">
                <a:moveTo>
                  <a:pt x="349630" y="41656"/>
                </a:moveTo>
                <a:lnTo>
                  <a:pt x="326180" y="42763"/>
                </a:lnTo>
                <a:lnTo>
                  <a:pt x="337344" y="48581"/>
                </a:lnTo>
                <a:lnTo>
                  <a:pt x="346455" y="42672"/>
                </a:lnTo>
                <a:lnTo>
                  <a:pt x="349671" y="42672"/>
                </a:lnTo>
                <a:lnTo>
                  <a:pt x="349630" y="41656"/>
                </a:lnTo>
                <a:close/>
              </a:path>
              <a:path w="362585" h="103505">
                <a:moveTo>
                  <a:pt x="271525" y="0"/>
                </a:moveTo>
                <a:lnTo>
                  <a:pt x="267715" y="1143"/>
                </a:lnTo>
                <a:lnTo>
                  <a:pt x="266064" y="4318"/>
                </a:lnTo>
                <a:lnTo>
                  <a:pt x="264413" y="7366"/>
                </a:lnTo>
                <a:lnTo>
                  <a:pt x="265683" y="11175"/>
                </a:lnTo>
                <a:lnTo>
                  <a:pt x="268731" y="12826"/>
                </a:lnTo>
                <a:lnTo>
                  <a:pt x="326180" y="42763"/>
                </a:lnTo>
                <a:lnTo>
                  <a:pt x="349630" y="41656"/>
                </a:lnTo>
                <a:lnTo>
                  <a:pt x="351502" y="41656"/>
                </a:lnTo>
                <a:lnTo>
                  <a:pt x="274573" y="1524"/>
                </a:lnTo>
                <a:lnTo>
                  <a:pt x="271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3140" y="2620568"/>
            <a:ext cx="291465" cy="485140"/>
          </a:xfrm>
          <a:custGeom>
            <a:avLst/>
            <a:gdLst/>
            <a:ahLst/>
            <a:cxnLst/>
            <a:rect l="l" t="t" r="r" b="b"/>
            <a:pathLst>
              <a:path w="291464" h="485139">
                <a:moveTo>
                  <a:pt x="0" y="485089"/>
                </a:moveTo>
                <a:lnTo>
                  <a:pt x="291401" y="485089"/>
                </a:lnTo>
                <a:lnTo>
                  <a:pt x="291401" y="0"/>
                </a:lnTo>
                <a:lnTo>
                  <a:pt x="0" y="0"/>
                </a:lnTo>
                <a:lnTo>
                  <a:pt x="0" y="485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94478" y="2811398"/>
            <a:ext cx="604520" cy="103505"/>
          </a:xfrm>
          <a:custGeom>
            <a:avLst/>
            <a:gdLst/>
            <a:ahLst/>
            <a:cxnLst/>
            <a:rect l="l" t="t" r="r" b="b"/>
            <a:pathLst>
              <a:path w="604520" h="103505">
                <a:moveTo>
                  <a:pt x="593593" y="45338"/>
                </a:moveTo>
                <a:lnTo>
                  <a:pt x="591693" y="45338"/>
                </a:lnTo>
                <a:lnTo>
                  <a:pt x="591693" y="58038"/>
                </a:lnTo>
                <a:lnTo>
                  <a:pt x="568044" y="58044"/>
                </a:lnTo>
                <a:lnTo>
                  <a:pt x="509270" y="92328"/>
                </a:lnTo>
                <a:lnTo>
                  <a:pt x="508254" y="96265"/>
                </a:lnTo>
                <a:lnTo>
                  <a:pt x="511810" y="102361"/>
                </a:lnTo>
                <a:lnTo>
                  <a:pt x="515747" y="103377"/>
                </a:lnTo>
                <a:lnTo>
                  <a:pt x="604266" y="51561"/>
                </a:lnTo>
                <a:lnTo>
                  <a:pt x="593593" y="45338"/>
                </a:lnTo>
                <a:close/>
              </a:path>
              <a:path w="604520" h="103505">
                <a:moveTo>
                  <a:pt x="568279" y="45344"/>
                </a:moveTo>
                <a:lnTo>
                  <a:pt x="0" y="45465"/>
                </a:lnTo>
                <a:lnTo>
                  <a:pt x="0" y="58165"/>
                </a:lnTo>
                <a:lnTo>
                  <a:pt x="568052" y="58038"/>
                </a:lnTo>
                <a:lnTo>
                  <a:pt x="579047" y="51625"/>
                </a:lnTo>
                <a:lnTo>
                  <a:pt x="568279" y="45344"/>
                </a:lnTo>
                <a:close/>
              </a:path>
              <a:path w="604520" h="103505">
                <a:moveTo>
                  <a:pt x="579047" y="51625"/>
                </a:moveTo>
                <a:lnTo>
                  <a:pt x="568044" y="58044"/>
                </a:lnTo>
                <a:lnTo>
                  <a:pt x="591693" y="58038"/>
                </a:lnTo>
                <a:lnTo>
                  <a:pt x="591693" y="57150"/>
                </a:lnTo>
                <a:lnTo>
                  <a:pt x="588518" y="57150"/>
                </a:lnTo>
                <a:lnTo>
                  <a:pt x="579047" y="51625"/>
                </a:lnTo>
                <a:close/>
              </a:path>
              <a:path w="604520" h="103505">
                <a:moveTo>
                  <a:pt x="588518" y="46100"/>
                </a:moveTo>
                <a:lnTo>
                  <a:pt x="579047" y="51625"/>
                </a:lnTo>
                <a:lnTo>
                  <a:pt x="588518" y="57150"/>
                </a:lnTo>
                <a:lnTo>
                  <a:pt x="588518" y="46100"/>
                </a:lnTo>
                <a:close/>
              </a:path>
              <a:path w="604520" h="103505">
                <a:moveTo>
                  <a:pt x="591693" y="46100"/>
                </a:moveTo>
                <a:lnTo>
                  <a:pt x="588518" y="46100"/>
                </a:lnTo>
                <a:lnTo>
                  <a:pt x="588518" y="57150"/>
                </a:lnTo>
                <a:lnTo>
                  <a:pt x="591693" y="57150"/>
                </a:lnTo>
                <a:lnTo>
                  <a:pt x="591693" y="46100"/>
                </a:lnTo>
                <a:close/>
              </a:path>
              <a:path w="604520" h="103505">
                <a:moveTo>
                  <a:pt x="591693" y="45338"/>
                </a:moveTo>
                <a:lnTo>
                  <a:pt x="568279" y="45344"/>
                </a:lnTo>
                <a:lnTo>
                  <a:pt x="579047" y="51625"/>
                </a:lnTo>
                <a:lnTo>
                  <a:pt x="588518" y="46100"/>
                </a:lnTo>
                <a:lnTo>
                  <a:pt x="591693" y="46100"/>
                </a:lnTo>
                <a:lnTo>
                  <a:pt x="591693" y="45338"/>
                </a:lnTo>
                <a:close/>
              </a:path>
              <a:path w="604520" h="103505">
                <a:moveTo>
                  <a:pt x="515620" y="0"/>
                </a:moveTo>
                <a:lnTo>
                  <a:pt x="511810" y="1015"/>
                </a:lnTo>
                <a:lnTo>
                  <a:pt x="510032" y="3936"/>
                </a:lnTo>
                <a:lnTo>
                  <a:pt x="508254" y="6984"/>
                </a:lnTo>
                <a:lnTo>
                  <a:pt x="509270" y="10921"/>
                </a:lnTo>
                <a:lnTo>
                  <a:pt x="568279" y="45344"/>
                </a:lnTo>
                <a:lnTo>
                  <a:pt x="593593" y="45338"/>
                </a:lnTo>
                <a:lnTo>
                  <a:pt x="518668" y="1650"/>
                </a:lnTo>
                <a:lnTo>
                  <a:pt x="515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6173" y="2133345"/>
            <a:ext cx="415290" cy="539115"/>
          </a:xfrm>
          <a:custGeom>
            <a:avLst/>
            <a:gdLst/>
            <a:ahLst/>
            <a:cxnLst/>
            <a:rect l="l" t="t" r="r" b="b"/>
            <a:pathLst>
              <a:path w="415289" h="539114">
                <a:moveTo>
                  <a:pt x="6985" y="442595"/>
                </a:moveTo>
                <a:lnTo>
                  <a:pt x="4063" y="444373"/>
                </a:lnTo>
                <a:lnTo>
                  <a:pt x="1015" y="446151"/>
                </a:lnTo>
                <a:lnTo>
                  <a:pt x="0" y="449961"/>
                </a:lnTo>
                <a:lnTo>
                  <a:pt x="51688" y="538607"/>
                </a:lnTo>
                <a:lnTo>
                  <a:pt x="59020" y="526034"/>
                </a:lnTo>
                <a:lnTo>
                  <a:pt x="45338" y="526034"/>
                </a:lnTo>
                <a:lnTo>
                  <a:pt x="45338" y="502611"/>
                </a:lnTo>
                <a:lnTo>
                  <a:pt x="10922" y="443611"/>
                </a:lnTo>
                <a:lnTo>
                  <a:pt x="6985" y="442595"/>
                </a:lnTo>
                <a:close/>
              </a:path>
              <a:path w="415289" h="539114">
                <a:moveTo>
                  <a:pt x="45338" y="502611"/>
                </a:moveTo>
                <a:lnTo>
                  <a:pt x="45338" y="526034"/>
                </a:lnTo>
                <a:lnTo>
                  <a:pt x="58038" y="526034"/>
                </a:lnTo>
                <a:lnTo>
                  <a:pt x="58038" y="522859"/>
                </a:lnTo>
                <a:lnTo>
                  <a:pt x="46227" y="522859"/>
                </a:lnTo>
                <a:lnTo>
                  <a:pt x="51688" y="513497"/>
                </a:lnTo>
                <a:lnTo>
                  <a:pt x="45338" y="502611"/>
                </a:lnTo>
                <a:close/>
              </a:path>
              <a:path w="415289" h="539114">
                <a:moveTo>
                  <a:pt x="96265" y="442595"/>
                </a:moveTo>
                <a:lnTo>
                  <a:pt x="92328" y="443611"/>
                </a:lnTo>
                <a:lnTo>
                  <a:pt x="90677" y="446659"/>
                </a:lnTo>
                <a:lnTo>
                  <a:pt x="58038" y="502611"/>
                </a:lnTo>
                <a:lnTo>
                  <a:pt x="58038" y="526034"/>
                </a:lnTo>
                <a:lnTo>
                  <a:pt x="59020" y="526034"/>
                </a:lnTo>
                <a:lnTo>
                  <a:pt x="103377" y="449961"/>
                </a:lnTo>
                <a:lnTo>
                  <a:pt x="102362" y="446151"/>
                </a:lnTo>
                <a:lnTo>
                  <a:pt x="96265" y="442595"/>
                </a:lnTo>
                <a:close/>
              </a:path>
              <a:path w="415289" h="539114">
                <a:moveTo>
                  <a:pt x="51688" y="513497"/>
                </a:moveTo>
                <a:lnTo>
                  <a:pt x="46227" y="522859"/>
                </a:lnTo>
                <a:lnTo>
                  <a:pt x="57150" y="522859"/>
                </a:lnTo>
                <a:lnTo>
                  <a:pt x="51688" y="513497"/>
                </a:lnTo>
                <a:close/>
              </a:path>
              <a:path w="415289" h="539114">
                <a:moveTo>
                  <a:pt x="58038" y="502611"/>
                </a:moveTo>
                <a:lnTo>
                  <a:pt x="51688" y="513497"/>
                </a:lnTo>
                <a:lnTo>
                  <a:pt x="57150" y="522859"/>
                </a:lnTo>
                <a:lnTo>
                  <a:pt x="58038" y="522859"/>
                </a:lnTo>
                <a:lnTo>
                  <a:pt x="58038" y="502611"/>
                </a:lnTo>
                <a:close/>
              </a:path>
              <a:path w="415289" h="539114">
                <a:moveTo>
                  <a:pt x="370331" y="282067"/>
                </a:moveTo>
                <a:lnTo>
                  <a:pt x="48133" y="282067"/>
                </a:lnTo>
                <a:lnTo>
                  <a:pt x="45338" y="284861"/>
                </a:lnTo>
                <a:lnTo>
                  <a:pt x="45338" y="502611"/>
                </a:lnTo>
                <a:lnTo>
                  <a:pt x="51688" y="513497"/>
                </a:lnTo>
                <a:lnTo>
                  <a:pt x="58038" y="502611"/>
                </a:lnTo>
                <a:lnTo>
                  <a:pt x="58038" y="294767"/>
                </a:lnTo>
                <a:lnTo>
                  <a:pt x="51688" y="294767"/>
                </a:lnTo>
                <a:lnTo>
                  <a:pt x="58038" y="288417"/>
                </a:lnTo>
                <a:lnTo>
                  <a:pt x="370331" y="288417"/>
                </a:lnTo>
                <a:lnTo>
                  <a:pt x="370331" y="282067"/>
                </a:lnTo>
                <a:close/>
              </a:path>
              <a:path w="415289" h="539114">
                <a:moveTo>
                  <a:pt x="58038" y="288417"/>
                </a:moveTo>
                <a:lnTo>
                  <a:pt x="51688" y="294767"/>
                </a:lnTo>
                <a:lnTo>
                  <a:pt x="58038" y="294767"/>
                </a:lnTo>
                <a:lnTo>
                  <a:pt x="58038" y="288417"/>
                </a:lnTo>
                <a:close/>
              </a:path>
              <a:path w="415289" h="539114">
                <a:moveTo>
                  <a:pt x="383031" y="282067"/>
                </a:moveTo>
                <a:lnTo>
                  <a:pt x="376681" y="282067"/>
                </a:lnTo>
                <a:lnTo>
                  <a:pt x="370331" y="288417"/>
                </a:lnTo>
                <a:lnTo>
                  <a:pt x="58038" y="288417"/>
                </a:lnTo>
                <a:lnTo>
                  <a:pt x="58038" y="294767"/>
                </a:lnTo>
                <a:lnTo>
                  <a:pt x="380238" y="294767"/>
                </a:lnTo>
                <a:lnTo>
                  <a:pt x="383031" y="291846"/>
                </a:lnTo>
                <a:lnTo>
                  <a:pt x="383031" y="282067"/>
                </a:lnTo>
                <a:close/>
              </a:path>
              <a:path w="415289" h="539114">
                <a:moveTo>
                  <a:pt x="370331" y="74917"/>
                </a:moveTo>
                <a:lnTo>
                  <a:pt x="370331" y="288417"/>
                </a:lnTo>
                <a:lnTo>
                  <a:pt x="376681" y="282067"/>
                </a:lnTo>
                <a:lnTo>
                  <a:pt x="383031" y="282067"/>
                </a:lnTo>
                <a:lnTo>
                  <a:pt x="383031" y="76200"/>
                </a:lnTo>
                <a:lnTo>
                  <a:pt x="376681" y="76200"/>
                </a:lnTo>
                <a:lnTo>
                  <a:pt x="370331" y="74917"/>
                </a:lnTo>
                <a:close/>
              </a:path>
              <a:path w="415289" h="539114">
                <a:moveTo>
                  <a:pt x="383031" y="38100"/>
                </a:moveTo>
                <a:lnTo>
                  <a:pt x="370331" y="38100"/>
                </a:lnTo>
                <a:lnTo>
                  <a:pt x="370354" y="74921"/>
                </a:lnTo>
                <a:lnTo>
                  <a:pt x="376681" y="76200"/>
                </a:lnTo>
                <a:lnTo>
                  <a:pt x="383031" y="74921"/>
                </a:lnTo>
                <a:lnTo>
                  <a:pt x="383031" y="38100"/>
                </a:lnTo>
                <a:close/>
              </a:path>
              <a:path w="415289" h="539114">
                <a:moveTo>
                  <a:pt x="383031" y="74921"/>
                </a:moveTo>
                <a:lnTo>
                  <a:pt x="376681" y="76200"/>
                </a:lnTo>
                <a:lnTo>
                  <a:pt x="383031" y="76200"/>
                </a:lnTo>
                <a:lnTo>
                  <a:pt x="383031" y="74921"/>
                </a:lnTo>
                <a:close/>
              </a:path>
              <a:path w="415289" h="539114">
                <a:moveTo>
                  <a:pt x="414781" y="38100"/>
                </a:moveTo>
                <a:lnTo>
                  <a:pt x="383031" y="38100"/>
                </a:lnTo>
                <a:lnTo>
                  <a:pt x="383031" y="74921"/>
                </a:lnTo>
                <a:lnTo>
                  <a:pt x="391529" y="73211"/>
                </a:lnTo>
                <a:lnTo>
                  <a:pt x="403637" y="65055"/>
                </a:lnTo>
                <a:lnTo>
                  <a:pt x="411793" y="52947"/>
                </a:lnTo>
                <a:lnTo>
                  <a:pt x="414781" y="38100"/>
                </a:lnTo>
                <a:close/>
              </a:path>
              <a:path w="415289" h="539114">
                <a:moveTo>
                  <a:pt x="376681" y="0"/>
                </a:moveTo>
                <a:lnTo>
                  <a:pt x="361888" y="3006"/>
                </a:lnTo>
                <a:lnTo>
                  <a:pt x="349773" y="11191"/>
                </a:lnTo>
                <a:lnTo>
                  <a:pt x="341588" y="23306"/>
                </a:lnTo>
                <a:lnTo>
                  <a:pt x="338581" y="38100"/>
                </a:lnTo>
                <a:lnTo>
                  <a:pt x="341588" y="52947"/>
                </a:lnTo>
                <a:lnTo>
                  <a:pt x="349773" y="65055"/>
                </a:lnTo>
                <a:lnTo>
                  <a:pt x="361888" y="73211"/>
                </a:lnTo>
                <a:lnTo>
                  <a:pt x="370331" y="74917"/>
                </a:lnTo>
                <a:lnTo>
                  <a:pt x="370331" y="38100"/>
                </a:lnTo>
                <a:lnTo>
                  <a:pt x="414781" y="38100"/>
                </a:lnTo>
                <a:lnTo>
                  <a:pt x="411793" y="23306"/>
                </a:lnTo>
                <a:lnTo>
                  <a:pt x="403637" y="11191"/>
                </a:lnTo>
                <a:lnTo>
                  <a:pt x="391529" y="3006"/>
                </a:lnTo>
                <a:lnTo>
                  <a:pt x="376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6173" y="1350771"/>
            <a:ext cx="440690" cy="595630"/>
          </a:xfrm>
          <a:custGeom>
            <a:avLst/>
            <a:gdLst/>
            <a:ahLst/>
            <a:cxnLst/>
            <a:rect l="l" t="t" r="r" b="b"/>
            <a:pathLst>
              <a:path w="440689" h="595630">
                <a:moveTo>
                  <a:pt x="6985" y="499109"/>
                </a:moveTo>
                <a:lnTo>
                  <a:pt x="4063" y="500887"/>
                </a:lnTo>
                <a:lnTo>
                  <a:pt x="1015" y="502665"/>
                </a:lnTo>
                <a:lnTo>
                  <a:pt x="0" y="506602"/>
                </a:lnTo>
                <a:lnTo>
                  <a:pt x="51688" y="595248"/>
                </a:lnTo>
                <a:lnTo>
                  <a:pt x="59094" y="582548"/>
                </a:lnTo>
                <a:lnTo>
                  <a:pt x="45338" y="582548"/>
                </a:lnTo>
                <a:lnTo>
                  <a:pt x="45338" y="559126"/>
                </a:lnTo>
                <a:lnTo>
                  <a:pt x="10922" y="500125"/>
                </a:lnTo>
                <a:lnTo>
                  <a:pt x="6985" y="499109"/>
                </a:lnTo>
                <a:close/>
              </a:path>
              <a:path w="440689" h="595630">
                <a:moveTo>
                  <a:pt x="45338" y="559126"/>
                </a:moveTo>
                <a:lnTo>
                  <a:pt x="45338" y="582548"/>
                </a:lnTo>
                <a:lnTo>
                  <a:pt x="58038" y="582548"/>
                </a:lnTo>
                <a:lnTo>
                  <a:pt x="58038" y="579373"/>
                </a:lnTo>
                <a:lnTo>
                  <a:pt x="46227" y="579373"/>
                </a:lnTo>
                <a:lnTo>
                  <a:pt x="51688" y="570012"/>
                </a:lnTo>
                <a:lnTo>
                  <a:pt x="45338" y="559126"/>
                </a:lnTo>
                <a:close/>
              </a:path>
              <a:path w="440689" h="595630">
                <a:moveTo>
                  <a:pt x="96265" y="499109"/>
                </a:moveTo>
                <a:lnTo>
                  <a:pt x="92328" y="500125"/>
                </a:lnTo>
                <a:lnTo>
                  <a:pt x="90677" y="503173"/>
                </a:lnTo>
                <a:lnTo>
                  <a:pt x="58038" y="559126"/>
                </a:lnTo>
                <a:lnTo>
                  <a:pt x="58038" y="582548"/>
                </a:lnTo>
                <a:lnTo>
                  <a:pt x="59094" y="582548"/>
                </a:lnTo>
                <a:lnTo>
                  <a:pt x="103377" y="506602"/>
                </a:lnTo>
                <a:lnTo>
                  <a:pt x="102362" y="502665"/>
                </a:lnTo>
                <a:lnTo>
                  <a:pt x="96265" y="499109"/>
                </a:lnTo>
                <a:close/>
              </a:path>
              <a:path w="440689" h="595630">
                <a:moveTo>
                  <a:pt x="51688" y="570012"/>
                </a:moveTo>
                <a:lnTo>
                  <a:pt x="46227" y="579373"/>
                </a:lnTo>
                <a:lnTo>
                  <a:pt x="57150" y="579373"/>
                </a:lnTo>
                <a:lnTo>
                  <a:pt x="51688" y="570012"/>
                </a:lnTo>
                <a:close/>
              </a:path>
              <a:path w="440689" h="595630">
                <a:moveTo>
                  <a:pt x="58038" y="559126"/>
                </a:moveTo>
                <a:lnTo>
                  <a:pt x="51688" y="570012"/>
                </a:lnTo>
                <a:lnTo>
                  <a:pt x="57150" y="579373"/>
                </a:lnTo>
                <a:lnTo>
                  <a:pt x="58038" y="579373"/>
                </a:lnTo>
                <a:lnTo>
                  <a:pt x="58038" y="559126"/>
                </a:lnTo>
                <a:close/>
              </a:path>
              <a:path w="440689" h="595630">
                <a:moveTo>
                  <a:pt x="395731" y="310260"/>
                </a:moveTo>
                <a:lnTo>
                  <a:pt x="48133" y="310260"/>
                </a:lnTo>
                <a:lnTo>
                  <a:pt x="45338" y="313181"/>
                </a:lnTo>
                <a:lnTo>
                  <a:pt x="45338" y="559126"/>
                </a:lnTo>
                <a:lnTo>
                  <a:pt x="51688" y="570012"/>
                </a:lnTo>
                <a:lnTo>
                  <a:pt x="58038" y="559126"/>
                </a:lnTo>
                <a:lnTo>
                  <a:pt x="58038" y="322960"/>
                </a:lnTo>
                <a:lnTo>
                  <a:pt x="51688" y="322960"/>
                </a:lnTo>
                <a:lnTo>
                  <a:pt x="58038" y="316610"/>
                </a:lnTo>
                <a:lnTo>
                  <a:pt x="395731" y="316610"/>
                </a:lnTo>
                <a:lnTo>
                  <a:pt x="395731" y="310260"/>
                </a:lnTo>
                <a:close/>
              </a:path>
              <a:path w="440689" h="595630">
                <a:moveTo>
                  <a:pt x="58038" y="316610"/>
                </a:moveTo>
                <a:lnTo>
                  <a:pt x="51688" y="322960"/>
                </a:lnTo>
                <a:lnTo>
                  <a:pt x="58038" y="322960"/>
                </a:lnTo>
                <a:lnTo>
                  <a:pt x="58038" y="316610"/>
                </a:lnTo>
                <a:close/>
              </a:path>
              <a:path w="440689" h="595630">
                <a:moveTo>
                  <a:pt x="408431" y="310260"/>
                </a:moveTo>
                <a:lnTo>
                  <a:pt x="402081" y="310260"/>
                </a:lnTo>
                <a:lnTo>
                  <a:pt x="395731" y="316610"/>
                </a:lnTo>
                <a:lnTo>
                  <a:pt x="58038" y="316610"/>
                </a:lnTo>
                <a:lnTo>
                  <a:pt x="58038" y="322960"/>
                </a:lnTo>
                <a:lnTo>
                  <a:pt x="405638" y="322960"/>
                </a:lnTo>
                <a:lnTo>
                  <a:pt x="408431" y="320166"/>
                </a:lnTo>
                <a:lnTo>
                  <a:pt x="408431" y="310260"/>
                </a:lnTo>
                <a:close/>
              </a:path>
              <a:path w="440689" h="595630">
                <a:moveTo>
                  <a:pt x="395731" y="74917"/>
                </a:moveTo>
                <a:lnTo>
                  <a:pt x="395731" y="316610"/>
                </a:lnTo>
                <a:lnTo>
                  <a:pt x="402081" y="310260"/>
                </a:lnTo>
                <a:lnTo>
                  <a:pt x="408431" y="310260"/>
                </a:lnTo>
                <a:lnTo>
                  <a:pt x="408431" y="76200"/>
                </a:lnTo>
                <a:lnTo>
                  <a:pt x="402081" y="76200"/>
                </a:lnTo>
                <a:lnTo>
                  <a:pt x="395731" y="74917"/>
                </a:lnTo>
                <a:close/>
              </a:path>
              <a:path w="440689" h="595630">
                <a:moveTo>
                  <a:pt x="408431" y="38100"/>
                </a:moveTo>
                <a:lnTo>
                  <a:pt x="395731" y="38100"/>
                </a:lnTo>
                <a:lnTo>
                  <a:pt x="395754" y="74921"/>
                </a:lnTo>
                <a:lnTo>
                  <a:pt x="402081" y="76200"/>
                </a:lnTo>
                <a:lnTo>
                  <a:pt x="408431" y="74921"/>
                </a:lnTo>
                <a:lnTo>
                  <a:pt x="408431" y="38100"/>
                </a:lnTo>
                <a:close/>
              </a:path>
              <a:path w="440689" h="595630">
                <a:moveTo>
                  <a:pt x="408431" y="74921"/>
                </a:moveTo>
                <a:lnTo>
                  <a:pt x="402081" y="76200"/>
                </a:lnTo>
                <a:lnTo>
                  <a:pt x="408431" y="76200"/>
                </a:lnTo>
                <a:lnTo>
                  <a:pt x="408431" y="74921"/>
                </a:lnTo>
                <a:close/>
              </a:path>
              <a:path w="440689" h="595630">
                <a:moveTo>
                  <a:pt x="440181" y="38100"/>
                </a:moveTo>
                <a:lnTo>
                  <a:pt x="408431" y="38100"/>
                </a:lnTo>
                <a:lnTo>
                  <a:pt x="408431" y="74921"/>
                </a:lnTo>
                <a:lnTo>
                  <a:pt x="416929" y="73211"/>
                </a:lnTo>
                <a:lnTo>
                  <a:pt x="429037" y="65055"/>
                </a:lnTo>
                <a:lnTo>
                  <a:pt x="437193" y="52947"/>
                </a:lnTo>
                <a:lnTo>
                  <a:pt x="440181" y="38100"/>
                </a:lnTo>
                <a:close/>
              </a:path>
              <a:path w="440689" h="595630">
                <a:moveTo>
                  <a:pt x="402081" y="0"/>
                </a:moveTo>
                <a:lnTo>
                  <a:pt x="387288" y="2988"/>
                </a:lnTo>
                <a:lnTo>
                  <a:pt x="375173" y="11144"/>
                </a:lnTo>
                <a:lnTo>
                  <a:pt x="366988" y="23252"/>
                </a:lnTo>
                <a:lnTo>
                  <a:pt x="363981" y="38100"/>
                </a:lnTo>
                <a:lnTo>
                  <a:pt x="366988" y="52947"/>
                </a:lnTo>
                <a:lnTo>
                  <a:pt x="375173" y="65055"/>
                </a:lnTo>
                <a:lnTo>
                  <a:pt x="387288" y="73211"/>
                </a:lnTo>
                <a:lnTo>
                  <a:pt x="395731" y="74917"/>
                </a:lnTo>
                <a:lnTo>
                  <a:pt x="395731" y="38100"/>
                </a:lnTo>
                <a:lnTo>
                  <a:pt x="440181" y="38100"/>
                </a:lnTo>
                <a:lnTo>
                  <a:pt x="437193" y="23252"/>
                </a:lnTo>
                <a:lnTo>
                  <a:pt x="429037" y="11144"/>
                </a:lnTo>
                <a:lnTo>
                  <a:pt x="416929" y="2988"/>
                </a:lnTo>
                <a:lnTo>
                  <a:pt x="40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4455" y="155143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12420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4455" y="1551431"/>
            <a:ext cx="0" cy="1691639"/>
          </a:xfrm>
          <a:custGeom>
            <a:avLst/>
            <a:gdLst/>
            <a:ahLst/>
            <a:cxnLst/>
            <a:rect l="l" t="t" r="r" b="b"/>
            <a:pathLst>
              <a:path h="1691639">
                <a:moveTo>
                  <a:pt x="0" y="0"/>
                </a:moveTo>
                <a:lnTo>
                  <a:pt x="0" y="1691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6355" y="2279649"/>
            <a:ext cx="16256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36515" y="2993643"/>
            <a:ext cx="16256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7208" y="1390014"/>
            <a:ext cx="76200" cy="1891030"/>
          </a:xfrm>
          <a:custGeom>
            <a:avLst/>
            <a:gdLst/>
            <a:ahLst/>
            <a:cxnLst/>
            <a:rect l="l" t="t" r="r" b="b"/>
            <a:pathLst>
              <a:path w="76200" h="1891029">
                <a:moveTo>
                  <a:pt x="31750" y="1816108"/>
                </a:moveTo>
                <a:lnTo>
                  <a:pt x="23252" y="1817818"/>
                </a:lnTo>
                <a:lnTo>
                  <a:pt x="11144" y="1825974"/>
                </a:lnTo>
                <a:lnTo>
                  <a:pt x="2988" y="1838082"/>
                </a:lnTo>
                <a:lnTo>
                  <a:pt x="0" y="1852929"/>
                </a:lnTo>
                <a:lnTo>
                  <a:pt x="2988" y="1867777"/>
                </a:lnTo>
                <a:lnTo>
                  <a:pt x="11144" y="1879885"/>
                </a:lnTo>
                <a:lnTo>
                  <a:pt x="23252" y="1888041"/>
                </a:lnTo>
                <a:lnTo>
                  <a:pt x="38100" y="1891029"/>
                </a:lnTo>
                <a:lnTo>
                  <a:pt x="52947" y="1888041"/>
                </a:lnTo>
                <a:lnTo>
                  <a:pt x="65055" y="1879885"/>
                </a:lnTo>
                <a:lnTo>
                  <a:pt x="73211" y="1867777"/>
                </a:lnTo>
                <a:lnTo>
                  <a:pt x="76200" y="1852929"/>
                </a:lnTo>
                <a:lnTo>
                  <a:pt x="31750" y="1852929"/>
                </a:lnTo>
                <a:lnTo>
                  <a:pt x="31750" y="1816108"/>
                </a:lnTo>
                <a:close/>
              </a:path>
              <a:path w="76200" h="1891029">
                <a:moveTo>
                  <a:pt x="38100" y="1814829"/>
                </a:moveTo>
                <a:lnTo>
                  <a:pt x="31750" y="1816108"/>
                </a:lnTo>
                <a:lnTo>
                  <a:pt x="31750" y="1852929"/>
                </a:lnTo>
                <a:lnTo>
                  <a:pt x="44450" y="1852929"/>
                </a:lnTo>
                <a:lnTo>
                  <a:pt x="44450" y="1816108"/>
                </a:lnTo>
                <a:lnTo>
                  <a:pt x="38100" y="1814829"/>
                </a:lnTo>
                <a:close/>
              </a:path>
              <a:path w="76200" h="1891029">
                <a:moveTo>
                  <a:pt x="44450" y="1816108"/>
                </a:moveTo>
                <a:lnTo>
                  <a:pt x="44450" y="1852929"/>
                </a:lnTo>
                <a:lnTo>
                  <a:pt x="76200" y="1852929"/>
                </a:lnTo>
                <a:lnTo>
                  <a:pt x="73211" y="1838082"/>
                </a:lnTo>
                <a:lnTo>
                  <a:pt x="65055" y="1825974"/>
                </a:lnTo>
                <a:lnTo>
                  <a:pt x="52947" y="1817818"/>
                </a:lnTo>
                <a:lnTo>
                  <a:pt x="44450" y="1816108"/>
                </a:lnTo>
                <a:close/>
              </a:path>
              <a:path w="76200" h="1891029">
                <a:moveTo>
                  <a:pt x="44450" y="0"/>
                </a:moveTo>
                <a:lnTo>
                  <a:pt x="31750" y="0"/>
                </a:lnTo>
                <a:lnTo>
                  <a:pt x="31750" y="1816108"/>
                </a:lnTo>
                <a:lnTo>
                  <a:pt x="38100" y="1814829"/>
                </a:lnTo>
                <a:lnTo>
                  <a:pt x="44450" y="1814829"/>
                </a:lnTo>
                <a:lnTo>
                  <a:pt x="44450" y="0"/>
                </a:lnTo>
                <a:close/>
              </a:path>
              <a:path w="76200" h="1891029">
                <a:moveTo>
                  <a:pt x="44450" y="1814829"/>
                </a:moveTo>
                <a:lnTo>
                  <a:pt x="38100" y="1814829"/>
                </a:lnTo>
                <a:lnTo>
                  <a:pt x="44450" y="1816108"/>
                </a:lnTo>
                <a:lnTo>
                  <a:pt x="44450" y="1814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45182" y="1337436"/>
            <a:ext cx="434975" cy="103505"/>
          </a:xfrm>
          <a:custGeom>
            <a:avLst/>
            <a:gdLst/>
            <a:ahLst/>
            <a:cxnLst/>
            <a:rect l="l" t="t" r="r" b="b"/>
            <a:pathLst>
              <a:path w="434975" h="103505">
                <a:moveTo>
                  <a:pt x="423659" y="45085"/>
                </a:moveTo>
                <a:lnTo>
                  <a:pt x="422020" y="45085"/>
                </a:lnTo>
                <a:lnTo>
                  <a:pt x="422020" y="57785"/>
                </a:lnTo>
                <a:lnTo>
                  <a:pt x="398523" y="57841"/>
                </a:lnTo>
                <a:lnTo>
                  <a:pt x="342645" y="90677"/>
                </a:lnTo>
                <a:lnTo>
                  <a:pt x="339725" y="92328"/>
                </a:lnTo>
                <a:lnTo>
                  <a:pt x="338709" y="96266"/>
                </a:lnTo>
                <a:lnTo>
                  <a:pt x="340487" y="99314"/>
                </a:lnTo>
                <a:lnTo>
                  <a:pt x="342138" y="102362"/>
                </a:lnTo>
                <a:lnTo>
                  <a:pt x="346075" y="103377"/>
                </a:lnTo>
                <a:lnTo>
                  <a:pt x="434594" y="51435"/>
                </a:lnTo>
                <a:lnTo>
                  <a:pt x="423659" y="45085"/>
                </a:lnTo>
                <a:close/>
              </a:path>
              <a:path w="434975" h="103505">
                <a:moveTo>
                  <a:pt x="398551" y="45141"/>
                </a:moveTo>
                <a:lnTo>
                  <a:pt x="0" y="46100"/>
                </a:lnTo>
                <a:lnTo>
                  <a:pt x="0" y="58800"/>
                </a:lnTo>
                <a:lnTo>
                  <a:pt x="398523" y="57841"/>
                </a:lnTo>
                <a:lnTo>
                  <a:pt x="409421" y="51437"/>
                </a:lnTo>
                <a:lnTo>
                  <a:pt x="398551" y="45141"/>
                </a:lnTo>
                <a:close/>
              </a:path>
              <a:path w="434975" h="103505">
                <a:moveTo>
                  <a:pt x="409421" y="51437"/>
                </a:moveTo>
                <a:lnTo>
                  <a:pt x="398523" y="57841"/>
                </a:lnTo>
                <a:lnTo>
                  <a:pt x="422020" y="57785"/>
                </a:lnTo>
                <a:lnTo>
                  <a:pt x="422020" y="56896"/>
                </a:lnTo>
                <a:lnTo>
                  <a:pt x="418845" y="56896"/>
                </a:lnTo>
                <a:lnTo>
                  <a:pt x="409421" y="51437"/>
                </a:lnTo>
                <a:close/>
              </a:path>
              <a:path w="434975" h="103505">
                <a:moveTo>
                  <a:pt x="418719" y="45974"/>
                </a:moveTo>
                <a:lnTo>
                  <a:pt x="409421" y="51437"/>
                </a:lnTo>
                <a:lnTo>
                  <a:pt x="418845" y="56896"/>
                </a:lnTo>
                <a:lnTo>
                  <a:pt x="418719" y="45974"/>
                </a:lnTo>
                <a:close/>
              </a:path>
              <a:path w="434975" h="103505">
                <a:moveTo>
                  <a:pt x="422020" y="45974"/>
                </a:moveTo>
                <a:lnTo>
                  <a:pt x="418719" y="45974"/>
                </a:lnTo>
                <a:lnTo>
                  <a:pt x="418845" y="56896"/>
                </a:lnTo>
                <a:lnTo>
                  <a:pt x="422020" y="56896"/>
                </a:lnTo>
                <a:lnTo>
                  <a:pt x="422020" y="45974"/>
                </a:lnTo>
                <a:close/>
              </a:path>
              <a:path w="434975" h="103505">
                <a:moveTo>
                  <a:pt x="422020" y="45085"/>
                </a:moveTo>
                <a:lnTo>
                  <a:pt x="398551" y="45141"/>
                </a:lnTo>
                <a:lnTo>
                  <a:pt x="409425" y="51435"/>
                </a:lnTo>
                <a:lnTo>
                  <a:pt x="418719" y="45974"/>
                </a:lnTo>
                <a:lnTo>
                  <a:pt x="422020" y="45974"/>
                </a:lnTo>
                <a:lnTo>
                  <a:pt x="422020" y="45085"/>
                </a:lnTo>
                <a:close/>
              </a:path>
              <a:path w="434975" h="103505">
                <a:moveTo>
                  <a:pt x="345820" y="0"/>
                </a:moveTo>
                <a:lnTo>
                  <a:pt x="342011" y="1016"/>
                </a:lnTo>
                <a:lnTo>
                  <a:pt x="340232" y="4064"/>
                </a:lnTo>
                <a:lnTo>
                  <a:pt x="338455" y="6985"/>
                </a:lnTo>
                <a:lnTo>
                  <a:pt x="339470" y="10922"/>
                </a:lnTo>
                <a:lnTo>
                  <a:pt x="398551" y="45141"/>
                </a:lnTo>
                <a:lnTo>
                  <a:pt x="423659" y="45085"/>
                </a:lnTo>
                <a:lnTo>
                  <a:pt x="348869" y="1650"/>
                </a:lnTo>
                <a:lnTo>
                  <a:pt x="345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9789" y="3242944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7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68295" y="1257045"/>
            <a:ext cx="758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С-1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7180" y="1234185"/>
            <a:ext cx="164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74391" y="2022094"/>
            <a:ext cx="758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С-2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63723" y="2747518"/>
            <a:ext cx="758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С-3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7180" y="2002282"/>
            <a:ext cx="164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03140" y="2620568"/>
            <a:ext cx="291465" cy="48514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8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426211"/>
            <a:ext cx="6278245" cy="926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048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51</a:t>
            </a:r>
            <a:endParaRPr sz="1400">
              <a:latin typeface="Times New Roman"/>
              <a:cs typeface="Times New Roman"/>
            </a:endParaRPr>
          </a:p>
          <a:p>
            <a:pPr marL="76200" marR="69850" algn="just">
              <a:lnSpc>
                <a:spcPct val="119700"/>
              </a:lnSpc>
              <a:spcBef>
                <a:spcPts val="11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 нужно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сбросить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РСЛОС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снова.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Такой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меньше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памяти, но работает медленнее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имеет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меньшую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нейную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сложность.</a:t>
            </a:r>
            <a:endParaRPr sz="1400">
              <a:latin typeface="Times New Roman"/>
              <a:cs typeface="Times New Roman"/>
            </a:endParaRPr>
          </a:p>
          <a:p>
            <a:pPr marL="976630" lvl="1" indent="-539750" algn="just">
              <a:lnSpc>
                <a:spcPct val="100000"/>
              </a:lnSpc>
              <a:spcBef>
                <a:spcPts val="1350"/>
              </a:spcBef>
              <a:buSzPct val="87500"/>
              <a:buFont typeface="Arial"/>
              <a:buAutoNum type="arabicPeriod" startAt="13"/>
              <a:tabLst>
                <a:tab pos="977265" algn="l"/>
              </a:tabLst>
            </a:pPr>
            <a:r>
              <a:rPr sz="1600" b="1" spc="-5" dirty="0">
                <a:latin typeface="Arial"/>
                <a:cs typeface="Arial"/>
              </a:rPr>
              <a:t>Алгоритм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А5</a:t>
            </a:r>
            <a:endParaRPr sz="1600">
              <a:latin typeface="Arial"/>
              <a:cs typeface="Arial"/>
            </a:endParaRPr>
          </a:p>
          <a:p>
            <a:pPr marL="76200" marR="70485" indent="449580" algn="just">
              <a:lnSpc>
                <a:spcPct val="1197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вариант 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А5/1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разработан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1987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в дальнейшем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усовершенствован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А5/2, А5/3,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главным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образом, за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увеличения длины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А5 является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данных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сети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мо-  бильной связи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GSM (Group Special Mobile). Данный стандарт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входит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цифровой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сотовой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(A2,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A5/1, A5/2,</a:t>
            </a:r>
            <a:r>
              <a:rPr sz="1400" spc="-2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A8).</a:t>
            </a:r>
            <a:endParaRPr sz="1400">
              <a:latin typeface="Times New Roman"/>
              <a:cs typeface="Times New Roman"/>
            </a:endParaRPr>
          </a:p>
          <a:p>
            <a:pPr marL="76200" marR="68580" indent="449580" algn="just">
              <a:lnSpc>
                <a:spcPct val="119900"/>
              </a:lnSpc>
              <a:spcBef>
                <a:spcPts val="6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версию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А5/1,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ГПСЧ.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состоит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R1, R2,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R3 размером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19, 22 и 23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бит.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мо-  дулю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всех трех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А5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изменяемое управление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такти-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рованием: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зависимости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своего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син-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хронизации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пороговой  функцией битов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синхронизации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трех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регистров.</a:t>
            </a:r>
            <a:endParaRPr sz="1400">
              <a:latin typeface="Times New Roman"/>
              <a:cs typeface="Times New Roman"/>
            </a:endParaRPr>
          </a:p>
          <a:p>
            <a:pPr marL="525780" marR="1475105" algn="just">
              <a:lnSpc>
                <a:spcPts val="2620"/>
              </a:lnSpc>
              <a:spcBef>
                <a:spcPts val="229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Структура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А5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 образом.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Многочлены обратных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связей:</a:t>
            </a:r>
            <a:endParaRPr sz="1400">
              <a:latin typeface="Times New Roman"/>
              <a:cs typeface="Times New Roman"/>
            </a:endParaRPr>
          </a:p>
          <a:p>
            <a:pPr marL="753110" lvl="2" indent="-227329">
              <a:lnSpc>
                <a:spcPct val="100000"/>
              </a:lnSpc>
              <a:spcBef>
                <a:spcPts val="940"/>
              </a:spcBef>
              <a:buClr>
                <a:srgbClr val="000009"/>
              </a:buClr>
              <a:buFont typeface="Symbol"/>
              <a:buChar char=""/>
              <a:tabLst>
                <a:tab pos="752475" algn="l"/>
                <a:tab pos="753110" algn="l"/>
              </a:tabLst>
            </a:pPr>
            <a:r>
              <a:rPr sz="1400" dirty="0">
                <a:latin typeface="Times New Roman"/>
                <a:cs typeface="Times New Roman"/>
              </a:rPr>
              <a:t>R1: </a:t>
            </a:r>
            <a:r>
              <a:rPr sz="1400" spc="15" dirty="0">
                <a:latin typeface="Cambria Math"/>
                <a:cs typeface="Cambria Math"/>
              </a:rPr>
              <a:t>𝑋</a:t>
            </a:r>
            <a:r>
              <a:rPr sz="1500" spc="22" baseline="27777" dirty="0">
                <a:latin typeface="Cambria Math"/>
                <a:cs typeface="Cambria Math"/>
              </a:rPr>
              <a:t>19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25" dirty="0">
                <a:latin typeface="Cambria Math"/>
                <a:cs typeface="Cambria Math"/>
              </a:rPr>
              <a:t>𝑋</a:t>
            </a:r>
            <a:r>
              <a:rPr sz="1500" spc="37" baseline="27777" dirty="0">
                <a:latin typeface="Cambria Math"/>
                <a:cs typeface="Cambria Math"/>
              </a:rPr>
              <a:t>18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25" dirty="0">
                <a:latin typeface="Cambria Math"/>
                <a:cs typeface="Cambria Math"/>
              </a:rPr>
              <a:t>𝑋</a:t>
            </a:r>
            <a:r>
              <a:rPr sz="1500" spc="37" baseline="27777" dirty="0">
                <a:latin typeface="Cambria Math"/>
                <a:cs typeface="Cambria Math"/>
              </a:rPr>
              <a:t>17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25" dirty="0">
                <a:latin typeface="Cambria Math"/>
                <a:cs typeface="Cambria Math"/>
              </a:rPr>
              <a:t>𝑋</a:t>
            </a:r>
            <a:r>
              <a:rPr sz="1500" spc="37" baseline="27777" dirty="0">
                <a:latin typeface="Cambria Math"/>
                <a:cs typeface="Cambria Math"/>
              </a:rPr>
              <a:t>14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753110" lvl="2" indent="-227329">
              <a:lnSpc>
                <a:spcPct val="100000"/>
              </a:lnSpc>
              <a:spcBef>
                <a:spcPts val="575"/>
              </a:spcBef>
              <a:buClr>
                <a:srgbClr val="000009"/>
              </a:buClr>
              <a:buFont typeface="Symbol"/>
              <a:buChar char=""/>
              <a:tabLst>
                <a:tab pos="752475" algn="l"/>
                <a:tab pos="753110" algn="l"/>
              </a:tabLst>
            </a:pPr>
            <a:r>
              <a:rPr sz="1400" dirty="0">
                <a:latin typeface="Times New Roman"/>
                <a:cs typeface="Times New Roman"/>
              </a:rPr>
              <a:t>R2: </a:t>
            </a:r>
            <a:r>
              <a:rPr sz="1400" spc="35" dirty="0">
                <a:latin typeface="Cambria Math"/>
                <a:cs typeface="Cambria Math"/>
              </a:rPr>
              <a:t>𝑋</a:t>
            </a:r>
            <a:r>
              <a:rPr sz="1500" spc="52" baseline="27777" dirty="0">
                <a:latin typeface="Cambria Math"/>
                <a:cs typeface="Cambria Math"/>
              </a:rPr>
              <a:t>22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35" dirty="0">
                <a:latin typeface="Cambria Math"/>
                <a:cs typeface="Cambria Math"/>
              </a:rPr>
              <a:t>𝑋</a:t>
            </a:r>
            <a:r>
              <a:rPr sz="1500" spc="52" baseline="27777" dirty="0">
                <a:latin typeface="Cambria Math"/>
                <a:cs typeface="Cambria Math"/>
              </a:rPr>
              <a:t>21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11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753110" lvl="2" indent="-227329">
              <a:lnSpc>
                <a:spcPct val="100000"/>
              </a:lnSpc>
              <a:spcBef>
                <a:spcPts val="580"/>
              </a:spcBef>
              <a:buClr>
                <a:srgbClr val="000009"/>
              </a:buClr>
              <a:buFont typeface="Symbol"/>
              <a:buChar char=""/>
              <a:tabLst>
                <a:tab pos="752475" algn="l"/>
                <a:tab pos="753110" algn="l"/>
              </a:tabLst>
            </a:pPr>
            <a:r>
              <a:rPr sz="1400" dirty="0">
                <a:latin typeface="Times New Roman"/>
                <a:cs typeface="Times New Roman"/>
              </a:rPr>
              <a:t>R3: </a:t>
            </a:r>
            <a:r>
              <a:rPr sz="1400" spc="35" dirty="0">
                <a:latin typeface="Cambria Math"/>
                <a:cs typeface="Cambria Math"/>
              </a:rPr>
              <a:t>𝑋</a:t>
            </a:r>
            <a:r>
              <a:rPr sz="1500" spc="52" baseline="27777" dirty="0">
                <a:latin typeface="Cambria Math"/>
                <a:cs typeface="Cambria Math"/>
              </a:rPr>
              <a:t>23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35" dirty="0">
                <a:latin typeface="Cambria Math"/>
                <a:cs typeface="Cambria Math"/>
              </a:rPr>
              <a:t>𝑋</a:t>
            </a:r>
            <a:r>
              <a:rPr sz="1500" spc="52" baseline="27777" dirty="0">
                <a:latin typeface="Cambria Math"/>
                <a:cs typeface="Cambria Math"/>
              </a:rPr>
              <a:t>22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35" dirty="0">
                <a:latin typeface="Cambria Math"/>
                <a:cs typeface="Cambria Math"/>
              </a:rPr>
              <a:t>𝑋</a:t>
            </a:r>
            <a:r>
              <a:rPr sz="1500" spc="52" baseline="27777" dirty="0">
                <a:latin typeface="Cambria Math"/>
                <a:cs typeface="Cambria Math"/>
              </a:rPr>
              <a:t>21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45" dirty="0">
                <a:latin typeface="Cambria Math"/>
                <a:cs typeface="Cambria Math"/>
              </a:rPr>
              <a:t>𝑋</a:t>
            </a:r>
            <a:r>
              <a:rPr sz="1500" spc="67" baseline="27777" dirty="0">
                <a:latin typeface="Cambria Math"/>
                <a:cs typeface="Cambria Math"/>
              </a:rPr>
              <a:t>8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50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6200" marR="764540" indent="449580" algn="just">
              <a:lnSpc>
                <a:spcPct val="155000"/>
              </a:lnSpc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Управление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тактированием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осуществляется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 образом: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регистре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биты синхронизации: R1[8], R2[10],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R3[10].</a:t>
            </a:r>
            <a:endParaRPr sz="1400">
              <a:latin typeface="Times New Roman"/>
              <a:cs typeface="Times New Roman"/>
            </a:endParaRPr>
          </a:p>
          <a:p>
            <a:pPr marL="753110" marR="71120" indent="-227329" algn="just">
              <a:lnSpc>
                <a:spcPct val="122100"/>
              </a:lnSpc>
              <a:spcBef>
                <a:spcPts val="615"/>
              </a:spcBef>
            </a:pPr>
            <a:r>
              <a:rPr sz="1400" dirty="0">
                <a:latin typeface="Times New Roman"/>
                <a:cs typeface="Times New Roman"/>
              </a:rPr>
              <a:t>1.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20" dirty="0">
                <a:latin typeface="Cambria Math"/>
                <a:cs typeface="Cambria Math"/>
              </a:rPr>
              <a:t>𝐹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𝑥, </a:t>
            </a:r>
            <a:r>
              <a:rPr sz="1400" spc="5" dirty="0">
                <a:latin typeface="Cambria Math"/>
                <a:cs typeface="Cambria Math"/>
              </a:rPr>
              <a:t>𝑦, </a:t>
            </a:r>
            <a:r>
              <a:rPr sz="1400" spc="10" dirty="0">
                <a:latin typeface="Cambria Math"/>
                <a:cs typeface="Cambria Math"/>
              </a:rPr>
              <a:t>𝑧</a:t>
            </a:r>
            <a:r>
              <a:rPr sz="2100" spc="15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-5" dirty="0">
                <a:latin typeface="Cambria Math"/>
                <a:cs typeface="Cambria Math"/>
              </a:rPr>
              <a:t>𝑥𝑦 </a:t>
            </a:r>
            <a:r>
              <a:rPr sz="1400" dirty="0">
                <a:latin typeface="Cambria Math"/>
                <a:cs typeface="Cambria Math"/>
              </a:rPr>
              <a:t>∨ </a:t>
            </a:r>
            <a:r>
              <a:rPr sz="1400" spc="-5" dirty="0">
                <a:latin typeface="Cambria Math"/>
                <a:cs typeface="Cambria Math"/>
              </a:rPr>
              <a:t>𝑥𝑧 </a:t>
            </a:r>
            <a:r>
              <a:rPr sz="1400" dirty="0">
                <a:latin typeface="Cambria Math"/>
                <a:cs typeface="Cambria Math"/>
              </a:rPr>
              <a:t>∨ </a:t>
            </a:r>
            <a:r>
              <a:rPr sz="1400" spc="10" dirty="0">
                <a:latin typeface="Cambria Math"/>
                <a:cs typeface="Cambria Math"/>
              </a:rPr>
              <a:t>𝑦𝑧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spc="-25" dirty="0">
                <a:latin typeface="Times New Roman"/>
                <a:cs typeface="Times New Roman"/>
              </a:rPr>
              <a:t>где </a:t>
            </a:r>
            <a:r>
              <a:rPr sz="1400" dirty="0">
                <a:latin typeface="Cambria Math"/>
                <a:cs typeface="Cambria Math"/>
              </a:rPr>
              <a:t>𝑥 = 𝑅1[8]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8-й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5" dirty="0">
                <a:latin typeface="Times New Roman"/>
                <a:cs typeface="Times New Roman"/>
              </a:rPr>
              <a:t>R1, </a:t>
            </a:r>
            <a:r>
              <a:rPr sz="1400" dirty="0">
                <a:latin typeface="Cambria Math"/>
                <a:cs typeface="Cambria Math"/>
              </a:rPr>
              <a:t>𝑦 = 𝑅2[10] </a:t>
            </a:r>
            <a:r>
              <a:rPr sz="1400" dirty="0">
                <a:latin typeface="Times New Roman"/>
                <a:cs typeface="Times New Roman"/>
              </a:rPr>
              <a:t>– 10-й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dirty="0">
                <a:latin typeface="Times New Roman"/>
                <a:cs typeface="Times New Roman"/>
              </a:rPr>
              <a:t>R2, а </a:t>
            </a:r>
            <a:r>
              <a:rPr sz="1400" dirty="0">
                <a:latin typeface="Cambria Math"/>
                <a:cs typeface="Cambria Math"/>
              </a:rPr>
              <a:t>𝑧 = 𝑅3[10] </a:t>
            </a:r>
            <a:r>
              <a:rPr sz="1400" dirty="0">
                <a:latin typeface="Times New Roman"/>
                <a:cs typeface="Times New Roman"/>
              </a:rPr>
              <a:t>— 10-й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R3.</a:t>
            </a:r>
            <a:endParaRPr sz="1400">
              <a:latin typeface="Times New Roman"/>
              <a:cs typeface="Times New Roman"/>
            </a:endParaRPr>
          </a:p>
          <a:p>
            <a:pPr marL="753110" marR="70485" indent="-227329" algn="just">
              <a:lnSpc>
                <a:spcPts val="2020"/>
              </a:lnSpc>
              <a:spcBef>
                <a:spcPts val="105"/>
              </a:spcBef>
              <a:buAutoNum type="arabicPeriod" startAt="2"/>
              <a:tabLst>
                <a:tab pos="753110" algn="l"/>
              </a:tabLst>
            </a:pPr>
            <a:r>
              <a:rPr sz="1400" spc="-5" dirty="0">
                <a:latin typeface="Times New Roman"/>
                <a:cs typeface="Times New Roman"/>
              </a:rPr>
              <a:t>Сдвигаются </a:t>
            </a:r>
            <a:r>
              <a:rPr sz="1400" spc="-20" dirty="0">
                <a:latin typeface="Times New Roman"/>
                <a:cs typeface="Times New Roman"/>
              </a:rPr>
              <a:t>только </a:t>
            </a:r>
            <a:r>
              <a:rPr sz="1400" spc="-5" dirty="0">
                <a:latin typeface="Times New Roman"/>
                <a:cs typeface="Times New Roman"/>
              </a:rPr>
              <a:t>те </a:t>
            </a:r>
            <a:r>
              <a:rPr sz="1400" dirty="0">
                <a:latin typeface="Times New Roman"/>
                <a:cs typeface="Times New Roman"/>
              </a:rPr>
              <a:t>регистры, у </a:t>
            </a:r>
            <a:r>
              <a:rPr sz="1400" spc="-20" dirty="0">
                <a:latin typeface="Times New Roman"/>
                <a:cs typeface="Times New Roman"/>
              </a:rPr>
              <a:t>которых </a:t>
            </a:r>
            <a:r>
              <a:rPr sz="1400" dirty="0">
                <a:latin typeface="Times New Roman"/>
                <a:cs typeface="Times New Roman"/>
              </a:rPr>
              <a:t>бит </a:t>
            </a:r>
            <a:r>
              <a:rPr sz="1400" spc="-5" dirty="0">
                <a:latin typeface="Times New Roman"/>
                <a:cs typeface="Times New Roman"/>
              </a:rPr>
              <a:t>синхронизации равен </a:t>
            </a:r>
            <a:r>
              <a:rPr sz="1400" i="1" spc="-5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, 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5" dirty="0">
                <a:latin typeface="Times New Roman"/>
                <a:cs typeface="Times New Roman"/>
              </a:rPr>
              <a:t>есть, </a:t>
            </a:r>
            <a:r>
              <a:rPr sz="1400" spc="-5" dirty="0">
                <a:latin typeface="Times New Roman"/>
                <a:cs typeface="Times New Roman"/>
              </a:rPr>
              <a:t>сдвигаются </a:t>
            </a:r>
            <a:r>
              <a:rPr sz="1400" dirty="0">
                <a:latin typeface="Times New Roman"/>
                <a:cs typeface="Times New Roman"/>
              </a:rPr>
              <a:t>регистры, </a:t>
            </a:r>
            <a:r>
              <a:rPr sz="1400" spc="-5" dirty="0">
                <a:latin typeface="Times New Roman"/>
                <a:cs typeface="Times New Roman"/>
              </a:rPr>
              <a:t>бит синхронизации </a:t>
            </a:r>
            <a:r>
              <a:rPr sz="1400" spc="-20" dirty="0">
                <a:latin typeface="Times New Roman"/>
                <a:cs typeface="Times New Roman"/>
              </a:rPr>
              <a:t>которых, </a:t>
            </a:r>
            <a:r>
              <a:rPr sz="1400" spc="-5" dirty="0">
                <a:latin typeface="Times New Roman"/>
                <a:cs typeface="Times New Roman"/>
              </a:rPr>
              <a:t>принадле-  </a:t>
            </a:r>
            <a:r>
              <a:rPr sz="1400" dirty="0">
                <a:latin typeface="Times New Roman"/>
                <a:cs typeface="Times New Roman"/>
              </a:rPr>
              <a:t>жит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большинству.</a:t>
            </a:r>
            <a:endParaRPr sz="1400">
              <a:latin typeface="Times New Roman"/>
              <a:cs typeface="Times New Roman"/>
            </a:endParaRPr>
          </a:p>
          <a:p>
            <a:pPr marL="753110" indent="-227329" algn="just">
              <a:lnSpc>
                <a:spcPct val="100000"/>
              </a:lnSpc>
              <a:spcBef>
                <a:spcPts val="204"/>
              </a:spcBef>
              <a:buAutoNum type="arabicPeriod" startAt="2"/>
              <a:tabLst>
                <a:tab pos="753110" algn="l"/>
              </a:tabLst>
            </a:pPr>
            <a:r>
              <a:rPr sz="1400" spc="-15" dirty="0">
                <a:latin typeface="Times New Roman"/>
                <a:cs typeface="Times New Roman"/>
              </a:rPr>
              <a:t>Выходной </a:t>
            </a:r>
            <a:r>
              <a:rPr sz="1400" dirty="0">
                <a:latin typeface="Times New Roman"/>
                <a:cs typeface="Times New Roman"/>
              </a:rPr>
              <a:t>бит </a:t>
            </a:r>
            <a:r>
              <a:rPr sz="1400" spc="-5" dirty="0">
                <a:latin typeface="Times New Roman"/>
                <a:cs typeface="Times New Roman"/>
              </a:rPr>
              <a:t>системы </a:t>
            </a:r>
            <a:r>
              <a:rPr sz="1400" dirty="0">
                <a:latin typeface="Times New Roman"/>
                <a:cs typeface="Times New Roman"/>
              </a:rPr>
              <a:t>— </a:t>
            </a:r>
            <a:r>
              <a:rPr sz="1400" spc="-20" dirty="0"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latin typeface="Times New Roman"/>
                <a:cs typeface="Times New Roman"/>
              </a:rPr>
              <a:t>операции </a:t>
            </a:r>
            <a:r>
              <a:rPr sz="1400" spc="-10" dirty="0">
                <a:latin typeface="Times New Roman"/>
                <a:cs typeface="Times New Roman"/>
              </a:rPr>
              <a:t>сложения </a:t>
            </a:r>
            <a:r>
              <a:rPr sz="1400" dirty="0">
                <a:latin typeface="Times New Roman"/>
                <a:cs typeface="Times New Roman"/>
              </a:rPr>
              <a:t>по </a:t>
            </a:r>
            <a:r>
              <a:rPr sz="1400" spc="-25" dirty="0">
                <a:latin typeface="Times New Roman"/>
                <a:cs typeface="Times New Roman"/>
              </a:rPr>
              <a:t>модулю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753110" algn="just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Times New Roman"/>
                <a:cs typeface="Times New Roman"/>
              </a:rPr>
              <a:t>над </a:t>
            </a:r>
            <a:r>
              <a:rPr sz="1400" spc="-15" dirty="0">
                <a:latin typeface="Times New Roman"/>
                <a:cs typeface="Times New Roman"/>
              </a:rPr>
              <a:t>выходными </a:t>
            </a:r>
            <a:r>
              <a:rPr sz="1400" dirty="0">
                <a:latin typeface="Times New Roman"/>
                <a:cs typeface="Times New Roman"/>
              </a:rPr>
              <a:t>битами регистров: </a:t>
            </a:r>
            <a:r>
              <a:rPr sz="1400" dirty="0">
                <a:latin typeface="Cambria Math"/>
                <a:cs typeface="Cambria Math"/>
              </a:rPr>
              <a:t>𝑅1</a:t>
            </a:r>
            <a:r>
              <a:rPr sz="2100" baseline="1984" dirty="0">
                <a:latin typeface="Cambria Math"/>
                <a:cs typeface="Cambria Math"/>
              </a:rPr>
              <a:t>[</a:t>
            </a:r>
            <a:r>
              <a:rPr sz="1400" dirty="0">
                <a:latin typeface="Cambria Math"/>
                <a:cs typeface="Cambria Math"/>
              </a:rPr>
              <a:t>18</a:t>
            </a:r>
            <a:r>
              <a:rPr sz="2100" baseline="1984" dirty="0">
                <a:latin typeface="Cambria Math"/>
                <a:cs typeface="Cambria Math"/>
              </a:rPr>
              <a:t>] </a:t>
            </a:r>
            <a:r>
              <a:rPr sz="1400" dirty="0">
                <a:latin typeface="Cambria Math"/>
                <a:cs typeface="Cambria Math"/>
              </a:rPr>
              <a:t>+ 𝑅2</a:t>
            </a:r>
            <a:r>
              <a:rPr sz="2100" baseline="1984" dirty="0">
                <a:latin typeface="Cambria Math"/>
                <a:cs typeface="Cambria Math"/>
              </a:rPr>
              <a:t>[</a:t>
            </a:r>
            <a:r>
              <a:rPr sz="1400" dirty="0">
                <a:latin typeface="Cambria Math"/>
                <a:cs typeface="Cambria Math"/>
              </a:rPr>
              <a:t>21</a:t>
            </a:r>
            <a:r>
              <a:rPr sz="2100" baseline="1984" dirty="0">
                <a:latin typeface="Cambria Math"/>
                <a:cs typeface="Cambria Math"/>
              </a:rPr>
              <a:t>]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𝑅[22]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6200" marR="71120" indent="449580" algn="just">
              <a:lnSpc>
                <a:spcPct val="120100"/>
              </a:lnSpc>
              <a:spcBef>
                <a:spcPts val="58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целом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считается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эффективным: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всем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из-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вестным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тестам.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4905" cy="94240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52</a:t>
            </a:r>
            <a:endParaRPr sz="1400">
              <a:latin typeface="Times New Roman"/>
              <a:cs typeface="Times New Roman"/>
            </a:endParaRPr>
          </a:p>
          <a:p>
            <a:pPr marL="50800" marR="41910" indent="2339975" algn="just">
              <a:lnSpc>
                <a:spcPct val="119400"/>
              </a:lnSpc>
              <a:spcBef>
                <a:spcPts val="7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надежного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потокового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из-за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крипто-  графической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слабости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сдвига.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Успешные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описаны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1999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году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Вагнером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Голдбергом,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группой изра-  ильских ученых Ади Шамиром,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Алексом Бирюковым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[44]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Дэвидом Вагнером.  Ими показаны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данный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50"/>
              </a:spcBef>
              <a:tabLst>
                <a:tab pos="951230" algn="l"/>
              </a:tabLst>
            </a:pPr>
            <a:r>
              <a:rPr sz="1400" b="1" spc="-5" dirty="0">
                <a:latin typeface="Arial"/>
                <a:cs typeface="Arial"/>
              </a:rPr>
              <a:t>3.14.	</a:t>
            </a:r>
            <a:r>
              <a:rPr sz="1600" b="1" spc="-5" dirty="0">
                <a:latin typeface="Arial"/>
                <a:cs typeface="Arial"/>
              </a:rPr>
              <a:t>Hughes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XPD/KPD</a:t>
            </a:r>
            <a:endParaRPr sz="1600">
              <a:latin typeface="Arial"/>
              <a:cs typeface="Arial"/>
            </a:endParaRPr>
          </a:p>
          <a:p>
            <a:pPr marL="50800" marR="42545" indent="449580" algn="just">
              <a:lnSpc>
                <a:spcPct val="119700"/>
              </a:lnSpc>
              <a:spcBef>
                <a:spcPts val="63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создан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компанией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Hughes Aircraft Corp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1986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данных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армейских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тактических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рациях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армейских  устройствах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связи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[12].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назван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XPD (Exportable Protection</a:t>
            </a:r>
            <a:r>
              <a:rPr sz="1400" spc="2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Device)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0000"/>
              </a:lnSpc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Экспортируемое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защиты, 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позднее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переименован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KPD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кинетической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защиты.</a:t>
            </a:r>
            <a:endParaRPr sz="1400">
              <a:latin typeface="Times New Roman"/>
              <a:cs typeface="Times New Roman"/>
            </a:endParaRPr>
          </a:p>
          <a:p>
            <a:pPr marL="50800" marR="37465" indent="449580" algn="just">
              <a:lnSpc>
                <a:spcPct val="119900"/>
              </a:lnSpc>
              <a:spcBef>
                <a:spcPts val="59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использует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61-битовый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Принцип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работы алгоритма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следующий: 1024 различных примитивных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связи,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 начальное состояние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хранятся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ПЗУ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устройства шифрования.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Ключ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начальное состояние.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во-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семь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нелинейных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фильтров,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шесть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отводов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биты этих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образуют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байт,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шифрования.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35"/>
              </a:spcBef>
              <a:tabLst>
                <a:tab pos="951230" algn="l"/>
              </a:tabLst>
            </a:pPr>
            <a:r>
              <a:rPr sz="1400" b="1" spc="-5" dirty="0">
                <a:latin typeface="Arial"/>
                <a:cs typeface="Arial"/>
              </a:rPr>
              <a:t>3.15.	</a:t>
            </a:r>
            <a:r>
              <a:rPr sz="1600" b="1" spc="-5" dirty="0">
                <a:latin typeface="Arial"/>
                <a:cs typeface="Arial"/>
              </a:rPr>
              <a:t>Алгоритм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Fish</a:t>
            </a:r>
            <a:endParaRPr sz="1600">
              <a:latin typeface="Arial"/>
              <a:cs typeface="Arial"/>
            </a:endParaRPr>
          </a:p>
          <a:p>
            <a:pPr marL="50800" marR="43180" indent="449580" algn="just">
              <a:lnSpc>
                <a:spcPct val="120000"/>
              </a:lnSpc>
              <a:spcBef>
                <a:spcPts val="6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алгоритм является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композицией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аддитивного 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идеи  прореживания 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Название 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сокращение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Fibonacci shrinking generator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прореживаемый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Фибоначчи.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92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следующих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шагов:</a:t>
            </a:r>
            <a:endParaRPr sz="1400">
              <a:latin typeface="Times New Roman"/>
              <a:cs typeface="Times New Roman"/>
            </a:endParaRPr>
          </a:p>
          <a:p>
            <a:pPr marL="508000" indent="-22923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08634" algn="l"/>
              </a:tabLst>
            </a:pPr>
            <a:r>
              <a:rPr sz="1400" dirty="0">
                <a:latin typeface="Times New Roman"/>
                <a:cs typeface="Times New Roman"/>
              </a:rPr>
              <a:t>Задается </a:t>
            </a:r>
            <a:r>
              <a:rPr sz="1400" spc="-5" dirty="0">
                <a:latin typeface="Times New Roman"/>
                <a:cs typeface="Times New Roman"/>
              </a:rPr>
              <a:t>начальное состояние </a:t>
            </a:r>
            <a:r>
              <a:rPr sz="1400" spc="-20" dirty="0">
                <a:latin typeface="Times New Roman"/>
                <a:cs typeface="Times New Roman"/>
              </a:rPr>
              <a:t>двух </a:t>
            </a:r>
            <a:r>
              <a:rPr sz="1400" spc="-5" dirty="0">
                <a:latin typeface="Times New Roman"/>
                <a:cs typeface="Times New Roman"/>
              </a:rPr>
              <a:t>аддитивных </a:t>
            </a:r>
            <a:r>
              <a:rPr sz="1400" spc="-10" dirty="0">
                <a:latin typeface="Times New Roman"/>
                <a:cs typeface="Times New Roman"/>
              </a:rPr>
              <a:t>генераторов </a:t>
            </a:r>
            <a:r>
              <a:rPr sz="1400" spc="25" dirty="0">
                <a:latin typeface="Cambria Math"/>
                <a:cs typeface="Cambria Math"/>
              </a:rPr>
              <a:t>𝐴</a:t>
            </a:r>
            <a:r>
              <a:rPr sz="1500" spc="37" baseline="-16666" dirty="0">
                <a:latin typeface="Cambria Math"/>
                <a:cs typeface="Cambria Math"/>
              </a:rPr>
              <a:t>0</a:t>
            </a:r>
            <a:r>
              <a:rPr sz="1400" spc="25" dirty="0">
                <a:latin typeface="Cambria Math"/>
                <a:cs typeface="Cambria Math"/>
              </a:rPr>
              <a:t>,</a:t>
            </a:r>
            <a:r>
              <a:rPr sz="1400" spc="-4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𝐵</a:t>
            </a:r>
            <a:r>
              <a:rPr sz="1500" spc="7" baseline="-16666" dirty="0">
                <a:latin typeface="Cambria Math"/>
                <a:cs typeface="Cambria Math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0" indent="-2292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08634" algn="l"/>
              </a:tabLst>
            </a:pPr>
            <a:r>
              <a:rPr sz="1400" spc="-5" dirty="0">
                <a:latin typeface="Times New Roman"/>
                <a:cs typeface="Times New Roman"/>
              </a:rPr>
              <a:t>На 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-м </a:t>
            </a:r>
            <a:r>
              <a:rPr sz="1400" spc="-10" dirty="0">
                <a:latin typeface="Times New Roman"/>
                <a:cs typeface="Times New Roman"/>
              </a:rPr>
              <a:t>шаге </a:t>
            </a:r>
            <a:r>
              <a:rPr sz="1400" spc="-5" dirty="0">
                <a:latin typeface="Times New Roman"/>
                <a:cs typeface="Times New Roman"/>
              </a:rPr>
              <a:t>вычисляются 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-е </a:t>
            </a:r>
            <a:r>
              <a:rPr sz="1400" spc="-10" dirty="0">
                <a:latin typeface="Times New Roman"/>
                <a:cs typeface="Times New Roman"/>
              </a:rPr>
              <a:t>значения </a:t>
            </a:r>
            <a:r>
              <a:rPr sz="1400" spc="-5" dirty="0">
                <a:latin typeface="Times New Roman"/>
                <a:cs typeface="Times New Roman"/>
              </a:rPr>
              <a:t>по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формулам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𝑖−55</a:t>
            </a:r>
            <a:r>
              <a:rPr sz="1500" spc="359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𝑖−24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𝑚𝑜𝑑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𝑖−52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𝑖−19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𝑚𝑜𝑑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08000" indent="-229235">
              <a:lnSpc>
                <a:spcPct val="100000"/>
              </a:lnSpc>
              <a:spcBef>
                <a:spcPts val="315"/>
              </a:spcBef>
              <a:buAutoNum type="arabicPeriod" startAt="3"/>
              <a:tabLst>
                <a:tab pos="508634" algn="l"/>
              </a:tabLst>
            </a:pPr>
            <a:r>
              <a:rPr sz="1400" dirty="0">
                <a:latin typeface="Times New Roman"/>
                <a:cs typeface="Times New Roman"/>
              </a:rPr>
              <a:t>К </a:t>
            </a:r>
            <a:r>
              <a:rPr sz="1400" spc="-5" dirty="0">
                <a:latin typeface="Times New Roman"/>
                <a:cs typeface="Times New Roman"/>
              </a:rPr>
              <a:t>этим последовательностям применяется </a:t>
            </a:r>
            <a:r>
              <a:rPr sz="1400" spc="-10" dirty="0">
                <a:latin typeface="Times New Roman"/>
                <a:cs typeface="Times New Roman"/>
              </a:rPr>
              <a:t>процедура </a:t>
            </a:r>
            <a:r>
              <a:rPr sz="1400" spc="-5" dirty="0">
                <a:latin typeface="Times New Roman"/>
                <a:cs typeface="Times New Roman"/>
              </a:rPr>
              <a:t>прореживания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за-</a:t>
            </a:r>
            <a:endParaRPr sz="1400">
              <a:latin typeface="Times New Roman"/>
              <a:cs typeface="Times New Roman"/>
            </a:endParaRPr>
          </a:p>
          <a:p>
            <a:pPr marL="508000" marR="67945">
              <a:lnSpc>
                <a:spcPct val="120000"/>
              </a:lnSpc>
              <a:spcBef>
                <a:spcPts val="35"/>
              </a:spcBef>
            </a:pPr>
            <a:r>
              <a:rPr sz="1400" dirty="0">
                <a:latin typeface="Times New Roman"/>
                <a:cs typeface="Times New Roman"/>
              </a:rPr>
              <a:t>висимости </a:t>
            </a:r>
            <a:r>
              <a:rPr sz="1400" spc="-10" dirty="0">
                <a:latin typeface="Times New Roman"/>
                <a:cs typeface="Times New Roman"/>
              </a:rPr>
              <a:t>от младшего </a:t>
            </a:r>
            <a:r>
              <a:rPr sz="1400" spc="-15" dirty="0">
                <a:latin typeface="Times New Roman"/>
                <a:cs typeface="Times New Roman"/>
              </a:rPr>
              <a:t>значащего </a:t>
            </a:r>
            <a:r>
              <a:rPr sz="1400" spc="-5" dirty="0">
                <a:latin typeface="Times New Roman"/>
                <a:cs typeface="Times New Roman"/>
              </a:rPr>
              <a:t>бита </a:t>
            </a:r>
            <a:r>
              <a:rPr sz="1400" spc="15" dirty="0">
                <a:latin typeface="Cambria Math"/>
                <a:cs typeface="Cambria Math"/>
              </a:rPr>
              <a:t>𝐵</a:t>
            </a:r>
            <a:r>
              <a:rPr sz="1500" spc="22" baseline="-16666" dirty="0">
                <a:latin typeface="Cambria Math"/>
                <a:cs typeface="Cambria Math"/>
              </a:rPr>
              <a:t>𝑖</a:t>
            </a:r>
            <a:r>
              <a:rPr sz="1400" spc="15" dirty="0">
                <a:latin typeface="Times New Roman"/>
                <a:cs typeface="Times New Roman"/>
              </a:rPr>
              <a:t>: </a:t>
            </a:r>
            <a:r>
              <a:rPr sz="1400" spc="5" dirty="0">
                <a:latin typeface="Times New Roman"/>
                <a:cs typeface="Times New Roman"/>
              </a:rPr>
              <a:t>если </a:t>
            </a:r>
            <a:r>
              <a:rPr sz="1400" spc="-10" dirty="0"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latin typeface="Times New Roman"/>
                <a:cs typeface="Times New Roman"/>
              </a:rPr>
              <a:t>равно </a:t>
            </a:r>
            <a:r>
              <a:rPr sz="1400" dirty="0">
                <a:latin typeface="Times New Roman"/>
                <a:cs typeface="Times New Roman"/>
              </a:rPr>
              <a:t>1,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-5" dirty="0">
                <a:latin typeface="Times New Roman"/>
                <a:cs typeface="Times New Roman"/>
              </a:rPr>
              <a:t>пара  </a:t>
            </a:r>
            <a:r>
              <a:rPr sz="1400" spc="-10" dirty="0">
                <a:latin typeface="Times New Roman"/>
                <a:cs typeface="Times New Roman"/>
              </a:rPr>
              <a:t>используется, </a:t>
            </a:r>
            <a:r>
              <a:rPr sz="1400" spc="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Times New Roman"/>
                <a:cs typeface="Times New Roman"/>
              </a:rPr>
              <a:t>0 –</a:t>
            </a:r>
            <a:r>
              <a:rPr sz="1400" spc="-5" dirty="0">
                <a:latin typeface="Times New Roman"/>
                <a:cs typeface="Times New Roman"/>
              </a:rPr>
              <a:t> игнорируется.</a:t>
            </a:r>
            <a:endParaRPr sz="1400">
              <a:latin typeface="Times New Roman"/>
              <a:cs typeface="Times New Roman"/>
            </a:endParaRPr>
          </a:p>
          <a:p>
            <a:pPr marL="508000" marR="113664" indent="-228600">
              <a:lnSpc>
                <a:spcPts val="2020"/>
              </a:lnSpc>
              <a:spcBef>
                <a:spcPts val="110"/>
              </a:spcBef>
              <a:buAutoNum type="arabicPeriod" startAt="4"/>
              <a:tabLst>
                <a:tab pos="508634" algn="l"/>
              </a:tabLst>
            </a:pPr>
            <a:r>
              <a:rPr sz="1400" spc="-25" dirty="0">
                <a:latin typeface="Times New Roman"/>
                <a:cs typeface="Times New Roman"/>
              </a:rPr>
              <a:t>Результатом </a:t>
            </a:r>
            <a:r>
              <a:rPr sz="1400" spc="-5" dirty="0">
                <a:latin typeface="Times New Roman"/>
                <a:cs typeface="Times New Roman"/>
              </a:rPr>
              <a:t>работы </a:t>
            </a:r>
            <a:r>
              <a:rPr sz="1400" spc="-10" dirty="0"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latin typeface="Times New Roman"/>
                <a:cs typeface="Times New Roman"/>
              </a:rPr>
              <a:t>на </a:t>
            </a: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-м </a:t>
            </a:r>
            <a:r>
              <a:rPr sz="1400" spc="-10" dirty="0">
                <a:latin typeface="Times New Roman"/>
                <a:cs typeface="Times New Roman"/>
              </a:rPr>
              <a:t>шаге </a:t>
            </a:r>
            <a:r>
              <a:rPr sz="1400" spc="-5" dirty="0">
                <a:latin typeface="Times New Roman"/>
                <a:cs typeface="Times New Roman"/>
              </a:rPr>
              <a:t>является 32-битное слово, </a:t>
            </a:r>
            <a:r>
              <a:rPr sz="1400" dirty="0">
                <a:latin typeface="Times New Roman"/>
                <a:cs typeface="Times New Roman"/>
              </a:rPr>
              <a:t>вы-  численное </a:t>
            </a:r>
            <a:r>
              <a:rPr sz="1400" spc="-5" dirty="0">
                <a:latin typeface="Times New Roman"/>
                <a:cs typeface="Times New Roman"/>
              </a:rPr>
              <a:t>по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426211"/>
            <a:ext cx="6258560" cy="893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7493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a.  </a:t>
            </a:r>
            <a:r>
              <a:rPr sz="1400" spc="-5" dirty="0">
                <a:latin typeface="Cambria Math"/>
                <a:cs typeface="Cambria Math"/>
              </a:rPr>
              <a:t>𝐸</a:t>
            </a:r>
            <a:r>
              <a:rPr sz="1500" spc="-7" baseline="-13888" dirty="0">
                <a:latin typeface="Cambria Math"/>
                <a:cs typeface="Cambria Math"/>
              </a:rPr>
              <a:t>2𝑗 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10" dirty="0">
                <a:latin typeface="Cambria Math"/>
                <a:cs typeface="Cambria Math"/>
              </a:rPr>
              <a:t>𝐶</a:t>
            </a:r>
            <a:r>
              <a:rPr sz="1500" spc="15" baseline="-13888" dirty="0">
                <a:latin typeface="Cambria Math"/>
                <a:cs typeface="Cambria Math"/>
              </a:rPr>
              <a:t>2𝑗</a:t>
            </a:r>
            <a:r>
              <a:rPr sz="1400" spc="10" dirty="0">
                <a:latin typeface="Cambria Math"/>
                <a:cs typeface="Cambria Math"/>
              </a:rPr>
              <a:t>⨁</a:t>
            </a:r>
            <a:r>
              <a:rPr sz="1100" spc="10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𝐷</a:t>
            </a:r>
            <a:r>
              <a:rPr sz="1500" spc="15" baseline="-13888" dirty="0">
                <a:latin typeface="Cambria Math"/>
                <a:cs typeface="Cambria Math"/>
              </a:rPr>
              <a:t>2𝑗 </a:t>
            </a:r>
            <a:r>
              <a:rPr sz="1400" dirty="0">
                <a:latin typeface="Cambria Math"/>
                <a:cs typeface="Cambria Math"/>
              </a:rPr>
              <a:t>∙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𝐷</a:t>
            </a:r>
            <a:r>
              <a:rPr sz="1500" spc="15" baseline="-13888" dirty="0">
                <a:latin typeface="Cambria Math"/>
                <a:cs typeface="Cambria Math"/>
              </a:rPr>
              <a:t>2𝑗+1</a:t>
            </a:r>
            <a:r>
              <a:rPr sz="1100" spc="10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latin typeface="Times New Roman"/>
                <a:cs typeface="Times New Roman"/>
              </a:rPr>
              <a:t>b.  </a:t>
            </a:r>
            <a:r>
              <a:rPr sz="1400" spc="-5" dirty="0">
                <a:latin typeface="Cambria Math"/>
                <a:cs typeface="Cambria Math"/>
              </a:rPr>
              <a:t>𝐹</a:t>
            </a:r>
            <a:r>
              <a:rPr sz="1500" spc="-7" baseline="-13888" dirty="0">
                <a:latin typeface="Cambria Math"/>
                <a:cs typeface="Cambria Math"/>
              </a:rPr>
              <a:t>2𝑗 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-5" dirty="0">
                <a:latin typeface="Cambria Math"/>
                <a:cs typeface="Cambria Math"/>
              </a:rPr>
              <a:t>𝐷</a:t>
            </a:r>
            <a:r>
              <a:rPr sz="1500" spc="-7" baseline="-13888" dirty="0">
                <a:latin typeface="Cambria Math"/>
                <a:cs typeface="Cambria Math"/>
              </a:rPr>
              <a:t>2𝑗+1 </a:t>
            </a:r>
            <a:r>
              <a:rPr sz="1400" dirty="0">
                <a:latin typeface="Cambria Math"/>
                <a:cs typeface="Cambria Math"/>
              </a:rPr>
              <a:t>∙ </a:t>
            </a:r>
            <a:r>
              <a:rPr sz="1100" spc="10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𝐸</a:t>
            </a:r>
            <a:r>
              <a:rPr sz="1500" spc="15" baseline="-13888" dirty="0">
                <a:latin typeface="Cambria Math"/>
                <a:cs typeface="Cambria Math"/>
              </a:rPr>
              <a:t>𝑗 </a:t>
            </a:r>
            <a:r>
              <a:rPr sz="1400" dirty="0">
                <a:latin typeface="Cambria Math"/>
                <a:cs typeface="Cambria Math"/>
              </a:rPr>
              <a:t>∙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𝐶</a:t>
            </a:r>
            <a:r>
              <a:rPr sz="1500" spc="7" baseline="-13888" dirty="0">
                <a:latin typeface="Cambria Math"/>
                <a:cs typeface="Cambria Math"/>
              </a:rPr>
              <a:t>2𝑗+1</a:t>
            </a:r>
            <a:r>
              <a:rPr sz="1100" spc="5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latin typeface="Times New Roman"/>
                <a:cs typeface="Times New Roman"/>
              </a:rPr>
              <a:t>c. </a:t>
            </a:r>
            <a:r>
              <a:rPr sz="1400" spc="-5" dirty="0">
                <a:latin typeface="Cambria Math"/>
                <a:cs typeface="Cambria Math"/>
              </a:rPr>
              <a:t>𝐾</a:t>
            </a:r>
            <a:r>
              <a:rPr sz="1500" spc="-7" baseline="-13888" dirty="0">
                <a:latin typeface="Cambria Math"/>
                <a:cs typeface="Cambria Math"/>
              </a:rPr>
              <a:t>2𝑗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2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𝐸</a:t>
            </a:r>
            <a:r>
              <a:rPr sz="1500" spc="15" baseline="-13888" dirty="0">
                <a:latin typeface="Cambria Math"/>
                <a:cs typeface="Cambria Math"/>
              </a:rPr>
              <a:t>2𝑗</a:t>
            </a:r>
            <a:r>
              <a:rPr sz="1400" spc="10" dirty="0">
                <a:latin typeface="Cambria Math"/>
                <a:cs typeface="Cambria Math"/>
              </a:rPr>
              <a:t>⨁𝐹</a:t>
            </a:r>
            <a:r>
              <a:rPr sz="1500" spc="15" baseline="-13888" dirty="0">
                <a:latin typeface="Cambria Math"/>
                <a:cs typeface="Cambria Math"/>
              </a:rPr>
              <a:t>2𝑗</a:t>
            </a:r>
            <a:r>
              <a:rPr sz="1400" spc="10" dirty="0"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575"/>
              </a:spcBef>
            </a:pPr>
            <a:r>
              <a:rPr sz="2100" baseline="9920" dirty="0">
                <a:latin typeface="Times New Roman"/>
                <a:cs typeface="Times New Roman"/>
              </a:rPr>
              <a:t>d. </a:t>
            </a:r>
            <a:r>
              <a:rPr sz="2100" spc="-7" baseline="9920" dirty="0">
                <a:latin typeface="Cambria Math"/>
                <a:cs typeface="Cambria Math"/>
              </a:rPr>
              <a:t>𝐾</a:t>
            </a:r>
            <a:r>
              <a:rPr sz="1000" spc="-5" dirty="0">
                <a:latin typeface="Cambria Math"/>
                <a:cs typeface="Cambria Math"/>
              </a:rPr>
              <a:t>2𝑗+1 </a:t>
            </a:r>
            <a:r>
              <a:rPr sz="2100" baseline="9920" dirty="0">
                <a:latin typeface="Cambria Math"/>
                <a:cs typeface="Cambria Math"/>
              </a:rPr>
              <a:t>=</a:t>
            </a:r>
            <a:r>
              <a:rPr sz="2100" spc="-82" baseline="9920" dirty="0">
                <a:latin typeface="Cambria Math"/>
                <a:cs typeface="Cambria Math"/>
              </a:rPr>
              <a:t> </a:t>
            </a:r>
            <a:r>
              <a:rPr sz="2100" spc="7" baseline="9920" dirty="0">
                <a:latin typeface="Cambria Math"/>
                <a:cs typeface="Cambria Math"/>
              </a:rPr>
              <a:t>𝐶</a:t>
            </a:r>
            <a:r>
              <a:rPr sz="1000" spc="5" dirty="0">
                <a:latin typeface="Cambria Math"/>
                <a:cs typeface="Cambria Math"/>
              </a:rPr>
              <a:t>2𝑗+1</a:t>
            </a:r>
            <a:r>
              <a:rPr sz="2100" spc="7" baseline="9920" dirty="0">
                <a:latin typeface="Cambria Math"/>
                <a:cs typeface="Cambria Math"/>
              </a:rPr>
              <a:t>⨁𝐹</a:t>
            </a:r>
            <a:r>
              <a:rPr sz="1000" spc="5" dirty="0">
                <a:latin typeface="Cambria Math"/>
                <a:cs typeface="Cambria Math"/>
              </a:rPr>
              <a:t>2𝑗</a:t>
            </a:r>
            <a:r>
              <a:rPr sz="2100" spc="7" baseline="9920" dirty="0">
                <a:latin typeface="Cambria Math"/>
                <a:cs typeface="Cambria Math"/>
              </a:rPr>
              <a:t>,</a:t>
            </a:r>
            <a:endParaRPr sz="2100" baseline="9920">
              <a:latin typeface="Cambria Math"/>
              <a:cs typeface="Cambria Math"/>
            </a:endParaRPr>
          </a:p>
          <a:p>
            <a:pPr marL="513080" marR="68580" algn="just">
              <a:lnSpc>
                <a:spcPct val="126200"/>
              </a:lnSpc>
              <a:spcBef>
                <a:spcPts val="18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слов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слов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2𝑗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2𝑗+1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пара, получаемая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выхо-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умно-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жения двоичных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963930" lvl="1" indent="-539750">
              <a:lnSpc>
                <a:spcPct val="100000"/>
              </a:lnSpc>
              <a:buSzPct val="87500"/>
              <a:buFont typeface="Arial"/>
              <a:buAutoNum type="arabicPeriod" startAt="16"/>
              <a:tabLst>
                <a:tab pos="963930" algn="l"/>
                <a:tab pos="964565" algn="l"/>
              </a:tabLst>
            </a:pPr>
            <a:r>
              <a:rPr sz="1600" b="1" spc="-5" dirty="0">
                <a:latin typeface="Arial"/>
                <a:cs typeface="Arial"/>
              </a:rPr>
              <a:t>Алгоритм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Pike</a:t>
            </a:r>
            <a:endParaRPr sz="1600">
              <a:latin typeface="Arial"/>
              <a:cs typeface="Arial"/>
            </a:endParaRPr>
          </a:p>
          <a:p>
            <a:pPr marL="63500" marR="64769" indent="449580" algn="just">
              <a:lnSpc>
                <a:spcPct val="120000"/>
              </a:lnSpc>
              <a:spcBef>
                <a:spcPts val="635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Pike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[10,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13]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быстрая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модификация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Fish. Помимо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ос-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новной идеи использования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аддитивного ГПСЧ,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Pike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идею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порого-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механизма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управления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движением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регистров,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схеме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алго-  ритма А5.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 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аддитивных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генератора:</a:t>
            </a:r>
            <a:endParaRPr sz="1400">
              <a:latin typeface="Times New Roman"/>
              <a:cs typeface="Times New Roman"/>
            </a:endParaRPr>
          </a:p>
          <a:p>
            <a:pPr marL="1981200">
              <a:lnSpc>
                <a:spcPct val="100000"/>
              </a:lnSpc>
              <a:spcBef>
                <a:spcPts val="80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𝑖−55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𝑖−24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98120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650" spc="-7" baseline="252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𝑖−57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𝐵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𝑖−7</a:t>
            </a:r>
            <a:r>
              <a:rPr sz="1650" spc="7" baseline="252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38888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981200">
              <a:lnSpc>
                <a:spcPct val="100000"/>
              </a:lnSpc>
              <a:spcBef>
                <a:spcPts val="4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100" spc="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𝑖−58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𝑖−19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38888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63500" marR="61594" indent="449580" algn="just">
              <a:lnSpc>
                <a:spcPct val="119700"/>
              </a:lnSpc>
              <a:spcBef>
                <a:spcPts val="5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32-битного слова последовательности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итерации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биты переноса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три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одинако-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три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нет,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тактируются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совпадающих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переноса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сохраняются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итера-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ции.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Окончательным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трех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963930" lvl="1" indent="-539750">
              <a:lnSpc>
                <a:spcPct val="100000"/>
              </a:lnSpc>
              <a:buSzPct val="87500"/>
              <a:buFont typeface="Arial"/>
              <a:buAutoNum type="arabicPeriod" startAt="17"/>
              <a:tabLst>
                <a:tab pos="963930" algn="l"/>
                <a:tab pos="964565" algn="l"/>
              </a:tabLst>
            </a:pPr>
            <a:r>
              <a:rPr sz="1600" b="1" spc="-5" dirty="0">
                <a:latin typeface="Arial"/>
                <a:cs typeface="Arial"/>
              </a:rPr>
              <a:t>Алгоритм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Mush</a:t>
            </a:r>
            <a:endParaRPr sz="1600">
              <a:latin typeface="Arial"/>
              <a:cs typeface="Arial"/>
            </a:endParaRPr>
          </a:p>
          <a:p>
            <a:pPr marL="63500" marR="66675" indent="449580" algn="just">
              <a:lnSpc>
                <a:spcPct val="120000"/>
              </a:lnSpc>
              <a:spcBef>
                <a:spcPts val="635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Mush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[10] 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аддитивном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проце-  дуру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прореживания. Основные шаги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следующие:</a:t>
            </a:r>
            <a:endParaRPr sz="1400">
              <a:latin typeface="Times New Roman"/>
              <a:cs typeface="Times New Roman"/>
            </a:endParaRPr>
          </a:p>
          <a:p>
            <a:pPr marL="520700" indent="-229235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521334" algn="l"/>
              </a:tabLst>
            </a:pPr>
            <a:r>
              <a:rPr sz="1400" dirty="0">
                <a:latin typeface="Times New Roman"/>
                <a:cs typeface="Times New Roman"/>
              </a:rPr>
              <a:t>Вычисление </a:t>
            </a:r>
            <a:r>
              <a:rPr sz="1400" spc="-10" dirty="0">
                <a:latin typeface="Times New Roman"/>
                <a:cs typeface="Times New Roman"/>
              </a:rPr>
              <a:t>значений </a:t>
            </a:r>
            <a:r>
              <a:rPr sz="1400" spc="-5" dirty="0">
                <a:latin typeface="Times New Roman"/>
                <a:cs typeface="Times New Roman"/>
              </a:rPr>
              <a:t>аддитивных </a:t>
            </a:r>
            <a:r>
              <a:rPr sz="1400" spc="-15" dirty="0">
                <a:latin typeface="Times New Roman"/>
                <a:cs typeface="Times New Roman"/>
              </a:rPr>
              <a:t>генераторов</a:t>
            </a:r>
            <a:endParaRPr sz="1400">
              <a:latin typeface="Times New Roman"/>
              <a:cs typeface="Times New Roman"/>
            </a:endParaRPr>
          </a:p>
          <a:p>
            <a:pPr marL="2031364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10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𝑖−55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𝑖−24</a:t>
            </a:r>
            <a:r>
              <a:rPr sz="1100" spc="1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𝑚𝑜𝑑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38888" dirty="0">
                <a:solidFill>
                  <a:srgbClr val="000009"/>
                </a:solidFill>
                <a:latin typeface="Cambria Math"/>
                <a:cs typeface="Cambria Math"/>
              </a:rPr>
              <a:t>32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2030095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latin typeface="Cambria Math"/>
                <a:cs typeface="Cambria Math"/>
              </a:rPr>
              <a:t>𝐵</a:t>
            </a:r>
            <a:r>
              <a:rPr sz="1500" baseline="-13888" dirty="0">
                <a:latin typeface="Cambria Math"/>
                <a:cs typeface="Cambria Math"/>
              </a:rPr>
              <a:t>𝑖 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650" spc="-7" baseline="2525" dirty="0">
                <a:latin typeface="Cambria Math"/>
                <a:cs typeface="Cambria Math"/>
              </a:rPr>
              <a:t>(</a:t>
            </a:r>
            <a:r>
              <a:rPr sz="1400" spc="-5" dirty="0">
                <a:latin typeface="Cambria Math"/>
                <a:cs typeface="Cambria Math"/>
              </a:rPr>
              <a:t>𝐵</a:t>
            </a:r>
            <a:r>
              <a:rPr sz="1500" spc="-7" baseline="-16666" dirty="0">
                <a:latin typeface="Cambria Math"/>
                <a:cs typeface="Cambria Math"/>
              </a:rPr>
              <a:t>𝑖−52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5" dirty="0">
                <a:latin typeface="Cambria Math"/>
                <a:cs typeface="Cambria Math"/>
              </a:rPr>
              <a:t>𝐵</a:t>
            </a:r>
            <a:r>
              <a:rPr sz="1500" spc="7" baseline="-13888" dirty="0">
                <a:latin typeface="Cambria Math"/>
                <a:cs typeface="Cambria Math"/>
              </a:rPr>
              <a:t>𝑖−19</a:t>
            </a:r>
            <a:r>
              <a:rPr sz="1650" spc="7" baseline="2525" dirty="0">
                <a:latin typeface="Cambria Math"/>
                <a:cs typeface="Cambria Math"/>
              </a:rPr>
              <a:t>) </a:t>
            </a:r>
            <a:r>
              <a:rPr sz="1400" spc="-5" dirty="0">
                <a:latin typeface="Cambria Math"/>
                <a:cs typeface="Cambria Math"/>
              </a:rPr>
              <a:t>𝑚𝑜𝑑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2</a:t>
            </a:r>
            <a:r>
              <a:rPr sz="1500" spc="7" baseline="38888" dirty="0">
                <a:latin typeface="Cambria Math"/>
                <a:cs typeface="Cambria Math"/>
              </a:rPr>
              <a:t>32</a:t>
            </a:r>
            <a:r>
              <a:rPr sz="1400" spc="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20700" indent="-229235">
              <a:lnSpc>
                <a:spcPct val="100000"/>
              </a:lnSpc>
              <a:spcBef>
                <a:spcPts val="204"/>
              </a:spcBef>
              <a:buAutoNum type="arabicPeriod" startAt="2"/>
              <a:tabLst>
                <a:tab pos="521334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Times New Roman"/>
                <a:cs typeface="Times New Roman"/>
              </a:rPr>
              <a:t>бит </a:t>
            </a:r>
            <a:r>
              <a:rPr sz="1400" spc="5" dirty="0">
                <a:latin typeface="Times New Roman"/>
                <a:cs typeface="Times New Roman"/>
              </a:rPr>
              <a:t>переноса </a:t>
            </a:r>
            <a:r>
              <a:rPr sz="1400" i="1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установлен, тактируется </a:t>
            </a:r>
            <a:r>
              <a:rPr sz="1400" i="1" spc="-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. Если </a:t>
            </a:r>
            <a:r>
              <a:rPr sz="1400" dirty="0">
                <a:latin typeface="Times New Roman"/>
                <a:cs typeface="Times New Roman"/>
              </a:rPr>
              <a:t>бит </a:t>
            </a:r>
            <a:r>
              <a:rPr sz="1400" spc="5" dirty="0">
                <a:latin typeface="Times New Roman"/>
                <a:cs typeface="Times New Roman"/>
              </a:rPr>
              <a:t>переноса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520700" algn="just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Times New Roman"/>
                <a:cs typeface="Times New Roman"/>
              </a:rPr>
              <a:t>установлен, тактируется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31890" cy="81197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  <a:p>
            <a:pPr marR="53340" algn="r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28600" marR="81280" indent="-228600" algn="r">
              <a:lnSpc>
                <a:spcPct val="100000"/>
              </a:lnSpc>
              <a:spcBef>
                <a:spcPts val="254"/>
              </a:spcBef>
              <a:buAutoNum type="arabicPeriod" startAt="3"/>
              <a:tabLst>
                <a:tab pos="228600" algn="l"/>
              </a:tabLst>
            </a:pPr>
            <a:r>
              <a:rPr sz="1400" spc="-15" dirty="0">
                <a:latin typeface="Times New Roman"/>
                <a:cs typeface="Times New Roman"/>
              </a:rPr>
              <a:t>Тактируем </a:t>
            </a:r>
            <a:r>
              <a:rPr sz="1400" i="1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при </a:t>
            </a:r>
            <a:r>
              <a:rPr sz="1400" spc="-10" dirty="0">
                <a:latin typeface="Times New Roman"/>
                <a:cs typeface="Times New Roman"/>
              </a:rPr>
              <a:t>переполнении </a:t>
            </a:r>
            <a:r>
              <a:rPr sz="1400" spc="-5" dirty="0">
                <a:latin typeface="Times New Roman"/>
                <a:cs typeface="Times New Roman"/>
              </a:rPr>
              <a:t>устанавливаем </a:t>
            </a:r>
            <a:r>
              <a:rPr sz="1400" dirty="0">
                <a:latin typeface="Times New Roman"/>
                <a:cs typeface="Times New Roman"/>
              </a:rPr>
              <a:t>бит переноса.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Тактируем</a:t>
            </a:r>
            <a:endParaRPr sz="1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340"/>
              </a:spcBef>
            </a:pPr>
            <a:r>
              <a:rPr sz="1400" i="1" dirty="0">
                <a:latin typeface="Times New Roman"/>
                <a:cs typeface="Times New Roman"/>
              </a:rPr>
              <a:t>B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при переполнении устанавливаем бит </a:t>
            </a:r>
            <a:r>
              <a:rPr sz="1400" dirty="0">
                <a:latin typeface="Times New Roman"/>
                <a:cs typeface="Times New Roman"/>
              </a:rPr>
              <a:t>переноса.</a:t>
            </a:r>
            <a:endParaRPr sz="1400">
              <a:latin typeface="Times New Roman"/>
              <a:cs typeface="Times New Roman"/>
            </a:endParaRPr>
          </a:p>
          <a:p>
            <a:pPr marL="508000" indent="-229235">
              <a:lnSpc>
                <a:spcPct val="100000"/>
              </a:lnSpc>
              <a:spcBef>
                <a:spcPts val="335"/>
              </a:spcBef>
              <a:buAutoNum type="arabicPeriod" startAt="4"/>
              <a:tabLst>
                <a:tab pos="508634" algn="l"/>
              </a:tabLst>
            </a:pPr>
            <a:r>
              <a:rPr sz="1400" spc="-20" dirty="0">
                <a:latin typeface="Times New Roman"/>
                <a:cs typeface="Times New Roman"/>
              </a:rPr>
              <a:t>Выходом </a:t>
            </a:r>
            <a:r>
              <a:rPr sz="1400" spc="-5" dirty="0"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latin typeface="Times New Roman"/>
                <a:cs typeface="Times New Roman"/>
              </a:rPr>
              <a:t>побитовая </a:t>
            </a:r>
            <a:r>
              <a:rPr sz="1400" spc="-15" dirty="0">
                <a:latin typeface="Times New Roman"/>
                <a:cs typeface="Times New Roman"/>
              </a:rPr>
              <a:t>сумма </a:t>
            </a:r>
            <a:r>
              <a:rPr sz="1400" spc="-5" dirty="0">
                <a:latin typeface="Times New Roman"/>
                <a:cs typeface="Times New Roman"/>
              </a:rPr>
              <a:t>по </a:t>
            </a:r>
            <a:r>
              <a:rPr sz="1400" spc="-25" dirty="0">
                <a:latin typeface="Times New Roman"/>
                <a:cs typeface="Times New Roman"/>
              </a:rPr>
              <a:t>модулю </a:t>
            </a:r>
            <a:r>
              <a:rPr sz="1400" dirty="0">
                <a:latin typeface="Times New Roman"/>
                <a:cs typeface="Times New Roman"/>
              </a:rPr>
              <a:t>2 </a:t>
            </a:r>
            <a:r>
              <a:rPr sz="1400" spc="-15" dirty="0">
                <a:latin typeface="Times New Roman"/>
                <a:cs typeface="Times New Roman"/>
              </a:rPr>
              <a:t>выходов </a:t>
            </a:r>
            <a:r>
              <a:rPr sz="1400" i="1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45"/>
              </a:spcBef>
              <a:tabLst>
                <a:tab pos="951230" algn="l"/>
              </a:tabLst>
            </a:pPr>
            <a:r>
              <a:rPr sz="1400" b="1" spc="-5" dirty="0">
                <a:latin typeface="Arial"/>
                <a:cs typeface="Arial"/>
              </a:rPr>
              <a:t>3.18.	</a:t>
            </a:r>
            <a:r>
              <a:rPr sz="1600" b="1" spc="-15" dirty="0">
                <a:latin typeface="Arial"/>
                <a:cs typeface="Arial"/>
              </a:rPr>
              <a:t>ГПСЧ </a:t>
            </a:r>
            <a:r>
              <a:rPr sz="1600" b="1" spc="-5" dirty="0">
                <a:latin typeface="Arial"/>
                <a:cs typeface="Arial"/>
              </a:rPr>
              <a:t>на базе </a:t>
            </a:r>
            <a:r>
              <a:rPr sz="1600" b="1" spc="-15" dirty="0">
                <a:latin typeface="Arial"/>
                <a:cs typeface="Arial"/>
              </a:rPr>
              <a:t>клеточного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автомата</a:t>
            </a:r>
            <a:endParaRPr sz="1600">
              <a:latin typeface="Arial"/>
              <a:cs typeface="Arial"/>
            </a:endParaRPr>
          </a:p>
          <a:p>
            <a:pPr marL="50800" marR="49530" indent="449580" algn="just">
              <a:lnSpc>
                <a:spcPct val="120000"/>
              </a:lnSpc>
              <a:spcBef>
                <a:spcPts val="6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[16, 18] описан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базе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клеточного автомата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 Стивеном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Вольфрамом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реализован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продукте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Wolfram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Research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Mathematica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названием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Rule30CA.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19600"/>
              </a:lnSpc>
              <a:spcBef>
                <a:spcPts val="61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Клеточный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автомат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устройство, состоящее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-мерного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массива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ячеек и правил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ячеек.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ячеек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начальное 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свое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дискретные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моменты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времени.</a:t>
            </a:r>
            <a:endParaRPr sz="1400">
              <a:latin typeface="Times New Roman"/>
              <a:cs typeface="Times New Roman"/>
            </a:endParaRPr>
          </a:p>
          <a:p>
            <a:pPr marL="50800" marR="51435" indent="449580" algn="just">
              <a:lnSpc>
                <a:spcPct val="120500"/>
              </a:lnSpc>
              <a:spcBef>
                <a:spcPts val="5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ячейка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изменяет состояние,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ре-  куррентная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ячейки определяется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 предыдущих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этой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соседних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ячеек.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одномерном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случае,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массив ячеек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состоит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из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так:</a:t>
            </a:r>
            <a:endParaRPr sz="1400">
              <a:latin typeface="Times New Roman"/>
              <a:cs typeface="Times New Roman"/>
            </a:endParaRPr>
          </a:p>
          <a:p>
            <a:pPr marL="441959" algn="ctr">
              <a:lnSpc>
                <a:spcPct val="100000"/>
              </a:lnSpc>
              <a:spcBef>
                <a:spcPts val="969"/>
              </a:spcBef>
            </a:pP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(𝑡)⨁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(𝑡)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∨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𝑘+1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(𝑡)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9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извлекается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любой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ячейки.</a:t>
            </a:r>
            <a:endParaRPr sz="1400">
              <a:latin typeface="Times New Roman"/>
              <a:cs typeface="Times New Roman"/>
            </a:endParaRPr>
          </a:p>
          <a:p>
            <a:pPr marL="50800" marR="48895" indent="449580" algn="just">
              <a:lnSpc>
                <a:spcPct val="119800"/>
              </a:lnSpc>
              <a:spcBef>
                <a:spcPts val="59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показывает хорошие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статистические свойства.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 сильно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начальных значений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ячеек: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неудачном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выборе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клеточный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автомат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порождает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циклические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структуры.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успешное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вскрытие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известным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текстом.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endParaRPr sz="1400">
              <a:latin typeface="Times New Roman"/>
              <a:cs typeface="Times New Roman"/>
            </a:endParaRPr>
          </a:p>
          <a:p>
            <a:pPr marL="50800" marR="49530" algn="just">
              <a:lnSpc>
                <a:spcPct val="120000"/>
              </a:lnSpc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[17]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показано,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вскрытие выполнимо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персональном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разме-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клеточного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автомата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вплоть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500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битов.</a:t>
            </a:r>
            <a:endParaRPr sz="1400">
              <a:latin typeface="Times New Roman"/>
              <a:cs typeface="Times New Roman"/>
            </a:endParaRPr>
          </a:p>
          <a:p>
            <a:pPr marL="50800" marR="52069" indent="449580" algn="just">
              <a:lnSpc>
                <a:spcPct val="119600"/>
              </a:lnSpc>
              <a:spcBef>
                <a:spcPts val="61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версии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Wolfram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Mathematica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10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использовать клеточный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автомат,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названный ExtendedCA,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слож-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 5120 клеток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одномерного  клеточного автомата.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График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рисунке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3.9.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6565" y="144837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446" y="34385"/>
                </a:lnTo>
                <a:lnTo>
                  <a:pt x="35432" y="27191"/>
                </a:lnTo>
                <a:lnTo>
                  <a:pt x="35432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9360" y="326867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69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979"/>
                </a:lnTo>
                <a:lnTo>
                  <a:pt x="7986" y="34385"/>
                </a:lnTo>
                <a:lnTo>
                  <a:pt x="27169" y="34385"/>
                </a:lnTo>
                <a:lnTo>
                  <a:pt x="35166" y="26979"/>
                </a:lnTo>
                <a:lnTo>
                  <a:pt x="35166" y="7935"/>
                </a:lnTo>
                <a:lnTo>
                  <a:pt x="27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014" y="258333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79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179" y="34650"/>
                </a:lnTo>
                <a:lnTo>
                  <a:pt x="34643" y="27243"/>
                </a:lnTo>
                <a:lnTo>
                  <a:pt x="34643" y="8199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2678" y="246935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197" y="0"/>
                </a:lnTo>
                <a:lnTo>
                  <a:pt x="0" y="7935"/>
                </a:lnTo>
                <a:lnTo>
                  <a:pt x="0" y="27191"/>
                </a:lnTo>
                <a:lnTo>
                  <a:pt x="7197" y="34385"/>
                </a:lnTo>
                <a:lnTo>
                  <a:pt x="26646" y="34385"/>
                </a:lnTo>
                <a:lnTo>
                  <a:pt x="34633" y="27191"/>
                </a:lnTo>
                <a:lnTo>
                  <a:pt x="3463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8543" y="298300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243"/>
                </a:lnTo>
                <a:lnTo>
                  <a:pt x="7986" y="34650"/>
                </a:lnTo>
                <a:lnTo>
                  <a:pt x="27435" y="34650"/>
                </a:lnTo>
                <a:lnTo>
                  <a:pt x="35432" y="27243"/>
                </a:lnTo>
                <a:lnTo>
                  <a:pt x="35432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1328" y="327528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46" y="34385"/>
                </a:lnTo>
                <a:lnTo>
                  <a:pt x="35432" y="26450"/>
                </a:lnTo>
                <a:lnTo>
                  <a:pt x="35432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7992" y="15372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35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450"/>
                </a:lnTo>
                <a:lnTo>
                  <a:pt x="7986" y="34597"/>
                </a:lnTo>
                <a:lnTo>
                  <a:pt x="27435" y="34597"/>
                </a:lnTo>
                <a:lnTo>
                  <a:pt x="34633" y="26450"/>
                </a:lnTo>
                <a:lnTo>
                  <a:pt x="34633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4646" y="10930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46" y="34385"/>
                </a:lnTo>
                <a:lnTo>
                  <a:pt x="34643" y="26450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0777" y="229214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79" y="34385"/>
                </a:lnTo>
                <a:lnTo>
                  <a:pt x="35177" y="26450"/>
                </a:lnTo>
                <a:lnTo>
                  <a:pt x="35177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3306" y="132797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7986" y="0"/>
                </a:lnTo>
                <a:lnTo>
                  <a:pt x="0" y="7406"/>
                </a:lnTo>
                <a:lnTo>
                  <a:pt x="0" y="26767"/>
                </a:lnTo>
                <a:lnTo>
                  <a:pt x="7986" y="34702"/>
                </a:lnTo>
                <a:lnTo>
                  <a:pt x="27435" y="34702"/>
                </a:lnTo>
                <a:lnTo>
                  <a:pt x="35432" y="26767"/>
                </a:lnTo>
                <a:lnTo>
                  <a:pt x="35432" y="7406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9960" y="121402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446" y="34385"/>
                </a:lnTo>
                <a:lnTo>
                  <a:pt x="34910" y="26450"/>
                </a:lnTo>
                <a:lnTo>
                  <a:pt x="34910" y="7088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6624" y="208286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913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702"/>
                </a:lnTo>
                <a:lnTo>
                  <a:pt x="26913" y="34702"/>
                </a:lnTo>
                <a:lnTo>
                  <a:pt x="34899" y="26450"/>
                </a:lnTo>
                <a:lnTo>
                  <a:pt x="34899" y="7406"/>
                </a:lnTo>
                <a:lnTo>
                  <a:pt x="26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2755" y="181603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191"/>
                </a:lnTo>
                <a:lnTo>
                  <a:pt x="7986" y="34597"/>
                </a:lnTo>
                <a:lnTo>
                  <a:pt x="27435" y="34597"/>
                </a:lnTo>
                <a:lnTo>
                  <a:pt x="35432" y="27191"/>
                </a:lnTo>
                <a:lnTo>
                  <a:pt x="35432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0" y="118810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179" y="34385"/>
                </a:lnTo>
                <a:lnTo>
                  <a:pt x="35166" y="27191"/>
                </a:lnTo>
                <a:lnTo>
                  <a:pt x="35166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2204" y="100421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79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296"/>
                </a:lnTo>
                <a:lnTo>
                  <a:pt x="7986" y="34385"/>
                </a:lnTo>
                <a:lnTo>
                  <a:pt x="27179" y="34385"/>
                </a:lnTo>
                <a:lnTo>
                  <a:pt x="34633" y="27296"/>
                </a:lnTo>
                <a:lnTo>
                  <a:pt x="34633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8858" y="2069641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46" y="0"/>
                </a:moveTo>
                <a:lnTo>
                  <a:pt x="7197" y="0"/>
                </a:lnTo>
                <a:lnTo>
                  <a:pt x="0" y="7935"/>
                </a:lnTo>
                <a:lnTo>
                  <a:pt x="0" y="27296"/>
                </a:lnTo>
                <a:lnTo>
                  <a:pt x="7197" y="35231"/>
                </a:lnTo>
                <a:lnTo>
                  <a:pt x="26646" y="35231"/>
                </a:lnTo>
                <a:lnTo>
                  <a:pt x="34643" y="27296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4723" y="237435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385"/>
                </a:lnTo>
                <a:lnTo>
                  <a:pt x="27446" y="34385"/>
                </a:lnTo>
                <a:lnTo>
                  <a:pt x="35443" y="27296"/>
                </a:lnTo>
                <a:lnTo>
                  <a:pt x="354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7518" y="229796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435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191"/>
                </a:lnTo>
                <a:lnTo>
                  <a:pt x="7986" y="35126"/>
                </a:lnTo>
                <a:lnTo>
                  <a:pt x="27435" y="35126"/>
                </a:lnTo>
                <a:lnTo>
                  <a:pt x="35432" y="27191"/>
                </a:lnTo>
                <a:lnTo>
                  <a:pt x="35432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4172" y="274204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446" y="34650"/>
                </a:lnTo>
                <a:lnTo>
                  <a:pt x="34643" y="27243"/>
                </a:lnTo>
                <a:lnTo>
                  <a:pt x="346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836" y="25011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197" y="0"/>
                </a:lnTo>
                <a:lnTo>
                  <a:pt x="0" y="7935"/>
                </a:lnTo>
                <a:lnTo>
                  <a:pt x="0" y="27222"/>
                </a:lnTo>
                <a:lnTo>
                  <a:pt x="7197" y="34628"/>
                </a:lnTo>
                <a:lnTo>
                  <a:pt x="26646" y="34628"/>
                </a:lnTo>
                <a:lnTo>
                  <a:pt x="34633" y="27222"/>
                </a:lnTo>
                <a:lnTo>
                  <a:pt x="3463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6701" y="110578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8253" y="0"/>
                </a:lnTo>
                <a:lnTo>
                  <a:pt x="0" y="7935"/>
                </a:lnTo>
                <a:lnTo>
                  <a:pt x="0" y="27296"/>
                </a:lnTo>
                <a:lnTo>
                  <a:pt x="8253" y="34385"/>
                </a:lnTo>
                <a:lnTo>
                  <a:pt x="27435" y="34385"/>
                </a:lnTo>
                <a:lnTo>
                  <a:pt x="35432" y="27296"/>
                </a:lnTo>
                <a:lnTo>
                  <a:pt x="35432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9486" y="192416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446" y="34702"/>
                </a:lnTo>
                <a:lnTo>
                  <a:pt x="35443" y="26767"/>
                </a:lnTo>
                <a:lnTo>
                  <a:pt x="35443" y="7406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6150" y="253969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86" y="0"/>
                </a:lnTo>
                <a:lnTo>
                  <a:pt x="0" y="7141"/>
                </a:lnTo>
                <a:lnTo>
                  <a:pt x="0" y="26450"/>
                </a:lnTo>
                <a:lnTo>
                  <a:pt x="7986" y="34385"/>
                </a:lnTo>
                <a:lnTo>
                  <a:pt x="27446" y="34385"/>
                </a:lnTo>
                <a:lnTo>
                  <a:pt x="34633" y="26450"/>
                </a:lnTo>
                <a:lnTo>
                  <a:pt x="34633" y="7141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2814" y="28756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453" y="0"/>
                </a:lnTo>
                <a:lnTo>
                  <a:pt x="0" y="7935"/>
                </a:lnTo>
                <a:lnTo>
                  <a:pt x="0" y="26450"/>
                </a:lnTo>
                <a:lnTo>
                  <a:pt x="7453" y="34385"/>
                </a:lnTo>
                <a:lnTo>
                  <a:pt x="26636" y="34385"/>
                </a:lnTo>
                <a:lnTo>
                  <a:pt x="34633" y="26450"/>
                </a:lnTo>
                <a:lnTo>
                  <a:pt x="34633" y="7935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8935" y="244396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7191"/>
                </a:lnTo>
                <a:lnTo>
                  <a:pt x="7997" y="34597"/>
                </a:lnTo>
                <a:lnTo>
                  <a:pt x="27179" y="34597"/>
                </a:lnTo>
                <a:lnTo>
                  <a:pt x="35443" y="27191"/>
                </a:lnTo>
                <a:lnTo>
                  <a:pt x="35443" y="8146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464" y="163215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296"/>
                </a:lnTo>
                <a:lnTo>
                  <a:pt x="7986" y="34385"/>
                </a:lnTo>
                <a:lnTo>
                  <a:pt x="27435" y="34385"/>
                </a:lnTo>
                <a:lnTo>
                  <a:pt x="35432" y="27296"/>
                </a:lnTo>
                <a:lnTo>
                  <a:pt x="35432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8118" y="15372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597"/>
                </a:lnTo>
                <a:lnTo>
                  <a:pt x="27446" y="34597"/>
                </a:lnTo>
                <a:lnTo>
                  <a:pt x="34910" y="26450"/>
                </a:lnTo>
                <a:lnTo>
                  <a:pt x="34910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4782" y="19368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913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385"/>
                </a:lnTo>
                <a:lnTo>
                  <a:pt x="26913" y="34385"/>
                </a:lnTo>
                <a:lnTo>
                  <a:pt x="34899" y="26450"/>
                </a:lnTo>
                <a:lnTo>
                  <a:pt x="34899" y="7406"/>
                </a:lnTo>
                <a:lnTo>
                  <a:pt x="26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0913" y="115022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450"/>
                </a:lnTo>
                <a:lnTo>
                  <a:pt x="7986" y="34385"/>
                </a:lnTo>
                <a:lnTo>
                  <a:pt x="27446" y="34385"/>
                </a:lnTo>
                <a:lnTo>
                  <a:pt x="35432" y="26450"/>
                </a:lnTo>
                <a:lnTo>
                  <a:pt x="35432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3698" y="227944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179" y="34597"/>
                </a:lnTo>
                <a:lnTo>
                  <a:pt x="35177" y="26450"/>
                </a:lnTo>
                <a:lnTo>
                  <a:pt x="35177" y="7406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90362" y="28756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79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79" y="34385"/>
                </a:lnTo>
                <a:lnTo>
                  <a:pt x="34633" y="26450"/>
                </a:lnTo>
                <a:lnTo>
                  <a:pt x="34633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7027" y="224770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186" y="0"/>
                </a:lnTo>
                <a:lnTo>
                  <a:pt x="0" y="7935"/>
                </a:lnTo>
                <a:lnTo>
                  <a:pt x="0" y="26450"/>
                </a:lnTo>
                <a:lnTo>
                  <a:pt x="7186" y="34385"/>
                </a:lnTo>
                <a:lnTo>
                  <a:pt x="26636" y="34385"/>
                </a:lnTo>
                <a:lnTo>
                  <a:pt x="34633" y="26450"/>
                </a:lnTo>
                <a:lnTo>
                  <a:pt x="34633" y="7935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2881" y="298300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446" y="34650"/>
                </a:lnTo>
                <a:lnTo>
                  <a:pt x="35443" y="27243"/>
                </a:lnTo>
                <a:lnTo>
                  <a:pt x="354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15676" y="203187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191"/>
                </a:lnTo>
                <a:lnTo>
                  <a:pt x="7986" y="34385"/>
                </a:lnTo>
                <a:lnTo>
                  <a:pt x="27435" y="34385"/>
                </a:lnTo>
                <a:lnTo>
                  <a:pt x="35432" y="27191"/>
                </a:lnTo>
                <a:lnTo>
                  <a:pt x="35432" y="7935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2330" y="184195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446" y="34597"/>
                </a:lnTo>
                <a:lnTo>
                  <a:pt x="34643" y="26450"/>
                </a:lnTo>
                <a:lnTo>
                  <a:pt x="34643" y="7406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8994" y="28057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14"/>
                </a:lnTo>
                <a:lnTo>
                  <a:pt x="7464" y="34650"/>
                </a:lnTo>
                <a:lnTo>
                  <a:pt x="26646" y="34650"/>
                </a:lnTo>
                <a:lnTo>
                  <a:pt x="34633" y="26714"/>
                </a:lnTo>
                <a:lnTo>
                  <a:pt x="34633" y="7406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35125" y="257090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243"/>
                </a:lnTo>
                <a:lnTo>
                  <a:pt x="7986" y="34385"/>
                </a:lnTo>
                <a:lnTo>
                  <a:pt x="27179" y="34385"/>
                </a:lnTo>
                <a:lnTo>
                  <a:pt x="35166" y="27243"/>
                </a:lnTo>
                <a:lnTo>
                  <a:pt x="35166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644" y="151788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446" y="34702"/>
                </a:lnTo>
                <a:lnTo>
                  <a:pt x="35443" y="27296"/>
                </a:lnTo>
                <a:lnTo>
                  <a:pt x="354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4308" y="238704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46" y="34385"/>
                </a:lnTo>
                <a:lnTo>
                  <a:pt x="34899" y="26979"/>
                </a:lnTo>
                <a:lnTo>
                  <a:pt x="34899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60972" y="103014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453" y="0"/>
                </a:lnTo>
                <a:lnTo>
                  <a:pt x="0" y="7194"/>
                </a:lnTo>
                <a:lnTo>
                  <a:pt x="0" y="26450"/>
                </a:lnTo>
                <a:lnTo>
                  <a:pt x="7453" y="34385"/>
                </a:lnTo>
                <a:lnTo>
                  <a:pt x="26636" y="34385"/>
                </a:lnTo>
                <a:lnTo>
                  <a:pt x="34899" y="26450"/>
                </a:lnTo>
                <a:lnTo>
                  <a:pt x="34899" y="7194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7093" y="274204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446" y="34650"/>
                </a:lnTo>
                <a:lnTo>
                  <a:pt x="35443" y="27243"/>
                </a:lnTo>
                <a:lnTo>
                  <a:pt x="354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9622" y="128353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35" y="0"/>
                </a:moveTo>
                <a:lnTo>
                  <a:pt x="7986" y="0"/>
                </a:lnTo>
                <a:lnTo>
                  <a:pt x="0" y="7406"/>
                </a:lnTo>
                <a:lnTo>
                  <a:pt x="0" y="26767"/>
                </a:lnTo>
                <a:lnTo>
                  <a:pt x="7986" y="34702"/>
                </a:lnTo>
                <a:lnTo>
                  <a:pt x="27435" y="34702"/>
                </a:lnTo>
                <a:lnTo>
                  <a:pt x="35432" y="26767"/>
                </a:lnTo>
                <a:lnTo>
                  <a:pt x="35432" y="7406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275" y="262804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8263" y="0"/>
                </a:lnTo>
                <a:lnTo>
                  <a:pt x="0" y="7935"/>
                </a:lnTo>
                <a:lnTo>
                  <a:pt x="0" y="27243"/>
                </a:lnTo>
                <a:lnTo>
                  <a:pt x="8263" y="34385"/>
                </a:lnTo>
                <a:lnTo>
                  <a:pt x="27446" y="34385"/>
                </a:lnTo>
                <a:lnTo>
                  <a:pt x="34910" y="27243"/>
                </a:lnTo>
                <a:lnTo>
                  <a:pt x="34910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93206" y="98549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197" y="0"/>
                </a:lnTo>
                <a:lnTo>
                  <a:pt x="0" y="7406"/>
                </a:lnTo>
                <a:lnTo>
                  <a:pt x="0" y="26662"/>
                </a:lnTo>
                <a:lnTo>
                  <a:pt x="7197" y="34597"/>
                </a:lnTo>
                <a:lnTo>
                  <a:pt x="26646" y="34597"/>
                </a:lnTo>
                <a:lnTo>
                  <a:pt x="34643" y="26662"/>
                </a:lnTo>
                <a:lnTo>
                  <a:pt x="34643" y="7406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9071" y="247591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450"/>
                </a:lnTo>
                <a:lnTo>
                  <a:pt x="7986" y="34385"/>
                </a:lnTo>
                <a:lnTo>
                  <a:pt x="27446" y="34385"/>
                </a:lnTo>
                <a:lnTo>
                  <a:pt x="35432" y="26450"/>
                </a:lnTo>
                <a:lnTo>
                  <a:pt x="35432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11856" y="108039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179" y="34702"/>
                </a:lnTo>
                <a:lnTo>
                  <a:pt x="35443" y="26767"/>
                </a:lnTo>
                <a:lnTo>
                  <a:pt x="35443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18520" y="248861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79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417"/>
                </a:lnTo>
                <a:lnTo>
                  <a:pt x="27179" y="34417"/>
                </a:lnTo>
                <a:lnTo>
                  <a:pt x="34633" y="26450"/>
                </a:lnTo>
                <a:lnTo>
                  <a:pt x="34633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25185" y="9730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186" y="0"/>
                </a:lnTo>
                <a:lnTo>
                  <a:pt x="0" y="7194"/>
                </a:lnTo>
                <a:lnTo>
                  <a:pt x="0" y="26450"/>
                </a:lnTo>
                <a:lnTo>
                  <a:pt x="7186" y="34385"/>
                </a:lnTo>
                <a:lnTo>
                  <a:pt x="26636" y="34385"/>
                </a:lnTo>
                <a:lnTo>
                  <a:pt x="34633" y="26450"/>
                </a:lnTo>
                <a:lnTo>
                  <a:pt x="34633" y="7194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1039" y="259682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46" y="34385"/>
                </a:lnTo>
                <a:lnTo>
                  <a:pt x="35443" y="26450"/>
                </a:lnTo>
                <a:lnTo>
                  <a:pt x="35443" y="7141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43834" y="333241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450"/>
                </a:lnTo>
                <a:lnTo>
                  <a:pt x="7986" y="34385"/>
                </a:lnTo>
                <a:lnTo>
                  <a:pt x="27446" y="34385"/>
                </a:lnTo>
                <a:lnTo>
                  <a:pt x="35432" y="26450"/>
                </a:lnTo>
                <a:lnTo>
                  <a:pt x="35432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50488" y="232388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46" y="34597"/>
                </a:lnTo>
                <a:lnTo>
                  <a:pt x="34643" y="26662"/>
                </a:lnTo>
                <a:lnTo>
                  <a:pt x="34643" y="7406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57152" y="298300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43"/>
                </a:lnTo>
                <a:lnTo>
                  <a:pt x="7464" y="34650"/>
                </a:lnTo>
                <a:lnTo>
                  <a:pt x="26646" y="34650"/>
                </a:lnTo>
                <a:lnTo>
                  <a:pt x="34643" y="27243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9948" y="116292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979"/>
                </a:lnTo>
                <a:lnTo>
                  <a:pt x="7986" y="34385"/>
                </a:lnTo>
                <a:lnTo>
                  <a:pt x="26636" y="34385"/>
                </a:lnTo>
                <a:lnTo>
                  <a:pt x="34633" y="26979"/>
                </a:lnTo>
                <a:lnTo>
                  <a:pt x="34633" y="7935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75802" y="253308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46" y="34385"/>
                </a:lnTo>
                <a:lnTo>
                  <a:pt x="35443" y="26450"/>
                </a:lnTo>
                <a:lnTo>
                  <a:pt x="354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82466" y="137854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446" y="34597"/>
                </a:lnTo>
                <a:lnTo>
                  <a:pt x="34899" y="26662"/>
                </a:lnTo>
                <a:lnTo>
                  <a:pt x="34899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89130" y="204456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902" y="0"/>
                </a:moveTo>
                <a:lnTo>
                  <a:pt x="7453" y="0"/>
                </a:lnTo>
                <a:lnTo>
                  <a:pt x="0" y="7935"/>
                </a:lnTo>
                <a:lnTo>
                  <a:pt x="0" y="26979"/>
                </a:lnTo>
                <a:lnTo>
                  <a:pt x="7453" y="34385"/>
                </a:lnTo>
                <a:lnTo>
                  <a:pt x="26902" y="34385"/>
                </a:lnTo>
                <a:lnTo>
                  <a:pt x="34899" y="26979"/>
                </a:lnTo>
                <a:lnTo>
                  <a:pt x="34899" y="7935"/>
                </a:lnTo>
                <a:lnTo>
                  <a:pt x="26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1915" y="230452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6646" y="34702"/>
                </a:lnTo>
                <a:lnTo>
                  <a:pt x="34643" y="26767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8046" y="308457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243"/>
                </a:lnTo>
                <a:lnTo>
                  <a:pt x="7986" y="34650"/>
                </a:lnTo>
                <a:lnTo>
                  <a:pt x="27179" y="34650"/>
                </a:lnTo>
                <a:lnTo>
                  <a:pt x="35166" y="27243"/>
                </a:lnTo>
                <a:lnTo>
                  <a:pt x="35166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14711" y="196204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69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662"/>
                </a:lnTo>
                <a:lnTo>
                  <a:pt x="7986" y="34597"/>
                </a:lnTo>
                <a:lnTo>
                  <a:pt x="27169" y="34597"/>
                </a:lnTo>
                <a:lnTo>
                  <a:pt x="34633" y="26662"/>
                </a:lnTo>
                <a:lnTo>
                  <a:pt x="34633" y="7935"/>
                </a:lnTo>
                <a:lnTo>
                  <a:pt x="27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21364" y="2938569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46" y="0"/>
                </a:moveTo>
                <a:lnTo>
                  <a:pt x="7197" y="0"/>
                </a:lnTo>
                <a:lnTo>
                  <a:pt x="0" y="7935"/>
                </a:lnTo>
                <a:lnTo>
                  <a:pt x="0" y="27243"/>
                </a:lnTo>
                <a:lnTo>
                  <a:pt x="7197" y="35179"/>
                </a:lnTo>
                <a:lnTo>
                  <a:pt x="26646" y="35179"/>
                </a:lnTo>
                <a:lnTo>
                  <a:pt x="34643" y="27243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33893" y="318614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7243"/>
                </a:lnTo>
                <a:lnTo>
                  <a:pt x="7986" y="34650"/>
                </a:lnTo>
                <a:lnTo>
                  <a:pt x="26636" y="34650"/>
                </a:lnTo>
                <a:lnTo>
                  <a:pt x="34899" y="27243"/>
                </a:lnTo>
                <a:lnTo>
                  <a:pt x="34899" y="7935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0014" y="257090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446" y="34385"/>
                </a:lnTo>
                <a:lnTo>
                  <a:pt x="35443" y="27243"/>
                </a:lnTo>
                <a:lnTo>
                  <a:pt x="3544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46678" y="119466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46" y="34385"/>
                </a:lnTo>
                <a:lnTo>
                  <a:pt x="34633" y="26450"/>
                </a:lnTo>
                <a:lnTo>
                  <a:pt x="34633" y="7935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3343" y="28563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186" y="0"/>
                </a:lnTo>
                <a:lnTo>
                  <a:pt x="0" y="7935"/>
                </a:lnTo>
                <a:lnTo>
                  <a:pt x="0" y="27243"/>
                </a:lnTo>
                <a:lnTo>
                  <a:pt x="7186" y="34650"/>
                </a:lnTo>
                <a:lnTo>
                  <a:pt x="26646" y="34650"/>
                </a:lnTo>
                <a:lnTo>
                  <a:pt x="34633" y="27243"/>
                </a:lnTo>
                <a:lnTo>
                  <a:pt x="3463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6127" y="28563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46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6646" y="34650"/>
                </a:lnTo>
                <a:lnTo>
                  <a:pt x="34643" y="27243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71992" y="190490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6662"/>
                </a:lnTo>
                <a:lnTo>
                  <a:pt x="7997" y="34597"/>
                </a:lnTo>
                <a:lnTo>
                  <a:pt x="27446" y="34597"/>
                </a:lnTo>
                <a:lnTo>
                  <a:pt x="35432" y="26662"/>
                </a:lnTo>
                <a:lnTo>
                  <a:pt x="35432" y="8146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78657" y="283779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35" y="0"/>
                </a:moveTo>
                <a:lnTo>
                  <a:pt x="7986" y="0"/>
                </a:lnTo>
                <a:lnTo>
                  <a:pt x="0" y="7141"/>
                </a:lnTo>
                <a:lnTo>
                  <a:pt x="0" y="26450"/>
                </a:lnTo>
                <a:lnTo>
                  <a:pt x="7986" y="34385"/>
                </a:lnTo>
                <a:lnTo>
                  <a:pt x="27435" y="34385"/>
                </a:lnTo>
                <a:lnTo>
                  <a:pt x="34633" y="26450"/>
                </a:lnTo>
                <a:lnTo>
                  <a:pt x="34633" y="7141"/>
                </a:lnTo>
                <a:lnTo>
                  <a:pt x="2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85310" y="2297961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46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191"/>
                </a:lnTo>
                <a:lnTo>
                  <a:pt x="7464" y="35126"/>
                </a:lnTo>
                <a:lnTo>
                  <a:pt x="26646" y="35126"/>
                </a:lnTo>
                <a:lnTo>
                  <a:pt x="34643" y="27191"/>
                </a:lnTo>
                <a:lnTo>
                  <a:pt x="34643" y="7935"/>
                </a:lnTo>
                <a:lnTo>
                  <a:pt x="26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98106" y="242545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36" y="0"/>
                </a:moveTo>
                <a:lnTo>
                  <a:pt x="7986" y="0"/>
                </a:lnTo>
                <a:lnTo>
                  <a:pt x="0" y="7406"/>
                </a:lnTo>
                <a:lnTo>
                  <a:pt x="0" y="26662"/>
                </a:lnTo>
                <a:lnTo>
                  <a:pt x="7986" y="34597"/>
                </a:lnTo>
                <a:lnTo>
                  <a:pt x="26636" y="34597"/>
                </a:lnTo>
                <a:lnTo>
                  <a:pt x="34633" y="26662"/>
                </a:lnTo>
                <a:lnTo>
                  <a:pt x="34633" y="7406"/>
                </a:lnTo>
                <a:lnTo>
                  <a:pt x="2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03960" y="178482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46" y="34597"/>
                </a:lnTo>
                <a:lnTo>
                  <a:pt x="35432" y="26662"/>
                </a:lnTo>
                <a:lnTo>
                  <a:pt x="35432" y="7406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10624" y="200647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46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6662"/>
                </a:lnTo>
                <a:lnTo>
                  <a:pt x="7997" y="34597"/>
                </a:lnTo>
                <a:lnTo>
                  <a:pt x="27446" y="34597"/>
                </a:lnTo>
                <a:lnTo>
                  <a:pt x="34953" y="26662"/>
                </a:lnTo>
                <a:lnTo>
                  <a:pt x="34953" y="8146"/>
                </a:lnTo>
                <a:lnTo>
                  <a:pt x="27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17288" y="177159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902" y="0"/>
                </a:moveTo>
                <a:lnTo>
                  <a:pt x="7453" y="0"/>
                </a:lnTo>
                <a:lnTo>
                  <a:pt x="0" y="7935"/>
                </a:lnTo>
                <a:lnTo>
                  <a:pt x="0" y="27191"/>
                </a:lnTo>
                <a:lnTo>
                  <a:pt x="7453" y="34597"/>
                </a:lnTo>
                <a:lnTo>
                  <a:pt x="26902" y="34597"/>
                </a:lnTo>
                <a:lnTo>
                  <a:pt x="34899" y="27191"/>
                </a:lnTo>
                <a:lnTo>
                  <a:pt x="34899" y="7935"/>
                </a:lnTo>
                <a:lnTo>
                  <a:pt x="26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30073" y="241878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9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702"/>
                </a:lnTo>
                <a:lnTo>
                  <a:pt x="26593" y="34702"/>
                </a:lnTo>
                <a:lnTo>
                  <a:pt x="34590" y="26450"/>
                </a:lnTo>
                <a:lnTo>
                  <a:pt x="34590" y="7935"/>
                </a:lnTo>
                <a:lnTo>
                  <a:pt x="2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36204" y="253308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79" y="0"/>
                </a:moveTo>
                <a:lnTo>
                  <a:pt x="7986" y="0"/>
                </a:lnTo>
                <a:lnTo>
                  <a:pt x="0" y="7935"/>
                </a:lnTo>
                <a:lnTo>
                  <a:pt x="0" y="26450"/>
                </a:lnTo>
                <a:lnTo>
                  <a:pt x="7986" y="34385"/>
                </a:lnTo>
                <a:lnTo>
                  <a:pt x="27179" y="34385"/>
                </a:lnTo>
                <a:lnTo>
                  <a:pt x="35177" y="26450"/>
                </a:lnTo>
                <a:lnTo>
                  <a:pt x="35177" y="7935"/>
                </a:lnTo>
                <a:lnTo>
                  <a:pt x="2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42911" y="160707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08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083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49522" y="103014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194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94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61998" y="116958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088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8183" y="23550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4794" y="188586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81511" y="33448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714"/>
                </a:lnTo>
                <a:lnTo>
                  <a:pt x="7464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94307" y="241222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00171" y="29517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06782" y="106801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974" y="26450"/>
                </a:lnTo>
                <a:lnTo>
                  <a:pt x="3497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13500" y="228547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979"/>
                </a:lnTo>
                <a:lnTo>
                  <a:pt x="7464" y="34385"/>
                </a:lnTo>
                <a:lnTo>
                  <a:pt x="26870" y="34385"/>
                </a:lnTo>
                <a:lnTo>
                  <a:pt x="34867" y="26979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26296" y="32054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32160" y="204456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6979"/>
                </a:lnTo>
                <a:lnTo>
                  <a:pt x="8210" y="34385"/>
                </a:lnTo>
                <a:lnTo>
                  <a:pt x="27403" y="34385"/>
                </a:lnTo>
                <a:lnTo>
                  <a:pt x="35400" y="26979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38771" y="173372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317" y="0"/>
                </a:lnTo>
                <a:lnTo>
                  <a:pt x="0" y="7935"/>
                </a:lnTo>
                <a:lnTo>
                  <a:pt x="0" y="26450"/>
                </a:lnTo>
                <a:lnTo>
                  <a:pt x="831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45702" y="205694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7296"/>
                </a:lnTo>
                <a:lnTo>
                  <a:pt x="7250" y="34702"/>
                </a:lnTo>
                <a:lnTo>
                  <a:pt x="26657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58285" y="14229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6662"/>
                </a:lnTo>
                <a:lnTo>
                  <a:pt x="7890" y="34597"/>
                </a:lnTo>
                <a:lnTo>
                  <a:pt x="26550" y="34597"/>
                </a:lnTo>
                <a:lnTo>
                  <a:pt x="34547" y="26662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64362" y="274865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70973" y="259682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77691" y="150550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979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979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90167" y="230452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8317" y="0"/>
                </a:lnTo>
                <a:lnTo>
                  <a:pt x="0" y="7935"/>
                </a:lnTo>
                <a:lnTo>
                  <a:pt x="0" y="26767"/>
                </a:lnTo>
                <a:lnTo>
                  <a:pt x="8317" y="34702"/>
                </a:lnTo>
                <a:lnTo>
                  <a:pt x="26977" y="34702"/>
                </a:lnTo>
                <a:lnTo>
                  <a:pt x="34974" y="26767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96351" y="230452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02962" y="298961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6714"/>
                </a:lnTo>
                <a:lnTo>
                  <a:pt x="7997" y="34650"/>
                </a:lnTo>
                <a:lnTo>
                  <a:pt x="27510" y="34650"/>
                </a:lnTo>
                <a:lnTo>
                  <a:pt x="34654" y="26714"/>
                </a:lnTo>
                <a:lnTo>
                  <a:pt x="34654" y="8199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09680" y="330702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14"/>
                </a:lnTo>
                <a:lnTo>
                  <a:pt x="7464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22475" y="323745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28340" y="113752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34951" y="168325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510" y="34597"/>
                </a:lnTo>
                <a:lnTo>
                  <a:pt x="34974" y="26662"/>
                </a:lnTo>
                <a:lnTo>
                  <a:pt x="34974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41669" y="25076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46"/>
                </a:lnTo>
                <a:lnTo>
                  <a:pt x="7464" y="34681"/>
                </a:lnTo>
                <a:lnTo>
                  <a:pt x="26870" y="34681"/>
                </a:lnTo>
                <a:lnTo>
                  <a:pt x="34867" y="26746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54464" y="27108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6550" y="34650"/>
                </a:lnTo>
                <a:lnTo>
                  <a:pt x="34547" y="26714"/>
                </a:lnTo>
                <a:lnTo>
                  <a:pt x="34547" y="7406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60542" y="246322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190" y="34702"/>
                </a:lnTo>
                <a:lnTo>
                  <a:pt x="35187" y="26767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67260" y="319884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083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7243"/>
                </a:lnTo>
                <a:lnTo>
                  <a:pt x="7890" y="34650"/>
                </a:lnTo>
                <a:lnTo>
                  <a:pt x="27083" y="34650"/>
                </a:lnTo>
                <a:lnTo>
                  <a:pt x="34547" y="27243"/>
                </a:lnTo>
                <a:lnTo>
                  <a:pt x="34547" y="7935"/>
                </a:lnTo>
                <a:lnTo>
                  <a:pt x="2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79735" y="240609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86346" y="239371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974" y="26450"/>
                </a:lnTo>
                <a:lnTo>
                  <a:pt x="3497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92531" y="230452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99142" y="21013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510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11724" y="149937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8210" y="0"/>
                </a:lnTo>
                <a:lnTo>
                  <a:pt x="0" y="7406"/>
                </a:lnTo>
                <a:lnTo>
                  <a:pt x="0" y="26450"/>
                </a:lnTo>
                <a:lnTo>
                  <a:pt x="8210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18655" y="10738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24520" y="118810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31131" y="333823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510" y="34650"/>
                </a:lnTo>
                <a:lnTo>
                  <a:pt x="34654" y="27243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43926" y="303431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507" y="26450"/>
                </a:lnTo>
                <a:lnTo>
                  <a:pt x="35507" y="7141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50644" y="247591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56509" y="133410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63120" y="298961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867" y="26714"/>
                </a:lnTo>
                <a:lnTo>
                  <a:pt x="34867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75915" y="112483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882526" y="189908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88711" y="201917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5187" y="26662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95322" y="20636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4654" y="26662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07904" y="212677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727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5231"/>
                </a:lnTo>
                <a:lnTo>
                  <a:pt x="27403" y="35231"/>
                </a:lnTo>
                <a:lnTo>
                  <a:pt x="35400" y="27296"/>
                </a:lnTo>
                <a:lnTo>
                  <a:pt x="35400" y="17986"/>
                </a:lnTo>
                <a:lnTo>
                  <a:pt x="33993" y="10935"/>
                </a:lnTo>
                <a:lnTo>
                  <a:pt x="30136" y="5223"/>
                </a:lnTo>
                <a:lnTo>
                  <a:pt x="24379" y="1396"/>
                </a:lnTo>
                <a:lnTo>
                  <a:pt x="17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14515" y="11441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6977" y="34597"/>
                </a:lnTo>
                <a:lnTo>
                  <a:pt x="34974" y="26662"/>
                </a:lnTo>
                <a:lnTo>
                  <a:pt x="34974" y="7406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20700" y="23550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27311" y="119466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40106" y="113096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190" y="34597"/>
                </a:lnTo>
                <a:lnTo>
                  <a:pt x="35187" y="27191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46824" y="2183907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5231"/>
                </a:lnTo>
                <a:lnTo>
                  <a:pt x="26657" y="35231"/>
                </a:lnTo>
                <a:lnTo>
                  <a:pt x="34654" y="26979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52688" y="256482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59299" y="201917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510" y="34597"/>
                </a:lnTo>
                <a:lnTo>
                  <a:pt x="34867" y="26662"/>
                </a:lnTo>
                <a:lnTo>
                  <a:pt x="3486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72095" y="310996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5179"/>
                </a:lnTo>
                <a:lnTo>
                  <a:pt x="17273" y="35179"/>
                </a:lnTo>
                <a:lnTo>
                  <a:pt x="24379" y="33782"/>
                </a:lnTo>
                <a:lnTo>
                  <a:pt x="30136" y="29955"/>
                </a:lnTo>
                <a:lnTo>
                  <a:pt x="33993" y="24243"/>
                </a:lnTo>
                <a:lnTo>
                  <a:pt x="35400" y="17192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78813" y="189908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088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984677" y="138510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8210" y="0"/>
                </a:lnTo>
                <a:lnTo>
                  <a:pt x="0" y="7406"/>
                </a:lnTo>
                <a:lnTo>
                  <a:pt x="0" y="26767"/>
                </a:lnTo>
                <a:lnTo>
                  <a:pt x="8210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91502" y="2069641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5231"/>
                </a:lnTo>
                <a:lnTo>
                  <a:pt x="27190" y="35231"/>
                </a:lnTo>
                <a:lnTo>
                  <a:pt x="34654" y="27296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04084" y="302770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979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10695" y="3109967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5179"/>
                </a:lnTo>
                <a:lnTo>
                  <a:pt x="26657" y="35179"/>
                </a:lnTo>
                <a:lnTo>
                  <a:pt x="34654" y="27243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16880" y="330702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23491" y="230452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510" y="34702"/>
                </a:lnTo>
                <a:lnTo>
                  <a:pt x="34654" y="26767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36073" y="249528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29"/>
                </a:lnTo>
                <a:lnTo>
                  <a:pt x="7997" y="34364"/>
                </a:lnTo>
                <a:lnTo>
                  <a:pt x="27403" y="34364"/>
                </a:lnTo>
                <a:lnTo>
                  <a:pt x="35400" y="26429"/>
                </a:lnTo>
                <a:lnTo>
                  <a:pt x="35400" y="7088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42684" y="288143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6977" y="0"/>
                </a:moveTo>
                <a:lnTo>
                  <a:pt x="8317" y="0"/>
                </a:lnTo>
                <a:lnTo>
                  <a:pt x="0" y="7935"/>
                </a:lnTo>
                <a:lnTo>
                  <a:pt x="0" y="27243"/>
                </a:lnTo>
                <a:lnTo>
                  <a:pt x="8317" y="35179"/>
                </a:lnTo>
                <a:lnTo>
                  <a:pt x="26977" y="35179"/>
                </a:lnTo>
                <a:lnTo>
                  <a:pt x="34974" y="27243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48868" y="204456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979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55479" y="208900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68275" y="234239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7191"/>
                </a:lnTo>
                <a:lnTo>
                  <a:pt x="7997" y="34597"/>
                </a:lnTo>
                <a:lnTo>
                  <a:pt x="27190" y="34597"/>
                </a:lnTo>
                <a:lnTo>
                  <a:pt x="35187" y="27191"/>
                </a:lnTo>
                <a:lnTo>
                  <a:pt x="35187" y="814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4993" y="303431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141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80857" y="29517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87468" y="170864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00264" y="209556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194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06875" y="128353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6657" y="34702"/>
                </a:lnTo>
                <a:lnTo>
                  <a:pt x="34654" y="26767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13059" y="297718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187" y="26450"/>
                </a:lnTo>
                <a:lnTo>
                  <a:pt x="35187" y="7141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19670" y="13851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190" y="34702"/>
                </a:lnTo>
                <a:lnTo>
                  <a:pt x="34654" y="26767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132253" y="231118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6662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38864" y="260264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14"/>
                </a:lnTo>
                <a:lnTo>
                  <a:pt x="7997" y="34650"/>
                </a:lnTo>
                <a:lnTo>
                  <a:pt x="26657" y="34650"/>
                </a:lnTo>
                <a:lnTo>
                  <a:pt x="34974" y="26714"/>
                </a:lnTo>
                <a:lnTo>
                  <a:pt x="3497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45048" y="258333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7243"/>
                </a:lnTo>
                <a:lnTo>
                  <a:pt x="35400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58377" y="135336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194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94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64241" y="146075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8210" y="0"/>
                </a:lnTo>
                <a:lnTo>
                  <a:pt x="0" y="8252"/>
                </a:lnTo>
                <a:lnTo>
                  <a:pt x="0" y="27296"/>
                </a:lnTo>
                <a:lnTo>
                  <a:pt x="8210" y="34702"/>
                </a:lnTo>
                <a:lnTo>
                  <a:pt x="27403" y="34702"/>
                </a:lnTo>
                <a:lnTo>
                  <a:pt x="35400" y="27296"/>
                </a:lnTo>
                <a:lnTo>
                  <a:pt x="35400" y="8252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71172" y="13851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6657" y="34702"/>
                </a:lnTo>
                <a:lnTo>
                  <a:pt x="34654" y="26767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77037" y="146762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194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90366" y="130236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979"/>
                </a:lnTo>
                <a:lnTo>
                  <a:pt x="7464" y="34385"/>
                </a:lnTo>
                <a:lnTo>
                  <a:pt x="26550" y="34385"/>
                </a:lnTo>
                <a:lnTo>
                  <a:pt x="34867" y="26979"/>
                </a:lnTo>
                <a:lnTo>
                  <a:pt x="3486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96444" y="283779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400" y="26450"/>
                </a:lnTo>
                <a:lnTo>
                  <a:pt x="35400" y="7141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03161" y="163215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7296"/>
                </a:lnTo>
                <a:lnTo>
                  <a:pt x="7890" y="34385"/>
                </a:lnTo>
                <a:lnTo>
                  <a:pt x="26550" y="34385"/>
                </a:lnTo>
                <a:lnTo>
                  <a:pt x="34547" y="27296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08919" y="322396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510" y="34650"/>
                </a:lnTo>
                <a:lnTo>
                  <a:pt x="35507" y="27243"/>
                </a:lnTo>
                <a:lnTo>
                  <a:pt x="35507" y="8199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22248" y="135336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194"/>
                </a:lnTo>
                <a:lnTo>
                  <a:pt x="0" y="26450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194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28432" y="241222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35044" y="16001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7191"/>
                </a:lnTo>
                <a:lnTo>
                  <a:pt x="7997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814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41228" y="132141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5187" y="26662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54557" y="11124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088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60421" y="186047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4867" y="27191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67032" y="245084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088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73217" y="252647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7243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86545" y="231118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662"/>
                </a:lnTo>
                <a:lnTo>
                  <a:pt x="7464" y="34597"/>
                </a:lnTo>
                <a:lnTo>
                  <a:pt x="26657" y="34597"/>
                </a:lnTo>
                <a:lnTo>
                  <a:pt x="34547" y="26662"/>
                </a:lnTo>
                <a:lnTo>
                  <a:pt x="34547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92623" y="25330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99341" y="123253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6550" y="34597"/>
                </a:lnTo>
                <a:lnTo>
                  <a:pt x="34547" y="27191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05206" y="125761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27403" y="0"/>
                </a:moveTo>
                <a:lnTo>
                  <a:pt x="18020" y="0"/>
                </a:lnTo>
                <a:lnTo>
                  <a:pt x="10976" y="1441"/>
                </a:lnTo>
                <a:lnTo>
                  <a:pt x="5251" y="5342"/>
                </a:lnTo>
                <a:lnTo>
                  <a:pt x="1406" y="11069"/>
                </a:lnTo>
                <a:lnTo>
                  <a:pt x="0" y="17986"/>
                </a:lnTo>
                <a:lnTo>
                  <a:pt x="0" y="27296"/>
                </a:lnTo>
                <a:lnTo>
                  <a:pt x="7997" y="35231"/>
                </a:lnTo>
                <a:lnTo>
                  <a:pt x="27403" y="35231"/>
                </a:lnTo>
                <a:lnTo>
                  <a:pt x="35400" y="27296"/>
                </a:lnTo>
                <a:lnTo>
                  <a:pt x="35400" y="8252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18428" y="97882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767"/>
                </a:lnTo>
                <a:lnTo>
                  <a:pt x="7464" y="34702"/>
                </a:lnTo>
                <a:lnTo>
                  <a:pt x="26977" y="34702"/>
                </a:lnTo>
                <a:lnTo>
                  <a:pt x="34974" y="26767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24612" y="180333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4654" y="27191"/>
                </a:lnTo>
                <a:lnTo>
                  <a:pt x="34654" y="814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331223" y="238704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979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37088" y="258333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8317" y="0"/>
                </a:lnTo>
                <a:lnTo>
                  <a:pt x="0" y="8199"/>
                </a:lnTo>
                <a:lnTo>
                  <a:pt x="0" y="27243"/>
                </a:lnTo>
                <a:lnTo>
                  <a:pt x="8317" y="34650"/>
                </a:lnTo>
                <a:lnTo>
                  <a:pt x="27510" y="34650"/>
                </a:lnTo>
                <a:lnTo>
                  <a:pt x="35507" y="27243"/>
                </a:lnTo>
                <a:lnTo>
                  <a:pt x="35507" y="8199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350736" y="132141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662"/>
                </a:lnTo>
                <a:lnTo>
                  <a:pt x="7144" y="34597"/>
                </a:lnTo>
                <a:lnTo>
                  <a:pt x="26657" y="34597"/>
                </a:lnTo>
                <a:lnTo>
                  <a:pt x="34654" y="26662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56601" y="17781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702"/>
                </a:lnTo>
                <a:lnTo>
                  <a:pt x="27403" y="34702"/>
                </a:lnTo>
                <a:lnTo>
                  <a:pt x="34654" y="26450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63212" y="21080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6657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69397" y="258333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190" y="34650"/>
                </a:lnTo>
                <a:lnTo>
                  <a:pt x="35400" y="27243"/>
                </a:lnTo>
                <a:lnTo>
                  <a:pt x="35400" y="8199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382725" y="181021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088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88590" y="285022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867" y="26714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95201" y="16892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977" y="0"/>
                </a:moveTo>
                <a:lnTo>
                  <a:pt x="8317" y="0"/>
                </a:lnTo>
                <a:lnTo>
                  <a:pt x="0" y="7935"/>
                </a:lnTo>
                <a:lnTo>
                  <a:pt x="0" y="27296"/>
                </a:lnTo>
                <a:lnTo>
                  <a:pt x="8317" y="34385"/>
                </a:lnTo>
                <a:lnTo>
                  <a:pt x="26977" y="34385"/>
                </a:lnTo>
                <a:lnTo>
                  <a:pt x="34867" y="27296"/>
                </a:lnTo>
                <a:lnTo>
                  <a:pt x="34867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401385" y="131474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27403" y="0"/>
                </a:moveTo>
                <a:lnTo>
                  <a:pt x="18127" y="0"/>
                </a:lnTo>
                <a:lnTo>
                  <a:pt x="11021" y="1396"/>
                </a:lnTo>
                <a:lnTo>
                  <a:pt x="5264" y="5223"/>
                </a:lnTo>
                <a:lnTo>
                  <a:pt x="1407" y="10935"/>
                </a:lnTo>
                <a:lnTo>
                  <a:pt x="0" y="17986"/>
                </a:lnTo>
                <a:lnTo>
                  <a:pt x="0" y="27296"/>
                </a:lnTo>
                <a:lnTo>
                  <a:pt x="7997" y="35231"/>
                </a:lnTo>
                <a:lnTo>
                  <a:pt x="27403" y="35231"/>
                </a:lnTo>
                <a:lnTo>
                  <a:pt x="35400" y="27296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414714" y="258333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464" y="0"/>
                </a:lnTo>
                <a:lnTo>
                  <a:pt x="0" y="8199"/>
                </a:lnTo>
                <a:lnTo>
                  <a:pt x="0" y="27243"/>
                </a:lnTo>
                <a:lnTo>
                  <a:pt x="7464" y="34650"/>
                </a:lnTo>
                <a:lnTo>
                  <a:pt x="26550" y="34650"/>
                </a:lnTo>
                <a:lnTo>
                  <a:pt x="34547" y="27243"/>
                </a:lnTo>
                <a:lnTo>
                  <a:pt x="34547" y="8199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420792" y="178482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427403" y="117540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433268" y="187316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510" y="34597"/>
                </a:lnTo>
                <a:lnTo>
                  <a:pt x="35507" y="27191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446596" y="172102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767"/>
                </a:lnTo>
                <a:lnTo>
                  <a:pt x="7464" y="34702"/>
                </a:lnTo>
                <a:lnTo>
                  <a:pt x="26977" y="34702"/>
                </a:lnTo>
                <a:lnTo>
                  <a:pt x="34974" y="26767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452781" y="181021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459392" y="28756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465576" y="226008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190" y="34702"/>
                </a:lnTo>
                <a:lnTo>
                  <a:pt x="35187" y="27296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78905" y="332553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8199"/>
                </a:lnTo>
                <a:lnTo>
                  <a:pt x="0" y="27243"/>
                </a:lnTo>
                <a:lnTo>
                  <a:pt x="7144" y="34650"/>
                </a:lnTo>
                <a:lnTo>
                  <a:pt x="26657" y="34650"/>
                </a:lnTo>
                <a:lnTo>
                  <a:pt x="34654" y="27243"/>
                </a:lnTo>
                <a:lnTo>
                  <a:pt x="34654" y="8199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484770" y="16136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194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491381" y="116292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979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979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497565" y="210804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6662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10894" y="15816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662"/>
                </a:lnTo>
                <a:lnTo>
                  <a:pt x="7464" y="34597"/>
                </a:lnTo>
                <a:lnTo>
                  <a:pt x="26550" y="34597"/>
                </a:lnTo>
                <a:lnTo>
                  <a:pt x="34547" y="26662"/>
                </a:lnTo>
                <a:lnTo>
                  <a:pt x="34547" y="7406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16758" y="12073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6450"/>
                </a:lnTo>
                <a:lnTo>
                  <a:pt x="8210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23689" y="311658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450"/>
                </a:lnTo>
                <a:lnTo>
                  <a:pt x="714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29554" y="121984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7191"/>
                </a:lnTo>
                <a:lnTo>
                  <a:pt x="7890" y="34597"/>
                </a:lnTo>
                <a:lnTo>
                  <a:pt x="27403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42776" y="293275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974" y="26450"/>
                </a:lnTo>
                <a:lnTo>
                  <a:pt x="3497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48961" y="238704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979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555572" y="141631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7296"/>
                </a:lnTo>
                <a:lnTo>
                  <a:pt x="7250" y="34702"/>
                </a:lnTo>
                <a:lnTo>
                  <a:pt x="26657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568154" y="18670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406"/>
                </a:lnTo>
                <a:lnTo>
                  <a:pt x="0" y="26767"/>
                </a:lnTo>
                <a:lnTo>
                  <a:pt x="8210" y="34702"/>
                </a:lnTo>
                <a:lnTo>
                  <a:pt x="27403" y="34702"/>
                </a:lnTo>
                <a:lnTo>
                  <a:pt x="34867" y="26767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574765" y="312319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406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80950" y="27806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87560" y="19368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600356" y="119466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07074" y="297718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141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547" y="26450"/>
                </a:lnTo>
                <a:lnTo>
                  <a:pt x="34547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12938" y="255239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141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19549" y="191178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088"/>
                </a:lnTo>
                <a:lnTo>
                  <a:pt x="0" y="26450"/>
                </a:lnTo>
                <a:lnTo>
                  <a:pt x="7464" y="34385"/>
                </a:lnTo>
                <a:lnTo>
                  <a:pt x="26870" y="34385"/>
                </a:lnTo>
                <a:lnTo>
                  <a:pt x="34867" y="26450"/>
                </a:lnTo>
                <a:lnTo>
                  <a:pt x="34867" y="7088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632345" y="307875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39063" y="151788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357" y="0"/>
                </a:lnTo>
                <a:lnTo>
                  <a:pt x="0" y="7935"/>
                </a:lnTo>
                <a:lnTo>
                  <a:pt x="0" y="27296"/>
                </a:lnTo>
                <a:lnTo>
                  <a:pt x="7357" y="34702"/>
                </a:lnTo>
                <a:lnTo>
                  <a:pt x="26550" y="34702"/>
                </a:lnTo>
                <a:lnTo>
                  <a:pt x="34547" y="27296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645141" y="161945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190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651751" y="238704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979"/>
                </a:lnTo>
                <a:lnTo>
                  <a:pt x="7250" y="34385"/>
                </a:lnTo>
                <a:lnTo>
                  <a:pt x="26657" y="34385"/>
                </a:lnTo>
                <a:lnTo>
                  <a:pt x="34654" y="26979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64334" y="28057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867" y="26714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70945" y="228547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979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979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677129" y="254551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6714"/>
                </a:lnTo>
                <a:lnTo>
                  <a:pt x="34654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683741" y="186047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7191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696536" y="98549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03254" y="135336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194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94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09118" y="332553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7243"/>
                </a:lnTo>
                <a:lnTo>
                  <a:pt x="34654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15729" y="30911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14"/>
                </a:lnTo>
                <a:lnTo>
                  <a:pt x="7464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28525" y="28057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35242" y="11124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088"/>
                </a:lnTo>
                <a:lnTo>
                  <a:pt x="0" y="26450"/>
                </a:lnTo>
                <a:lnTo>
                  <a:pt x="714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088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41107" y="30911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890" y="0"/>
                </a:lnTo>
                <a:lnTo>
                  <a:pt x="0" y="7406"/>
                </a:lnTo>
                <a:lnTo>
                  <a:pt x="0" y="26714"/>
                </a:lnTo>
                <a:lnTo>
                  <a:pt x="7890" y="34650"/>
                </a:lnTo>
                <a:lnTo>
                  <a:pt x="27403" y="34650"/>
                </a:lnTo>
                <a:lnTo>
                  <a:pt x="34867" y="26714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47718" y="25709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43"/>
                </a:lnTo>
                <a:lnTo>
                  <a:pt x="7464" y="34385"/>
                </a:lnTo>
                <a:lnTo>
                  <a:pt x="26870" y="34385"/>
                </a:lnTo>
                <a:lnTo>
                  <a:pt x="34867" y="27243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60514" y="274865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67125" y="327528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73309" y="13660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79920" y="16638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8252"/>
                </a:lnTo>
                <a:lnTo>
                  <a:pt x="0" y="26767"/>
                </a:lnTo>
                <a:lnTo>
                  <a:pt x="7250" y="34702"/>
                </a:lnTo>
                <a:lnTo>
                  <a:pt x="26657" y="34702"/>
                </a:lnTo>
                <a:lnTo>
                  <a:pt x="34654" y="26767"/>
                </a:lnTo>
                <a:lnTo>
                  <a:pt x="34654" y="8252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92503" y="258333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4867" y="27243"/>
                </a:lnTo>
                <a:lnTo>
                  <a:pt x="34867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99113" y="305944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650"/>
                </a:lnTo>
                <a:lnTo>
                  <a:pt x="26977" y="34650"/>
                </a:lnTo>
                <a:lnTo>
                  <a:pt x="34974" y="26450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05298" y="31417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7243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11909" y="307875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141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824704" y="253969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31422" y="14229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662"/>
                </a:lnTo>
                <a:lnTo>
                  <a:pt x="7144" y="34597"/>
                </a:lnTo>
                <a:lnTo>
                  <a:pt x="26550" y="34597"/>
                </a:lnTo>
                <a:lnTo>
                  <a:pt x="34547" y="26662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37287" y="276796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867" y="26714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843898" y="143567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597"/>
                </a:lnTo>
                <a:lnTo>
                  <a:pt x="26870" y="34597"/>
                </a:lnTo>
                <a:lnTo>
                  <a:pt x="34867" y="26450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56694" y="204456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979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63304" y="257752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69489" y="298961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4654" y="26714"/>
                </a:lnTo>
                <a:lnTo>
                  <a:pt x="34654" y="8199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876100" y="318032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141"/>
                </a:lnTo>
                <a:lnTo>
                  <a:pt x="0" y="26450"/>
                </a:lnTo>
                <a:lnTo>
                  <a:pt x="7250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888682" y="120132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403" y="34597"/>
                </a:lnTo>
                <a:lnTo>
                  <a:pt x="34654" y="26450"/>
                </a:lnTo>
                <a:lnTo>
                  <a:pt x="34654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895293" y="240609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767"/>
                </a:lnTo>
                <a:lnTo>
                  <a:pt x="7464" y="34702"/>
                </a:lnTo>
                <a:lnTo>
                  <a:pt x="26657" y="34702"/>
                </a:lnTo>
                <a:lnTo>
                  <a:pt x="34974" y="26767"/>
                </a:lnTo>
                <a:lnTo>
                  <a:pt x="3497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01478" y="230452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4654" y="26767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08089" y="174038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406"/>
                </a:lnTo>
                <a:lnTo>
                  <a:pt x="0" y="26450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20671" y="323084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6450"/>
                </a:lnTo>
                <a:lnTo>
                  <a:pt x="8210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27602" y="255821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243"/>
                </a:lnTo>
                <a:lnTo>
                  <a:pt x="7144" y="34650"/>
                </a:lnTo>
                <a:lnTo>
                  <a:pt x="26657" y="34650"/>
                </a:lnTo>
                <a:lnTo>
                  <a:pt x="34654" y="27243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933467" y="244396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4547" y="27191"/>
                </a:lnTo>
                <a:lnTo>
                  <a:pt x="34547" y="814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940078" y="208286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702"/>
                </a:lnTo>
                <a:lnTo>
                  <a:pt x="26657" y="34702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52873" y="260264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4654" y="26714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959591" y="10930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450"/>
                </a:lnTo>
                <a:lnTo>
                  <a:pt x="714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65349" y="101670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510" y="34597"/>
                </a:lnTo>
                <a:lnTo>
                  <a:pt x="34974" y="27191"/>
                </a:lnTo>
                <a:lnTo>
                  <a:pt x="3497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78144" y="306606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650"/>
                </a:lnTo>
                <a:lnTo>
                  <a:pt x="27510" y="34650"/>
                </a:lnTo>
                <a:lnTo>
                  <a:pt x="35507" y="26450"/>
                </a:lnTo>
                <a:lnTo>
                  <a:pt x="35507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84862" y="321814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91473" y="191178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088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97657" y="182259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190" y="34702"/>
                </a:lnTo>
                <a:lnTo>
                  <a:pt x="34654" y="26767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10133" y="213343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5507" y="26450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16851" y="227944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403" y="34597"/>
                </a:lnTo>
                <a:lnTo>
                  <a:pt x="34867" y="26450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23462" y="125761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26977" y="0"/>
                </a:moveTo>
                <a:lnTo>
                  <a:pt x="7464" y="0"/>
                </a:lnTo>
                <a:lnTo>
                  <a:pt x="0" y="8252"/>
                </a:lnTo>
                <a:lnTo>
                  <a:pt x="0" y="27296"/>
                </a:lnTo>
                <a:lnTo>
                  <a:pt x="7464" y="35231"/>
                </a:lnTo>
                <a:lnTo>
                  <a:pt x="26977" y="35231"/>
                </a:lnTo>
                <a:lnTo>
                  <a:pt x="34974" y="27296"/>
                </a:lnTo>
                <a:lnTo>
                  <a:pt x="34974" y="8252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29647" y="10930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42122" y="167076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8317" y="0"/>
                </a:lnTo>
                <a:lnTo>
                  <a:pt x="0" y="7194"/>
                </a:lnTo>
                <a:lnTo>
                  <a:pt x="0" y="26450"/>
                </a:lnTo>
                <a:lnTo>
                  <a:pt x="8317" y="34385"/>
                </a:lnTo>
                <a:lnTo>
                  <a:pt x="27510" y="34385"/>
                </a:lnTo>
                <a:lnTo>
                  <a:pt x="35400" y="26450"/>
                </a:lnTo>
                <a:lnTo>
                  <a:pt x="35400" y="7194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49053" y="33131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7243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055771" y="10680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450"/>
                </a:lnTo>
                <a:lnTo>
                  <a:pt x="714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61635" y="260264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4547" y="26714"/>
                </a:lnTo>
                <a:lnTo>
                  <a:pt x="3454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74324" y="254551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5507" y="26714"/>
                </a:lnTo>
                <a:lnTo>
                  <a:pt x="35507" y="8199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081042" y="20636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4654" y="26662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087653" y="17276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406"/>
                </a:lnTo>
                <a:lnTo>
                  <a:pt x="0" y="26662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093517" y="292005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974" y="26450"/>
                </a:lnTo>
                <a:lnTo>
                  <a:pt x="34974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06313" y="267247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510" y="34385"/>
                </a:lnTo>
                <a:lnTo>
                  <a:pt x="35507" y="27243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113031" y="160707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19642" y="13660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25826" y="128967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38302" y="214613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510" y="34385"/>
                </a:lnTo>
                <a:lnTo>
                  <a:pt x="35507" y="26979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145020" y="18287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7191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51631" y="175308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977" y="0"/>
                </a:moveTo>
                <a:lnTo>
                  <a:pt x="7464" y="0"/>
                </a:lnTo>
                <a:lnTo>
                  <a:pt x="0" y="7088"/>
                </a:lnTo>
                <a:lnTo>
                  <a:pt x="0" y="26450"/>
                </a:lnTo>
                <a:lnTo>
                  <a:pt x="7464" y="34385"/>
                </a:lnTo>
                <a:lnTo>
                  <a:pt x="26977" y="34385"/>
                </a:lnTo>
                <a:lnTo>
                  <a:pt x="34867" y="26450"/>
                </a:lnTo>
                <a:lnTo>
                  <a:pt x="34867" y="7088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157815" y="265396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547" y="26450"/>
                </a:lnTo>
                <a:lnTo>
                  <a:pt x="34547" y="7141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170611" y="195622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083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083" y="34385"/>
                </a:lnTo>
                <a:lnTo>
                  <a:pt x="35081" y="26450"/>
                </a:lnTo>
                <a:lnTo>
                  <a:pt x="35081" y="7088"/>
                </a:lnTo>
                <a:lnTo>
                  <a:pt x="2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77222" y="199981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190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183833" y="132141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662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6662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189697" y="118810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510" y="34385"/>
                </a:lnTo>
                <a:lnTo>
                  <a:pt x="34974" y="27191"/>
                </a:lnTo>
                <a:lnTo>
                  <a:pt x="3497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02493" y="270421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14"/>
                </a:lnTo>
                <a:lnTo>
                  <a:pt x="7997" y="34650"/>
                </a:lnTo>
                <a:lnTo>
                  <a:pt x="27510" y="34650"/>
                </a:lnTo>
                <a:lnTo>
                  <a:pt x="35507" y="26714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09210" y="111827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15822" y="282509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650"/>
                </a:lnTo>
                <a:lnTo>
                  <a:pt x="26657" y="34650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22006" y="21399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34482" y="290074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510" y="34650"/>
                </a:lnTo>
                <a:lnTo>
                  <a:pt x="35507" y="27243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41200" y="255821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7243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47810" y="303431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464" y="0"/>
                </a:lnTo>
                <a:lnTo>
                  <a:pt x="0" y="7141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974" y="26450"/>
                </a:lnTo>
                <a:lnTo>
                  <a:pt x="34974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53995" y="147344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403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66470" y="307875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141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73188" y="308457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7243"/>
                </a:lnTo>
                <a:lnTo>
                  <a:pt x="8210" y="34650"/>
                </a:lnTo>
                <a:lnTo>
                  <a:pt x="27403" y="34650"/>
                </a:lnTo>
                <a:lnTo>
                  <a:pt x="34867" y="27243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80119" y="26597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714"/>
                </a:lnTo>
                <a:lnTo>
                  <a:pt x="7144" y="34650"/>
                </a:lnTo>
                <a:lnTo>
                  <a:pt x="26550" y="34650"/>
                </a:lnTo>
                <a:lnTo>
                  <a:pt x="34547" y="26714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85984" y="16638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890" y="0"/>
                </a:lnTo>
                <a:lnTo>
                  <a:pt x="0" y="8252"/>
                </a:lnTo>
                <a:lnTo>
                  <a:pt x="0" y="26767"/>
                </a:lnTo>
                <a:lnTo>
                  <a:pt x="7890" y="34702"/>
                </a:lnTo>
                <a:lnTo>
                  <a:pt x="27403" y="34702"/>
                </a:lnTo>
                <a:lnTo>
                  <a:pt x="34547" y="26767"/>
                </a:lnTo>
                <a:lnTo>
                  <a:pt x="34547" y="8252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98673" y="185465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187" y="26450"/>
                </a:lnTo>
                <a:lnTo>
                  <a:pt x="35187" y="7088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305390" y="16765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702"/>
                </a:lnTo>
                <a:lnTo>
                  <a:pt x="27190" y="34702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312001" y="12644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450"/>
                </a:lnTo>
                <a:lnTo>
                  <a:pt x="7250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317866" y="194955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974" y="26450"/>
                </a:lnTo>
                <a:lnTo>
                  <a:pt x="3497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330662" y="211407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510" y="34702"/>
                </a:lnTo>
                <a:lnTo>
                  <a:pt x="35507" y="27296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337379" y="180333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46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4654" y="27191"/>
                </a:lnTo>
                <a:lnTo>
                  <a:pt x="34654" y="814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343990" y="289492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141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50175" y="119466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362650" y="245666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510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369368" y="14928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375979" y="300892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14"/>
                </a:lnTo>
                <a:lnTo>
                  <a:pt x="7464" y="34650"/>
                </a:lnTo>
                <a:lnTo>
                  <a:pt x="26870" y="34650"/>
                </a:lnTo>
                <a:lnTo>
                  <a:pt x="34867" y="26714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388775" y="269178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394959" y="335146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083" y="0"/>
                </a:moveTo>
                <a:lnTo>
                  <a:pt x="7890" y="0"/>
                </a:lnTo>
                <a:lnTo>
                  <a:pt x="0" y="7406"/>
                </a:lnTo>
                <a:lnTo>
                  <a:pt x="0" y="26714"/>
                </a:lnTo>
                <a:lnTo>
                  <a:pt x="7890" y="34650"/>
                </a:lnTo>
                <a:lnTo>
                  <a:pt x="27083" y="34650"/>
                </a:lnTo>
                <a:lnTo>
                  <a:pt x="35081" y="26714"/>
                </a:lnTo>
                <a:lnTo>
                  <a:pt x="35081" y="7406"/>
                </a:lnTo>
                <a:lnTo>
                  <a:pt x="2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01570" y="139124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08181" y="141631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7296"/>
                </a:lnTo>
                <a:lnTo>
                  <a:pt x="7250" y="34702"/>
                </a:lnTo>
                <a:lnTo>
                  <a:pt x="26657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420763" y="16892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96"/>
                </a:lnTo>
                <a:lnTo>
                  <a:pt x="7464" y="34385"/>
                </a:lnTo>
                <a:lnTo>
                  <a:pt x="26657" y="34385"/>
                </a:lnTo>
                <a:lnTo>
                  <a:pt x="34867" y="27296"/>
                </a:lnTo>
                <a:lnTo>
                  <a:pt x="34867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426841" y="187972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702"/>
                </a:lnTo>
                <a:lnTo>
                  <a:pt x="27510" y="34702"/>
                </a:lnTo>
                <a:lnTo>
                  <a:pt x="35507" y="26450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33559" y="23172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403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40170" y="15372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450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52752" y="31927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14"/>
                </a:lnTo>
                <a:lnTo>
                  <a:pt x="7464" y="34650"/>
                </a:lnTo>
                <a:lnTo>
                  <a:pt x="26870" y="34650"/>
                </a:lnTo>
                <a:lnTo>
                  <a:pt x="34867" y="26714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58830" y="221564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510" y="34702"/>
                </a:lnTo>
                <a:lnTo>
                  <a:pt x="35507" y="27296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65548" y="196204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4654" y="26662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72159" y="243148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96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84954" y="316101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450"/>
                </a:lnTo>
                <a:lnTo>
                  <a:pt x="7250" y="34650"/>
                </a:lnTo>
                <a:lnTo>
                  <a:pt x="26657" y="34650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90819" y="243148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7296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97537" y="215269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194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504148" y="2126774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96"/>
                </a:lnTo>
                <a:lnTo>
                  <a:pt x="7464" y="35231"/>
                </a:lnTo>
                <a:lnTo>
                  <a:pt x="26870" y="35231"/>
                </a:lnTo>
                <a:lnTo>
                  <a:pt x="34867" y="27296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516943" y="26790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523021" y="137854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5187" y="26662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529739" y="325597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7243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536350" y="19176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7191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548932" y="245084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088"/>
                </a:lnTo>
                <a:lnTo>
                  <a:pt x="0" y="26450"/>
                </a:lnTo>
                <a:lnTo>
                  <a:pt x="7464" y="34385"/>
                </a:lnTo>
                <a:lnTo>
                  <a:pt x="26870" y="34385"/>
                </a:lnTo>
                <a:lnTo>
                  <a:pt x="34867" y="26450"/>
                </a:lnTo>
                <a:lnTo>
                  <a:pt x="34867" y="7088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555010" y="101088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5507" y="26450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561728" y="24060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4654" y="26767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568338" y="25076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46"/>
                </a:lnTo>
                <a:lnTo>
                  <a:pt x="7464" y="34681"/>
                </a:lnTo>
                <a:lnTo>
                  <a:pt x="26657" y="34681"/>
                </a:lnTo>
                <a:lnTo>
                  <a:pt x="34654" y="26746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581134" y="33004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450"/>
                </a:lnTo>
                <a:lnTo>
                  <a:pt x="7250" y="34650"/>
                </a:lnTo>
                <a:lnTo>
                  <a:pt x="26657" y="34650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586999" y="213343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593716" y="2126774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5231"/>
                </a:lnTo>
                <a:lnTo>
                  <a:pt x="27403" y="35231"/>
                </a:lnTo>
                <a:lnTo>
                  <a:pt x="34547" y="27296"/>
                </a:lnTo>
                <a:lnTo>
                  <a:pt x="3454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00328" y="118196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67"/>
                </a:lnTo>
                <a:lnTo>
                  <a:pt x="7464" y="34702"/>
                </a:lnTo>
                <a:lnTo>
                  <a:pt x="26657" y="34702"/>
                </a:lnTo>
                <a:lnTo>
                  <a:pt x="34867" y="26767"/>
                </a:lnTo>
                <a:lnTo>
                  <a:pt x="34867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613123" y="161945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296"/>
                </a:lnTo>
                <a:lnTo>
                  <a:pt x="7144" y="34702"/>
                </a:lnTo>
                <a:lnTo>
                  <a:pt x="26657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618988" y="294518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625599" y="135336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8317" y="0"/>
                </a:lnTo>
                <a:lnTo>
                  <a:pt x="0" y="7194"/>
                </a:lnTo>
                <a:lnTo>
                  <a:pt x="0" y="26450"/>
                </a:lnTo>
                <a:lnTo>
                  <a:pt x="8317" y="34385"/>
                </a:lnTo>
                <a:lnTo>
                  <a:pt x="27510" y="34385"/>
                </a:lnTo>
                <a:lnTo>
                  <a:pt x="34974" y="26450"/>
                </a:lnTo>
                <a:lnTo>
                  <a:pt x="34974" y="7194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632530" y="236831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406"/>
                </a:lnTo>
                <a:lnTo>
                  <a:pt x="0" y="26662"/>
                </a:lnTo>
                <a:lnTo>
                  <a:pt x="7250" y="34597"/>
                </a:lnTo>
                <a:lnTo>
                  <a:pt x="26657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45112" y="165151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51190" y="286292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650"/>
                </a:lnTo>
                <a:lnTo>
                  <a:pt x="27190" y="34650"/>
                </a:lnTo>
                <a:lnTo>
                  <a:pt x="35187" y="26450"/>
                </a:lnTo>
                <a:lnTo>
                  <a:pt x="35187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57907" y="226674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664518" y="160707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450"/>
                </a:lnTo>
                <a:lnTo>
                  <a:pt x="7250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77101" y="216518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662"/>
                </a:lnTo>
                <a:lnTo>
                  <a:pt x="7464" y="34597"/>
                </a:lnTo>
                <a:lnTo>
                  <a:pt x="26870" y="34597"/>
                </a:lnTo>
                <a:lnTo>
                  <a:pt x="34867" y="26662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683179" y="163881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510" y="34597"/>
                </a:lnTo>
                <a:lnTo>
                  <a:pt x="35507" y="26450"/>
                </a:lnTo>
                <a:lnTo>
                  <a:pt x="35507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89896" y="226674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4547" y="26662"/>
                </a:lnTo>
                <a:lnTo>
                  <a:pt x="3454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696507" y="33514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14"/>
                </a:lnTo>
                <a:lnTo>
                  <a:pt x="7464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09303" y="271691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6450"/>
                </a:lnTo>
                <a:lnTo>
                  <a:pt x="7250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15168" y="217787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21885" y="16388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890" y="0"/>
                </a:lnTo>
                <a:lnTo>
                  <a:pt x="0" y="7406"/>
                </a:lnTo>
                <a:lnTo>
                  <a:pt x="0" y="26450"/>
                </a:lnTo>
                <a:lnTo>
                  <a:pt x="7890" y="34597"/>
                </a:lnTo>
                <a:lnTo>
                  <a:pt x="27403" y="34597"/>
                </a:lnTo>
                <a:lnTo>
                  <a:pt x="34867" y="26450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28496" y="123909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767"/>
                </a:lnTo>
                <a:lnTo>
                  <a:pt x="7464" y="34702"/>
                </a:lnTo>
                <a:lnTo>
                  <a:pt x="26870" y="34702"/>
                </a:lnTo>
                <a:lnTo>
                  <a:pt x="34867" y="26767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41292" y="31231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406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47369" y="176546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8252"/>
                </a:lnTo>
                <a:lnTo>
                  <a:pt x="0" y="26767"/>
                </a:lnTo>
                <a:lnTo>
                  <a:pt x="7997" y="34702"/>
                </a:lnTo>
                <a:lnTo>
                  <a:pt x="27190" y="34702"/>
                </a:lnTo>
                <a:lnTo>
                  <a:pt x="35187" y="26767"/>
                </a:lnTo>
                <a:lnTo>
                  <a:pt x="35187" y="8252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754087" y="118810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66563" y="191178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773281" y="185465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088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867" y="26450"/>
                </a:lnTo>
                <a:lnTo>
                  <a:pt x="34867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79359" y="333823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510" y="34650"/>
                </a:lnTo>
                <a:lnTo>
                  <a:pt x="35507" y="27243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786076" y="100421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798552" y="17276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8317" y="0"/>
                </a:lnTo>
                <a:lnTo>
                  <a:pt x="0" y="7406"/>
                </a:lnTo>
                <a:lnTo>
                  <a:pt x="0" y="26662"/>
                </a:lnTo>
                <a:lnTo>
                  <a:pt x="8317" y="34597"/>
                </a:lnTo>
                <a:lnTo>
                  <a:pt x="27510" y="34597"/>
                </a:lnTo>
                <a:lnTo>
                  <a:pt x="34867" y="26662"/>
                </a:lnTo>
                <a:lnTo>
                  <a:pt x="34867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05483" y="13468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250" y="0"/>
                </a:lnTo>
                <a:lnTo>
                  <a:pt x="0" y="7935"/>
                </a:lnTo>
                <a:lnTo>
                  <a:pt x="0" y="27191"/>
                </a:lnTo>
                <a:lnTo>
                  <a:pt x="7250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11347" y="206964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738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5231"/>
                </a:lnTo>
                <a:lnTo>
                  <a:pt x="27403" y="35231"/>
                </a:lnTo>
                <a:lnTo>
                  <a:pt x="35400" y="27296"/>
                </a:lnTo>
                <a:lnTo>
                  <a:pt x="35400" y="17986"/>
                </a:lnTo>
                <a:lnTo>
                  <a:pt x="33994" y="10935"/>
                </a:lnTo>
                <a:lnTo>
                  <a:pt x="30149" y="5223"/>
                </a:lnTo>
                <a:lnTo>
                  <a:pt x="24424" y="1396"/>
                </a:lnTo>
                <a:lnTo>
                  <a:pt x="1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18065" y="186047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6550" y="34597"/>
                </a:lnTo>
                <a:lnTo>
                  <a:pt x="34547" y="27191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30754" y="224770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37472" y="26219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406"/>
                </a:lnTo>
                <a:lnTo>
                  <a:pt x="0" y="26450"/>
                </a:lnTo>
                <a:lnTo>
                  <a:pt x="7144" y="34650"/>
                </a:lnTo>
                <a:lnTo>
                  <a:pt x="26657" y="34650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843336" y="181021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088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49947" y="261534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6977" y="34385"/>
                </a:lnTo>
                <a:lnTo>
                  <a:pt x="34974" y="27243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62743" y="146762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6450"/>
                </a:lnTo>
                <a:lnTo>
                  <a:pt x="34654" y="7194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69460" y="308457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43"/>
                </a:lnTo>
                <a:lnTo>
                  <a:pt x="7464" y="34650"/>
                </a:lnTo>
                <a:lnTo>
                  <a:pt x="26657" y="34650"/>
                </a:lnTo>
                <a:lnTo>
                  <a:pt x="34654" y="27243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75538" y="268490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190" y="34650"/>
                </a:lnTo>
                <a:lnTo>
                  <a:pt x="35187" y="27243"/>
                </a:lnTo>
                <a:lnTo>
                  <a:pt x="35187" y="8199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882256" y="18287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894731" y="271083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510" y="34650"/>
                </a:lnTo>
                <a:lnTo>
                  <a:pt x="34974" y="26714"/>
                </a:lnTo>
                <a:lnTo>
                  <a:pt x="34974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01449" y="321153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43"/>
                </a:lnTo>
                <a:lnTo>
                  <a:pt x="7464" y="34385"/>
                </a:lnTo>
                <a:lnTo>
                  <a:pt x="26870" y="34385"/>
                </a:lnTo>
                <a:lnTo>
                  <a:pt x="34867" y="27243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07527" y="288143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738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5179"/>
                </a:lnTo>
                <a:lnTo>
                  <a:pt x="27510" y="35179"/>
                </a:lnTo>
                <a:lnTo>
                  <a:pt x="35400" y="27243"/>
                </a:lnTo>
                <a:lnTo>
                  <a:pt x="35400" y="17986"/>
                </a:lnTo>
                <a:lnTo>
                  <a:pt x="34009" y="10935"/>
                </a:lnTo>
                <a:lnTo>
                  <a:pt x="30189" y="5223"/>
                </a:lnTo>
                <a:lnTo>
                  <a:pt x="24469" y="1396"/>
                </a:lnTo>
                <a:lnTo>
                  <a:pt x="1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14245" y="25330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27040" y="262804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08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083" y="34385"/>
                </a:lnTo>
                <a:lnTo>
                  <a:pt x="34547" y="27243"/>
                </a:lnTo>
                <a:lnTo>
                  <a:pt x="34547" y="7935"/>
                </a:lnTo>
                <a:lnTo>
                  <a:pt x="2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33651" y="111827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191"/>
                </a:lnTo>
                <a:lnTo>
                  <a:pt x="7144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39516" y="110578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7296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946127" y="304013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6657" y="34650"/>
                </a:lnTo>
                <a:lnTo>
                  <a:pt x="34974" y="27243"/>
                </a:lnTo>
                <a:lnTo>
                  <a:pt x="3497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58922" y="233657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965640" y="16832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406"/>
                </a:lnTo>
                <a:lnTo>
                  <a:pt x="0" y="26662"/>
                </a:lnTo>
                <a:lnTo>
                  <a:pt x="7144" y="34597"/>
                </a:lnTo>
                <a:lnTo>
                  <a:pt x="26657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971505" y="256482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978116" y="130892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8317" y="0"/>
                </a:lnTo>
                <a:lnTo>
                  <a:pt x="0" y="7935"/>
                </a:lnTo>
                <a:lnTo>
                  <a:pt x="0" y="26450"/>
                </a:lnTo>
                <a:lnTo>
                  <a:pt x="8317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935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990912" y="269760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510" y="34650"/>
                </a:lnTo>
                <a:lnTo>
                  <a:pt x="34654" y="27243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997629" y="283779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141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003707" y="220295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190" y="34702"/>
                </a:lnTo>
                <a:lnTo>
                  <a:pt x="35507" y="27296"/>
                </a:lnTo>
                <a:lnTo>
                  <a:pt x="3550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010425" y="179751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022900" y="16388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403" y="34597"/>
                </a:lnTo>
                <a:lnTo>
                  <a:pt x="34867" y="26450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029618" y="140393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979"/>
                </a:lnTo>
                <a:lnTo>
                  <a:pt x="7464" y="34385"/>
                </a:lnTo>
                <a:lnTo>
                  <a:pt x="26870" y="34385"/>
                </a:lnTo>
                <a:lnTo>
                  <a:pt x="34867" y="26979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035696" y="196204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6662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42413" y="31544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7243"/>
                </a:lnTo>
                <a:lnTo>
                  <a:pt x="7890" y="34385"/>
                </a:lnTo>
                <a:lnTo>
                  <a:pt x="26550" y="34385"/>
                </a:lnTo>
                <a:lnTo>
                  <a:pt x="34547" y="27243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055102" y="134066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190" y="34702"/>
                </a:lnTo>
                <a:lnTo>
                  <a:pt x="34654" y="26767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061820" y="283118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067685" y="130236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979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74296" y="193686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406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87091" y="23616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510" y="34702"/>
                </a:lnTo>
                <a:lnTo>
                  <a:pt x="34654" y="26767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093809" y="13468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191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99887" y="304013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190" y="34650"/>
                </a:lnTo>
                <a:lnTo>
                  <a:pt x="35187" y="27243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106604" y="27108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119080" y="265396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125797" y="335754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131875" y="269178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38593" y="246935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6550" y="34385"/>
                </a:lnTo>
                <a:lnTo>
                  <a:pt x="34547" y="27191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151069" y="241878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6450"/>
                </a:lnTo>
                <a:lnTo>
                  <a:pt x="8210" y="34702"/>
                </a:lnTo>
                <a:lnTo>
                  <a:pt x="27403" y="34702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158000" y="19303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191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163865" y="102326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8252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8252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176660" y="324989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5187" y="26714"/>
                </a:lnTo>
                <a:lnTo>
                  <a:pt x="35187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183271" y="105532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89989" y="30911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406"/>
                </a:lnTo>
                <a:lnTo>
                  <a:pt x="0" y="26714"/>
                </a:lnTo>
                <a:lnTo>
                  <a:pt x="7144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95853" y="23550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08649" y="278647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7243"/>
                </a:lnTo>
                <a:lnTo>
                  <a:pt x="35400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15260" y="246322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67"/>
                </a:lnTo>
                <a:lnTo>
                  <a:pt x="7997" y="34702"/>
                </a:lnTo>
                <a:lnTo>
                  <a:pt x="27510" y="34702"/>
                </a:lnTo>
                <a:lnTo>
                  <a:pt x="34654" y="26767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221978" y="2881436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43"/>
                </a:lnTo>
                <a:lnTo>
                  <a:pt x="7464" y="35179"/>
                </a:lnTo>
                <a:lnTo>
                  <a:pt x="26657" y="35179"/>
                </a:lnTo>
                <a:lnTo>
                  <a:pt x="34654" y="27243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228055" y="245666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190" y="34597"/>
                </a:lnTo>
                <a:lnTo>
                  <a:pt x="35187" y="27191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240638" y="159438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47249" y="203842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253966" y="137854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662"/>
                </a:lnTo>
                <a:lnTo>
                  <a:pt x="7464" y="34597"/>
                </a:lnTo>
                <a:lnTo>
                  <a:pt x="26870" y="34597"/>
                </a:lnTo>
                <a:lnTo>
                  <a:pt x="34867" y="26662"/>
                </a:lnTo>
                <a:lnTo>
                  <a:pt x="34867" y="7935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260044" y="232388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6662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272840" y="269760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650"/>
                </a:lnTo>
                <a:lnTo>
                  <a:pt x="27190" y="34650"/>
                </a:lnTo>
                <a:lnTo>
                  <a:pt x="35187" y="27243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279451" y="25330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286168" y="24952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088"/>
                </a:lnTo>
                <a:lnTo>
                  <a:pt x="0" y="26429"/>
                </a:lnTo>
                <a:lnTo>
                  <a:pt x="7144" y="34364"/>
                </a:lnTo>
                <a:lnTo>
                  <a:pt x="26657" y="34364"/>
                </a:lnTo>
                <a:lnTo>
                  <a:pt x="34654" y="26429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292033" y="135336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194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304828" y="333241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311440" y="235509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510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318157" y="144837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191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324022" y="325597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7243"/>
                </a:lnTo>
                <a:lnTo>
                  <a:pt x="8210" y="34385"/>
                </a:lnTo>
                <a:lnTo>
                  <a:pt x="27403" y="34385"/>
                </a:lnTo>
                <a:lnTo>
                  <a:pt x="35400" y="27243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336818" y="122640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343428" y="251379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913"/>
                </a:lnTo>
                <a:lnTo>
                  <a:pt x="0" y="27222"/>
                </a:lnTo>
                <a:lnTo>
                  <a:pt x="7997" y="34364"/>
                </a:lnTo>
                <a:lnTo>
                  <a:pt x="27510" y="34364"/>
                </a:lnTo>
                <a:lnTo>
                  <a:pt x="34654" y="27222"/>
                </a:lnTo>
                <a:lnTo>
                  <a:pt x="34654" y="7913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350146" y="219713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464" y="0"/>
                </a:lnTo>
                <a:lnTo>
                  <a:pt x="0" y="7194"/>
                </a:lnTo>
                <a:lnTo>
                  <a:pt x="0" y="26450"/>
                </a:lnTo>
                <a:lnTo>
                  <a:pt x="746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194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356224" y="141049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400" y="26450"/>
                </a:lnTo>
                <a:lnTo>
                  <a:pt x="35400" y="7194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368806" y="314832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890" y="0"/>
                </a:lnTo>
                <a:lnTo>
                  <a:pt x="0" y="7406"/>
                </a:lnTo>
                <a:lnTo>
                  <a:pt x="0" y="26714"/>
                </a:lnTo>
                <a:lnTo>
                  <a:pt x="7890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375417" y="203187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7191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382028" y="258333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8199"/>
                </a:lnTo>
                <a:lnTo>
                  <a:pt x="0" y="27243"/>
                </a:lnTo>
                <a:lnTo>
                  <a:pt x="7464" y="34650"/>
                </a:lnTo>
                <a:lnTo>
                  <a:pt x="26977" y="34650"/>
                </a:lnTo>
                <a:lnTo>
                  <a:pt x="34974" y="27243"/>
                </a:lnTo>
                <a:lnTo>
                  <a:pt x="34974" y="8199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388213" y="106135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979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401008" y="318032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187" y="26450"/>
                </a:lnTo>
                <a:lnTo>
                  <a:pt x="35187" y="7141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407619" y="178482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4654" y="26662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414337" y="29644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406"/>
                </a:lnTo>
                <a:lnTo>
                  <a:pt x="0" y="26450"/>
                </a:lnTo>
                <a:lnTo>
                  <a:pt x="7144" y="34650"/>
                </a:lnTo>
                <a:lnTo>
                  <a:pt x="26657" y="34650"/>
                </a:lnTo>
                <a:lnTo>
                  <a:pt x="34654" y="26450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420202" y="276135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432997" y="241878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450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439608" y="27108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51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510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446326" y="11124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088"/>
                </a:lnTo>
                <a:lnTo>
                  <a:pt x="0" y="26450"/>
                </a:lnTo>
                <a:lnTo>
                  <a:pt x="7464" y="34385"/>
                </a:lnTo>
                <a:lnTo>
                  <a:pt x="26657" y="34385"/>
                </a:lnTo>
                <a:lnTo>
                  <a:pt x="34547" y="26450"/>
                </a:lnTo>
                <a:lnTo>
                  <a:pt x="34547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452404" y="249528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088"/>
                </a:lnTo>
                <a:lnTo>
                  <a:pt x="0" y="26429"/>
                </a:lnTo>
                <a:lnTo>
                  <a:pt x="7997" y="34364"/>
                </a:lnTo>
                <a:lnTo>
                  <a:pt x="27190" y="34364"/>
                </a:lnTo>
                <a:lnTo>
                  <a:pt x="35187" y="26429"/>
                </a:lnTo>
                <a:lnTo>
                  <a:pt x="35187" y="7088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464986" y="226008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7296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471597" y="19686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4867" y="26767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478315" y="226008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357" y="0"/>
                </a:lnTo>
                <a:lnTo>
                  <a:pt x="0" y="7935"/>
                </a:lnTo>
                <a:lnTo>
                  <a:pt x="0" y="27296"/>
                </a:lnTo>
                <a:lnTo>
                  <a:pt x="7357" y="34702"/>
                </a:lnTo>
                <a:lnTo>
                  <a:pt x="26550" y="34702"/>
                </a:lnTo>
                <a:lnTo>
                  <a:pt x="34867" y="27296"/>
                </a:lnTo>
                <a:lnTo>
                  <a:pt x="3486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484393" y="199399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194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5400" y="26450"/>
                </a:lnTo>
                <a:lnTo>
                  <a:pt x="35400" y="7194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496868" y="229796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5126"/>
                </a:lnTo>
                <a:lnTo>
                  <a:pt x="27510" y="35126"/>
                </a:lnTo>
                <a:lnTo>
                  <a:pt x="35507" y="27191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503586" y="245084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088"/>
                </a:lnTo>
                <a:lnTo>
                  <a:pt x="0" y="26450"/>
                </a:lnTo>
                <a:lnTo>
                  <a:pt x="8210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088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510517" y="245666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191"/>
                </a:lnTo>
                <a:lnTo>
                  <a:pt x="7144" y="34597"/>
                </a:lnTo>
                <a:lnTo>
                  <a:pt x="26657" y="34597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516381" y="146075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8252"/>
                </a:lnTo>
                <a:lnTo>
                  <a:pt x="0" y="27296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7296"/>
                </a:lnTo>
                <a:lnTo>
                  <a:pt x="35400" y="8252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529177" y="128967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190" y="34385"/>
                </a:lnTo>
                <a:lnTo>
                  <a:pt x="35187" y="27191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535788" y="14229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190" y="34597"/>
                </a:lnTo>
                <a:lnTo>
                  <a:pt x="34654" y="26662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542506" y="243148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296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548371" y="222231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6662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561166" y="334484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714"/>
                </a:lnTo>
                <a:lnTo>
                  <a:pt x="7997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567777" y="253969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141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6450"/>
                </a:lnTo>
                <a:lnTo>
                  <a:pt x="34654" y="7141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74495" y="106135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6979"/>
                </a:lnTo>
                <a:lnTo>
                  <a:pt x="7464" y="34385"/>
                </a:lnTo>
                <a:lnTo>
                  <a:pt x="26550" y="34385"/>
                </a:lnTo>
                <a:lnTo>
                  <a:pt x="34547" y="26979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87290" y="234927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6450"/>
                </a:lnTo>
                <a:lnTo>
                  <a:pt x="7890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93048" y="165151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510" y="34385"/>
                </a:lnTo>
                <a:lnTo>
                  <a:pt x="35507" y="26450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599766" y="293275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606377" y="268490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8199"/>
                </a:lnTo>
                <a:lnTo>
                  <a:pt x="0" y="27243"/>
                </a:lnTo>
                <a:lnTo>
                  <a:pt x="7464" y="34650"/>
                </a:lnTo>
                <a:lnTo>
                  <a:pt x="26977" y="34650"/>
                </a:lnTo>
                <a:lnTo>
                  <a:pt x="34974" y="27243"/>
                </a:lnTo>
                <a:lnTo>
                  <a:pt x="34974" y="8199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619172" y="295179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625357" y="2139999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5187" y="26450"/>
                </a:lnTo>
                <a:lnTo>
                  <a:pt x="35187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631968" y="302162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638686" y="295179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406"/>
                </a:lnTo>
                <a:lnTo>
                  <a:pt x="0" y="26714"/>
                </a:lnTo>
                <a:lnTo>
                  <a:pt x="7144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651161" y="208286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702"/>
                </a:lnTo>
                <a:lnTo>
                  <a:pt x="26657" y="34702"/>
                </a:lnTo>
                <a:lnTo>
                  <a:pt x="34974" y="26450"/>
                </a:lnTo>
                <a:lnTo>
                  <a:pt x="3497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657346" y="23550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597"/>
                </a:lnTo>
                <a:lnTo>
                  <a:pt x="27403" y="34597"/>
                </a:lnTo>
                <a:lnTo>
                  <a:pt x="35400" y="27191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663957" y="1257613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59">
                <a:moveTo>
                  <a:pt x="27510" y="0"/>
                </a:moveTo>
                <a:lnTo>
                  <a:pt x="7997" y="0"/>
                </a:lnTo>
                <a:lnTo>
                  <a:pt x="0" y="8252"/>
                </a:lnTo>
                <a:lnTo>
                  <a:pt x="0" y="27296"/>
                </a:lnTo>
                <a:lnTo>
                  <a:pt x="7997" y="35231"/>
                </a:lnTo>
                <a:lnTo>
                  <a:pt x="27510" y="35231"/>
                </a:lnTo>
                <a:lnTo>
                  <a:pt x="34654" y="27296"/>
                </a:lnTo>
                <a:lnTo>
                  <a:pt x="34654" y="8252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670674" y="9730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194"/>
                </a:lnTo>
                <a:lnTo>
                  <a:pt x="0" y="26450"/>
                </a:lnTo>
                <a:lnTo>
                  <a:pt x="714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194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683470" y="17781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702"/>
                </a:lnTo>
                <a:lnTo>
                  <a:pt x="26550" y="34702"/>
                </a:lnTo>
                <a:lnTo>
                  <a:pt x="34547" y="26450"/>
                </a:lnTo>
                <a:lnTo>
                  <a:pt x="34547" y="7935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689334" y="2805788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890" y="0"/>
                </a:lnTo>
                <a:lnTo>
                  <a:pt x="0" y="7406"/>
                </a:lnTo>
                <a:lnTo>
                  <a:pt x="0" y="26714"/>
                </a:lnTo>
                <a:lnTo>
                  <a:pt x="7890" y="34650"/>
                </a:lnTo>
                <a:lnTo>
                  <a:pt x="27403" y="34650"/>
                </a:lnTo>
                <a:lnTo>
                  <a:pt x="35400" y="26714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695946" y="203187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191"/>
                </a:lnTo>
                <a:lnTo>
                  <a:pt x="7997" y="34385"/>
                </a:lnTo>
                <a:lnTo>
                  <a:pt x="27403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702556" y="161945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296"/>
                </a:lnTo>
                <a:lnTo>
                  <a:pt x="7464" y="34702"/>
                </a:lnTo>
                <a:lnTo>
                  <a:pt x="26657" y="34702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715352" y="258333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6657" y="34650"/>
                </a:lnTo>
                <a:lnTo>
                  <a:pt x="34654" y="27243"/>
                </a:lnTo>
                <a:lnTo>
                  <a:pt x="34654" y="8199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721217" y="2488615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417"/>
                </a:lnTo>
                <a:lnTo>
                  <a:pt x="27510" y="34417"/>
                </a:lnTo>
                <a:lnTo>
                  <a:pt x="35507" y="26450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727934" y="109309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403" y="34385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734546" y="161363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194"/>
                </a:lnTo>
                <a:lnTo>
                  <a:pt x="0" y="26450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194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747341" y="179085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753525" y="141631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702"/>
                </a:lnTo>
                <a:lnTo>
                  <a:pt x="27190" y="34702"/>
                </a:lnTo>
                <a:lnTo>
                  <a:pt x="35187" y="27296"/>
                </a:lnTo>
                <a:lnTo>
                  <a:pt x="35187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760137" y="283118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7190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766854" y="246935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935"/>
                </a:lnTo>
                <a:lnTo>
                  <a:pt x="0" y="27191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779330" y="26219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650"/>
                </a:lnTo>
                <a:lnTo>
                  <a:pt x="26870" y="34650"/>
                </a:lnTo>
                <a:lnTo>
                  <a:pt x="34867" y="26450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785514" y="122640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67"/>
                </a:lnTo>
                <a:lnTo>
                  <a:pt x="7997" y="34702"/>
                </a:lnTo>
                <a:lnTo>
                  <a:pt x="27403" y="34702"/>
                </a:lnTo>
                <a:lnTo>
                  <a:pt x="35400" y="26767"/>
                </a:lnTo>
                <a:lnTo>
                  <a:pt x="35400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792125" y="1257613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59">
                <a:moveTo>
                  <a:pt x="27403" y="0"/>
                </a:moveTo>
                <a:lnTo>
                  <a:pt x="7997" y="0"/>
                </a:lnTo>
                <a:lnTo>
                  <a:pt x="0" y="8252"/>
                </a:lnTo>
                <a:lnTo>
                  <a:pt x="0" y="27296"/>
                </a:lnTo>
                <a:lnTo>
                  <a:pt x="7997" y="35231"/>
                </a:lnTo>
                <a:lnTo>
                  <a:pt x="27403" y="35231"/>
                </a:lnTo>
                <a:lnTo>
                  <a:pt x="34654" y="27296"/>
                </a:lnTo>
                <a:lnTo>
                  <a:pt x="34654" y="8252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798843" y="160019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357" y="0"/>
                </a:lnTo>
                <a:lnTo>
                  <a:pt x="0" y="8146"/>
                </a:lnTo>
                <a:lnTo>
                  <a:pt x="0" y="27191"/>
                </a:lnTo>
                <a:lnTo>
                  <a:pt x="7357" y="34597"/>
                </a:lnTo>
                <a:lnTo>
                  <a:pt x="26550" y="34597"/>
                </a:lnTo>
                <a:lnTo>
                  <a:pt x="34547" y="27191"/>
                </a:lnTo>
                <a:lnTo>
                  <a:pt x="34547" y="8146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811532" y="125179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817397" y="1942996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979"/>
                </a:lnTo>
                <a:lnTo>
                  <a:pt x="7997" y="34385"/>
                </a:lnTo>
                <a:lnTo>
                  <a:pt x="27510" y="34385"/>
                </a:lnTo>
                <a:lnTo>
                  <a:pt x="35507" y="26979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824114" y="30594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450"/>
                </a:lnTo>
                <a:lnTo>
                  <a:pt x="7997" y="34650"/>
                </a:lnTo>
                <a:lnTo>
                  <a:pt x="27403" y="34650"/>
                </a:lnTo>
                <a:lnTo>
                  <a:pt x="34867" y="26450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830725" y="1410497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194"/>
                </a:lnTo>
                <a:lnTo>
                  <a:pt x="0" y="26450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194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843521" y="2126774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5231"/>
                </a:lnTo>
                <a:lnTo>
                  <a:pt x="26657" y="35231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849385" y="208900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8317" y="0"/>
                </a:lnTo>
                <a:lnTo>
                  <a:pt x="0" y="7935"/>
                </a:lnTo>
                <a:lnTo>
                  <a:pt x="0" y="27191"/>
                </a:lnTo>
                <a:lnTo>
                  <a:pt x="8317" y="34385"/>
                </a:lnTo>
                <a:lnTo>
                  <a:pt x="27510" y="34385"/>
                </a:lnTo>
                <a:lnTo>
                  <a:pt x="35507" y="27191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856103" y="269760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8210" y="0"/>
                </a:lnTo>
                <a:lnTo>
                  <a:pt x="0" y="7935"/>
                </a:lnTo>
                <a:lnTo>
                  <a:pt x="0" y="27243"/>
                </a:lnTo>
                <a:lnTo>
                  <a:pt x="8210" y="34650"/>
                </a:lnTo>
                <a:lnTo>
                  <a:pt x="27403" y="34650"/>
                </a:lnTo>
                <a:lnTo>
                  <a:pt x="34867" y="27243"/>
                </a:lnTo>
                <a:lnTo>
                  <a:pt x="34867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863034" y="191178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144" y="0"/>
                </a:lnTo>
                <a:lnTo>
                  <a:pt x="0" y="7088"/>
                </a:lnTo>
                <a:lnTo>
                  <a:pt x="0" y="26450"/>
                </a:lnTo>
                <a:lnTo>
                  <a:pt x="7144" y="34385"/>
                </a:lnTo>
                <a:lnTo>
                  <a:pt x="26657" y="34385"/>
                </a:lnTo>
                <a:lnTo>
                  <a:pt x="34654" y="26450"/>
                </a:lnTo>
                <a:lnTo>
                  <a:pt x="34654" y="7088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875509" y="256482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6657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881694" y="2811871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19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43"/>
                </a:lnTo>
                <a:lnTo>
                  <a:pt x="7997" y="34385"/>
                </a:lnTo>
                <a:lnTo>
                  <a:pt x="27190" y="34385"/>
                </a:lnTo>
                <a:lnTo>
                  <a:pt x="35400" y="27243"/>
                </a:lnTo>
                <a:lnTo>
                  <a:pt x="35400" y="7935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888305" y="329432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19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714"/>
                </a:lnTo>
                <a:lnTo>
                  <a:pt x="7997" y="34650"/>
                </a:lnTo>
                <a:lnTo>
                  <a:pt x="27190" y="34650"/>
                </a:lnTo>
                <a:lnTo>
                  <a:pt x="34654" y="26714"/>
                </a:lnTo>
                <a:lnTo>
                  <a:pt x="34654" y="7406"/>
                </a:lnTo>
                <a:lnTo>
                  <a:pt x="2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895023" y="239371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550" y="0"/>
                </a:moveTo>
                <a:lnTo>
                  <a:pt x="7144" y="0"/>
                </a:lnTo>
                <a:lnTo>
                  <a:pt x="0" y="7088"/>
                </a:lnTo>
                <a:lnTo>
                  <a:pt x="0" y="26450"/>
                </a:lnTo>
                <a:lnTo>
                  <a:pt x="7144" y="34385"/>
                </a:lnTo>
                <a:lnTo>
                  <a:pt x="26550" y="34385"/>
                </a:lnTo>
                <a:lnTo>
                  <a:pt x="34547" y="26450"/>
                </a:lnTo>
                <a:lnTo>
                  <a:pt x="34547" y="7088"/>
                </a:lnTo>
                <a:lnTo>
                  <a:pt x="2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907499" y="108706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870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662"/>
                </a:lnTo>
                <a:lnTo>
                  <a:pt x="7997" y="34597"/>
                </a:lnTo>
                <a:lnTo>
                  <a:pt x="26870" y="34597"/>
                </a:lnTo>
                <a:lnTo>
                  <a:pt x="34867" y="26662"/>
                </a:lnTo>
                <a:lnTo>
                  <a:pt x="34867" y="7406"/>
                </a:lnTo>
                <a:lnTo>
                  <a:pt x="26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913683" y="212074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403" y="0"/>
                </a:moveTo>
                <a:lnTo>
                  <a:pt x="7890" y="0"/>
                </a:lnTo>
                <a:lnTo>
                  <a:pt x="0" y="7935"/>
                </a:lnTo>
                <a:lnTo>
                  <a:pt x="0" y="26662"/>
                </a:lnTo>
                <a:lnTo>
                  <a:pt x="7890" y="34597"/>
                </a:lnTo>
                <a:lnTo>
                  <a:pt x="27403" y="34597"/>
                </a:lnTo>
                <a:lnTo>
                  <a:pt x="35400" y="26662"/>
                </a:lnTo>
                <a:lnTo>
                  <a:pt x="35400" y="7935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920294" y="268490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8199"/>
                </a:lnTo>
                <a:lnTo>
                  <a:pt x="0" y="27243"/>
                </a:lnTo>
                <a:lnTo>
                  <a:pt x="7997" y="34650"/>
                </a:lnTo>
                <a:lnTo>
                  <a:pt x="27403" y="34650"/>
                </a:lnTo>
                <a:lnTo>
                  <a:pt x="34654" y="27243"/>
                </a:lnTo>
                <a:lnTo>
                  <a:pt x="34654" y="8199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926905" y="208900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464" y="0"/>
                </a:lnTo>
                <a:lnTo>
                  <a:pt x="0" y="7935"/>
                </a:lnTo>
                <a:lnTo>
                  <a:pt x="0" y="27191"/>
                </a:lnTo>
                <a:lnTo>
                  <a:pt x="7464" y="34385"/>
                </a:lnTo>
                <a:lnTo>
                  <a:pt x="26657" y="34385"/>
                </a:lnTo>
                <a:lnTo>
                  <a:pt x="34654" y="27191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939701" y="158771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6657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7296"/>
                </a:lnTo>
                <a:lnTo>
                  <a:pt x="7997" y="34385"/>
                </a:lnTo>
                <a:lnTo>
                  <a:pt x="26657" y="34385"/>
                </a:lnTo>
                <a:lnTo>
                  <a:pt x="34654" y="27296"/>
                </a:lnTo>
                <a:lnTo>
                  <a:pt x="34654" y="7935"/>
                </a:lnTo>
                <a:lnTo>
                  <a:pt x="26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945565" y="2120743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7510" y="0"/>
                </a:moveTo>
                <a:lnTo>
                  <a:pt x="7997" y="0"/>
                </a:lnTo>
                <a:lnTo>
                  <a:pt x="0" y="7935"/>
                </a:lnTo>
                <a:lnTo>
                  <a:pt x="0" y="26662"/>
                </a:lnTo>
                <a:lnTo>
                  <a:pt x="7997" y="34597"/>
                </a:lnTo>
                <a:lnTo>
                  <a:pt x="27510" y="34597"/>
                </a:lnTo>
                <a:lnTo>
                  <a:pt x="35507" y="26662"/>
                </a:lnTo>
                <a:lnTo>
                  <a:pt x="35507" y="7935"/>
                </a:lnTo>
                <a:lnTo>
                  <a:pt x="27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952283" y="109975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7403" y="0"/>
                </a:moveTo>
                <a:lnTo>
                  <a:pt x="7997" y="0"/>
                </a:lnTo>
                <a:lnTo>
                  <a:pt x="0" y="7406"/>
                </a:lnTo>
                <a:lnTo>
                  <a:pt x="0" y="26450"/>
                </a:lnTo>
                <a:lnTo>
                  <a:pt x="7997" y="34597"/>
                </a:lnTo>
                <a:lnTo>
                  <a:pt x="27403" y="34597"/>
                </a:lnTo>
                <a:lnTo>
                  <a:pt x="34867" y="26450"/>
                </a:lnTo>
                <a:lnTo>
                  <a:pt x="34867" y="7406"/>
                </a:lnTo>
                <a:lnTo>
                  <a:pt x="2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958894" y="2095562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26977" y="0"/>
                </a:moveTo>
                <a:lnTo>
                  <a:pt x="7464" y="0"/>
                </a:lnTo>
                <a:lnTo>
                  <a:pt x="0" y="7194"/>
                </a:lnTo>
                <a:lnTo>
                  <a:pt x="0" y="26450"/>
                </a:lnTo>
                <a:lnTo>
                  <a:pt x="7464" y="34385"/>
                </a:lnTo>
                <a:lnTo>
                  <a:pt x="26977" y="34385"/>
                </a:lnTo>
                <a:lnTo>
                  <a:pt x="34974" y="26450"/>
                </a:lnTo>
                <a:lnTo>
                  <a:pt x="34974" y="7194"/>
                </a:lnTo>
                <a:lnTo>
                  <a:pt x="2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958027" y="334881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118953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279622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40547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601451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762462" y="334881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23365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083523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244427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405331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566235" y="334881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727245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888149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049053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09744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370647" y="334881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531551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692562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853466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014370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175274" y="334881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336284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496868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657879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818783" y="335886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41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979686" y="334881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 txBox="1"/>
          <p:nvPr/>
        </p:nvSpPr>
        <p:spPr>
          <a:xfrm>
            <a:off x="668527" y="3389610"/>
            <a:ext cx="6227445" cy="584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755">
              <a:lnSpc>
                <a:spcPct val="100000"/>
              </a:lnSpc>
              <a:spcBef>
                <a:spcPts val="100"/>
              </a:spcBef>
              <a:tabLst>
                <a:tab pos="2783840" algn="l"/>
                <a:tab pos="3585210" algn="l"/>
                <a:tab pos="4392930" algn="l"/>
                <a:tab pos="5194300" algn="l"/>
              </a:tabLst>
            </a:pPr>
            <a:r>
              <a:rPr sz="1000" spc="-35" dirty="0">
                <a:solidFill>
                  <a:srgbClr val="666666"/>
                </a:solidFill>
                <a:latin typeface="Arial"/>
                <a:cs typeface="Arial"/>
              </a:rPr>
              <a:t>100	200	300	400	</a:t>
            </a:r>
            <a:r>
              <a:rPr sz="1000" spc="-55" dirty="0">
                <a:solidFill>
                  <a:srgbClr val="666666"/>
                </a:solidFill>
                <a:latin typeface="Arial"/>
                <a:cs typeface="Arial"/>
              </a:rPr>
              <a:t>500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582420" algn="just">
              <a:lnSpc>
                <a:spcPct val="100000"/>
              </a:lnSpc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3.9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График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ExtendedCA.</a:t>
            </a:r>
            <a:endParaRPr sz="1400">
              <a:latin typeface="Times New Roman"/>
              <a:cs typeface="Times New Roman"/>
            </a:endParaRPr>
          </a:p>
          <a:p>
            <a:pPr marL="50800" marR="51435" indent="449580" algn="just">
              <a:lnSpc>
                <a:spcPct val="120000"/>
              </a:lnSpc>
              <a:spcBef>
                <a:spcPts val="59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отметить,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одномерном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клеточного  автомата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сдвигового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связью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дает большей безопасности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[18].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35"/>
              </a:spcBef>
              <a:tabLst>
                <a:tab pos="1007744" algn="l"/>
              </a:tabLst>
            </a:pPr>
            <a:r>
              <a:rPr sz="1400" b="1" spc="-5" dirty="0">
                <a:latin typeface="Arial"/>
                <a:cs typeface="Arial"/>
              </a:rPr>
              <a:t>3.19.	</a:t>
            </a:r>
            <a:r>
              <a:rPr sz="1600" b="1" spc="-10" dirty="0">
                <a:latin typeface="Arial"/>
                <a:cs typeface="Arial"/>
              </a:rPr>
              <a:t>Вихрь </a:t>
            </a:r>
            <a:r>
              <a:rPr sz="1600" b="1" spc="-5" dirty="0">
                <a:latin typeface="Arial"/>
                <a:cs typeface="Arial"/>
              </a:rPr>
              <a:t>Мерсенна</a:t>
            </a:r>
            <a:endParaRPr sz="1600">
              <a:latin typeface="Arial"/>
              <a:cs typeface="Arial"/>
            </a:endParaRPr>
          </a:p>
          <a:p>
            <a:pPr marL="50800" marR="43180" indent="449580" algn="just">
              <a:lnSpc>
                <a:spcPct val="119800"/>
              </a:lnSpc>
              <a:spcBef>
                <a:spcPts val="64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Вихрь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[6]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1997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японскими учены-  ми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Макото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Мацумото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Такудзи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Нисимура.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основан на свойствах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стых 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обладает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рядом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достоинств относительно многих дру-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«Вихрь»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преобразование,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обеспечивает равномерное  распределение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ПСЧ.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0000"/>
              </a:lnSpc>
              <a:spcBef>
                <a:spcPts val="63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3.7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Числом Мерсенна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натуральное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ляемое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91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Пример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17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последовательности: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1,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7,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15,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31,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63,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127,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255,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511,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1023, 2047, 4095, 8191,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16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383, 32 767,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65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535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131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071.</a:t>
            </a:r>
            <a:endParaRPr sz="1400">
              <a:latin typeface="Times New Roman"/>
              <a:cs typeface="Times New Roman"/>
            </a:endParaRPr>
          </a:p>
          <a:p>
            <a:pPr marL="500380" marR="46355">
              <a:lnSpc>
                <a:spcPts val="2650"/>
              </a:lnSpc>
              <a:spcBef>
                <a:spcPts val="2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Часто числами Мерсенна называют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простыми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индексами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важных свойств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 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то, что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явля-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простым,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i="1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тоже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простое.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Обратное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общем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верно,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лишает нас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простого эффективного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способа 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простые числа.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Одна-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1873822" y="3374207"/>
            <a:ext cx="4189729" cy="0"/>
          </a:xfrm>
          <a:custGeom>
            <a:avLst/>
            <a:gdLst/>
            <a:ahLst/>
            <a:cxnLst/>
            <a:rect l="l" t="t" r="r" b="b"/>
            <a:pathLst>
              <a:path w="4189729">
                <a:moveTo>
                  <a:pt x="0" y="0"/>
                </a:moveTo>
                <a:lnTo>
                  <a:pt x="4189248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958027" y="337420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03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958027" y="325465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958027" y="313588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958027" y="301633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958027" y="289677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03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958027" y="27772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958027" y="265793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958027" y="25389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958027" y="241963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03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958027" y="230007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958027" y="21805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958027" y="206170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958027" y="1942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03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958027" y="182259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958027" y="170303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958027" y="15843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958027" y="146477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03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958027" y="13454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958027" y="122587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958027" y="110631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958027" y="98760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03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 txBox="1"/>
          <p:nvPr/>
        </p:nvSpPr>
        <p:spPr>
          <a:xfrm>
            <a:off x="1453470" y="896678"/>
            <a:ext cx="436245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666666"/>
                </a:solidFill>
                <a:latin typeface="Arial"/>
                <a:cs typeface="Arial"/>
              </a:rPr>
              <a:t>100</a:t>
            </a:r>
            <a:r>
              <a:rPr sz="1500" spc="-52" baseline="2777" dirty="0">
                <a:solidFill>
                  <a:srgbClr val="666666"/>
                </a:solidFill>
                <a:latin typeface="Arial"/>
                <a:cs typeface="Arial"/>
              </a:rPr>
              <a:t>000</a:t>
            </a:r>
            <a:endParaRPr sz="1500" baseline="277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000" spc="-55" dirty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00" spc="-1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spc="-82" baseline="2777" dirty="0">
                <a:solidFill>
                  <a:srgbClr val="666666"/>
                </a:solidFill>
                <a:latin typeface="Arial"/>
                <a:cs typeface="Arial"/>
              </a:rPr>
              <a:t>000</a:t>
            </a:r>
            <a:endParaRPr sz="1500" baseline="277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000" spc="-55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r>
              <a:rPr sz="100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00" spc="-1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spc="-82" baseline="2777" dirty="0">
                <a:solidFill>
                  <a:srgbClr val="666666"/>
                </a:solidFill>
                <a:latin typeface="Arial"/>
                <a:cs typeface="Arial"/>
              </a:rPr>
              <a:t>000</a:t>
            </a:r>
            <a:endParaRPr sz="1500" baseline="277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000" spc="-55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00" spc="-1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666666"/>
                </a:solidFill>
                <a:latin typeface="Arial"/>
                <a:cs typeface="Arial"/>
              </a:rPr>
              <a:t>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000" spc="-5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00" spc="-1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spc="-82" baseline="2777" dirty="0">
                <a:solidFill>
                  <a:srgbClr val="666666"/>
                </a:solidFill>
                <a:latin typeface="Arial"/>
                <a:cs typeface="Arial"/>
              </a:rPr>
              <a:t>000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1958027" y="86805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84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958027" y="862761"/>
            <a:ext cx="0" cy="2562860"/>
          </a:xfrm>
          <a:custGeom>
            <a:avLst/>
            <a:gdLst/>
            <a:ahLst/>
            <a:cxnLst/>
            <a:rect l="l" t="t" r="r" b="b"/>
            <a:pathLst>
              <a:path h="2562860">
                <a:moveTo>
                  <a:pt x="0" y="2562494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9340" cy="23793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  <a:p>
            <a:pPr marL="12700" marR="6350" indent="2339975" algn="just">
              <a:lnSpc>
                <a:spcPct val="119000"/>
              </a:lnSpc>
              <a:spcBef>
                <a:spcPts val="8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свойство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проверки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простоту,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положен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основу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простоту Люка-Лемера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[1].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6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вариантов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наиболее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распространенный,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MT19937. 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данный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624 ячеек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Вихрь Мер-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сенна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двоичных псевдослучайных  целых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w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-битовых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следующей рекуррентной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78" y="2933445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9875" algn="l"/>
              </a:tabLst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	</a:t>
            </a: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854" y="2843530"/>
            <a:ext cx="3534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86280" algn="l"/>
                <a:tab pos="2378075" algn="l"/>
              </a:tabLst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𝑛+𝑝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𝑛+𝑞</a:t>
            </a:r>
            <a:r>
              <a:rPr sz="1500" spc="352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|𝑋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𝑙	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)𝐴	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0,1,2,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012" y="3074643"/>
            <a:ext cx="5823585" cy="100456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6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p,q,r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константы,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степень рекуррентности,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≤ 𝑞 ≤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-битовое двоичное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число;</a:t>
            </a:r>
            <a:endParaRPr sz="1400">
              <a:latin typeface="Times New Roman"/>
              <a:cs typeface="Times New Roman"/>
            </a:endParaRPr>
          </a:p>
          <a:p>
            <a:pPr marL="76200">
              <a:lnSpc>
                <a:spcPts val="1190"/>
              </a:lnSpc>
              <a:spcBef>
                <a:spcPts val="910"/>
              </a:spcBef>
              <a:tabLst>
                <a:tab pos="779780" algn="l"/>
              </a:tabLst>
            </a:pP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|𝑋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𝑙	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число,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полученное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конкатенацией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1500" spc="322" baseline="305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  <a:p>
            <a:pPr marL="263525">
              <a:lnSpc>
                <a:spcPts val="710"/>
              </a:lnSpc>
              <a:tabLst>
                <a:tab pos="520700" algn="l"/>
                <a:tab pos="5508625" algn="l"/>
              </a:tabLst>
            </a:pP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𝑛	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𝑛+1	</a:t>
            </a: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612" y="4186554"/>
            <a:ext cx="27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3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227" y="4026534"/>
            <a:ext cx="245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5" baseline="-218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𝑙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5768" y="4095114"/>
            <a:ext cx="5833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первые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w-r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последние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r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227" y="4261840"/>
            <a:ext cx="6205220" cy="22948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2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порядке;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размера </a:t>
            </a:r>
            <a:r>
              <a:rPr sz="1400" i="1" spc="-30" dirty="0">
                <a:solidFill>
                  <a:srgbClr val="000009"/>
                </a:solidFill>
                <a:latin typeface="Times New Roman"/>
                <a:cs typeface="Times New Roman"/>
              </a:rPr>
              <a:t>w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×</a:t>
            </a:r>
            <a:r>
              <a:rPr sz="1400" i="1" spc="-30" dirty="0">
                <a:solidFill>
                  <a:srgbClr val="000009"/>
                </a:solidFill>
                <a:latin typeface="Times New Roman"/>
                <a:cs typeface="Times New Roman"/>
              </a:rPr>
              <a:t>w,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единиц, определенная 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средством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38100" marR="35560" indent="449580" algn="just">
              <a:lnSpc>
                <a:spcPct val="122500"/>
              </a:lnSpc>
              <a:spcBef>
                <a:spcPts val="345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произведение, при вычислении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выполняют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опера-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≫ 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(сдвига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позицию вправо),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0, 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затем,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последний бит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𝑋𝐴 = (𝑋 ≫ 1) ⊕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= 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𝑤−1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𝑤−2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2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=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</a:t>
            </a:r>
            <a:r>
              <a:rPr sz="1400" spc="-2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1173" y="7134225"/>
            <a:ext cx="323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3347" y="6603872"/>
            <a:ext cx="124460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9402" y="7683245"/>
            <a:ext cx="1167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z="2100" spc="172" baseline="11904" dirty="0">
                <a:solidFill>
                  <a:srgbClr val="000009"/>
                </a:solidFill>
                <a:latin typeface="Cambria Math"/>
                <a:cs typeface="Cambria Math"/>
              </a:rPr>
              <a:t>(𝑎</a:t>
            </a:r>
            <a:r>
              <a:rPr sz="1000" spc="114" dirty="0">
                <a:solidFill>
                  <a:srgbClr val="000009"/>
                </a:solidFill>
                <a:latin typeface="Cambria Math"/>
                <a:cs typeface="Cambria Math"/>
              </a:rPr>
              <a:t>𝑤−1	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𝑤−2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7277" y="7648193"/>
            <a:ext cx="1412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720725" algn="l"/>
                <a:tab pos="104648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	…	…	</a:t>
            </a:r>
            <a:r>
              <a:rPr sz="1400" spc="18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7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18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5730" y="6603872"/>
            <a:ext cx="185737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660"/>
              </a:lnSpc>
              <a:spcBef>
                <a:spcPts val="105"/>
              </a:spcBef>
              <a:tabLst>
                <a:tab pos="487680" algn="l"/>
                <a:tab pos="810895" algn="l"/>
                <a:tab pos="1151890" algn="l"/>
                <a:tab pos="151955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	0	…	…	0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ts val="1660"/>
              </a:lnSpc>
              <a:tabLst>
                <a:tab pos="487680" algn="l"/>
                <a:tab pos="151955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	1	0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132" baseline="-3769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2100" baseline="-37698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08452" y="7041505"/>
          <a:ext cx="2662555" cy="62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/>
                <a:gridCol w="389890"/>
                <a:gridCol w="513080"/>
                <a:gridCol w="402590"/>
                <a:gridCol w="336550"/>
                <a:gridCol w="349250"/>
                <a:gridCol w="438785"/>
              </a:tblGrid>
              <a:tr h="209105">
                <a:tc>
                  <a:txBody>
                    <a:bodyPr/>
                    <a:lstStyle/>
                    <a:p>
                      <a:pPr marR="30480" algn="ctr">
                        <a:lnSpc>
                          <a:spcPts val="930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5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5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5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⋱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545"/>
                        </a:lnSpc>
                        <a:tabLst>
                          <a:tab pos="396240" algn="l"/>
                        </a:tabLst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	</a:t>
                      </a:r>
                      <a:r>
                        <a:rPr sz="2100" baseline="-3571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.</a:t>
                      </a:r>
                      <a:endParaRPr sz="2100" baseline="-35714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</a:tr>
              <a:tr h="221932">
                <a:tc>
                  <a:txBody>
                    <a:bodyPr/>
                    <a:lstStyle/>
                    <a:p>
                      <a:pPr marR="30480" algn="ctr">
                        <a:lnSpc>
                          <a:spcPts val="151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…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⋱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marR="3175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⋮ </a:t>
                      </a:r>
                      <a:r>
                        <a:rPr sz="1400" spc="-1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7936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100" baseline="-7936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 marR="3175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06627" y="7906359"/>
            <a:ext cx="6148070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 algn="just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Вихрь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 состоит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попеременного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выполнения проце-  дур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рекурсивной 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закалки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».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Рекурсивная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генерация представляет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себя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рекурсивной функцией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потока выходных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битов. Операция «закалки» является процедурой, усиливающей равномерность  распределения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больших размерностях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5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Шаги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4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Инициализируются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𝑢, ℎ,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-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412" y="426211"/>
            <a:ext cx="5749925" cy="127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𝑢 ≔ (1,0, … ,0)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всего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𝑤 − 𝑟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ℎ ≔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(0,1,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,1)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всего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r</a:t>
            </a:r>
            <a:r>
              <a:rPr sz="1400" i="1" spc="-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≔ 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𝑤−1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𝑤−2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последняя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матрицы</a:t>
            </a:r>
            <a:r>
              <a:rPr sz="1400" spc="-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А.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1б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заполняются начальными</a:t>
            </a:r>
            <a:r>
              <a:rPr sz="1400" spc="-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значениями.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2984" y="1897125"/>
            <a:ext cx="533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9875" algn="l"/>
              </a:tabLst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	</a:t>
            </a: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-3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412" y="1807209"/>
            <a:ext cx="4398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42435" algn="l"/>
              </a:tabLst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≔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… 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𝑤−1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: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(𝑋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|𝑋</a:t>
            </a:r>
            <a:r>
              <a:rPr sz="1500" spc="82" baseline="30555" dirty="0">
                <a:solidFill>
                  <a:srgbClr val="000009"/>
                </a:solidFill>
                <a:latin typeface="Cambria Math"/>
                <a:cs typeface="Cambria Math"/>
              </a:rPr>
              <a:t>𝑙	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127" y="2034894"/>
            <a:ext cx="6268720" cy="76104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25780" algn="just">
              <a:lnSpc>
                <a:spcPct val="100000"/>
              </a:lnSpc>
              <a:spcBef>
                <a:spcPts val="8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новое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≔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𝑛+𝑞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500" spc="104" baseline="-16666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500" spc="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≫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младший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бит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 1;</a:t>
            </a:r>
            <a:endParaRPr sz="1400">
              <a:latin typeface="Cambria Math"/>
              <a:cs typeface="Cambria Math"/>
            </a:endParaRPr>
          </a:p>
          <a:p>
            <a:pPr marL="1270" algn="ctr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≔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𝑛+𝑞</a:t>
            </a:r>
            <a:r>
              <a:rPr sz="1500" spc="22" baseline="-13888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500" spc="104" baseline="-16666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500" spc="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≫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0, если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младший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бит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0;</a:t>
            </a:r>
            <a:endParaRPr sz="1400">
              <a:latin typeface="Cambria Math"/>
              <a:cs typeface="Cambria Math"/>
            </a:endParaRPr>
          </a:p>
          <a:p>
            <a:pPr marL="525780" algn="just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𝑇.</a:t>
            </a:r>
            <a:endParaRPr sz="1400">
              <a:latin typeface="Cambria Math"/>
              <a:cs typeface="Cambria Math"/>
            </a:endParaRPr>
          </a:p>
          <a:p>
            <a:pPr marL="2251075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≔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2251075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≔ 𝑌 ⊕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≫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𝑢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225107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 ≔ 𝑌 ⊕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≪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⋅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𝑏),</a:t>
            </a:r>
            <a:endParaRPr sz="1400">
              <a:latin typeface="Cambria Math"/>
              <a:cs typeface="Cambria Math"/>
            </a:endParaRPr>
          </a:p>
          <a:p>
            <a:pPr marL="2251075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 ≔ 𝑌 ⊕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≪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⋅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𝑐),</a:t>
            </a:r>
            <a:endParaRPr sz="1400">
              <a:latin typeface="Cambria Math"/>
              <a:cs typeface="Cambria Math"/>
            </a:endParaRPr>
          </a:p>
          <a:p>
            <a:pPr marL="225107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𝑍 ≔ 𝑌 ⊕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𝑌 ≫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𝑙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25780" algn="just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Z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5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≔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Переход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шаг</a:t>
            </a:r>
            <a:r>
              <a:rPr sz="1400" spc="-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76200" marR="60325" indent="449580" algn="just">
              <a:lnSpc>
                <a:spcPct val="1202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тщательно подобраны создателями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целью  достижения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наилучших свойств. Параметры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и 𝑟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выбраны так,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образую-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щий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примитивный степени 19937.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w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выбирается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размеру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дартного машинного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32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64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64-битной версии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фор-  мула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иначе. Значение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последней строки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выбира-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подается на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«закалки»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подобраны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итоге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хорошее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равномерное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распределение.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6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Параметры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Вихрь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= 624, 𝑤 = 32, 𝑟 =</a:t>
            </a:r>
            <a:r>
              <a:rPr sz="1400" spc="2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31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76200" marR="61594">
              <a:lnSpc>
                <a:spcPts val="2090"/>
              </a:lnSpc>
              <a:spcBef>
                <a:spcPts val="100"/>
              </a:spcBef>
              <a:tabLst>
                <a:tab pos="4659630" algn="l"/>
                <a:tab pos="526923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 = 397,  𝑎  = 2567483615 (9908B0DF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16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),  𝑢  =</a:t>
            </a:r>
            <a:r>
              <a:rPr sz="1400" spc="-1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11,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s=7,	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t=15,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𝑙 = 18, 𝑏 = 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2636928640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9D2C5680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16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𝑐 = 4022730752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(EFC60000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16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).</a:t>
            </a:r>
            <a:endParaRPr sz="1400">
              <a:latin typeface="Cambria Math"/>
              <a:cs typeface="Cambria Math"/>
            </a:endParaRPr>
          </a:p>
          <a:p>
            <a:pPr marL="76200" marR="66675" indent="449580" algn="just">
              <a:lnSpc>
                <a:spcPct val="120000"/>
              </a:lnSpc>
              <a:spcBef>
                <a:spcPts val="22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Вихрь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огромный период,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равный числу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Мерсенна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(2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19937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1).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достаточен для большинства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применений  алгоритма.</a:t>
            </a:r>
            <a:endParaRPr sz="1400">
              <a:latin typeface="Times New Roman"/>
              <a:cs typeface="Times New Roman"/>
            </a:endParaRPr>
          </a:p>
          <a:p>
            <a:pPr marL="76200" marR="55880" indent="449580" algn="just">
              <a:lnSpc>
                <a:spcPct val="119700"/>
              </a:lnSpc>
              <a:spcBef>
                <a:spcPts val="39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обеспечивает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равномерное распределение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генерируемых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псевдо-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623 измерениях. Поэтому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корреляция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Вихря Мерсенна</a:t>
            </a:r>
            <a:r>
              <a:rPr sz="1400" spc="3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пренебре-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7445" cy="91560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  <a:p>
            <a:pPr marL="50800" marR="46355" indent="2339975" algn="just">
              <a:lnSpc>
                <a:spcPct val="119300"/>
              </a:lnSpc>
              <a:spcBef>
                <a:spcPts val="7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жимо мала.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хорошо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«случай-  ность».</a:t>
            </a:r>
            <a:endParaRPr sz="1400">
              <a:latin typeface="Times New Roman"/>
              <a:cs typeface="Times New Roman"/>
            </a:endParaRPr>
          </a:p>
          <a:p>
            <a:pPr marL="50800" marR="47625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предназначен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получения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 случайных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35"/>
              </a:spcBef>
              <a:tabLst>
                <a:tab pos="1007744" algn="l"/>
              </a:tabLst>
            </a:pPr>
            <a:r>
              <a:rPr sz="1400" b="1" spc="-5" dirty="0">
                <a:latin typeface="Arial"/>
                <a:cs typeface="Arial"/>
              </a:rPr>
              <a:t>3.20.	</a:t>
            </a:r>
            <a:r>
              <a:rPr sz="1600" b="1" spc="-10" dirty="0">
                <a:latin typeface="Arial"/>
                <a:cs typeface="Arial"/>
              </a:rPr>
              <a:t>Рандомизация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перемешиванием</a:t>
            </a:r>
            <a:endParaRPr sz="1600">
              <a:latin typeface="Arial"/>
              <a:cs typeface="Arial"/>
            </a:endParaRPr>
          </a:p>
          <a:p>
            <a:pPr marL="50800" marR="43180" indent="449580" algn="just">
              <a:lnSpc>
                <a:spcPct val="1199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еще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важный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класс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основанных 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вании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Допустим, имеются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последовательно-  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сгенерированные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двумя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методами.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можно, например,  использовать одну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изменения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другой.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алгоритм.</a:t>
            </a:r>
            <a:endParaRPr sz="1400">
              <a:latin typeface="Times New Roman"/>
              <a:cs typeface="Times New Roman"/>
            </a:endParaRPr>
          </a:p>
          <a:p>
            <a:pPr marL="50800" marR="48260" indent="449580" algn="just">
              <a:lnSpc>
                <a:spcPct val="121100"/>
              </a:lnSpc>
              <a:spcBef>
                <a:spcPts val="409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заданы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ГПСЧ,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выдающие последовательности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{𝑋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}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и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{𝑌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}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диапазона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 … 𝑚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Рандомизацией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новой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следующего алгоритма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[1].</a:t>
            </a:r>
            <a:endParaRPr sz="1400">
              <a:latin typeface="Times New Roman"/>
              <a:cs typeface="Times New Roman"/>
            </a:endParaRPr>
          </a:p>
          <a:p>
            <a:pPr marL="50800" marR="46990" indent="449580" algn="just">
              <a:lnSpc>
                <a:spcPct val="120700"/>
              </a:lnSpc>
              <a:spcBef>
                <a:spcPts val="409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Воспользуемся таблицей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8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𝑘−1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Вначале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заполняется первыми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значениями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279400" marR="46990" algn="just">
              <a:lnSpc>
                <a:spcPct val="1229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Генерирование </a:t>
            </a:r>
            <a:r>
              <a:rPr sz="1400" b="1" i="1" spc="-25" dirty="0">
                <a:solidFill>
                  <a:srgbClr val="000009"/>
                </a:solidFill>
                <a:latin typeface="Times New Roman"/>
                <a:cs typeface="Times New Roman"/>
              </a:rPr>
              <a:t>X,Y.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Положим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Y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равными следующим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членам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{𝑋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}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и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{𝑌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соответственно.</a:t>
            </a:r>
            <a:endParaRPr sz="1400">
              <a:latin typeface="Times New Roman"/>
              <a:cs typeface="Times New Roman"/>
            </a:endParaRPr>
          </a:p>
          <a:p>
            <a:pPr marL="279400" marR="47625" algn="just">
              <a:lnSpc>
                <a:spcPct val="122100"/>
              </a:lnSpc>
              <a:spcBef>
                <a:spcPts val="40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2.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Выбор </a:t>
            </a:r>
            <a:r>
              <a:rPr sz="1400" b="1" i="1" dirty="0">
                <a:solidFill>
                  <a:srgbClr val="000009"/>
                </a:solidFill>
                <a:latin typeface="Times New Roman"/>
                <a:cs typeface="Times New Roman"/>
              </a:rPr>
              <a:t>j.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Присвоим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части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[𝑘𝑌/𝑚]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модуль,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{𝑌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т.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е.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случайная величина,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опре-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деляемая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𝑌,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𝑗 ≤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79400" algn="just">
              <a:lnSpc>
                <a:spcPct val="100000"/>
              </a:lnSpc>
              <a:spcBef>
                <a:spcPts val="79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3.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Замена.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Выведем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присвоим 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15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≔</a:t>
            </a:r>
            <a:r>
              <a:rPr sz="1400" spc="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алгоритма.</a:t>
            </a:r>
            <a:endParaRPr sz="1400">
              <a:latin typeface="Times New Roman"/>
              <a:cs typeface="Times New Roman"/>
            </a:endParaRPr>
          </a:p>
          <a:p>
            <a:pPr marL="50800" marR="45085" indent="449580" algn="just">
              <a:lnSpc>
                <a:spcPct val="120500"/>
              </a:lnSpc>
              <a:spcBef>
                <a:spcPts val="39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перемешивания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имеют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серьезный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они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няют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но не сами числа.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{𝑋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}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 и,  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чаще чем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0,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этот 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недостаток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«перемешан-  ной» данным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самое касается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критериев, таких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«критерий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промежутков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днями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рождений»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«критерий случайных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блужданий»,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речь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пойдет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пятом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разделе.  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перемешивание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начального заполнения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𝑉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не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начинать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места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периоде.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26211"/>
            <a:ext cx="6152515" cy="928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20100"/>
              </a:lnSpc>
              <a:spcBef>
                <a:spcPts val="1155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дослучайными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называют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генератором псевдослучайных  чисел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9525" indent="449580" algn="just">
              <a:lnSpc>
                <a:spcPct val="119900"/>
              </a:lnSpc>
              <a:spcBef>
                <a:spcPts val="38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обладают рядом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существен-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недостатков. 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главных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недостатков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цикличность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дать,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6100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отличающихся друг 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друга,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начиная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6101-го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циклично воспроизводить эти 6100 предыдущих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Другим недостатком,  присущим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методам 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является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очевидная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зависимость последующих 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предыдущих.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незаметно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человеческого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восприятия,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впоследствии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негативно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проявится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момент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решении прикладной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Алгоритмические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генерации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лишь частично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«замаскировать»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зависимость,  но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могут избавиться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неё.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400"/>
              </a:lnSpc>
              <a:spcBef>
                <a:spcPts val="3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Проблема создания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быстрого,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эффективного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остро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сейчас.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Создать генератор,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лишенный традиционных 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недо-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статков,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оказалось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очень сложной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задачей.</a:t>
            </a:r>
            <a:endParaRPr sz="140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119800"/>
              </a:lnSpc>
              <a:spcBef>
                <a:spcPts val="3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Данная книга является введением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построения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ге-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книге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опущены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математические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обосно-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вания описываемых алгоритмов,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интересующийся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выкладками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академической литературе,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списке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источников.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рассматриваются популярные генераторы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их  свойства,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эффективности.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стороны, струк-  тура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содержание книги позволяют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справочное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пособие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 алгоритмам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endParaRPr sz="1400">
              <a:latin typeface="Times New Roman"/>
              <a:cs typeface="Times New Roman"/>
            </a:endParaRPr>
          </a:p>
          <a:p>
            <a:pPr marL="12700" marR="8890" indent="449580" algn="just">
              <a:lnSpc>
                <a:spcPct val="1199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Первый раздел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базовые сведения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алгебры,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лежащие в основе  построения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рекуррентных последовательностей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полях.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Второй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раз-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 посвящен основным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понятиям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принципам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построения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псев-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дослучайных чисел.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Третий раздел содержит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обзор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наиболее популярных алго-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ритмов, 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обладающих свойством криптографической стойкости.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Четвертый  раздел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затрагивает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вопросы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генераторов.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пятом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оценки статистических свойств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  оценки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качества генераторов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чисел.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Шестой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посвящен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алгоритмам преобразования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массивов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заданному распределению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име-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справочный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характер.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828802"/>
            <a:ext cx="6154420" cy="796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229235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4"/>
              <a:tabLst>
                <a:tab pos="421640" algn="l"/>
              </a:tabLst>
            </a:pPr>
            <a:r>
              <a:rPr sz="1800" b="1" spc="-10" dirty="0">
                <a:latin typeface="Arial"/>
                <a:cs typeface="Arial"/>
              </a:rPr>
              <a:t>Криптографически </a:t>
            </a:r>
            <a:r>
              <a:rPr sz="1800" b="1" spc="-5" dirty="0">
                <a:latin typeface="Arial"/>
                <a:cs typeface="Arial"/>
              </a:rPr>
              <a:t>стойкие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ГПСЧ</a:t>
            </a:r>
            <a:endParaRPr sz="1800">
              <a:latin typeface="Arial"/>
              <a:cs typeface="Arial"/>
            </a:endParaRPr>
          </a:p>
          <a:p>
            <a:pPr marL="12700" marR="16510" indent="449580" algn="just">
              <a:lnSpc>
                <a:spcPct val="120000"/>
              </a:lnSpc>
              <a:spcBef>
                <a:spcPts val="12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числа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прикладной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 могут использоваться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одноразовых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протоколах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аутентификации,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одноразовых шифроблокнотов,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цифровой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подписи.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Определим требования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стойкому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генератору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псевдо-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чисел.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739775" lvl="1" indent="-366395">
              <a:lnSpc>
                <a:spcPct val="100000"/>
              </a:lnSpc>
              <a:buSzPct val="87500"/>
              <a:buFont typeface="Arial"/>
              <a:buAutoNum type="arabicPeriod"/>
              <a:tabLst>
                <a:tab pos="740410" algn="l"/>
              </a:tabLst>
            </a:pPr>
            <a:r>
              <a:rPr sz="1600" b="1" spc="-15" dirty="0">
                <a:latin typeface="Arial"/>
                <a:cs typeface="Arial"/>
              </a:rPr>
              <a:t>Требования </a:t>
            </a:r>
            <a:r>
              <a:rPr sz="1600" b="1" spc="-5" dirty="0">
                <a:latin typeface="Arial"/>
                <a:cs typeface="Arial"/>
              </a:rPr>
              <a:t>к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КСГПСЧ</a:t>
            </a:r>
            <a:endParaRPr sz="1600">
              <a:latin typeface="Arial"/>
              <a:cs typeface="Arial"/>
            </a:endParaRPr>
          </a:p>
          <a:p>
            <a:pPr marL="12700" marR="8255" algn="just">
              <a:lnSpc>
                <a:spcPct val="119800"/>
              </a:lnSpc>
              <a:spcBef>
                <a:spcPts val="63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4.1.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стойкий генератор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чи- </a:t>
            </a:r>
            <a:r>
              <a:rPr sz="1400" i="1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(КСГПСЧ)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обладающий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определенны-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свойствами, позволяющими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в криптогра-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фии.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КСГПСЧ гораздо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сильнее,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генераторов.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частности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КСГПСЧ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обладать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следующими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свойствами:</a:t>
            </a:r>
            <a:endParaRPr sz="1400">
              <a:latin typeface="Times New Roman"/>
              <a:cs typeface="Times New Roman"/>
            </a:endParaRPr>
          </a:p>
          <a:p>
            <a:pPr marL="919480" lvl="2" indent="-22923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920115" algn="l"/>
              </a:tabLst>
            </a:pPr>
            <a:r>
              <a:rPr sz="1400" spc="-5" dirty="0">
                <a:latin typeface="Times New Roman"/>
                <a:cs typeface="Times New Roman"/>
              </a:rPr>
              <a:t>криптографическая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стойкость;</a:t>
            </a:r>
            <a:endParaRPr sz="1400">
              <a:latin typeface="Times New Roman"/>
              <a:cs typeface="Times New Roman"/>
            </a:endParaRPr>
          </a:p>
          <a:p>
            <a:pPr marL="919480" marR="13335" lvl="2" indent="-228600">
              <a:lnSpc>
                <a:spcPct val="120800"/>
              </a:lnSpc>
              <a:spcBef>
                <a:spcPts val="370"/>
              </a:spcBef>
              <a:buAutoNum type="arabicPeriod"/>
              <a:tabLst>
                <a:tab pos="920115" algn="l"/>
              </a:tabLst>
            </a:pPr>
            <a:r>
              <a:rPr sz="1400" spc="-10" dirty="0">
                <a:latin typeface="Times New Roman"/>
                <a:cs typeface="Times New Roman"/>
              </a:rPr>
              <a:t>хорошие </a:t>
            </a:r>
            <a:r>
              <a:rPr sz="1400" spc="-5" dirty="0">
                <a:latin typeface="Times New Roman"/>
                <a:cs typeface="Times New Roman"/>
              </a:rPr>
              <a:t>статистические свойства, делающие </a:t>
            </a:r>
            <a:r>
              <a:rPr sz="1400" spc="-15" dirty="0">
                <a:latin typeface="Times New Roman"/>
                <a:cs typeface="Times New Roman"/>
              </a:rPr>
              <a:t>ППСЧ </a:t>
            </a:r>
            <a:r>
              <a:rPr sz="1400" spc="-10" dirty="0">
                <a:latin typeface="Times New Roman"/>
                <a:cs typeface="Times New Roman"/>
              </a:rPr>
              <a:t>неотличимой  от </a:t>
            </a:r>
            <a:r>
              <a:rPr sz="1400" spc="-5" dirty="0">
                <a:latin typeface="Times New Roman"/>
                <a:cs typeface="Times New Roman"/>
              </a:rPr>
              <a:t>истинно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случайной;</a:t>
            </a:r>
            <a:endParaRPr sz="1400">
              <a:latin typeface="Times New Roman"/>
              <a:cs typeface="Times New Roman"/>
            </a:endParaRPr>
          </a:p>
          <a:p>
            <a:pPr marL="919480" lvl="2" indent="-22923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920115" algn="l"/>
              </a:tabLst>
            </a:pPr>
            <a:r>
              <a:rPr sz="1400" spc="-5" dirty="0">
                <a:latin typeface="Times New Roman"/>
                <a:cs typeface="Times New Roman"/>
              </a:rPr>
              <a:t>большой </a:t>
            </a:r>
            <a:r>
              <a:rPr sz="1400" spc="-10" dirty="0">
                <a:latin typeface="Times New Roman"/>
                <a:cs typeface="Times New Roman"/>
              </a:rPr>
              <a:t>период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ППСЧ;</a:t>
            </a:r>
            <a:endParaRPr sz="1400">
              <a:latin typeface="Times New Roman"/>
              <a:cs typeface="Times New Roman"/>
            </a:endParaRPr>
          </a:p>
          <a:p>
            <a:pPr marL="919480" marR="9525" lvl="2" indent="-228600">
              <a:lnSpc>
                <a:spcPct val="120700"/>
              </a:lnSpc>
              <a:spcBef>
                <a:spcPts val="370"/>
              </a:spcBef>
              <a:buAutoNum type="arabicPeriod"/>
              <a:tabLst>
                <a:tab pos="920115" algn="l"/>
              </a:tabLst>
            </a:pPr>
            <a:r>
              <a:rPr sz="1400" dirty="0">
                <a:latin typeface="Times New Roman"/>
                <a:cs typeface="Times New Roman"/>
              </a:rPr>
              <a:t>реализация </a:t>
            </a:r>
            <a:r>
              <a:rPr sz="1400" spc="-10" dirty="0">
                <a:latin typeface="Times New Roman"/>
                <a:cs typeface="Times New Roman"/>
              </a:rPr>
              <a:t>ГПСЧ </a:t>
            </a:r>
            <a:r>
              <a:rPr sz="1400" spc="-5" dirty="0">
                <a:latin typeface="Times New Roman"/>
                <a:cs typeface="Times New Roman"/>
              </a:rPr>
              <a:t>должна быть эффективной по </a:t>
            </a:r>
            <a:r>
              <a:rPr sz="1400" spc="-10" dirty="0">
                <a:latin typeface="Times New Roman"/>
                <a:cs typeface="Times New Roman"/>
              </a:rPr>
              <a:t>используемым </a:t>
            </a:r>
            <a:r>
              <a:rPr sz="1400" spc="5" dirty="0">
                <a:latin typeface="Times New Roman"/>
                <a:cs typeface="Times New Roman"/>
              </a:rPr>
              <a:t>ап-  </a:t>
            </a:r>
            <a:r>
              <a:rPr sz="1400" spc="-5" dirty="0">
                <a:latin typeface="Times New Roman"/>
                <a:cs typeface="Times New Roman"/>
              </a:rPr>
              <a:t>паратным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ресурсам.</a:t>
            </a:r>
            <a:endParaRPr sz="1400">
              <a:latin typeface="Times New Roman"/>
              <a:cs typeface="Times New Roman"/>
            </a:endParaRPr>
          </a:p>
          <a:p>
            <a:pPr marL="12700" marR="10160" indent="449580" algn="just">
              <a:lnSpc>
                <a:spcPct val="119900"/>
              </a:lnSpc>
              <a:spcBef>
                <a:spcPts val="38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Первое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 более подробно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Второе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тре-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тье свойство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некриптостойкому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аналогу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статистическим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рассмотрены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Четвертое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обусловлено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необходимостью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 устройствах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крайне ограниченными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ресурсами –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смарт-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картах,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электронных ключах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Набор указанных свойств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различаться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разных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задач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криптографии.</a:t>
            </a:r>
            <a:endParaRPr sz="1400">
              <a:latin typeface="Times New Roman"/>
              <a:cs typeface="Times New Roman"/>
            </a:endParaRPr>
          </a:p>
          <a:p>
            <a:pPr marL="12700" marR="10160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Рассмотренные ранее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подходят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КСГПСЧ.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 демонстрации уязвимости рассмотрим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 криптостойкости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5540" cy="5287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280"/>
              </a:spcBef>
              <a:tabLst>
                <a:tab pos="835660" algn="l"/>
              </a:tabLst>
            </a:pPr>
            <a:r>
              <a:rPr sz="1400" b="1" spc="-5" dirty="0">
                <a:latin typeface="Arial"/>
                <a:cs typeface="Arial"/>
              </a:rPr>
              <a:t>4.1.1.	</a:t>
            </a:r>
            <a:r>
              <a:rPr sz="1400" b="1" spc="-10" dirty="0">
                <a:latin typeface="Arial"/>
                <a:cs typeface="Arial"/>
              </a:rPr>
              <a:t>Криптостойкость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ГПСЧ</a:t>
            </a:r>
            <a:endParaRPr sz="1400">
              <a:latin typeface="Arial"/>
              <a:cs typeface="Arial"/>
            </a:endParaRPr>
          </a:p>
          <a:p>
            <a:pPr marL="50800" marR="4318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начала криптостойкость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Хотя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быстро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генерирует поток битов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исходя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малого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размера,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особенно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аппа-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ратной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плохо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подходят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целей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 ввиду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ли-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нейности,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собственно, именно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высокую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эф-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фективность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аппаратных средствах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[14].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22900"/>
              </a:lnSpc>
              <a:spcBef>
                <a:spcPts val="3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Обосновывая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слабую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криптостойкость линейных регистров, покажем,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длину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2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последовательных битов,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вышедших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РСЛОС,  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весь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генерируемый поток.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Заметим,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точно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отводов,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набор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ассоциирован-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многочлена, поскольку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стартовое состояние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𝑝−1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взять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известной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нам последовательности сгенерированных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</a:t>
            </a:r>
            <a:endParaRPr sz="1400">
              <a:latin typeface="Times New Roman"/>
              <a:cs typeface="Times New Roman"/>
            </a:endParaRPr>
          </a:p>
          <a:p>
            <a:pPr marL="50800" marR="45720" indent="449580" algn="just">
              <a:lnSpc>
                <a:spcPct val="119900"/>
              </a:lnSpc>
              <a:spcBef>
                <a:spcPts val="39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атаки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известным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текстом,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 получаем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шифрограмму,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известной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нам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сообщения. Отметим,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ситу-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просто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сложение значений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отводов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действующая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фор-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муле</a:t>
            </a:r>
            <a:endParaRPr sz="1400">
              <a:latin typeface="Times New Roman"/>
              <a:cs typeface="Times New Roman"/>
            </a:endParaRPr>
          </a:p>
          <a:p>
            <a:pPr marR="713105" algn="ctr">
              <a:lnSpc>
                <a:spcPct val="100000"/>
              </a:lnSpc>
              <a:spcBef>
                <a:spcPts val="540"/>
              </a:spcBef>
            </a:pPr>
            <a:r>
              <a:rPr sz="1000" spc="65" dirty="0">
                <a:latin typeface="Cambria Math"/>
                <a:cs typeface="Cambria Math"/>
              </a:rPr>
              <a:t>𝑝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0326" y="5714422"/>
            <a:ext cx="1214120" cy="4635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100" spc="-60" baseline="11904" dirty="0">
                <a:latin typeface="Cambria Math"/>
                <a:cs typeface="Cambria Math"/>
              </a:rPr>
              <a:t>𝑋</a:t>
            </a:r>
            <a:r>
              <a:rPr sz="1000" spc="-40" dirty="0">
                <a:latin typeface="Cambria Math"/>
                <a:cs typeface="Cambria Math"/>
              </a:rPr>
              <a:t>𝑗 </a:t>
            </a:r>
            <a:r>
              <a:rPr sz="2100" baseline="11904" dirty="0">
                <a:latin typeface="Cambria Math"/>
                <a:cs typeface="Cambria Math"/>
              </a:rPr>
              <a:t>= </a:t>
            </a:r>
            <a:r>
              <a:rPr sz="2100" spc="1297" baseline="11904" dirty="0">
                <a:latin typeface="Cambria Math"/>
                <a:cs typeface="Cambria Math"/>
              </a:rPr>
              <a:t>∑</a:t>
            </a:r>
            <a:r>
              <a:rPr sz="2100" spc="-44" baseline="11904" dirty="0">
                <a:latin typeface="Cambria Math"/>
                <a:cs typeface="Cambria Math"/>
              </a:rPr>
              <a:t> </a:t>
            </a:r>
            <a:r>
              <a:rPr sz="2100" spc="15" baseline="11904" dirty="0">
                <a:latin typeface="Cambria Math"/>
                <a:cs typeface="Cambria Math"/>
              </a:rPr>
              <a:t>𝑎</a:t>
            </a:r>
            <a:r>
              <a:rPr sz="1000" spc="10" dirty="0">
                <a:latin typeface="Cambria Math"/>
                <a:cs typeface="Cambria Math"/>
              </a:rPr>
              <a:t>𝑖 </a:t>
            </a:r>
            <a:r>
              <a:rPr sz="2100" spc="-15" baseline="11904" dirty="0">
                <a:latin typeface="Cambria Math"/>
                <a:cs typeface="Cambria Math"/>
              </a:rPr>
              <a:t>𝑋</a:t>
            </a:r>
            <a:r>
              <a:rPr sz="1000" spc="-10" dirty="0">
                <a:latin typeface="Cambria Math"/>
                <a:cs typeface="Cambria Math"/>
              </a:rPr>
              <a:t>𝑗−𝑖</a:t>
            </a:r>
            <a:endParaRPr sz="1000">
              <a:latin typeface="Cambria Math"/>
              <a:cs typeface="Cambria Math"/>
            </a:endParaRPr>
          </a:p>
          <a:p>
            <a:pPr marR="103505" algn="ctr">
              <a:lnSpc>
                <a:spcPct val="100000"/>
              </a:lnSpc>
              <a:spcBef>
                <a:spcPts val="229"/>
              </a:spcBef>
            </a:pPr>
            <a:r>
              <a:rPr sz="1000" spc="20" dirty="0">
                <a:latin typeface="Cambria Math"/>
                <a:cs typeface="Cambria Math"/>
              </a:rPr>
              <a:t>𝑖=1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4325" y="5719952"/>
            <a:ext cx="541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mbria Math"/>
                <a:cs typeface="Cambria Math"/>
              </a:rPr>
              <a:t>mod</a:t>
            </a:r>
            <a:r>
              <a:rPr sz="1400" spc="-60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2.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6119850"/>
            <a:ext cx="619823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indent="449580" algn="just">
              <a:lnSpc>
                <a:spcPct val="121400"/>
              </a:lnSpc>
              <a:spcBef>
                <a:spcPts val="11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соотношение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+ 1, . . . ,2𝑝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получим систему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линейных уравнений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неизвестными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нам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нужно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матричной форме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эта система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0466" y="7515605"/>
            <a:ext cx="160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854" y="7010780"/>
            <a:ext cx="831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10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𝑝−2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066" y="7210805"/>
            <a:ext cx="476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132" baseline="-29761" dirty="0">
                <a:solidFill>
                  <a:srgbClr val="000009"/>
                </a:solidFill>
                <a:latin typeface="Cambria Math"/>
                <a:cs typeface="Cambria Math"/>
              </a:rPr>
              <a:t>  </a:t>
            </a:r>
            <a:r>
              <a:rPr sz="2100" spc="-7" baseline="-29761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1998" y="7247381"/>
            <a:ext cx="428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3202" y="7440929"/>
            <a:ext cx="81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7625" y="7440929"/>
            <a:ext cx="81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701" y="7686293"/>
            <a:ext cx="9791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2𝑝−3</a:t>
            </a:r>
            <a:r>
              <a:rPr sz="10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2𝑝−4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8403" y="7686293"/>
            <a:ext cx="831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10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𝑝−2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5066" y="7920990"/>
            <a:ext cx="1115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27" baseline="3968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12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85" dirty="0">
                <a:solidFill>
                  <a:srgbClr val="000009"/>
                </a:solidFill>
                <a:latin typeface="Cambria Math"/>
                <a:cs typeface="Cambria Math"/>
              </a:rPr>
              <a:t>2𝑝−2</a:t>
            </a:r>
            <a:r>
              <a:rPr sz="10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2𝑝−3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2975" y="7884414"/>
            <a:ext cx="262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6057" y="7515605"/>
            <a:ext cx="325755" cy="23939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400" spc="7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13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9277" y="6995541"/>
            <a:ext cx="244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4113" y="7413497"/>
            <a:ext cx="81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9360" y="7657338"/>
            <a:ext cx="424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9853" y="7895081"/>
            <a:ext cx="160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8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9853" y="7319009"/>
            <a:ext cx="160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4453" y="7515605"/>
            <a:ext cx="577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13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1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2100" spc="120" baseline="19841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7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4995" y="6951573"/>
            <a:ext cx="2680970" cy="11722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0"/>
              </a:spcBef>
              <a:tabLst>
                <a:tab pos="459105" algn="l"/>
                <a:tab pos="879475" algn="l"/>
                <a:tab pos="241808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	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	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endParaRPr sz="1500" baseline="-16666">
              <a:latin typeface="Cambria Math"/>
              <a:cs typeface="Cambria Math"/>
            </a:endParaRPr>
          </a:p>
          <a:p>
            <a:pPr marL="59690">
              <a:lnSpc>
                <a:spcPct val="100000"/>
              </a:lnSpc>
              <a:spcBef>
                <a:spcPts val="185"/>
              </a:spcBef>
              <a:tabLst>
                <a:tab pos="459105" algn="l"/>
                <a:tab pos="88265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	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500" spc="60" baseline="-47222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-13888">
              <a:latin typeface="Cambria Math"/>
              <a:cs typeface="Cambria Math"/>
            </a:endParaRPr>
          </a:p>
          <a:p>
            <a:pPr marL="71755">
              <a:lnSpc>
                <a:spcPts val="1660"/>
              </a:lnSpc>
              <a:spcBef>
                <a:spcPts val="13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⋱</a:t>
            </a:r>
            <a:endParaRPr sz="1400">
              <a:latin typeface="Cambria Math"/>
              <a:cs typeface="Cambria Math"/>
            </a:endParaRPr>
          </a:p>
          <a:p>
            <a:pPr marL="59690">
              <a:lnSpc>
                <a:spcPts val="166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endParaRPr sz="1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0213" y="7247381"/>
            <a:ext cx="782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132" baseline="-1785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22" baseline="-1785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𝑝+1 </a:t>
            </a:r>
            <a:r>
              <a:rPr sz="10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132" baseline="-1785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endParaRPr sz="2100" baseline="-1785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3529" y="7430871"/>
            <a:ext cx="715010" cy="4953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265"/>
              </a:spcBef>
              <a:tabLst>
                <a:tab pos="484505" algn="l"/>
              </a:tabLst>
            </a:pPr>
            <a:r>
              <a:rPr sz="2100" baseline="3968" dirty="0">
                <a:solidFill>
                  <a:srgbClr val="000009"/>
                </a:solidFill>
                <a:latin typeface="Cambria Math"/>
                <a:cs typeface="Cambria Math"/>
              </a:rPr>
              <a:t>⋮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2100" spc="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5" dirty="0">
                <a:solidFill>
                  <a:srgbClr val="000009"/>
                </a:solidFill>
                <a:latin typeface="Cambria Math"/>
                <a:cs typeface="Cambria Math"/>
              </a:rPr>
              <a:t>2𝑝−2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3721" y="7800011"/>
            <a:ext cx="2191385" cy="5867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5"/>
              </a:spcBef>
              <a:tabLst>
                <a:tab pos="1434465" algn="l"/>
              </a:tabLst>
            </a:pP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𝑝−1 </a:t>
            </a:r>
            <a:r>
              <a:rPr sz="2100" spc="719" baseline="3968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-307" baseline="396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19" baseline="7936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517" baseline="793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25000" dirty="0">
                <a:solidFill>
                  <a:srgbClr val="000009"/>
                </a:solidFill>
                <a:latin typeface="Cambria Math"/>
                <a:cs typeface="Cambria Math"/>
              </a:rPr>
              <a:t>𝑝	</a:t>
            </a:r>
            <a:r>
              <a:rPr sz="2100" spc="225" baseline="3968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225" baseline="11904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000" spc="150" dirty="0">
                <a:solidFill>
                  <a:srgbClr val="000009"/>
                </a:solidFill>
                <a:latin typeface="Cambria Math"/>
                <a:cs typeface="Cambria Math"/>
              </a:rPr>
              <a:t>2𝑝−1</a:t>
            </a:r>
            <a:r>
              <a:rPr sz="2100" spc="225" baseline="3968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2100" baseline="3968">
              <a:latin typeface="Cambria Math"/>
              <a:cs typeface="Cambria Math"/>
            </a:endParaRPr>
          </a:p>
          <a:p>
            <a:pPr marL="123825">
              <a:lnSpc>
                <a:spcPct val="100000"/>
              </a:lnSpc>
              <a:spcBef>
                <a:spcPts val="640"/>
              </a:spcBef>
            </a:pPr>
            <a:r>
              <a:rPr sz="95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8527" y="8357463"/>
            <a:ext cx="6223000" cy="13138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0800" marR="43180" indent="449580" algn="just">
              <a:lnSpc>
                <a:spcPct val="121100"/>
              </a:lnSpc>
              <a:spcBef>
                <a:spcPts val="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Предположим,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перехватили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1,1,1,1,0,1,0,1,1,0,0,1,0,0,0,...,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созданную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4-битовым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Подставляя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систему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уравнений элементы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перехваченной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и, решая ее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𝐺𝐹(2)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найдем,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многочлен,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ассоциированный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сделать вывод, что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поточный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основанный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426211"/>
            <a:ext cx="6276340" cy="902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21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61</a:t>
            </a:r>
            <a:endParaRPr sz="1400">
              <a:latin typeface="Times New Roman"/>
              <a:cs typeface="Times New Roman"/>
            </a:endParaRPr>
          </a:p>
          <a:p>
            <a:pPr marL="76200" marR="78105" algn="just">
              <a:lnSpc>
                <a:spcPct val="120100"/>
              </a:lnSpc>
              <a:spcBef>
                <a:spcPts val="115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единственном РСЛОС,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беззащитен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перед атаками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известным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тек-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стом.</a:t>
            </a:r>
            <a:endParaRPr sz="1400">
              <a:latin typeface="Times New Roman"/>
              <a:cs typeface="Times New Roman"/>
            </a:endParaRPr>
          </a:p>
          <a:p>
            <a:pPr marL="76200" marR="68580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криптографического качества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бит служит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нятие линейной сложности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76200" marR="71755" algn="just">
              <a:lnSpc>
                <a:spcPct val="1229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4.2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сложностью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бесконечной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би-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тов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𝐿(𝑋),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равная:</a:t>
            </a:r>
            <a:endParaRPr sz="1400">
              <a:latin typeface="Times New Roman"/>
              <a:cs typeface="Times New Roman"/>
            </a:endParaRPr>
          </a:p>
          <a:p>
            <a:pPr marL="525780" indent="-221615" algn="just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5264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нулей,</a:t>
            </a:r>
            <a:endParaRPr sz="1400">
              <a:latin typeface="Times New Roman"/>
              <a:cs typeface="Times New Roman"/>
            </a:endParaRPr>
          </a:p>
          <a:p>
            <a:pPr marL="525780" indent="-221615" algn="just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∞,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нельзя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какого-нибудь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РСЛОС,</a:t>
            </a:r>
            <a:endParaRPr sz="1400">
              <a:latin typeface="Times New Roman"/>
              <a:cs typeface="Times New Roman"/>
            </a:endParaRPr>
          </a:p>
          <a:p>
            <a:pPr marL="533400" marR="72390" indent="-228600" algn="just">
              <a:lnSpc>
                <a:spcPct val="120000"/>
              </a:lnSpc>
              <a:spcBef>
                <a:spcPts val="495"/>
              </a:spcBef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наименьшего РСЛОС,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выдающего последовательность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осталь-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ных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случаях.</a:t>
            </a:r>
            <a:endParaRPr sz="1400">
              <a:latin typeface="Times New Roman"/>
              <a:cs typeface="Times New Roman"/>
            </a:endParaRPr>
          </a:p>
          <a:p>
            <a:pPr marL="76200" marR="71755" indent="449580" algn="just">
              <a:lnSpc>
                <a:spcPct val="121100"/>
              </a:lnSpc>
              <a:spcBef>
                <a:spcPts val="39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Поскольку бесконечную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просмотреть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невоз-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ограничиваются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ее первыми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элементами,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обозначая эту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Имеют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место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свойства:</a:t>
            </a:r>
            <a:endParaRPr sz="1400">
              <a:latin typeface="Times New Roman"/>
              <a:cs typeface="Times New Roman"/>
            </a:endParaRPr>
          </a:p>
          <a:p>
            <a:pPr marL="533400" indent="-229235" algn="just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534035" algn="l"/>
              </a:tabLst>
            </a:pPr>
            <a:r>
              <a:rPr sz="1400" spc="-5" dirty="0">
                <a:latin typeface="Times New Roman"/>
                <a:cs typeface="Times New Roman"/>
              </a:rPr>
              <a:t>Для </a:t>
            </a:r>
            <a:r>
              <a:rPr sz="1400" spc="-10" dirty="0">
                <a:latin typeface="Times New Roman"/>
                <a:cs typeface="Times New Roman"/>
              </a:rPr>
              <a:t>любого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≥ 1 </a:t>
            </a:r>
            <a:r>
              <a:rPr sz="1400" spc="-10" dirty="0">
                <a:latin typeface="Times New Roman"/>
                <a:cs typeface="Times New Roman"/>
              </a:rPr>
              <a:t>выполнено </a:t>
            </a:r>
            <a:r>
              <a:rPr sz="1400" spc="-5" dirty="0">
                <a:latin typeface="Times New Roman"/>
                <a:cs typeface="Times New Roman"/>
              </a:rPr>
              <a:t>неравенство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𝐿(𝑋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r>
              <a:rPr sz="1400" spc="229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33400" indent="-229235" algn="just">
              <a:lnSpc>
                <a:spcPct val="100000"/>
              </a:lnSpc>
              <a:spcBef>
                <a:spcPts val="840"/>
              </a:spcBef>
              <a:buClr>
                <a:srgbClr val="000009"/>
              </a:buClr>
              <a:buFont typeface="Symbol"/>
              <a:buChar char=""/>
              <a:tabLst>
                <a:tab pos="534035" algn="l"/>
              </a:tabLst>
            </a:pPr>
            <a:r>
              <a:rPr sz="1400" spc="-5" dirty="0">
                <a:latin typeface="Times New Roman"/>
                <a:cs typeface="Times New Roman"/>
              </a:rPr>
              <a:t>Если последовательность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X </a:t>
            </a:r>
            <a:r>
              <a:rPr sz="1400" spc="-5" dirty="0">
                <a:latin typeface="Times New Roman"/>
                <a:cs typeface="Times New Roman"/>
              </a:rPr>
              <a:t>периодична </a:t>
            </a:r>
            <a:r>
              <a:rPr sz="1400" dirty="0">
                <a:latin typeface="Times New Roman"/>
                <a:cs typeface="Times New Roman"/>
              </a:rPr>
              <a:t>и ее </a:t>
            </a:r>
            <a:r>
              <a:rPr sz="1400" spc="-10" dirty="0">
                <a:latin typeface="Times New Roman"/>
                <a:cs typeface="Times New Roman"/>
              </a:rPr>
              <a:t>период </a:t>
            </a:r>
            <a:r>
              <a:rPr sz="1400" spc="-5" dirty="0">
                <a:latin typeface="Times New Roman"/>
                <a:cs typeface="Times New Roman"/>
              </a:rPr>
              <a:t>равен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𝐿(𝑋)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r>
              <a:rPr sz="1400" spc="1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5780" marR="74295" indent="-220979" algn="just">
              <a:lnSpc>
                <a:spcPct val="143600"/>
              </a:lnSpc>
              <a:spcBef>
                <a:spcPts val="120"/>
              </a:spcBef>
              <a:buFont typeface="Symbol"/>
              <a:buChar char=""/>
              <a:tabLst>
                <a:tab pos="534035" algn="l"/>
              </a:tabLst>
            </a:pPr>
            <a:r>
              <a:rPr sz="1400" spc="10" dirty="0">
                <a:latin typeface="Cambria Math"/>
                <a:cs typeface="Cambria Math"/>
              </a:rPr>
              <a:t>𝐿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𝑆⨁𝑇</a:t>
            </a:r>
            <a:r>
              <a:rPr sz="2100" spc="15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≤ </a:t>
            </a:r>
            <a:r>
              <a:rPr sz="1400" spc="10" dirty="0">
                <a:latin typeface="Cambria Math"/>
                <a:cs typeface="Cambria Math"/>
              </a:rPr>
              <a:t>𝐿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𝑆</a:t>
            </a:r>
            <a:r>
              <a:rPr sz="2100" spc="15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+ </a:t>
            </a:r>
            <a:r>
              <a:rPr sz="1400" spc="10" dirty="0">
                <a:latin typeface="Cambria Math"/>
                <a:cs typeface="Cambria Math"/>
              </a:rPr>
              <a:t>𝐿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𝑇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для </a:t>
            </a:r>
            <a:r>
              <a:rPr sz="1400" spc="-5" dirty="0">
                <a:latin typeface="Times New Roman"/>
                <a:cs typeface="Times New Roman"/>
              </a:rPr>
              <a:t>любых последовательностей </a:t>
            </a:r>
            <a:r>
              <a:rPr sz="1400" i="1" dirty="0">
                <a:latin typeface="Times New Roman"/>
                <a:cs typeface="Times New Roman"/>
              </a:rPr>
              <a:t>S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i="1" spc="-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Ожидаемая линейная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 двоичной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</a:t>
            </a:r>
            <a:endParaRPr sz="1400">
              <a:latin typeface="Times New Roman"/>
              <a:cs typeface="Times New Roman"/>
            </a:endParaRPr>
          </a:p>
          <a:p>
            <a:pPr marL="76200" marR="69215" algn="just">
              <a:lnSpc>
                <a:spcPct val="121200"/>
              </a:lnSpc>
              <a:spcBef>
                <a:spcPts val="5"/>
              </a:spcBef>
            </a:pP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(именно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хотели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 видеть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ключей)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 быть  больше,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/2.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стороны,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выдает последователь-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ность, чья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соотношению: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𝐿(𝑋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𝑝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≥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образом,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линейный регистр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генерирует потоки битов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слиш-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далекие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случайных.</a:t>
            </a:r>
            <a:endParaRPr sz="1400">
              <a:latin typeface="Times New Roman"/>
              <a:cs typeface="Times New Roman"/>
            </a:endParaRPr>
          </a:p>
          <a:p>
            <a:pPr marL="76200" marR="6350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генерировании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потока ключей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регистром сдвига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Z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атакующий,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потока,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раскрыть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полностью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самостоятельно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производить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бе-  гущий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любой нужной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длины. Поэтому возникает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необходимость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найти нелинейный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эксплуатации РСЛОС,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генерируемая 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высокой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сложностью.</a:t>
            </a:r>
            <a:endParaRPr sz="1400">
              <a:latin typeface="Times New Roman"/>
              <a:cs typeface="Times New Roman"/>
            </a:endParaRPr>
          </a:p>
          <a:p>
            <a:pPr marL="76200" marR="67945" indent="449580" algn="just">
              <a:lnSpc>
                <a:spcPct val="119600"/>
              </a:lnSpc>
              <a:spcBef>
                <a:spcPts val="3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примере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РСЛОС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увидели,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обеспечение «непредсказуемости»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нетривиальная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решению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посвящено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 по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формационной безопасности.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81420" cy="95097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62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наиболее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общее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криптостойкого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50800" marR="99695">
              <a:lnSpc>
                <a:spcPct val="120000"/>
              </a:lnSpc>
              <a:spcBef>
                <a:spcPts val="60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4.3.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криптостойким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оппонента  вычислительно неразрешимы следующие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задачи:</a:t>
            </a:r>
            <a:endParaRPr sz="1400">
              <a:latin typeface="Times New Roman"/>
              <a:cs typeface="Times New Roman"/>
            </a:endParaRPr>
          </a:p>
          <a:p>
            <a:pPr marL="957580" marR="93980" indent="-228600" algn="just">
              <a:lnSpc>
                <a:spcPct val="120400"/>
              </a:lnSpc>
              <a:spcBef>
                <a:spcPts val="705"/>
              </a:spcBef>
              <a:buFont typeface="Symbol"/>
              <a:buChar char=""/>
              <a:tabLst>
                <a:tab pos="958215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восстановления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непредсказуемость </a:t>
            </a:r>
            <a:r>
              <a:rPr sz="1400" i="1" spc="5" dirty="0">
                <a:solidFill>
                  <a:srgbClr val="000009"/>
                </a:solidFill>
                <a:latin typeface="Times New Roman"/>
                <a:cs typeface="Times New Roman"/>
              </a:rPr>
              <a:t>влево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элемент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следовательности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известным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членам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</a:t>
            </a:r>
            <a:endParaRPr sz="140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660"/>
              </a:spcBef>
            </a:pP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𝑖+1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𝑖+2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2100" spc="-75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𝑖+𝑘−1</a:t>
            </a:r>
            <a:r>
              <a:rPr sz="2100" spc="30" baseline="11904" dirty="0">
                <a:solidFill>
                  <a:srgbClr val="000009"/>
                </a:solidFill>
                <a:latin typeface="Times New Roman"/>
                <a:cs typeface="Times New Roman"/>
              </a:rPr>
              <a:t>;</a:t>
            </a:r>
            <a:endParaRPr sz="2100" baseline="11904">
              <a:latin typeface="Times New Roman"/>
              <a:cs typeface="Times New Roman"/>
            </a:endParaRPr>
          </a:p>
          <a:p>
            <a:pPr marL="957580" marR="99060" indent="-228600" algn="just">
              <a:lnSpc>
                <a:spcPct val="120800"/>
              </a:lnSpc>
              <a:spcBef>
                <a:spcPts val="405"/>
              </a:spcBef>
              <a:buFont typeface="Symbol"/>
              <a:buChar char=""/>
              <a:tabLst>
                <a:tab pos="958215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предсказания следующего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не- 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предсказуемость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вправо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необходимо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довательности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известным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членам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</a:t>
            </a:r>
            <a:endParaRPr sz="140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660"/>
              </a:spcBef>
            </a:pP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𝑖−𝑘+1</a:t>
            </a: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𝑖−𝑘+2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2100" spc="-52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𝑖−1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44" baseline="11904" dirty="0">
                <a:solidFill>
                  <a:srgbClr val="000009"/>
                </a:solidFill>
                <a:latin typeface="Times New Roman"/>
                <a:cs typeface="Times New Roman"/>
              </a:rPr>
              <a:t>;</a:t>
            </a:r>
            <a:endParaRPr sz="2100" baseline="11904">
              <a:latin typeface="Times New Roman"/>
              <a:cs typeface="Times New Roman"/>
            </a:endParaRPr>
          </a:p>
          <a:p>
            <a:pPr marL="957580" marR="98425" indent="-228600" algn="just">
              <a:lnSpc>
                <a:spcPct val="119300"/>
              </a:lnSpc>
              <a:spcBef>
                <a:spcPts val="430"/>
              </a:spcBef>
              <a:buFont typeface="Symbol"/>
              <a:buChar char=""/>
              <a:tabLst>
                <a:tab pos="958215" algn="l"/>
              </a:tabLst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ключевой информации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известному фрагмен-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длины.</a:t>
            </a:r>
            <a:endParaRPr sz="1400">
              <a:latin typeface="Times New Roman"/>
              <a:cs typeface="Times New Roman"/>
            </a:endParaRPr>
          </a:p>
          <a:p>
            <a:pPr marL="50800" marR="101600" algn="just">
              <a:lnSpc>
                <a:spcPct val="119300"/>
              </a:lnSpc>
              <a:spcBef>
                <a:spcPts val="61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непредсказуемым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влево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является  криптостойким.</a:t>
            </a:r>
            <a:endParaRPr sz="1400">
              <a:latin typeface="Times New Roman"/>
              <a:cs typeface="Times New Roman"/>
            </a:endParaRPr>
          </a:p>
          <a:p>
            <a:pPr marL="50800" marR="100330" indent="449580" algn="just">
              <a:lnSpc>
                <a:spcPct val="119800"/>
              </a:lnSpc>
              <a:spcBef>
                <a:spcPts val="6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Следствием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частности,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то, что ГПСЧ,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проходит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следующий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криптографически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стойким  генератором. Поэтому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4.3 эквивалентно следующему определе-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нию.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93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4.4.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ГПСБ,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проходит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бит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50"/>
              </a:spcBef>
            </a:pP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стойким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ГПСБ</a:t>
            </a:r>
            <a:r>
              <a:rPr sz="1400" i="1" spc="3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(КСГПСБ).</a:t>
            </a:r>
            <a:endParaRPr sz="1400">
              <a:latin typeface="Times New Roman"/>
              <a:cs typeface="Times New Roman"/>
            </a:endParaRPr>
          </a:p>
          <a:p>
            <a:pPr marL="50800" marR="104139" indent="449580" algn="just">
              <a:lnSpc>
                <a:spcPct val="1200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основного инструмента,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реализуется  КСГПСБ,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называемые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односторонние</a:t>
            </a:r>
            <a:r>
              <a:rPr sz="1400" i="1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95885" algn="just">
              <a:lnSpc>
                <a:spcPct val="121900"/>
              </a:lnSpc>
              <a:spcBef>
                <a:spcPts val="39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4.5.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𝑓: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→ 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односторонней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𝑓(𝑥)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эффективно вычисляется за полиномиальное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время,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суще-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ствует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вероятностного алгоритма,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 вычислить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почти всех значений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𝑦 ∈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𝐼𝑚(𝑓)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97155" indent="449580" algn="just">
              <a:lnSpc>
                <a:spcPct val="1200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практике 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одностороннюю функцию крайне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трудно,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одна- 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специальный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вид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одностороннюю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сек- 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ретом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100330" algn="just">
              <a:lnSpc>
                <a:spcPct val="120700"/>
              </a:lnSpc>
              <a:spcBef>
                <a:spcPts val="409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4.6.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→ 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односторонней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секретом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она обладает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свойствами: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927" y="426211"/>
            <a:ext cx="6247765" cy="616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80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63</a:t>
            </a:r>
            <a:endParaRPr sz="1400">
              <a:latin typeface="Times New Roman"/>
              <a:cs typeface="Times New Roman"/>
            </a:endParaRPr>
          </a:p>
          <a:p>
            <a:pPr marL="478155" marR="93980" indent="-226060">
              <a:lnSpc>
                <a:spcPct val="121500"/>
              </a:lnSpc>
              <a:spcBef>
                <a:spcPts val="1235"/>
              </a:spcBef>
              <a:buFont typeface="Symbol"/>
              <a:buChar char=""/>
              <a:tabLst>
                <a:tab pos="478155" algn="l"/>
                <a:tab pos="478790" algn="l"/>
              </a:tabLst>
            </a:pPr>
            <a:r>
              <a:rPr sz="1400" spc="-5" dirty="0">
                <a:latin typeface="Times New Roman"/>
                <a:cs typeface="Times New Roman"/>
              </a:rPr>
              <a:t>при </a:t>
            </a:r>
            <a:r>
              <a:rPr sz="1400" spc="-10" dirty="0">
                <a:latin typeface="Times New Roman"/>
                <a:cs typeface="Times New Roman"/>
              </a:rPr>
              <a:t>любом </a:t>
            </a:r>
            <a:r>
              <a:rPr sz="1400" i="1" dirty="0">
                <a:latin typeface="Times New Roman"/>
                <a:cs typeface="Times New Roman"/>
              </a:rPr>
              <a:t>k </a:t>
            </a:r>
            <a:r>
              <a:rPr sz="1400" spc="-10" dirty="0"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latin typeface="Times New Roman"/>
                <a:cs typeface="Times New Roman"/>
              </a:rPr>
              <a:t>полиномиальный по времени алгоритм </a:t>
            </a:r>
            <a:r>
              <a:rPr sz="1400" dirty="0">
                <a:latin typeface="Times New Roman"/>
                <a:cs typeface="Times New Roman"/>
              </a:rPr>
              <a:t>вычисле-  ния </a:t>
            </a:r>
            <a:r>
              <a:rPr sz="1400" spc="-15" dirty="0">
                <a:latin typeface="Times New Roman"/>
                <a:cs typeface="Times New Roman"/>
              </a:rPr>
              <a:t>значений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𝑓</a:t>
            </a:r>
            <a:r>
              <a:rPr sz="1500" spc="-15" baseline="-16666" dirty="0">
                <a:latin typeface="Cambria Math"/>
                <a:cs typeface="Cambria Math"/>
              </a:rPr>
              <a:t>𝑘</a:t>
            </a:r>
            <a:r>
              <a:rPr sz="1400" spc="-10" dirty="0">
                <a:latin typeface="Cambria Math"/>
                <a:cs typeface="Cambria Math"/>
              </a:rPr>
              <a:t>(𝑥)</a:t>
            </a:r>
            <a:r>
              <a:rPr sz="1400" spc="-1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478155" marR="96520" indent="-226060">
              <a:lnSpc>
                <a:spcPct val="121400"/>
              </a:lnSpc>
              <a:spcBef>
                <a:spcPts val="85"/>
              </a:spcBef>
              <a:buFont typeface="Symbol"/>
              <a:buChar char=""/>
              <a:tabLst>
                <a:tab pos="478155" algn="l"/>
                <a:tab pos="478790" algn="l"/>
              </a:tabLst>
            </a:pPr>
            <a:r>
              <a:rPr sz="1400" spc="-5" dirty="0">
                <a:latin typeface="Times New Roman"/>
                <a:cs typeface="Times New Roman"/>
              </a:rPr>
              <a:t>при неизвестном </a:t>
            </a:r>
            <a:r>
              <a:rPr sz="1400" i="1" dirty="0">
                <a:latin typeface="Times New Roman"/>
                <a:cs typeface="Times New Roman"/>
              </a:rPr>
              <a:t>k </a:t>
            </a:r>
            <a:r>
              <a:rPr sz="1400" spc="-5" dirty="0">
                <a:latin typeface="Times New Roman"/>
                <a:cs typeface="Times New Roman"/>
              </a:rPr>
              <a:t>не </a:t>
            </a:r>
            <a:r>
              <a:rPr sz="1400" spc="-10" dirty="0">
                <a:latin typeface="Times New Roman"/>
                <a:cs typeface="Times New Roman"/>
              </a:rPr>
              <a:t>существует полиномиального </a:t>
            </a:r>
            <a:r>
              <a:rPr sz="1400" spc="-5" dirty="0">
                <a:latin typeface="Times New Roman"/>
                <a:cs typeface="Times New Roman"/>
              </a:rPr>
              <a:t>по времени </a:t>
            </a:r>
            <a:r>
              <a:rPr sz="1400" spc="-10" dirty="0">
                <a:latin typeface="Times New Roman"/>
                <a:cs typeface="Times New Roman"/>
              </a:rPr>
              <a:t>алгоритма  инвертирования </a:t>
            </a:r>
            <a:r>
              <a:rPr sz="1400" spc="-30" dirty="0">
                <a:latin typeface="Cambria Math"/>
                <a:cs typeface="Cambria Math"/>
              </a:rPr>
              <a:t>𝑓</a:t>
            </a:r>
            <a:r>
              <a:rPr sz="1500" spc="-44" baseline="-16666" dirty="0">
                <a:latin typeface="Cambria Math"/>
                <a:cs typeface="Cambria Math"/>
              </a:rPr>
              <a:t>𝑘</a:t>
            </a:r>
            <a:r>
              <a:rPr sz="1400" spc="-3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478155" marR="104139" indent="-226060">
              <a:lnSpc>
                <a:spcPct val="119300"/>
              </a:lnSpc>
              <a:spcBef>
                <a:spcPts val="135"/>
              </a:spcBef>
              <a:buFont typeface="Symbol"/>
              <a:buChar char=""/>
              <a:tabLst>
                <a:tab pos="478155" algn="l"/>
                <a:tab pos="478790" algn="l"/>
              </a:tabLst>
            </a:pPr>
            <a:r>
              <a:rPr sz="1400" spc="-10" dirty="0"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latin typeface="Times New Roman"/>
                <a:cs typeface="Times New Roman"/>
              </a:rPr>
              <a:t>полиномиальный по времени алгоритм инвертирования </a:t>
            </a:r>
            <a:r>
              <a:rPr sz="1400" spc="-85" dirty="0">
                <a:latin typeface="Cambria Math"/>
                <a:cs typeface="Cambria Math"/>
              </a:rPr>
              <a:t>𝑓</a:t>
            </a:r>
            <a:r>
              <a:rPr sz="1500" spc="-127" baseline="-16666" dirty="0">
                <a:latin typeface="Cambria Math"/>
                <a:cs typeface="Cambria Math"/>
              </a:rPr>
              <a:t>𝑘 </a:t>
            </a:r>
            <a:r>
              <a:rPr sz="1000" spc="-8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при известном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5400" marR="90170" algn="just">
              <a:lnSpc>
                <a:spcPct val="119700"/>
              </a:lnSpc>
              <a:spcBef>
                <a:spcPts val="409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Замечание.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4.4-4.6 даны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терминах теории сложности вычисле-  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асимптотическими, 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определении устойчивости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тесту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времени  вероятностного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криптографическую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трактовать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позиций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невозможности вычисления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сводится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25400" marR="90170" algn="just">
              <a:lnSpc>
                <a:spcPct val="119800"/>
              </a:lnSpc>
              <a:spcBef>
                <a:spcPts val="40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Замечание.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существовании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односторонних функций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строится целое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направ-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современной криптографии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доказательства того, 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применяемые сейчас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достоверно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обладают вторым свойством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отсутствием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полиномиального алгоритма инвертирования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сейчас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жем говорить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лишь о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кандидатах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функ- 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ций-кандидатов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известно лишь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эквивалентны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некоторым хорошо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изученным вычислительно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сложным математическим задачам. Таким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практике второе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заменяется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слабое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условие: при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неизвест-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полиномиального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времени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вычис-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227" y="6617589"/>
            <a:ext cx="1598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</a:t>
            </a:r>
            <a:r>
              <a:rPr sz="1400" spc="-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1500" spc="52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6666875"/>
            <a:ext cx="6152515" cy="294957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439"/>
              </a:spcBef>
            </a:pP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  <a:p>
            <a:pPr marL="12700" marR="5080" indent="449580" algn="just">
              <a:lnSpc>
                <a:spcPct val="119800"/>
              </a:lnSpc>
              <a:spcBef>
                <a:spcPts val="15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КСГПСЧ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обладающую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криптостойкостью,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преобразуя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её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секретом.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«наделяется»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криптостойкости.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математический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аппарат криптографии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значительной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мере опирается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одно-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сторонних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можем использовать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весь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спектр существующих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решения нашей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криптостойкой  ППСЧ.</a:t>
            </a:r>
            <a:endParaRPr sz="1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92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больших класса алгоритмов,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КСГПСЧ:</a:t>
            </a:r>
            <a:endParaRPr sz="14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криптографических алгоритмов;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6810" cy="95510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64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503555" marR="45720" indent="-226060">
              <a:lnSpc>
                <a:spcPts val="2020"/>
              </a:lnSpc>
              <a:spcBef>
                <a:spcPts val="40"/>
              </a:spcBef>
              <a:buAutoNum type="arabicPeriod" startAt="2"/>
              <a:tabLst>
                <a:tab pos="50101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функций (математически сложных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дач);</a:t>
            </a:r>
            <a:endParaRPr sz="1400">
              <a:latin typeface="Times New Roman"/>
              <a:cs typeface="Times New Roman"/>
            </a:endParaRPr>
          </a:p>
          <a:p>
            <a:pPr marL="500380" indent="-222885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5010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специальные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реализации.</a:t>
            </a:r>
            <a:endParaRPr sz="1400">
              <a:latin typeface="Times New Roman"/>
              <a:cs typeface="Times New Roman"/>
            </a:endParaRPr>
          </a:p>
          <a:p>
            <a:pPr marL="50800" marR="45720" indent="449580">
              <a:lnSpc>
                <a:spcPct val="120000"/>
              </a:lnSpc>
              <a:spcBef>
                <a:spcPts val="4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первом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генерация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реализована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дующих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способов:</a:t>
            </a:r>
            <a:endParaRPr sz="1400">
              <a:latin typeface="Times New Roman"/>
              <a:cs typeface="Times New Roman"/>
            </a:endParaRPr>
          </a:p>
          <a:p>
            <a:pPr marL="503555" marR="43815" indent="-226060">
              <a:lnSpc>
                <a:spcPct val="119300"/>
              </a:lnSpc>
              <a:spcBef>
                <a:spcPts val="505"/>
              </a:spcBef>
              <a:buFont typeface="Symbol"/>
              <a:buChar char=""/>
              <a:tabLst>
                <a:tab pos="500380" algn="l"/>
                <a:tab pos="5010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(гаммиро-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вания)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случайному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ключу;</a:t>
            </a:r>
            <a:endParaRPr sz="1400">
              <a:latin typeface="Times New Roman"/>
              <a:cs typeface="Times New Roman"/>
            </a:endParaRPr>
          </a:p>
          <a:p>
            <a:pPr marL="503555" marR="44450" indent="-226060">
              <a:lnSpc>
                <a:spcPct val="119500"/>
              </a:lnSpc>
              <a:spcBef>
                <a:spcPts val="105"/>
              </a:spcBef>
              <a:buFont typeface="Symbol"/>
              <a:buChar char=""/>
              <a:tabLst>
                <a:tab pos="500380" algn="l"/>
                <a:tab pos="5010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применением криптографически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стойкой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исходному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сек-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ретному случайному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числу;</a:t>
            </a:r>
            <a:endParaRPr sz="1400">
              <a:latin typeface="Times New Roman"/>
              <a:cs typeface="Times New Roman"/>
            </a:endParaRPr>
          </a:p>
          <a:p>
            <a:pPr marL="503555" marR="44450" indent="-226060">
              <a:lnSpc>
                <a:spcPct val="119300"/>
              </a:lnSpc>
              <a:spcBef>
                <a:spcPts val="120"/>
              </a:spcBef>
              <a:buFont typeface="Symbol"/>
              <a:buChar char=""/>
              <a:tabLst>
                <a:tab pos="500380" algn="l"/>
                <a:tab pos="5010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шифров,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которые,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очередь,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сами работа-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основе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бит.</a:t>
            </a:r>
            <a:endParaRPr sz="1400">
              <a:latin typeface="Times New Roman"/>
              <a:cs typeface="Times New Roman"/>
            </a:endParaRPr>
          </a:p>
          <a:p>
            <a:pPr marL="50800" marR="43815" indent="449580" algn="just">
              <a:lnSpc>
                <a:spcPct val="119500"/>
              </a:lnSpc>
              <a:spcBef>
                <a:spcPts val="41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втором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классе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используются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служить 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квадрат,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экспоненцирования, функция умножения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простых чисел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нечном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поле.</a:t>
            </a:r>
            <a:endParaRPr sz="1400">
              <a:latin typeface="Times New Roman"/>
              <a:cs typeface="Times New Roman"/>
            </a:endParaRPr>
          </a:p>
          <a:p>
            <a:pPr marL="50800" marR="46355" indent="449580" algn="just">
              <a:lnSpc>
                <a:spcPct val="119700"/>
              </a:lnSpc>
              <a:spcBef>
                <a:spcPts val="41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Третий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класс алгоритмов основан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стохастических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мето-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дов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[49,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c.91-117].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эти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классы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 подробнее.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4.2. </a:t>
            </a:r>
            <a:r>
              <a:rPr sz="1600" b="1" spc="-10" dirty="0">
                <a:latin typeface="Arial"/>
                <a:cs typeface="Arial"/>
              </a:rPr>
              <a:t>Безопасный </a:t>
            </a:r>
            <a:r>
              <a:rPr sz="1600" b="1" spc="-20" dirty="0">
                <a:latin typeface="Arial"/>
                <a:cs typeface="Arial"/>
              </a:rPr>
              <a:t>блочный</a:t>
            </a:r>
            <a:r>
              <a:rPr sz="1600" b="1" spc="-204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шифр</a:t>
            </a:r>
            <a:endParaRPr sz="1600">
              <a:latin typeface="Arial"/>
              <a:cs typeface="Arial"/>
            </a:endParaRPr>
          </a:p>
          <a:p>
            <a:pPr marL="50800" marR="46990">
              <a:lnSpc>
                <a:spcPct val="1207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4.7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Блочный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разновидность шифра, основными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особен-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ностями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являются:</a:t>
            </a:r>
            <a:endParaRPr sz="1400">
              <a:latin typeface="Times New Roman"/>
              <a:cs typeface="Times New Roman"/>
            </a:endParaRPr>
          </a:p>
          <a:p>
            <a:pPr marL="503555" indent="-226060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шифрование </a:t>
            </a:r>
            <a:r>
              <a:rPr sz="1400" spc="-20" dirty="0">
                <a:latin typeface="Times New Roman"/>
                <a:cs typeface="Times New Roman"/>
              </a:rPr>
              <a:t>исходного </a:t>
            </a:r>
            <a:r>
              <a:rPr sz="1400" spc="-10" dirty="0">
                <a:latin typeface="Times New Roman"/>
                <a:cs typeface="Times New Roman"/>
              </a:rPr>
              <a:t>текста блоками </a:t>
            </a:r>
            <a:r>
              <a:rPr sz="1400" spc="-5" dirty="0">
                <a:latin typeface="Times New Roman"/>
                <a:cs typeface="Times New Roman"/>
              </a:rPr>
              <a:t>(например, по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-бит);</a:t>
            </a:r>
            <a:endParaRPr sz="1400">
              <a:latin typeface="Times New Roman"/>
              <a:cs typeface="Times New Roman"/>
            </a:endParaRPr>
          </a:p>
          <a:p>
            <a:pPr marL="503555" marR="50800" indent="-226060">
              <a:lnSpc>
                <a:spcPct val="119500"/>
              </a:lnSpc>
              <a:spcBef>
                <a:spcPts val="105"/>
              </a:spcBef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содержимое </a:t>
            </a:r>
            <a:r>
              <a:rPr sz="1400" spc="-15" dirty="0">
                <a:latin typeface="Times New Roman"/>
                <a:cs typeface="Times New Roman"/>
              </a:rPr>
              <a:t>каждого блока </a:t>
            </a:r>
            <a:r>
              <a:rPr sz="1400" spc="-5" dirty="0">
                <a:latin typeface="Times New Roman"/>
                <a:cs typeface="Times New Roman"/>
              </a:rPr>
              <a:t>никак </a:t>
            </a:r>
            <a:r>
              <a:rPr sz="1400" dirty="0">
                <a:latin typeface="Times New Roman"/>
                <a:cs typeface="Times New Roman"/>
              </a:rPr>
              <a:t>не </a:t>
            </a:r>
            <a:r>
              <a:rPr sz="1400" spc="-5" dirty="0">
                <a:latin typeface="Times New Roman"/>
                <a:cs typeface="Times New Roman"/>
              </a:rPr>
              <a:t>влияет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20" dirty="0"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latin typeface="Times New Roman"/>
                <a:cs typeface="Times New Roman"/>
              </a:rPr>
              <a:t>шифрования  </a:t>
            </a:r>
            <a:r>
              <a:rPr sz="1400" spc="-10" dirty="0">
                <a:latin typeface="Times New Roman"/>
                <a:cs typeface="Times New Roman"/>
              </a:rPr>
              <a:t>других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блоков.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Формально,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представить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𝐸: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×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→</a:t>
            </a:r>
            <a:r>
              <a:rPr sz="14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0800" marR="43180" indent="449580" algn="just">
              <a:lnSpc>
                <a:spcPct val="123300"/>
              </a:lnSpc>
              <a:spcBef>
                <a:spcPts val="3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обозначениях функция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два входных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параметра: первый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строка, называемая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обозначаемая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𝐾 ∈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-битовая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строка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обозначаемая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𝑀 ∈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называ-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шифротекстом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обычно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𝐶 ∈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конкретного ключа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обозначаться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426211"/>
            <a:ext cx="6227445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08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65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>
              <a:lnSpc>
                <a:spcPct val="121500"/>
              </a:lnSpc>
              <a:spcBef>
                <a:spcPts val="11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определенного ключа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взаимно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однозначным отображением. Это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значит,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𝐾 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всегда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об-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6685" y="1462785"/>
            <a:ext cx="285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005" algn="l"/>
                <a:tab pos="2751455" algn="l"/>
              </a:tabLst>
            </a:pP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𝐾	𝐾	𝐾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227" y="1372869"/>
            <a:ext cx="6197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ратную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22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такую,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(𝐸</a:t>
            </a:r>
            <a:r>
              <a:rPr sz="1500" spc="44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𝐶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37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(𝐸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1557883"/>
            <a:ext cx="6198870" cy="22193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бых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𝑀,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𝐶 ∈</a:t>
            </a:r>
            <a:r>
              <a:rPr sz="1400" spc="-1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200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4.8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Зашифрованием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процесс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ал-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горитмом выбранного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режима шифрования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открытого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текста 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шифротекст.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процесс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расшифрования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режима шиф-  рования выполняется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восстановления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открытого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текста 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ротекста.</a:t>
            </a:r>
            <a:endParaRPr sz="1400">
              <a:latin typeface="Times New Roman"/>
              <a:cs typeface="Times New Roman"/>
            </a:endParaRPr>
          </a:p>
          <a:p>
            <a:pPr marL="38100" marR="31750" indent="449580" algn="just">
              <a:lnSpc>
                <a:spcPct val="1193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обладать рядом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свойств. В частности, эта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должна быть односторонней функцией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ключом.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есть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27" y="3804030"/>
            <a:ext cx="6205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37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(𝐶)</a:t>
            </a:r>
            <a:r>
              <a:rPr sz="1400" spc="2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должна</a:t>
            </a:r>
            <a:r>
              <a:rPr sz="1400" spc="2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</a:t>
            </a:r>
            <a:r>
              <a:rPr sz="1400" spc="2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трудно</a:t>
            </a:r>
            <a:r>
              <a:rPr sz="1400" spc="2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вычислима</a:t>
            </a:r>
            <a:r>
              <a:rPr sz="1400" spc="2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</a:t>
            </a:r>
            <a:r>
              <a:rPr sz="1400" spc="229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знания</a:t>
            </a:r>
            <a:r>
              <a:rPr sz="1400" spc="2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</a:t>
            </a:r>
            <a:r>
              <a:rPr sz="1400" spc="2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2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Под</a:t>
            </a:r>
            <a:r>
              <a:rPr sz="1400" spc="2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сложно-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3887470"/>
            <a:ext cx="6148070" cy="9747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5"/>
              </a:spcBef>
            </a:pP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стью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мы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понимаем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невозможность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приемлемое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время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(доступ-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ными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ресурсами)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эту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функцию.</a:t>
            </a:r>
            <a:endParaRPr sz="1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шифра: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310" y="4900142"/>
            <a:ext cx="5582285" cy="160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68580" indent="-226060">
              <a:lnSpc>
                <a:spcPct val="119400"/>
              </a:lnSpc>
              <a:spcBef>
                <a:spcPts val="100"/>
              </a:spcBef>
              <a:buFont typeface="Symbol"/>
              <a:buChar char=""/>
              <a:tabLst>
                <a:tab pos="288925" algn="l"/>
                <a:tab pos="289560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выбор </a:t>
            </a:r>
            <a:r>
              <a:rPr sz="1400" spc="-20" dirty="0">
                <a:latin typeface="Times New Roman"/>
                <a:cs typeface="Times New Roman"/>
              </a:rPr>
              <a:t>некоторого </a:t>
            </a:r>
            <a:r>
              <a:rPr sz="1400" spc="-15" dirty="0">
                <a:latin typeface="Times New Roman"/>
                <a:cs typeface="Times New Roman"/>
              </a:rPr>
              <a:t>ключа </a:t>
            </a:r>
            <a:r>
              <a:rPr sz="1400" i="1" spc="-5" dirty="0">
                <a:latin typeface="Times New Roman"/>
                <a:cs typeface="Times New Roman"/>
              </a:rPr>
              <a:t>K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spc="-20" dirty="0">
                <a:latin typeface="Times New Roman"/>
                <a:cs typeface="Times New Roman"/>
              </a:rPr>
              <a:t>который </a:t>
            </a:r>
            <a:r>
              <a:rPr sz="1400" dirty="0">
                <a:latin typeface="Times New Roman"/>
                <a:cs typeface="Times New Roman"/>
              </a:rPr>
              <a:t>известен </a:t>
            </a:r>
            <a:r>
              <a:rPr sz="1400" spc="-25" dirty="0">
                <a:latin typeface="Times New Roman"/>
                <a:cs typeface="Times New Roman"/>
              </a:rPr>
              <a:t>двум </a:t>
            </a:r>
            <a:r>
              <a:rPr sz="1400" spc="-5" dirty="0">
                <a:latin typeface="Times New Roman"/>
                <a:cs typeface="Times New Roman"/>
              </a:rPr>
              <a:t>сторонам </a:t>
            </a:r>
            <a:r>
              <a:rPr sz="1400" spc="5" dirty="0">
                <a:latin typeface="Times New Roman"/>
                <a:cs typeface="Times New Roman"/>
              </a:rPr>
              <a:t>ин- 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формационного </a:t>
            </a:r>
            <a:r>
              <a:rPr sz="1400" spc="-5" dirty="0">
                <a:latin typeface="Times New Roman"/>
                <a:cs typeface="Times New Roman"/>
              </a:rPr>
              <a:t>обмена, но </a:t>
            </a:r>
            <a:r>
              <a:rPr sz="1400" dirty="0">
                <a:latin typeface="Times New Roman"/>
                <a:cs typeface="Times New Roman"/>
              </a:rPr>
              <a:t>держится в секрете </a:t>
            </a:r>
            <a:r>
              <a:rPr sz="1400" spc="-15" dirty="0">
                <a:latin typeface="Times New Roman"/>
                <a:cs typeface="Times New Roman"/>
              </a:rPr>
              <a:t>от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остальных;</a:t>
            </a:r>
            <a:endParaRPr sz="1400">
              <a:latin typeface="Times New Roman"/>
              <a:cs typeface="Times New Roman"/>
            </a:endParaRPr>
          </a:p>
          <a:p>
            <a:pPr marL="288925" marR="74930" indent="-226060">
              <a:lnSpc>
                <a:spcPct val="121400"/>
              </a:lnSpc>
              <a:spcBef>
                <a:spcPts val="80"/>
              </a:spcBef>
              <a:buFont typeface="Symbol"/>
              <a:buChar char=""/>
              <a:tabLst>
                <a:tab pos="288925" algn="l"/>
                <a:tab pos="289560" algn="l"/>
              </a:tabLst>
            </a:pPr>
            <a:r>
              <a:rPr sz="1400" spc="-5" dirty="0">
                <a:latin typeface="Times New Roman"/>
                <a:cs typeface="Times New Roman"/>
              </a:rPr>
              <a:t>генерация шифротекста путем применения </a:t>
            </a:r>
            <a:r>
              <a:rPr sz="1400" spc="-10" dirty="0">
                <a:latin typeface="Times New Roman"/>
                <a:cs typeface="Times New Roman"/>
              </a:rPr>
              <a:t>функции </a:t>
            </a:r>
            <a:r>
              <a:rPr sz="1400" spc="-5" dirty="0">
                <a:latin typeface="Times New Roman"/>
                <a:cs typeface="Times New Roman"/>
              </a:rPr>
              <a:t>шифрования </a:t>
            </a:r>
            <a:r>
              <a:rPr sz="1400" dirty="0">
                <a:latin typeface="Times New Roman"/>
                <a:cs typeface="Times New Roman"/>
              </a:rPr>
              <a:t>к  </a:t>
            </a:r>
            <a:r>
              <a:rPr sz="1400" spc="-5" dirty="0">
                <a:latin typeface="Times New Roman"/>
                <a:cs typeface="Times New Roman"/>
              </a:rPr>
              <a:t>сообщению, </a:t>
            </a:r>
            <a:r>
              <a:rPr sz="1400" spc="-10" dirty="0">
                <a:latin typeface="Times New Roman"/>
                <a:cs typeface="Times New Roman"/>
              </a:rPr>
              <a:t>перед </a:t>
            </a:r>
            <a:r>
              <a:rPr sz="1400" spc="-20" dirty="0">
                <a:latin typeface="Times New Roman"/>
                <a:cs typeface="Times New Roman"/>
              </a:rPr>
              <a:t>его </a:t>
            </a:r>
            <a:r>
              <a:rPr sz="1400" spc="-15" dirty="0">
                <a:latin typeface="Times New Roman"/>
                <a:cs typeface="Times New Roman"/>
              </a:rPr>
              <a:t>отправкой </a:t>
            </a:r>
            <a:r>
              <a:rPr sz="1400" spc="-10" dirty="0">
                <a:latin typeface="Times New Roman"/>
                <a:cs typeface="Times New Roman"/>
              </a:rPr>
              <a:t>партнеру </a:t>
            </a:r>
            <a:r>
              <a:rPr sz="1400" dirty="0">
                <a:latin typeface="Cambria Math"/>
                <a:cs typeface="Cambria Math"/>
              </a:rPr>
              <a:t>𝐶 =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𝐸</a:t>
            </a:r>
            <a:r>
              <a:rPr sz="1500" spc="15" baseline="-16666" dirty="0">
                <a:latin typeface="Cambria Math"/>
                <a:cs typeface="Cambria Math"/>
              </a:rPr>
              <a:t>𝐾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𝑀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288925" indent="-226060">
              <a:lnSpc>
                <a:spcPct val="100000"/>
              </a:lnSpc>
              <a:spcBef>
                <a:spcPts val="445"/>
              </a:spcBef>
              <a:buFont typeface="Symbol"/>
              <a:buChar char=""/>
              <a:tabLst>
                <a:tab pos="288925" algn="l"/>
                <a:tab pos="289560" algn="l"/>
              </a:tabLst>
            </a:pPr>
            <a:r>
              <a:rPr sz="1400" spc="-5" dirty="0">
                <a:latin typeface="Times New Roman"/>
                <a:cs typeface="Times New Roman"/>
              </a:rPr>
              <a:t>отправка </a:t>
            </a:r>
            <a:r>
              <a:rPr sz="1400" spc="-10" dirty="0">
                <a:latin typeface="Times New Roman"/>
                <a:cs typeface="Times New Roman"/>
              </a:rPr>
              <a:t>шифротекста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партнеру;</a:t>
            </a:r>
            <a:endParaRPr sz="1400">
              <a:latin typeface="Times New Roman"/>
              <a:cs typeface="Times New Roman"/>
            </a:endParaRPr>
          </a:p>
          <a:p>
            <a:pPr marL="288925" indent="-226060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288925" algn="l"/>
                <a:tab pos="289560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получение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расшифровка </a:t>
            </a:r>
            <a:r>
              <a:rPr sz="1400" spc="-10" dirty="0">
                <a:latin typeface="Times New Roman"/>
                <a:cs typeface="Times New Roman"/>
              </a:rPr>
              <a:t>партнером </a:t>
            </a:r>
            <a:r>
              <a:rPr sz="1400" spc="-5" dirty="0">
                <a:latin typeface="Times New Roman"/>
                <a:cs typeface="Times New Roman"/>
              </a:rPr>
              <a:t>шифротекста путем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примене-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8261" y="6527672"/>
            <a:ext cx="2870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ния </a:t>
            </a:r>
            <a:r>
              <a:rPr sz="1400" spc="-10" dirty="0">
                <a:latin typeface="Times New Roman"/>
                <a:cs typeface="Times New Roman"/>
              </a:rPr>
              <a:t>обратной функции </a:t>
            </a:r>
            <a:r>
              <a:rPr sz="1400" dirty="0">
                <a:latin typeface="Cambria Math"/>
                <a:cs typeface="Cambria Math"/>
              </a:rPr>
              <a:t>𝑀 =</a:t>
            </a:r>
            <a:r>
              <a:rPr sz="1400" spc="-145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𝐸</a:t>
            </a:r>
            <a:r>
              <a:rPr sz="1500" spc="37" baseline="30555" dirty="0">
                <a:latin typeface="Cambria Math"/>
                <a:cs typeface="Cambria Math"/>
              </a:rPr>
              <a:t>−1</a:t>
            </a:r>
            <a:r>
              <a:rPr sz="2100" spc="37" baseline="1984" dirty="0">
                <a:latin typeface="Cambria Math"/>
                <a:cs typeface="Cambria Math"/>
              </a:rPr>
              <a:t>(</a:t>
            </a:r>
            <a:r>
              <a:rPr sz="1400" spc="25" dirty="0">
                <a:latin typeface="Cambria Math"/>
                <a:cs typeface="Cambria Math"/>
              </a:rPr>
              <a:t>𝐶</a:t>
            </a:r>
            <a:r>
              <a:rPr sz="2100" spc="37" baseline="1984" dirty="0">
                <a:latin typeface="Cambria Math"/>
                <a:cs typeface="Cambria Math"/>
              </a:rPr>
              <a:t>)</a:t>
            </a:r>
            <a:r>
              <a:rPr sz="1400" spc="2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27" y="6574354"/>
            <a:ext cx="6153785" cy="2595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6715" algn="ctr">
              <a:lnSpc>
                <a:spcPct val="100000"/>
              </a:lnSpc>
              <a:spcBef>
                <a:spcPts val="445"/>
              </a:spcBef>
            </a:pPr>
            <a:r>
              <a:rPr sz="1000" spc="15" dirty="0">
                <a:latin typeface="Cambria Math"/>
                <a:cs typeface="Cambria Math"/>
              </a:rPr>
              <a:t>𝐾</a:t>
            </a:r>
            <a:endParaRPr sz="1000">
              <a:latin typeface="Cambria Math"/>
              <a:cs typeface="Cambria Math"/>
            </a:endParaRPr>
          </a:p>
          <a:p>
            <a:pPr marL="12700" marR="5080" indent="449580" algn="just">
              <a:lnSpc>
                <a:spcPct val="119900"/>
              </a:lnSpc>
              <a:spcBef>
                <a:spcPts val="17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конкретных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теоретиче-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ского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обоснования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 рамки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нашей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книги,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однако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любой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интересующийся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обратиться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многочисленным источникам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опубликованным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стандартам,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описывающим алгоритмы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[3,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10,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14,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15, 29]. Мы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остановимся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способах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 для генерации псевдослучайных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endParaRPr sz="1400">
              <a:latin typeface="Times New Roman"/>
              <a:cs typeface="Times New Roman"/>
            </a:endParaRPr>
          </a:p>
          <a:p>
            <a:pPr marL="12700" marR="10795" indent="449580" algn="just">
              <a:lnSpc>
                <a:spcPct val="1200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назначение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шифра 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сокрытие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оппонента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смысла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передаваемого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сообщения. Применение шифрования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тре-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бует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дополнительных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пояснений.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7445" cy="95415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66</a:t>
            </a:r>
            <a:endParaRPr sz="1400">
              <a:latin typeface="Times New Roman"/>
              <a:cs typeface="Times New Roman"/>
            </a:endParaRPr>
          </a:p>
          <a:p>
            <a:pPr marL="50800" marR="45085" indent="2339975" algn="just">
              <a:lnSpc>
                <a:spcPct val="119600"/>
              </a:lnSpc>
              <a:spcBef>
                <a:spcPts val="7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4.9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Режим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отправке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позволяет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пре-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образовывать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шифротекст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передачи 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шифротек-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открытому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каналу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однозначно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восстановить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первоначальный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открытый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текст.</a:t>
            </a:r>
            <a:endParaRPr sz="1400">
              <a:latin typeface="Times New Roman"/>
              <a:cs typeface="Times New Roman"/>
            </a:endParaRPr>
          </a:p>
          <a:p>
            <a:pPr marL="50800" marR="4699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документе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[4],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изданном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NIST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США 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озаглавленном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"Рекомендации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режимов шифрования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шифром"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(NIST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SP800-38A),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описаны  пять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режимов шифрования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AES. Особый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интерес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ляет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(Counter mode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CTR).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режим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последовательности псевдослучайных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endParaRPr sz="1400">
              <a:latin typeface="Times New Roman"/>
              <a:cs typeface="Times New Roman"/>
            </a:endParaRPr>
          </a:p>
          <a:p>
            <a:pPr marL="50800" marR="44450" algn="just">
              <a:lnSpc>
                <a:spcPct val="119900"/>
              </a:lnSpc>
              <a:spcBef>
                <a:spcPts val="3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4.10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Режим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(CTR mode)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жим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последовательности, при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ствующего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подаются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накопленного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момента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старта.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Меняя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счетчика,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ритм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образует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ка-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честве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бегущего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Вернама,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бегущему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блокам исход-  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применяются операции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побитового сложения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500380" marR="877569" algn="just">
              <a:lnSpc>
                <a:spcPct val="143600"/>
              </a:lnSpc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режим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потоковый.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 CTR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предусматривает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𝑃</a:t>
            </a:r>
            <a:r>
              <a:rPr sz="1500" spc="-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;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1,2, … ,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𝑚,</a:t>
            </a:r>
            <a:endParaRPr sz="1400">
              <a:latin typeface="Cambria Math"/>
              <a:cs typeface="Cambria Math"/>
            </a:endParaRPr>
          </a:p>
          <a:p>
            <a:pPr marL="50800" marR="43180" algn="just">
              <a:lnSpc>
                <a:spcPct val="122900"/>
              </a:lnSpc>
              <a:spcBef>
                <a:spcPts val="355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номер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зашифрованный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текст, 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𝑃</a:t>
            </a:r>
            <a:r>
              <a:rPr sz="1500" spc="-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сообщения,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(DES, AES), 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-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</a:t>
            </a:r>
            <a:r>
              <a:rPr sz="1400" spc="-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счетчика.</a:t>
            </a:r>
            <a:endParaRPr sz="1400">
              <a:latin typeface="Times New Roman"/>
              <a:cs typeface="Times New Roman"/>
            </a:endParaRPr>
          </a:p>
          <a:p>
            <a:pPr marL="50800" marR="46355" indent="449580" algn="just">
              <a:lnSpc>
                <a:spcPct val="120100"/>
              </a:lnSpc>
              <a:spcBef>
                <a:spcPts val="38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счетчика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уникальны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блока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шифруе-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текста. 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используют 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приемы.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вариантов полу-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нового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(𝐿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-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|𝐿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50800" marR="43180" algn="just">
              <a:lnSpc>
                <a:spcPct val="121000"/>
              </a:lnSpc>
              <a:spcBef>
                <a:spcPts val="38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| -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конкатенации;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младшие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битов;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старшие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b-m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битов.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Уникальность значений счетчика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 при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условии,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≤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разбивается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общение.</a:t>
            </a:r>
            <a:endParaRPr sz="1400">
              <a:latin typeface="Times New Roman"/>
              <a:cs typeface="Times New Roman"/>
            </a:endParaRPr>
          </a:p>
          <a:p>
            <a:pPr marL="50800" marR="5080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отдельного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подхода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проблема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Способы её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решения 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описаны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стандарте NIST SP800-38A.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212" y="9062973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3127" y="426211"/>
            <a:ext cx="6278245" cy="930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048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67</a:t>
            </a:r>
            <a:endParaRPr sz="1400">
              <a:latin typeface="Times New Roman"/>
              <a:cs typeface="Times New Roman"/>
            </a:endParaRPr>
          </a:p>
          <a:p>
            <a:pPr marL="76200" marR="68580" indent="449580" algn="just">
              <a:lnSpc>
                <a:spcPct val="120800"/>
              </a:lnSpc>
              <a:spcBef>
                <a:spcPts val="114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 данного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режима шифрования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нас интересно тем,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условии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корректной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приращения счетчика, сгенерирован-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(𝑇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сел.</a:t>
            </a:r>
            <a:endParaRPr sz="1400">
              <a:latin typeface="Times New Roman"/>
              <a:cs typeface="Times New Roman"/>
            </a:endParaRPr>
          </a:p>
          <a:p>
            <a:pPr marL="76200" marR="70485" indent="449580" algn="just">
              <a:lnSpc>
                <a:spcPct val="120400"/>
              </a:lnSpc>
              <a:spcBef>
                <a:spcPts val="41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Очевидно,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период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очевидно, 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схемы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пол-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ностью зависит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секретности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ключа.</a:t>
            </a:r>
            <a:endParaRPr sz="1400">
              <a:latin typeface="Times New Roman"/>
              <a:cs typeface="Times New Roman"/>
            </a:endParaRPr>
          </a:p>
          <a:p>
            <a:pPr marL="76200" marR="72390" indent="449580" algn="just">
              <a:lnSpc>
                <a:spcPct val="120100"/>
              </a:lnSpc>
              <a:spcBef>
                <a:spcPts val="3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российском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28147-89 описан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 рабо-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ты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гаммирования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режим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гаммирования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обратной связью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генерации последовательности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ПСЧ.</a:t>
            </a:r>
            <a:endParaRPr sz="140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1340"/>
              </a:spcBef>
            </a:pPr>
            <a:r>
              <a:rPr sz="1400" b="1" spc="-5" dirty="0">
                <a:latin typeface="Arial"/>
                <a:cs typeface="Arial"/>
              </a:rPr>
              <a:t>4.3. </a:t>
            </a:r>
            <a:r>
              <a:rPr sz="1600" b="1" spc="-5" dirty="0">
                <a:latin typeface="Arial"/>
                <a:cs typeface="Arial"/>
              </a:rPr>
              <a:t>ANSI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X9.17</a:t>
            </a:r>
            <a:endParaRPr sz="1600">
              <a:latin typeface="Arial"/>
              <a:cs typeface="Arial"/>
            </a:endParaRPr>
          </a:p>
          <a:p>
            <a:pPr marL="76200" marR="67945" indent="449580" algn="just">
              <a:lnSpc>
                <a:spcPct val="119900"/>
              </a:lnSpc>
              <a:spcBef>
                <a:spcPts val="6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одобрен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FIPS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утвержден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ANSI X9.17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целях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ключей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инициализа-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ционных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 шифрования DES.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DES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сейчас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считается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безопасным,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считаться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безопасным.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большое распространение, в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частно-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PGP</a:t>
            </a:r>
            <a:r>
              <a:rPr sz="1350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6200" marR="75565" indent="449580" algn="just">
              <a:lnSpc>
                <a:spcPct val="120700"/>
              </a:lnSpc>
              <a:spcBef>
                <a:spcPts val="409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Обозначим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Triple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DES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режиме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двухключевой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EDE</a:t>
            </a:r>
            <a:r>
              <a:rPr sz="1400" spc="-5" dirty="0">
                <a:solidFill>
                  <a:srgbClr val="00000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525780" algn="just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76200" marR="69850" indent="449580" algn="just">
              <a:lnSpc>
                <a:spcPct val="122900"/>
              </a:lnSpc>
              <a:spcBef>
                <a:spcPts val="34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подаются: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64-битовый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секретный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112-битный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DES шифрования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33400" marR="234315" indent="-228600" algn="just">
              <a:lnSpc>
                <a:spcPct val="120000"/>
              </a:lnSpc>
              <a:spcBef>
                <a:spcPts val="420"/>
              </a:spcBef>
            </a:pPr>
            <a:r>
              <a:rPr sz="1400" dirty="0">
                <a:latin typeface="Times New Roman"/>
                <a:cs typeface="Times New Roman"/>
              </a:rPr>
              <a:t>1. Вычислить </a:t>
            </a:r>
            <a:r>
              <a:rPr sz="1400" spc="-10" dirty="0">
                <a:latin typeface="Times New Roman"/>
                <a:cs typeface="Times New Roman"/>
              </a:rPr>
              <a:t>промежуточное значение </a:t>
            </a:r>
            <a:r>
              <a:rPr sz="1400" dirty="0">
                <a:latin typeface="Cambria Math"/>
                <a:cs typeface="Cambria Math"/>
              </a:rPr>
              <a:t>𝐼 = </a:t>
            </a:r>
            <a:r>
              <a:rPr sz="1400" spc="15" dirty="0">
                <a:latin typeface="Cambria Math"/>
                <a:cs typeface="Cambria Math"/>
              </a:rPr>
              <a:t>𝐸</a:t>
            </a:r>
            <a:r>
              <a:rPr sz="1500" spc="22" baseline="-16666" dirty="0">
                <a:latin typeface="Cambria Math"/>
                <a:cs typeface="Cambria Math"/>
              </a:rPr>
              <a:t>𝑘</a:t>
            </a:r>
            <a:r>
              <a:rPr sz="1400" spc="15" dirty="0">
                <a:latin typeface="Cambria Math"/>
                <a:cs typeface="Cambria Math"/>
              </a:rPr>
              <a:t>(𝐷)</a:t>
            </a:r>
            <a:r>
              <a:rPr sz="1400" spc="15" dirty="0">
                <a:latin typeface="Times New Roman"/>
                <a:cs typeface="Times New Roman"/>
              </a:rPr>
              <a:t>, </a:t>
            </a:r>
            <a:r>
              <a:rPr sz="1400" spc="-25" dirty="0">
                <a:latin typeface="Times New Roman"/>
                <a:cs typeface="Times New Roman"/>
              </a:rPr>
              <a:t>где </a:t>
            </a:r>
            <a:r>
              <a:rPr sz="1400" dirty="0">
                <a:latin typeface="Cambria Math"/>
                <a:cs typeface="Cambria Math"/>
              </a:rPr>
              <a:t>𝐷 </a:t>
            </a:r>
            <a:r>
              <a:rPr sz="1400" dirty="0">
                <a:latin typeface="Times New Roman"/>
                <a:cs typeface="Times New Roman"/>
              </a:rPr>
              <a:t>– 64-битное </a:t>
            </a:r>
            <a:r>
              <a:rPr sz="1400" spc="-10" dirty="0">
                <a:latin typeface="Times New Roman"/>
                <a:cs typeface="Times New Roman"/>
              </a:rPr>
              <a:t>пред-  </a:t>
            </a:r>
            <a:r>
              <a:rPr sz="1400" spc="-5" dirty="0">
                <a:latin typeface="Times New Roman"/>
                <a:cs typeface="Times New Roman"/>
              </a:rPr>
              <a:t>ставление времени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10" dirty="0">
                <a:latin typeface="Times New Roman"/>
                <a:cs typeface="Times New Roman"/>
              </a:rPr>
              <a:t>максимально возможной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точностью.</a:t>
            </a:r>
            <a:endParaRPr sz="1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Times New Roman"/>
                <a:cs typeface="Times New Roman"/>
              </a:rPr>
              <a:t>2.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𝑚</a:t>
            </a:r>
            <a:endParaRPr sz="1400">
              <a:latin typeface="Cambria Math"/>
              <a:cs typeface="Cambria Math"/>
            </a:endParaRPr>
          </a:p>
          <a:p>
            <a:pPr marL="7620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Times New Roman"/>
                <a:cs typeface="Times New Roman"/>
              </a:rPr>
              <a:t>a.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</a:t>
            </a:r>
            <a:r>
              <a:rPr sz="1400" spc="15" dirty="0">
                <a:latin typeface="Cambria Math"/>
                <a:cs typeface="Cambria Math"/>
              </a:rPr>
              <a:t>𝐸</a:t>
            </a:r>
            <a:r>
              <a:rPr sz="1500" spc="22" baseline="-16666" dirty="0">
                <a:latin typeface="Cambria Math"/>
                <a:cs typeface="Cambria Math"/>
              </a:rPr>
              <a:t>𝑘</a:t>
            </a:r>
            <a:r>
              <a:rPr sz="2100" spc="22" baseline="1984" dirty="0">
                <a:latin typeface="Cambria Math"/>
                <a:cs typeface="Cambria Math"/>
              </a:rPr>
              <a:t>(</a:t>
            </a:r>
            <a:r>
              <a:rPr sz="1400" spc="15" dirty="0">
                <a:latin typeface="Cambria Math"/>
                <a:cs typeface="Cambria Math"/>
              </a:rPr>
              <a:t>𝐼 </a:t>
            </a:r>
            <a:r>
              <a:rPr sz="1400" dirty="0">
                <a:latin typeface="Cambria Math"/>
                <a:cs typeface="Cambria Math"/>
              </a:rPr>
              <a:t>⊕</a:t>
            </a:r>
            <a:r>
              <a:rPr sz="1400" spc="-114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𝑠</a:t>
            </a:r>
            <a:r>
              <a:rPr sz="2100" spc="7" baseline="1984" dirty="0">
                <a:latin typeface="Cambria Math"/>
                <a:cs typeface="Cambria Math"/>
              </a:rPr>
              <a:t>)</a:t>
            </a:r>
            <a:r>
              <a:rPr sz="1400" spc="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04800" marR="3950970" indent="456565">
              <a:lnSpc>
                <a:spcPts val="205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b. </a:t>
            </a:r>
            <a:r>
              <a:rPr sz="1400" dirty="0">
                <a:latin typeface="Cambria Math"/>
                <a:cs typeface="Cambria Math"/>
              </a:rPr>
              <a:t>𝑠 ← </a:t>
            </a:r>
            <a:r>
              <a:rPr sz="1400" spc="15" dirty="0">
                <a:latin typeface="Cambria Math"/>
                <a:cs typeface="Cambria Math"/>
              </a:rPr>
              <a:t>𝐸</a:t>
            </a:r>
            <a:r>
              <a:rPr sz="1500" spc="22" baseline="-16666" dirty="0">
                <a:latin typeface="Cambria Math"/>
                <a:cs typeface="Cambria Math"/>
              </a:rPr>
              <a:t>𝑘</a:t>
            </a:r>
            <a:r>
              <a:rPr sz="1400" spc="15" dirty="0">
                <a:latin typeface="Cambria Math"/>
                <a:cs typeface="Cambria Math"/>
              </a:rPr>
              <a:t>(𝑥</a:t>
            </a:r>
            <a:r>
              <a:rPr sz="1500" spc="22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⊕ </a:t>
            </a:r>
            <a:r>
              <a:rPr sz="1400" spc="10" dirty="0">
                <a:latin typeface="Cambria Math"/>
                <a:cs typeface="Cambria Math"/>
              </a:rPr>
              <a:t>𝐼)</a:t>
            </a:r>
            <a:r>
              <a:rPr sz="1400" spc="10" dirty="0">
                <a:latin typeface="Times New Roman"/>
                <a:cs typeface="Times New Roman"/>
              </a:rPr>
              <a:t>.  </a:t>
            </a:r>
            <a:r>
              <a:rPr sz="1400" dirty="0">
                <a:latin typeface="Times New Roman"/>
                <a:cs typeface="Times New Roman"/>
              </a:rPr>
              <a:t>3.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Вернуть </a:t>
            </a:r>
            <a:r>
              <a:rPr sz="1400" spc="5" dirty="0">
                <a:latin typeface="Cambria Math"/>
                <a:cs typeface="Cambria Math"/>
              </a:rPr>
              <a:t>(𝑥</a:t>
            </a:r>
            <a:r>
              <a:rPr sz="1500" spc="7" baseline="-16666" dirty="0">
                <a:latin typeface="Cambria Math"/>
                <a:cs typeface="Cambria Math"/>
              </a:rPr>
              <a:t>1</a:t>
            </a:r>
            <a:r>
              <a:rPr sz="1400" spc="5" dirty="0">
                <a:latin typeface="Cambria Math"/>
                <a:cs typeface="Cambria Math"/>
              </a:rPr>
              <a:t>, </a:t>
            </a:r>
            <a:r>
              <a:rPr sz="1400" spc="20" dirty="0">
                <a:latin typeface="Cambria Math"/>
                <a:cs typeface="Cambria Math"/>
              </a:rPr>
              <a:t>𝑥</a:t>
            </a:r>
            <a:r>
              <a:rPr sz="1500" spc="30" baseline="-16666" dirty="0">
                <a:latin typeface="Cambria Math"/>
                <a:cs typeface="Cambria Math"/>
              </a:rPr>
              <a:t>2</a:t>
            </a:r>
            <a:r>
              <a:rPr sz="1400" spc="20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… , </a:t>
            </a:r>
            <a:r>
              <a:rPr sz="1400" spc="35" dirty="0">
                <a:latin typeface="Cambria Math"/>
                <a:cs typeface="Cambria Math"/>
              </a:rPr>
              <a:t>𝑥</a:t>
            </a:r>
            <a:r>
              <a:rPr sz="1500" spc="52" baseline="-16666" dirty="0">
                <a:latin typeface="Cambria Math"/>
                <a:cs typeface="Cambria Math"/>
              </a:rPr>
              <a:t>𝑚</a:t>
            </a:r>
            <a:r>
              <a:rPr sz="1400" spc="35" dirty="0">
                <a:latin typeface="Cambria Math"/>
                <a:cs typeface="Cambria Math"/>
              </a:rPr>
              <a:t>).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mbria Math"/>
              <a:cs typeface="Cambria Math"/>
            </a:endParaRPr>
          </a:p>
          <a:p>
            <a:pPr marL="76200" marR="71755" indent="449580" algn="just">
              <a:lnSpc>
                <a:spcPts val="1380"/>
              </a:lnSpc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PGP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популярная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программа, 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позволяющая выполнять шифрование 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и простанов-  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ку/проверку цифровой 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подписи 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сообщений, файлов 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и 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другой 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информации, представленной 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в  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электронном виде. Официальный 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сайт -</a:t>
            </a:r>
            <a:r>
              <a:rPr sz="1200" spc="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  <a:hlinkClick r:id="rId2"/>
              </a:rPr>
              <a:t>http://www.pgpi.org.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127" y="685291"/>
            <a:ext cx="6262370" cy="879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617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76200" marR="152400" indent="449580" algn="just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Любая строка битов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ционного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IV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режимов шифрования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DES.</a:t>
            </a:r>
            <a:endParaRPr sz="1400">
              <a:latin typeface="Times New Roman"/>
              <a:cs typeface="Times New Roman"/>
            </a:endParaRPr>
          </a:p>
          <a:p>
            <a:pPr marL="803275" marR="121920" lvl="1" indent="-365760">
              <a:lnSpc>
                <a:spcPct val="120000"/>
              </a:lnSpc>
              <a:spcBef>
                <a:spcPts val="960"/>
              </a:spcBef>
              <a:buSzPct val="87500"/>
              <a:buFont typeface="Arial"/>
              <a:buAutoNum type="arabicPeriod" startAt="4"/>
              <a:tabLst>
                <a:tab pos="803910" algn="l"/>
              </a:tabLst>
            </a:pPr>
            <a:r>
              <a:rPr sz="1600" b="1" spc="-5" dirty="0">
                <a:latin typeface="Arial"/>
                <a:cs typeface="Arial"/>
              </a:rPr>
              <a:t>FIPS </a:t>
            </a:r>
            <a:r>
              <a:rPr sz="1600" b="1" spc="-10" dirty="0">
                <a:latin typeface="Arial"/>
                <a:cs typeface="Arial"/>
              </a:rPr>
              <a:t>186. Алгоритм </a:t>
            </a:r>
            <a:r>
              <a:rPr sz="1600" b="1" spc="-5" dirty="0">
                <a:latin typeface="Arial"/>
                <a:cs typeface="Arial"/>
              </a:rPr>
              <a:t>генерации </a:t>
            </a:r>
            <a:r>
              <a:rPr sz="1600" b="1" spc="-10" dirty="0">
                <a:latin typeface="Arial"/>
                <a:cs typeface="Arial"/>
              </a:rPr>
              <a:t>секретного </a:t>
            </a:r>
            <a:r>
              <a:rPr sz="1600" b="1" spc="-15" dirty="0">
                <a:latin typeface="Arial"/>
                <a:cs typeface="Arial"/>
              </a:rPr>
              <a:t>ключа </a:t>
            </a:r>
            <a:r>
              <a:rPr sz="1600" b="1" spc="-10" dirty="0">
                <a:latin typeface="Arial"/>
                <a:cs typeface="Arial"/>
              </a:rPr>
              <a:t>для  ЭЦП.</a:t>
            </a:r>
            <a:endParaRPr sz="1600">
              <a:latin typeface="Arial"/>
              <a:cs typeface="Arial"/>
            </a:endParaRPr>
          </a:p>
          <a:p>
            <a:pPr marL="76200" marR="55880" indent="449580" algn="just">
              <a:lnSpc>
                <a:spcPct val="120600"/>
              </a:lnSpc>
              <a:spcBef>
                <a:spcPts val="61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алгоритм представлен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рекомендованных методах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параметров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электронной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цифровой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подписи.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генерирует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 хэш-функцией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SHA-1.</a:t>
            </a:r>
            <a:endParaRPr sz="14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76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подаются: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160-битное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простое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q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6200" marR="75565" indent="449580">
              <a:lnSpc>
                <a:spcPct val="120000"/>
              </a:lnSpc>
              <a:spcBef>
                <a:spcPts val="3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</a:t>
            </a:r>
            <a:r>
              <a:rPr sz="1400" spc="-2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q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ЭЦП.</a:t>
            </a:r>
            <a:endParaRPr sz="1400">
              <a:latin typeface="Times New Roman"/>
              <a:cs typeface="Times New Roman"/>
            </a:endParaRPr>
          </a:p>
          <a:p>
            <a:pPr marL="982980" lvl="2" indent="-2292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983615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Выбрать </a:t>
            </a:r>
            <a:r>
              <a:rPr sz="1400" dirty="0">
                <a:latin typeface="Times New Roman"/>
                <a:cs typeface="Times New Roman"/>
              </a:rPr>
              <a:t>160-битное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982980" marR="859155" lvl="2" indent="-228600">
              <a:lnSpc>
                <a:spcPts val="2020"/>
              </a:lnSpc>
              <a:spcBef>
                <a:spcPts val="110"/>
              </a:spcBef>
              <a:buAutoNum type="arabicPeriod"/>
              <a:tabLst>
                <a:tab pos="983615" algn="l"/>
              </a:tabLst>
            </a:pPr>
            <a:r>
              <a:rPr sz="1400" spc="-5" dirty="0">
                <a:latin typeface="Times New Roman"/>
                <a:cs typeface="Times New Roman"/>
              </a:rPr>
              <a:t>Определить 160-битную строку t=0x67452301 EFCDAB89  98BADCFE 10325476 C3D2E1F0.</a:t>
            </a:r>
            <a:endParaRPr sz="14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𝑚</a:t>
            </a:r>
            <a:endParaRPr sz="1400">
              <a:latin typeface="Cambria Math"/>
              <a:cs typeface="Cambria Math"/>
            </a:endParaRPr>
          </a:p>
          <a:p>
            <a:pPr marL="121158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imes New Roman"/>
                <a:cs typeface="Times New Roman"/>
              </a:rPr>
              <a:t>a. </a:t>
            </a:r>
            <a:r>
              <a:rPr sz="1400" spc="-15" dirty="0">
                <a:latin typeface="Cambria Math"/>
                <a:cs typeface="Cambria Math"/>
              </a:rPr>
              <a:t>𝑦</a:t>
            </a:r>
            <a:r>
              <a:rPr sz="1500" spc="-22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0.</a:t>
            </a:r>
            <a:endParaRPr sz="1400">
              <a:latin typeface="Cambria Math"/>
              <a:cs typeface="Cambria Math"/>
            </a:endParaRPr>
          </a:p>
          <a:p>
            <a:pPr marL="121158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Times New Roman"/>
                <a:cs typeface="Times New Roman"/>
              </a:rPr>
              <a:t>b. </a:t>
            </a:r>
            <a:r>
              <a:rPr sz="1400" spc="-5" dirty="0">
                <a:latin typeface="Cambria Math"/>
                <a:cs typeface="Cambria Math"/>
              </a:rPr>
              <a:t>𝑧</a:t>
            </a:r>
            <a:r>
              <a:rPr sz="1500" spc="-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𝑠 + </a:t>
            </a:r>
            <a:r>
              <a:rPr sz="1400" spc="25" dirty="0">
                <a:latin typeface="Cambria Math"/>
                <a:cs typeface="Cambria Math"/>
              </a:rPr>
              <a:t>𝑦</a:t>
            </a:r>
            <a:r>
              <a:rPr sz="1500" spc="37" baseline="-16666" dirty="0">
                <a:latin typeface="Cambria Math"/>
                <a:cs typeface="Cambria Math"/>
              </a:rPr>
              <a:t>𝑖</a:t>
            </a:r>
            <a:r>
              <a:rPr sz="2100" spc="37" baseline="1984" dirty="0">
                <a:latin typeface="Cambria Math"/>
                <a:cs typeface="Cambria Math"/>
              </a:rPr>
              <a:t>) </a:t>
            </a:r>
            <a:r>
              <a:rPr sz="1400" spc="-5" dirty="0">
                <a:latin typeface="Cambria Math"/>
                <a:cs typeface="Cambria Math"/>
              </a:rPr>
              <a:t>mod</a:t>
            </a:r>
            <a:r>
              <a:rPr sz="1400" spc="145" dirty="0">
                <a:latin typeface="Cambria Math"/>
                <a:cs typeface="Cambria Math"/>
              </a:rPr>
              <a:t> </a:t>
            </a:r>
            <a:r>
              <a:rPr sz="1400" spc="45" dirty="0">
                <a:latin typeface="Cambria Math"/>
                <a:cs typeface="Cambria Math"/>
              </a:rPr>
              <a:t>2</a:t>
            </a:r>
            <a:r>
              <a:rPr sz="1500" spc="67" baseline="27777" dirty="0">
                <a:latin typeface="Cambria Math"/>
                <a:cs typeface="Cambria Math"/>
              </a:rPr>
              <a:t>𝑏</a:t>
            </a:r>
            <a:r>
              <a:rPr sz="1400" spc="4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121158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Times New Roman"/>
                <a:cs typeface="Times New Roman"/>
              </a:rPr>
              <a:t>c. </a:t>
            </a:r>
            <a:r>
              <a:rPr sz="1400" spc="10" dirty="0">
                <a:latin typeface="Cambria Math"/>
                <a:cs typeface="Cambria Math"/>
              </a:rPr>
              <a:t>𝑎</a:t>
            </a:r>
            <a:r>
              <a:rPr sz="1500" spc="15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</a:t>
            </a:r>
            <a:r>
              <a:rPr sz="1400" spc="20" dirty="0">
                <a:latin typeface="Cambria Math"/>
                <a:cs typeface="Cambria Math"/>
              </a:rPr>
              <a:t>𝐺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𝑡, </a:t>
            </a:r>
            <a:r>
              <a:rPr sz="1400" spc="30" dirty="0">
                <a:latin typeface="Cambria Math"/>
                <a:cs typeface="Cambria Math"/>
              </a:rPr>
              <a:t>𝑧</a:t>
            </a:r>
            <a:r>
              <a:rPr sz="1500" spc="44" baseline="-16666" dirty="0">
                <a:latin typeface="Cambria Math"/>
                <a:cs typeface="Cambria Math"/>
              </a:rPr>
              <a:t>𝑖</a:t>
            </a:r>
            <a:r>
              <a:rPr sz="2100" spc="44" baseline="1984" dirty="0">
                <a:latin typeface="Cambria Math"/>
                <a:cs typeface="Cambria Math"/>
              </a:rPr>
              <a:t>) </a:t>
            </a:r>
            <a:r>
              <a:rPr sz="1400" spc="-5" dirty="0">
                <a:latin typeface="Cambria Math"/>
                <a:cs typeface="Cambria Math"/>
              </a:rPr>
              <a:t>mod</a:t>
            </a:r>
            <a:r>
              <a:rPr sz="1400" spc="8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𝑞.</a:t>
            </a:r>
            <a:endParaRPr sz="1400">
              <a:latin typeface="Cambria Math"/>
              <a:cs typeface="Cambria Math"/>
            </a:endParaRPr>
          </a:p>
          <a:p>
            <a:pPr marL="121158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Times New Roman"/>
                <a:cs typeface="Times New Roman"/>
              </a:rPr>
              <a:t>d. </a:t>
            </a:r>
            <a:r>
              <a:rPr sz="1400" dirty="0">
                <a:latin typeface="Cambria Math"/>
                <a:cs typeface="Cambria Math"/>
              </a:rPr>
              <a:t>𝑠 ←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1 + 𝑠 + </a:t>
            </a:r>
            <a:r>
              <a:rPr sz="1400" spc="40" dirty="0">
                <a:latin typeface="Cambria Math"/>
                <a:cs typeface="Cambria Math"/>
              </a:rPr>
              <a:t>𝑎</a:t>
            </a:r>
            <a:r>
              <a:rPr sz="1500" spc="60" baseline="-16666" dirty="0">
                <a:latin typeface="Cambria Math"/>
                <a:cs typeface="Cambria Math"/>
              </a:rPr>
              <a:t>𝑖</a:t>
            </a:r>
            <a:r>
              <a:rPr sz="2100" spc="60" baseline="1984" dirty="0">
                <a:latin typeface="Cambria Math"/>
                <a:cs typeface="Cambria Math"/>
              </a:rPr>
              <a:t>) </a:t>
            </a:r>
            <a:r>
              <a:rPr sz="1400" spc="-5" dirty="0">
                <a:latin typeface="Cambria Math"/>
                <a:cs typeface="Cambria Math"/>
              </a:rPr>
              <a:t>mod</a:t>
            </a:r>
            <a:r>
              <a:rPr sz="1400" spc="-125" dirty="0">
                <a:latin typeface="Cambria Math"/>
                <a:cs typeface="Cambria Math"/>
              </a:rPr>
              <a:t> </a:t>
            </a:r>
            <a:r>
              <a:rPr sz="1400" spc="45" dirty="0">
                <a:latin typeface="Cambria Math"/>
                <a:cs typeface="Cambria Math"/>
              </a:rPr>
              <a:t>2</a:t>
            </a:r>
            <a:r>
              <a:rPr sz="1500" spc="67" baseline="27777" dirty="0">
                <a:latin typeface="Cambria Math"/>
                <a:cs typeface="Cambria Math"/>
              </a:rPr>
              <a:t>𝑏</a:t>
            </a:r>
            <a:r>
              <a:rPr sz="1400" spc="4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5438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Вернуть </a:t>
            </a:r>
            <a:r>
              <a:rPr sz="1400" spc="10" dirty="0">
                <a:latin typeface="Cambria Math"/>
                <a:cs typeface="Cambria Math"/>
              </a:rPr>
              <a:t>(𝑎</a:t>
            </a:r>
            <a:r>
              <a:rPr sz="1500" spc="15" baseline="-16666" dirty="0">
                <a:latin typeface="Cambria Math"/>
                <a:cs typeface="Cambria Math"/>
              </a:rPr>
              <a:t>1</a:t>
            </a:r>
            <a:r>
              <a:rPr sz="1400" spc="10" dirty="0">
                <a:latin typeface="Cambria Math"/>
                <a:cs typeface="Cambria Math"/>
              </a:rPr>
              <a:t>, </a:t>
            </a:r>
            <a:r>
              <a:rPr sz="1400" spc="25" dirty="0">
                <a:latin typeface="Cambria Math"/>
                <a:cs typeface="Cambria Math"/>
              </a:rPr>
              <a:t>𝑎</a:t>
            </a:r>
            <a:r>
              <a:rPr sz="1500" spc="37" baseline="-16666" dirty="0">
                <a:latin typeface="Cambria Math"/>
                <a:cs typeface="Cambria Math"/>
              </a:rPr>
              <a:t>2</a:t>
            </a:r>
            <a:r>
              <a:rPr sz="1400" spc="2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… , </a:t>
            </a:r>
            <a:r>
              <a:rPr sz="1400" spc="40" dirty="0">
                <a:latin typeface="Cambria Math"/>
                <a:cs typeface="Cambria Math"/>
              </a:rPr>
              <a:t>𝑎</a:t>
            </a:r>
            <a:r>
              <a:rPr sz="1500" spc="60" baseline="-16666" dirty="0">
                <a:latin typeface="Cambria Math"/>
                <a:cs typeface="Cambria Math"/>
              </a:rPr>
              <a:t>𝑚</a:t>
            </a:r>
            <a:r>
              <a:rPr sz="1400" spc="40" dirty="0">
                <a:latin typeface="Cambria Math"/>
                <a:cs typeface="Cambria Math"/>
              </a:rPr>
              <a:t>).</a:t>
            </a:r>
            <a:endParaRPr sz="1400">
              <a:latin typeface="Cambria Math"/>
              <a:cs typeface="Cambria Math"/>
            </a:endParaRPr>
          </a:p>
          <a:p>
            <a:pPr marL="76200" marR="90805" indent="449580">
              <a:lnSpc>
                <a:spcPct val="120200"/>
              </a:lnSpc>
              <a:spcBef>
                <a:spcPts val="3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функции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выбрать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либо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SHA-1 (п.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3.3.5),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ли-  бо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алгоритма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DES.</a:t>
            </a:r>
            <a:endParaRPr sz="1400">
              <a:latin typeface="Times New Roman"/>
              <a:cs typeface="Times New Roman"/>
            </a:endParaRPr>
          </a:p>
          <a:p>
            <a:pPr marL="76200" indent="44958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3.а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усиления криптостойкости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алгоритма,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пе-</a:t>
            </a:r>
            <a:endParaRPr sz="1400">
              <a:latin typeface="Times New Roman"/>
              <a:cs typeface="Times New Roman"/>
            </a:endParaRPr>
          </a:p>
          <a:p>
            <a:pPr marL="76200" marR="194310">
              <a:lnSpc>
                <a:spcPct val="120000"/>
              </a:lnSpc>
              <a:spcBef>
                <a:spcPts val="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ременную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инициализировать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случайно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сгенерированным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значением.</a:t>
            </a:r>
            <a:endParaRPr sz="1400">
              <a:latin typeface="Times New Roman"/>
              <a:cs typeface="Times New Roman"/>
            </a:endParaRPr>
          </a:p>
          <a:p>
            <a:pPr marL="803275" marR="222250" lvl="1" indent="-365760">
              <a:lnSpc>
                <a:spcPct val="120000"/>
              </a:lnSpc>
              <a:spcBef>
                <a:spcPts val="950"/>
              </a:spcBef>
              <a:buSzPct val="87500"/>
              <a:buFont typeface="Arial"/>
              <a:buAutoNum type="arabicPeriod" startAt="5"/>
              <a:tabLst>
                <a:tab pos="803910" algn="l"/>
              </a:tabLst>
            </a:pPr>
            <a:r>
              <a:rPr sz="1600" b="1" spc="-5" dirty="0">
                <a:latin typeface="Arial"/>
                <a:cs typeface="Arial"/>
              </a:rPr>
              <a:t>FIPS </a:t>
            </a:r>
            <a:r>
              <a:rPr sz="1600" b="1" spc="-10" dirty="0">
                <a:latin typeface="Arial"/>
                <a:cs typeface="Arial"/>
              </a:rPr>
              <a:t>186. Алгоритм </a:t>
            </a:r>
            <a:r>
              <a:rPr sz="1600" b="1" spc="-5" dirty="0">
                <a:latin typeface="Arial"/>
                <a:cs typeface="Arial"/>
              </a:rPr>
              <a:t>генерации </a:t>
            </a:r>
            <a:r>
              <a:rPr sz="1600" b="1" spc="-10" dirty="0">
                <a:latin typeface="Arial"/>
                <a:cs typeface="Arial"/>
              </a:rPr>
              <a:t>секретного </a:t>
            </a:r>
            <a:r>
              <a:rPr sz="1600" b="1" spc="-5" dirty="0">
                <a:latin typeface="Arial"/>
                <a:cs typeface="Arial"/>
              </a:rPr>
              <a:t>числа со-  общения для ЭЦП</a:t>
            </a:r>
            <a:endParaRPr sz="16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969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входе: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160-битное простое число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b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9340" cy="12801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 marR="5080" indent="2339975" algn="r">
              <a:lnSpc>
                <a:spcPct val="119000"/>
              </a:lnSpc>
              <a:spcBef>
                <a:spcPts val="8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</a:t>
            </a:r>
            <a:r>
              <a:rPr sz="12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Книга представляет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интерес 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студентов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университетов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высших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техни-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ческих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учебных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заведений,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связанных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прикладной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криптографией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матема-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тическим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моделированием.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027" y="426211"/>
            <a:ext cx="6332855" cy="915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99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69</a:t>
            </a:r>
            <a:endParaRPr sz="1400">
              <a:latin typeface="Times New Roman"/>
              <a:cs typeface="Times New Roman"/>
            </a:endParaRPr>
          </a:p>
          <a:p>
            <a:pPr marL="114300" marR="106680" indent="449580" algn="just">
              <a:lnSpc>
                <a:spcPct val="119300"/>
              </a:lnSpc>
              <a:spcBef>
                <a:spcPts val="121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[0,</a:t>
            </a:r>
            <a:r>
              <a:rPr sz="1400" spc="-2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− 1]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секретные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ЭЦП.</a:t>
            </a:r>
            <a:endParaRPr sz="1400">
              <a:latin typeface="Times New Roman"/>
              <a:cs typeface="Times New Roman"/>
            </a:endParaRPr>
          </a:p>
          <a:p>
            <a:pPr marL="1021080" indent="-2292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021715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Выбрать </a:t>
            </a:r>
            <a:r>
              <a:rPr sz="1400" dirty="0">
                <a:latin typeface="Times New Roman"/>
                <a:cs typeface="Times New Roman"/>
              </a:rPr>
              <a:t>160-битное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021080" marR="721360" indent="-228600">
              <a:lnSpc>
                <a:spcPct val="119300"/>
              </a:lnSpc>
              <a:spcBef>
                <a:spcPts val="10"/>
              </a:spcBef>
              <a:buAutoNum type="arabicPeriod"/>
              <a:tabLst>
                <a:tab pos="1021715" algn="l"/>
              </a:tabLst>
            </a:pPr>
            <a:r>
              <a:rPr sz="1400" spc="-5" dirty="0">
                <a:latin typeface="Times New Roman"/>
                <a:cs typeface="Times New Roman"/>
              </a:rPr>
              <a:t>Определить 160-битную строку </a:t>
            </a:r>
            <a:r>
              <a:rPr sz="1400" i="1" spc="-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=0xEFCDAB89 98BADCFE  10325476 </a:t>
            </a:r>
            <a:r>
              <a:rPr sz="1400" spc="-10" dirty="0">
                <a:latin typeface="Times New Roman"/>
                <a:cs typeface="Times New Roman"/>
              </a:rPr>
              <a:t>C3D2E1F0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67452301.</a:t>
            </a:r>
            <a:endParaRPr sz="14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𝑚</a:t>
            </a:r>
            <a:endParaRPr sz="1400">
              <a:latin typeface="Cambria Math"/>
              <a:cs typeface="Cambria Math"/>
            </a:endParaRPr>
          </a:p>
          <a:p>
            <a:pPr marL="124968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imes New Roman"/>
                <a:cs typeface="Times New Roman"/>
              </a:rPr>
              <a:t>a. </a:t>
            </a:r>
            <a:r>
              <a:rPr sz="1400" spc="15" dirty="0">
                <a:latin typeface="Cambria Math"/>
                <a:cs typeface="Cambria Math"/>
              </a:rPr>
              <a:t>𝑘</a:t>
            </a:r>
            <a:r>
              <a:rPr sz="1500" spc="22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</a:t>
            </a:r>
            <a:r>
              <a:rPr sz="1400" spc="20" dirty="0">
                <a:latin typeface="Cambria Math"/>
                <a:cs typeface="Cambria Math"/>
              </a:rPr>
              <a:t>𝐺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𝑡, </a:t>
            </a:r>
            <a:r>
              <a:rPr sz="1400" spc="10" dirty="0">
                <a:latin typeface="Cambria Math"/>
                <a:cs typeface="Cambria Math"/>
              </a:rPr>
              <a:t>𝑠</a:t>
            </a:r>
            <a:r>
              <a:rPr sz="2100" spc="15" baseline="1984" dirty="0">
                <a:latin typeface="Cambria Math"/>
                <a:cs typeface="Cambria Math"/>
              </a:rPr>
              <a:t>) </a:t>
            </a:r>
            <a:r>
              <a:rPr sz="1400" spc="-5" dirty="0">
                <a:latin typeface="Cambria Math"/>
                <a:cs typeface="Cambria Math"/>
              </a:rPr>
              <a:t>𝑚𝑜𝑑</a:t>
            </a:r>
            <a:r>
              <a:rPr sz="1400" spc="13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𝑞.</a:t>
            </a:r>
            <a:endParaRPr sz="1400">
              <a:latin typeface="Cambria Math"/>
              <a:cs typeface="Cambria Math"/>
            </a:endParaRPr>
          </a:p>
          <a:p>
            <a:pPr marL="124968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Times New Roman"/>
                <a:cs typeface="Times New Roman"/>
              </a:rPr>
              <a:t>b. </a:t>
            </a:r>
            <a:r>
              <a:rPr sz="1400" dirty="0">
                <a:latin typeface="Cambria Math"/>
                <a:cs typeface="Cambria Math"/>
              </a:rPr>
              <a:t>𝑠 ←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1 + 𝑠 + </a:t>
            </a:r>
            <a:r>
              <a:rPr sz="1400" spc="40" dirty="0">
                <a:latin typeface="Cambria Math"/>
                <a:cs typeface="Cambria Math"/>
              </a:rPr>
              <a:t>𝑘</a:t>
            </a:r>
            <a:r>
              <a:rPr sz="1500" spc="60" baseline="-16666" dirty="0">
                <a:latin typeface="Cambria Math"/>
                <a:cs typeface="Cambria Math"/>
              </a:rPr>
              <a:t>𝑖</a:t>
            </a:r>
            <a:r>
              <a:rPr sz="2100" spc="60" baseline="1984" dirty="0">
                <a:latin typeface="Cambria Math"/>
                <a:cs typeface="Cambria Math"/>
              </a:rPr>
              <a:t>) </a:t>
            </a:r>
            <a:r>
              <a:rPr sz="1400" spc="-5" dirty="0">
                <a:latin typeface="Cambria Math"/>
                <a:cs typeface="Cambria Math"/>
              </a:rPr>
              <a:t>𝑚𝑜𝑑</a:t>
            </a:r>
            <a:r>
              <a:rPr sz="1400" spc="-90" dirty="0">
                <a:latin typeface="Cambria Math"/>
                <a:cs typeface="Cambria Math"/>
              </a:rPr>
              <a:t> </a:t>
            </a:r>
            <a:r>
              <a:rPr sz="1400" spc="45" dirty="0">
                <a:latin typeface="Cambria Math"/>
                <a:cs typeface="Cambria Math"/>
              </a:rPr>
              <a:t>2</a:t>
            </a:r>
            <a:r>
              <a:rPr sz="1500" spc="67" baseline="27777" dirty="0">
                <a:latin typeface="Cambria Math"/>
                <a:cs typeface="Cambria Math"/>
              </a:rPr>
              <a:t>𝑏</a:t>
            </a:r>
            <a:r>
              <a:rPr sz="1400" spc="4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9248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Вернуть </a:t>
            </a:r>
            <a:r>
              <a:rPr sz="1400" spc="10" dirty="0">
                <a:latin typeface="Cambria Math"/>
                <a:cs typeface="Cambria Math"/>
              </a:rPr>
              <a:t>(𝑘</a:t>
            </a:r>
            <a:r>
              <a:rPr sz="1500" spc="15" baseline="-16666" dirty="0">
                <a:latin typeface="Cambria Math"/>
                <a:cs typeface="Cambria Math"/>
              </a:rPr>
              <a:t>1</a:t>
            </a:r>
            <a:r>
              <a:rPr sz="1400" spc="10" dirty="0">
                <a:latin typeface="Cambria Math"/>
                <a:cs typeface="Cambria Math"/>
              </a:rPr>
              <a:t>, </a:t>
            </a:r>
            <a:r>
              <a:rPr sz="1400" spc="25" dirty="0">
                <a:latin typeface="Cambria Math"/>
                <a:cs typeface="Cambria Math"/>
              </a:rPr>
              <a:t>𝑘</a:t>
            </a:r>
            <a:r>
              <a:rPr sz="1500" spc="37" baseline="-16666" dirty="0">
                <a:latin typeface="Cambria Math"/>
                <a:cs typeface="Cambria Math"/>
              </a:rPr>
              <a:t>2</a:t>
            </a:r>
            <a:r>
              <a:rPr sz="1400" spc="2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… , </a:t>
            </a:r>
            <a:r>
              <a:rPr sz="1400" spc="45" dirty="0">
                <a:latin typeface="Cambria Math"/>
                <a:cs typeface="Cambria Math"/>
              </a:rPr>
              <a:t>𝑘</a:t>
            </a:r>
            <a:r>
              <a:rPr sz="1500" spc="67" baseline="-16666" dirty="0">
                <a:latin typeface="Cambria Math"/>
                <a:cs typeface="Cambria Math"/>
              </a:rPr>
              <a:t>𝑚</a:t>
            </a:r>
            <a:r>
              <a:rPr sz="1400" spc="45" dirty="0">
                <a:latin typeface="Cambria Math"/>
                <a:cs typeface="Cambria Math"/>
              </a:rPr>
              <a:t>).</a:t>
            </a:r>
            <a:endParaRPr sz="1400">
              <a:latin typeface="Cambria Math"/>
              <a:cs typeface="Cambria Math"/>
            </a:endParaRPr>
          </a:p>
          <a:p>
            <a:pPr marL="114300" marR="222250" indent="449580">
              <a:lnSpc>
                <a:spcPct val="119300"/>
              </a:lnSpc>
              <a:spcBef>
                <a:spcPts val="4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функции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выбрать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либо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SHA-1, либо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цию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DES.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899160" lvl="2" indent="-605790">
              <a:lnSpc>
                <a:spcPct val="100000"/>
              </a:lnSpc>
              <a:buFont typeface="Arial"/>
              <a:buAutoNum type="arabicPeriod"/>
              <a:tabLst>
                <a:tab pos="899160" algn="l"/>
                <a:tab pos="899794" algn="l"/>
              </a:tabLst>
            </a:pPr>
            <a:r>
              <a:rPr sz="1400" b="1" spc="-10" dirty="0">
                <a:latin typeface="Arial"/>
                <a:cs typeface="Arial"/>
              </a:rPr>
              <a:t>Алгоритм </a:t>
            </a:r>
            <a:r>
              <a:rPr sz="1400" b="1" spc="-5" dirty="0">
                <a:latin typeface="Arial"/>
                <a:cs typeface="Arial"/>
              </a:rPr>
              <a:t>генерации </a:t>
            </a:r>
            <a:r>
              <a:rPr sz="1400" b="1" spc="-15" dirty="0">
                <a:latin typeface="Arial"/>
                <a:cs typeface="Arial"/>
              </a:rPr>
              <a:t>ПСЧ </a:t>
            </a:r>
            <a:r>
              <a:rPr sz="1400" b="1" dirty="0">
                <a:latin typeface="Arial"/>
                <a:cs typeface="Arial"/>
              </a:rPr>
              <a:t>с </a:t>
            </a:r>
            <a:r>
              <a:rPr sz="1400" b="1" spc="-15" dirty="0">
                <a:latin typeface="Arial"/>
                <a:cs typeface="Arial"/>
              </a:rPr>
              <a:t>использованием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SHA-1</a:t>
            </a:r>
            <a:endParaRPr sz="1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160-битная строка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b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-битная строка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160 ≤ 𝑏 ≤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512.</a:t>
            </a:r>
            <a:endParaRPr sz="1400">
              <a:latin typeface="Cambria Math"/>
              <a:cs typeface="Cambria Math"/>
            </a:endParaRPr>
          </a:p>
          <a:p>
            <a:pPr marL="563880">
              <a:lnSpc>
                <a:spcPct val="100000"/>
              </a:lnSpc>
              <a:spcBef>
                <a:spcPts val="37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160-битная строка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𝐺(𝑡,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𝑐)</a:t>
            </a:r>
            <a:endParaRPr sz="1400">
              <a:latin typeface="Cambria Math"/>
              <a:cs typeface="Cambria Math"/>
            </a:endParaRPr>
          </a:p>
          <a:p>
            <a:pPr marL="1021080" lvl="3" indent="-229235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1021715" algn="l"/>
              </a:tabLst>
            </a:pPr>
            <a:r>
              <a:rPr sz="1400" spc="-5" dirty="0">
                <a:latin typeface="Times New Roman"/>
                <a:cs typeface="Times New Roman"/>
              </a:rPr>
              <a:t>Разбить строку </a:t>
            </a:r>
            <a:r>
              <a:rPr sz="1400" i="1" dirty="0">
                <a:latin typeface="Times New Roman"/>
                <a:cs typeface="Times New Roman"/>
              </a:rPr>
              <a:t>t </a:t>
            </a:r>
            <a:r>
              <a:rPr sz="1400" dirty="0">
                <a:latin typeface="Times New Roman"/>
                <a:cs typeface="Times New Roman"/>
              </a:rPr>
              <a:t>на пять </a:t>
            </a:r>
            <a:r>
              <a:rPr sz="1400" spc="-5" dirty="0">
                <a:latin typeface="Times New Roman"/>
                <a:cs typeface="Times New Roman"/>
              </a:rPr>
              <a:t>32-битных </a:t>
            </a:r>
            <a:r>
              <a:rPr sz="1400" spc="-25" dirty="0">
                <a:latin typeface="Times New Roman"/>
                <a:cs typeface="Times New Roman"/>
              </a:rPr>
              <a:t>блоков </a:t>
            </a:r>
            <a:r>
              <a:rPr sz="1400" dirty="0">
                <a:latin typeface="Cambria Math"/>
                <a:cs typeface="Cambria Math"/>
              </a:rPr>
              <a:t>𝑡 =</a:t>
            </a:r>
            <a:r>
              <a:rPr sz="1400" spc="-95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1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2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3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4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5</a:t>
            </a:r>
            <a:r>
              <a:rPr sz="1400" spc="-1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1021080" lvl="3" indent="-2292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021715" algn="l"/>
              </a:tabLst>
            </a:pPr>
            <a:r>
              <a:rPr sz="1400" spc="-5" dirty="0">
                <a:latin typeface="Times New Roman"/>
                <a:cs typeface="Times New Roman"/>
              </a:rPr>
              <a:t>Дополнить </a:t>
            </a:r>
            <a:r>
              <a:rPr sz="1400" dirty="0">
                <a:latin typeface="Cambria Math"/>
                <a:cs typeface="Cambria Math"/>
              </a:rPr>
              <a:t>𝑐 </a:t>
            </a:r>
            <a:r>
              <a:rPr sz="1400" spc="-15" dirty="0">
                <a:latin typeface="Times New Roman"/>
                <a:cs typeface="Times New Roman"/>
              </a:rPr>
              <a:t>нулями </a:t>
            </a:r>
            <a:r>
              <a:rPr sz="1400" dirty="0">
                <a:latin typeface="Times New Roman"/>
                <a:cs typeface="Times New Roman"/>
              </a:rPr>
              <a:t>до </a:t>
            </a:r>
            <a:r>
              <a:rPr sz="1400" spc="-5" dirty="0">
                <a:latin typeface="Times New Roman"/>
                <a:cs typeface="Times New Roman"/>
              </a:rPr>
              <a:t>512-битной длины: </a:t>
            </a:r>
            <a:r>
              <a:rPr sz="1400" dirty="0">
                <a:latin typeface="Cambria Math"/>
                <a:cs typeface="Cambria Math"/>
              </a:rPr>
              <a:t>𝑋 ←</a:t>
            </a:r>
            <a:r>
              <a:rPr sz="1400" spc="-55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𝑐|0</a:t>
            </a:r>
            <a:r>
              <a:rPr sz="1500" spc="37" baseline="27777" dirty="0">
                <a:latin typeface="Cambria Math"/>
                <a:cs typeface="Cambria Math"/>
              </a:rPr>
              <a:t>512−𝑏</a:t>
            </a:r>
            <a:r>
              <a:rPr sz="1400" spc="2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1021080" lvl="3" indent="-229235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1021715" algn="l"/>
              </a:tabLst>
            </a:pPr>
            <a:r>
              <a:rPr sz="1400" spc="-5" dirty="0">
                <a:latin typeface="Times New Roman"/>
                <a:cs typeface="Times New Roman"/>
              </a:rPr>
              <a:t>Разбить </a:t>
            </a:r>
            <a:r>
              <a:rPr sz="1400" dirty="0">
                <a:latin typeface="Cambria Math"/>
                <a:cs typeface="Cambria Math"/>
              </a:rPr>
              <a:t>𝑋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5" dirty="0">
                <a:latin typeface="Times New Roman"/>
                <a:cs typeface="Times New Roman"/>
              </a:rPr>
              <a:t>16 32-битных слов </a:t>
            </a:r>
            <a:r>
              <a:rPr sz="1400" spc="-25" dirty="0">
                <a:latin typeface="Cambria Math"/>
                <a:cs typeface="Cambria Math"/>
              </a:rPr>
              <a:t>𝑀</a:t>
            </a:r>
            <a:r>
              <a:rPr sz="1500" spc="-37" baseline="-16666" dirty="0">
                <a:latin typeface="Cambria Math"/>
                <a:cs typeface="Cambria Math"/>
              </a:rPr>
              <a:t>0</a:t>
            </a:r>
            <a:r>
              <a:rPr sz="1400" spc="-25" dirty="0">
                <a:latin typeface="Cambria Math"/>
                <a:cs typeface="Cambria Math"/>
              </a:rPr>
              <a:t>𝑀</a:t>
            </a:r>
            <a:r>
              <a:rPr sz="1500" spc="-37" baseline="-16666" dirty="0">
                <a:latin typeface="Cambria Math"/>
                <a:cs typeface="Cambria Math"/>
              </a:rPr>
              <a:t>1 </a:t>
            </a:r>
            <a:r>
              <a:rPr sz="1400" dirty="0">
                <a:latin typeface="Cambria Math"/>
                <a:cs typeface="Cambria Math"/>
              </a:rPr>
              <a:t>… </a:t>
            </a:r>
            <a:r>
              <a:rPr sz="1400" spc="-5" dirty="0">
                <a:latin typeface="Cambria Math"/>
                <a:cs typeface="Cambria Math"/>
              </a:rPr>
              <a:t>𝑀</a:t>
            </a:r>
            <a:r>
              <a:rPr sz="1500" spc="-7" baseline="-16666" dirty="0">
                <a:latin typeface="Cambria Math"/>
                <a:cs typeface="Cambria Math"/>
              </a:rPr>
              <a:t>15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установить </a:t>
            </a:r>
            <a:r>
              <a:rPr sz="1400" dirty="0">
                <a:latin typeface="Cambria Math"/>
                <a:cs typeface="Cambria Math"/>
              </a:rPr>
              <a:t>𝑚 ←</a:t>
            </a:r>
            <a:r>
              <a:rPr sz="1400" spc="9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021080" lvl="3" indent="-22923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1021715" algn="l"/>
              </a:tabLst>
            </a:pPr>
            <a:r>
              <a:rPr sz="1400" dirty="0">
                <a:latin typeface="Times New Roman"/>
                <a:cs typeface="Times New Roman"/>
              </a:rPr>
              <a:t>Вычисляем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новые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значения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latin typeface="Cambria Math"/>
                <a:cs typeface="Cambria Math"/>
              </a:rPr>
              <a:t>(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1</a:t>
            </a:r>
            <a:r>
              <a:rPr sz="1400" spc="-1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𝐻</a:t>
            </a:r>
            <a:r>
              <a:rPr sz="1500" baseline="-16666" dirty="0">
                <a:latin typeface="Cambria Math"/>
                <a:cs typeface="Cambria Math"/>
              </a:rPr>
              <a:t>2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𝐻</a:t>
            </a:r>
            <a:r>
              <a:rPr sz="1500" spc="-7" baseline="-16666" dirty="0">
                <a:latin typeface="Cambria Math"/>
                <a:cs typeface="Cambria Math"/>
              </a:rPr>
              <a:t>3</a:t>
            </a:r>
            <a:r>
              <a:rPr sz="1400" spc="-5" dirty="0">
                <a:latin typeface="Cambria Math"/>
                <a:cs typeface="Cambria Math"/>
              </a:rPr>
              <a:t>,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𝐻</a:t>
            </a:r>
            <a:r>
              <a:rPr sz="1500" spc="-7" baseline="-16666" dirty="0">
                <a:latin typeface="Cambria Math"/>
                <a:cs typeface="Cambria Math"/>
              </a:rPr>
              <a:t>4</a:t>
            </a:r>
            <a:r>
              <a:rPr sz="1400" spc="-5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𝐻</a:t>
            </a:r>
            <a:r>
              <a:rPr sz="1500" spc="-7" baseline="-16666" dirty="0">
                <a:latin typeface="Cambria Math"/>
                <a:cs typeface="Cambria Math"/>
              </a:rPr>
              <a:t>5</a:t>
            </a:r>
            <a:r>
              <a:rPr sz="2100" spc="-7" baseline="1984" dirty="0">
                <a:latin typeface="Cambria Math"/>
                <a:cs typeface="Cambria Math"/>
              </a:rPr>
              <a:t>)</a:t>
            </a:r>
            <a:r>
              <a:rPr sz="2100" spc="44" baseline="1984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алгоритмом</a:t>
            </a:r>
            <a:r>
              <a:rPr sz="1400" dirty="0">
                <a:latin typeface="Times New Roman"/>
                <a:cs typeface="Times New Roman"/>
              </a:rPr>
              <a:t> SHA-1.</a:t>
            </a:r>
            <a:endParaRPr sz="14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Cambria Math"/>
                <a:cs typeface="Cambria Math"/>
              </a:rPr>
              <a:t>5. </a:t>
            </a:r>
            <a:r>
              <a:rPr sz="1400" dirty="0">
                <a:latin typeface="Times New Roman"/>
                <a:cs typeface="Times New Roman"/>
              </a:rPr>
              <a:t>Вычисляем </a:t>
            </a:r>
            <a:r>
              <a:rPr sz="1400" spc="20" dirty="0">
                <a:latin typeface="Cambria Math"/>
                <a:cs typeface="Cambria Math"/>
              </a:rPr>
              <a:t>𝐺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𝑡, </a:t>
            </a:r>
            <a:r>
              <a:rPr sz="1400" spc="25" dirty="0">
                <a:latin typeface="Cambria Math"/>
                <a:cs typeface="Cambria Math"/>
              </a:rPr>
              <a:t>𝑐</a:t>
            </a:r>
            <a:r>
              <a:rPr sz="2100" spc="37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20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1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2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3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4</a:t>
            </a:r>
            <a:r>
              <a:rPr sz="2100" spc="-15" baseline="1984" dirty="0">
                <a:latin typeface="Cambria Math"/>
                <a:cs typeface="Cambria Math"/>
              </a:rPr>
              <a:t>|</a:t>
            </a:r>
            <a:r>
              <a:rPr sz="1400" spc="-10" dirty="0"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latin typeface="Cambria Math"/>
                <a:cs typeface="Cambria Math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SHA-1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рассказано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п.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 action="ppaction://hlinksldjump"/>
              </a:rPr>
              <a:t>4.6.5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899160" marR="274320" lvl="2" indent="-605155">
              <a:lnSpc>
                <a:spcPct val="119300"/>
              </a:lnSpc>
              <a:spcBef>
                <a:spcPts val="1045"/>
              </a:spcBef>
              <a:buFont typeface="Arial"/>
              <a:buAutoNum type="arabicPeriod" startAt="2"/>
              <a:tabLst>
                <a:tab pos="899160" algn="l"/>
                <a:tab pos="899794" algn="l"/>
              </a:tabLst>
            </a:pPr>
            <a:r>
              <a:rPr sz="1400" b="1" spc="-10" dirty="0">
                <a:latin typeface="Arial"/>
                <a:cs typeface="Arial"/>
              </a:rPr>
              <a:t>Алгоритм </a:t>
            </a:r>
            <a:r>
              <a:rPr sz="1400" b="1" spc="-5" dirty="0">
                <a:latin typeface="Arial"/>
                <a:cs typeface="Arial"/>
              </a:rPr>
              <a:t>вычисления </a:t>
            </a:r>
            <a:r>
              <a:rPr sz="1400" b="1" spc="-10" dirty="0">
                <a:latin typeface="Arial"/>
                <a:cs typeface="Arial"/>
              </a:rPr>
              <a:t>односторонней функции </a:t>
            </a:r>
            <a:r>
              <a:rPr sz="1400" b="1" dirty="0">
                <a:latin typeface="Arial"/>
                <a:cs typeface="Arial"/>
              </a:rPr>
              <a:t>с </a:t>
            </a:r>
            <a:r>
              <a:rPr sz="1400" b="1" spc="-10" dirty="0">
                <a:latin typeface="Arial"/>
                <a:cs typeface="Arial"/>
              </a:rPr>
              <a:t>исполь-  </a:t>
            </a:r>
            <a:r>
              <a:rPr sz="1400" b="1" spc="-15" dirty="0">
                <a:latin typeface="Arial"/>
                <a:cs typeface="Arial"/>
              </a:rPr>
              <a:t>зованием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</a:t>
            </a:r>
            <a:endParaRPr sz="1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91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две 160-битных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160-битная строка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𝐺(𝑡,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𝑐)</a:t>
            </a:r>
            <a:endParaRPr sz="1400">
              <a:latin typeface="Cambria Math"/>
              <a:cs typeface="Cambria Math"/>
            </a:endParaRPr>
          </a:p>
          <a:p>
            <a:pPr marL="79248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Times New Roman"/>
                <a:cs typeface="Times New Roman"/>
              </a:rPr>
              <a:t>1. </a:t>
            </a:r>
            <a:r>
              <a:rPr sz="1400" spc="-5" dirty="0">
                <a:latin typeface="Times New Roman"/>
                <a:cs typeface="Times New Roman"/>
              </a:rPr>
              <a:t>Разбить </a:t>
            </a:r>
            <a:r>
              <a:rPr sz="1400" i="1" dirty="0">
                <a:latin typeface="Times New Roman"/>
                <a:cs typeface="Times New Roman"/>
              </a:rPr>
              <a:t>t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5" dirty="0">
                <a:latin typeface="Times New Roman"/>
                <a:cs typeface="Times New Roman"/>
              </a:rPr>
              <a:t>32-битные </a:t>
            </a:r>
            <a:r>
              <a:rPr sz="1400" spc="-10" dirty="0">
                <a:latin typeface="Times New Roman"/>
                <a:cs typeface="Times New Roman"/>
              </a:rPr>
              <a:t>блоки: </a:t>
            </a:r>
            <a:r>
              <a:rPr sz="1400" dirty="0">
                <a:latin typeface="Cambria Math"/>
                <a:cs typeface="Cambria Math"/>
              </a:rPr>
              <a:t>𝑡 =</a:t>
            </a:r>
            <a:r>
              <a:rPr sz="1400" spc="-9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𝑡</a:t>
            </a:r>
            <a:r>
              <a:rPr sz="1500" spc="22" baseline="-16666" dirty="0">
                <a:latin typeface="Cambria Math"/>
                <a:cs typeface="Cambria Math"/>
              </a:rPr>
              <a:t>0</a:t>
            </a:r>
            <a:r>
              <a:rPr sz="2100" spc="22" baseline="1984" dirty="0">
                <a:latin typeface="Cambria Math"/>
                <a:cs typeface="Cambria Math"/>
              </a:rPr>
              <a:t>|</a:t>
            </a:r>
            <a:r>
              <a:rPr sz="1400" spc="15" dirty="0">
                <a:latin typeface="Cambria Math"/>
                <a:cs typeface="Cambria Math"/>
              </a:rPr>
              <a:t>𝑡</a:t>
            </a:r>
            <a:r>
              <a:rPr sz="1500" spc="22" baseline="-16666" dirty="0">
                <a:latin typeface="Cambria Math"/>
                <a:cs typeface="Cambria Math"/>
              </a:rPr>
              <a:t>1</a:t>
            </a:r>
            <a:r>
              <a:rPr sz="2100" spc="22" baseline="1984" dirty="0">
                <a:latin typeface="Cambria Math"/>
                <a:cs typeface="Cambria Math"/>
              </a:rPr>
              <a:t>|</a:t>
            </a:r>
            <a:r>
              <a:rPr sz="1400" spc="15" dirty="0">
                <a:latin typeface="Cambria Math"/>
                <a:cs typeface="Cambria Math"/>
              </a:rPr>
              <a:t>𝑡</a:t>
            </a:r>
            <a:r>
              <a:rPr sz="1500" spc="22" baseline="-16666" dirty="0">
                <a:latin typeface="Cambria Math"/>
                <a:cs typeface="Cambria Math"/>
              </a:rPr>
              <a:t>2</a:t>
            </a:r>
            <a:r>
              <a:rPr sz="2100" spc="22" baseline="1984" dirty="0">
                <a:latin typeface="Cambria Math"/>
                <a:cs typeface="Cambria Math"/>
              </a:rPr>
              <a:t>|</a:t>
            </a:r>
            <a:r>
              <a:rPr sz="1400" spc="15" dirty="0">
                <a:latin typeface="Cambria Math"/>
                <a:cs typeface="Cambria Math"/>
              </a:rPr>
              <a:t>𝑡</a:t>
            </a:r>
            <a:r>
              <a:rPr sz="1500" spc="22" baseline="-16666" dirty="0">
                <a:latin typeface="Cambria Math"/>
                <a:cs typeface="Cambria Math"/>
              </a:rPr>
              <a:t>3</a:t>
            </a:r>
            <a:r>
              <a:rPr sz="2100" spc="22" baseline="1984" dirty="0">
                <a:latin typeface="Cambria Math"/>
                <a:cs typeface="Cambria Math"/>
              </a:rPr>
              <a:t>|</a:t>
            </a:r>
            <a:r>
              <a:rPr sz="1400" spc="15" dirty="0">
                <a:latin typeface="Cambria Math"/>
                <a:cs typeface="Cambria Math"/>
              </a:rPr>
              <a:t>𝑡</a:t>
            </a:r>
            <a:r>
              <a:rPr sz="1500" spc="22" baseline="-16666" dirty="0">
                <a:latin typeface="Cambria Math"/>
                <a:cs typeface="Cambria Math"/>
              </a:rPr>
              <a:t>4</a:t>
            </a:r>
            <a:r>
              <a:rPr sz="1400" spc="1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9248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imes New Roman"/>
                <a:cs typeface="Times New Roman"/>
              </a:rPr>
              <a:t>2. </a:t>
            </a:r>
            <a:r>
              <a:rPr sz="1400" spc="-5" dirty="0">
                <a:latin typeface="Times New Roman"/>
                <a:cs typeface="Times New Roman"/>
              </a:rPr>
              <a:t>Разбить </a:t>
            </a:r>
            <a:r>
              <a:rPr sz="1400" dirty="0">
                <a:latin typeface="Times New Roman"/>
                <a:cs typeface="Times New Roman"/>
              </a:rPr>
              <a:t>с на </a:t>
            </a:r>
            <a:r>
              <a:rPr sz="1400" spc="-5" dirty="0">
                <a:latin typeface="Times New Roman"/>
                <a:cs typeface="Times New Roman"/>
              </a:rPr>
              <a:t>32-битные </a:t>
            </a:r>
            <a:r>
              <a:rPr sz="1400" spc="-10" dirty="0">
                <a:latin typeface="Times New Roman"/>
                <a:cs typeface="Times New Roman"/>
              </a:rPr>
              <a:t>блоки: </a:t>
            </a:r>
            <a:r>
              <a:rPr sz="1400" dirty="0">
                <a:latin typeface="Cambria Math"/>
                <a:cs typeface="Cambria Math"/>
              </a:rPr>
              <a:t>𝑐 =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r>
              <a:rPr sz="1500" spc="15" baseline="-16666" dirty="0">
                <a:latin typeface="Cambria Math"/>
                <a:cs typeface="Cambria Math"/>
              </a:rPr>
              <a:t>0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r>
              <a:rPr sz="1500" spc="15" baseline="-16666" dirty="0">
                <a:latin typeface="Cambria Math"/>
                <a:cs typeface="Cambria Math"/>
              </a:rPr>
              <a:t>1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r>
              <a:rPr sz="1500" spc="15" baseline="-16666" dirty="0">
                <a:latin typeface="Cambria Math"/>
                <a:cs typeface="Cambria Math"/>
              </a:rPr>
              <a:t>2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r>
              <a:rPr sz="1500" spc="15" baseline="-16666" dirty="0">
                <a:latin typeface="Cambria Math"/>
                <a:cs typeface="Cambria Math"/>
              </a:rPr>
              <a:t>3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r>
              <a:rPr sz="1500" spc="15" baseline="-16666" dirty="0">
                <a:latin typeface="Cambria Math"/>
                <a:cs typeface="Cambria Math"/>
              </a:rPr>
              <a:t>4</a:t>
            </a:r>
            <a:r>
              <a:rPr sz="1400" spc="1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9248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0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4 𝑑𝑜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𝑡</a:t>
            </a:r>
            <a:r>
              <a:rPr sz="1500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⊕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30" dirty="0">
                <a:latin typeface="Cambria Math"/>
                <a:cs typeface="Cambria Math"/>
              </a:rPr>
              <a:t>𝑐</a:t>
            </a:r>
            <a:r>
              <a:rPr sz="1500" spc="44" baseline="-16666" dirty="0">
                <a:latin typeface="Cambria Math"/>
                <a:cs typeface="Cambria Math"/>
              </a:rPr>
              <a:t>𝑖</a:t>
            </a:r>
            <a:r>
              <a:rPr sz="1400" spc="3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9248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Times New Roman"/>
                <a:cs typeface="Times New Roman"/>
              </a:rPr>
              <a:t>4.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0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4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𝑑𝑜</a:t>
            </a:r>
            <a:endParaRPr sz="1400">
              <a:latin typeface="Cambria Math"/>
              <a:cs typeface="Cambria Math"/>
            </a:endParaRPr>
          </a:p>
          <a:p>
            <a:pPr marL="1249680">
              <a:lnSpc>
                <a:spcPct val="100000"/>
              </a:lnSpc>
              <a:spcBef>
                <a:spcPts val="660"/>
              </a:spcBef>
            </a:pPr>
            <a:r>
              <a:rPr sz="2100" baseline="11904" dirty="0">
                <a:latin typeface="Times New Roman"/>
                <a:cs typeface="Times New Roman"/>
              </a:rPr>
              <a:t>a. </a:t>
            </a:r>
            <a:r>
              <a:rPr sz="2100" spc="-52" baseline="11904" dirty="0">
                <a:latin typeface="Cambria Math"/>
                <a:cs typeface="Cambria Math"/>
              </a:rPr>
              <a:t>𝑏</a:t>
            </a:r>
            <a:r>
              <a:rPr sz="1000" spc="-35" dirty="0">
                <a:latin typeface="Cambria Math"/>
                <a:cs typeface="Cambria Math"/>
              </a:rPr>
              <a:t>1</a:t>
            </a:r>
            <a:r>
              <a:rPr sz="1000" spc="150" dirty="0">
                <a:latin typeface="Cambria Math"/>
                <a:cs typeface="Cambria Math"/>
              </a:rPr>
              <a:t> </a:t>
            </a:r>
            <a:r>
              <a:rPr sz="2100" baseline="11904" dirty="0">
                <a:latin typeface="Cambria Math"/>
                <a:cs typeface="Cambria Math"/>
              </a:rPr>
              <a:t>← 𝑐</a:t>
            </a:r>
            <a:r>
              <a:rPr sz="1500" baseline="2777" dirty="0">
                <a:latin typeface="Cambria Math"/>
                <a:cs typeface="Cambria Math"/>
              </a:rPr>
              <a:t>(</a:t>
            </a:r>
            <a:r>
              <a:rPr sz="1000" dirty="0">
                <a:latin typeface="Cambria Math"/>
                <a:cs typeface="Cambria Math"/>
              </a:rPr>
              <a:t>𝑖+4</a:t>
            </a:r>
            <a:r>
              <a:rPr sz="1500" baseline="2777" dirty="0">
                <a:latin typeface="Cambria Math"/>
                <a:cs typeface="Cambria Math"/>
              </a:rPr>
              <a:t>) </a:t>
            </a:r>
            <a:r>
              <a:rPr sz="1000" spc="65" dirty="0">
                <a:latin typeface="Cambria Math"/>
                <a:cs typeface="Cambria Math"/>
              </a:rPr>
              <a:t>𝑚𝑜𝑑 </a:t>
            </a:r>
            <a:r>
              <a:rPr sz="1000" spc="35" dirty="0">
                <a:latin typeface="Cambria Math"/>
                <a:cs typeface="Cambria Math"/>
              </a:rPr>
              <a:t>5</a:t>
            </a:r>
            <a:r>
              <a:rPr sz="2100" spc="52" baseline="11904" dirty="0">
                <a:latin typeface="Cambria Math"/>
                <a:cs typeface="Cambria Math"/>
              </a:rPr>
              <a:t>, </a:t>
            </a:r>
            <a:r>
              <a:rPr sz="2100" spc="-22" baseline="11904" dirty="0">
                <a:latin typeface="Cambria Math"/>
                <a:cs typeface="Cambria Math"/>
              </a:rPr>
              <a:t>𝑏</a:t>
            </a:r>
            <a:r>
              <a:rPr sz="1000" spc="-15" dirty="0">
                <a:latin typeface="Cambria Math"/>
                <a:cs typeface="Cambria Math"/>
              </a:rPr>
              <a:t>2 </a:t>
            </a:r>
            <a:r>
              <a:rPr sz="2100" baseline="11904" dirty="0">
                <a:latin typeface="Cambria Math"/>
                <a:cs typeface="Cambria Math"/>
              </a:rPr>
              <a:t>← 𝑐</a:t>
            </a:r>
            <a:r>
              <a:rPr sz="1500" baseline="2777" dirty="0">
                <a:latin typeface="Cambria Math"/>
                <a:cs typeface="Cambria Math"/>
              </a:rPr>
              <a:t>(</a:t>
            </a:r>
            <a:r>
              <a:rPr sz="1000" dirty="0">
                <a:latin typeface="Cambria Math"/>
                <a:cs typeface="Cambria Math"/>
              </a:rPr>
              <a:t>𝑖+3</a:t>
            </a:r>
            <a:r>
              <a:rPr sz="1500" baseline="2777" dirty="0">
                <a:latin typeface="Cambria Math"/>
                <a:cs typeface="Cambria Math"/>
              </a:rPr>
              <a:t>) </a:t>
            </a:r>
            <a:r>
              <a:rPr sz="1000" spc="65" dirty="0">
                <a:latin typeface="Cambria Math"/>
                <a:cs typeface="Cambria Math"/>
              </a:rPr>
              <a:t>𝑚𝑜𝑑</a:t>
            </a:r>
            <a:r>
              <a:rPr sz="1000" spc="110" dirty="0">
                <a:latin typeface="Cambria Math"/>
                <a:cs typeface="Cambria Math"/>
              </a:rPr>
              <a:t> </a:t>
            </a:r>
            <a:r>
              <a:rPr sz="1000" spc="35" dirty="0">
                <a:latin typeface="Cambria Math"/>
                <a:cs typeface="Cambria Math"/>
              </a:rPr>
              <a:t>5</a:t>
            </a:r>
            <a:r>
              <a:rPr sz="2100" spc="52" baseline="11904" dirty="0">
                <a:latin typeface="Cambria Math"/>
                <a:cs typeface="Cambria Math"/>
              </a:rPr>
              <a:t>.</a:t>
            </a:r>
            <a:endParaRPr sz="2100" baseline="11904">
              <a:latin typeface="Cambria Math"/>
              <a:cs typeface="Cambria Math"/>
            </a:endParaRPr>
          </a:p>
          <a:p>
            <a:pPr marL="1249680">
              <a:lnSpc>
                <a:spcPct val="100000"/>
              </a:lnSpc>
              <a:spcBef>
                <a:spcPts val="530"/>
              </a:spcBef>
            </a:pPr>
            <a:r>
              <a:rPr sz="2100" baseline="11904" dirty="0">
                <a:latin typeface="Times New Roman"/>
                <a:cs typeface="Times New Roman"/>
              </a:rPr>
              <a:t>b. </a:t>
            </a:r>
            <a:r>
              <a:rPr sz="2100" spc="-15" baseline="11904" dirty="0">
                <a:latin typeface="Cambria Math"/>
                <a:cs typeface="Cambria Math"/>
              </a:rPr>
              <a:t>𝑎</a:t>
            </a:r>
            <a:r>
              <a:rPr sz="1000" spc="-10" dirty="0">
                <a:latin typeface="Cambria Math"/>
                <a:cs typeface="Cambria Math"/>
              </a:rPr>
              <a:t>1 </a:t>
            </a:r>
            <a:r>
              <a:rPr sz="2100" baseline="11904" dirty="0">
                <a:latin typeface="Cambria Math"/>
                <a:cs typeface="Cambria Math"/>
              </a:rPr>
              <a:t>← </a:t>
            </a:r>
            <a:r>
              <a:rPr sz="2100" spc="52" baseline="11904" dirty="0">
                <a:latin typeface="Cambria Math"/>
                <a:cs typeface="Cambria Math"/>
              </a:rPr>
              <a:t>𝑥</a:t>
            </a:r>
            <a:r>
              <a:rPr sz="1000" spc="35" dirty="0">
                <a:latin typeface="Cambria Math"/>
                <a:cs typeface="Cambria Math"/>
              </a:rPr>
              <a:t>𝑖</a:t>
            </a:r>
            <a:r>
              <a:rPr sz="2100" spc="52" baseline="11904" dirty="0">
                <a:latin typeface="Cambria Math"/>
                <a:cs typeface="Cambria Math"/>
              </a:rPr>
              <a:t>, </a:t>
            </a:r>
            <a:r>
              <a:rPr sz="2100" spc="7" baseline="11904" dirty="0">
                <a:latin typeface="Cambria Math"/>
                <a:cs typeface="Cambria Math"/>
              </a:rPr>
              <a:t>𝑎</a:t>
            </a:r>
            <a:r>
              <a:rPr sz="1000" spc="5" dirty="0">
                <a:latin typeface="Cambria Math"/>
                <a:cs typeface="Cambria Math"/>
              </a:rPr>
              <a:t>2 </a:t>
            </a:r>
            <a:r>
              <a:rPr sz="2100" baseline="11904" dirty="0">
                <a:latin typeface="Cambria Math"/>
                <a:cs typeface="Cambria Math"/>
              </a:rPr>
              <a:t>← </a:t>
            </a:r>
            <a:r>
              <a:rPr sz="2100" spc="7" baseline="11904" dirty="0">
                <a:latin typeface="Cambria Math"/>
                <a:cs typeface="Cambria Math"/>
              </a:rPr>
              <a:t>𝑥</a:t>
            </a:r>
            <a:r>
              <a:rPr sz="1500" spc="7" baseline="2777" dirty="0">
                <a:latin typeface="Cambria Math"/>
                <a:cs typeface="Cambria Math"/>
              </a:rPr>
              <a:t>(</a:t>
            </a:r>
            <a:r>
              <a:rPr sz="1000" spc="5" dirty="0">
                <a:latin typeface="Cambria Math"/>
                <a:cs typeface="Cambria Math"/>
              </a:rPr>
              <a:t>𝑖+1</a:t>
            </a:r>
            <a:r>
              <a:rPr sz="1500" spc="7" baseline="2777" dirty="0">
                <a:latin typeface="Cambria Math"/>
                <a:cs typeface="Cambria Math"/>
              </a:rPr>
              <a:t>) </a:t>
            </a:r>
            <a:r>
              <a:rPr sz="1000" spc="65" dirty="0">
                <a:latin typeface="Cambria Math"/>
                <a:cs typeface="Cambria Math"/>
              </a:rPr>
              <a:t>𝑚𝑜𝑑 </a:t>
            </a:r>
            <a:r>
              <a:rPr sz="1000" spc="20" dirty="0">
                <a:latin typeface="Cambria Math"/>
                <a:cs typeface="Cambria Math"/>
              </a:rPr>
              <a:t>5 </a:t>
            </a:r>
            <a:r>
              <a:rPr sz="2100" baseline="11904" dirty="0">
                <a:latin typeface="Cambria Math"/>
                <a:cs typeface="Cambria Math"/>
              </a:rPr>
              <a:t>⊕ </a:t>
            </a:r>
            <a:r>
              <a:rPr sz="2100" spc="7" baseline="11904" dirty="0">
                <a:latin typeface="Cambria Math"/>
                <a:cs typeface="Cambria Math"/>
              </a:rPr>
              <a:t>𝑥</a:t>
            </a:r>
            <a:r>
              <a:rPr sz="1500" spc="7" baseline="2777" dirty="0">
                <a:latin typeface="Cambria Math"/>
                <a:cs typeface="Cambria Math"/>
              </a:rPr>
              <a:t>(</a:t>
            </a:r>
            <a:r>
              <a:rPr sz="1000" spc="5" dirty="0">
                <a:latin typeface="Cambria Math"/>
                <a:cs typeface="Cambria Math"/>
              </a:rPr>
              <a:t>𝑖+4</a:t>
            </a:r>
            <a:r>
              <a:rPr sz="1500" spc="7" baseline="2777" dirty="0">
                <a:latin typeface="Cambria Math"/>
                <a:cs typeface="Cambria Math"/>
              </a:rPr>
              <a:t>) </a:t>
            </a:r>
            <a:r>
              <a:rPr sz="1000" spc="65" dirty="0">
                <a:latin typeface="Cambria Math"/>
                <a:cs typeface="Cambria Math"/>
              </a:rPr>
              <a:t>𝑚𝑜𝑑</a:t>
            </a:r>
            <a:r>
              <a:rPr sz="1000" spc="110" dirty="0">
                <a:latin typeface="Cambria Math"/>
                <a:cs typeface="Cambria Math"/>
              </a:rPr>
              <a:t> </a:t>
            </a:r>
            <a:r>
              <a:rPr sz="1000" spc="35" dirty="0">
                <a:latin typeface="Cambria Math"/>
                <a:cs typeface="Cambria Math"/>
              </a:rPr>
              <a:t>5</a:t>
            </a:r>
            <a:r>
              <a:rPr sz="2100" spc="52" baseline="11904" dirty="0">
                <a:latin typeface="Cambria Math"/>
                <a:cs typeface="Cambria Math"/>
              </a:rPr>
              <a:t>.</a:t>
            </a:r>
            <a:endParaRPr sz="2100" baseline="11904">
              <a:latin typeface="Cambria Math"/>
              <a:cs typeface="Cambria Math"/>
            </a:endParaRPr>
          </a:p>
          <a:p>
            <a:pPr marL="1249680">
              <a:lnSpc>
                <a:spcPts val="1190"/>
              </a:lnSpc>
              <a:spcBef>
                <a:spcPts val="215"/>
              </a:spcBef>
            </a:pPr>
            <a:r>
              <a:rPr sz="1400" dirty="0">
                <a:latin typeface="Times New Roman"/>
                <a:cs typeface="Times New Roman"/>
              </a:rPr>
              <a:t>c. </a:t>
            </a:r>
            <a:r>
              <a:rPr sz="1400" dirty="0">
                <a:latin typeface="Cambria Math"/>
                <a:cs typeface="Cambria Math"/>
              </a:rPr>
              <a:t>𝐴 ← </a:t>
            </a:r>
            <a:r>
              <a:rPr sz="1400" spc="15" dirty="0">
                <a:latin typeface="Cambria Math"/>
                <a:cs typeface="Cambria Math"/>
              </a:rPr>
              <a:t>𝑎</a:t>
            </a:r>
            <a:r>
              <a:rPr sz="1500" spc="22" baseline="-16666" dirty="0">
                <a:latin typeface="Cambria Math"/>
                <a:cs typeface="Cambria Math"/>
              </a:rPr>
              <a:t>1</a:t>
            </a:r>
            <a:r>
              <a:rPr sz="2100" spc="22" baseline="1984" dirty="0">
                <a:latin typeface="Cambria Math"/>
                <a:cs typeface="Cambria Math"/>
              </a:rPr>
              <a:t>|</a:t>
            </a:r>
            <a:r>
              <a:rPr sz="1400" spc="15" dirty="0">
                <a:latin typeface="Cambria Math"/>
                <a:cs typeface="Cambria Math"/>
              </a:rPr>
              <a:t>𝑎</a:t>
            </a:r>
            <a:r>
              <a:rPr sz="1500" spc="22" baseline="-16666" dirty="0">
                <a:latin typeface="Cambria Math"/>
                <a:cs typeface="Cambria Math"/>
              </a:rPr>
              <a:t>2</a:t>
            </a:r>
            <a:r>
              <a:rPr sz="1400" spc="1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𝐵 ← </a:t>
            </a:r>
            <a:r>
              <a:rPr sz="1400" spc="70" dirty="0">
                <a:latin typeface="Cambria Math"/>
                <a:cs typeface="Cambria Math"/>
              </a:rPr>
              <a:t>𝑏</a:t>
            </a:r>
            <a:r>
              <a:rPr sz="1500" spc="104" baseline="30555" dirty="0">
                <a:latin typeface="Cambria Math"/>
                <a:cs typeface="Cambria Math"/>
              </a:rPr>
              <a:t>′ </a:t>
            </a:r>
            <a:r>
              <a:rPr sz="2100" baseline="1984" dirty="0">
                <a:latin typeface="Cambria Math"/>
                <a:cs typeface="Cambria Math"/>
              </a:rPr>
              <a:t>|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25" dirty="0">
                <a:latin typeface="Times New Roman"/>
                <a:cs typeface="Times New Roman"/>
              </a:rPr>
              <a:t>где </a:t>
            </a:r>
            <a:r>
              <a:rPr sz="1400" spc="70" dirty="0">
                <a:latin typeface="Cambria Math"/>
                <a:cs typeface="Cambria Math"/>
              </a:rPr>
              <a:t>𝑏</a:t>
            </a:r>
            <a:r>
              <a:rPr sz="1500" spc="104" baseline="30555" dirty="0">
                <a:latin typeface="Cambria Math"/>
                <a:cs typeface="Cambria Math"/>
              </a:rPr>
              <a:t>′ </a:t>
            </a:r>
            <a:r>
              <a:rPr sz="1400" dirty="0">
                <a:latin typeface="Times New Roman"/>
                <a:cs typeface="Times New Roman"/>
              </a:rPr>
              <a:t>- 24 </a:t>
            </a:r>
            <a:r>
              <a:rPr sz="1400" spc="-5" dirty="0">
                <a:latin typeface="Times New Roman"/>
                <a:cs typeface="Times New Roman"/>
              </a:rPr>
              <a:t>последних </a:t>
            </a:r>
            <a:r>
              <a:rPr sz="1400" spc="-10" dirty="0">
                <a:latin typeface="Times New Roman"/>
                <a:cs typeface="Times New Roman"/>
              </a:rPr>
              <a:t>значащих </a:t>
            </a:r>
            <a:r>
              <a:rPr sz="1400" dirty="0">
                <a:latin typeface="Times New Roman"/>
                <a:cs typeface="Times New Roman"/>
              </a:rPr>
              <a:t>бита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165" algn="ctr">
              <a:lnSpc>
                <a:spcPts val="710"/>
              </a:lnSpc>
              <a:tabLst>
                <a:tab pos="810260" algn="l"/>
              </a:tabLst>
            </a:pPr>
            <a:r>
              <a:rPr sz="1000" spc="20" dirty="0">
                <a:latin typeface="Cambria Math"/>
                <a:cs typeface="Cambria Math"/>
              </a:rPr>
              <a:t>1	1</a:t>
            </a:r>
            <a:endParaRPr sz="1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373432"/>
            <a:ext cx="6275705" cy="93618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  <a:p>
            <a:pPr marL="24161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982980" indent="-229235">
              <a:lnSpc>
                <a:spcPct val="100000"/>
              </a:lnSpc>
              <a:spcBef>
                <a:spcPts val="295"/>
              </a:spcBef>
              <a:buAutoNum type="arabicPeriod" startAt="5"/>
              <a:tabLst>
                <a:tab pos="983615" algn="l"/>
              </a:tabLst>
            </a:pPr>
            <a:r>
              <a:rPr sz="1400" spc="-10" dirty="0">
                <a:latin typeface="Times New Roman"/>
                <a:cs typeface="Times New Roman"/>
              </a:rPr>
              <a:t>Использовать </a:t>
            </a:r>
            <a:r>
              <a:rPr sz="1400" spc="-5" dirty="0">
                <a:latin typeface="Times New Roman"/>
                <a:cs typeface="Times New Roman"/>
              </a:rPr>
              <a:t>DES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15" dirty="0">
                <a:latin typeface="Times New Roman"/>
                <a:cs typeface="Times New Roman"/>
              </a:rPr>
              <a:t>ключом </a:t>
            </a:r>
            <a:r>
              <a:rPr sz="1400" i="1" dirty="0">
                <a:latin typeface="Times New Roman"/>
                <a:cs typeface="Times New Roman"/>
              </a:rPr>
              <a:t>B </a:t>
            </a:r>
            <a:r>
              <a:rPr sz="1400" dirty="0">
                <a:latin typeface="Times New Roman"/>
                <a:cs typeface="Times New Roman"/>
              </a:rPr>
              <a:t>для </a:t>
            </a:r>
            <a:r>
              <a:rPr sz="1400" spc="-5" dirty="0">
                <a:latin typeface="Times New Roman"/>
                <a:cs typeface="Times New Roman"/>
              </a:rPr>
              <a:t>шифрования </a:t>
            </a:r>
            <a:r>
              <a:rPr sz="1400" i="1" spc="-1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: </a:t>
            </a:r>
            <a:r>
              <a:rPr sz="1400" spc="-15" dirty="0">
                <a:latin typeface="Cambria Math"/>
                <a:cs typeface="Cambria Math"/>
              </a:rPr>
              <a:t>𝑦</a:t>
            </a:r>
            <a:r>
              <a:rPr sz="1500" spc="-22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𝐷𝐸𝑆</a:t>
            </a:r>
            <a:r>
              <a:rPr sz="1500" spc="15" baseline="-16666" dirty="0">
                <a:latin typeface="Cambria Math"/>
                <a:cs typeface="Cambria Math"/>
              </a:rPr>
              <a:t>𝐵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𝐴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982980" indent="-229235">
              <a:lnSpc>
                <a:spcPct val="100000"/>
              </a:lnSpc>
              <a:spcBef>
                <a:spcPts val="370"/>
              </a:spcBef>
              <a:buAutoNum type="arabicPeriod" startAt="5"/>
              <a:tabLst>
                <a:tab pos="983615" algn="l"/>
              </a:tabLst>
            </a:pPr>
            <a:r>
              <a:rPr sz="1400" spc="-5" dirty="0">
                <a:latin typeface="Times New Roman"/>
                <a:cs typeface="Times New Roman"/>
              </a:rPr>
              <a:t>Разбить </a:t>
            </a:r>
            <a:r>
              <a:rPr sz="1400" spc="-15" dirty="0">
                <a:latin typeface="Cambria Math"/>
                <a:cs typeface="Cambria Math"/>
              </a:rPr>
              <a:t>𝑦</a:t>
            </a:r>
            <a:r>
              <a:rPr sz="1500" spc="-22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10" dirty="0">
                <a:latin typeface="Times New Roman"/>
                <a:cs typeface="Times New Roman"/>
              </a:rPr>
              <a:t>два </a:t>
            </a:r>
            <a:r>
              <a:rPr sz="1400" spc="-5" dirty="0">
                <a:latin typeface="Times New Roman"/>
                <a:cs typeface="Times New Roman"/>
              </a:rPr>
              <a:t>32-битных </a:t>
            </a:r>
            <a:r>
              <a:rPr sz="1400" spc="-15" dirty="0">
                <a:latin typeface="Times New Roman"/>
                <a:cs typeface="Times New Roman"/>
              </a:rPr>
              <a:t>блока:</a:t>
            </a:r>
            <a:r>
              <a:rPr sz="1400" spc="-15" dirty="0">
                <a:latin typeface="Cambria Math"/>
                <a:cs typeface="Cambria Math"/>
              </a:rPr>
              <a:t>𝑦</a:t>
            </a:r>
            <a:r>
              <a:rPr sz="1500" spc="-22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-20" dirty="0">
                <a:latin typeface="Cambria Math"/>
                <a:cs typeface="Cambria Math"/>
              </a:rPr>
              <a:t> </a:t>
            </a:r>
            <a:r>
              <a:rPr sz="1400" spc="35" dirty="0">
                <a:latin typeface="Cambria Math"/>
                <a:cs typeface="Cambria Math"/>
              </a:rPr>
              <a:t>𝐿</a:t>
            </a:r>
            <a:r>
              <a:rPr sz="1500" spc="52" baseline="-16666" dirty="0">
                <a:latin typeface="Cambria Math"/>
                <a:cs typeface="Cambria Math"/>
              </a:rPr>
              <a:t>𝑖</a:t>
            </a:r>
            <a:r>
              <a:rPr sz="1400" spc="35" dirty="0">
                <a:latin typeface="Cambria Math"/>
                <a:cs typeface="Cambria Math"/>
              </a:rPr>
              <a:t>|𝑅</a:t>
            </a:r>
            <a:r>
              <a:rPr sz="1500" spc="52" baseline="-16666" dirty="0">
                <a:latin typeface="Cambria Math"/>
                <a:cs typeface="Cambria Math"/>
              </a:rPr>
              <a:t>𝑖</a:t>
            </a:r>
            <a:r>
              <a:rPr sz="1400" spc="3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5438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Times New Roman"/>
                <a:cs typeface="Times New Roman"/>
              </a:rPr>
              <a:t>7.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0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4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𝑑𝑜</a:t>
            </a:r>
            <a:endParaRPr sz="1400">
              <a:latin typeface="Cambria Math"/>
              <a:cs typeface="Cambria Math"/>
            </a:endParaRPr>
          </a:p>
          <a:p>
            <a:pPr marL="1211580">
              <a:lnSpc>
                <a:spcPct val="100000"/>
              </a:lnSpc>
              <a:spcBef>
                <a:spcPts val="660"/>
              </a:spcBef>
            </a:pPr>
            <a:r>
              <a:rPr sz="2100" baseline="11904" dirty="0">
                <a:latin typeface="Times New Roman"/>
                <a:cs typeface="Times New Roman"/>
              </a:rPr>
              <a:t>a. </a:t>
            </a:r>
            <a:r>
              <a:rPr sz="2100" spc="-7" baseline="11904" dirty="0">
                <a:latin typeface="Cambria Math"/>
                <a:cs typeface="Cambria Math"/>
              </a:rPr>
              <a:t>𝑧</a:t>
            </a:r>
            <a:r>
              <a:rPr sz="1000" spc="-5" dirty="0">
                <a:latin typeface="Cambria Math"/>
                <a:cs typeface="Cambria Math"/>
              </a:rPr>
              <a:t>𝑖 </a:t>
            </a:r>
            <a:r>
              <a:rPr sz="2100" baseline="11904" dirty="0">
                <a:latin typeface="Cambria Math"/>
                <a:cs typeface="Cambria Math"/>
              </a:rPr>
              <a:t>← </a:t>
            </a:r>
            <a:r>
              <a:rPr sz="2100" spc="15" baseline="11904" dirty="0">
                <a:latin typeface="Cambria Math"/>
                <a:cs typeface="Cambria Math"/>
              </a:rPr>
              <a:t>𝐿</a:t>
            </a:r>
            <a:r>
              <a:rPr sz="1000" spc="10" dirty="0">
                <a:latin typeface="Cambria Math"/>
                <a:cs typeface="Cambria Math"/>
              </a:rPr>
              <a:t>𝑖 </a:t>
            </a:r>
            <a:r>
              <a:rPr sz="2100" baseline="11904" dirty="0">
                <a:latin typeface="Cambria Math"/>
                <a:cs typeface="Cambria Math"/>
              </a:rPr>
              <a:t>⊕ </a:t>
            </a:r>
            <a:r>
              <a:rPr sz="2100" spc="7" baseline="11904" dirty="0">
                <a:latin typeface="Cambria Math"/>
                <a:cs typeface="Cambria Math"/>
              </a:rPr>
              <a:t>𝑅</a:t>
            </a:r>
            <a:r>
              <a:rPr sz="1500" spc="7" baseline="2777" dirty="0">
                <a:latin typeface="Cambria Math"/>
                <a:cs typeface="Cambria Math"/>
              </a:rPr>
              <a:t>(</a:t>
            </a:r>
            <a:r>
              <a:rPr sz="1000" spc="5" dirty="0">
                <a:latin typeface="Cambria Math"/>
                <a:cs typeface="Cambria Math"/>
              </a:rPr>
              <a:t>𝑖+2</a:t>
            </a:r>
            <a:r>
              <a:rPr sz="1500" spc="7" baseline="2777" dirty="0">
                <a:latin typeface="Cambria Math"/>
                <a:cs typeface="Cambria Math"/>
              </a:rPr>
              <a:t>) </a:t>
            </a:r>
            <a:r>
              <a:rPr sz="1000" spc="65" dirty="0">
                <a:latin typeface="Cambria Math"/>
                <a:cs typeface="Cambria Math"/>
              </a:rPr>
              <a:t>𝑚𝑜𝑑 </a:t>
            </a:r>
            <a:r>
              <a:rPr sz="1000" spc="20" dirty="0">
                <a:latin typeface="Cambria Math"/>
                <a:cs typeface="Cambria Math"/>
              </a:rPr>
              <a:t>5 </a:t>
            </a:r>
            <a:r>
              <a:rPr sz="2100" baseline="11904" dirty="0">
                <a:latin typeface="Cambria Math"/>
                <a:cs typeface="Cambria Math"/>
              </a:rPr>
              <a:t>⊕ </a:t>
            </a:r>
            <a:r>
              <a:rPr sz="2100" spc="15" baseline="11904" dirty="0">
                <a:latin typeface="Cambria Math"/>
                <a:cs typeface="Cambria Math"/>
              </a:rPr>
              <a:t>𝐿</a:t>
            </a:r>
            <a:r>
              <a:rPr sz="1500" spc="15" baseline="2777" dirty="0">
                <a:latin typeface="Cambria Math"/>
                <a:cs typeface="Cambria Math"/>
              </a:rPr>
              <a:t>(</a:t>
            </a:r>
            <a:r>
              <a:rPr sz="1000" spc="10" dirty="0">
                <a:latin typeface="Cambria Math"/>
                <a:cs typeface="Cambria Math"/>
              </a:rPr>
              <a:t>𝑖+3</a:t>
            </a:r>
            <a:r>
              <a:rPr sz="1500" spc="15" baseline="2777" dirty="0">
                <a:latin typeface="Cambria Math"/>
                <a:cs typeface="Cambria Math"/>
              </a:rPr>
              <a:t>) </a:t>
            </a:r>
            <a:r>
              <a:rPr sz="1000" spc="65" dirty="0">
                <a:latin typeface="Cambria Math"/>
                <a:cs typeface="Cambria Math"/>
              </a:rPr>
              <a:t>𝑚𝑜𝑑</a:t>
            </a:r>
            <a:r>
              <a:rPr sz="1000" spc="45" dirty="0">
                <a:latin typeface="Cambria Math"/>
                <a:cs typeface="Cambria Math"/>
              </a:rPr>
              <a:t> </a:t>
            </a:r>
            <a:r>
              <a:rPr sz="1000" spc="35" dirty="0">
                <a:latin typeface="Cambria Math"/>
                <a:cs typeface="Cambria Math"/>
              </a:rPr>
              <a:t>5</a:t>
            </a:r>
            <a:r>
              <a:rPr sz="2100" spc="52" baseline="11904" dirty="0">
                <a:latin typeface="Cambria Math"/>
                <a:cs typeface="Cambria Math"/>
              </a:rPr>
              <a:t>.</a:t>
            </a:r>
            <a:endParaRPr sz="2100" baseline="11904">
              <a:latin typeface="Cambria Math"/>
              <a:cs typeface="Cambria Math"/>
            </a:endParaRPr>
          </a:p>
          <a:p>
            <a:pPr marL="75438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Times New Roman"/>
                <a:cs typeface="Times New Roman"/>
              </a:rPr>
              <a:t>8. </a:t>
            </a:r>
            <a:r>
              <a:rPr sz="1400" spc="-15" dirty="0">
                <a:latin typeface="Cambria Math"/>
                <a:cs typeface="Cambria Math"/>
              </a:rPr>
              <a:t>Выход: </a:t>
            </a:r>
            <a:r>
              <a:rPr sz="1400" spc="20" dirty="0">
                <a:latin typeface="Cambria Math"/>
                <a:cs typeface="Cambria Math"/>
              </a:rPr>
              <a:t>𝐺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𝑡, </a:t>
            </a:r>
            <a:r>
              <a:rPr sz="1400" spc="25" dirty="0">
                <a:latin typeface="Cambria Math"/>
                <a:cs typeface="Cambria Math"/>
              </a:rPr>
              <a:t>𝑐</a:t>
            </a:r>
            <a:r>
              <a:rPr sz="2100" spc="37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-2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𝑧</a:t>
            </a:r>
            <a:r>
              <a:rPr sz="1500" spc="15" baseline="-16666" dirty="0">
                <a:latin typeface="Cambria Math"/>
                <a:cs typeface="Cambria Math"/>
              </a:rPr>
              <a:t>0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𝑧</a:t>
            </a:r>
            <a:r>
              <a:rPr sz="1500" spc="15" baseline="-16666" dirty="0">
                <a:latin typeface="Cambria Math"/>
                <a:cs typeface="Cambria Math"/>
              </a:rPr>
              <a:t>1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𝑧</a:t>
            </a:r>
            <a:r>
              <a:rPr sz="1500" spc="15" baseline="-16666" dirty="0">
                <a:latin typeface="Cambria Math"/>
                <a:cs typeface="Cambria Math"/>
              </a:rPr>
              <a:t>2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𝑧</a:t>
            </a:r>
            <a:r>
              <a:rPr sz="1500" spc="15" baseline="-16666" dirty="0">
                <a:latin typeface="Cambria Math"/>
                <a:cs typeface="Cambria Math"/>
              </a:rPr>
              <a:t>3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𝑧</a:t>
            </a:r>
            <a:r>
              <a:rPr sz="1500" spc="15" baseline="-16666" dirty="0">
                <a:latin typeface="Cambria Math"/>
                <a:cs typeface="Cambria Math"/>
              </a:rPr>
              <a:t>4</a:t>
            </a:r>
            <a:r>
              <a:rPr sz="1400" spc="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803275" lvl="1" indent="-366395">
              <a:lnSpc>
                <a:spcPct val="100000"/>
              </a:lnSpc>
              <a:spcBef>
                <a:spcPts val="1350"/>
              </a:spcBef>
              <a:buSzPct val="87500"/>
              <a:buFont typeface="Arial"/>
              <a:buAutoNum type="arabicPeriod" startAt="6"/>
              <a:tabLst>
                <a:tab pos="803910" algn="l"/>
              </a:tabLst>
            </a:pPr>
            <a:r>
              <a:rPr sz="1600" b="1" spc="-10" dirty="0">
                <a:latin typeface="Arial"/>
                <a:cs typeface="Arial"/>
              </a:rPr>
              <a:t>Криптографически стойкая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хэш-функция</a:t>
            </a:r>
            <a:endParaRPr sz="16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98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однонаправленную функцию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H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𝐻: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∗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→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9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76200" marR="68580" algn="just">
              <a:lnSpc>
                <a:spcPct val="121700"/>
              </a:lnSpc>
              <a:spcBef>
                <a:spcPts val="37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∗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размерности,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включая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пустую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строку,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3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19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-мерных двоичных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це-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лое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неотрицательное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Будучи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произволь-  ной длины, она вычисляет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h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фиксированной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ℎ  =</a:t>
            </a:r>
            <a:r>
              <a:rPr sz="14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𝐻(𝑀).</a:t>
            </a:r>
            <a:endParaRPr sz="1400">
              <a:latin typeface="Cambria Math"/>
              <a:cs typeface="Cambria Math"/>
            </a:endParaRPr>
          </a:p>
          <a:p>
            <a:pPr marL="76200" marR="72390" indent="449580">
              <a:lnSpc>
                <a:spcPts val="1600"/>
              </a:lnSpc>
              <a:spcBef>
                <a:spcPts val="8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Очевидно,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функций много.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Криптографические применения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требу-  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наличия дополнительных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свойств:</a:t>
            </a:r>
            <a:endParaRPr sz="1400">
              <a:latin typeface="Times New Roman"/>
              <a:cs typeface="Times New Roman"/>
            </a:endParaRPr>
          </a:p>
          <a:p>
            <a:pPr marL="982980" lvl="2" indent="-22606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Font typeface="Symbol"/>
              <a:buChar char=""/>
              <a:tabLst>
                <a:tab pos="982980" algn="l"/>
                <a:tab pos="9836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Зная </a:t>
            </a:r>
            <a:r>
              <a:rPr sz="1400" spc="10" dirty="0">
                <a:latin typeface="Cambria Math"/>
                <a:cs typeface="Cambria Math"/>
              </a:rPr>
              <a:t>𝑀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легко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ℎ</a:t>
            </a:r>
            <a:r>
              <a:rPr sz="1400" spc="1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982980" lvl="2" indent="-22606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Font typeface="Symbol"/>
              <a:buChar char=""/>
              <a:tabLst>
                <a:tab pos="982980" algn="l"/>
                <a:tab pos="9836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Зная </a:t>
            </a:r>
            <a:r>
              <a:rPr sz="1400" spc="15" dirty="0">
                <a:latin typeface="Cambria Math"/>
                <a:cs typeface="Cambria Math"/>
              </a:rPr>
              <a:t>𝐻</a:t>
            </a:r>
            <a:r>
              <a:rPr sz="1400" spc="15" dirty="0"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трудно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 </a:t>
            </a:r>
            <a:r>
              <a:rPr sz="1400" spc="10" dirty="0">
                <a:latin typeface="Cambria Math"/>
                <a:cs typeface="Cambria Math"/>
              </a:rPr>
              <a:t>𝑀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20" dirty="0">
                <a:latin typeface="Cambria Math"/>
                <a:cs typeface="Cambria Math"/>
              </a:rPr>
              <a:t>𝐻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𝑀</a:t>
            </a:r>
            <a:r>
              <a:rPr sz="2100" spc="3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6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ℎ;</a:t>
            </a:r>
            <a:endParaRPr sz="1400">
              <a:latin typeface="Cambria Math"/>
              <a:cs typeface="Cambria Math"/>
            </a:endParaRPr>
          </a:p>
          <a:p>
            <a:pPr marL="982980" lvl="2" indent="-22606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Symbol"/>
              <a:buChar char=""/>
              <a:tabLst>
                <a:tab pos="982980" algn="l"/>
                <a:tab pos="9836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Зная </a:t>
            </a:r>
            <a:r>
              <a:rPr sz="1400" spc="10" dirty="0">
                <a:latin typeface="Cambria Math"/>
                <a:cs typeface="Cambria Math"/>
              </a:rPr>
              <a:t>𝑀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трудно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</a:t>
            </a:r>
            <a:r>
              <a:rPr sz="1400" spc="-5" dirty="0">
                <a:latin typeface="Cambria Math"/>
                <a:cs typeface="Cambria Math"/>
              </a:rPr>
              <a:t>𝑀’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</a:t>
            </a:r>
            <a:endParaRPr sz="1400">
              <a:latin typeface="Times New Roman"/>
              <a:cs typeface="Times New Roman"/>
            </a:endParaRPr>
          </a:p>
          <a:p>
            <a:pPr marL="982980">
              <a:lnSpc>
                <a:spcPct val="100000"/>
              </a:lnSpc>
              <a:spcBef>
                <a:spcPts val="395"/>
              </a:spcBef>
            </a:pPr>
            <a:r>
              <a:rPr sz="1400" spc="20" dirty="0">
                <a:latin typeface="Cambria Math"/>
                <a:cs typeface="Cambria Math"/>
              </a:rPr>
              <a:t>𝐻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𝑀</a:t>
            </a:r>
            <a:r>
              <a:rPr sz="2100" spc="3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25" dirty="0">
                <a:latin typeface="Cambria Math"/>
                <a:cs typeface="Cambria Math"/>
              </a:rPr>
              <a:t> </a:t>
            </a:r>
            <a:r>
              <a:rPr sz="1400" spc="35" dirty="0">
                <a:latin typeface="Cambria Math"/>
                <a:cs typeface="Cambria Math"/>
              </a:rPr>
              <a:t>𝐻</a:t>
            </a:r>
            <a:r>
              <a:rPr sz="2100" spc="52" baseline="1984" dirty="0">
                <a:latin typeface="Cambria Math"/>
                <a:cs typeface="Cambria Math"/>
              </a:rPr>
              <a:t>(</a:t>
            </a:r>
            <a:r>
              <a:rPr sz="1400" spc="35" dirty="0">
                <a:latin typeface="Cambria Math"/>
                <a:cs typeface="Cambria Math"/>
              </a:rPr>
              <a:t>𝑀</a:t>
            </a:r>
            <a:r>
              <a:rPr sz="1500" spc="52" baseline="27777" dirty="0">
                <a:latin typeface="Cambria Math"/>
                <a:cs typeface="Cambria Math"/>
              </a:rPr>
              <a:t>′</a:t>
            </a:r>
            <a:r>
              <a:rPr sz="2100" spc="52" baseline="1984" dirty="0">
                <a:latin typeface="Cambria Math"/>
                <a:cs typeface="Cambria Math"/>
              </a:rPr>
              <a:t>)</a:t>
            </a:r>
            <a:r>
              <a:rPr sz="1400" spc="3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76200" marR="68580" indent="449580" algn="just">
              <a:lnSpc>
                <a:spcPct val="120000"/>
              </a:lnSpc>
              <a:spcBef>
                <a:spcPts val="38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удовлетворяющая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свойствам,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называться криптогра-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фически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стойкой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хэш-функцией. Приведем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формальное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определение.</a:t>
            </a:r>
            <a:endParaRPr sz="1400">
              <a:latin typeface="Times New Roman"/>
              <a:cs typeface="Times New Roman"/>
            </a:endParaRPr>
          </a:p>
          <a:p>
            <a:pPr marL="76200" marR="72390" algn="just">
              <a:lnSpc>
                <a:spcPct val="120000"/>
              </a:lnSpc>
              <a:spcBef>
                <a:spcPts val="38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4.10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H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криптографически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стойкой,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трем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требованиям:</a:t>
            </a:r>
            <a:endParaRPr sz="1400">
              <a:latin typeface="Times New Roman"/>
              <a:cs typeface="Times New Roman"/>
            </a:endParaRPr>
          </a:p>
          <a:p>
            <a:pPr marL="533400" marR="67310" indent="-228600" algn="just">
              <a:lnSpc>
                <a:spcPct val="121100"/>
              </a:lnSpc>
              <a:spcBef>
                <a:spcPts val="370"/>
              </a:spcBef>
              <a:buAutoNum type="arabicPeriod"/>
              <a:tabLst>
                <a:tab pos="53403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Необратимость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восстановлению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прообраза: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заданно-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хэш-функции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h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вычислительно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невозможно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𝐻(𝑋)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ℎ</a:t>
            </a:r>
            <a:r>
              <a:rPr sz="12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33400" marR="66040" indent="-228600" algn="just">
              <a:lnSpc>
                <a:spcPct val="120000"/>
              </a:lnSpc>
              <a:spcBef>
                <a:spcPts val="130"/>
              </a:spcBef>
              <a:buAutoNum type="arabicPeriod"/>
              <a:tabLst>
                <a:tab pos="53403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коллизиям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первого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восстановлению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вторых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образов: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вычислительно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невоз-  можно подобрать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для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H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)=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H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marL="533400" marR="71120" indent="-228600" algn="just">
              <a:lnSpc>
                <a:spcPct val="120100"/>
              </a:lnSpc>
              <a:spcBef>
                <a:spcPts val="130"/>
              </a:spcBef>
              <a:buAutoNum type="arabicPeriod"/>
              <a:tabLst>
                <a:tab pos="534035" algn="l"/>
              </a:tabLst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коллизиям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рода: должно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вычислительно невоз-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подобрать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пару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сообщений 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M’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), имеющих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 хэш-функции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327" y="426211"/>
            <a:ext cx="6323330" cy="840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  <a:p>
            <a:pPr marL="127000" marR="64135" indent="449580" algn="just">
              <a:lnSpc>
                <a:spcPct val="119400"/>
              </a:lnSpc>
              <a:spcBef>
                <a:spcPts val="11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хэш-функции называют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хэш-кодом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хэш-значением.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про- 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цесс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хэш-кода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сообщения.</a:t>
            </a:r>
            <a:endParaRPr sz="1400">
              <a:latin typeface="Times New Roman"/>
              <a:cs typeface="Times New Roman"/>
            </a:endParaRPr>
          </a:p>
          <a:p>
            <a:pPr marL="127000" marR="59690" algn="just">
              <a:lnSpc>
                <a:spcPct val="119800"/>
              </a:lnSpc>
              <a:spcBef>
                <a:spcPts val="14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Не стоит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путать криптостойкое хэширование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рованием таблиц,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программировании. Дело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вы-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числений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хэшировании таблиц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(создания словарей)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программах исполь-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односторонние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коллизиям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первого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второго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заменяются требованием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«хорошего»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хэш-значений. 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 необходимость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минимизации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вероятно-  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совпадения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исходных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сообщений, но не  предъявляет требований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сложности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нахождения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злоумыш-  ленником.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задач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недостаточно.</a:t>
            </a:r>
            <a:endParaRPr sz="1400">
              <a:latin typeface="Times New Roman"/>
              <a:cs typeface="Times New Roman"/>
            </a:endParaRPr>
          </a:p>
          <a:p>
            <a:pPr marL="127000" marR="64135" algn="just">
              <a:lnSpc>
                <a:spcPct val="119800"/>
              </a:lnSpc>
              <a:spcBef>
                <a:spcPts val="13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многих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приложениях 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требуется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быст-  рая вычислимость и первое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(стойкость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восстановлению прообраза).  Функции,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вторым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третьим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(стойкостью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коллизиям),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нестойкими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хэш-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просто не криптографическими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хэш-функциями.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306705">
              <a:lnSpc>
                <a:spcPct val="100000"/>
              </a:lnSpc>
              <a:tabLst>
                <a:tab pos="911860" algn="l"/>
              </a:tabLst>
            </a:pPr>
            <a:r>
              <a:rPr sz="1400" b="1" spc="-5" dirty="0">
                <a:latin typeface="Arial"/>
                <a:cs typeface="Arial"/>
              </a:rPr>
              <a:t>4.6.1.	</a:t>
            </a:r>
            <a:r>
              <a:rPr sz="1400" b="1" spc="-10" dirty="0">
                <a:latin typeface="Arial"/>
                <a:cs typeface="Arial"/>
              </a:rPr>
              <a:t>Использование хэш-функции </a:t>
            </a:r>
            <a:r>
              <a:rPr sz="1400" b="1" dirty="0">
                <a:latin typeface="Arial"/>
                <a:cs typeface="Arial"/>
              </a:rPr>
              <a:t>в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ГПСЧ</a:t>
            </a:r>
            <a:endParaRPr sz="1400">
              <a:latin typeface="Arial"/>
              <a:cs typeface="Arial"/>
            </a:endParaRPr>
          </a:p>
          <a:p>
            <a:pPr marL="127000" marR="64769" indent="449580" algn="just">
              <a:lnSpc>
                <a:spcPct val="120700"/>
              </a:lnSpc>
              <a:spcBef>
                <a:spcPts val="55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 хэш-функции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КСПСЧ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подобно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нию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блочного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шифра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цели. Выбрав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инициализирующее  натуральное число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 применяем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преобразование</a:t>
            </a:r>
            <a:endParaRPr sz="1400">
              <a:latin typeface="Times New Roman"/>
              <a:cs typeface="Times New Roman"/>
            </a:endParaRPr>
          </a:p>
          <a:p>
            <a:pPr marL="127000" marR="67945" algn="just">
              <a:lnSpc>
                <a:spcPct val="120200"/>
              </a:lnSpc>
              <a:spcBef>
                <a:spcPts val="3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𝐻(𝑆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2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модифицирован,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главная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уязвимость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останется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полностью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зависит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инициализирующего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значения.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Узнав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инициализирующее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злоумышленник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построить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всю последовательность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ПСЧ.</a:t>
            </a:r>
            <a:endParaRPr sz="1400">
              <a:latin typeface="Times New Roman"/>
              <a:cs typeface="Times New Roman"/>
            </a:endParaRPr>
          </a:p>
          <a:p>
            <a:pPr marL="127000" marR="6604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построения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зовать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реинициализации,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внутреннего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очередного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последователь-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(подробно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 action="ppaction://hlinksldjump"/>
              </a:rPr>
              <a:t>2.4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требования увеличивают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надежность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снижают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успешной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ГПСЧ.</a:t>
            </a:r>
            <a:endParaRPr sz="1400">
              <a:latin typeface="Times New Roman"/>
              <a:cs typeface="Times New Roman"/>
            </a:endParaRPr>
          </a:p>
          <a:p>
            <a:pPr marL="576580" algn="just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хэш-функции.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7445" cy="8864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72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295"/>
              </a:spcBef>
              <a:tabLst>
                <a:tab pos="835660" algn="l"/>
              </a:tabLst>
            </a:pPr>
            <a:r>
              <a:rPr sz="1400" b="1" spc="-5" dirty="0">
                <a:latin typeface="Arial"/>
                <a:cs typeface="Arial"/>
              </a:rPr>
              <a:t>4.6.2.	CRC32 (Cyclic redundancy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check)</a:t>
            </a:r>
            <a:endParaRPr sz="1400">
              <a:latin typeface="Arial"/>
              <a:cs typeface="Arial"/>
            </a:endParaRPr>
          </a:p>
          <a:p>
            <a:pPr marL="50800" marR="45720" indent="449580" algn="just">
              <a:lnSpc>
                <a:spcPct val="1198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CRC32 (Cyclic redundancy check/code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циклический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избыточный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код)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криптографически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стойкой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хэш-функцией,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обладает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устойчивостью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коллизиям.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широко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защиты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(ненамеренных) изменений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данных,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обнаружения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ошибок 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передаче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т.п.</a:t>
            </a:r>
            <a:endParaRPr sz="1400">
              <a:latin typeface="Times New Roman"/>
              <a:cs typeface="Times New Roman"/>
            </a:endParaRPr>
          </a:p>
          <a:p>
            <a:pPr marL="500380" algn="just">
              <a:lnSpc>
                <a:spcPct val="100000"/>
              </a:lnSpc>
              <a:spcBef>
                <a:spcPts val="9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вычисления  CRC32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стандарте</a:t>
            </a:r>
            <a:r>
              <a:rPr sz="1400" spc="3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CRC32-IEEE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802.3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[21].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Изложим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коротко</a:t>
            </a:r>
            <a:r>
              <a:rPr sz="1400" spc="1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суть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алгоритма.</a:t>
            </a:r>
            <a:r>
              <a:rPr sz="1400" spc="1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Любое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сообщение,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состоящее</a:t>
            </a:r>
            <a:r>
              <a:rPr sz="1400" spc="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endParaRPr sz="1400">
              <a:latin typeface="Times New Roman"/>
              <a:cs typeface="Times New Roman"/>
            </a:endParaRPr>
          </a:p>
          <a:p>
            <a:pPr marL="50800" marR="47625" algn="just">
              <a:lnSpc>
                <a:spcPct val="120000"/>
              </a:lnSpc>
              <a:spcBef>
                <a:spcPts val="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представлено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двоичный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много-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член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0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 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0800" marR="46355" indent="449580" algn="just">
              <a:lnSpc>
                <a:spcPct val="122100"/>
              </a:lnSpc>
              <a:spcBef>
                <a:spcPts val="5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вычисления CRC 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понадобится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еще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называемый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порождающим многочленом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обозначаемый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𝐺(𝑥)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𝐺(𝑥)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больше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ноль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меньше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𝐺(𝑥)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должен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неприводимым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𝐺𝐹(2)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иметь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ненулевой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</a:t>
            </a:r>
            <a:r>
              <a:rPr sz="1400" spc="1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Пример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32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26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2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16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10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8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7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𝑥 +</a:t>
            </a:r>
            <a:r>
              <a:rPr sz="1400" spc="2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  <a:p>
            <a:pPr marL="500380">
              <a:lnSpc>
                <a:spcPct val="100000"/>
              </a:lnSpc>
              <a:spcBef>
                <a:spcPts val="91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контрольной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суммы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порождающим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многочленом</a:t>
            </a:r>
            <a:endParaRPr sz="1400">
              <a:latin typeface="Times New Roman"/>
              <a:cs typeface="Times New Roman"/>
            </a:endParaRPr>
          </a:p>
          <a:p>
            <a:pPr marL="50800" marR="44450">
              <a:lnSpc>
                <a:spcPts val="2050"/>
              </a:lnSpc>
              <a:spcBef>
                <a:spcPts val="12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битовая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длины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пред-  ставляющая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𝑅(𝑥)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получаемый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остатке  при  делении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многочлена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5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𝑀(𝑥)</a:t>
            </a:r>
            <a:r>
              <a:rPr sz="1400" spc="2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𝐺(𝑥)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улучшения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качества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хэширования</a:t>
            </a:r>
            <a:r>
              <a:rPr sz="1400" spc="1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коротких</a:t>
            </a:r>
            <a:r>
              <a:rPr sz="1400" spc="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последователь-</a:t>
            </a:r>
            <a:endParaRPr sz="1400">
              <a:latin typeface="Times New Roman"/>
              <a:cs typeface="Times New Roman"/>
            </a:endParaRPr>
          </a:p>
          <a:p>
            <a:pPr marL="50800" marR="45085">
              <a:lnSpc>
                <a:spcPct val="120200"/>
              </a:lnSpc>
              <a:spcBef>
                <a:spcPts val="35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ностей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𝑀(𝑥)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умножают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2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сдвигом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регистра на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∙ 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2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1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𝐺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0800" marR="43180" indent="449580" algn="just">
              <a:lnSpc>
                <a:spcPct val="119800"/>
              </a:lnSpc>
              <a:spcBef>
                <a:spcPts val="5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Процесс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строится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итеративно: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разбивается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128 (или более) битов. На каждой итерации вычисляется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CRC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побитового сложения нового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CRC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предыдущей итерации.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работы 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следнем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выходом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426211"/>
            <a:ext cx="6250940" cy="453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4.6.3.	</a:t>
            </a:r>
            <a:r>
              <a:rPr sz="1400" b="1" dirty="0">
                <a:latin typeface="Arial"/>
                <a:cs typeface="Arial"/>
              </a:rPr>
              <a:t>MD4</a:t>
            </a:r>
            <a:endParaRPr sz="1400">
              <a:latin typeface="Arial"/>
              <a:cs typeface="Arial"/>
            </a:endParaRPr>
          </a:p>
          <a:p>
            <a:pPr marL="63500" marR="55880" indent="449580" algn="just">
              <a:lnSpc>
                <a:spcPct val="1199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хэширования, разработанный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Рональдом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Л. Ривестом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RSA Data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Security,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Inc. </a:t>
            </a:r>
            <a:r>
              <a:rPr sz="1400" spc="-10" dirty="0">
                <a:latin typeface="Times New Roman"/>
                <a:cs typeface="Times New Roman"/>
              </a:rPr>
              <a:t>Алгоритм </a:t>
            </a:r>
            <a:r>
              <a:rPr sz="1400" spc="-5" dirty="0">
                <a:latin typeface="Times New Roman"/>
                <a:cs typeface="Times New Roman"/>
              </a:rPr>
              <a:t>описан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dirty="0">
                <a:latin typeface="Times New Roman"/>
                <a:cs typeface="Times New Roman"/>
                <a:hlinkClick r:id="rId2"/>
              </a:rPr>
              <a:t>RFC </a:t>
            </a:r>
            <a:r>
              <a:rPr sz="1400" spc="-5" dirty="0">
                <a:latin typeface="Times New Roman"/>
                <a:cs typeface="Times New Roman"/>
                <a:hlinkClick r:id="rId2"/>
              </a:rPr>
              <a:t>1320</a:t>
            </a:r>
            <a:r>
              <a:rPr sz="1400" spc="-5" dirty="0">
                <a:latin typeface="Times New Roman"/>
                <a:cs typeface="Times New Roman"/>
              </a:rPr>
              <a:t>. </a:t>
            </a:r>
            <a:r>
              <a:rPr sz="1400" spc="-10" dirty="0">
                <a:latin typeface="Times New Roman"/>
                <a:cs typeface="Times New Roman"/>
              </a:rPr>
              <a:t>Хэш-значение </a:t>
            </a:r>
            <a:r>
              <a:rPr sz="1400" spc="-5" dirty="0">
                <a:latin typeface="Times New Roman"/>
                <a:cs typeface="Times New Roman"/>
              </a:rPr>
              <a:t>представля-  </a:t>
            </a:r>
            <a:r>
              <a:rPr sz="1400" dirty="0">
                <a:latin typeface="Times New Roman"/>
                <a:cs typeface="Times New Roman"/>
              </a:rPr>
              <a:t>ет </a:t>
            </a:r>
            <a:r>
              <a:rPr sz="1400" spc="-5" dirty="0">
                <a:latin typeface="Times New Roman"/>
                <a:cs typeface="Times New Roman"/>
              </a:rPr>
              <a:t>шестнадцатеричное </a:t>
            </a:r>
            <a:r>
              <a:rPr sz="1400" dirty="0">
                <a:latin typeface="Times New Roman"/>
                <a:cs typeface="Times New Roman"/>
              </a:rPr>
              <a:t>число из </a:t>
            </a:r>
            <a:r>
              <a:rPr sz="1400" spc="-5" dirty="0">
                <a:latin typeface="Times New Roman"/>
                <a:cs typeface="Times New Roman"/>
              </a:rPr>
              <a:t>32 </a:t>
            </a:r>
            <a:r>
              <a:rPr sz="1400" spc="-10" dirty="0">
                <a:latin typeface="Times New Roman"/>
                <a:cs typeface="Times New Roman"/>
              </a:rPr>
              <a:t>4-битовых символов.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стойким,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базе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было разрабо-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тано целое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семейство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более сложных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хэширования,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MD5,  SHA-1, RIPEMD-160, SHA-256, SHA-512, SHA-384.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</a:t>
            </a:r>
            <a:r>
              <a:rPr sz="1400" spc="1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MD4</a:t>
            </a:r>
            <a:endParaRPr sz="1400">
              <a:latin typeface="Times New Roman"/>
              <a:cs typeface="Times New Roman"/>
            </a:endParaRPr>
          </a:p>
          <a:p>
            <a:pPr marL="63500" marR="58419" algn="just">
              <a:lnSpc>
                <a:spcPts val="2020"/>
              </a:lnSpc>
              <a:spcBef>
                <a:spcPts val="11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усложненными версиями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ознакомиться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специ-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ализированной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литературе.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MD4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[14,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22].</a:t>
            </a:r>
            <a:endParaRPr sz="1400">
              <a:latin typeface="Times New Roman"/>
              <a:cs typeface="Times New Roman"/>
            </a:endParaRPr>
          </a:p>
          <a:p>
            <a:pPr marL="63500" marR="57785" algn="just">
              <a:lnSpc>
                <a:spcPct val="121100"/>
              </a:lnSpc>
              <a:spcBef>
                <a:spcPts val="57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Исходные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вход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поступают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размером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512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разбитые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 32-битовых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128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6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MD4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участвуют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поразрядные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от трех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32-битовых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пере-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менных: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9469" y="5176138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4201" y="5122789"/>
          <a:ext cx="3312160" cy="99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1525"/>
              </a:tblGrid>
              <a:tr h="301878">
                <a:tc>
                  <a:txBody>
                    <a:bodyPr/>
                    <a:lstStyle/>
                    <a:p>
                      <a:pPr marL="127000">
                        <a:lnSpc>
                          <a:spcPts val="1660"/>
                        </a:lnSpc>
                      </a:pP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𝑓</a:t>
                      </a:r>
                      <a:r>
                        <a:rPr sz="2100" spc="22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𝑢, 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𝑣, </a:t>
                      </a: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100" spc="22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400" spc="-6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15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𝑢⋀𝑣</a:t>
                      </a:r>
                      <a:r>
                        <a:rPr sz="2100" spc="15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⋁</a:t>
                      </a:r>
                      <a:r>
                        <a:rPr sz="2100" spc="15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𝑢⋀𝑤</a:t>
                      </a:r>
                      <a:r>
                        <a:rPr sz="2100" spc="15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</a:tr>
              <a:tr h="38785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𝑔</a:t>
                      </a:r>
                      <a:r>
                        <a:rPr sz="2100" spc="22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𝑢, 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𝑣, </a:t>
                      </a: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100" spc="22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= </a:t>
                      </a:r>
                      <a:r>
                        <a:rPr sz="2100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 ∧ 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100" spc="30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∨ </a:t>
                      </a:r>
                      <a:r>
                        <a:rPr sz="2100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 ∧ </a:t>
                      </a: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100" spc="22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∨ </a:t>
                      </a:r>
                      <a:r>
                        <a:rPr sz="2100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𝑣 ∧</a:t>
                      </a:r>
                      <a:r>
                        <a:rPr sz="1400" spc="-3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100" spc="15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84455" marB="0"/>
                </a:tc>
              </a:tr>
              <a:tr h="301116">
                <a:tc>
                  <a:txBody>
                    <a:bodyPr/>
                    <a:lstStyle/>
                    <a:p>
                      <a:pPr marL="127000">
                        <a:lnSpc>
                          <a:spcPts val="1610"/>
                        </a:lnSpc>
                        <a:spcBef>
                          <a:spcPts val="660"/>
                        </a:spcBef>
                      </a:pP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ℎ</a:t>
                      </a:r>
                      <a:r>
                        <a:rPr sz="2100" spc="15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𝑢, 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𝑣, </a:t>
                      </a:r>
                      <a:r>
                        <a:rPr sz="1400" spc="1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100" spc="22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= 𝑢 ⊕ 𝑣 ⊕</a:t>
                      </a:r>
                      <a:r>
                        <a:rPr sz="1400" spc="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𝑤.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8382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1227" y="6221958"/>
            <a:ext cx="6202045" cy="2798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6195" algn="just">
              <a:lnSpc>
                <a:spcPct val="120000"/>
              </a:lnSpc>
              <a:spcBef>
                <a:spcPts val="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Выравнивание сообщения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дополняется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короче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добавляется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идут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0. Оставшиеся 64 бита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 кратной 512 длины сообщения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заполняется  значением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сообщения (истинной,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выравнивания).</a:t>
            </a:r>
            <a:endParaRPr sz="14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20700"/>
              </a:lnSpc>
              <a:spcBef>
                <a:spcPts val="37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Инициализация.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протяжении всего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следим за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текущим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хэш-  состоянием </a:t>
            </a:r>
            <a:r>
              <a:rPr sz="2100" spc="-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32-битовых переменных,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начальные значения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изначально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</a:t>
            </a:r>
            <a:endParaRPr sz="1400">
              <a:latin typeface="Times New Roman"/>
              <a:cs typeface="Times New Roman"/>
            </a:endParaRPr>
          </a:p>
          <a:p>
            <a:pPr marL="38100" indent="46990" algn="just">
              <a:lnSpc>
                <a:spcPct val="100000"/>
              </a:lnSpc>
              <a:spcBef>
                <a:spcPts val="994"/>
              </a:spcBef>
            </a:pP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5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0x67452301,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0x𝐸𝐹𝐶𝐷𝐴𝐵89,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0x98𝐵𝐴𝐷𝐶𝐹𝐸,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2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0x10325476.</a:t>
            </a:r>
            <a:endParaRPr sz="1400">
              <a:latin typeface="Cambria Math"/>
              <a:cs typeface="Cambria Math"/>
            </a:endParaRPr>
          </a:p>
          <a:p>
            <a:pPr marL="38100" marR="33655" algn="just">
              <a:lnSpc>
                <a:spcPct val="122100"/>
              </a:lnSpc>
              <a:spcBef>
                <a:spcPts val="54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Они называются переменными сцепления.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(все-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три),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константы 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: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9630" y="889761"/>
            <a:ext cx="161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6602" y="666838"/>
            <a:ext cx="3804920" cy="4629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1205865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𝑗 ≤ 15,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9495" y="1116837"/>
            <a:ext cx="1593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0x5𝐴827999,</a:t>
            </a:r>
            <a:endParaRPr sz="2100" baseline="1984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2095" y="1324101"/>
            <a:ext cx="1118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0x6𝐸𝐷9𝐸𝐵𝐴1,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5096" y="1109218"/>
            <a:ext cx="102235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16 ≤ 𝑗 ≤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31,</a:t>
            </a:r>
            <a:endParaRPr sz="1400">
              <a:latin typeface="Cambria Math"/>
              <a:cs typeface="Cambria Math"/>
            </a:endParaRPr>
          </a:p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32 ≤ 𝑗 ≤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47.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227" y="1614272"/>
            <a:ext cx="6199505" cy="80352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10310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0…15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0,1,2,3,4,5,6,7,8,9,10,11,12,13,14,15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2103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16…31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0,4,8,12,1,5,9,13,2,6,10,14,3,7,11,15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210310">
              <a:lnSpc>
                <a:spcPct val="100000"/>
              </a:lnSpc>
              <a:spcBef>
                <a:spcPts val="375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32…47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0,8,4,12,2,10,6,14,1,9,5,13,3,11,7,15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2103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0…15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3,7,11,19,3,7,11,19,3,7,11,19,3,7,11,19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21031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16…31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3,5,9,13,3,5,9,13,3,5,9,13,3,5,9,13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210310">
              <a:lnSpc>
                <a:spcPct val="100000"/>
              </a:lnSpc>
              <a:spcBef>
                <a:spcPts val="37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32…47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3,9,11,15,3,9,11,15,3,9,11,15,3,9,11,15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8100" marR="30480" algn="just">
              <a:lnSpc>
                <a:spcPct val="126099"/>
              </a:lnSpc>
              <a:spcBef>
                <a:spcPts val="47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в цикле.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Поток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 состоит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 одновременно загружаемых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слов в массив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𝑗 &lt;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16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Затем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выполняем следующие преобразования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 слов,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внесенных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данных:</a:t>
            </a:r>
            <a:endParaRPr sz="1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𝐵,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-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495300" indent="-229235">
              <a:lnSpc>
                <a:spcPct val="100000"/>
              </a:lnSpc>
              <a:spcBef>
                <a:spcPts val="900"/>
              </a:spcBef>
              <a:buAutoNum type="arabicPeriod" startAt="2"/>
              <a:tabLst>
                <a:tab pos="495934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Выполнить первый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раунд.</a:t>
            </a:r>
            <a:endParaRPr sz="1400">
              <a:latin typeface="Times New Roman"/>
              <a:cs typeface="Times New Roman"/>
            </a:endParaRPr>
          </a:p>
          <a:p>
            <a:pPr marL="495300" indent="-229235">
              <a:lnSpc>
                <a:spcPct val="100000"/>
              </a:lnSpc>
              <a:spcBef>
                <a:spcPts val="940"/>
              </a:spcBef>
              <a:buAutoNum type="arabicPeriod" startAt="2"/>
              <a:tabLst>
                <a:tab pos="495934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второй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раунд.</a:t>
            </a:r>
            <a:endParaRPr sz="1400">
              <a:latin typeface="Times New Roman"/>
              <a:cs typeface="Times New Roman"/>
            </a:endParaRPr>
          </a:p>
          <a:p>
            <a:pPr marL="495300" indent="-229235">
              <a:lnSpc>
                <a:spcPct val="100000"/>
              </a:lnSpc>
              <a:spcBef>
                <a:spcPts val="935"/>
              </a:spcBef>
              <a:buAutoNum type="arabicPeriod" startAt="2"/>
              <a:tabLst>
                <a:tab pos="495934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Выполнить третий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раунд.</a:t>
            </a:r>
            <a:endParaRPr sz="1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-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𝐴,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𝐵,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𝐶,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8100" marR="31115" algn="just">
              <a:lnSpc>
                <a:spcPct val="121400"/>
              </a:lnSpc>
              <a:spcBef>
                <a:spcPts val="555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считывания всех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представляют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собой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конкате-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нацию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окончательных значений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переменных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48768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раундов.</a:t>
            </a:r>
            <a:endParaRPr sz="14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96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𝐹𝑂𝑅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0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𝑡𝑜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15</a:t>
            </a:r>
            <a:endParaRPr sz="1400">
              <a:latin typeface="Cambria Math"/>
              <a:cs typeface="Cambria Math"/>
            </a:endParaRPr>
          </a:p>
          <a:p>
            <a:pPr marL="1845945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  <a:p>
            <a:pPr marL="1845945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 𝑡 = 𝐴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𝐵,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200" spc="37" baseline="-34722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1845945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2.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𝐶,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(𝐷,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𝐶).</a:t>
            </a:r>
            <a:endParaRPr sz="1400">
              <a:latin typeface="Cambria Math"/>
              <a:cs typeface="Cambria Math"/>
            </a:endParaRPr>
          </a:p>
          <a:p>
            <a:pPr marL="1845945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endParaRPr sz="1400">
              <a:latin typeface="Cambria Math"/>
              <a:cs typeface="Cambria Math"/>
            </a:endParaRPr>
          </a:p>
          <a:p>
            <a:pPr marL="487680">
              <a:lnSpc>
                <a:spcPct val="100000"/>
              </a:lnSpc>
              <a:spcBef>
                <a:spcPts val="93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𝐹𝑂𝑅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16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𝑡𝑜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31</a:t>
            </a:r>
            <a:endParaRPr sz="1400">
              <a:latin typeface="Cambria Math"/>
              <a:cs typeface="Cambria Math"/>
            </a:endParaRPr>
          </a:p>
          <a:p>
            <a:pPr marL="1845945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  <a:p>
            <a:pPr marL="1845945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 𝑡 = 𝐴 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𝐶,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200" spc="37" baseline="-34722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427" y="786232"/>
            <a:ext cx="6303645" cy="86226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96745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2.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𝐶,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(𝐷,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𝐶).</a:t>
            </a:r>
            <a:endParaRPr sz="1400">
              <a:latin typeface="Cambria Math"/>
              <a:cs typeface="Cambria Math"/>
            </a:endParaRPr>
          </a:p>
          <a:p>
            <a:pPr marL="1896745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endParaRPr sz="1400">
              <a:latin typeface="Cambria Math"/>
              <a:cs typeface="Cambria Math"/>
            </a:endParaRPr>
          </a:p>
          <a:p>
            <a:pPr marL="538480">
              <a:lnSpc>
                <a:spcPct val="100000"/>
              </a:lnSpc>
              <a:spcBef>
                <a:spcPts val="93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1896745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𝐹𝑂𝑅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32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𝑡𝑜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47</a:t>
            </a:r>
            <a:endParaRPr sz="1400">
              <a:latin typeface="Cambria Math"/>
              <a:cs typeface="Cambria Math"/>
            </a:endParaRPr>
          </a:p>
          <a:p>
            <a:pPr marL="1896745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  <a:p>
            <a:pPr marL="1896745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1. 𝑡 = 𝐴 +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200" spc="37" baseline="-34722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1896745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2.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𝐶,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(𝐷,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𝐶).</a:t>
            </a:r>
            <a:endParaRPr sz="1400">
              <a:latin typeface="Cambria Math"/>
              <a:cs typeface="Cambria Math"/>
            </a:endParaRPr>
          </a:p>
          <a:p>
            <a:pPr marL="1896745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endParaRPr sz="1400">
              <a:latin typeface="Cambria Math"/>
              <a:cs typeface="Cambria Math"/>
            </a:endParaRPr>
          </a:p>
          <a:p>
            <a:pPr marL="53848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 символ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циклический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влево.</a:t>
            </a:r>
            <a:endParaRPr sz="1400">
              <a:latin typeface="Times New Roman"/>
              <a:cs typeface="Times New Roman"/>
            </a:endParaRPr>
          </a:p>
          <a:p>
            <a:pPr marL="873760" lvl="2" indent="-605790">
              <a:lnSpc>
                <a:spcPct val="100000"/>
              </a:lnSpc>
              <a:spcBef>
                <a:spcPts val="1370"/>
              </a:spcBef>
              <a:buFont typeface="Arial"/>
              <a:buAutoNum type="arabicPeriod" startAt="4"/>
              <a:tabLst>
                <a:tab pos="873760" algn="l"/>
                <a:tab pos="874394" algn="l"/>
              </a:tabLst>
            </a:pPr>
            <a:r>
              <a:rPr sz="1400" b="1" dirty="0">
                <a:latin typeface="Arial"/>
                <a:cs typeface="Arial"/>
              </a:rPr>
              <a:t>MD5</a:t>
            </a:r>
            <a:endParaRPr sz="1400">
              <a:latin typeface="Arial"/>
              <a:cs typeface="Arial"/>
            </a:endParaRPr>
          </a:p>
          <a:p>
            <a:pPr marL="88900" marR="82550" indent="449580" algn="just">
              <a:lnSpc>
                <a:spcPct val="119900"/>
              </a:lnSpc>
              <a:spcBef>
                <a:spcPts val="5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MD5 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улучшенной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версией MD4.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Подробное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RFC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1321[22].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Схема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вычислений усложнена относительно MD4,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однако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сделало шифр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устойчивым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поиск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коллизий. Так,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2004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году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китайские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исследователи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Сяоюнь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(Wang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Xiaoyun), Фэн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Дэнго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(Feng  Dengguo),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Лай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Сюэцзя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(Lai Xuejia)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Юй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Хунбо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(Yu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Hongbo) объявили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об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обна-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руженной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уязвимости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позволяющей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небольшое время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находить коллизии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4"/>
              </a:rPr>
              <a:t>[24]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88900" marR="81280" indent="449580" algn="just">
              <a:lnSpc>
                <a:spcPct val="119600"/>
              </a:lnSpc>
              <a:spcBef>
                <a:spcPts val="39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5"/>
              </a:rPr>
              <a:t>2005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  <a:hlinkClick r:id="rId5"/>
              </a:rPr>
              <a:t>году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Сяоюнь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Юй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Хунбо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университета Шаньдуна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Китае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опубликовали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найти две различные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последовательно-  сти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128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байт,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одинаковый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MD5-хэш.</a:t>
            </a:r>
            <a:endParaRPr sz="1400">
              <a:latin typeface="Times New Roman"/>
              <a:cs typeface="Times New Roman"/>
            </a:endParaRPr>
          </a:p>
          <a:p>
            <a:pPr marL="88900" marR="82550" indent="449580" algn="just">
              <a:lnSpc>
                <a:spcPct val="119600"/>
              </a:lnSpc>
              <a:spcBef>
                <a:spcPts val="6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6"/>
              </a:rPr>
              <a:t>2006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  <a:hlinkClick r:id="rId6"/>
              </a:rPr>
              <a:t>году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чешский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исследователь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Властимил Клима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опубликовал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алго-  ритм,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позволяющий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находить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  <a:hlinkClick r:id="rId7"/>
              </a:rPr>
              <a:t>коллизии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обычном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компьютере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любым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начальным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A,B,C,D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метода, названного</a:t>
            </a:r>
            <a:r>
              <a:rPr sz="1400" spc="2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</a:t>
            </a:r>
            <a:endParaRPr sz="14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8"/>
              </a:rPr>
              <a:t>туннелирование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»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[45].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873760" lvl="2" indent="-605790">
              <a:lnSpc>
                <a:spcPct val="100000"/>
              </a:lnSpc>
              <a:buFont typeface="Arial"/>
              <a:buAutoNum type="arabicPeriod" startAt="5"/>
              <a:tabLst>
                <a:tab pos="873760" algn="l"/>
                <a:tab pos="874394" algn="l"/>
              </a:tabLst>
            </a:pPr>
            <a:r>
              <a:rPr sz="1400" b="1" spc="-5" dirty="0">
                <a:latin typeface="Arial"/>
                <a:cs typeface="Arial"/>
              </a:rPr>
              <a:t>SHA-1</a:t>
            </a:r>
            <a:endParaRPr sz="1400">
              <a:latin typeface="Arial"/>
              <a:cs typeface="Arial"/>
            </a:endParaRPr>
          </a:p>
          <a:p>
            <a:pPr marL="88900" marR="82550" indent="449580" algn="just">
              <a:lnSpc>
                <a:spcPct val="120700"/>
              </a:lnSpc>
              <a:spcBef>
                <a:spcPts val="5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SHA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(Secure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Hash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Algorithm)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безопасного хэширования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разра-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ботан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1995 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году,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NIST совместно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АНБ США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рамках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Secure Hash  Standart (SHS)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совместного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электронной цифровой подпи-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(DSA)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преобразует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входное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длиной не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64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160-битовый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Принципы,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лежащие в основе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SHA,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аналогичны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373432"/>
            <a:ext cx="6149975" cy="22739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76</a:t>
            </a:r>
            <a:endParaRPr sz="1400">
              <a:latin typeface="Times New Roman"/>
              <a:cs typeface="Times New Roman"/>
            </a:endParaRPr>
          </a:p>
          <a:p>
            <a:pPr marL="12700" marR="5080" indent="2339975" algn="just">
              <a:lnSpc>
                <a:spcPct val="119000"/>
              </a:lnSpc>
              <a:spcBef>
                <a:spcPts val="8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Рональдом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Л. Ривестом при проектировании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MD4.  Подробное описание стандарта дано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FIPS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PUB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180-1.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93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Краткое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алгоритма.</a:t>
            </a:r>
            <a:endParaRPr sz="14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19300"/>
              </a:lnSpc>
              <a:spcBef>
                <a:spcPts val="61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Исходные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данные.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Входом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512 бит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выход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блока.</a:t>
            </a:r>
            <a:endParaRPr sz="14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четыре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нелинейные операции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четыре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константы: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0077" y="3078607"/>
            <a:ext cx="1034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𝑋,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𝑌, 𝑍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-20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7823" y="2762757"/>
            <a:ext cx="17392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975" baseline="-3174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37" baseline="-3174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𝑋⋀𝑌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⋁(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¬𝑋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∧</a:t>
            </a: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𝑍),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3223" y="3000882"/>
            <a:ext cx="18986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 ⊕ 𝑌 ⊕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𝑍,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967" baseline="-5952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𝑋⋀𝑌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⋁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𝑋⋀𝑍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⋁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𝑌⋀𝑍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100" spc="322" baseline="3968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215" dirty="0">
                <a:solidFill>
                  <a:srgbClr val="000009"/>
                </a:solidFill>
                <a:latin typeface="Cambria Math"/>
                <a:cs typeface="Cambria Math"/>
              </a:rPr>
              <a:t>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𝑌 ⊕</a:t>
            </a:r>
            <a:r>
              <a:rPr sz="1400" spc="-1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𝑍,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040" y="2735554"/>
            <a:ext cx="996950" cy="93154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𝑡 ≤</a:t>
            </a:r>
            <a:r>
              <a:rPr sz="1400" spc="2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19,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20 ≤ 𝑡 ≤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39,</a:t>
            </a:r>
            <a:endParaRPr sz="1400">
              <a:latin typeface="Cambria Math"/>
              <a:cs typeface="Cambria Math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40 ≤ 𝑡 ≤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59,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60 ≤ 𝑡 ≤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79.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870" y="3730878"/>
            <a:ext cx="1050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0x5𝐴827999,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347" y="3939666"/>
            <a:ext cx="1685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44" baseline="-33730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44" baseline="-61111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2100" baseline="-3373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2100" spc="-104" baseline="-337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52" baseline="-3373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0x6𝐸𝑑9𝐸𝐵𝐴1,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8002" y="4148454"/>
            <a:ext cx="11245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0x8𝐹𝐿𝐵𝐵𝐶𝐷𝐶,</a:t>
            </a:r>
            <a:endParaRPr sz="1400">
              <a:latin typeface="Cambria Math"/>
              <a:cs typeface="Cambria Math"/>
            </a:endParaRPr>
          </a:p>
          <a:p>
            <a:pPr marL="29209">
              <a:lnSpc>
                <a:spcPts val="1660"/>
              </a:lnSpc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0x𝐶𝐴62𝐶1𝐷6,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3865" y="3730878"/>
            <a:ext cx="101346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𝑡 ≤</a:t>
            </a:r>
            <a:r>
              <a:rPr sz="1400" spc="2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19,</a:t>
            </a:r>
            <a:endParaRPr sz="1400">
              <a:latin typeface="Cambria Math"/>
              <a:cs typeface="Cambria Math"/>
            </a:endParaRPr>
          </a:p>
          <a:p>
            <a:pPr marL="17145">
              <a:lnSpc>
                <a:spcPts val="1645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20 ≤ 𝑡 ≤</a:t>
            </a:r>
            <a:r>
              <a:rPr sz="1400" spc="2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39,</a:t>
            </a:r>
            <a:endParaRPr sz="1400">
              <a:latin typeface="Cambria Math"/>
              <a:cs typeface="Cambria Math"/>
            </a:endParaRPr>
          </a:p>
          <a:p>
            <a:pPr marL="30480">
              <a:lnSpc>
                <a:spcPts val="1645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40 ≤ 𝑡  ≤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59,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60 ≤ 𝑡  ≤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79.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27" y="4883378"/>
            <a:ext cx="6200140" cy="485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1115" algn="just">
              <a:lnSpc>
                <a:spcPct val="1198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Выравнивание сообщения.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выравнивается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была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кратна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битам.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аналогично алгоритму MD4: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нец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добавляется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затем,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нули,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вплоть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448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добавляются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64 бита,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содержащие длину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исходного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сообщения.</a:t>
            </a:r>
            <a:endParaRPr sz="1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Инициализация.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Инициализируется пять 32-битовых переменных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буфера:</a:t>
            </a:r>
            <a:endParaRPr sz="140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  <a:spcBef>
                <a:spcPts val="994"/>
              </a:spcBef>
            </a:pP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5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0𝑥67452301,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0𝑥𝐸𝐹𝐶𝐷𝐴𝐵89,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3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1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0𝑥98𝐵𝐴𝐷𝐶𝐹𝐸,</a:t>
            </a:r>
            <a:endParaRPr sz="1400">
              <a:latin typeface="Cambria Math"/>
              <a:cs typeface="Cambria Math"/>
            </a:endParaRPr>
          </a:p>
          <a:p>
            <a:pPr marL="806450">
              <a:lnSpc>
                <a:spcPct val="100000"/>
              </a:lnSpc>
              <a:spcBef>
                <a:spcPts val="370"/>
              </a:spcBef>
            </a:pP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0𝑥10325476,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1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0𝑥𝐶3𝐷2𝑒1𝐹0.</a:t>
            </a:r>
            <a:endParaRPr sz="1400">
              <a:latin typeface="Cambria Math"/>
              <a:cs typeface="Cambria Math"/>
            </a:endParaRPr>
          </a:p>
          <a:p>
            <a:pPr marL="38100" marR="34925" algn="just">
              <a:lnSpc>
                <a:spcPct val="119500"/>
              </a:lnSpc>
              <a:spcBef>
                <a:spcPts val="58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в цикле.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главном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цикле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порядку обрабатывается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очередной  512-битовый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вплоть до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19800"/>
              </a:lnSpc>
              <a:spcBef>
                <a:spcPts val="60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буфера копируются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 вспомогательные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переменные.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итерации цикла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проводятся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раунда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над  вспомогательными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переменными.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раунд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20 операций.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Каж-  дая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нелинейное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тремя 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пяти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переменных</a:t>
            </a:r>
            <a:endParaRPr sz="1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370"/>
              </a:spcBef>
            </a:pP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𝐴,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𝐸.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Затем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производится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сдвиг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побитовое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аналогично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MD4.</a:t>
            </a:r>
            <a:endParaRPr sz="1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952500" marR="915035" indent="-228600">
              <a:lnSpc>
                <a:spcPct val="121600"/>
              </a:lnSpc>
              <a:spcBef>
                <a:spcPts val="54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16 32-битовых слов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15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80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32-битных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слов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2100" spc="-44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6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79</a:t>
            </a:r>
            <a:r>
              <a:rPr sz="2100" spc="-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: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212" y="9062973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4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5827" y="426211"/>
            <a:ext cx="6252845" cy="930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553845">
              <a:lnSpc>
                <a:spcPct val="100000"/>
              </a:lnSpc>
            </a:pP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𝑡 ≤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15,</a:t>
            </a:r>
            <a:endParaRPr sz="1400">
              <a:latin typeface="Cambria Math"/>
              <a:cs typeface="Cambria Math"/>
            </a:endParaRPr>
          </a:p>
          <a:p>
            <a:pPr marL="1553845">
              <a:lnSpc>
                <a:spcPct val="100000"/>
              </a:lnSpc>
              <a:spcBef>
                <a:spcPts val="365"/>
              </a:spcBef>
            </a:pP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(𝑊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𝑡−3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𝑡−8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𝑡−14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𝑡−16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 16 ≤ 𝑡 ≤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79.</a:t>
            </a:r>
            <a:endParaRPr sz="1400">
              <a:latin typeface="Cambria Math"/>
              <a:cs typeface="Cambria Math"/>
            </a:endParaRPr>
          </a:p>
          <a:p>
            <a:pPr marL="513080" algn="just">
              <a:lnSpc>
                <a:spcPct val="100000"/>
              </a:lnSpc>
              <a:spcBef>
                <a:spcPts val="94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 символ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циклический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влево.</a:t>
            </a:r>
            <a:endParaRPr sz="1400">
              <a:latin typeface="Times New Roman"/>
              <a:cs typeface="Times New Roman"/>
            </a:endParaRPr>
          </a:p>
          <a:p>
            <a:pPr marL="977900" marR="55880" indent="-228600" algn="just">
              <a:lnSpc>
                <a:spcPct val="121100"/>
              </a:lnSpc>
              <a:spcBef>
                <a:spcPts val="6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номер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80), 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подблок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расши-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циклический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влево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s би-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тов,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главный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цикл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образом:</a:t>
            </a:r>
            <a:endParaRPr sz="140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𝐹𝑂𝑅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= 0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𝑡𝑜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79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𝑇𝐸𝑀𝑃 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𝐹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𝐵,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𝐶,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𝐸 + 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𝑊</a:t>
            </a:r>
            <a:r>
              <a:rPr sz="1500" spc="-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1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endParaRPr sz="1500" baseline="-16666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𝐸 =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𝐷 =</a:t>
            </a:r>
            <a:r>
              <a:rPr sz="1400" spc="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𝐶 = 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⋘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30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𝐵 =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 =</a:t>
            </a:r>
            <a:r>
              <a:rPr sz="1400" spc="-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𝑇𝐸𝑀𝑃</a:t>
            </a:r>
            <a:endParaRPr sz="1400">
              <a:latin typeface="Cambria Math"/>
              <a:cs typeface="Cambria Math"/>
            </a:endParaRPr>
          </a:p>
          <a:p>
            <a:pPr marL="135001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endParaRPr sz="1400">
              <a:latin typeface="Cambria Math"/>
              <a:cs typeface="Cambria Math"/>
            </a:endParaRPr>
          </a:p>
          <a:p>
            <a:pPr marL="215900" algn="ctr">
              <a:lnSpc>
                <a:spcPct val="100000"/>
              </a:lnSpc>
              <a:spcBef>
                <a:spcPts val="96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4.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-5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𝐴,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𝐵,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3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𝐶,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𝐷,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63500" marR="63500" indent="449580" algn="just">
              <a:lnSpc>
                <a:spcPct val="122100"/>
              </a:lnSpc>
              <a:spcBef>
                <a:spcPts val="545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продолжается 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вычисленные </a:t>
            </a:r>
            <a:r>
              <a:rPr sz="2100" spc="-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, 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5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</a:t>
            </a:r>
            <a:r>
              <a:rPr sz="1400" spc="-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блока.</a:t>
            </a:r>
            <a:endParaRPr sz="1400">
              <a:latin typeface="Times New Roman"/>
              <a:cs typeface="Times New Roman"/>
            </a:endParaRPr>
          </a:p>
          <a:p>
            <a:pPr marL="63500" marR="57150" indent="449580" algn="just">
              <a:lnSpc>
                <a:spcPct val="120200"/>
              </a:lnSpc>
              <a:spcBef>
                <a:spcPts val="5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Помимо более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длинного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160-битового хэш-значения, главным отличием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SHA-1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MD4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введение расширяющего преобразования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добавление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словам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Рона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Ривеста,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обеспе-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чивает более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быстрый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лавинный</a:t>
            </a:r>
            <a:r>
              <a:rPr sz="1350" spc="-7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эффект.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лавинный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эффект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оказывает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влияние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циклический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сдвиг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влево.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алгоритме появились констан-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ты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8419" indent="449580" algn="just">
              <a:lnSpc>
                <a:spcPct val="120700"/>
              </a:lnSpc>
              <a:spcBef>
                <a:spcPts val="5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длинное 160-битовое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делает алгоритм устойчивым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атакам грубой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силой.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феврале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2005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года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3"/>
              </a:rPr>
              <a:t>Сяоюнь Ван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  <a:hlinkClick r:id="rId4"/>
              </a:rPr>
              <a:t>Ицюнь Лиза Инь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  <a:hlinkClick r:id="rId5"/>
              </a:rPr>
              <a:t>Хунбо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  <a:hlinkClick r:id="rId5"/>
              </a:rPr>
              <a:t>Юй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(Xiaoyun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Wang, Yiqun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Lisa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Yin,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Hongbo </a:t>
            </a:r>
            <a:r>
              <a:rPr sz="1400" spc="-60" dirty="0">
                <a:solidFill>
                  <a:srgbClr val="000009"/>
                </a:solidFill>
                <a:latin typeface="Times New Roman"/>
                <a:cs typeface="Times New Roman"/>
              </a:rPr>
              <a:t>Yu)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представили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атаку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полноценный SHA-1,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69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Несмотря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эффек-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тивность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предложенного метода,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практике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атака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осуществима.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3500" marR="58419" indent="449580" algn="just">
              <a:lnSpc>
                <a:spcPts val="1380"/>
              </a:lnSpc>
              <a:spcBef>
                <a:spcPts val="1090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Лавинный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эффект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термин,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впервые введенный </a:t>
            </a:r>
            <a:r>
              <a:rPr sz="1200" spc="-20" dirty="0">
                <a:solidFill>
                  <a:srgbClr val="000009"/>
                </a:solidFill>
                <a:latin typeface="Times New Roman"/>
                <a:cs typeface="Times New Roman"/>
              </a:rPr>
              <a:t>Хорстом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Файстелем,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означающий, 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 изменение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любого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текста, при применении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к нему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криптографического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ал- 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горитма, ведет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изменению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среднем половины </a:t>
            </a: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выходных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</a:t>
            </a:r>
            <a:r>
              <a:rPr sz="12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шифротекста.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26211"/>
            <a:ext cx="201168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17220" algn="l"/>
              </a:tabLst>
            </a:pPr>
            <a:r>
              <a:rPr sz="1400" b="1" spc="-5" dirty="0">
                <a:latin typeface="Arial"/>
                <a:cs typeface="Arial"/>
              </a:rPr>
              <a:t>4.6.6.	</a:t>
            </a:r>
            <a:r>
              <a:rPr sz="1400" b="1" spc="-20" dirty="0">
                <a:latin typeface="Arial"/>
                <a:cs typeface="Arial"/>
              </a:rPr>
              <a:t>ГОСТ </a:t>
            </a:r>
            <a:r>
              <a:rPr sz="1400" b="1" dirty="0">
                <a:latin typeface="Arial"/>
                <a:cs typeface="Arial"/>
              </a:rPr>
              <a:t>Р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34.11-94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7" y="1190598"/>
            <a:ext cx="6278245" cy="867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70485" indent="449580" algn="just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хэширования используется блочный алгоритм  ГОСТ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28147-89,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хотя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допускается использование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любого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криптостойкого блоч-  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64-битовым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блоком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256-битовым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Ре- 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зультатом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длиной 256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4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95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256-битовые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25780" algn="just">
              <a:lnSpc>
                <a:spcPct val="100000"/>
              </a:lnSpc>
              <a:spcBef>
                <a:spcPts val="97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256-битовое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04800" marR="68580" indent="-229235" algn="just">
              <a:lnSpc>
                <a:spcPct val="120000"/>
              </a:lnSpc>
              <a:spcBef>
                <a:spcPts val="635"/>
              </a:spcBef>
              <a:buAutoNum type="arabicPeriod"/>
              <a:tabLst>
                <a:tab pos="30543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помощи линейного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смешивания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констант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генери-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четыре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ГОСТ.</a:t>
            </a:r>
            <a:endParaRPr sz="1400">
              <a:latin typeface="Times New Roman"/>
              <a:cs typeface="Times New Roman"/>
            </a:endParaRPr>
          </a:p>
          <a:p>
            <a:pPr marL="304800" indent="-229235" algn="just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0543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ключ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шифрования разных 64-битовых</a:t>
            </a:r>
            <a:r>
              <a:rPr sz="1400" spc="2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блоков</a:t>
            </a:r>
            <a:endParaRPr sz="1400">
              <a:latin typeface="Times New Roman"/>
              <a:cs typeface="Times New Roman"/>
            </a:endParaRPr>
          </a:p>
          <a:p>
            <a:pPr marL="304800" marR="68580" algn="just">
              <a:lnSpc>
                <a:spcPct val="120000"/>
              </a:lnSpc>
              <a:spcBef>
                <a:spcPts val="2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режиме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гаммирования. Полученные 256 бит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сохраняются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04800" indent="-229235" algn="just">
              <a:lnSpc>
                <a:spcPct val="100000"/>
              </a:lnSpc>
              <a:spcBef>
                <a:spcPts val="975"/>
              </a:spcBef>
              <a:buFont typeface="Times New Roman"/>
              <a:buAutoNum type="arabicPeriod" startAt="3"/>
              <a:tabLst>
                <a:tab pos="305435" algn="l"/>
              </a:tabLst>
            </a:pP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сложной,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хотя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линейной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функцией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𝑆,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и</a:t>
            </a:r>
            <a:r>
              <a:rPr sz="1400" spc="-1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6200" marR="69850" indent="449580" algn="just">
              <a:lnSpc>
                <a:spcPct val="120000"/>
              </a:lnSpc>
              <a:spcBef>
                <a:spcPts val="6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окончатель-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хэш-значением.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переменные сцепления: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1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блока,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Z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побитовая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всех бло-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L 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сообщения.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переменных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дополненного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М’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окончательное хэш-значение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𝐻 = 𝑓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(𝑍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89" baseline="30555" dirty="0">
                <a:solidFill>
                  <a:srgbClr val="000009"/>
                </a:solidFill>
                <a:latin typeface="Cambria Math"/>
                <a:cs typeface="Cambria Math"/>
              </a:rPr>
              <a:t>′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𝑓(𝐿,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𝑓</a:t>
            </a:r>
            <a:r>
              <a:rPr sz="2100" spc="6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500" spc="67" baseline="30555" dirty="0">
                <a:solidFill>
                  <a:srgbClr val="000009"/>
                </a:solidFill>
                <a:latin typeface="Cambria Math"/>
                <a:cs typeface="Cambria Math"/>
              </a:rPr>
              <a:t>′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2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))</a:t>
            </a:r>
            <a:r>
              <a:rPr sz="1100" spc="3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mbria Math"/>
              <a:cs typeface="Cambria Math"/>
            </a:endParaRPr>
          </a:p>
          <a:p>
            <a:pPr marL="255904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4.6.7. </a:t>
            </a:r>
            <a:r>
              <a:rPr sz="1400" b="1" spc="-20" dirty="0">
                <a:latin typeface="Arial"/>
                <a:cs typeface="Arial"/>
              </a:rPr>
              <a:t>ГОСТ </a:t>
            </a:r>
            <a:r>
              <a:rPr sz="1400" b="1" dirty="0">
                <a:latin typeface="Arial"/>
                <a:cs typeface="Arial"/>
              </a:rPr>
              <a:t>Р</a:t>
            </a:r>
            <a:r>
              <a:rPr sz="1400" b="1" spc="1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34.11-2012</a:t>
            </a:r>
            <a:endParaRPr sz="1400">
              <a:latin typeface="Arial"/>
              <a:cs typeface="Arial"/>
            </a:endParaRPr>
          </a:p>
          <a:p>
            <a:pPr marL="76200" marR="64769" indent="449580" algn="just">
              <a:lnSpc>
                <a:spcPct val="119900"/>
              </a:lnSpc>
              <a:spcBef>
                <a:spcPts val="5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Р.34.11-2012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действующий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национальный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российский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определяющий 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процедуры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хэш-функции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любой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следовательности двоичных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символов,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криптографиче-  ских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методах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обработки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защиты информации,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числе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реализации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процедур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целостности,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аутентичности, электронной цифровой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подписи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(ЭЦП) 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передаче, обработке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хранении информации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автоматизи-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рованных системах.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неофициальное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название</a:t>
            </a:r>
            <a:endParaRPr sz="14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«Стрибог»,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хотя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тексте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стандарта оно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нигде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упоминается.</a:t>
            </a:r>
            <a:endParaRPr sz="1400">
              <a:latin typeface="Times New Roman"/>
              <a:cs typeface="Times New Roman"/>
            </a:endParaRPr>
          </a:p>
          <a:p>
            <a:pPr marL="76200" marR="73025" indent="449580" algn="just">
              <a:lnSpc>
                <a:spcPct val="120000"/>
              </a:lnSpc>
              <a:spcBef>
                <a:spcPts val="6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отличие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новой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хэш-функции от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старой 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сжатия.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34.11–2012 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сжатия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основе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лежат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три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9890" y="42621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212" y="9238233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054" y="0"/>
                </a:lnTo>
              </a:path>
            </a:pathLst>
          </a:custGeom>
          <a:ln w="9143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827" y="828802"/>
            <a:ext cx="6253480" cy="890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 indent="-229235" algn="just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472440" algn="l"/>
              </a:tabLst>
            </a:pPr>
            <a:r>
              <a:rPr sz="1800" b="1" spc="-10" dirty="0">
                <a:latin typeface="Arial"/>
                <a:cs typeface="Arial"/>
              </a:rPr>
              <a:t>Арифметика </a:t>
            </a:r>
            <a:r>
              <a:rPr sz="1800" b="1" dirty="0">
                <a:latin typeface="Arial"/>
                <a:cs typeface="Arial"/>
              </a:rPr>
              <a:t>в </a:t>
            </a:r>
            <a:r>
              <a:rPr sz="1800" b="1" spc="-10" dirty="0">
                <a:latin typeface="Arial"/>
                <a:cs typeface="Arial"/>
              </a:rPr>
              <a:t>конечных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полях</a:t>
            </a:r>
            <a:endParaRPr sz="1800">
              <a:latin typeface="Arial"/>
              <a:cs typeface="Arial"/>
            </a:endParaRPr>
          </a:p>
          <a:p>
            <a:pPr marL="63500" marR="57785" indent="449580" algn="just">
              <a:lnSpc>
                <a:spcPct val="120000"/>
              </a:lnSpc>
              <a:spcBef>
                <a:spcPts val="1285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Устройства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книге,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описываются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операциями над элементами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конечных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полях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Структура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полей определяют свойства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вычис-  ленных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рекуррентной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формуле.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разделе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рассмотрены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основ-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понятия теории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полей.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подробно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алгебраической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теорией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читатель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ознакомиться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книгах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[51,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52,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53].</a:t>
            </a:r>
            <a:endParaRPr sz="1400">
              <a:latin typeface="Times New Roman"/>
              <a:cs typeface="Times New Roman"/>
            </a:endParaRPr>
          </a:p>
          <a:p>
            <a:pPr marL="790575" lvl="1" indent="-366395">
              <a:lnSpc>
                <a:spcPct val="100000"/>
              </a:lnSpc>
              <a:spcBef>
                <a:spcPts val="1340"/>
              </a:spcBef>
              <a:buSzPct val="87500"/>
              <a:buFont typeface="Arial"/>
              <a:buAutoNum type="arabicPeriod"/>
              <a:tabLst>
                <a:tab pos="791210" algn="l"/>
              </a:tabLst>
            </a:pPr>
            <a:r>
              <a:rPr sz="1600" b="1" spc="-10" dirty="0">
                <a:latin typeface="Arial"/>
                <a:cs typeface="Arial"/>
              </a:rPr>
              <a:t>Конечное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поле</a:t>
            </a:r>
            <a:endParaRPr sz="1600">
              <a:latin typeface="Arial"/>
              <a:cs typeface="Arial"/>
            </a:endParaRPr>
          </a:p>
          <a:p>
            <a:pPr marL="63500" marR="59055" algn="just">
              <a:lnSpc>
                <a:spcPct val="12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1.1.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нулем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единицей,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определена аддитивная операция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+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сумма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мультипликативная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*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произведение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подчиняться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ак-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сиомам:</a:t>
            </a:r>
            <a:endParaRPr sz="1400">
              <a:latin typeface="Times New Roman"/>
              <a:cs typeface="Times New Roman"/>
            </a:endParaRPr>
          </a:p>
          <a:p>
            <a:pPr marL="520700" indent="-229235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1334" algn="l"/>
              </a:tabLst>
            </a:pPr>
            <a:r>
              <a:rPr sz="1400" spc="-10" dirty="0">
                <a:latin typeface="Times New Roman"/>
                <a:cs typeface="Times New Roman"/>
              </a:rPr>
              <a:t>Коммутативность сложения: </a:t>
            </a:r>
            <a:r>
              <a:rPr sz="1400" dirty="0">
                <a:latin typeface="Cambria Math"/>
                <a:cs typeface="Cambria Math"/>
              </a:rPr>
              <a:t>𝑎 + 𝑏 = 𝑏 +</a:t>
            </a:r>
            <a:r>
              <a:rPr sz="1400" spc="-5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𝑎</a:t>
            </a:r>
            <a:r>
              <a:rPr sz="1400" spc="1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0700" indent="-229235" algn="just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1334" algn="l"/>
              </a:tabLst>
            </a:pPr>
            <a:r>
              <a:rPr sz="1400" spc="-5" dirty="0">
                <a:latin typeface="Times New Roman"/>
                <a:cs typeface="Times New Roman"/>
              </a:rPr>
              <a:t>Ассоциативность </a:t>
            </a:r>
            <a:r>
              <a:rPr sz="1400" spc="-10" dirty="0">
                <a:latin typeface="Times New Roman"/>
                <a:cs typeface="Times New Roman"/>
              </a:rPr>
              <a:t>сложения: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𝑎 + </a:t>
            </a:r>
            <a:r>
              <a:rPr sz="1400" spc="15" dirty="0">
                <a:latin typeface="Cambria Math"/>
                <a:cs typeface="Cambria Math"/>
              </a:rPr>
              <a:t>𝑏</a:t>
            </a:r>
            <a:r>
              <a:rPr sz="2100" spc="22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+ 𝑐 = 𝑎 +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𝑏 +</a:t>
            </a:r>
            <a:r>
              <a:rPr sz="1400" spc="-60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𝑐</a:t>
            </a:r>
            <a:r>
              <a:rPr sz="2100" spc="22" baseline="1984" dirty="0">
                <a:latin typeface="Cambria Math"/>
                <a:cs typeface="Cambria Math"/>
              </a:rPr>
              <a:t>)</a:t>
            </a:r>
            <a:r>
              <a:rPr sz="1400" spc="1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20700" marR="57150" indent="-228600">
              <a:lnSpc>
                <a:spcPct val="123000"/>
              </a:lnSpc>
              <a:spcBef>
                <a:spcPts val="330"/>
              </a:spcBef>
              <a:buAutoNum type="arabicPeriod"/>
              <a:tabLst>
                <a:tab pos="521334" algn="l"/>
              </a:tabLst>
            </a:pPr>
            <a:r>
              <a:rPr sz="1400" spc="-5" dirty="0">
                <a:latin typeface="Times New Roman"/>
                <a:cs typeface="Times New Roman"/>
              </a:rPr>
              <a:t>Существование </a:t>
            </a:r>
            <a:r>
              <a:rPr sz="1400" spc="-10" dirty="0">
                <a:latin typeface="Times New Roman"/>
                <a:cs typeface="Times New Roman"/>
              </a:rPr>
              <a:t>обратного </a:t>
            </a:r>
            <a:r>
              <a:rPr sz="1400" spc="-5" dirty="0">
                <a:latin typeface="Times New Roman"/>
                <a:cs typeface="Times New Roman"/>
              </a:rPr>
              <a:t>элемента по </a:t>
            </a:r>
            <a:r>
              <a:rPr sz="1400" spc="-10" dirty="0">
                <a:latin typeface="Times New Roman"/>
                <a:cs typeface="Times New Roman"/>
              </a:rPr>
              <a:t>сложению: </a:t>
            </a:r>
            <a:r>
              <a:rPr sz="1400" dirty="0">
                <a:latin typeface="Times New Roman"/>
                <a:cs typeface="Times New Roman"/>
              </a:rPr>
              <a:t>для </a:t>
            </a:r>
            <a:r>
              <a:rPr sz="1400" spc="-10" dirty="0">
                <a:latin typeface="Times New Roman"/>
                <a:cs typeface="Times New Roman"/>
              </a:rPr>
              <a:t>любого </a:t>
            </a:r>
            <a:r>
              <a:rPr sz="1400" i="1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суще- 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ствует </a:t>
            </a:r>
            <a:r>
              <a:rPr sz="1400" i="1" dirty="0">
                <a:latin typeface="Times New Roman"/>
                <a:cs typeface="Times New Roman"/>
              </a:rPr>
              <a:t>–a </a:t>
            </a:r>
            <a:r>
              <a:rPr sz="1400" spc="-10" dirty="0">
                <a:latin typeface="Times New Roman"/>
                <a:cs typeface="Times New Roman"/>
              </a:rPr>
              <a:t>такое, что </a:t>
            </a:r>
            <a:r>
              <a:rPr sz="1400" dirty="0">
                <a:latin typeface="Cambria Math"/>
                <a:cs typeface="Cambria Math"/>
              </a:rPr>
              <a:t>𝑎 + </a:t>
            </a:r>
            <a:r>
              <a:rPr sz="1400" spc="5" dirty="0">
                <a:latin typeface="Cambria Math"/>
                <a:cs typeface="Cambria Math"/>
              </a:rPr>
              <a:t>(−𝑎)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9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0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0700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1334" algn="l"/>
              </a:tabLst>
            </a:pPr>
            <a:r>
              <a:rPr sz="1400" spc="-10" dirty="0">
                <a:latin typeface="Times New Roman"/>
                <a:cs typeface="Times New Roman"/>
              </a:rPr>
              <a:t>Коммутативность умножения: </a:t>
            </a:r>
            <a:r>
              <a:rPr sz="1400" dirty="0">
                <a:latin typeface="Cambria Math"/>
                <a:cs typeface="Cambria Math"/>
              </a:rPr>
              <a:t>𝑎 ∗ 𝑏 = 𝑏 ∗</a:t>
            </a:r>
            <a:r>
              <a:rPr sz="1400" spc="-5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𝑎.</a:t>
            </a:r>
            <a:endParaRPr sz="1400">
              <a:latin typeface="Cambria Math"/>
              <a:cs typeface="Cambria Math"/>
            </a:endParaRPr>
          </a:p>
          <a:p>
            <a:pPr marL="520700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1334" algn="l"/>
              </a:tabLst>
            </a:pPr>
            <a:r>
              <a:rPr sz="1400" spc="-5" dirty="0">
                <a:latin typeface="Times New Roman"/>
                <a:cs typeface="Times New Roman"/>
              </a:rPr>
              <a:t>Ассоциативность </a:t>
            </a:r>
            <a:r>
              <a:rPr sz="1400" spc="-10" dirty="0">
                <a:latin typeface="Times New Roman"/>
                <a:cs typeface="Times New Roman"/>
              </a:rPr>
              <a:t>умножения: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𝑎 ∗ </a:t>
            </a:r>
            <a:r>
              <a:rPr sz="1400" spc="15" dirty="0">
                <a:latin typeface="Cambria Math"/>
                <a:cs typeface="Cambria Math"/>
              </a:rPr>
              <a:t>𝑏</a:t>
            </a:r>
            <a:r>
              <a:rPr sz="2100" spc="22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∗ 𝑐 = 𝑎 ∗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𝑏 ∗</a:t>
            </a:r>
            <a:r>
              <a:rPr sz="1400" spc="-9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𝑐</a:t>
            </a:r>
            <a:r>
              <a:rPr sz="2100" spc="22" baseline="1984" dirty="0">
                <a:latin typeface="Cambria Math"/>
                <a:cs typeface="Cambria Math"/>
              </a:rPr>
              <a:t>)</a:t>
            </a:r>
            <a:r>
              <a:rPr sz="1400" spc="1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20700" indent="-22923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1334" algn="l"/>
              </a:tabLst>
            </a:pPr>
            <a:r>
              <a:rPr sz="1400" spc="-5" dirty="0">
                <a:latin typeface="Times New Roman"/>
                <a:cs typeface="Times New Roman"/>
              </a:rPr>
              <a:t>Дистрибутивность </a:t>
            </a:r>
            <a:r>
              <a:rPr sz="1400" spc="-15" dirty="0">
                <a:latin typeface="Times New Roman"/>
                <a:cs typeface="Times New Roman"/>
              </a:rPr>
              <a:t>умножения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10" dirty="0">
                <a:latin typeface="Times New Roman"/>
                <a:cs typeface="Times New Roman"/>
              </a:rPr>
              <a:t>сложения: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𝑎 + </a:t>
            </a:r>
            <a:r>
              <a:rPr sz="1400" spc="15" dirty="0">
                <a:latin typeface="Cambria Math"/>
                <a:cs typeface="Cambria Math"/>
              </a:rPr>
              <a:t>𝑏</a:t>
            </a:r>
            <a:r>
              <a:rPr sz="2100" spc="22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∗ 𝑐 = 𝑎 ∗ 𝑐 + 𝑏 ∗</a:t>
            </a:r>
            <a:r>
              <a:rPr sz="1400" spc="55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𝑐</a:t>
            </a:r>
            <a:r>
              <a:rPr sz="1400" spc="2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0700" marR="55880" indent="-228600">
              <a:lnSpc>
                <a:spcPct val="123600"/>
              </a:lnSpc>
              <a:spcBef>
                <a:spcPts val="359"/>
              </a:spcBef>
              <a:buAutoNum type="arabicPeriod"/>
              <a:tabLst>
                <a:tab pos="521334" algn="l"/>
              </a:tabLst>
            </a:pPr>
            <a:r>
              <a:rPr sz="1400" spc="-5" dirty="0">
                <a:latin typeface="Times New Roman"/>
                <a:cs typeface="Times New Roman"/>
              </a:rPr>
              <a:t>Существование </a:t>
            </a:r>
            <a:r>
              <a:rPr sz="1400" spc="-10" dirty="0">
                <a:latin typeface="Times New Roman"/>
                <a:cs typeface="Times New Roman"/>
              </a:rPr>
              <a:t>обратного </a:t>
            </a:r>
            <a:r>
              <a:rPr sz="1400" spc="-5" dirty="0">
                <a:latin typeface="Times New Roman"/>
                <a:cs typeface="Times New Roman"/>
              </a:rPr>
              <a:t>элемента </a:t>
            </a:r>
            <a:r>
              <a:rPr sz="1400" dirty="0">
                <a:latin typeface="Times New Roman"/>
                <a:cs typeface="Times New Roman"/>
              </a:rPr>
              <a:t>по </a:t>
            </a:r>
            <a:r>
              <a:rPr sz="1400" spc="-10" dirty="0">
                <a:latin typeface="Times New Roman"/>
                <a:cs typeface="Times New Roman"/>
              </a:rPr>
              <a:t>умножению: </a:t>
            </a:r>
            <a:r>
              <a:rPr sz="1400" dirty="0">
                <a:latin typeface="Times New Roman"/>
                <a:cs typeface="Times New Roman"/>
              </a:rPr>
              <a:t>для </a:t>
            </a:r>
            <a:r>
              <a:rPr sz="1400" spc="-10" dirty="0">
                <a:latin typeface="Times New Roman"/>
                <a:cs typeface="Times New Roman"/>
              </a:rPr>
              <a:t>любого </a:t>
            </a:r>
            <a:r>
              <a:rPr sz="1400" dirty="0">
                <a:latin typeface="Cambria Math"/>
                <a:cs typeface="Cambria Math"/>
              </a:rPr>
              <a:t>𝑎 </a:t>
            </a:r>
            <a:r>
              <a:rPr sz="1400" spc="5" dirty="0">
                <a:latin typeface="Times New Roman"/>
                <a:cs typeface="Times New Roman"/>
              </a:rPr>
              <a:t>суще- 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ствует </a:t>
            </a:r>
            <a:r>
              <a:rPr sz="1400" spc="20" dirty="0">
                <a:latin typeface="Cambria Math"/>
                <a:cs typeface="Cambria Math"/>
              </a:rPr>
              <a:t>𝑎</a:t>
            </a:r>
            <a:r>
              <a:rPr sz="1500" spc="30" baseline="27777" dirty="0">
                <a:latin typeface="Cambria Math"/>
                <a:cs typeface="Cambria Math"/>
              </a:rPr>
              <a:t>−1</a:t>
            </a:r>
            <a:r>
              <a:rPr sz="1400" spc="2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что </a:t>
            </a:r>
            <a:r>
              <a:rPr sz="1400" dirty="0">
                <a:latin typeface="Cambria Math"/>
                <a:cs typeface="Cambria Math"/>
              </a:rPr>
              <a:t>𝑎 ∗ </a:t>
            </a:r>
            <a:r>
              <a:rPr sz="1400" spc="10" dirty="0">
                <a:latin typeface="Cambria Math"/>
                <a:cs typeface="Cambria Math"/>
              </a:rPr>
              <a:t>𝑎</a:t>
            </a:r>
            <a:r>
              <a:rPr sz="1500" spc="15" baseline="27777" dirty="0">
                <a:latin typeface="Cambria Math"/>
                <a:cs typeface="Cambria Math"/>
              </a:rPr>
              <a:t>−1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9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1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62230" algn="just">
              <a:lnSpc>
                <a:spcPct val="120800"/>
              </a:lnSpc>
              <a:spcBef>
                <a:spcPts val="38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ненулевые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степени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фиксированного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 поля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порядком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порядком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конечным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i="1" spc="-25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лем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Галуа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обозначаются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поля.</a:t>
            </a:r>
            <a:endParaRPr sz="1400">
              <a:latin typeface="Times New Roman"/>
              <a:cs typeface="Times New Roman"/>
            </a:endParaRPr>
          </a:p>
          <a:p>
            <a:pPr marL="63500" marR="57785" algn="just">
              <a:lnSpc>
                <a:spcPct val="120700"/>
              </a:lnSpc>
              <a:spcBef>
                <a:spcPts val="42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простое число</a:t>
            </a:r>
            <a:r>
              <a:rPr sz="1350" baseline="40123" dirty="0">
                <a:solidFill>
                  <a:srgbClr val="000009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{0,1,2, … , 𝑝 − 1}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Другими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вами,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сумма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(произведение)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определяется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остаток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деления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i="1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63500" marR="66040" indent="449580">
              <a:lnSpc>
                <a:spcPts val="1380"/>
              </a:lnSpc>
              <a:spcBef>
                <a:spcPts val="5"/>
              </a:spcBef>
            </a:pPr>
            <a:r>
              <a:rPr sz="1200" baseline="38194" dirty="0">
                <a:solidFill>
                  <a:srgbClr val="000009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Простым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натуральное число, большее единицы,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которое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делится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  остатка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200" dirty="0">
                <a:solidFill>
                  <a:srgbClr val="000009"/>
                </a:solidFill>
                <a:latin typeface="Times New Roman"/>
                <a:cs typeface="Times New Roman"/>
              </a:rPr>
              <a:t>на 1 и на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само</a:t>
            </a:r>
            <a:r>
              <a:rPr sz="12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себя.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327" y="426211"/>
            <a:ext cx="6377940" cy="922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93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  <a:p>
            <a:pPr marL="127000" marR="119380" algn="just">
              <a:lnSpc>
                <a:spcPct val="119900"/>
              </a:lnSpc>
              <a:spcBef>
                <a:spcPts val="11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преобразования: нелинейное биективное преобразование (обозначается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),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рестановка байт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(обозначается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), линейное преобразование (обозначается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L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34.11–94 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сжатия,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основанная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симметричном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блочном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ГОСТ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28147-89, 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ремешивания.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новом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приводятся значения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ционного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256-битового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512-битового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варианта).</a:t>
            </a:r>
            <a:endParaRPr sz="1400">
              <a:latin typeface="Times New Roman"/>
              <a:cs typeface="Times New Roman"/>
            </a:endParaRPr>
          </a:p>
          <a:p>
            <a:pPr marL="576580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начала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опишем преобразования,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используемые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вычислениях:</a:t>
            </a:r>
            <a:endParaRPr sz="1400">
              <a:latin typeface="Times New Roman"/>
              <a:cs typeface="Times New Roman"/>
            </a:endParaRPr>
          </a:p>
          <a:p>
            <a:pPr marL="127000" marR="120650" indent="449580" algn="just">
              <a:lnSpc>
                <a:spcPct val="120900"/>
              </a:lnSpc>
              <a:spcBef>
                <a:spcPts val="4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подстановка, преобразующая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целое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восьмибитовое число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восьмиби-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товое число по заданной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таблице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[25,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26].</a:t>
            </a:r>
            <a:endParaRPr sz="1400">
              <a:latin typeface="Times New Roman"/>
              <a:cs typeface="Times New Roman"/>
            </a:endParaRPr>
          </a:p>
          <a:p>
            <a:pPr marL="576580" algn="just">
              <a:lnSpc>
                <a:spcPct val="100000"/>
              </a:lnSpc>
              <a:spcBef>
                <a:spcPts val="76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перестановка,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сопоставляющая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64-битовому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64-битовое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число.</a:t>
            </a:r>
            <a:endParaRPr sz="1400">
              <a:latin typeface="Times New Roman"/>
              <a:cs typeface="Times New Roman"/>
            </a:endParaRPr>
          </a:p>
          <a:p>
            <a:pPr marL="127000" marR="119380" indent="449580" algn="just">
              <a:lnSpc>
                <a:spcPct val="121400"/>
              </a:lnSpc>
              <a:spcBef>
                <a:spcPts val="4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𝑙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линейное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преобразование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двоичных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векторов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7" baseline="-13888" dirty="0">
                <a:solidFill>
                  <a:srgbClr val="000009"/>
                </a:solidFill>
                <a:latin typeface="Cambria Math"/>
                <a:cs typeface="Cambria Math"/>
              </a:rPr>
              <a:t>64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задан-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умножением справа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матрицу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полем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𝐺𝐹(2)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стандарте.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  <a:tabLst>
                <a:tab pos="1694814" algn="l"/>
                <a:tab pos="3378835" algn="l"/>
              </a:tabLst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: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→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](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𝑘</a:t>
            </a:r>
            <a:r>
              <a:rPr sz="1400" spc="1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	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𝑘,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∈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  <a:tabLst>
                <a:tab pos="1248410" algn="l"/>
              </a:tabLst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𝑆: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 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→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63</a:t>
            </a:r>
            <a:r>
              <a:rPr sz="1500" spc="330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𝜋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63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0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𝜋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𝑃: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 </a:t>
            </a:r>
            <a:r>
              <a:rPr sz="1500" spc="89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→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 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𝑃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04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𝑃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63</a:t>
            </a:r>
            <a:r>
              <a:rPr sz="1500" spc="330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3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2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𝜏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63</a:t>
            </a:r>
            <a:r>
              <a:rPr sz="1500" spc="15" baseline="-13888" dirty="0">
                <a:solidFill>
                  <a:srgbClr val="000009"/>
                </a:solidFill>
                <a:latin typeface="Cambria Math"/>
                <a:cs typeface="Cambria Math"/>
              </a:rPr>
              <a:t>)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𝜏</a:t>
            </a:r>
            <a:r>
              <a:rPr sz="1500" spc="30" baseline="-13888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500" spc="30" baseline="-13888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  <a:tabLst>
                <a:tab pos="1446530" algn="l"/>
              </a:tabLst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𝐿: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500" spc="21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→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7</a:t>
            </a:r>
            <a:r>
              <a:rPr sz="1500" spc="330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89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𝑙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7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1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⋯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𝑙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  <a:tabLst>
                <a:tab pos="2199640" algn="l"/>
                <a:tab pos="312610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 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63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∥ ⋯ ∥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500" spc="172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8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0, …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,63;</a:t>
            </a:r>
            <a:endParaRPr sz="1400">
              <a:latin typeface="Cambria Math"/>
              <a:cs typeface="Cambria Math"/>
            </a:endParaRPr>
          </a:p>
          <a:p>
            <a:pPr marL="576580" algn="just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</a:t>
            </a:r>
            <a:endParaRPr sz="1400">
              <a:latin typeface="Times New Roman"/>
              <a:cs typeface="Times New Roman"/>
            </a:endParaRPr>
          </a:p>
          <a:p>
            <a:pPr marL="576580" algn="just">
              <a:lnSpc>
                <a:spcPct val="100000"/>
              </a:lnSpc>
              <a:spcBef>
                <a:spcPts val="735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Исходные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данные: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подлежащее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𝑀 ∈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𝐼𝑉</a:t>
            </a:r>
            <a:r>
              <a:rPr sz="1400" spc="1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</a:t>
            </a:r>
            <a:endParaRPr sz="1400">
              <a:latin typeface="Cambria Math"/>
              <a:cs typeface="Cambria Math"/>
            </a:endParaRPr>
          </a:p>
          <a:p>
            <a:pPr marL="127000" algn="just">
              <a:lnSpc>
                <a:spcPct val="100000"/>
              </a:lnSpc>
              <a:spcBef>
                <a:spcPts val="380"/>
              </a:spcBef>
            </a:pP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инициализационный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вектор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хэширования.</a:t>
            </a:r>
            <a:endParaRPr sz="1400">
              <a:latin typeface="Times New Roman"/>
              <a:cs typeface="Times New Roman"/>
            </a:endParaRPr>
          </a:p>
          <a:p>
            <a:pPr marL="576580" algn="just">
              <a:lnSpc>
                <a:spcPct val="100000"/>
              </a:lnSpc>
              <a:spcBef>
                <a:spcPts val="76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512-битовый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хэш-код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H(M)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0" marR="121920" indent="449580" algn="just">
              <a:lnSpc>
                <a:spcPct val="119600"/>
              </a:lnSpc>
              <a:spcBef>
                <a:spcPts val="64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хэш-кода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сообщения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итераци-  онной процедуры. На каждой итерации вычисления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хэш-кода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сжатия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: </a:t>
            </a:r>
            <a:r>
              <a:rPr sz="2100" spc="-5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000" spc="-35" dirty="0">
                <a:solidFill>
                  <a:srgbClr val="000009"/>
                </a:solidFill>
                <a:latin typeface="Cambria Math"/>
                <a:cs typeface="Cambria Math"/>
              </a:rPr>
              <a:t>512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× </a:t>
            </a:r>
            <a:r>
              <a:rPr sz="2100" spc="-5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000" spc="-35" dirty="0">
                <a:solidFill>
                  <a:srgbClr val="000009"/>
                </a:solidFill>
                <a:latin typeface="Cambria Math"/>
                <a:cs typeface="Cambria Math"/>
              </a:rPr>
              <a:t>512 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→ </a:t>
            </a:r>
            <a:r>
              <a:rPr sz="2100" spc="-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000" spc="-15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2100" spc="-22" baseline="11904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𝑁 ∈</a:t>
            </a:r>
            <a:r>
              <a:rPr sz="2100" spc="-22" baseline="11904" dirty="0">
                <a:solidFill>
                  <a:srgbClr val="000009"/>
                </a:solidFill>
                <a:latin typeface="Cambria Math"/>
                <a:cs typeface="Cambria Math"/>
              </a:rPr>
              <a:t> 𝑉</a:t>
            </a:r>
            <a:r>
              <a:rPr sz="1000" spc="-15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2100" spc="-22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11904">
              <a:latin typeface="Cambria Math"/>
              <a:cs typeface="Cambria Math"/>
            </a:endParaRPr>
          </a:p>
          <a:p>
            <a:pPr marL="127000" algn="just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по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ℎ,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𝐿𝑃𝑆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ℎ ⊕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𝑚,</a:t>
            </a:r>
            <a:endParaRPr sz="1400">
              <a:latin typeface="Cambria Math"/>
              <a:cs typeface="Cambria Math"/>
            </a:endParaRPr>
          </a:p>
          <a:p>
            <a:pPr marL="127000" algn="just">
              <a:lnSpc>
                <a:spcPct val="100000"/>
              </a:lnSpc>
              <a:spcBef>
                <a:spcPts val="95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𝐾,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13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𝐿𝑃𝑆𝑋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12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𝐿𝑃𝑆𝑋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𝐿𝑃𝑆𝑋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](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76580" algn="just">
              <a:lnSpc>
                <a:spcPct val="100000"/>
              </a:lnSpc>
              <a:spcBef>
                <a:spcPts val="9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i = 1, … ,13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вычисляются следующим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373432"/>
            <a:ext cx="6249035" cy="94957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  <a:p>
            <a:pPr marL="24034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89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500" spc="150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𝐾;</a:t>
            </a:r>
            <a:endParaRPr sz="1400">
              <a:latin typeface="Cambria Math"/>
              <a:cs typeface="Cambria Math"/>
            </a:endParaRPr>
          </a:p>
          <a:p>
            <a:pPr marL="1270" algn="ctr">
              <a:lnSpc>
                <a:spcPct val="100000"/>
              </a:lnSpc>
              <a:spcBef>
                <a:spcPts val="975"/>
              </a:spcBef>
            </a:pP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𝐿𝑃𝑆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⊕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𝐶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𝑖−1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2, …</a:t>
            </a:r>
            <a:r>
              <a:rPr sz="1400" spc="-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,13.</a:t>
            </a:r>
            <a:endParaRPr sz="1400">
              <a:latin typeface="Cambria Math"/>
              <a:cs typeface="Cambria Math"/>
            </a:endParaRPr>
          </a:p>
          <a:p>
            <a:pPr marL="513080">
              <a:lnSpc>
                <a:spcPct val="100000"/>
              </a:lnSpc>
              <a:spcBef>
                <a:spcPts val="94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Операцию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кольце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𝑍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200" spc="60" baseline="6944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,будем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обозначать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символом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⊞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latin typeface="Times New Roman"/>
                <a:cs typeface="Times New Roman"/>
              </a:rPr>
              <a:t>Алгоритм вычисления функции </a:t>
            </a:r>
            <a:r>
              <a:rPr sz="1400" dirty="0">
                <a:latin typeface="Cambria Math"/>
                <a:cs typeface="Cambria Math"/>
              </a:rPr>
              <a:t>𝐻 </a:t>
            </a:r>
            <a:r>
              <a:rPr sz="1400" spc="-5" dirty="0">
                <a:latin typeface="Times New Roman"/>
                <a:cs typeface="Times New Roman"/>
              </a:rPr>
              <a:t>состоит </a:t>
            </a:r>
            <a:r>
              <a:rPr sz="1400" dirty="0">
                <a:latin typeface="Times New Roman"/>
                <a:cs typeface="Times New Roman"/>
              </a:rPr>
              <a:t>из </a:t>
            </a:r>
            <a:r>
              <a:rPr sz="1400" spc="-5" dirty="0">
                <a:latin typeface="Times New Roman"/>
                <a:cs typeface="Times New Roman"/>
              </a:rPr>
              <a:t>трех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этапов.</a:t>
            </a:r>
            <a:endParaRPr sz="1400">
              <a:latin typeface="Times New Roman"/>
              <a:cs typeface="Times New Roman"/>
            </a:endParaRPr>
          </a:p>
          <a:p>
            <a:pPr marL="292100" marR="2209800" indent="-229235">
              <a:lnSpc>
                <a:spcPts val="2260"/>
              </a:lnSpc>
              <a:spcBef>
                <a:spcPts val="130"/>
              </a:spcBef>
              <a:buFont typeface="Times New Roman"/>
              <a:buAutoNum type="arabicPeriod"/>
              <a:tabLst>
                <a:tab pos="292735" algn="l"/>
              </a:tabLst>
            </a:pPr>
            <a:r>
              <a:rPr sz="1400" b="1" dirty="0">
                <a:latin typeface="Times New Roman"/>
                <a:cs typeface="Times New Roman"/>
              </a:rPr>
              <a:t>Этап 1. </a:t>
            </a:r>
            <a:r>
              <a:rPr sz="1400" spc="-5" dirty="0">
                <a:latin typeface="Times New Roman"/>
                <a:cs typeface="Times New Roman"/>
              </a:rPr>
              <a:t>Присвоить начальные значения </a:t>
            </a:r>
            <a:r>
              <a:rPr sz="1400" dirty="0">
                <a:latin typeface="Times New Roman"/>
                <a:cs typeface="Times New Roman"/>
              </a:rPr>
              <a:t>величин:  </a:t>
            </a:r>
            <a:r>
              <a:rPr sz="1400" spc="10" dirty="0">
                <a:latin typeface="Times New Roman"/>
                <a:cs typeface="Times New Roman"/>
              </a:rPr>
              <a:t>1.1.</a:t>
            </a:r>
            <a:r>
              <a:rPr sz="1400" spc="10" dirty="0">
                <a:latin typeface="Cambria Math"/>
                <a:cs typeface="Cambria Math"/>
              </a:rPr>
              <a:t>ℎ </a:t>
            </a:r>
            <a:r>
              <a:rPr sz="1400" dirty="0">
                <a:latin typeface="Cambria Math"/>
                <a:cs typeface="Cambria Math"/>
              </a:rPr>
              <a:t>≔</a:t>
            </a:r>
            <a:r>
              <a:rPr sz="1400" spc="16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𝐼𝑉;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434"/>
              </a:spcBef>
            </a:pPr>
            <a:r>
              <a:rPr sz="1400" spc="10" dirty="0">
                <a:latin typeface="Times New Roman"/>
                <a:cs typeface="Times New Roman"/>
              </a:rPr>
              <a:t>1.2.</a:t>
            </a:r>
            <a:r>
              <a:rPr sz="1400" spc="10" dirty="0">
                <a:latin typeface="Cambria Math"/>
                <a:cs typeface="Cambria Math"/>
              </a:rPr>
              <a:t>𝑁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15" dirty="0">
                <a:latin typeface="Cambria Math"/>
                <a:cs typeface="Cambria Math"/>
              </a:rPr>
              <a:t>0</a:t>
            </a:r>
            <a:r>
              <a:rPr sz="1500" spc="22" baseline="27777" dirty="0">
                <a:latin typeface="Cambria Math"/>
                <a:cs typeface="Cambria Math"/>
              </a:rPr>
              <a:t>512  </a:t>
            </a:r>
            <a:r>
              <a:rPr sz="1400" dirty="0">
                <a:latin typeface="Cambria Math"/>
                <a:cs typeface="Cambria Math"/>
              </a:rPr>
              <a:t>∈</a:t>
            </a:r>
            <a:r>
              <a:rPr sz="1400" spc="155" dirty="0">
                <a:latin typeface="Cambria Math"/>
                <a:cs typeface="Cambria Math"/>
              </a:rPr>
              <a:t> </a:t>
            </a:r>
            <a:r>
              <a:rPr sz="1400" spc="-15" dirty="0"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latin typeface="Cambria Math"/>
                <a:cs typeface="Cambria Math"/>
              </a:rPr>
              <a:t>512</a:t>
            </a:r>
            <a:r>
              <a:rPr sz="1400" spc="-15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latin typeface="Times New Roman"/>
                <a:cs typeface="Times New Roman"/>
              </a:rPr>
              <a:t>1.3.</a:t>
            </a:r>
            <a:r>
              <a:rPr sz="1400" spc="10" dirty="0">
                <a:latin typeface="Cambria Math"/>
                <a:cs typeface="Cambria Math"/>
              </a:rPr>
              <a:t>Σ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15" dirty="0">
                <a:latin typeface="Cambria Math"/>
                <a:cs typeface="Cambria Math"/>
              </a:rPr>
              <a:t>0</a:t>
            </a:r>
            <a:r>
              <a:rPr sz="1500" spc="22" baseline="27777" dirty="0">
                <a:latin typeface="Cambria Math"/>
                <a:cs typeface="Cambria Math"/>
              </a:rPr>
              <a:t>512  </a:t>
            </a:r>
            <a:r>
              <a:rPr sz="1400" dirty="0">
                <a:latin typeface="Cambria Math"/>
                <a:cs typeface="Cambria Math"/>
              </a:rPr>
              <a:t>∈</a:t>
            </a:r>
            <a:r>
              <a:rPr sz="1400" spc="105" dirty="0">
                <a:latin typeface="Cambria Math"/>
                <a:cs typeface="Cambria Math"/>
              </a:rPr>
              <a:t> </a:t>
            </a:r>
            <a:r>
              <a:rPr sz="1400" spc="-15" dirty="0">
                <a:latin typeface="Cambria Math"/>
                <a:cs typeface="Cambria Math"/>
              </a:rPr>
              <a:t>𝑉</a:t>
            </a:r>
            <a:r>
              <a:rPr sz="1500" spc="-22" baseline="-16666" dirty="0">
                <a:latin typeface="Cambria Math"/>
                <a:cs typeface="Cambria Math"/>
              </a:rPr>
              <a:t>512</a:t>
            </a:r>
            <a:r>
              <a:rPr sz="1400" spc="-15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Times New Roman"/>
                <a:cs typeface="Times New Roman"/>
              </a:rPr>
              <a:t>1.4.Перейти к </a:t>
            </a:r>
            <a:r>
              <a:rPr sz="1400" spc="-5" dirty="0">
                <a:latin typeface="Times New Roman"/>
                <a:cs typeface="Times New Roman"/>
              </a:rPr>
              <a:t>этапу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292100" indent="-229235">
              <a:lnSpc>
                <a:spcPct val="100000"/>
              </a:lnSpc>
              <a:spcBef>
                <a:spcPts val="555"/>
              </a:spcBef>
              <a:buFont typeface="Times New Roman"/>
              <a:buAutoNum type="arabicPeriod" startAt="2"/>
              <a:tabLst>
                <a:tab pos="292735" algn="l"/>
              </a:tabLst>
            </a:pPr>
            <a:r>
              <a:rPr sz="1400" b="1" dirty="0">
                <a:latin typeface="Times New Roman"/>
                <a:cs typeface="Times New Roman"/>
              </a:rPr>
              <a:t>Этап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566420" lvl="1" indent="-274955">
              <a:lnSpc>
                <a:spcPts val="1650"/>
              </a:lnSpc>
              <a:spcBef>
                <a:spcPts val="525"/>
              </a:spcBef>
              <a:buSzPct val="92857"/>
              <a:buAutoNum type="arabicPeriod"/>
              <a:tabLst>
                <a:tab pos="567055" algn="l"/>
              </a:tabLst>
            </a:pPr>
            <a:r>
              <a:rPr sz="1400" spc="-5" dirty="0">
                <a:latin typeface="Times New Roman"/>
                <a:cs typeface="Times New Roman"/>
              </a:rPr>
              <a:t>Проверить условие </a:t>
            </a:r>
            <a:r>
              <a:rPr sz="2100" spc="15" baseline="1984" dirty="0">
                <a:latin typeface="Cambria Math"/>
                <a:cs typeface="Cambria Math"/>
              </a:rPr>
              <a:t>|</a:t>
            </a:r>
            <a:r>
              <a:rPr sz="1400" spc="10" dirty="0">
                <a:latin typeface="Cambria Math"/>
                <a:cs typeface="Cambria Math"/>
              </a:rPr>
              <a:t>𝑀</a:t>
            </a:r>
            <a:r>
              <a:rPr sz="2100" spc="15" baseline="1984" dirty="0">
                <a:latin typeface="Cambria Math"/>
                <a:cs typeface="Cambria Math"/>
              </a:rPr>
              <a:t>| </a:t>
            </a:r>
            <a:r>
              <a:rPr sz="1400" dirty="0">
                <a:latin typeface="Cambria Math"/>
                <a:cs typeface="Cambria Math"/>
              </a:rPr>
              <a:t>&lt; 512. </a:t>
            </a:r>
            <a:r>
              <a:rPr sz="1400" spc="-5" dirty="0">
                <a:latin typeface="Times New Roman"/>
                <a:cs typeface="Times New Roman"/>
              </a:rPr>
              <a:t>Если выполняется, </a:t>
            </a:r>
            <a:r>
              <a:rPr sz="1400" spc="-10" dirty="0">
                <a:latin typeface="Times New Roman"/>
                <a:cs typeface="Times New Roman"/>
              </a:rPr>
              <a:t>то </a:t>
            </a:r>
            <a:r>
              <a:rPr sz="1400" spc="-5" dirty="0">
                <a:latin typeface="Times New Roman"/>
                <a:cs typeface="Times New Roman"/>
              </a:rPr>
              <a:t>переход </a:t>
            </a:r>
            <a:r>
              <a:rPr sz="1400" dirty="0">
                <a:latin typeface="Times New Roman"/>
                <a:cs typeface="Times New Roman"/>
              </a:rPr>
              <a:t>к </a:t>
            </a:r>
            <a:r>
              <a:rPr sz="1400" spc="-5" dirty="0">
                <a:latin typeface="Times New Roman"/>
                <a:cs typeface="Times New Roman"/>
              </a:rPr>
              <a:t>этапу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566420">
              <a:lnSpc>
                <a:spcPts val="1650"/>
              </a:lnSpc>
            </a:pPr>
            <a:r>
              <a:rPr sz="1400" dirty="0">
                <a:latin typeface="Times New Roman"/>
                <a:cs typeface="Times New Roman"/>
              </a:rPr>
              <a:t>Иначе</a:t>
            </a:r>
            <a:r>
              <a:rPr sz="1400" spc="-5" dirty="0">
                <a:latin typeface="Times New Roman"/>
                <a:cs typeface="Times New Roman"/>
              </a:rPr>
              <a:t> вычислить:</a:t>
            </a:r>
            <a:endParaRPr sz="14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555"/>
              </a:spcBef>
            </a:pPr>
            <a:r>
              <a:rPr sz="1400" dirty="0">
                <a:latin typeface="Times New Roman"/>
                <a:cs typeface="Times New Roman"/>
              </a:rPr>
              <a:t>2.2.Вычислить </a:t>
            </a:r>
            <a:r>
              <a:rPr sz="1400" dirty="0">
                <a:latin typeface="Cambria Math"/>
                <a:cs typeface="Cambria Math"/>
              </a:rPr>
              <a:t>𝑚 ∈ </a:t>
            </a:r>
            <a:r>
              <a:rPr sz="1400" spc="-35" dirty="0">
                <a:latin typeface="Cambria Math"/>
                <a:cs typeface="Cambria Math"/>
              </a:rPr>
              <a:t>𝑉</a:t>
            </a:r>
            <a:r>
              <a:rPr sz="1500" spc="-52" baseline="-16666" dirty="0">
                <a:latin typeface="Cambria Math"/>
                <a:cs typeface="Cambria Math"/>
              </a:rPr>
              <a:t>512 </a:t>
            </a:r>
            <a:r>
              <a:rPr sz="1400" dirty="0">
                <a:latin typeface="Times New Roman"/>
                <a:cs typeface="Times New Roman"/>
              </a:rPr>
              <a:t>такой, </a:t>
            </a:r>
            <a:r>
              <a:rPr sz="1400" spc="-5" dirty="0">
                <a:latin typeface="Times New Roman"/>
                <a:cs typeface="Times New Roman"/>
              </a:rPr>
              <a:t>что </a:t>
            </a:r>
            <a:r>
              <a:rPr sz="1400" dirty="0">
                <a:latin typeface="Cambria Math"/>
                <a:cs typeface="Cambria Math"/>
              </a:rPr>
              <a:t>𝑀 = </a:t>
            </a:r>
            <a:r>
              <a:rPr sz="1400" spc="70" dirty="0">
                <a:latin typeface="Cambria Math"/>
                <a:cs typeface="Cambria Math"/>
              </a:rPr>
              <a:t>𝑀</a:t>
            </a:r>
            <a:r>
              <a:rPr sz="1500" spc="104" baseline="27777" dirty="0">
                <a:latin typeface="Cambria Math"/>
                <a:cs typeface="Cambria Math"/>
              </a:rPr>
              <a:t>′ </a:t>
            </a:r>
            <a:r>
              <a:rPr sz="1400" dirty="0">
                <a:latin typeface="Cambria Math"/>
                <a:cs typeface="Cambria Math"/>
              </a:rPr>
              <a:t>∥ </a:t>
            </a:r>
            <a:r>
              <a:rPr sz="1400" spc="10" dirty="0">
                <a:latin typeface="Cambria Math"/>
                <a:cs typeface="Cambria Math"/>
              </a:rPr>
              <a:t>𝑚.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85"/>
              </a:spcBef>
            </a:pPr>
            <a:r>
              <a:rPr sz="1400" i="1" spc="10" dirty="0">
                <a:latin typeface="Times New Roman"/>
                <a:cs typeface="Times New Roman"/>
              </a:rPr>
              <a:t>2.3.</a:t>
            </a:r>
            <a:r>
              <a:rPr sz="1400" spc="10" dirty="0">
                <a:latin typeface="Cambria Math"/>
                <a:cs typeface="Cambria Math"/>
              </a:rPr>
              <a:t>ℎ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10" dirty="0">
                <a:latin typeface="Cambria Math"/>
                <a:cs typeface="Cambria Math"/>
              </a:rPr>
              <a:t>𝑔</a:t>
            </a:r>
            <a:r>
              <a:rPr sz="1500" spc="15" baseline="-16666" dirty="0">
                <a:latin typeface="Cambria Math"/>
                <a:cs typeface="Cambria Math"/>
              </a:rPr>
              <a:t>𝑁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ℎ,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𝑚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65"/>
              </a:spcBef>
            </a:pPr>
            <a:r>
              <a:rPr sz="1400" i="1" spc="10" dirty="0">
                <a:latin typeface="Times New Roman"/>
                <a:cs typeface="Times New Roman"/>
              </a:rPr>
              <a:t>2.4.</a:t>
            </a:r>
            <a:r>
              <a:rPr sz="1400" spc="10" dirty="0">
                <a:latin typeface="Cambria Math"/>
                <a:cs typeface="Cambria Math"/>
              </a:rPr>
              <a:t>𝑁 </a:t>
            </a:r>
            <a:r>
              <a:rPr sz="1400" dirty="0">
                <a:latin typeface="Cambria Math"/>
                <a:cs typeface="Cambria Math"/>
              </a:rPr>
              <a:t>≔ 𝑁 ⊞</a:t>
            </a:r>
            <a:r>
              <a:rPr sz="1400" spc="-12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512;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55"/>
              </a:spcBef>
            </a:pPr>
            <a:r>
              <a:rPr sz="1400" i="1" spc="10" dirty="0">
                <a:latin typeface="Times New Roman"/>
                <a:cs typeface="Times New Roman"/>
              </a:rPr>
              <a:t>2.5.</a:t>
            </a:r>
            <a:r>
              <a:rPr sz="1400" spc="10" dirty="0">
                <a:latin typeface="Cambria Math"/>
                <a:cs typeface="Cambria Math"/>
              </a:rPr>
              <a:t>𝛴 </a:t>
            </a:r>
            <a:r>
              <a:rPr sz="1400" dirty="0">
                <a:latin typeface="Cambria Math"/>
                <a:cs typeface="Cambria Math"/>
              </a:rPr>
              <a:t>≔ 𝛴 ⊞</a:t>
            </a:r>
            <a:r>
              <a:rPr sz="1400" spc="-11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𝑚;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65"/>
              </a:spcBef>
            </a:pPr>
            <a:r>
              <a:rPr sz="1400" i="1" spc="10" dirty="0">
                <a:latin typeface="Times New Roman"/>
                <a:cs typeface="Times New Roman"/>
              </a:rPr>
              <a:t>2.6.</a:t>
            </a:r>
            <a:r>
              <a:rPr sz="1400" spc="10" dirty="0">
                <a:latin typeface="Cambria Math"/>
                <a:cs typeface="Cambria Math"/>
              </a:rPr>
              <a:t>𝑀 </a:t>
            </a:r>
            <a:r>
              <a:rPr sz="1400" dirty="0">
                <a:latin typeface="Cambria Math"/>
                <a:cs typeface="Cambria Math"/>
              </a:rPr>
              <a:t>≔</a:t>
            </a:r>
            <a:r>
              <a:rPr sz="1400" spc="-145" dirty="0">
                <a:latin typeface="Cambria Math"/>
                <a:cs typeface="Cambria Math"/>
              </a:rPr>
              <a:t> </a:t>
            </a:r>
            <a:r>
              <a:rPr sz="1400" spc="65" dirty="0">
                <a:latin typeface="Cambria Math"/>
                <a:cs typeface="Cambria Math"/>
              </a:rPr>
              <a:t>𝑀</a:t>
            </a:r>
            <a:r>
              <a:rPr sz="1500" spc="97" baseline="27777" dirty="0">
                <a:latin typeface="Cambria Math"/>
                <a:cs typeface="Cambria Math"/>
              </a:rPr>
              <a:t>′</a:t>
            </a:r>
            <a:r>
              <a:rPr sz="1400" spc="65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Times New Roman"/>
                <a:cs typeface="Times New Roman"/>
              </a:rPr>
              <a:t>2.7.Перейти к шагу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2.1.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50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b="1" dirty="0">
                <a:latin typeface="Times New Roman"/>
                <a:cs typeface="Times New Roman"/>
              </a:rPr>
              <a:t>Этап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685"/>
              </a:spcBef>
            </a:pPr>
            <a:r>
              <a:rPr sz="1400" spc="10" dirty="0">
                <a:latin typeface="Times New Roman"/>
                <a:cs typeface="Times New Roman"/>
              </a:rPr>
              <a:t>3.1.</a:t>
            </a:r>
            <a:r>
              <a:rPr sz="1400" spc="10" dirty="0">
                <a:latin typeface="Cambria Math"/>
                <a:cs typeface="Cambria Math"/>
              </a:rPr>
              <a:t>𝑚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5" dirty="0">
                <a:latin typeface="Cambria Math"/>
                <a:cs typeface="Cambria Math"/>
              </a:rPr>
              <a:t>0</a:t>
            </a:r>
            <a:r>
              <a:rPr sz="1500" spc="7" baseline="27777" dirty="0">
                <a:latin typeface="Cambria Math"/>
                <a:cs typeface="Cambria Math"/>
              </a:rPr>
              <a:t>511−</a:t>
            </a:r>
            <a:r>
              <a:rPr sz="1500" spc="7" baseline="30555" dirty="0">
                <a:latin typeface="Cambria Math"/>
                <a:cs typeface="Cambria Math"/>
              </a:rPr>
              <a:t>|</a:t>
            </a:r>
            <a:r>
              <a:rPr sz="1500" spc="7" baseline="27777" dirty="0">
                <a:latin typeface="Cambria Math"/>
                <a:cs typeface="Cambria Math"/>
              </a:rPr>
              <a:t>𝑀</a:t>
            </a:r>
            <a:r>
              <a:rPr sz="1500" spc="7" baseline="30555" dirty="0">
                <a:latin typeface="Cambria Math"/>
                <a:cs typeface="Cambria Math"/>
              </a:rPr>
              <a:t>| </a:t>
            </a:r>
            <a:r>
              <a:rPr sz="1400" dirty="0">
                <a:latin typeface="Cambria Math"/>
                <a:cs typeface="Cambria Math"/>
              </a:rPr>
              <a:t>∥ 1 ∥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𝑀;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65"/>
              </a:spcBef>
            </a:pPr>
            <a:r>
              <a:rPr sz="1400" spc="10" dirty="0">
                <a:latin typeface="Times New Roman"/>
                <a:cs typeface="Times New Roman"/>
              </a:rPr>
              <a:t>3.2.</a:t>
            </a:r>
            <a:r>
              <a:rPr sz="1400" spc="10" dirty="0">
                <a:latin typeface="Cambria Math"/>
                <a:cs typeface="Cambria Math"/>
              </a:rPr>
              <a:t>ℎ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10" dirty="0">
                <a:latin typeface="Cambria Math"/>
                <a:cs typeface="Cambria Math"/>
              </a:rPr>
              <a:t>𝑔</a:t>
            </a:r>
            <a:r>
              <a:rPr sz="1500" spc="15" baseline="-16666" dirty="0">
                <a:latin typeface="Cambria Math"/>
                <a:cs typeface="Cambria Math"/>
              </a:rPr>
              <a:t>𝑁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ℎ, 𝑚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50"/>
              </a:spcBef>
            </a:pPr>
            <a:r>
              <a:rPr sz="1400" spc="10" dirty="0">
                <a:latin typeface="Times New Roman"/>
                <a:cs typeface="Times New Roman"/>
              </a:rPr>
              <a:t>3.3.</a:t>
            </a:r>
            <a:r>
              <a:rPr sz="1400" spc="10" dirty="0">
                <a:latin typeface="Cambria Math"/>
                <a:cs typeface="Cambria Math"/>
              </a:rPr>
              <a:t>𝑁 </a:t>
            </a:r>
            <a:r>
              <a:rPr sz="1400" dirty="0">
                <a:latin typeface="Cambria Math"/>
                <a:cs typeface="Cambria Math"/>
              </a:rPr>
              <a:t>≔ 𝑁 ⊞</a:t>
            </a:r>
            <a:r>
              <a:rPr sz="1400" spc="135" dirty="0">
                <a:latin typeface="Cambria Math"/>
                <a:cs typeface="Cambria Math"/>
              </a:rPr>
              <a:t> </a:t>
            </a:r>
            <a:r>
              <a:rPr sz="2100" spc="7" baseline="1984" dirty="0">
                <a:latin typeface="Cambria Math"/>
                <a:cs typeface="Cambria Math"/>
              </a:rPr>
              <a:t>|</a:t>
            </a:r>
            <a:r>
              <a:rPr sz="1400" spc="5" dirty="0">
                <a:latin typeface="Cambria Math"/>
                <a:cs typeface="Cambria Math"/>
              </a:rPr>
              <a:t>𝑀</a:t>
            </a:r>
            <a:r>
              <a:rPr sz="2100" spc="7" baseline="1984" dirty="0">
                <a:latin typeface="Cambria Math"/>
                <a:cs typeface="Cambria Math"/>
              </a:rPr>
              <a:t>|</a:t>
            </a:r>
            <a:r>
              <a:rPr sz="1400" spc="5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70"/>
              </a:spcBef>
            </a:pPr>
            <a:r>
              <a:rPr sz="1400" spc="10" dirty="0">
                <a:latin typeface="Times New Roman"/>
                <a:cs typeface="Times New Roman"/>
              </a:rPr>
              <a:t>3.4.</a:t>
            </a:r>
            <a:r>
              <a:rPr sz="1400" spc="10" dirty="0">
                <a:latin typeface="Cambria Math"/>
                <a:cs typeface="Cambria Math"/>
              </a:rPr>
              <a:t>Σ </a:t>
            </a:r>
            <a:r>
              <a:rPr sz="1400" dirty="0">
                <a:latin typeface="Cambria Math"/>
                <a:cs typeface="Cambria Math"/>
              </a:rPr>
              <a:t>≔ Σ ⊞</a:t>
            </a:r>
            <a:r>
              <a:rPr sz="1400" spc="135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𝑚;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60"/>
              </a:spcBef>
            </a:pPr>
            <a:r>
              <a:rPr sz="1400" spc="10" dirty="0">
                <a:latin typeface="Times New Roman"/>
                <a:cs typeface="Times New Roman"/>
              </a:rPr>
              <a:t>3.5.</a:t>
            </a:r>
            <a:r>
              <a:rPr sz="1400" spc="10" dirty="0">
                <a:latin typeface="Cambria Math"/>
                <a:cs typeface="Cambria Math"/>
              </a:rPr>
              <a:t>ℎ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5" dirty="0">
                <a:latin typeface="Cambria Math"/>
                <a:cs typeface="Cambria Math"/>
              </a:rPr>
              <a:t>𝑔</a:t>
            </a:r>
            <a:r>
              <a:rPr sz="1500" spc="7" baseline="-16666" dirty="0">
                <a:latin typeface="Cambria Math"/>
                <a:cs typeface="Cambria Math"/>
              </a:rPr>
              <a:t>0</a:t>
            </a:r>
            <a:r>
              <a:rPr sz="2100" spc="7" baseline="1984" dirty="0">
                <a:latin typeface="Cambria Math"/>
                <a:cs typeface="Cambria Math"/>
              </a:rPr>
              <a:t>(</a:t>
            </a:r>
            <a:r>
              <a:rPr sz="1400" spc="5" dirty="0">
                <a:latin typeface="Cambria Math"/>
                <a:cs typeface="Cambria Math"/>
              </a:rPr>
              <a:t>ℎ,</a:t>
            </a:r>
            <a:r>
              <a:rPr sz="1400" spc="9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𝑁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65"/>
              </a:spcBef>
            </a:pPr>
            <a:r>
              <a:rPr sz="1400" spc="10" dirty="0">
                <a:latin typeface="Times New Roman"/>
                <a:cs typeface="Times New Roman"/>
              </a:rPr>
              <a:t>3.6.</a:t>
            </a:r>
            <a:r>
              <a:rPr sz="1400" spc="10" dirty="0">
                <a:latin typeface="Cambria Math"/>
                <a:cs typeface="Cambria Math"/>
              </a:rPr>
              <a:t>ℎ </a:t>
            </a:r>
            <a:r>
              <a:rPr sz="1400" dirty="0">
                <a:latin typeface="Cambria Math"/>
                <a:cs typeface="Cambria Math"/>
              </a:rPr>
              <a:t>≔ </a:t>
            </a:r>
            <a:r>
              <a:rPr sz="1400" spc="5" dirty="0">
                <a:latin typeface="Cambria Math"/>
                <a:cs typeface="Cambria Math"/>
              </a:rPr>
              <a:t>𝑔</a:t>
            </a:r>
            <a:r>
              <a:rPr sz="1500" spc="7" baseline="-16666" dirty="0">
                <a:latin typeface="Cambria Math"/>
                <a:cs typeface="Cambria Math"/>
              </a:rPr>
              <a:t>0</a:t>
            </a:r>
            <a:r>
              <a:rPr sz="2100" spc="7" baseline="1984" dirty="0">
                <a:latin typeface="Cambria Math"/>
                <a:cs typeface="Cambria Math"/>
              </a:rPr>
              <a:t>(</a:t>
            </a:r>
            <a:r>
              <a:rPr sz="1400" spc="5" dirty="0">
                <a:latin typeface="Cambria Math"/>
                <a:cs typeface="Cambria Math"/>
              </a:rPr>
              <a:t>ℎ,</a:t>
            </a:r>
            <a:r>
              <a:rPr sz="1400" spc="9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Σ</a:t>
            </a:r>
            <a:r>
              <a:rPr sz="2100" baseline="1984" dirty="0">
                <a:latin typeface="Cambria Math"/>
                <a:cs typeface="Cambria Math"/>
              </a:rPr>
              <a:t>)</a:t>
            </a:r>
            <a:r>
              <a:rPr sz="1400" dirty="0"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515"/>
              </a:spcBef>
            </a:pPr>
            <a:r>
              <a:rPr sz="1400" spc="5" dirty="0">
                <a:latin typeface="Times New Roman"/>
                <a:cs typeface="Times New Roman"/>
              </a:rPr>
              <a:t>3.7.Конец </a:t>
            </a:r>
            <a:r>
              <a:rPr sz="1400" spc="-5" dirty="0">
                <a:latin typeface="Times New Roman"/>
                <a:cs typeface="Times New Roman"/>
              </a:rPr>
              <a:t>работы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алгоритма.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>
              <a:lnSpc>
                <a:spcPct val="121400"/>
              </a:lnSpc>
              <a:spcBef>
                <a:spcPts val="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величины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ℎ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полученное 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3.6,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функ-  ции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хэширования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𝐻(𝑀)</a:t>
            </a:r>
            <a:r>
              <a:rPr sz="1400" i="1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1345"/>
              </a:spcBef>
            </a:pPr>
            <a:r>
              <a:rPr sz="1400" b="1" spc="-5" dirty="0">
                <a:latin typeface="Arial"/>
                <a:cs typeface="Arial"/>
              </a:rPr>
              <a:t>4.7. </a:t>
            </a:r>
            <a:r>
              <a:rPr sz="1600" b="1" spc="-15" dirty="0">
                <a:latin typeface="Arial"/>
                <a:cs typeface="Arial"/>
              </a:rPr>
              <a:t>ГПСЧ </a:t>
            </a:r>
            <a:r>
              <a:rPr sz="1600" b="1" spc="-10" dirty="0">
                <a:latin typeface="Arial"/>
                <a:cs typeface="Arial"/>
              </a:rPr>
              <a:t>использующие </a:t>
            </a:r>
            <a:r>
              <a:rPr sz="1600" b="1" spc="-5" dirty="0">
                <a:latin typeface="Arial"/>
                <a:cs typeface="Arial"/>
              </a:rPr>
              <a:t>алгоритмы </a:t>
            </a:r>
            <a:r>
              <a:rPr sz="1600" b="1" spc="-15" dirty="0">
                <a:latin typeface="Arial"/>
                <a:cs typeface="Arial"/>
              </a:rPr>
              <a:t>потокового</a:t>
            </a:r>
            <a:r>
              <a:rPr sz="1600" b="1" spc="-19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шифра</a:t>
            </a:r>
            <a:endParaRPr sz="1600">
              <a:latin typeface="Arial"/>
              <a:cs typeface="Arial"/>
            </a:endParaRPr>
          </a:p>
          <a:p>
            <a:pPr marL="63500" marR="48895" indent="449580">
              <a:lnSpc>
                <a:spcPct val="1200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Большинство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псевдо-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случайного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потока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бит,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комбинируются</a:t>
            </a:r>
            <a:r>
              <a:rPr sz="1400" spc="-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битами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426211"/>
            <a:ext cx="6249670" cy="884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81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19900"/>
              </a:lnSpc>
              <a:spcBef>
                <a:spcPts val="115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открытого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текста.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Запуск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натуральных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даст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новую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псевдослучайную последовательность,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возможно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бо-  лее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периодом.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метод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безопасен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самом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потоковом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надежный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КСГПСЧ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всегда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создания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РСЛОС,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автоматически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шифр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криптографически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нестойким. Опять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же,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начальное состояние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счетчика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должно  оставаться секретным.</a:t>
            </a:r>
            <a:endParaRPr sz="14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1345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4.7.1.	</a:t>
            </a:r>
            <a:r>
              <a:rPr sz="1400" b="1" spc="-10" dirty="0">
                <a:latin typeface="Arial"/>
                <a:cs typeface="Arial"/>
              </a:rPr>
              <a:t>Алгоритм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RC4</a:t>
            </a:r>
            <a:endParaRPr sz="1400">
              <a:latin typeface="Arial"/>
              <a:cs typeface="Arial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56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RC4 [14,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10]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 по имени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создателя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Ron’s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Cipher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(Рон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Ривест).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разработан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компанией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RSA Data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Security,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Inc.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1987 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го-  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ду.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Являясь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основе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RC4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широко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криптографических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протоколах.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Достоинством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высокая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скорость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раз-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ключа.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Инициализация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0,1, …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,255.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a)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𝑓𝑜𝑟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𝑡𝑜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255: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𝑖;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b)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</a:t>
            </a:r>
            <a:r>
              <a:rPr sz="1400" spc="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0;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96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𝑓𝑜𝑟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𝑡𝑜 255: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+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𝑚𝑜𝑑 256;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𝑆𝑤𝑎𝑝(𝑆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0, 𝑗 =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0.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Итерация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алгоритма:</a:t>
            </a:r>
            <a:endParaRPr sz="1400">
              <a:latin typeface="Times New Roman"/>
              <a:cs typeface="Times New Roman"/>
            </a:endParaRPr>
          </a:p>
          <a:p>
            <a:pPr marL="749300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a)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256;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b)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7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256;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c)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𝑆𝑤𝑎𝑝(𝑆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);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d)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=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(𝑆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256;</a:t>
            </a:r>
            <a:endParaRPr sz="1400">
              <a:latin typeface="Cambria Math"/>
              <a:cs typeface="Cambria Math"/>
            </a:endParaRPr>
          </a:p>
          <a:p>
            <a:pPr marL="749300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e)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𝐾 =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 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основана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наблюдении: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даже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оп-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понент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узнал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i="1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номер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шага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всего</a:t>
            </a:r>
            <a:r>
              <a:rPr sz="1400" spc="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лишь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373432"/>
            <a:ext cx="6273800" cy="83921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82</a:t>
            </a:r>
            <a:endParaRPr sz="1400">
              <a:latin typeface="Times New Roman"/>
              <a:cs typeface="Times New Roman"/>
            </a:endParaRPr>
          </a:p>
          <a:p>
            <a:pPr marL="24161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76200" marR="68580">
              <a:lnSpc>
                <a:spcPts val="2080"/>
              </a:lnSpc>
              <a:spcBef>
                <a:spcPts val="30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всё внутреннее состояние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массива. Это следует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оппонент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состоянии определить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переменной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или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 𝑆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7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шаг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усиливает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стойкость:</a:t>
            </a:r>
            <a:endParaRPr sz="1400">
              <a:latin typeface="Times New Roman"/>
              <a:cs typeface="Times New Roman"/>
            </a:endParaRPr>
          </a:p>
          <a:p>
            <a:pPr marL="525780" indent="-22288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обеспечивает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однократное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 элементов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массива;</a:t>
            </a:r>
            <a:endParaRPr sz="1400">
              <a:latin typeface="Times New Roman"/>
              <a:cs typeface="Times New Roman"/>
            </a:endParaRPr>
          </a:p>
          <a:p>
            <a:pPr marL="525780" indent="-222885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b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обеспечивает нелинейную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зависимость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массива;</a:t>
            </a:r>
            <a:endParaRPr sz="1400">
              <a:latin typeface="Times New Roman"/>
              <a:cs typeface="Times New Roman"/>
            </a:endParaRPr>
          </a:p>
          <a:p>
            <a:pPr marL="525780" indent="-222885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c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изменяет массив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процессе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итераций;</a:t>
            </a:r>
            <a:endParaRPr sz="1400">
              <a:latin typeface="Times New Roman"/>
              <a:cs typeface="Times New Roman"/>
            </a:endParaRPr>
          </a:p>
          <a:p>
            <a:pPr marL="525780" indent="-222885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d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скрывает внутреннее состояние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массива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анализа.</a:t>
            </a:r>
            <a:endParaRPr sz="1400">
              <a:latin typeface="Times New Roman"/>
              <a:cs typeface="Times New Roman"/>
            </a:endParaRPr>
          </a:p>
          <a:p>
            <a:pPr marL="76200" marR="69215" indent="449580">
              <a:lnSpc>
                <a:spcPct val="120200"/>
              </a:lnSpc>
              <a:spcBef>
                <a:spcPts val="39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RC4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различное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коммерческое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обеспече-  ние: Lotus Notes, AOCE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(Apple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Computer),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Oracle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Secure</a:t>
            </a:r>
            <a:r>
              <a:rPr sz="1400" spc="-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SQL.</a:t>
            </a:r>
            <a:endParaRPr sz="14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spcBef>
                <a:spcPts val="1345"/>
              </a:spcBef>
              <a:tabLst>
                <a:tab pos="861060" algn="l"/>
              </a:tabLst>
            </a:pPr>
            <a:r>
              <a:rPr sz="1400" b="1" spc="-5" dirty="0">
                <a:latin typeface="Arial"/>
                <a:cs typeface="Arial"/>
              </a:rPr>
              <a:t>4.7.2.	</a:t>
            </a:r>
            <a:r>
              <a:rPr sz="1400" b="1" spc="-15" dirty="0">
                <a:latin typeface="Arial"/>
                <a:cs typeface="Arial"/>
              </a:rPr>
              <a:t>ГПСЧ </a:t>
            </a:r>
            <a:r>
              <a:rPr sz="1400" b="1" spc="-5" dirty="0">
                <a:latin typeface="Arial"/>
                <a:cs typeface="Arial"/>
              </a:rPr>
              <a:t>Шамира </a:t>
            </a:r>
            <a:r>
              <a:rPr sz="1400" b="1" dirty="0">
                <a:latin typeface="Arial"/>
                <a:cs typeface="Arial"/>
              </a:rPr>
              <a:t>и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RSA</a:t>
            </a:r>
            <a:endParaRPr sz="1400">
              <a:latin typeface="Arial"/>
              <a:cs typeface="Arial"/>
            </a:endParaRPr>
          </a:p>
          <a:p>
            <a:pPr marL="76200" marR="66675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Алгоритмы 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математических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 используют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задач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получения псевдослучайных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чисел.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защищенных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криптоанализа. Другими словами, криптограф, создающий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пытается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теорию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решение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задачи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криптоанализа было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эквивалентно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решению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трудной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теоретической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задачи.</a:t>
            </a:r>
            <a:endParaRPr sz="1400">
              <a:latin typeface="Times New Roman"/>
              <a:cs typeface="Times New Roman"/>
            </a:endParaRPr>
          </a:p>
          <a:p>
            <a:pPr marL="76200" marR="64135" indent="449580" algn="just">
              <a:lnSpc>
                <a:spcPct val="119800"/>
              </a:lnSpc>
              <a:spcBef>
                <a:spcPts val="39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Эди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Шамир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предложил 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шифрования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открытым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RSA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[19].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работе показано,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предсказание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выхода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равносильно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взлому RSA. Очевид-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недостатком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такого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низкая скорость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громоздкость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ре-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ализации.</a:t>
            </a:r>
            <a:endParaRPr sz="1400">
              <a:latin typeface="Times New Roman"/>
              <a:cs typeface="Times New Roman"/>
            </a:endParaRPr>
          </a:p>
          <a:p>
            <a:pPr marL="76200" marR="63500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Дальнейшей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модификацией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RSA,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рый также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сложности решения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проблемы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RSA.</a:t>
            </a:r>
            <a:endParaRPr sz="1400">
              <a:latin typeface="Times New Roman"/>
              <a:cs typeface="Times New Roman"/>
            </a:endParaRPr>
          </a:p>
          <a:p>
            <a:pPr marL="525780" algn="just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алгоритма.</a:t>
            </a:r>
            <a:endParaRPr sz="1400">
              <a:latin typeface="Times New Roman"/>
              <a:cs typeface="Times New Roman"/>
            </a:endParaRPr>
          </a:p>
          <a:p>
            <a:pPr marL="533400" indent="-22923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534035" algn="l"/>
              </a:tabLst>
            </a:pPr>
            <a:r>
              <a:rPr sz="1400" spc="-10" dirty="0">
                <a:latin typeface="Times New Roman"/>
                <a:cs typeface="Times New Roman"/>
              </a:rPr>
              <a:t>Сгенерировать два </a:t>
            </a:r>
            <a:r>
              <a:rPr sz="1400" dirty="0">
                <a:latin typeface="Times New Roman"/>
                <a:cs typeface="Times New Roman"/>
              </a:rPr>
              <a:t>секретных простых числа </a:t>
            </a:r>
            <a:r>
              <a:rPr sz="1400" i="1" dirty="0">
                <a:latin typeface="Times New Roman"/>
                <a:cs typeface="Times New Roman"/>
              </a:rPr>
              <a:t>p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i="1" dirty="0">
                <a:latin typeface="Times New Roman"/>
                <a:cs typeface="Times New Roman"/>
              </a:rPr>
              <a:t>q</a:t>
            </a:r>
            <a:r>
              <a:rPr sz="1400" dirty="0">
                <a:latin typeface="Times New Roman"/>
                <a:cs typeface="Times New Roman"/>
              </a:rPr>
              <a:t>, а </a:t>
            </a:r>
            <a:r>
              <a:rPr sz="1400" spc="-5" dirty="0">
                <a:latin typeface="Times New Roman"/>
                <a:cs typeface="Times New Roman"/>
              </a:rPr>
              <a:t>также </a:t>
            </a:r>
            <a:r>
              <a:rPr sz="1400" dirty="0">
                <a:latin typeface="Cambria Math"/>
                <a:cs typeface="Cambria Math"/>
              </a:rPr>
              <a:t>𝑛 = </a:t>
            </a:r>
            <a:r>
              <a:rPr sz="1400" spc="-5" dirty="0">
                <a:latin typeface="Cambria Math"/>
                <a:cs typeface="Cambria Math"/>
              </a:rPr>
              <a:t>𝑝𝑞</a:t>
            </a:r>
            <a:r>
              <a:rPr sz="1400" spc="105" dirty="0">
                <a:latin typeface="Cambria Math"/>
                <a:cs typeface="Cambria Math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  <a:p>
            <a:pPr marL="533400" marR="66675" algn="just">
              <a:lnSpc>
                <a:spcPts val="2060"/>
              </a:lnSpc>
              <a:spcBef>
                <a:spcPts val="125"/>
              </a:spcBef>
            </a:pPr>
            <a:r>
              <a:rPr sz="1400" dirty="0">
                <a:latin typeface="Cambria Math"/>
                <a:cs typeface="Cambria Math"/>
              </a:rPr>
              <a:t>𝑓 = (𝑝 − 1)(𝑞 − </a:t>
            </a:r>
            <a:r>
              <a:rPr sz="1400" spc="-5" dirty="0">
                <a:latin typeface="Cambria Math"/>
                <a:cs typeface="Cambria Math"/>
              </a:rPr>
              <a:t>1)</a:t>
            </a:r>
            <a:r>
              <a:rPr sz="1400" spc="-5" dirty="0">
                <a:latin typeface="Times New Roman"/>
                <a:cs typeface="Times New Roman"/>
              </a:rPr>
              <a:t>. Выбрать </a:t>
            </a:r>
            <a:r>
              <a:rPr sz="1400" dirty="0">
                <a:latin typeface="Times New Roman"/>
                <a:cs typeface="Times New Roman"/>
              </a:rPr>
              <a:t>случайное целое </a:t>
            </a:r>
            <a:r>
              <a:rPr sz="1400" spc="-5" dirty="0">
                <a:latin typeface="Times New Roman"/>
                <a:cs typeface="Times New Roman"/>
              </a:rPr>
              <a:t>число </a:t>
            </a:r>
            <a:r>
              <a:rPr sz="1400" spc="10" dirty="0">
                <a:latin typeface="Cambria Math"/>
                <a:cs typeface="Cambria Math"/>
              </a:rPr>
              <a:t>𝑒, </a:t>
            </a:r>
            <a:r>
              <a:rPr sz="1400" dirty="0">
                <a:latin typeface="Cambria Math"/>
                <a:cs typeface="Cambria Math"/>
              </a:rPr>
              <a:t>1 &lt; 𝑒 &lt; </a:t>
            </a:r>
            <a:r>
              <a:rPr sz="1400" spc="20" dirty="0">
                <a:latin typeface="Cambria Math"/>
                <a:cs typeface="Cambria Math"/>
              </a:rPr>
              <a:t>𝑓</a:t>
            </a:r>
            <a:r>
              <a:rPr sz="1400" spc="2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такое  что </a:t>
            </a:r>
            <a:r>
              <a:rPr sz="1400" spc="-10" dirty="0">
                <a:latin typeface="Cambria Math"/>
                <a:cs typeface="Cambria Math"/>
              </a:rPr>
              <a:t>НОД(𝑒, </a:t>
            </a:r>
            <a:r>
              <a:rPr sz="1400" spc="15" dirty="0">
                <a:latin typeface="Cambria Math"/>
                <a:cs typeface="Cambria Math"/>
              </a:rPr>
              <a:t>𝑓)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9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1.</a:t>
            </a:r>
            <a:endParaRPr sz="1400">
              <a:latin typeface="Cambria Math"/>
              <a:cs typeface="Cambria Math"/>
            </a:endParaRPr>
          </a:p>
          <a:p>
            <a:pPr marL="533400" indent="-229235">
              <a:lnSpc>
                <a:spcPct val="100000"/>
              </a:lnSpc>
              <a:spcBef>
                <a:spcPts val="630"/>
              </a:spcBef>
              <a:buAutoNum type="arabicPeriod" startAt="2"/>
              <a:tabLst>
                <a:tab pos="534035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Выбрать случайное </a:t>
            </a:r>
            <a:r>
              <a:rPr sz="1400" dirty="0">
                <a:latin typeface="Times New Roman"/>
                <a:cs typeface="Times New Roman"/>
              </a:rPr>
              <a:t>целое </a:t>
            </a:r>
            <a:r>
              <a:rPr sz="1400" dirty="0">
                <a:latin typeface="Cambria Math"/>
                <a:cs typeface="Cambria Math"/>
              </a:rPr>
              <a:t>𝑥</a:t>
            </a:r>
            <a:r>
              <a:rPr sz="1500" baseline="-16666" dirty="0">
                <a:latin typeface="Cambria Math"/>
                <a:cs typeface="Cambria Math"/>
              </a:rPr>
              <a:t>0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10" dirty="0">
                <a:latin typeface="Times New Roman"/>
                <a:cs typeface="Times New Roman"/>
              </a:rPr>
              <a:t>начальный вектор </a:t>
            </a:r>
            <a:r>
              <a:rPr sz="1400" spc="-5" dirty="0">
                <a:latin typeface="Times New Roman"/>
                <a:cs typeface="Times New Roman"/>
              </a:rPr>
              <a:t>из интервала </a:t>
            </a:r>
            <a:r>
              <a:rPr sz="2100" baseline="1984" dirty="0">
                <a:latin typeface="Cambria Math"/>
                <a:cs typeface="Cambria Math"/>
              </a:rPr>
              <a:t>[</a:t>
            </a:r>
            <a:r>
              <a:rPr sz="1400" dirty="0">
                <a:latin typeface="Cambria Math"/>
                <a:cs typeface="Cambria Math"/>
              </a:rPr>
              <a:t>1, 𝑛 −</a:t>
            </a:r>
            <a:r>
              <a:rPr sz="1400" spc="-5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2100" baseline="1984" dirty="0">
                <a:latin typeface="Cambria Math"/>
                <a:cs typeface="Cambria Math"/>
              </a:rPr>
              <a:t>]</a:t>
            </a:r>
            <a:r>
              <a:rPr sz="140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048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𝑙</a:t>
            </a:r>
            <a:r>
              <a:rPr sz="1400" spc="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𝑑𝑜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0485" y="8862821"/>
            <a:ext cx="240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20" dirty="0">
                <a:latin typeface="Cambria Math"/>
                <a:cs typeface="Cambria Math"/>
              </a:rPr>
              <a:t>−</a:t>
            </a: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582" y="8766809"/>
            <a:ext cx="1602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sz="1400" dirty="0">
                <a:latin typeface="Times New Roman"/>
                <a:cs typeface="Times New Roman"/>
              </a:rPr>
              <a:t>a.  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</a:t>
            </a:r>
            <a:r>
              <a:rPr sz="1500" spc="52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60" dirty="0">
                <a:latin typeface="Cambria Math"/>
                <a:cs typeface="Cambria Math"/>
              </a:rPr>
              <a:t>𝑥</a:t>
            </a:r>
            <a:r>
              <a:rPr sz="1500" spc="89" baseline="30555" dirty="0">
                <a:latin typeface="Cambria Math"/>
                <a:cs typeface="Cambria Math"/>
              </a:rPr>
              <a:t>𝑒	</a:t>
            </a:r>
            <a:r>
              <a:rPr sz="1400" spc="-5" dirty="0">
                <a:latin typeface="Cambria Math"/>
                <a:cs typeface="Cambria Math"/>
              </a:rPr>
              <a:t>𝑚𝑜𝑑 </a:t>
            </a:r>
            <a:r>
              <a:rPr sz="1400" spc="10" dirty="0">
                <a:latin typeface="Cambria Math"/>
                <a:cs typeface="Cambria Math"/>
              </a:rPr>
              <a:t>𝑛.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32" y="8988450"/>
            <a:ext cx="3399154" cy="4978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56565" algn="ctr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Times New Roman"/>
                <a:cs typeface="Times New Roman"/>
              </a:rPr>
              <a:t>b. </a:t>
            </a:r>
            <a:r>
              <a:rPr sz="1400" spc="-5" dirty="0">
                <a:latin typeface="Cambria Math"/>
                <a:cs typeface="Cambria Math"/>
              </a:rPr>
              <a:t>𝑧</a:t>
            </a:r>
            <a:r>
              <a:rPr sz="1500" spc="-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последний </a:t>
            </a:r>
            <a:r>
              <a:rPr sz="1400" spc="-5" dirty="0">
                <a:latin typeface="Cambria Math"/>
                <a:cs typeface="Cambria Math"/>
              </a:rPr>
              <a:t>значащий </a:t>
            </a:r>
            <a:r>
              <a:rPr sz="1400" dirty="0">
                <a:latin typeface="Cambria Math"/>
                <a:cs typeface="Cambria Math"/>
              </a:rPr>
              <a:t>бит</a:t>
            </a:r>
            <a:r>
              <a:rPr sz="1400" spc="10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</a:t>
            </a:r>
            <a:endParaRPr sz="1500" baseline="-16666">
              <a:latin typeface="Cambria Math"/>
              <a:cs typeface="Cambria Math"/>
            </a:endParaRPr>
          </a:p>
          <a:p>
            <a:pPr marR="1483995" algn="ctr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mbria Math"/>
                <a:cs typeface="Cambria Math"/>
              </a:rPr>
              <a:t>Вернуть 𝑧</a:t>
            </a:r>
            <a:r>
              <a:rPr sz="1500" baseline="-16666" dirty="0">
                <a:latin typeface="Cambria Math"/>
                <a:cs typeface="Cambria Math"/>
              </a:rPr>
              <a:t>1</a:t>
            </a:r>
            <a:r>
              <a:rPr sz="1400" dirty="0">
                <a:latin typeface="Cambria Math"/>
                <a:cs typeface="Cambria Math"/>
              </a:rPr>
              <a:t>, </a:t>
            </a:r>
            <a:r>
              <a:rPr sz="1400" spc="15" dirty="0">
                <a:latin typeface="Cambria Math"/>
                <a:cs typeface="Cambria Math"/>
              </a:rPr>
              <a:t>𝑧</a:t>
            </a:r>
            <a:r>
              <a:rPr sz="1500" spc="22" baseline="-16666" dirty="0">
                <a:latin typeface="Cambria Math"/>
                <a:cs typeface="Cambria Math"/>
              </a:rPr>
              <a:t>2</a:t>
            </a:r>
            <a:r>
              <a:rPr sz="1400" spc="1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… , </a:t>
            </a:r>
            <a:r>
              <a:rPr sz="1400" spc="30" dirty="0">
                <a:latin typeface="Cambria Math"/>
                <a:cs typeface="Cambria Math"/>
              </a:rPr>
              <a:t>𝑧</a:t>
            </a:r>
            <a:r>
              <a:rPr sz="1500" spc="44" baseline="-16666" dirty="0">
                <a:latin typeface="Cambria Math"/>
                <a:cs typeface="Cambria Math"/>
              </a:rPr>
              <a:t>𝑙</a:t>
            </a:r>
            <a:r>
              <a:rPr sz="1400" spc="3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426211"/>
            <a:ext cx="6249035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97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83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20800"/>
              </a:lnSpc>
              <a:spcBef>
                <a:spcPts val="117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𝑒 = 3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генерация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одного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улучше-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извлекать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значащие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биты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 = 𝑐 lg lg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-2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константа.</a:t>
            </a:r>
            <a:endParaRPr sz="14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1345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4.7.3.	Модификация </a:t>
            </a:r>
            <a:r>
              <a:rPr sz="1400" b="1" spc="-10" dirty="0">
                <a:latin typeface="Arial"/>
                <a:cs typeface="Arial"/>
              </a:rPr>
              <a:t>алгоритма </a:t>
            </a:r>
            <a:r>
              <a:rPr sz="1400" b="1" spc="5" dirty="0">
                <a:latin typeface="Arial"/>
                <a:cs typeface="Arial"/>
              </a:rPr>
              <a:t>RSA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Микали-Шнорра</a:t>
            </a:r>
            <a:endParaRPr sz="1400">
              <a:latin typeface="Arial"/>
              <a:cs typeface="Arial"/>
            </a:endParaRPr>
          </a:p>
          <a:p>
            <a:pPr marL="51308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</a:t>
            </a:r>
            <a:endParaRPr sz="14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latin typeface="Times New Roman"/>
                <a:cs typeface="Times New Roman"/>
              </a:rPr>
              <a:t>1. </a:t>
            </a:r>
            <a:r>
              <a:rPr sz="1400" spc="-10" dirty="0">
                <a:latin typeface="Times New Roman"/>
                <a:cs typeface="Times New Roman"/>
              </a:rPr>
              <a:t>Сгенерировать два </a:t>
            </a:r>
            <a:r>
              <a:rPr sz="1400" dirty="0">
                <a:latin typeface="Times New Roman"/>
                <a:cs typeface="Times New Roman"/>
              </a:rPr>
              <a:t>простых </a:t>
            </a:r>
            <a:r>
              <a:rPr sz="1400" dirty="0">
                <a:latin typeface="Cambria Math"/>
                <a:cs typeface="Cambria Math"/>
              </a:rPr>
              <a:t>𝑝, 𝑞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dirty="0">
                <a:latin typeface="Cambria Math"/>
                <a:cs typeface="Cambria Math"/>
              </a:rPr>
              <a:t>𝑛 = </a:t>
            </a:r>
            <a:r>
              <a:rPr sz="1400" spc="10" dirty="0">
                <a:latin typeface="Cambria Math"/>
                <a:cs typeface="Cambria Math"/>
              </a:rPr>
              <a:t>𝑝𝑞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а </a:t>
            </a:r>
            <a:r>
              <a:rPr sz="1400" spc="-5" dirty="0">
                <a:latin typeface="Times New Roman"/>
                <a:cs typeface="Times New Roman"/>
              </a:rPr>
              <a:t>также </a:t>
            </a:r>
            <a:r>
              <a:rPr sz="1400" dirty="0">
                <a:latin typeface="Cambria Math"/>
                <a:cs typeface="Cambria Math"/>
              </a:rPr>
              <a:t>𝑓 = </a:t>
            </a:r>
            <a:r>
              <a:rPr sz="2100" baseline="1984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𝑝 − 1</a:t>
            </a:r>
            <a:r>
              <a:rPr sz="2100" baseline="1984" dirty="0">
                <a:latin typeface="Cambria Math"/>
                <a:cs typeface="Cambria Math"/>
              </a:rPr>
              <a:t>)(</a:t>
            </a:r>
            <a:r>
              <a:rPr sz="1400" dirty="0">
                <a:latin typeface="Cambria Math"/>
                <a:cs typeface="Cambria Math"/>
              </a:rPr>
              <a:t>𝑞 −</a:t>
            </a:r>
            <a:r>
              <a:rPr sz="1400" spc="-17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1</a:t>
            </a:r>
            <a:r>
              <a:rPr sz="2100" spc="-7" baseline="1984" dirty="0">
                <a:latin typeface="Cambria Math"/>
                <a:cs typeface="Cambria Math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Cambria Math"/>
                <a:cs typeface="Cambria Math"/>
              </a:rPr>
              <a:t>𝑁 = </a:t>
            </a:r>
            <a:r>
              <a:rPr sz="2100" baseline="1984" dirty="0">
                <a:latin typeface="Cambria Math"/>
                <a:cs typeface="Cambria Math"/>
              </a:rPr>
              <a:t>⌊</a:t>
            </a:r>
            <a:r>
              <a:rPr sz="1400" dirty="0">
                <a:latin typeface="Cambria Math"/>
                <a:cs typeface="Cambria Math"/>
              </a:rPr>
              <a:t>ln </a:t>
            </a:r>
            <a:r>
              <a:rPr sz="1400" spc="10" dirty="0">
                <a:latin typeface="Cambria Math"/>
                <a:cs typeface="Cambria Math"/>
              </a:rPr>
              <a:t>𝑛</a:t>
            </a:r>
            <a:r>
              <a:rPr sz="2100" spc="15" baseline="1984" dirty="0">
                <a:latin typeface="Cambria Math"/>
                <a:cs typeface="Cambria Math"/>
              </a:rPr>
              <a:t>⌋ </a:t>
            </a:r>
            <a:r>
              <a:rPr sz="1400" dirty="0">
                <a:latin typeface="Cambria Math"/>
                <a:cs typeface="Cambria Math"/>
              </a:rPr>
              <a:t>+ 1 </a:t>
            </a:r>
            <a:r>
              <a:rPr sz="1400" spc="-5" dirty="0">
                <a:latin typeface="Times New Roman"/>
                <a:cs typeface="Times New Roman"/>
              </a:rPr>
              <a:t>(длина 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). </a:t>
            </a:r>
            <a:r>
              <a:rPr sz="1400" spc="-10" dirty="0">
                <a:latin typeface="Times New Roman"/>
                <a:cs typeface="Times New Roman"/>
              </a:rPr>
              <a:t>Выбрать </a:t>
            </a:r>
            <a:r>
              <a:rPr sz="1400" dirty="0">
                <a:latin typeface="Times New Roman"/>
                <a:cs typeface="Times New Roman"/>
              </a:rPr>
              <a:t>целое </a:t>
            </a:r>
            <a:r>
              <a:rPr sz="1400" spc="10" dirty="0">
                <a:latin typeface="Cambria Math"/>
                <a:cs typeface="Cambria Math"/>
              </a:rPr>
              <a:t>𝑒, </a:t>
            </a:r>
            <a:r>
              <a:rPr sz="1400" dirty="0">
                <a:latin typeface="Cambria Math"/>
                <a:cs typeface="Cambria Math"/>
              </a:rPr>
              <a:t>1 &lt; 𝑒 &lt; 𝑓 </a:t>
            </a:r>
            <a:r>
              <a:rPr sz="1400" spc="-10" dirty="0">
                <a:latin typeface="Times New Roman"/>
                <a:cs typeface="Times New Roman"/>
              </a:rPr>
              <a:t>такое,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что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7228" y="3327526"/>
            <a:ext cx="73660" cy="12700"/>
          </a:xfrm>
          <a:custGeom>
            <a:avLst/>
            <a:gdLst/>
            <a:ahLst/>
            <a:cxnLst/>
            <a:rect l="l" t="t" r="r" b="b"/>
            <a:pathLst>
              <a:path w="73660" h="12700">
                <a:moveTo>
                  <a:pt x="0" y="12191"/>
                </a:moveTo>
                <a:lnTo>
                  <a:pt x="73151" y="12191"/>
                </a:lnTo>
                <a:lnTo>
                  <a:pt x="7315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8732" y="3194431"/>
            <a:ext cx="5123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mbria Math"/>
                <a:cs typeface="Cambria Math"/>
              </a:rPr>
              <a:t>НОД(𝑒, </a:t>
            </a:r>
            <a:r>
              <a:rPr sz="1400" spc="20" dirty="0">
                <a:latin typeface="Cambria Math"/>
                <a:cs typeface="Cambria Math"/>
              </a:rPr>
              <a:t>𝑓) </a:t>
            </a:r>
            <a:r>
              <a:rPr sz="1400" dirty="0">
                <a:latin typeface="Cambria Math"/>
                <a:cs typeface="Cambria Math"/>
              </a:rPr>
              <a:t>= 1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dirty="0">
                <a:latin typeface="Cambria Math"/>
                <a:cs typeface="Cambria Math"/>
              </a:rPr>
              <a:t>80𝑒 ≤ </a:t>
            </a:r>
            <a:r>
              <a:rPr sz="1400" spc="15" dirty="0">
                <a:latin typeface="Cambria Math"/>
                <a:cs typeface="Cambria Math"/>
              </a:rPr>
              <a:t>𝑁. </a:t>
            </a:r>
            <a:r>
              <a:rPr sz="1400" spc="-20" dirty="0">
                <a:latin typeface="Times New Roman"/>
                <a:cs typeface="Times New Roman"/>
              </a:rPr>
              <a:t>Установим </a:t>
            </a:r>
            <a:r>
              <a:rPr sz="1400" dirty="0">
                <a:latin typeface="Cambria Math"/>
                <a:cs typeface="Cambria Math"/>
              </a:rPr>
              <a:t>𝑘 = </a:t>
            </a:r>
            <a:r>
              <a:rPr sz="1400" spc="10" dirty="0">
                <a:latin typeface="Cambria Math"/>
                <a:cs typeface="Cambria Math"/>
              </a:rPr>
              <a:t>⌊𝑁 </a:t>
            </a:r>
            <a:r>
              <a:rPr sz="1400" spc="50" dirty="0">
                <a:latin typeface="Cambria Math"/>
                <a:cs typeface="Cambria Math"/>
              </a:rPr>
              <a:t>(1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500" spc="67" baseline="47222" dirty="0">
                <a:latin typeface="Cambria Math"/>
                <a:cs typeface="Cambria Math"/>
              </a:rPr>
              <a:t>2</a:t>
            </a:r>
            <a:r>
              <a:rPr sz="1400" spc="45" dirty="0">
                <a:latin typeface="Cambria Math"/>
                <a:cs typeface="Cambria Math"/>
              </a:rPr>
              <a:t>)⌋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dirty="0">
                <a:latin typeface="Cambria Math"/>
                <a:cs typeface="Cambria Math"/>
              </a:rPr>
              <a:t>𝑟 = 𝑁 −</a:t>
            </a:r>
            <a:r>
              <a:rPr sz="1400" spc="-2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𝑘.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532" y="3334638"/>
            <a:ext cx="462026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71805" algn="r">
              <a:lnSpc>
                <a:spcPts val="1200"/>
              </a:lnSpc>
              <a:spcBef>
                <a:spcPts val="95"/>
              </a:spcBef>
            </a:pPr>
            <a:r>
              <a:rPr sz="1000" spc="85" dirty="0">
                <a:latin typeface="Cambria Math"/>
                <a:cs typeface="Cambria Math"/>
              </a:rPr>
              <a:t>𝑒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Times New Roman"/>
                <a:cs typeface="Times New Roman"/>
              </a:rPr>
              <a:t>2. </a:t>
            </a:r>
            <a:r>
              <a:rPr sz="1400" spc="-5" dirty="0">
                <a:latin typeface="Times New Roman"/>
                <a:cs typeface="Times New Roman"/>
              </a:rPr>
              <a:t>Выбрать случайный инициализирующий </a:t>
            </a:r>
            <a:r>
              <a:rPr sz="1400" spc="-15" dirty="0">
                <a:latin typeface="Times New Roman"/>
                <a:cs typeface="Times New Roman"/>
              </a:rPr>
              <a:t>вектор </a:t>
            </a:r>
            <a:r>
              <a:rPr sz="1400" spc="-5" dirty="0">
                <a:latin typeface="Times New Roman"/>
                <a:cs typeface="Times New Roman"/>
              </a:rPr>
              <a:t>длины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𝑟</a:t>
            </a:r>
            <a:r>
              <a:rPr sz="1400" spc="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𝑙</a:t>
            </a:r>
            <a:r>
              <a:rPr sz="1400" spc="2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𝑑𝑜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2010" y="4064634"/>
            <a:ext cx="240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20" dirty="0">
                <a:latin typeface="Cambria Math"/>
                <a:cs typeface="Cambria Math"/>
              </a:rPr>
              <a:t>−</a:t>
            </a: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582" y="3968622"/>
            <a:ext cx="1604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32510" algn="l"/>
              </a:tabLst>
            </a:pPr>
            <a:r>
              <a:rPr sz="1400" dirty="0">
                <a:latin typeface="Times New Roman"/>
                <a:cs typeface="Times New Roman"/>
              </a:rPr>
              <a:t>a.   </a:t>
            </a:r>
            <a:r>
              <a:rPr sz="1400" spc="-15" dirty="0">
                <a:latin typeface="Cambria Math"/>
                <a:cs typeface="Cambria Math"/>
              </a:rPr>
              <a:t>𝑦</a:t>
            </a:r>
            <a:r>
              <a:rPr sz="1500" spc="-22" baseline="-16666" dirty="0">
                <a:latin typeface="Cambria Math"/>
                <a:cs typeface="Cambria Math"/>
              </a:rPr>
              <a:t>𝑖</a:t>
            </a:r>
            <a:r>
              <a:rPr sz="1500" spc="82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60" dirty="0">
                <a:latin typeface="Cambria Math"/>
                <a:cs typeface="Cambria Math"/>
              </a:rPr>
              <a:t>𝑥</a:t>
            </a:r>
            <a:r>
              <a:rPr sz="1500" spc="89" baseline="30555" dirty="0">
                <a:latin typeface="Cambria Math"/>
                <a:cs typeface="Cambria Math"/>
              </a:rPr>
              <a:t>𝑒	</a:t>
            </a:r>
            <a:r>
              <a:rPr sz="1400" spc="-5" dirty="0">
                <a:latin typeface="Cambria Math"/>
                <a:cs typeface="Cambria Math"/>
              </a:rPr>
              <a:t>𝑚𝑜𝑑 </a:t>
            </a:r>
            <a:r>
              <a:rPr sz="1400" spc="10" dirty="0">
                <a:latin typeface="Cambria Math"/>
                <a:cs typeface="Cambria Math"/>
              </a:rPr>
              <a:t>𝑛.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827" y="4181068"/>
            <a:ext cx="6256020" cy="39979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77900" indent="-229235">
              <a:lnSpc>
                <a:spcPct val="100000"/>
              </a:lnSpc>
              <a:spcBef>
                <a:spcPts val="325"/>
              </a:spcBef>
              <a:buFont typeface="Times New Roman"/>
              <a:buAutoNum type="alphaLcPeriod" startAt="2"/>
              <a:tabLst>
                <a:tab pos="978535" algn="l"/>
              </a:tabLst>
            </a:pP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</a:t>
            </a:r>
            <a:r>
              <a:rPr sz="1400" spc="-5" dirty="0">
                <a:latin typeface="Cambria Math"/>
                <a:cs typeface="Cambria Math"/>
              </a:rPr>
              <a:t>первые </a:t>
            </a:r>
            <a:r>
              <a:rPr sz="1400" dirty="0">
                <a:latin typeface="Cambria Math"/>
                <a:cs typeface="Cambria Math"/>
              </a:rPr>
              <a:t>𝑟 </a:t>
            </a:r>
            <a:r>
              <a:rPr sz="1400" spc="-5" dirty="0">
                <a:latin typeface="Cambria Math"/>
                <a:cs typeface="Cambria Math"/>
              </a:rPr>
              <a:t>значимых </a:t>
            </a:r>
            <a:r>
              <a:rPr sz="1400" dirty="0">
                <a:latin typeface="Cambria Math"/>
                <a:cs typeface="Cambria Math"/>
              </a:rPr>
              <a:t>биты</a:t>
            </a:r>
            <a:r>
              <a:rPr sz="1400" spc="12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𝑦</a:t>
            </a:r>
            <a:r>
              <a:rPr sz="1500" spc="30" baseline="-16666" dirty="0">
                <a:latin typeface="Cambria Math"/>
                <a:cs typeface="Cambria Math"/>
              </a:rPr>
              <a:t>𝑖</a:t>
            </a:r>
            <a:r>
              <a:rPr sz="1400" spc="2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977900" indent="-229235">
              <a:lnSpc>
                <a:spcPct val="100000"/>
              </a:lnSpc>
              <a:spcBef>
                <a:spcPts val="229"/>
              </a:spcBef>
              <a:buFont typeface="Times New Roman"/>
              <a:buAutoNum type="alphaLcPeriod" startAt="2"/>
              <a:tabLst>
                <a:tab pos="978535" algn="l"/>
              </a:tabLst>
            </a:pPr>
            <a:r>
              <a:rPr sz="1400" spc="-5" dirty="0">
                <a:latin typeface="Cambria Math"/>
                <a:cs typeface="Cambria Math"/>
              </a:rPr>
              <a:t>𝑧</a:t>
            </a:r>
            <a:r>
              <a:rPr sz="1500" spc="-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</a:t>
            </a:r>
            <a:r>
              <a:rPr sz="1400" spc="-5" dirty="0">
                <a:latin typeface="Cambria Math"/>
                <a:cs typeface="Cambria Math"/>
              </a:rPr>
              <a:t>последние </a:t>
            </a:r>
            <a:r>
              <a:rPr sz="1400" dirty="0">
                <a:latin typeface="Cambria Math"/>
                <a:cs typeface="Cambria Math"/>
              </a:rPr>
              <a:t>𝑘 </a:t>
            </a:r>
            <a:r>
              <a:rPr sz="1400" spc="-5" dirty="0">
                <a:latin typeface="Cambria Math"/>
                <a:cs typeface="Cambria Math"/>
              </a:rPr>
              <a:t>значимых бита</a:t>
            </a:r>
            <a:r>
              <a:rPr sz="1400" spc="16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𝑦</a:t>
            </a:r>
            <a:r>
              <a:rPr sz="1500" spc="30" baseline="-16666" dirty="0">
                <a:latin typeface="Cambria Math"/>
                <a:cs typeface="Cambria Math"/>
              </a:rPr>
              <a:t>𝑖</a:t>
            </a:r>
            <a:r>
              <a:rPr sz="1400" spc="2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292100">
              <a:lnSpc>
                <a:spcPct val="100000"/>
              </a:lnSpc>
              <a:spcBef>
                <a:spcPts val="190"/>
              </a:spcBef>
            </a:pPr>
            <a:r>
              <a:rPr sz="1400" dirty="0">
                <a:latin typeface="Times New Roman"/>
                <a:cs typeface="Times New Roman"/>
              </a:rPr>
              <a:t>4. </a:t>
            </a:r>
            <a:r>
              <a:rPr sz="1400" dirty="0">
                <a:latin typeface="Cambria Math"/>
                <a:cs typeface="Cambria Math"/>
              </a:rPr>
              <a:t>Возвратить </a:t>
            </a:r>
            <a:r>
              <a:rPr sz="1400" spc="-5" dirty="0">
                <a:latin typeface="Cambria Math"/>
                <a:cs typeface="Cambria Math"/>
              </a:rPr>
              <a:t>вектор </a:t>
            </a:r>
            <a:r>
              <a:rPr sz="1400" dirty="0">
                <a:latin typeface="Cambria Math"/>
                <a:cs typeface="Cambria Math"/>
              </a:rPr>
              <a:t>бит </a:t>
            </a:r>
            <a:r>
              <a:rPr sz="1400" spc="5" dirty="0">
                <a:latin typeface="Cambria Math"/>
                <a:cs typeface="Cambria Math"/>
              </a:rPr>
              <a:t>𝑧</a:t>
            </a:r>
            <a:r>
              <a:rPr sz="1500" spc="7" baseline="-16666" dirty="0">
                <a:latin typeface="Cambria Math"/>
                <a:cs typeface="Cambria Math"/>
              </a:rPr>
              <a:t>1</a:t>
            </a:r>
            <a:r>
              <a:rPr sz="2100" spc="7" baseline="1984" dirty="0">
                <a:latin typeface="Cambria Math"/>
                <a:cs typeface="Cambria Math"/>
              </a:rPr>
              <a:t>|</a:t>
            </a:r>
            <a:r>
              <a:rPr sz="1400" spc="5" dirty="0">
                <a:latin typeface="Cambria Math"/>
                <a:cs typeface="Cambria Math"/>
              </a:rPr>
              <a:t>𝑧</a:t>
            </a:r>
            <a:r>
              <a:rPr sz="1500" spc="7" baseline="-16666" dirty="0">
                <a:latin typeface="Cambria Math"/>
                <a:cs typeface="Cambria Math"/>
              </a:rPr>
              <a:t>2</a:t>
            </a:r>
            <a:r>
              <a:rPr sz="2100" spc="7" baseline="1984" dirty="0">
                <a:latin typeface="Cambria Math"/>
                <a:cs typeface="Cambria Math"/>
              </a:rPr>
              <a:t>| </a:t>
            </a:r>
            <a:r>
              <a:rPr sz="1400" dirty="0">
                <a:latin typeface="Cambria Math"/>
                <a:cs typeface="Cambria Math"/>
              </a:rPr>
              <a:t>…</a:t>
            </a:r>
            <a:r>
              <a:rPr sz="1400" spc="-14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|𝑧</a:t>
            </a:r>
            <a:r>
              <a:rPr sz="1500" spc="30" baseline="-16666" dirty="0">
                <a:latin typeface="Cambria Math"/>
                <a:cs typeface="Cambria Math"/>
              </a:rPr>
              <a:t>𝑙</a:t>
            </a:r>
            <a:r>
              <a:rPr sz="1400" spc="2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9055" indent="449580" algn="just">
              <a:lnSpc>
                <a:spcPct val="121300"/>
              </a:lnSpc>
              <a:spcBef>
                <a:spcPts val="805"/>
              </a:spcBef>
            </a:pP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эффективный, чем алгоритм Шамира,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генерируется сразу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𝑁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2/𝑒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степень.  Например,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𝑒 = 3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𝑁 = 1024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341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сте-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пень.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одного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возведения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квадрат 683-битного номера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одного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умножения.</a:t>
            </a:r>
            <a:endParaRPr sz="14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1345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4.7.4.	</a:t>
            </a:r>
            <a:r>
              <a:rPr sz="1400" b="1" spc="-15" dirty="0">
                <a:latin typeface="Arial"/>
                <a:cs typeface="Arial"/>
              </a:rPr>
              <a:t>ГПСЧ</a:t>
            </a:r>
            <a:r>
              <a:rPr sz="1400" b="1" spc="-5" dirty="0">
                <a:latin typeface="Arial"/>
                <a:cs typeface="Arial"/>
              </a:rPr>
              <a:t> Блюма-Микали</a:t>
            </a:r>
            <a:endParaRPr sz="1400">
              <a:latin typeface="Arial"/>
              <a:cs typeface="Arial"/>
            </a:endParaRPr>
          </a:p>
          <a:p>
            <a:pPr marL="63500" marR="55880" indent="449580" algn="just">
              <a:lnSpc>
                <a:spcPct val="122600"/>
              </a:lnSpc>
              <a:spcBef>
                <a:spcPts val="52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дискретных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логариф-  мов.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Приведем описание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[10]. Пусть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𝑔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простое число, 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еще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одно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стое число.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Ключ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0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начинает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процесс:</a:t>
            </a:r>
            <a:endParaRPr sz="1400">
              <a:latin typeface="Times New Roman"/>
              <a:cs typeface="Times New Roman"/>
            </a:endParaRPr>
          </a:p>
          <a:p>
            <a:pPr marL="443230" algn="ctr">
              <a:lnSpc>
                <a:spcPct val="100000"/>
              </a:lnSpc>
              <a:spcBef>
                <a:spcPts val="77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𝑔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200" spc="82" baseline="20833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𝑚𝑜𝑑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Очередной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определяется по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3682" y="8352281"/>
            <a:ext cx="140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363" y="8440673"/>
            <a:ext cx="240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0835" y="8233409"/>
            <a:ext cx="2198370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  <a:tabLst>
                <a:tab pos="741680" algn="l"/>
              </a:tabLst>
            </a:pPr>
            <a:r>
              <a:rPr sz="2100" baseline="-37698" dirty="0">
                <a:solidFill>
                  <a:srgbClr val="000009"/>
                </a:solidFill>
                <a:latin typeface="Cambria Math"/>
                <a:cs typeface="Cambria Math"/>
              </a:rPr>
              <a:t>=  </a:t>
            </a:r>
            <a:r>
              <a:rPr sz="2100" spc="7" baseline="-3769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	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(𝑝 −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1)/2,</a:t>
            </a:r>
            <a:endParaRPr sz="1400">
              <a:latin typeface="Cambria Math"/>
              <a:cs typeface="Cambria Math"/>
            </a:endParaRPr>
          </a:p>
          <a:p>
            <a:pPr marR="55880" algn="r">
              <a:lnSpc>
                <a:spcPct val="100000"/>
              </a:lnSpc>
              <a:spcBef>
                <a:spcPts val="75"/>
              </a:spcBef>
              <a:tabLst>
                <a:tab pos="558800" algn="l"/>
              </a:tabLst>
            </a:pPr>
            <a:r>
              <a:rPr sz="2100" spc="-7" baseline="31746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	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𝑖+1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≥ (𝑝 −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1)/2.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627" y="8717127"/>
            <a:ext cx="614108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велико,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вычисление дискретных логарифмов по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невозможным,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этот генератор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безопасен.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4270" cy="42354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84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30504" algn="just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Arial"/>
                <a:cs typeface="Arial"/>
              </a:rPr>
              <a:t>4.7.5. </a:t>
            </a:r>
            <a:r>
              <a:rPr sz="1400" b="1" spc="-10" dirty="0">
                <a:latin typeface="Arial"/>
                <a:cs typeface="Arial"/>
              </a:rPr>
              <a:t>Алгоритм Блюма—Блюма—Шуба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(BBS)</a:t>
            </a:r>
            <a:endParaRPr sz="1400">
              <a:latin typeface="Arial"/>
              <a:cs typeface="Arial"/>
            </a:endParaRPr>
          </a:p>
          <a:p>
            <a:pPr marL="50800" marR="43180" indent="449580" algn="just">
              <a:lnSpc>
                <a:spcPct val="120000"/>
              </a:lnSpc>
              <a:spcBef>
                <a:spcPts val="575"/>
              </a:spcBef>
            </a:pPr>
            <a:r>
              <a:rPr sz="1400" spc="-10" dirty="0">
                <a:latin typeface="Times New Roman"/>
                <a:cs typeface="Times New Roman"/>
              </a:rPr>
              <a:t>Алгоритм </a:t>
            </a:r>
            <a:r>
              <a:rPr sz="1400" dirty="0">
                <a:latin typeface="Times New Roman"/>
                <a:cs typeface="Times New Roman"/>
              </a:rPr>
              <a:t>был </a:t>
            </a:r>
            <a:r>
              <a:rPr sz="1400" spc="-10" dirty="0">
                <a:latin typeface="Times New Roman"/>
                <a:cs typeface="Times New Roman"/>
              </a:rPr>
              <a:t>предложен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1986 </a:t>
            </a:r>
            <a:r>
              <a:rPr sz="1400" spc="-20" dirty="0">
                <a:latin typeface="Times New Roman"/>
                <a:cs typeface="Times New Roman"/>
              </a:rPr>
              <a:t>году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Ленор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Блюм</a:t>
            </a:r>
            <a:r>
              <a:rPr sz="1400" spc="-15" dirty="0"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Мануэлем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Блюмом </a:t>
            </a:r>
            <a:r>
              <a:rPr sz="1400" dirty="0">
                <a:latin typeface="Times New Roman"/>
                <a:cs typeface="Times New Roman"/>
              </a:rPr>
              <a:t>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Майклом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Шубом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[20]. В основе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использование квадратичных  остатков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текущее время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самых простых и быстрых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ГПСЧ, использующих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вычислительно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сложные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задачи.</a:t>
            </a:r>
            <a:endParaRPr sz="1400">
              <a:latin typeface="Times New Roman"/>
              <a:cs typeface="Times New Roman"/>
            </a:endParaRPr>
          </a:p>
          <a:p>
            <a:pPr marL="500380" marR="3633470">
              <a:lnSpc>
                <a:spcPct val="142100"/>
              </a:lnSpc>
              <a:spcBef>
                <a:spcPts val="5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[10]. 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входе: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выходе: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псевдослучайных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𝑧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𝑙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0" marR="43180" indent="-228600" algn="just">
              <a:lnSpc>
                <a:spcPct val="120000"/>
              </a:lnSpc>
              <a:spcBef>
                <a:spcPts val="400"/>
              </a:spcBef>
              <a:buAutoNum type="arabicPeriod"/>
              <a:tabLst>
                <a:tab pos="508634" algn="l"/>
              </a:tabLst>
            </a:pPr>
            <a:r>
              <a:rPr sz="1400" spc="-10" dirty="0">
                <a:latin typeface="Times New Roman"/>
                <a:cs typeface="Times New Roman"/>
              </a:rPr>
              <a:t>Сгенерировать два </a:t>
            </a:r>
            <a:r>
              <a:rPr sz="1400" dirty="0">
                <a:latin typeface="Times New Roman"/>
                <a:cs typeface="Times New Roman"/>
              </a:rPr>
              <a:t>простых </a:t>
            </a:r>
            <a:r>
              <a:rPr sz="1400" spc="-5" dirty="0">
                <a:latin typeface="Times New Roman"/>
                <a:cs typeface="Times New Roman"/>
              </a:rPr>
              <a:t>числа </a:t>
            </a:r>
            <a:r>
              <a:rPr sz="1400" i="1" dirty="0">
                <a:latin typeface="Times New Roman"/>
                <a:cs typeface="Times New Roman"/>
              </a:rPr>
              <a:t>p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i="1" spc="-5" dirty="0">
                <a:latin typeface="Times New Roman"/>
                <a:cs typeface="Times New Roman"/>
              </a:rPr>
              <a:t>q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сравнимых с 3 по </a:t>
            </a:r>
            <a:r>
              <a:rPr sz="1400" spc="-20" dirty="0">
                <a:latin typeface="Times New Roman"/>
                <a:cs typeface="Times New Roman"/>
              </a:rPr>
              <a:t>модулю </a:t>
            </a:r>
            <a:r>
              <a:rPr sz="1400" dirty="0">
                <a:latin typeface="Times New Roman"/>
                <a:cs typeface="Times New Roman"/>
              </a:rPr>
              <a:t>4. </a:t>
            </a:r>
            <a:r>
              <a:rPr sz="1400" spc="5" dirty="0">
                <a:latin typeface="Times New Roman"/>
                <a:cs typeface="Times New Roman"/>
              </a:rPr>
              <a:t>Про-  </a:t>
            </a:r>
            <a:r>
              <a:rPr sz="1400" spc="-5" dirty="0">
                <a:latin typeface="Times New Roman"/>
                <a:cs typeface="Times New Roman"/>
              </a:rPr>
              <a:t>изведение этих чисел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i="1" spc="-5" dirty="0">
                <a:latin typeface="Times New Roman"/>
                <a:cs typeface="Times New Roman"/>
              </a:rPr>
              <a:t>n=pq </a:t>
            </a:r>
            <a:r>
              <a:rPr sz="1400" spc="-5" dirty="0">
                <a:latin typeface="Times New Roman"/>
                <a:cs typeface="Times New Roman"/>
              </a:rPr>
              <a:t>является </a:t>
            </a:r>
            <a:r>
              <a:rPr sz="1400" dirty="0">
                <a:latin typeface="Times New Roman"/>
                <a:cs typeface="Times New Roman"/>
              </a:rPr>
              <a:t>целым </a:t>
            </a:r>
            <a:r>
              <a:rPr sz="1400" spc="-10" dirty="0">
                <a:latin typeface="Times New Roman"/>
                <a:cs typeface="Times New Roman"/>
              </a:rPr>
              <a:t>числом </a:t>
            </a:r>
            <a:r>
              <a:rPr sz="1400" spc="-15" dirty="0">
                <a:latin typeface="Times New Roman"/>
                <a:cs typeface="Times New Roman"/>
              </a:rPr>
              <a:t>Блюма. </a:t>
            </a:r>
            <a:r>
              <a:rPr sz="1400" dirty="0">
                <a:latin typeface="Times New Roman"/>
                <a:cs typeface="Times New Roman"/>
              </a:rPr>
              <a:t>Выберем  </a:t>
            </a:r>
            <a:r>
              <a:rPr sz="1400" spc="-10" dirty="0">
                <a:latin typeface="Times New Roman"/>
                <a:cs typeface="Times New Roman"/>
              </a:rPr>
              <a:t>другое </a:t>
            </a:r>
            <a:r>
              <a:rPr sz="1400" dirty="0">
                <a:latin typeface="Times New Roman"/>
                <a:cs typeface="Times New Roman"/>
              </a:rPr>
              <a:t>случайное целое </a:t>
            </a:r>
            <a:r>
              <a:rPr sz="1400" spc="-5" dirty="0">
                <a:latin typeface="Times New Roman"/>
                <a:cs typeface="Times New Roman"/>
              </a:rPr>
              <a:t>число 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взаимно </a:t>
            </a:r>
            <a:r>
              <a:rPr sz="1400" dirty="0">
                <a:latin typeface="Times New Roman"/>
                <a:cs typeface="Times New Roman"/>
              </a:rPr>
              <a:t>простое с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79400" marR="944244" algn="just">
              <a:lnSpc>
                <a:spcPts val="2470"/>
              </a:lnSpc>
              <a:spcBef>
                <a:spcPts val="200"/>
              </a:spcBef>
              <a:buAutoNum type="arabicPeriod"/>
              <a:tabLst>
                <a:tab pos="508634" algn="l"/>
              </a:tabLst>
            </a:pPr>
            <a:r>
              <a:rPr sz="1400" dirty="0">
                <a:latin typeface="Times New Roman"/>
                <a:cs typeface="Times New Roman"/>
              </a:rPr>
              <a:t>Вычислим </a:t>
            </a:r>
            <a:r>
              <a:rPr sz="1400" dirty="0">
                <a:latin typeface="Cambria Math"/>
                <a:cs typeface="Cambria Math"/>
              </a:rPr>
              <a:t>𝑥</a:t>
            </a:r>
            <a:r>
              <a:rPr sz="1500" baseline="-16666" dirty="0">
                <a:latin typeface="Cambria Math"/>
                <a:cs typeface="Cambria Math"/>
              </a:rPr>
              <a:t>0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50" dirty="0">
                <a:latin typeface="Cambria Math"/>
                <a:cs typeface="Cambria Math"/>
              </a:rPr>
              <a:t>𝑥</a:t>
            </a:r>
            <a:r>
              <a:rPr sz="1500" spc="75" baseline="27777" dirty="0">
                <a:latin typeface="Cambria Math"/>
                <a:cs typeface="Cambria Math"/>
              </a:rPr>
              <a:t>2 </a:t>
            </a:r>
            <a:r>
              <a:rPr sz="1400" spc="-5" dirty="0">
                <a:latin typeface="Cambria Math"/>
                <a:cs typeface="Cambria Math"/>
              </a:rPr>
              <a:t>𝑚𝑜𝑑 </a:t>
            </a:r>
            <a:r>
              <a:rPr sz="1400" spc="10" dirty="0">
                <a:latin typeface="Cambria Math"/>
                <a:cs typeface="Cambria Math"/>
              </a:rPr>
              <a:t>𝑛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spc="-20" dirty="0">
                <a:latin typeface="Times New Roman"/>
                <a:cs typeface="Times New Roman"/>
              </a:rPr>
              <a:t>которое </a:t>
            </a:r>
            <a:r>
              <a:rPr sz="1400" spc="-30" dirty="0">
                <a:latin typeface="Times New Roman"/>
                <a:cs typeface="Times New Roman"/>
              </a:rPr>
              <a:t>будет </a:t>
            </a:r>
            <a:r>
              <a:rPr sz="1400" spc="-10" dirty="0">
                <a:latin typeface="Times New Roman"/>
                <a:cs typeface="Times New Roman"/>
              </a:rPr>
              <a:t>начальным </a:t>
            </a:r>
            <a:r>
              <a:rPr sz="1400" spc="-15" dirty="0">
                <a:latin typeface="Times New Roman"/>
                <a:cs typeface="Times New Roman"/>
              </a:rPr>
              <a:t>вектором.  </a:t>
            </a:r>
            <a:r>
              <a:rPr sz="1400" dirty="0">
                <a:latin typeface="Times New Roman"/>
                <a:cs typeface="Times New Roman"/>
              </a:rPr>
              <a:t>3. </a:t>
            </a:r>
            <a:r>
              <a:rPr sz="1400" spc="-5" dirty="0">
                <a:latin typeface="Cambria Math"/>
                <a:cs typeface="Cambria Math"/>
              </a:rPr>
              <a:t>𝐹𝑜𝑟 </a:t>
            </a:r>
            <a:r>
              <a:rPr sz="1400" dirty="0">
                <a:latin typeface="Cambria Math"/>
                <a:cs typeface="Cambria Math"/>
              </a:rPr>
              <a:t>𝑖 = 1 </a:t>
            </a:r>
            <a:r>
              <a:rPr sz="1400" spc="-5" dirty="0">
                <a:latin typeface="Cambria Math"/>
                <a:cs typeface="Cambria Math"/>
              </a:rPr>
              <a:t>𝑡𝑜 </a:t>
            </a:r>
            <a:r>
              <a:rPr sz="1400" dirty="0">
                <a:latin typeface="Cambria Math"/>
                <a:cs typeface="Cambria Math"/>
              </a:rPr>
              <a:t>𝑙</a:t>
            </a:r>
            <a:r>
              <a:rPr sz="1400" spc="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𝑑𝑜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0485" y="4710810"/>
            <a:ext cx="240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20" dirty="0">
                <a:latin typeface="Cambria Math"/>
                <a:cs typeface="Cambria Math"/>
              </a:rPr>
              <a:t>−</a:t>
            </a: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582" y="4616322"/>
            <a:ext cx="1602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30605" algn="l"/>
              </a:tabLst>
            </a:pPr>
            <a:r>
              <a:rPr sz="1400" dirty="0">
                <a:latin typeface="Times New Roman"/>
                <a:cs typeface="Times New Roman"/>
              </a:rPr>
              <a:t>1. 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 </a:t>
            </a:r>
            <a:r>
              <a:rPr sz="1500" spc="112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←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50" dirty="0">
                <a:latin typeface="Cambria Math"/>
                <a:cs typeface="Cambria Math"/>
              </a:rPr>
              <a:t>𝑥</a:t>
            </a:r>
            <a:r>
              <a:rPr sz="1500" spc="75" baseline="30555" dirty="0">
                <a:latin typeface="Cambria Math"/>
                <a:cs typeface="Cambria Math"/>
              </a:rPr>
              <a:t>2	</a:t>
            </a:r>
            <a:r>
              <a:rPr sz="1400" spc="-5" dirty="0">
                <a:latin typeface="Cambria Math"/>
                <a:cs typeface="Cambria Math"/>
              </a:rPr>
              <a:t>𝑚𝑜𝑑 </a:t>
            </a:r>
            <a:r>
              <a:rPr sz="1400" spc="10" dirty="0">
                <a:latin typeface="Cambria Math"/>
                <a:cs typeface="Cambria Math"/>
              </a:rPr>
              <a:t>𝑛.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32" y="4839182"/>
            <a:ext cx="3399154" cy="4984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56565" algn="ctr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Times New Roman"/>
                <a:cs typeface="Times New Roman"/>
              </a:rPr>
              <a:t>2. </a:t>
            </a:r>
            <a:r>
              <a:rPr sz="1400" spc="-5" dirty="0">
                <a:latin typeface="Cambria Math"/>
                <a:cs typeface="Cambria Math"/>
              </a:rPr>
              <a:t>𝑧</a:t>
            </a:r>
            <a:r>
              <a:rPr sz="1500" spc="-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← последний </a:t>
            </a:r>
            <a:r>
              <a:rPr sz="1400" spc="-5" dirty="0">
                <a:latin typeface="Cambria Math"/>
                <a:cs typeface="Cambria Math"/>
              </a:rPr>
              <a:t>значащий </a:t>
            </a:r>
            <a:r>
              <a:rPr sz="1400" dirty="0">
                <a:latin typeface="Cambria Math"/>
                <a:cs typeface="Cambria Math"/>
              </a:rPr>
              <a:t>бит</a:t>
            </a:r>
            <a:r>
              <a:rPr sz="1400" spc="10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</a:t>
            </a:r>
            <a:endParaRPr sz="1500" baseline="-16666">
              <a:latin typeface="Cambria Math"/>
              <a:cs typeface="Cambria Math"/>
            </a:endParaRPr>
          </a:p>
          <a:p>
            <a:pPr marR="1483995" algn="ctr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mbria Math"/>
                <a:cs typeface="Cambria Math"/>
              </a:rPr>
              <a:t>Вернуть 𝑧</a:t>
            </a:r>
            <a:r>
              <a:rPr sz="1500" baseline="-16666" dirty="0">
                <a:latin typeface="Cambria Math"/>
                <a:cs typeface="Cambria Math"/>
              </a:rPr>
              <a:t>1</a:t>
            </a:r>
            <a:r>
              <a:rPr sz="1400" dirty="0">
                <a:latin typeface="Cambria Math"/>
                <a:cs typeface="Cambria Math"/>
              </a:rPr>
              <a:t>, </a:t>
            </a:r>
            <a:r>
              <a:rPr sz="1400" spc="15" dirty="0">
                <a:latin typeface="Cambria Math"/>
                <a:cs typeface="Cambria Math"/>
              </a:rPr>
              <a:t>𝑧</a:t>
            </a:r>
            <a:r>
              <a:rPr sz="1500" spc="22" baseline="-16666" dirty="0">
                <a:latin typeface="Cambria Math"/>
                <a:cs typeface="Cambria Math"/>
              </a:rPr>
              <a:t>2</a:t>
            </a:r>
            <a:r>
              <a:rPr sz="1400" spc="1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… , </a:t>
            </a:r>
            <a:r>
              <a:rPr sz="1400" spc="30" dirty="0">
                <a:latin typeface="Cambria Math"/>
                <a:cs typeface="Cambria Math"/>
              </a:rPr>
              <a:t>𝑧</a:t>
            </a:r>
            <a:r>
              <a:rPr sz="1500" spc="44" baseline="-16666" dirty="0">
                <a:latin typeface="Cambria Math"/>
                <a:cs typeface="Cambria Math"/>
              </a:rPr>
              <a:t>𝑙</a:t>
            </a:r>
            <a:r>
              <a:rPr sz="1400" spc="3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8104" y="5862192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15"/>
                </a:lnTo>
              </a:path>
            </a:pathLst>
          </a:custGeom>
          <a:ln w="441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9357" y="6258432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15"/>
                </a:lnTo>
              </a:path>
            </a:pathLst>
          </a:custGeom>
          <a:ln w="441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4558" y="6207632"/>
            <a:ext cx="69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642" y="6119240"/>
            <a:ext cx="498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=</a:t>
            </a:r>
            <a:r>
              <a:rPr sz="1400" spc="-1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5558" y="6230492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0902" y="6039992"/>
            <a:ext cx="6413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15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227" y="5412714"/>
            <a:ext cx="619823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449580">
              <a:lnSpc>
                <a:spcPct val="122900"/>
              </a:lnSpc>
              <a:spcBef>
                <a:spcPts val="9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Интересным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достоинством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генератора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получе-  ния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-го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известных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воспользоваться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формулой</a:t>
            </a:r>
            <a:endParaRPr sz="1400">
              <a:latin typeface="Times New Roman"/>
              <a:cs typeface="Times New Roman"/>
            </a:endParaRPr>
          </a:p>
          <a:p>
            <a:pPr marR="83820" algn="ctr">
              <a:lnSpc>
                <a:spcPct val="100000"/>
              </a:lnSpc>
              <a:spcBef>
                <a:spcPts val="990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   </a:t>
            </a:r>
            <a:r>
              <a:rPr sz="1000" spc="65" dirty="0">
                <a:solidFill>
                  <a:srgbClr val="000009"/>
                </a:solidFill>
                <a:latin typeface="Cambria Math"/>
                <a:cs typeface="Cambria Math"/>
              </a:rPr>
              <a:t>𝑚𝑜𝑑</a:t>
            </a:r>
            <a:r>
              <a:rPr sz="1000" spc="-1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22" baseline="2777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𝑝−1</a:t>
            </a:r>
            <a:r>
              <a:rPr sz="1500" spc="22" baseline="2777" dirty="0">
                <a:solidFill>
                  <a:srgbClr val="000009"/>
                </a:solidFill>
                <a:latin typeface="Cambria Math"/>
                <a:cs typeface="Cambria Math"/>
              </a:rPr>
              <a:t>)(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𝑞−1</a:t>
            </a:r>
            <a:r>
              <a:rPr sz="1500" spc="22" baseline="2777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4740" y="6119240"/>
            <a:ext cx="553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𝑚𝑜𝑑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2.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627" y="6398742"/>
            <a:ext cx="6150610" cy="217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 algn="just">
              <a:lnSpc>
                <a:spcPct val="1207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преимущества данному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работе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массивами данных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извольной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точкой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доступа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(random access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data).</a:t>
            </a:r>
            <a:endParaRPr sz="140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120100"/>
              </a:lnSpc>
              <a:spcBef>
                <a:spcPts val="3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основана 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сложности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разложения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тели.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безопасен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предсказания следующего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 после-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и 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предыдущего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бита.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задачи разложения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множители.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Недостатком алгоритма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низкая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скорость,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делает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ма-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лоприменимым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потоковых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шифрах.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828802"/>
            <a:ext cx="6152515" cy="291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5. </a:t>
            </a:r>
            <a:r>
              <a:rPr sz="1800" b="1" spc="-15" dirty="0">
                <a:latin typeface="Arial"/>
                <a:cs typeface="Arial"/>
              </a:rPr>
              <a:t>Тестирование </a:t>
            </a:r>
            <a:r>
              <a:rPr sz="1800" b="1" spc="-5" dirty="0">
                <a:latin typeface="Arial"/>
                <a:cs typeface="Arial"/>
              </a:rPr>
              <a:t>статистических</a:t>
            </a:r>
            <a:r>
              <a:rPr sz="1800" b="1" spc="-20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свойств</a:t>
            </a:r>
            <a:endParaRPr sz="1800">
              <a:latin typeface="Arial"/>
              <a:cs typeface="Arial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12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Наша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основная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последовательность,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ведет себя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она является случайной.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важных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«случайно-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сти» - длина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важное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свойство,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нам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нужны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выглядеть достаточно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случайной.</a:t>
            </a:r>
            <a:endParaRPr sz="1400">
              <a:latin typeface="Times New Roman"/>
              <a:cs typeface="Times New Roman"/>
            </a:endParaRPr>
          </a:p>
          <a:p>
            <a:pPr marL="12700" marR="13335" indent="449580" algn="just">
              <a:lnSpc>
                <a:spcPct val="120700"/>
              </a:lnSpc>
              <a:spcBef>
                <a:spcPts val="37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число Пи, являясь иррациональным,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десятичной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записи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цифр,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его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составляющих:</a:t>
            </a:r>
            <a:endParaRPr sz="1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3.141592665358979323846264338327950…</a:t>
            </a:r>
            <a:endParaRPr sz="1400">
              <a:latin typeface="Times New Roman"/>
              <a:cs typeface="Times New Roman"/>
            </a:endParaRPr>
          </a:p>
          <a:p>
            <a:pPr marL="12700" marR="11430" indent="449580">
              <a:lnSpc>
                <a:spcPct val="1207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Известно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много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позволяющих вычислять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нужной  степенью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приближения,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выглядит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4478" y="409105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4330" y="409105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6628" y="409105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7148" y="409105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595" y="3885310"/>
            <a:ext cx="1880870" cy="0"/>
          </a:xfrm>
          <a:custGeom>
            <a:avLst/>
            <a:gdLst/>
            <a:ahLst/>
            <a:cxnLst/>
            <a:rect l="l" t="t" r="r" b="b"/>
            <a:pathLst>
              <a:path w="1880870">
                <a:moveTo>
                  <a:pt x="0" y="0"/>
                </a:moveTo>
                <a:lnTo>
                  <a:pt x="1880870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7382" y="3951858"/>
            <a:ext cx="2136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√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6 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( </a:t>
            </a:r>
            <a:r>
              <a:rPr sz="1500" spc="30" baseline="47222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500" spc="30" baseline="47222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500" spc="30" baseline="47222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500" spc="30" baseline="47222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⋯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27" y="4053966"/>
            <a:ext cx="6202045" cy="396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algn="ctr">
              <a:lnSpc>
                <a:spcPct val="100000"/>
              </a:lnSpc>
              <a:spcBef>
                <a:spcPts val="95"/>
              </a:spcBef>
              <a:tabLst>
                <a:tab pos="605790" algn="l"/>
                <a:tab pos="957580" algn="l"/>
                <a:tab pos="1308100" algn="l"/>
              </a:tabLst>
            </a:pP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800" spc="-15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800" spc="25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800" spc="25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4</a:t>
            </a:r>
            <a:r>
              <a:rPr sz="800" spc="4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800">
              <a:latin typeface="Cambria Math"/>
              <a:cs typeface="Cambria Math"/>
            </a:endParaRPr>
          </a:p>
          <a:p>
            <a:pPr marL="38100" marR="34925" indent="449580" algn="just">
              <a:lnSpc>
                <a:spcPct val="120400"/>
              </a:lnSpc>
              <a:spcBef>
                <a:spcPts val="7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Строгость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оставляет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сомнений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«неслучайности»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числа,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серии чисел,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принадлежат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составляет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труда.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19900"/>
              </a:lnSpc>
              <a:spcBef>
                <a:spcPts val="38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образом, проблема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случайности 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ограничивается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периода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требует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беспристраст-  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критериев. Набор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предоставлен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теоретиче-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ской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статистикой,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разумными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соображениями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какие закономер-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присутствовать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какие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нет.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рассмотрены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самые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значимые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критерии.</a:t>
            </a:r>
            <a:endParaRPr sz="1400">
              <a:latin typeface="Times New Roman"/>
              <a:cs typeface="Times New Roman"/>
            </a:endParaRPr>
          </a:p>
          <a:p>
            <a:pPr marL="38100" marR="3175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успешная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случайность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несколькими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гарантии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проверив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десятью критериями, она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«забракована»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одиннадца-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тым.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менее проверка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этими десятью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критериями 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достаточно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уверенность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ПСП.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627" y="8022704"/>
            <a:ext cx="6146165" cy="15100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latin typeface="Arial"/>
                <a:cs typeface="Arial"/>
              </a:rPr>
              <a:t>5.1. </a:t>
            </a:r>
            <a:r>
              <a:rPr sz="1600" b="1" spc="-10" dirty="0">
                <a:latin typeface="Arial"/>
                <a:cs typeface="Arial"/>
              </a:rPr>
              <a:t>Виды</a:t>
            </a:r>
            <a:r>
              <a:rPr sz="1600" b="1" spc="-229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тестов</a:t>
            </a:r>
            <a:endParaRPr sz="1600">
              <a:latin typeface="Arial"/>
              <a:cs typeface="Arial"/>
            </a:endParaRPr>
          </a:p>
          <a:p>
            <a:pPr marL="12700" marR="5080" indent="449580" algn="just">
              <a:lnSpc>
                <a:spcPct val="120000"/>
              </a:lnSpc>
              <a:spcBef>
                <a:spcPts val="62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Таксономия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псевдослучайных 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очень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обширна.  Из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самых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обобщенных соображений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выделить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класса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критериев: </a:t>
            </a:r>
            <a:r>
              <a:rPr sz="1400" i="1" spc="-25" dirty="0">
                <a:solidFill>
                  <a:srgbClr val="000009"/>
                </a:solidFill>
                <a:latin typeface="Times New Roman"/>
                <a:cs typeface="Times New Roman"/>
              </a:rPr>
              <a:t>эм-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пирические критерии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при использовании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тистики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r>
              <a:rPr sz="1400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ПСП;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теоретические</a:t>
            </a:r>
            <a:r>
              <a:rPr sz="1400" i="1" spc="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</a:t>
            </a:r>
            <a:r>
              <a:rPr sz="1400" spc="1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анализ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373432"/>
            <a:ext cx="6252845" cy="93649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86</a:t>
            </a:r>
            <a:endParaRPr sz="1400">
              <a:latin typeface="Times New Roman"/>
              <a:cs typeface="Times New Roman"/>
            </a:endParaRPr>
          </a:p>
          <a:p>
            <a:pPr marL="63500" marR="59690" indent="2339975" algn="just">
              <a:lnSpc>
                <a:spcPct val="119300"/>
              </a:lnSpc>
              <a:spcBef>
                <a:spcPts val="7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производится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теоретико-числовыми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методами,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 рекуррентными правилами, образующими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 ПСЧ.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можно разделить по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способам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результата.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задача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установить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проходит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данная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нет.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вычислений над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вательностью мы получаем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некоторую статистику, которую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оценить.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вот оценивать эту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статистику можно разными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способами:</a:t>
            </a:r>
            <a:endParaRPr sz="1400">
              <a:latin typeface="Times New Roman"/>
              <a:cs typeface="Times New Roman"/>
            </a:endParaRPr>
          </a:p>
          <a:p>
            <a:pPr marL="516255" marR="59690" indent="-226060" algn="just">
              <a:lnSpc>
                <a:spcPct val="119500"/>
              </a:lnSpc>
              <a:spcBef>
                <a:spcPts val="500"/>
              </a:spcBef>
              <a:buFont typeface="Symbol"/>
              <a:buChar char=""/>
              <a:tabLst>
                <a:tab pos="5168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сравнение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10" dirty="0">
                <a:latin typeface="Times New Roman"/>
                <a:cs typeface="Times New Roman"/>
              </a:rPr>
              <a:t>пороговым значением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последовательность не </a:t>
            </a:r>
            <a:r>
              <a:rPr sz="1400" spc="-20" dirty="0">
                <a:latin typeface="Times New Roman"/>
                <a:cs typeface="Times New Roman"/>
              </a:rPr>
              <a:t>проходит </a:t>
            </a:r>
            <a:r>
              <a:rPr sz="1400" spc="-15" dirty="0">
                <a:latin typeface="Times New Roman"/>
                <a:cs typeface="Times New Roman"/>
              </a:rPr>
              <a:t>тест,  </a:t>
            </a:r>
            <a:r>
              <a:rPr sz="1400" spc="10" dirty="0">
                <a:latin typeface="Times New Roman"/>
                <a:cs typeface="Times New Roman"/>
              </a:rPr>
              <a:t>если </a:t>
            </a:r>
            <a:r>
              <a:rPr sz="1400" spc="-10" dirty="0"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latin typeface="Times New Roman"/>
                <a:cs typeface="Times New Roman"/>
              </a:rPr>
              <a:t>статистики меньше </a:t>
            </a:r>
            <a:r>
              <a:rPr sz="1400" spc="-20" dirty="0">
                <a:latin typeface="Times New Roman"/>
                <a:cs typeface="Times New Roman"/>
              </a:rPr>
              <a:t>некоторого </a:t>
            </a:r>
            <a:r>
              <a:rPr sz="1400" spc="-15" dirty="0">
                <a:latin typeface="Times New Roman"/>
                <a:cs typeface="Times New Roman"/>
              </a:rPr>
              <a:t>порогового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значения;</a:t>
            </a:r>
            <a:endParaRPr sz="1400">
              <a:latin typeface="Times New Roman"/>
              <a:cs typeface="Times New Roman"/>
            </a:endParaRPr>
          </a:p>
          <a:p>
            <a:pPr marL="516255" marR="62230" indent="-226060" algn="just">
              <a:lnSpc>
                <a:spcPct val="119300"/>
              </a:lnSpc>
              <a:spcBef>
                <a:spcPts val="120"/>
              </a:spcBef>
              <a:buFont typeface="Symbol"/>
              <a:buChar char=""/>
              <a:tabLst>
                <a:tab pos="5168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сравнение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10" dirty="0">
                <a:latin typeface="Times New Roman"/>
                <a:cs typeface="Times New Roman"/>
              </a:rPr>
              <a:t>фиксированным диапазоном </a:t>
            </a:r>
            <a:r>
              <a:rPr sz="1400" spc="-5" dirty="0">
                <a:latin typeface="Times New Roman"/>
                <a:cs typeface="Times New Roman"/>
              </a:rPr>
              <a:t>допустимых </a:t>
            </a:r>
            <a:r>
              <a:rPr sz="1400" spc="-10" dirty="0">
                <a:latin typeface="Times New Roman"/>
                <a:cs typeface="Times New Roman"/>
              </a:rPr>
              <a:t>значений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после-  довательность не </a:t>
            </a:r>
            <a:r>
              <a:rPr sz="1400" spc="-20" dirty="0">
                <a:latin typeface="Times New Roman"/>
                <a:cs typeface="Times New Roman"/>
              </a:rPr>
              <a:t>проходит </a:t>
            </a:r>
            <a:r>
              <a:rPr sz="1400" spc="-15" dirty="0">
                <a:latin typeface="Times New Roman"/>
                <a:cs typeface="Times New Roman"/>
              </a:rPr>
              <a:t>тест, </a:t>
            </a:r>
            <a:r>
              <a:rPr sz="1400" spc="10" dirty="0">
                <a:latin typeface="Times New Roman"/>
                <a:cs typeface="Times New Roman"/>
              </a:rPr>
              <a:t>если </a:t>
            </a:r>
            <a:r>
              <a:rPr sz="1400" spc="-20" dirty="0">
                <a:latin typeface="Times New Roman"/>
                <a:cs typeface="Times New Roman"/>
              </a:rPr>
              <a:t>выходит </a:t>
            </a:r>
            <a:r>
              <a:rPr sz="1400" spc="-5" dirty="0">
                <a:latin typeface="Times New Roman"/>
                <a:cs typeface="Times New Roman"/>
              </a:rPr>
              <a:t>за границы </a:t>
            </a:r>
            <a:r>
              <a:rPr sz="1400" spc="-20" dirty="0">
                <a:latin typeface="Times New Roman"/>
                <a:cs typeface="Times New Roman"/>
              </a:rPr>
              <a:t>некоторого  </a:t>
            </a:r>
            <a:r>
              <a:rPr sz="1400" spc="-10" dirty="0">
                <a:latin typeface="Times New Roman"/>
                <a:cs typeface="Times New Roman"/>
              </a:rPr>
              <a:t>фиксированного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диапазона;</a:t>
            </a:r>
            <a:endParaRPr sz="1400">
              <a:latin typeface="Times New Roman"/>
              <a:cs typeface="Times New Roman"/>
            </a:endParaRPr>
          </a:p>
          <a:p>
            <a:pPr marL="516255" marR="59690" indent="-226060" algn="just">
              <a:lnSpc>
                <a:spcPct val="119600"/>
              </a:lnSpc>
              <a:spcBef>
                <a:spcPts val="114"/>
              </a:spcBef>
              <a:buFont typeface="Symbol"/>
              <a:buChar char=""/>
              <a:tabLst>
                <a:tab pos="5168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сравнение </a:t>
            </a:r>
            <a:r>
              <a:rPr sz="1400" spc="-10" dirty="0">
                <a:latin typeface="Times New Roman"/>
                <a:cs typeface="Times New Roman"/>
              </a:rPr>
              <a:t>со значением </a:t>
            </a:r>
            <a:r>
              <a:rPr sz="1400" spc="-5" dirty="0">
                <a:latin typeface="Times New Roman"/>
                <a:cs typeface="Times New Roman"/>
              </a:rPr>
              <a:t>вероятности </a:t>
            </a:r>
            <a:r>
              <a:rPr sz="1400" spc="-10" dirty="0">
                <a:latin typeface="Times New Roman"/>
                <a:cs typeface="Times New Roman"/>
              </a:rPr>
              <a:t>статистической </a:t>
            </a:r>
            <a:r>
              <a:rPr sz="1400" spc="-5" dirty="0">
                <a:latin typeface="Times New Roman"/>
                <a:cs typeface="Times New Roman"/>
              </a:rPr>
              <a:t>величины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после-  довательность </a:t>
            </a:r>
            <a:r>
              <a:rPr sz="1400" spc="-20" dirty="0">
                <a:latin typeface="Times New Roman"/>
                <a:cs typeface="Times New Roman"/>
              </a:rPr>
              <a:t>проходит </a:t>
            </a:r>
            <a:r>
              <a:rPr sz="1400" spc="-15" dirty="0">
                <a:latin typeface="Times New Roman"/>
                <a:cs typeface="Times New Roman"/>
              </a:rPr>
              <a:t>тест, </a:t>
            </a:r>
            <a:r>
              <a:rPr sz="1400" spc="10" dirty="0">
                <a:latin typeface="Times New Roman"/>
                <a:cs typeface="Times New Roman"/>
              </a:rPr>
              <a:t>если </a:t>
            </a:r>
            <a:r>
              <a:rPr sz="1400" spc="-5" dirty="0">
                <a:latin typeface="Times New Roman"/>
                <a:cs typeface="Times New Roman"/>
              </a:rPr>
              <a:t>вероятность вычисленной статистики  попадает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10" dirty="0">
                <a:latin typeface="Times New Roman"/>
                <a:cs typeface="Times New Roman"/>
              </a:rPr>
              <a:t>ожидаемый </a:t>
            </a:r>
            <a:r>
              <a:rPr sz="1400" spc="-5" dirty="0">
                <a:latin typeface="Times New Roman"/>
                <a:cs typeface="Times New Roman"/>
              </a:rPr>
              <a:t>диапазон.</a:t>
            </a:r>
            <a:endParaRPr sz="1400">
              <a:latin typeface="Times New Roman"/>
              <a:cs typeface="Times New Roman"/>
            </a:endParaRPr>
          </a:p>
          <a:p>
            <a:pPr marL="63500" marR="58419" indent="449580" algn="just">
              <a:lnSpc>
                <a:spcPct val="1209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правило, применяются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независимых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 от друга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действительных равномерно распределенных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интервала 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[0,1]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 </a:t>
            </a:r>
            <a:r>
              <a:rPr sz="1400" spc="70" dirty="0">
                <a:latin typeface="Cambria Math"/>
                <a:cs typeface="Cambria Math"/>
              </a:rPr>
              <a:t>𝑋</a:t>
            </a:r>
            <a:r>
              <a:rPr sz="1500" spc="104" baseline="27777" dirty="0">
                <a:latin typeface="Cambria Math"/>
                <a:cs typeface="Cambria Math"/>
              </a:rPr>
              <a:t>𝑛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предназначены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целочис-  ленных последовательностей.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вспомогатель-  ную последовательность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(𝑑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сети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Интернет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сейчас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найти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программных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макетов,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веряющих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ПСЧ.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них.</a:t>
            </a:r>
            <a:endParaRPr sz="1400">
              <a:latin typeface="Times New Roman"/>
              <a:cs typeface="Times New Roman"/>
            </a:endParaRPr>
          </a:p>
          <a:p>
            <a:pPr marL="970280" marR="58419" lvl="1" indent="-226060">
              <a:lnSpc>
                <a:spcPct val="119300"/>
              </a:lnSpc>
              <a:spcBef>
                <a:spcPts val="505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Программа Statistica </a:t>
            </a:r>
            <a:r>
              <a:rPr sz="1400" spc="-15" dirty="0">
                <a:latin typeface="Times New Roman"/>
                <a:cs typeface="Times New Roman"/>
              </a:rPr>
              <a:t>компании </a:t>
            </a:r>
            <a:r>
              <a:rPr sz="1400" spc="-5" dirty="0">
                <a:latin typeface="Times New Roman"/>
                <a:cs typeface="Times New Roman"/>
              </a:rPr>
              <a:t>StatSoft </a:t>
            </a:r>
            <a:r>
              <a:rPr sz="1400" spc="-10" dirty="0">
                <a:latin typeface="Times New Roman"/>
                <a:cs typeface="Times New Roman"/>
              </a:rPr>
              <a:t>содержит </a:t>
            </a:r>
            <a:r>
              <a:rPr sz="1400" dirty="0">
                <a:latin typeface="Times New Roman"/>
                <a:cs typeface="Times New Roman"/>
              </a:rPr>
              <a:t>тесты </a:t>
            </a:r>
            <a:r>
              <a:rPr sz="1400" spc="-5" dirty="0">
                <a:latin typeface="Times New Roman"/>
                <a:cs typeface="Times New Roman"/>
              </a:rPr>
              <a:t>для </a:t>
            </a:r>
            <a:r>
              <a:rPr sz="1400" dirty="0">
                <a:latin typeface="Times New Roman"/>
                <a:cs typeface="Times New Roman"/>
              </a:rPr>
              <a:t>провер-  ки принадлежности </a:t>
            </a:r>
            <a:r>
              <a:rPr sz="1400" spc="-15" dirty="0">
                <a:latin typeface="Times New Roman"/>
                <a:cs typeface="Times New Roman"/>
              </a:rPr>
              <a:t>ПСЧ </a:t>
            </a:r>
            <a:r>
              <a:rPr sz="1400" spc="-5" dirty="0">
                <a:latin typeface="Times New Roman"/>
                <a:cs typeface="Times New Roman"/>
              </a:rPr>
              <a:t>заданному распределению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[37];</a:t>
            </a:r>
            <a:endParaRPr sz="1400">
              <a:latin typeface="Times New Roman"/>
              <a:cs typeface="Times New Roman"/>
            </a:endParaRPr>
          </a:p>
          <a:p>
            <a:pPr marL="970280" marR="57785" lvl="1" indent="-226060">
              <a:lnSpc>
                <a:spcPct val="119300"/>
              </a:lnSpc>
              <a:spcBef>
                <a:spcPts val="120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Statistics </a:t>
            </a:r>
            <a:r>
              <a:rPr sz="1400" spc="-10" dirty="0">
                <a:latin typeface="Times New Roman"/>
                <a:cs typeface="Times New Roman"/>
              </a:rPr>
              <a:t>Toolbox\Hypothesis </a:t>
            </a:r>
            <a:r>
              <a:rPr sz="1400" spc="-25" dirty="0">
                <a:latin typeface="Times New Roman"/>
                <a:cs typeface="Times New Roman"/>
              </a:rPr>
              <a:t>Tests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программе MathLab </a:t>
            </a:r>
            <a:r>
              <a:rPr sz="1400" spc="-10" dirty="0">
                <a:latin typeface="Times New Roman"/>
                <a:cs typeface="Times New Roman"/>
              </a:rPr>
              <a:t>содержит  функции </a:t>
            </a:r>
            <a:r>
              <a:rPr sz="1400" spc="-5" dirty="0">
                <a:latin typeface="Times New Roman"/>
                <a:cs typeface="Times New Roman"/>
              </a:rPr>
              <a:t>тестирования </a:t>
            </a:r>
            <a:r>
              <a:rPr sz="1400" dirty="0">
                <a:latin typeface="Times New Roman"/>
                <a:cs typeface="Times New Roman"/>
              </a:rPr>
              <a:t>статистических </a:t>
            </a:r>
            <a:r>
              <a:rPr sz="1400" spc="-5" dirty="0">
                <a:latin typeface="Times New Roman"/>
                <a:cs typeface="Times New Roman"/>
              </a:rPr>
              <a:t>гипотез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[38];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45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NIST Statistical </a:t>
            </a:r>
            <a:r>
              <a:rPr sz="1400" spc="-30" dirty="0">
                <a:latin typeface="Times New Roman"/>
                <a:cs typeface="Times New Roman"/>
              </a:rPr>
              <a:t>Test </a:t>
            </a:r>
            <a:r>
              <a:rPr sz="1400" spc="-5" dirty="0">
                <a:latin typeface="Times New Roman"/>
                <a:cs typeface="Times New Roman"/>
              </a:rPr>
              <a:t>Suite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[31];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20" dirty="0">
                <a:latin typeface="Times New Roman"/>
                <a:cs typeface="Times New Roman"/>
              </a:rPr>
              <a:t>TEST-U01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[32];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35" dirty="0">
                <a:latin typeface="Times New Roman"/>
                <a:cs typeface="Times New Roman"/>
              </a:rPr>
              <a:t>CRYPT-X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[33];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pLab Project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[34];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DIEHARD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[35];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[36];</a:t>
            </a:r>
            <a:endParaRPr sz="1400">
              <a:latin typeface="Times New Roman"/>
              <a:cs typeface="Times New Roman"/>
            </a:endParaRPr>
          </a:p>
          <a:p>
            <a:pPr marL="970280" lvl="1" indent="-226060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970280" algn="l"/>
                <a:tab pos="970915" algn="l"/>
              </a:tabLst>
            </a:pPr>
            <a:r>
              <a:rPr sz="1400" spc="-5" dirty="0">
                <a:latin typeface="Times New Roman"/>
                <a:cs typeface="Times New Roman"/>
              </a:rPr>
              <a:t>Dieharder [39].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227" y="426211"/>
            <a:ext cx="6390005" cy="654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345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87</a:t>
            </a:r>
            <a:endParaRPr sz="1400">
              <a:latin typeface="Times New Roman"/>
              <a:cs typeface="Times New Roman"/>
            </a:endParaRPr>
          </a:p>
          <a:p>
            <a:pPr marL="165100" marR="93980" indent="449580" algn="just">
              <a:lnSpc>
                <a:spcPct val="119900"/>
              </a:lnSpc>
              <a:spcBef>
                <a:spcPts val="1155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Текстовое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тестов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дано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книгах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[1,3].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Кроме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существуют рекомендации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тестированию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последовательностей  NIST SP 800-22 [40]. Обзор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тестов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выходит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 рамки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курса.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книге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дано общее представление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принципах строятся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тесты.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5.2. </a:t>
            </a:r>
            <a:r>
              <a:rPr sz="1600" b="1" spc="-5" dirty="0">
                <a:latin typeface="Arial"/>
                <a:cs typeface="Arial"/>
              </a:rPr>
              <a:t>Критерий хи-квадрат</a:t>
            </a:r>
            <a:r>
              <a:rPr sz="1600" b="1" spc="-2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</a:t>
            </a:r>
            <a:r>
              <a:rPr sz="1600" dirty="0">
                <a:latin typeface="Cambria Math"/>
                <a:cs typeface="Cambria Math"/>
              </a:rPr>
              <a:t>𝝌</a:t>
            </a:r>
            <a:r>
              <a:rPr sz="1725" baseline="28985" dirty="0">
                <a:latin typeface="Cambria Math"/>
                <a:cs typeface="Cambria Math"/>
              </a:rPr>
              <a:t>𝟐</a:t>
            </a:r>
            <a:r>
              <a:rPr sz="1600" b="1" dirty="0">
                <a:latin typeface="Arial"/>
                <a:cs typeface="Arial"/>
              </a:rPr>
              <a:t>-критерий)</a:t>
            </a:r>
            <a:endParaRPr sz="1600">
              <a:latin typeface="Arial"/>
              <a:cs typeface="Arial"/>
            </a:endParaRPr>
          </a:p>
          <a:p>
            <a:pPr marL="165100" marR="95250" indent="449580" algn="just">
              <a:lnSpc>
                <a:spcPct val="121100"/>
              </a:lnSpc>
              <a:spcBef>
                <a:spcPts val="6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широко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приложениях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проверки гипотезы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выборка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60" baseline="1984" dirty="0">
                <a:solidFill>
                  <a:srgbClr val="000009"/>
                </a:solidFill>
                <a:latin typeface="Cambria Math"/>
                <a:cs typeface="Cambria Math"/>
              </a:rPr>
              <a:t>)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подчиняется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некоторому закону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𝐹(𝑥)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имеет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другое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название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согласия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Пирсона.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является базовым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многих дру-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гих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критериев проверки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статистических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гипотез.</a:t>
            </a:r>
            <a:endParaRPr sz="1400">
              <a:latin typeface="Times New Roman"/>
              <a:cs typeface="Times New Roman"/>
            </a:endParaRPr>
          </a:p>
          <a:p>
            <a:pPr marL="614680" algn="just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[28].</a:t>
            </a:r>
            <a:endParaRPr sz="1400">
              <a:latin typeface="Times New Roman"/>
              <a:cs typeface="Times New Roman"/>
            </a:endParaRPr>
          </a:p>
          <a:p>
            <a:pPr marL="165100" marR="93980" indent="449580" algn="just">
              <a:lnSpc>
                <a:spcPct val="122900"/>
              </a:lnSpc>
              <a:spcBef>
                <a:spcPts val="370"/>
              </a:spcBef>
              <a:tabLst>
                <a:tab pos="4570095" algn="l"/>
              </a:tabLst>
            </a:pPr>
            <a:r>
              <a:rPr sz="1400" b="1" spc="-10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H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:   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случайная    </a:t>
            </a:r>
            <a:r>
              <a:rPr sz="1400" spc="2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    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	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подчиняется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закону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ния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𝐹(𝑥)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65100" marR="94615" indent="449580" algn="just">
              <a:lnSpc>
                <a:spcPct val="1201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проверки гипотезы рассмотрим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выборку,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наблюдений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над случайной величиной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760855">
              <a:lnSpc>
                <a:spcPct val="100000"/>
              </a:lnSpc>
              <a:spcBef>
                <a:spcPts val="865"/>
              </a:spcBef>
            </a:pPr>
            <a:r>
              <a:rPr sz="1400" spc="70" dirty="0">
                <a:latin typeface="Cambria Math"/>
                <a:cs typeface="Cambria Math"/>
              </a:rPr>
              <a:t>𝑋</a:t>
            </a:r>
            <a:r>
              <a:rPr sz="1500" spc="104" baseline="27777" dirty="0">
                <a:latin typeface="Cambria Math"/>
                <a:cs typeface="Cambria Math"/>
              </a:rPr>
              <a:t>𝑛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5" dirty="0">
                <a:latin typeface="Cambria Math"/>
                <a:cs typeface="Cambria Math"/>
              </a:rPr>
              <a:t>(𝑥</a:t>
            </a:r>
            <a:r>
              <a:rPr sz="1500" spc="7" baseline="-16666" dirty="0">
                <a:latin typeface="Cambria Math"/>
                <a:cs typeface="Cambria Math"/>
              </a:rPr>
              <a:t>1</a:t>
            </a:r>
            <a:r>
              <a:rPr sz="1400" spc="5" dirty="0">
                <a:latin typeface="Cambria Math"/>
                <a:cs typeface="Cambria Math"/>
              </a:rPr>
              <a:t>, </a:t>
            </a:r>
            <a:r>
              <a:rPr sz="1400" spc="20" dirty="0">
                <a:latin typeface="Cambria Math"/>
                <a:cs typeface="Cambria Math"/>
              </a:rPr>
              <a:t>𝑥</a:t>
            </a:r>
            <a:r>
              <a:rPr sz="1500" spc="30" baseline="-16666" dirty="0">
                <a:latin typeface="Cambria Math"/>
                <a:cs typeface="Cambria Math"/>
              </a:rPr>
              <a:t>2</a:t>
            </a:r>
            <a:r>
              <a:rPr sz="1400" spc="20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… , </a:t>
            </a:r>
            <a:r>
              <a:rPr sz="1400" spc="25" dirty="0">
                <a:latin typeface="Cambria Math"/>
                <a:cs typeface="Cambria Math"/>
              </a:rPr>
              <a:t>𝑥</a:t>
            </a:r>
            <a:r>
              <a:rPr sz="1500" spc="37" baseline="-16666" dirty="0">
                <a:latin typeface="Cambria Math"/>
                <a:cs typeface="Cambria Math"/>
              </a:rPr>
              <a:t>𝑛</a:t>
            </a:r>
            <a:r>
              <a:rPr sz="1400" spc="25" dirty="0">
                <a:latin typeface="Cambria Math"/>
                <a:cs typeface="Cambria Math"/>
              </a:rPr>
              <a:t>)</a:t>
            </a:r>
            <a:r>
              <a:rPr sz="1400" spc="25" dirty="0">
                <a:latin typeface="Arial"/>
                <a:cs typeface="Arial"/>
              </a:rPr>
              <a:t>, </a:t>
            </a:r>
            <a:r>
              <a:rPr sz="1400" spc="5" dirty="0">
                <a:latin typeface="Cambria Math"/>
                <a:cs typeface="Cambria Math"/>
              </a:rPr>
              <a:t>𝑥</a:t>
            </a:r>
            <a:r>
              <a:rPr sz="1500" spc="7" baseline="-16666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∈ </a:t>
            </a:r>
            <a:r>
              <a:rPr sz="2100" spc="7" baseline="1984" dirty="0">
                <a:latin typeface="Cambria Math"/>
                <a:cs typeface="Cambria Math"/>
              </a:rPr>
              <a:t>[</a:t>
            </a:r>
            <a:r>
              <a:rPr sz="1400" spc="5" dirty="0">
                <a:latin typeface="Cambria Math"/>
                <a:cs typeface="Cambria Math"/>
              </a:rPr>
              <a:t>𝑎, </a:t>
            </a:r>
            <a:r>
              <a:rPr sz="1400" spc="10" dirty="0">
                <a:latin typeface="Cambria Math"/>
                <a:cs typeface="Cambria Math"/>
              </a:rPr>
              <a:t>𝑏</a:t>
            </a:r>
            <a:r>
              <a:rPr sz="2100" spc="15" baseline="1984" dirty="0">
                <a:latin typeface="Cambria Math"/>
                <a:cs typeface="Cambria Math"/>
              </a:rPr>
              <a:t>]</a:t>
            </a:r>
            <a:r>
              <a:rPr sz="1400" spc="10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𝑖 = 1,2, … ,</a:t>
            </a:r>
            <a:r>
              <a:rPr sz="1400" spc="-24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𝑛</a:t>
            </a:r>
            <a:r>
              <a:rPr sz="1400" spc="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65100" marR="94615" indent="449580" algn="just">
              <a:lnSpc>
                <a:spcPct val="121800"/>
              </a:lnSpc>
              <a:spcBef>
                <a:spcPts val="1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выборке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построим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эмпирическое распределение </a:t>
            </a:r>
            <a:r>
              <a:rPr sz="1400" spc="30" dirty="0">
                <a:latin typeface="Cambria Math"/>
                <a:cs typeface="Cambria Math"/>
              </a:rPr>
              <a:t>𝐹</a:t>
            </a:r>
            <a:r>
              <a:rPr sz="1500" spc="44" baseline="27777" dirty="0">
                <a:latin typeface="Cambria Math"/>
                <a:cs typeface="Cambria Math"/>
              </a:rPr>
              <a:t>∗</a:t>
            </a:r>
            <a:r>
              <a:rPr sz="1400" spc="30" dirty="0">
                <a:latin typeface="Cambria Math"/>
                <a:cs typeface="Cambria Math"/>
              </a:rPr>
              <a:t>(𝑥) </a:t>
            </a:r>
            <a:r>
              <a:rPr sz="1400" spc="-5" dirty="0">
                <a:latin typeface="Times New Roman"/>
                <a:cs typeface="Times New Roman"/>
              </a:rPr>
              <a:t>случайной ве-  личины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Сравнение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эмпирического </a:t>
            </a:r>
            <a:r>
              <a:rPr sz="1400" spc="25" dirty="0">
                <a:latin typeface="Cambria Math"/>
                <a:cs typeface="Cambria Math"/>
              </a:rPr>
              <a:t>𝐹</a:t>
            </a:r>
            <a:r>
              <a:rPr sz="1500" spc="37" baseline="27777" dirty="0">
                <a:latin typeface="Cambria Math"/>
                <a:cs typeface="Cambria Math"/>
              </a:rPr>
              <a:t>∗</a:t>
            </a:r>
            <a:r>
              <a:rPr sz="1400" spc="25" dirty="0">
                <a:latin typeface="Cambria Math"/>
                <a:cs typeface="Cambria Math"/>
              </a:rPr>
              <a:t>(𝑥)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теоретического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ния </a:t>
            </a:r>
            <a:r>
              <a:rPr sz="1400" spc="15" dirty="0">
                <a:latin typeface="Cambria Math"/>
                <a:cs typeface="Cambria Math"/>
              </a:rPr>
              <a:t>𝐹(𝑥)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(предполагаемого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гипотезе)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производится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помощью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специально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подобранной функции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—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согласия.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критерий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согласия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Пирсона (критерий</a:t>
            </a:r>
            <a:r>
              <a:rPr sz="1400" spc="-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):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112" y="7059548"/>
            <a:ext cx="3703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Гипотеза </a:t>
            </a:r>
            <a:r>
              <a:rPr sz="1400" spc="-5" dirty="0">
                <a:latin typeface="Cambria Math"/>
                <a:cs typeface="Cambria Math"/>
              </a:rPr>
              <a:t>𝑯</a:t>
            </a:r>
            <a:r>
              <a:rPr sz="1500" spc="-7" baseline="30555" dirty="0">
                <a:latin typeface="Cambria Math"/>
                <a:cs typeface="Cambria Math"/>
              </a:rPr>
              <a:t>∗ </a:t>
            </a: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70" dirty="0">
                <a:latin typeface="Cambria Math"/>
                <a:cs typeface="Cambria Math"/>
              </a:rPr>
              <a:t>𝑋</a:t>
            </a:r>
            <a:r>
              <a:rPr sz="1500" spc="104" baseline="27777" dirty="0">
                <a:latin typeface="Cambria Math"/>
                <a:cs typeface="Cambria Math"/>
              </a:rPr>
              <a:t>𝑛 </a:t>
            </a:r>
            <a:r>
              <a:rPr sz="1400" spc="-5" dirty="0">
                <a:latin typeface="Times New Roman"/>
                <a:cs typeface="Times New Roman"/>
              </a:rPr>
              <a:t>порождается </a:t>
            </a:r>
            <a:r>
              <a:rPr sz="1400" spc="-10" dirty="0">
                <a:latin typeface="Times New Roman"/>
                <a:cs typeface="Times New Roman"/>
              </a:rPr>
              <a:t>функцией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𝐹</a:t>
            </a:r>
            <a:r>
              <a:rPr sz="1500" spc="30" baseline="27777" dirty="0">
                <a:latin typeface="Cambria Math"/>
                <a:cs typeface="Cambria Math"/>
              </a:rPr>
              <a:t>∗</a:t>
            </a:r>
            <a:r>
              <a:rPr sz="1400" spc="20" dirty="0">
                <a:latin typeface="Cambria Math"/>
                <a:cs typeface="Cambria Math"/>
              </a:rPr>
              <a:t>(𝑥)</a:t>
            </a:r>
            <a:r>
              <a:rPr sz="1400" spc="2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112" y="7123700"/>
            <a:ext cx="5747385" cy="1727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320"/>
              </a:spcBef>
            </a:pPr>
            <a:r>
              <a:rPr sz="1000" spc="-5" dirty="0"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Times New Roman"/>
                <a:cs typeface="Times New Roman"/>
              </a:rPr>
              <a:t>Разделим </a:t>
            </a:r>
            <a:r>
              <a:rPr sz="1400" dirty="0">
                <a:latin typeface="Times New Roman"/>
                <a:cs typeface="Times New Roman"/>
              </a:rPr>
              <a:t>[</a:t>
            </a:r>
            <a:r>
              <a:rPr sz="1400" i="1" dirty="0">
                <a:latin typeface="Times New Roman"/>
                <a:cs typeface="Times New Roman"/>
              </a:rPr>
              <a:t>a, b</a:t>
            </a:r>
            <a:r>
              <a:rPr sz="1400" dirty="0">
                <a:latin typeface="Times New Roman"/>
                <a:cs typeface="Times New Roman"/>
              </a:rPr>
              <a:t>] </a:t>
            </a:r>
            <a:r>
              <a:rPr sz="1400" spc="-5" dirty="0">
                <a:latin typeface="Times New Roman"/>
                <a:cs typeface="Times New Roman"/>
              </a:rPr>
              <a:t>на </a:t>
            </a:r>
            <a:r>
              <a:rPr sz="1400" i="1" dirty="0">
                <a:latin typeface="Times New Roman"/>
                <a:cs typeface="Times New Roman"/>
              </a:rPr>
              <a:t>k </a:t>
            </a:r>
            <a:r>
              <a:rPr sz="1400" spc="-5" dirty="0">
                <a:latin typeface="Times New Roman"/>
                <a:cs typeface="Times New Roman"/>
              </a:rPr>
              <a:t>непересекающихся интервалов </a:t>
            </a:r>
            <a:r>
              <a:rPr sz="2100" spc="44" baseline="1984" dirty="0">
                <a:latin typeface="Cambria Math"/>
                <a:cs typeface="Cambria Math"/>
              </a:rPr>
              <a:t>(</a:t>
            </a:r>
            <a:r>
              <a:rPr sz="1400" spc="30" dirty="0">
                <a:latin typeface="Cambria Math"/>
                <a:cs typeface="Cambria Math"/>
              </a:rPr>
              <a:t>𝑎</a:t>
            </a:r>
            <a:r>
              <a:rPr sz="1500" spc="44" baseline="-16666" dirty="0">
                <a:latin typeface="Cambria Math"/>
                <a:cs typeface="Cambria Math"/>
              </a:rPr>
              <a:t>𝑖</a:t>
            </a:r>
            <a:r>
              <a:rPr sz="1400" spc="30" dirty="0">
                <a:latin typeface="Cambria Math"/>
                <a:cs typeface="Cambria Math"/>
              </a:rPr>
              <a:t>, </a:t>
            </a:r>
            <a:r>
              <a:rPr sz="1400" spc="15" dirty="0">
                <a:latin typeface="Cambria Math"/>
                <a:cs typeface="Cambria Math"/>
              </a:rPr>
              <a:t>𝑏</a:t>
            </a:r>
            <a:r>
              <a:rPr sz="1500" spc="22" baseline="-16666" dirty="0">
                <a:latin typeface="Cambria Math"/>
                <a:cs typeface="Cambria Math"/>
              </a:rPr>
              <a:t>𝑖</a:t>
            </a:r>
            <a:r>
              <a:rPr sz="2100" spc="22" baseline="1984" dirty="0">
                <a:latin typeface="Cambria Math"/>
                <a:cs typeface="Cambria Math"/>
              </a:rPr>
              <a:t>]</a:t>
            </a:r>
            <a:r>
              <a:rPr sz="1400" spc="15" dirty="0">
                <a:latin typeface="Cambria Math"/>
                <a:cs typeface="Cambria Math"/>
              </a:rPr>
              <a:t>,</a:t>
            </a:r>
            <a:r>
              <a:rPr sz="1400" spc="-24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𝑖 = 1, … , </a:t>
            </a:r>
            <a:r>
              <a:rPr sz="1400" spc="20" dirty="0">
                <a:latin typeface="Cambria Math"/>
                <a:cs typeface="Cambria Math"/>
              </a:rPr>
              <a:t>𝑘</a:t>
            </a:r>
            <a:r>
              <a:rPr sz="1400" spc="2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imes New Roman"/>
                <a:cs typeface="Times New Roman"/>
              </a:rPr>
              <a:t>Пусть </a:t>
            </a:r>
            <a:r>
              <a:rPr sz="1400" spc="-10" dirty="0">
                <a:latin typeface="Cambria Math"/>
                <a:cs typeface="Cambria Math"/>
              </a:rPr>
              <a:t>𝑛</a:t>
            </a:r>
            <a:r>
              <a:rPr sz="1500" spc="-15" baseline="-16666" dirty="0">
                <a:latin typeface="Cambria Math"/>
                <a:cs typeface="Cambria Math"/>
              </a:rPr>
              <a:t>𝑗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0" dirty="0">
                <a:latin typeface="Times New Roman"/>
                <a:cs typeface="Times New Roman"/>
              </a:rPr>
              <a:t>количество </a:t>
            </a:r>
            <a:r>
              <a:rPr sz="1400" spc="-15" dirty="0">
                <a:latin typeface="Times New Roman"/>
                <a:cs typeface="Times New Roman"/>
              </a:rPr>
              <a:t>наблюдений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-м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интервале:</a:t>
            </a:r>
            <a:endParaRPr sz="1400">
              <a:latin typeface="Times New Roman"/>
              <a:cs typeface="Times New Roman"/>
            </a:endParaRPr>
          </a:p>
          <a:p>
            <a:pPr marR="1142365" algn="ctr">
              <a:lnSpc>
                <a:spcPct val="100000"/>
              </a:lnSpc>
              <a:spcBef>
                <a:spcPts val="495"/>
              </a:spcBef>
            </a:pPr>
            <a:r>
              <a:rPr sz="1000" spc="70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  <a:p>
            <a:pPr marR="440055" algn="ctr">
              <a:lnSpc>
                <a:spcPct val="100000"/>
              </a:lnSpc>
              <a:spcBef>
                <a:spcPts val="500"/>
              </a:spcBef>
            </a:pPr>
            <a:r>
              <a:rPr sz="1400" spc="-10" dirty="0">
                <a:latin typeface="Cambria Math"/>
                <a:cs typeface="Cambria Math"/>
              </a:rPr>
              <a:t>𝑛</a:t>
            </a:r>
            <a:r>
              <a:rPr sz="1500" spc="-15" baseline="-16666" dirty="0">
                <a:latin typeface="Cambria Math"/>
                <a:cs typeface="Cambria Math"/>
              </a:rPr>
              <a:t>𝑗 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210" dirty="0">
                <a:latin typeface="Cambria Math"/>
                <a:cs typeface="Cambria Math"/>
              </a:rPr>
              <a:t>∑[𝑎</a:t>
            </a:r>
            <a:r>
              <a:rPr sz="1500" spc="315" baseline="-16666" dirty="0">
                <a:latin typeface="Cambria Math"/>
                <a:cs typeface="Cambria Math"/>
              </a:rPr>
              <a:t>𝑗 </a:t>
            </a:r>
            <a:r>
              <a:rPr sz="1400" dirty="0">
                <a:latin typeface="Cambria Math"/>
                <a:cs typeface="Cambria Math"/>
              </a:rPr>
              <a:t>&lt; </a:t>
            </a:r>
            <a:r>
              <a:rPr sz="1400" spc="-15" dirty="0">
                <a:latin typeface="Cambria Math"/>
                <a:cs typeface="Cambria Math"/>
              </a:rPr>
              <a:t>𝑥</a:t>
            </a:r>
            <a:r>
              <a:rPr sz="1500" spc="-22" baseline="-16666" dirty="0">
                <a:latin typeface="Cambria Math"/>
                <a:cs typeface="Cambria Math"/>
              </a:rPr>
              <a:t>𝑗   </a:t>
            </a:r>
            <a:r>
              <a:rPr sz="1400" dirty="0">
                <a:latin typeface="Cambria Math"/>
                <a:cs typeface="Cambria Math"/>
              </a:rPr>
              <a:t>≤</a:t>
            </a:r>
            <a:r>
              <a:rPr sz="1400" spc="20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𝑏</a:t>
            </a:r>
            <a:r>
              <a:rPr sz="1500" spc="15" baseline="-16666" dirty="0">
                <a:latin typeface="Cambria Math"/>
                <a:cs typeface="Cambria Math"/>
              </a:rPr>
              <a:t>𝑗</a:t>
            </a:r>
            <a:r>
              <a:rPr sz="1400" spc="10" dirty="0">
                <a:latin typeface="Cambria Math"/>
                <a:cs typeface="Cambria Math"/>
              </a:rPr>
              <a:t>];</a:t>
            </a:r>
            <a:endParaRPr sz="1400">
              <a:latin typeface="Cambria Math"/>
              <a:cs typeface="Cambria Math"/>
            </a:endParaRPr>
          </a:p>
          <a:p>
            <a:pPr marR="1139190" algn="ctr">
              <a:lnSpc>
                <a:spcPct val="100000"/>
              </a:lnSpc>
              <a:spcBef>
                <a:spcPts val="509"/>
              </a:spcBef>
            </a:pPr>
            <a:r>
              <a:rPr sz="1000" spc="15" dirty="0">
                <a:latin typeface="Cambria Math"/>
                <a:cs typeface="Cambria Math"/>
              </a:rPr>
              <a:t>𝑖=1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400" spc="20" dirty="0">
                <a:latin typeface="Cambria Math"/>
                <a:cs typeface="Cambria Math"/>
              </a:rPr>
              <a:t>𝑝</a:t>
            </a:r>
            <a:r>
              <a:rPr sz="1500" spc="30" baseline="-16666" dirty="0">
                <a:latin typeface="Cambria Math"/>
                <a:cs typeface="Cambria Math"/>
              </a:rPr>
              <a:t>𝑗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35" dirty="0">
                <a:latin typeface="Cambria Math"/>
                <a:cs typeface="Cambria Math"/>
              </a:rPr>
              <a:t>𝐹(𝑏</a:t>
            </a:r>
            <a:r>
              <a:rPr sz="1500" spc="52" baseline="-16666" dirty="0">
                <a:latin typeface="Cambria Math"/>
                <a:cs typeface="Cambria Math"/>
              </a:rPr>
              <a:t>𝑗</a:t>
            </a:r>
            <a:r>
              <a:rPr sz="1400" spc="35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400" spc="45" dirty="0">
                <a:latin typeface="Cambria Math"/>
                <a:cs typeface="Cambria Math"/>
              </a:rPr>
              <a:t>𝐹(𝑎</a:t>
            </a:r>
            <a:r>
              <a:rPr sz="1500" spc="67" baseline="-16666" dirty="0">
                <a:latin typeface="Cambria Math"/>
                <a:cs typeface="Cambria Math"/>
              </a:rPr>
              <a:t>𝑗</a:t>
            </a:r>
            <a:r>
              <a:rPr sz="1400" spc="45" dirty="0">
                <a:latin typeface="Cambria Math"/>
                <a:cs typeface="Cambria Math"/>
              </a:rPr>
              <a:t>)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вероятность попадания </a:t>
            </a:r>
            <a:r>
              <a:rPr sz="1400" spc="-15" dirty="0">
                <a:latin typeface="Times New Roman"/>
                <a:cs typeface="Times New Roman"/>
              </a:rPr>
              <a:t>наблюдения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-ый </a:t>
            </a:r>
            <a:r>
              <a:rPr sz="1400" spc="-5" dirty="0">
                <a:latin typeface="Times New Roman"/>
                <a:cs typeface="Times New Roman"/>
              </a:rPr>
              <a:t>интервал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7" y="8839961"/>
            <a:ext cx="2372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при выполнении гипотезы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Cambria Math"/>
                <a:cs typeface="Cambria Math"/>
              </a:rPr>
              <a:t>𝐻</a:t>
            </a:r>
            <a:r>
              <a:rPr sz="1500" spc="44" baseline="30555" dirty="0">
                <a:latin typeface="Cambria Math"/>
                <a:cs typeface="Cambria Math"/>
              </a:rPr>
              <a:t>∗</a:t>
            </a:r>
            <a:r>
              <a:rPr sz="1400" spc="3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112" y="8901779"/>
            <a:ext cx="4171950" cy="7677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587375" algn="ctr">
              <a:lnSpc>
                <a:spcPct val="100000"/>
              </a:lnSpc>
              <a:spcBef>
                <a:spcPts val="330"/>
              </a:spcBef>
            </a:pPr>
            <a:r>
              <a:rPr sz="1000" spc="20" dirty="0">
                <a:latin typeface="Cambria Math"/>
                <a:cs typeface="Cambria Math"/>
              </a:rPr>
              <a:t>0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400" spc="-45" dirty="0">
                <a:latin typeface="Cambria Math"/>
                <a:cs typeface="Cambria Math"/>
              </a:rPr>
              <a:t>𝐸</a:t>
            </a:r>
            <a:r>
              <a:rPr sz="1500" spc="-67" baseline="-16666" dirty="0">
                <a:latin typeface="Cambria Math"/>
                <a:cs typeface="Cambria Math"/>
              </a:rPr>
              <a:t>𝑗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35" dirty="0">
                <a:latin typeface="Cambria Math"/>
                <a:cs typeface="Cambria Math"/>
              </a:rPr>
              <a:t>𝑛𝑝</a:t>
            </a:r>
            <a:r>
              <a:rPr sz="1500" spc="52" baseline="-16666" dirty="0">
                <a:latin typeface="Cambria Math"/>
                <a:cs typeface="Cambria Math"/>
              </a:rPr>
              <a:t>𝑗</a:t>
            </a:r>
            <a:r>
              <a:rPr sz="1400" i="1" spc="35" dirty="0">
                <a:latin typeface="Times New Roman"/>
                <a:cs typeface="Times New Roman"/>
              </a:rPr>
              <a:t>- </a:t>
            </a:r>
            <a:r>
              <a:rPr sz="1400" spc="-5" dirty="0">
                <a:latin typeface="Times New Roman"/>
                <a:cs typeface="Times New Roman"/>
              </a:rPr>
              <a:t>ожидаемое число попаданий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-й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интервал;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400" b="1" spc="-10" dirty="0">
                <a:latin typeface="Times New Roman"/>
                <a:cs typeface="Times New Roman"/>
              </a:rPr>
              <a:t>Статистика: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5910" y="1063498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635" algn="l"/>
              </a:tabLst>
            </a:pPr>
            <a:r>
              <a:rPr sz="1000" spc="300" dirty="0">
                <a:latin typeface="Cambria Math"/>
                <a:cs typeface="Cambria Math"/>
              </a:rPr>
              <a:t>𝑗	𝑗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2871" y="976630"/>
            <a:ext cx="838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Cambria Math"/>
                <a:cs typeface="Cambria Math"/>
              </a:rPr>
              <a:t>(𝑛 </a:t>
            </a:r>
            <a:r>
              <a:rPr sz="1400" dirty="0">
                <a:latin typeface="Cambria Math"/>
                <a:cs typeface="Cambria Math"/>
              </a:rPr>
              <a:t>− 𝐸</a:t>
            </a:r>
            <a:r>
              <a:rPr sz="1400" spc="65" dirty="0">
                <a:latin typeface="Cambria Math"/>
                <a:cs typeface="Cambria Math"/>
              </a:rPr>
              <a:t> </a:t>
            </a:r>
            <a:r>
              <a:rPr sz="1400" spc="35" dirty="0">
                <a:latin typeface="Cambria Math"/>
                <a:cs typeface="Cambria Math"/>
              </a:rPr>
              <a:t>)</a:t>
            </a:r>
            <a:r>
              <a:rPr sz="1500" spc="52" baseline="52777" dirty="0">
                <a:latin typeface="Cambria Math"/>
                <a:cs typeface="Cambria Math"/>
              </a:rPr>
              <a:t>2</a:t>
            </a:r>
            <a:endParaRPr sz="1500" baseline="5277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7671" y="1234185"/>
            <a:ext cx="222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Cambria Math"/>
                <a:cs typeface="Cambria Math"/>
              </a:rPr>
              <a:t>𝐸</a:t>
            </a:r>
            <a:r>
              <a:rPr sz="1500" spc="-67" baseline="-16666" dirty="0">
                <a:latin typeface="Cambria Math"/>
                <a:cs typeface="Cambria Math"/>
              </a:rPr>
              <a:t>𝑗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0971" y="1256029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0" y="0"/>
                </a:moveTo>
                <a:lnTo>
                  <a:pt x="768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6602" y="644896"/>
            <a:ext cx="3804920" cy="4343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260"/>
              </a:spcBef>
            </a:pPr>
            <a:r>
              <a:rPr sz="1000" spc="50" dirty="0"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023" y="1025320"/>
            <a:ext cx="736600" cy="5480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1400" spc="40" dirty="0">
                <a:latin typeface="Cambria Math"/>
                <a:cs typeface="Cambria Math"/>
              </a:rPr>
              <a:t>𝜒</a:t>
            </a:r>
            <a:r>
              <a:rPr sz="1500" spc="60" baseline="30555" dirty="0">
                <a:latin typeface="Cambria Math"/>
                <a:cs typeface="Cambria Math"/>
              </a:rPr>
              <a:t>2 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-90" dirty="0">
                <a:latin typeface="Cambria Math"/>
                <a:cs typeface="Cambria Math"/>
              </a:rPr>
              <a:t> </a:t>
            </a:r>
            <a:r>
              <a:rPr sz="1400" spc="865" dirty="0">
                <a:latin typeface="Cambria Math"/>
                <a:cs typeface="Cambria Math"/>
              </a:rPr>
              <a:t>∑</a:t>
            </a:r>
            <a:endParaRPr sz="1400">
              <a:latin typeface="Cambria Math"/>
              <a:cs typeface="Cambria Math"/>
            </a:endParaRPr>
          </a:p>
          <a:p>
            <a:pPr marL="464184">
              <a:lnSpc>
                <a:spcPct val="100000"/>
              </a:lnSpc>
              <a:spcBef>
                <a:spcPts val="505"/>
              </a:spcBef>
            </a:pPr>
            <a:r>
              <a:rPr sz="1000" spc="45" dirty="0">
                <a:latin typeface="Cambria Math"/>
                <a:cs typeface="Cambria Math"/>
              </a:rPr>
              <a:t>𝑗=1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2757" y="1208277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latin typeface="Cambria Math"/>
                <a:cs typeface="Cambria Math"/>
              </a:rPr>
              <a:t>𝑘</a:t>
            </a:r>
            <a:r>
              <a:rPr sz="1000" spc="-20" dirty="0">
                <a:latin typeface="Cambria Math"/>
                <a:cs typeface="Cambria Math"/>
              </a:rPr>
              <a:t>−</a:t>
            </a: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989" y="1115313"/>
            <a:ext cx="437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∼</a:t>
            </a:r>
            <a:r>
              <a:rPr sz="1400" spc="25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𝜒</a:t>
            </a:r>
            <a:r>
              <a:rPr sz="1500" spc="60" baseline="30555" dirty="0">
                <a:latin typeface="Cambria Math"/>
                <a:cs typeface="Cambria Math"/>
              </a:rPr>
              <a:t>2</a:t>
            </a:r>
            <a:endParaRPr sz="1500" baseline="3055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112" y="1536547"/>
            <a:ext cx="4941570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29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называется </a:t>
            </a:r>
            <a:r>
              <a:rPr sz="1400" spc="-5" dirty="0">
                <a:latin typeface="Times New Roman"/>
                <a:cs typeface="Times New Roman"/>
              </a:rPr>
              <a:t>распределением </a:t>
            </a:r>
            <a:r>
              <a:rPr sz="1400" spc="-10" dirty="0">
                <a:latin typeface="Times New Roman"/>
                <a:cs typeface="Times New Roman"/>
              </a:rPr>
              <a:t>хи-квадрат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-1 </a:t>
            </a:r>
            <a:r>
              <a:rPr sz="1400" spc="-5" dirty="0">
                <a:latin typeface="Times New Roman"/>
                <a:cs typeface="Times New Roman"/>
              </a:rPr>
              <a:t>степенью </a:t>
            </a:r>
            <a:r>
              <a:rPr sz="1400" spc="-10" dirty="0">
                <a:latin typeface="Times New Roman"/>
                <a:cs typeface="Times New Roman"/>
              </a:rPr>
              <a:t>свободы.  Проверка </a:t>
            </a:r>
            <a:r>
              <a:rPr sz="1400" spc="-5" dirty="0">
                <a:latin typeface="Times New Roman"/>
                <a:cs typeface="Times New Roman"/>
              </a:rPr>
              <a:t>гипотезы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𝐻</a:t>
            </a:r>
            <a:r>
              <a:rPr sz="1500" spc="-7" baseline="-16666" dirty="0">
                <a:latin typeface="Cambria Math"/>
                <a:cs typeface="Cambria Math"/>
              </a:rPr>
              <a:t>0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527" y="4694402"/>
            <a:ext cx="6222365" cy="12547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512570">
              <a:lnSpc>
                <a:spcPct val="100000"/>
              </a:lnSpc>
              <a:spcBef>
                <a:spcPts val="89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Рисунок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=5.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>
              <a:lnSpc>
                <a:spcPct val="120000"/>
              </a:lnSpc>
              <a:spcBef>
                <a:spcPts val="45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зависимости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7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 </a:t>
            </a:r>
            <a:r>
              <a:rPr sz="1400" spc="-35" dirty="0"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latin typeface="Cambria Math"/>
                <a:cs typeface="Cambria Math"/>
              </a:rPr>
              <a:t>0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может приниматься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либо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отвергаться:</a:t>
            </a:r>
            <a:endParaRPr sz="1400">
              <a:latin typeface="Times New Roman"/>
              <a:cs typeface="Times New Roman"/>
            </a:endParaRPr>
          </a:p>
          <a:p>
            <a:pPr marL="500380">
              <a:lnSpc>
                <a:spcPts val="1195"/>
              </a:lnSpc>
              <a:spcBef>
                <a:spcPts val="805"/>
              </a:spcBef>
            </a:pP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 </a:t>
            </a: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500" spc="202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выполняется.</a:t>
            </a:r>
            <a:endParaRPr sz="1400">
              <a:latin typeface="Times New Roman"/>
              <a:cs typeface="Times New Roman"/>
            </a:endParaRPr>
          </a:p>
          <a:p>
            <a:pPr marL="596265">
              <a:lnSpc>
                <a:spcPts val="715"/>
              </a:lnSpc>
              <a:tabLst>
                <a:tab pos="1448435" algn="l"/>
              </a:tabLst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	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1112" y="5997320"/>
            <a:ext cx="5749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59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09" baseline="305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попадает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левый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«хвост»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распределения,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</a:t>
            </a:r>
            <a:r>
              <a:rPr sz="1400" spc="1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r>
              <a:rPr sz="1400" spc="1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теоре-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227" y="6073830"/>
            <a:ext cx="5979160" cy="423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7110">
              <a:lnSpc>
                <a:spcPct val="100000"/>
              </a:lnSpc>
              <a:spcBef>
                <a:spcPts val="200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тические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практические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очень близки,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500" spc="6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принимается.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0717" y="6664832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1112" y="6573392"/>
            <a:ext cx="5748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52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5" baseline="305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sz="1400" spc="1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попадает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10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правый</a:t>
            </a:r>
            <a:r>
              <a:rPr sz="1400" spc="11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«хвост»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распределения,</a:t>
            </a:r>
            <a:r>
              <a:rPr sz="1400" spc="1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</a:t>
            </a:r>
            <a:r>
              <a:rPr sz="1400" spc="1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</a:t>
            </a:r>
            <a:r>
              <a:rPr sz="1400" spc="1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отверга-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627" y="6738594"/>
            <a:ext cx="6148705" cy="11493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204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определения соответствия вычисленной характеристики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рас-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пределению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используют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понятие квантилей распределения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хи-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квадрат.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227" y="7962138"/>
            <a:ext cx="6196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5.1.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Квантиль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𝛼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квантиль)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15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627" y="8026312"/>
            <a:ext cx="6092190" cy="4495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000" spc="13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равна заданной вероятности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959" y="8652509"/>
            <a:ext cx="220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6086" y="8565641"/>
            <a:ext cx="1088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(𝜒</a:t>
            </a:r>
            <a:r>
              <a:rPr sz="1500" baseline="30555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227" y="8790279"/>
            <a:ext cx="6198870" cy="9099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500" spc="-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-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функция распределения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𝛼 ∈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38100" marR="30480" indent="449580">
              <a:lnSpc>
                <a:spcPct val="120100"/>
              </a:lnSpc>
              <a:spcBef>
                <a:spcPts val="45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итоге, проверка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 (или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наблюдений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величины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Х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следующих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шагов: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14550" y="2458211"/>
            <a:ext cx="3781298" cy="228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27" y="373432"/>
            <a:ext cx="6226175" cy="91116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29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ствующей  суммы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(произведения).  Утверждение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 = 𝑏 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𝐺𝐹(𝑝)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означает,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400" spc="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делится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также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говорят,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</a:t>
            </a:r>
            <a:r>
              <a:rPr sz="1400" i="1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сравнимо</a:t>
            </a:r>
            <a:r>
              <a:rPr sz="1400" i="1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b</a:t>
            </a:r>
            <a:r>
              <a:rPr sz="1400" i="1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модулю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85"/>
              </a:spcBef>
            </a:pP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p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записывают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≡ 𝑏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= 𝑏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2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3180" indent="449580" algn="just">
              <a:lnSpc>
                <a:spcPct val="123600"/>
              </a:lnSpc>
              <a:spcBef>
                <a:spcPts val="3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свойств операций поля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следует,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должно содержать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все степени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, 𝑎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3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Наличие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обратных элементов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также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𝑎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𝑎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−3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Вычисляя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различные степени элемента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обязательно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встретим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совпадает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некоторым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вычисленным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ранее: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425"/>
              </a:spcBef>
            </a:pP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&lt;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𝑚.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Умножая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равенства на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−𝑘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получим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𝑚−𝑘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1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0700"/>
              </a:lnSpc>
              <a:spcBef>
                <a:spcPts val="42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1.2.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Наименьшее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положительных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для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 называется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порядком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6990" indent="449580" algn="just">
              <a:lnSpc>
                <a:spcPct val="123600"/>
              </a:lnSpc>
              <a:spcBef>
                <a:spcPts val="3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Из определения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элемента непосредственно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эле-  менты 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4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𝑛−1 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различны. 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Иначе, 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одинаковых</a:t>
            </a:r>
            <a:r>
              <a:rPr sz="1400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420"/>
              </a:spcBef>
            </a:pP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8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,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𝑚 &lt; 𝑘  &lt; 𝑛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существовал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𝑘−𝑚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&lt; 𝑘 − 𝑚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</a:t>
            </a:r>
            <a:endParaRPr sz="1400">
              <a:latin typeface="Cambria Math"/>
              <a:cs typeface="Cambria Math"/>
            </a:endParaRPr>
          </a:p>
          <a:p>
            <a:pPr marL="50800" marR="45085" algn="just">
              <a:lnSpc>
                <a:spcPct val="120700"/>
              </a:lnSpc>
              <a:spcBef>
                <a:spcPts val="2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противоречит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определению. Особым случаем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является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0, для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торого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считается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неопределенным.</a:t>
            </a:r>
            <a:endParaRPr sz="1400">
              <a:latin typeface="Times New Roman"/>
              <a:cs typeface="Times New Roman"/>
            </a:endParaRPr>
          </a:p>
          <a:p>
            <a:pPr marL="50800" marR="48260" indent="449580" algn="just">
              <a:lnSpc>
                <a:spcPct val="120000"/>
              </a:lnSpc>
              <a:spcBef>
                <a:spcPts val="3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Запишем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важных утверждений,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доказательства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[51, с.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97-98].</a:t>
            </a:r>
            <a:endParaRPr sz="1400">
              <a:latin typeface="Times New Roman"/>
              <a:cs typeface="Times New Roman"/>
            </a:endParaRPr>
          </a:p>
          <a:p>
            <a:pPr marL="50800" marR="45085" algn="just">
              <a:lnSpc>
                <a:spcPct val="120700"/>
              </a:lnSpc>
              <a:spcBef>
                <a:spcPts val="409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1.1.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𝑎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только тогда,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кратно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7625" algn="just">
              <a:lnSpc>
                <a:spcPct val="120700"/>
              </a:lnSpc>
              <a:spcBef>
                <a:spcPts val="37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1.2.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порядок элемента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элемента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b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наибольший общий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делитель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a*b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m*n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marR="46355" algn="just">
              <a:lnSpc>
                <a:spcPct val="121200"/>
              </a:lnSpc>
              <a:spcBef>
                <a:spcPts val="36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Определение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1.3.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называть элемент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примитивным </a:t>
            </a:r>
            <a:r>
              <a:rPr sz="1400" i="1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корнем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-й степени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единицы,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порядка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называется 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примитивным </a:t>
            </a:r>
            <a:r>
              <a:rPr sz="1400" i="1" spc="-1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элементом 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порядок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равен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−</a:t>
            </a:r>
            <a:r>
              <a:rPr sz="1400" spc="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7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1.3.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Конечное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поле порядка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содержит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примитивный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порядка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84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𝑞 − 1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степени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пробегают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все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ненулевые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поля.</a:t>
            </a:r>
            <a:endParaRPr sz="1400">
              <a:latin typeface="Times New Roman"/>
              <a:cs typeface="Times New Roman"/>
            </a:endParaRPr>
          </a:p>
          <a:p>
            <a:pPr marL="50800" marR="43815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Одним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следствий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теоремы является теорема, обобщающая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теоре-  му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Ферма:</a:t>
            </a:r>
            <a:endParaRPr sz="1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73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Теорема 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1.4.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Каждый элемент поля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удовлетворяет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уравнению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𝑞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𝑥 =</a:t>
            </a:r>
            <a:r>
              <a:rPr sz="1400" spc="2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89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036" y="2176017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000" algn="l"/>
              </a:tabLst>
            </a:pPr>
            <a:r>
              <a:rPr sz="1000" spc="300" dirty="0">
                <a:latin typeface="Cambria Math"/>
                <a:cs typeface="Cambria Math"/>
              </a:rPr>
              <a:t>𝑗	𝑗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2996" y="2089149"/>
            <a:ext cx="838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Cambria Math"/>
                <a:cs typeface="Cambria Math"/>
              </a:rPr>
              <a:t>(𝑛 </a:t>
            </a:r>
            <a:r>
              <a:rPr sz="1400" dirty="0">
                <a:latin typeface="Cambria Math"/>
                <a:cs typeface="Cambria Math"/>
              </a:rPr>
              <a:t>− 𝐸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35" dirty="0">
                <a:latin typeface="Cambria Math"/>
                <a:cs typeface="Cambria Math"/>
              </a:rPr>
              <a:t>)</a:t>
            </a:r>
            <a:r>
              <a:rPr sz="1500" spc="52" baseline="52777" dirty="0">
                <a:latin typeface="Cambria Math"/>
                <a:cs typeface="Cambria Math"/>
              </a:rPr>
              <a:t>2</a:t>
            </a:r>
            <a:endParaRPr sz="1500" baseline="5277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796" y="2346706"/>
            <a:ext cx="222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Cambria Math"/>
                <a:cs typeface="Cambria Math"/>
              </a:rPr>
              <a:t>𝐸</a:t>
            </a:r>
            <a:r>
              <a:rPr sz="1500" spc="-67" baseline="-16666" dirty="0">
                <a:latin typeface="Cambria Math"/>
                <a:cs typeface="Cambria Math"/>
              </a:rPr>
              <a:t>𝑗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1096" y="2368549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132" y="734415"/>
            <a:ext cx="5967095" cy="1457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66700" algn="l"/>
              </a:tabLst>
            </a:pPr>
            <a:r>
              <a:rPr sz="1400" spc="-5" dirty="0">
                <a:latin typeface="Times New Roman"/>
                <a:cs typeface="Times New Roman"/>
              </a:rPr>
              <a:t>Выполняем достаточное число независимых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наблюдений.</a:t>
            </a:r>
            <a:endParaRPr sz="14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66700" algn="l"/>
              </a:tabLst>
            </a:pPr>
            <a:r>
              <a:rPr sz="1400" spc="-10" dirty="0">
                <a:latin typeface="Times New Roman"/>
                <a:cs typeface="Times New Roman"/>
              </a:rPr>
              <a:t>Подсчитываем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число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𝑛</a:t>
            </a:r>
            <a:r>
              <a:rPr sz="1500" spc="15" baseline="-16666" dirty="0">
                <a:latin typeface="Cambria Math"/>
                <a:cs typeface="Cambria Math"/>
              </a:rPr>
              <a:t>𝑖</a:t>
            </a:r>
            <a:r>
              <a:rPr sz="1500" spc="307" baseline="-16666" dirty="0">
                <a:latin typeface="Cambria Math"/>
                <a:cs typeface="Cambria Math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наблюдений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попавших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каждый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из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интервалов</a:t>
            </a:r>
            <a:endParaRPr sz="1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05"/>
              </a:spcBef>
            </a:pPr>
            <a:r>
              <a:rPr sz="2100" spc="44" baseline="1984" dirty="0">
                <a:latin typeface="Cambria Math"/>
                <a:cs typeface="Cambria Math"/>
              </a:rPr>
              <a:t>(</a:t>
            </a:r>
            <a:r>
              <a:rPr sz="1400" spc="30" dirty="0">
                <a:latin typeface="Cambria Math"/>
                <a:cs typeface="Cambria Math"/>
              </a:rPr>
              <a:t>𝑎</a:t>
            </a:r>
            <a:r>
              <a:rPr sz="1500" spc="44" baseline="-16666" dirty="0">
                <a:latin typeface="Cambria Math"/>
                <a:cs typeface="Cambria Math"/>
              </a:rPr>
              <a:t>𝑖</a:t>
            </a:r>
            <a:r>
              <a:rPr sz="1400" spc="30" dirty="0">
                <a:latin typeface="Cambria Math"/>
                <a:cs typeface="Cambria Math"/>
              </a:rPr>
              <a:t>,</a:t>
            </a:r>
            <a:r>
              <a:rPr sz="1400" spc="-240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𝑏</a:t>
            </a:r>
            <a:r>
              <a:rPr sz="1500" spc="22" baseline="-16666" dirty="0">
                <a:latin typeface="Cambria Math"/>
                <a:cs typeface="Cambria Math"/>
              </a:rPr>
              <a:t>𝑖</a:t>
            </a:r>
            <a:r>
              <a:rPr sz="2100" spc="22" baseline="1984" dirty="0">
                <a:latin typeface="Cambria Math"/>
                <a:cs typeface="Cambria Math"/>
              </a:rPr>
              <a:t>]</a:t>
            </a:r>
            <a:r>
              <a:rPr sz="1400" spc="15" dirty="0">
                <a:latin typeface="Cambria Math"/>
                <a:cs typeface="Cambria Math"/>
              </a:rPr>
              <a:t>, </a:t>
            </a:r>
            <a:r>
              <a:rPr sz="1400" dirty="0">
                <a:latin typeface="Cambria Math"/>
                <a:cs typeface="Cambria Math"/>
              </a:rPr>
              <a:t>𝑖 = 1, … , </a:t>
            </a:r>
            <a:r>
              <a:rPr sz="1400" spc="20" dirty="0">
                <a:latin typeface="Cambria Math"/>
                <a:cs typeface="Cambria Math"/>
              </a:rPr>
              <a:t>𝑘.</a:t>
            </a:r>
            <a:endParaRPr sz="1400">
              <a:latin typeface="Cambria Math"/>
              <a:cs typeface="Cambria Math"/>
            </a:endParaRPr>
          </a:p>
          <a:p>
            <a:pPr marL="266700" indent="-228600">
              <a:lnSpc>
                <a:spcPct val="100000"/>
              </a:lnSpc>
              <a:spcBef>
                <a:spcPts val="710"/>
              </a:spcBef>
              <a:buAutoNum type="arabicPeriod" startAt="3"/>
              <a:tabLst>
                <a:tab pos="266700" algn="l"/>
              </a:tabLst>
            </a:pPr>
            <a:r>
              <a:rPr sz="1400" spc="-10" dirty="0">
                <a:latin typeface="Times New Roman"/>
                <a:cs typeface="Times New Roman"/>
              </a:rPr>
              <a:t>Подсчитываем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статистику</a:t>
            </a:r>
            <a:endParaRPr sz="1400">
              <a:latin typeface="Times New Roman"/>
              <a:cs typeface="Times New Roman"/>
            </a:endParaRPr>
          </a:p>
          <a:p>
            <a:pPr marR="175895" algn="ctr">
              <a:lnSpc>
                <a:spcPct val="100000"/>
              </a:lnSpc>
              <a:spcBef>
                <a:spcPts val="725"/>
              </a:spcBef>
            </a:pPr>
            <a:r>
              <a:rPr sz="1000" spc="50" dirty="0"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3895" y="2137840"/>
            <a:ext cx="736600" cy="5480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1400" spc="40" dirty="0">
                <a:latin typeface="Cambria Math"/>
                <a:cs typeface="Cambria Math"/>
              </a:rPr>
              <a:t>𝜒</a:t>
            </a:r>
            <a:r>
              <a:rPr sz="1500" spc="60" baseline="30555" dirty="0">
                <a:latin typeface="Cambria Math"/>
                <a:cs typeface="Cambria Math"/>
              </a:rPr>
              <a:t>2 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-90" dirty="0">
                <a:latin typeface="Cambria Math"/>
                <a:cs typeface="Cambria Math"/>
              </a:rPr>
              <a:t> </a:t>
            </a:r>
            <a:r>
              <a:rPr sz="1400" spc="865" dirty="0">
                <a:latin typeface="Cambria Math"/>
                <a:cs typeface="Cambria Math"/>
              </a:rPr>
              <a:t>∑</a:t>
            </a:r>
            <a:endParaRPr sz="1400">
              <a:latin typeface="Cambria Math"/>
              <a:cs typeface="Cambria Math"/>
            </a:endParaRPr>
          </a:p>
          <a:p>
            <a:pPr marL="464184">
              <a:lnSpc>
                <a:spcPct val="100000"/>
              </a:lnSpc>
              <a:spcBef>
                <a:spcPts val="505"/>
              </a:spcBef>
            </a:pPr>
            <a:r>
              <a:rPr sz="1000" spc="45" dirty="0">
                <a:latin typeface="Cambria Math"/>
                <a:cs typeface="Cambria Math"/>
              </a:rPr>
              <a:t>𝑗=1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8016" y="2227833"/>
            <a:ext cx="62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27" y="2698978"/>
            <a:ext cx="6200140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35560" indent="-228600" algn="just">
              <a:lnSpc>
                <a:spcPct val="1209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4. </a:t>
            </a:r>
            <a:r>
              <a:rPr sz="1400" spc="-5" dirty="0">
                <a:latin typeface="Times New Roman"/>
                <a:cs typeface="Times New Roman"/>
              </a:rPr>
              <a:t>Определяем, </a:t>
            </a:r>
            <a:r>
              <a:rPr sz="1400" spc="-15" dirty="0">
                <a:latin typeface="Times New Roman"/>
                <a:cs typeface="Times New Roman"/>
              </a:rPr>
              <a:t>находится </a:t>
            </a:r>
            <a:r>
              <a:rPr sz="1400" spc="-5" dirty="0">
                <a:latin typeface="Times New Roman"/>
                <a:cs typeface="Times New Roman"/>
              </a:rPr>
              <a:t>ли вычисленная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доверительном интервале  (например, </a:t>
            </a:r>
            <a:r>
              <a:rPr sz="1400" dirty="0">
                <a:latin typeface="Times New Roman"/>
                <a:cs typeface="Times New Roman"/>
              </a:rPr>
              <a:t>по </a:t>
            </a:r>
            <a:r>
              <a:rPr sz="1400" spc="-10" dirty="0">
                <a:latin typeface="Times New Roman"/>
                <a:cs typeface="Times New Roman"/>
              </a:rPr>
              <a:t>таблице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5.1).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1100"/>
              </a:lnSpc>
              <a:spcBef>
                <a:spcPts val="36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проверки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принадлежности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заданному распределению случайной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ве-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личины критерием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качестве доверительного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пользовать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[0,05;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0,95]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8100" marR="30480" indent="449580" algn="just">
              <a:lnSpc>
                <a:spcPct val="120500"/>
              </a:lnSpc>
              <a:spcBef>
                <a:spcPts val="434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вычисленная величина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находится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[0;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0,1),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глядит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неправдоподобно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распределение случайной величины подтверждается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наблюдениями слишком точно,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природе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бывает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редко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(подкинуть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100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  монету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ровно 50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50 не легче, чем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95 на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5).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находится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интервале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0,95;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означает,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принадлежности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наблюдаемой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подтвердилась.</a:t>
            </a:r>
            <a:endParaRPr sz="1400">
              <a:latin typeface="Times New Roman"/>
              <a:cs typeface="Times New Roman"/>
            </a:endParaRPr>
          </a:p>
          <a:p>
            <a:pPr marL="38100" marR="32384" indent="449580" algn="just">
              <a:lnSpc>
                <a:spcPct val="1214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практике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часто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вычисляют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таблицу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α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-квантилей,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соответствуют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числу степеней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колонки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соответству-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значениям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 приведена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такой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таблицы.</a:t>
            </a:r>
            <a:endParaRPr sz="1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730"/>
              </a:spcBef>
            </a:pP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5.1.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Таблица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квантилей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(неполная).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6655" y="6889368"/>
          <a:ext cx="6211570" cy="261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85140"/>
                <a:gridCol w="468629"/>
                <a:gridCol w="468630"/>
                <a:gridCol w="468630"/>
                <a:gridCol w="468630"/>
                <a:gridCol w="467360"/>
                <a:gridCol w="199389"/>
                <a:gridCol w="544195"/>
                <a:gridCol w="545464"/>
                <a:gridCol w="546735"/>
                <a:gridCol w="548004"/>
                <a:gridCol w="567689"/>
              </a:tblGrid>
              <a:tr h="269748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ambria Math"/>
                          <a:cs typeface="Cambria Math"/>
                        </a:rPr>
                        <a:t>𝒏\𝜶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0,025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0,975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0,99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28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0,0002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0,0039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0,0158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0,0642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0,1485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1,6424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2,7055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3,8415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5,0239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6,6349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698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0,0201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0,0506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0,1026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0,2107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0,4463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0,7133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3,2189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4,6052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5,9915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7,3778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9,2103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679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0,1148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0,2158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0,3518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0,5844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1,0052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1,4237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4,6416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6,2514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7,8147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9,3484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11,3449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0,2971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0,4844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0,7107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1,0636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1,6488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2,1947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5,9886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7,7794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9,4877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11,1433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13,2767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0,5543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0,8312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1,1455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1,6103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2,3425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2,9999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7,2893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9,2364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11,0705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12,8325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15,0863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679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0,8721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1,2373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1,6354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2,2041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3,0701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3,8276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8,5581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10,6446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12,5916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14,4494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16,8119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679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1,2390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1,6899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2,1673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2,8331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3,8223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4,6713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9,8032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12,0170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14,0671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16,0128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18,4753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1,6465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2,1797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2,7326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3,4895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4,5936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5,5274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11,0301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13,3616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15,5073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17,5345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20,0902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408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2,0879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2,7004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3,3251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4,1682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5,3801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6,3933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12,2421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14,6837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16,9190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19,0228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21,6660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6655" y="931163"/>
          <a:ext cx="6211570" cy="28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85140"/>
                <a:gridCol w="468629"/>
                <a:gridCol w="468630"/>
                <a:gridCol w="468630"/>
                <a:gridCol w="468630"/>
                <a:gridCol w="467360"/>
                <a:gridCol w="199389"/>
                <a:gridCol w="544195"/>
                <a:gridCol w="545464"/>
                <a:gridCol w="546735"/>
                <a:gridCol w="548004"/>
                <a:gridCol w="567689"/>
              </a:tblGrid>
              <a:tr h="277622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2,5582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3,2470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3,9403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4,8652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6,1791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7,2672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13,4420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15,9872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18,3070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20,4832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23,2093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46070" y="2959354"/>
            <a:ext cx="838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(𝑛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𝐸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52" baseline="52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52777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3710" y="3033196"/>
            <a:ext cx="504825" cy="423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368300" algn="l"/>
              </a:tabLst>
            </a:pPr>
            <a:r>
              <a:rPr sz="1000" spc="105" dirty="0">
                <a:solidFill>
                  <a:srgbClr val="000009"/>
                </a:solidFill>
                <a:latin typeface="Cambria Math"/>
                <a:cs typeface="Cambria Math"/>
              </a:rPr>
              <a:t>𝑗	𝑗</a:t>
            </a:r>
            <a:endParaRPr sz="1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𝐸</a:t>
            </a:r>
            <a:r>
              <a:rPr sz="1500" spc="-6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4170" y="3239134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227" y="1202791"/>
            <a:ext cx="6200140" cy="1859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just">
              <a:lnSpc>
                <a:spcPct val="120000"/>
              </a:lnSpc>
              <a:spcBef>
                <a:spcPts val="85"/>
              </a:spcBef>
            </a:pP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Пример.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Проверим гипотезу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подкинуть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монету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100 раз 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зафиксиро-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вать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сторону,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падает,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падений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орлом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примерно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падений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решкой,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есть,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ожидаемые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величины 50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50.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орлом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монета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упала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59 раз, 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решкой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41.</a:t>
            </a:r>
            <a:endParaRPr sz="1400">
              <a:latin typeface="Times New Roman"/>
              <a:cs typeface="Times New Roman"/>
            </a:endParaRPr>
          </a:p>
          <a:p>
            <a:pPr marL="487680" algn="just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 нас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всего два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орел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решка, поэтому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степеней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</a:t>
            </a:r>
            <a:endParaRPr sz="1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2 − 1 =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Посчитаем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статистику</a:t>
            </a:r>
            <a:endParaRPr sz="1400">
              <a:latin typeface="Times New Roman"/>
              <a:cs typeface="Times New Roman"/>
            </a:endParaRPr>
          </a:p>
          <a:p>
            <a:pPr marL="1515110">
              <a:lnSpc>
                <a:spcPct val="100000"/>
              </a:lnSpc>
              <a:spcBef>
                <a:spcPts val="735"/>
              </a:spcBef>
            </a:pP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8366" y="3008425"/>
            <a:ext cx="735330" cy="5480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60" baseline="30555" dirty="0">
                <a:solidFill>
                  <a:srgbClr val="000009"/>
                </a:solidFill>
                <a:latin typeface="Cambria Math"/>
                <a:cs typeface="Cambria Math"/>
              </a:rPr>
              <a:t>2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endParaRPr sz="14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505"/>
              </a:spcBef>
            </a:pPr>
            <a:r>
              <a:rPr sz="1000" spc="45" dirty="0">
                <a:solidFill>
                  <a:srgbClr val="000009"/>
                </a:solidFill>
                <a:latin typeface="Cambria Math"/>
                <a:cs typeface="Cambria Math"/>
              </a:rPr>
              <a:t>𝑗=1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8335" y="3098419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5815" y="2921482"/>
            <a:ext cx="904240" cy="5353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41 −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50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27777">
              <a:latin typeface="Cambria Math"/>
              <a:cs typeface="Cambria Math"/>
            </a:endParaRPr>
          </a:p>
          <a:p>
            <a:pPr marL="6985" algn="ctr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3915" y="3239134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0" y="0"/>
                </a:moveTo>
                <a:lnTo>
                  <a:pt x="833932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44721" y="3098419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1533" y="2921482"/>
            <a:ext cx="905510" cy="5353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59 −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50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500" baseline="27777">
              <a:latin typeface="Cambria Math"/>
              <a:cs typeface="Cambria Math"/>
            </a:endParaRPr>
          </a:p>
          <a:p>
            <a:pPr marL="5715" algn="ctr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50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9633" y="3239134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00853" y="3098419"/>
            <a:ext cx="577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3,24.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27" y="3576041"/>
            <a:ext cx="6327140" cy="462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67945" indent="449580" algn="just">
              <a:lnSpc>
                <a:spcPct val="12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Осталось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проверить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таблице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квантилей,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какому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значению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α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соответ-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ствует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полученный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3,24 лежит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диапазоне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0,9 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0.95,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означает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гипотеза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подтвердилась.</a:t>
            </a:r>
            <a:endParaRPr sz="14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Arial"/>
                <a:cs typeface="Arial"/>
              </a:rPr>
              <a:t>5.3.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Колмогорова-Смирнова</a:t>
            </a:r>
            <a:endParaRPr sz="1600">
              <a:latin typeface="Arial"/>
              <a:cs typeface="Arial"/>
            </a:endParaRPr>
          </a:p>
          <a:p>
            <a:pPr marL="127000" marR="68580" indent="449580" algn="just">
              <a:lnSpc>
                <a:spcPct val="122300"/>
              </a:lnSpc>
              <a:spcBef>
                <a:spcPts val="59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Колмогорова-Смирнова (</a:t>
            </a:r>
            <a:r>
              <a:rPr sz="1400" i="1" spc="-10" dirty="0">
                <a:solidFill>
                  <a:srgbClr val="000009"/>
                </a:solidFill>
                <a:latin typeface="Times New Roman"/>
                <a:cs typeface="Times New Roman"/>
              </a:rPr>
              <a:t>КС-критерий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про-  верки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гипотезы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согласно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независимые случайные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величины</a:t>
            </a: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85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имеют заданную непрерывную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функцию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распределения</a:t>
            </a:r>
            <a:r>
              <a:rPr sz="1400" spc="-1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[30].</a:t>
            </a:r>
            <a:endParaRPr sz="1400">
              <a:latin typeface="Times New Roman"/>
              <a:cs typeface="Times New Roman"/>
            </a:endParaRPr>
          </a:p>
          <a:p>
            <a:pPr marL="127000" marR="69850" indent="449580">
              <a:lnSpc>
                <a:spcPct val="123600"/>
              </a:lnSpc>
              <a:spcBef>
                <a:spcPts val="359"/>
              </a:spcBef>
              <a:tabLst>
                <a:tab pos="1863089" algn="l"/>
                <a:tab pos="2905125" algn="l"/>
                <a:tab pos="3876675" algn="l"/>
                <a:tab pos="4528820" algn="l"/>
                <a:tab pos="5747385" algn="l"/>
              </a:tabLst>
            </a:pPr>
            <a:r>
              <a:rPr sz="1400" b="1" spc="-55" dirty="0">
                <a:solidFill>
                  <a:srgbClr val="000009"/>
                </a:solidFill>
                <a:latin typeface="Times New Roman"/>
                <a:cs typeface="Times New Roman"/>
              </a:rPr>
              <a:t>Г</a:t>
            </a: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ип</a:t>
            </a:r>
            <a:r>
              <a:rPr sz="1400" b="1" spc="-2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b="1" spc="5" dirty="0">
                <a:solidFill>
                  <a:srgbClr val="000009"/>
                </a:solidFill>
                <a:latin typeface="Times New Roman"/>
                <a:cs typeface="Times New Roman"/>
              </a:rPr>
              <a:t>т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е</a:t>
            </a:r>
            <a:r>
              <a:rPr sz="1400" b="1" spc="-15" dirty="0">
                <a:solidFill>
                  <a:srgbClr val="000009"/>
                </a:solidFill>
                <a:latin typeface="Times New Roman"/>
                <a:cs typeface="Times New Roman"/>
              </a:rPr>
              <a:t>з</a:t>
            </a:r>
            <a:r>
              <a:rPr sz="1400" b="1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𝐻</a:t>
            </a:r>
            <a:r>
              <a:rPr sz="1500" spc="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:	сл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у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й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	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елич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чи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ня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ся	за</a:t>
            </a:r>
            <a:r>
              <a:rPr sz="1400" spc="-75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ону  ния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𝐹(𝑥)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</a:t>
            </a:r>
            <a:r>
              <a:rPr sz="1400" spc="10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C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0" marR="69850" indent="449580">
              <a:lnSpc>
                <a:spcPct val="120000"/>
              </a:lnSpc>
              <a:spcBef>
                <a:spcPts val="39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проверки гипотезы рассмотрим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выборку,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состоящую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наблюдений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случайной величиной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  <a:spcBef>
                <a:spcPts val="765"/>
              </a:spcBef>
            </a:pPr>
            <a:r>
              <a:rPr sz="1400" spc="70" dirty="0">
                <a:latin typeface="Cambria Math"/>
                <a:cs typeface="Cambria Math"/>
              </a:rPr>
              <a:t>𝑋</a:t>
            </a:r>
            <a:r>
              <a:rPr sz="1500" spc="104" baseline="27777" dirty="0">
                <a:latin typeface="Cambria Math"/>
                <a:cs typeface="Cambria Math"/>
              </a:rPr>
              <a:t>𝑛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𝑎, 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1,2, … 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0" marR="69850" indent="449580">
              <a:lnSpc>
                <a:spcPts val="1610"/>
              </a:lnSpc>
              <a:spcBef>
                <a:spcPts val="969"/>
              </a:spcBef>
            </a:pPr>
            <a:r>
              <a:rPr sz="1400" spc="25" dirty="0">
                <a:latin typeface="Cambria Math"/>
                <a:cs typeface="Cambria Math"/>
              </a:rPr>
              <a:t>𝐹</a:t>
            </a:r>
            <a:r>
              <a:rPr sz="1500" spc="37" baseline="27777" dirty="0">
                <a:latin typeface="Cambria Math"/>
                <a:cs typeface="Cambria Math"/>
              </a:rPr>
              <a:t>∗</a:t>
            </a:r>
            <a:r>
              <a:rPr sz="1400" spc="25" dirty="0">
                <a:latin typeface="Cambria Math"/>
                <a:cs typeface="Cambria Math"/>
              </a:rPr>
              <a:t>(𝑥) </a:t>
            </a:r>
            <a:r>
              <a:rPr sz="1400" dirty="0">
                <a:latin typeface="Times New Roman"/>
                <a:cs typeface="Times New Roman"/>
              </a:rPr>
              <a:t>– эмпирическая </a:t>
            </a:r>
            <a:r>
              <a:rPr sz="1400" spc="-10" dirty="0">
                <a:latin typeface="Times New Roman"/>
                <a:cs typeface="Times New Roman"/>
              </a:rPr>
              <a:t>функция </a:t>
            </a:r>
            <a:r>
              <a:rPr sz="1400" spc="-5" dirty="0">
                <a:latin typeface="Times New Roman"/>
                <a:cs typeface="Times New Roman"/>
              </a:rPr>
              <a:t>распределения, </a:t>
            </a:r>
            <a:r>
              <a:rPr sz="1400" spc="20" dirty="0">
                <a:latin typeface="Cambria Math"/>
                <a:cs typeface="Cambria Math"/>
              </a:rPr>
              <a:t>𝐹(𝑥)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15" dirty="0">
                <a:latin typeface="Times New Roman"/>
                <a:cs typeface="Times New Roman"/>
              </a:rPr>
              <a:t>некоторая </a:t>
            </a:r>
            <a:r>
              <a:rPr sz="1400" dirty="0">
                <a:latin typeface="Times New Roman"/>
                <a:cs typeface="Times New Roman"/>
              </a:rPr>
              <a:t>«истин-  ная» </a:t>
            </a:r>
            <a:r>
              <a:rPr sz="1400" spc="-10" dirty="0">
                <a:latin typeface="Times New Roman"/>
                <a:cs typeface="Times New Roman"/>
              </a:rPr>
              <a:t>функция </a:t>
            </a:r>
            <a:r>
              <a:rPr sz="1400" spc="-5" dirty="0">
                <a:latin typeface="Times New Roman"/>
                <a:cs typeface="Times New Roman"/>
              </a:rPr>
              <a:t>распределения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5" dirty="0">
                <a:latin typeface="Times New Roman"/>
                <a:cs typeface="Times New Roman"/>
              </a:rPr>
              <a:t>известными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параметрами.</a:t>
            </a:r>
            <a:endParaRPr sz="140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  <a:spcBef>
                <a:spcPts val="505"/>
              </a:spcBef>
            </a:pPr>
            <a:r>
              <a:rPr sz="1400" b="1" spc="-10" dirty="0">
                <a:latin typeface="Times New Roman"/>
                <a:cs typeface="Times New Roman"/>
              </a:rPr>
              <a:t>Статистика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КС-критерия: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8471153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9175" y="8579357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5" baseline="2777" dirty="0">
                <a:latin typeface="Cambria Math"/>
                <a:cs typeface="Cambria Math"/>
              </a:rPr>
              <a:t>|</a:t>
            </a:r>
            <a:r>
              <a:rPr sz="1000" spc="50" dirty="0">
                <a:latin typeface="Cambria Math"/>
                <a:cs typeface="Cambria Math"/>
              </a:rPr>
              <a:t>x</a:t>
            </a:r>
            <a:r>
              <a:rPr sz="1500" spc="22" baseline="2777" dirty="0">
                <a:latin typeface="Cambria Math"/>
                <a:cs typeface="Cambria Math"/>
              </a:rPr>
              <a:t>|</a:t>
            </a:r>
            <a:r>
              <a:rPr sz="1000" spc="-25" dirty="0">
                <a:latin typeface="Cambria Math"/>
                <a:cs typeface="Cambria Math"/>
              </a:rPr>
              <a:t>&lt;</a:t>
            </a:r>
            <a:r>
              <a:rPr sz="1000" spc="65" dirty="0">
                <a:latin typeface="Cambria Math"/>
                <a:cs typeface="Cambria Math"/>
              </a:rPr>
              <a:t>∞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2575" y="8369045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 Math"/>
                <a:cs typeface="Cambria Math"/>
              </a:rPr>
              <a:t>∗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2404" y="8544305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Cambria Math"/>
                <a:cs typeface="Cambria Math"/>
              </a:rPr>
              <a:t>1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90" dirty="0">
                <a:latin typeface="Cambria Math"/>
                <a:cs typeface="Cambria Math"/>
              </a:rPr>
              <a:t>m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65" dirty="0"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3236" y="8247126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𝑚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6096" y="850163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5936" y="852347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52929" y="8384285"/>
            <a:ext cx="34118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  <a:tab pos="2914650" algn="l"/>
              </a:tabLst>
            </a:pPr>
            <a:r>
              <a:rPr sz="1400" dirty="0">
                <a:latin typeface="Cambria Math"/>
                <a:cs typeface="Cambria Math"/>
              </a:rPr>
              <a:t>𝐷	=   sup </a:t>
            </a:r>
            <a:r>
              <a:rPr sz="2100" spc="-7" baseline="1984" dirty="0">
                <a:latin typeface="Cambria Math"/>
                <a:cs typeface="Cambria Math"/>
              </a:rPr>
              <a:t>|</a:t>
            </a:r>
            <a:r>
              <a:rPr sz="1400" spc="-5" dirty="0">
                <a:latin typeface="Cambria Math"/>
                <a:cs typeface="Cambria Math"/>
              </a:rPr>
              <a:t>𝐹  </a:t>
            </a:r>
            <a:r>
              <a:rPr sz="2100" spc="22" baseline="1984" dirty="0">
                <a:latin typeface="Cambria Math"/>
                <a:cs typeface="Cambria Math"/>
              </a:rPr>
              <a:t>(</a:t>
            </a:r>
            <a:r>
              <a:rPr sz="1400" spc="15" dirty="0">
                <a:latin typeface="Cambria Math"/>
                <a:cs typeface="Cambria Math"/>
              </a:rPr>
              <a:t>𝑥</a:t>
            </a:r>
            <a:r>
              <a:rPr sz="2100" spc="22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400" spc="20" dirty="0">
                <a:latin typeface="Cambria Math"/>
                <a:cs typeface="Cambria Math"/>
              </a:rPr>
              <a:t>𝐹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𝑥</a:t>
            </a:r>
            <a:r>
              <a:rPr sz="2100" spc="30" baseline="1984" dirty="0">
                <a:latin typeface="Cambria Math"/>
                <a:cs typeface="Cambria Math"/>
              </a:rPr>
              <a:t>)|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max 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spc="220" dirty="0">
                <a:latin typeface="Cambria Math"/>
                <a:cs typeface="Cambria Math"/>
              </a:rPr>
              <a:t>(	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75" dirty="0">
                <a:latin typeface="Cambria Math"/>
                <a:cs typeface="Cambria Math"/>
              </a:rPr>
              <a:t> </a:t>
            </a:r>
            <a:r>
              <a:rPr sz="1400" spc="35" dirty="0">
                <a:latin typeface="Cambria Math"/>
                <a:cs typeface="Cambria Math"/>
              </a:rPr>
              <a:t>𝐹(𝑋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0748" y="8471153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2" baseline="2777" dirty="0">
                <a:latin typeface="Cambria Math"/>
                <a:cs typeface="Cambria Math"/>
              </a:rPr>
              <a:t>(</a:t>
            </a:r>
            <a:r>
              <a:rPr sz="1000" spc="125" dirty="0">
                <a:latin typeface="Cambria Math"/>
                <a:cs typeface="Cambria Math"/>
              </a:rPr>
              <a:t>𝑚</a:t>
            </a:r>
            <a:r>
              <a:rPr sz="1500" spc="-7" baseline="2777" dirty="0">
                <a:latin typeface="Cambria Math"/>
                <a:cs typeface="Cambria Math"/>
              </a:rPr>
              <a:t>)</a:t>
            </a:r>
            <a:endParaRPr sz="1500" baseline="27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4302" y="8384285"/>
            <a:ext cx="245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Cambria Math"/>
                <a:cs typeface="Cambria Math"/>
              </a:rPr>
              <a:t>)</a:t>
            </a:r>
            <a:r>
              <a:rPr sz="1400" spc="215" dirty="0">
                <a:latin typeface="Cambria Math"/>
                <a:cs typeface="Cambria Math"/>
              </a:rPr>
              <a:t>)</a:t>
            </a:r>
            <a:r>
              <a:rPr sz="1400" dirty="0"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227" y="8804909"/>
            <a:ext cx="6201410" cy="11544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 marR="34290">
              <a:lnSpc>
                <a:spcPct val="103600"/>
              </a:lnSpc>
              <a:spcBef>
                <a:spcPts val="40"/>
              </a:spcBef>
              <a:tabLst>
                <a:tab pos="835660" algn="l"/>
                <a:tab pos="1083945" algn="l"/>
                <a:tab pos="2187575" algn="l"/>
                <a:tab pos="2583815" algn="l"/>
                <a:tab pos="3191510" algn="l"/>
                <a:tab pos="4185920" algn="l"/>
                <a:tab pos="4598670" algn="l"/>
                <a:tab pos="5507990" algn="l"/>
              </a:tabLst>
            </a:pPr>
            <a:r>
              <a:rPr sz="1400" spc="-25" dirty="0">
                <a:latin typeface="Times New Roman"/>
                <a:cs typeface="Times New Roman"/>
              </a:rPr>
              <a:t>где </a:t>
            </a:r>
            <a:r>
              <a:rPr sz="1400" spc="-20" dirty="0">
                <a:latin typeface="Cambria Math"/>
                <a:cs typeface="Cambria Math"/>
              </a:rPr>
              <a:t>𝑋</a:t>
            </a:r>
            <a:r>
              <a:rPr sz="1500" spc="-30" baseline="-13888" dirty="0">
                <a:latin typeface="Cambria Math"/>
                <a:cs typeface="Cambria Math"/>
              </a:rPr>
              <a:t>(</a:t>
            </a:r>
            <a:r>
              <a:rPr sz="1500" spc="-30" baseline="-16666" dirty="0">
                <a:latin typeface="Cambria Math"/>
                <a:cs typeface="Cambria Math"/>
              </a:rPr>
              <a:t>1</a:t>
            </a:r>
            <a:r>
              <a:rPr sz="1500" spc="-30" baseline="-13888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≤ </a:t>
            </a:r>
            <a:r>
              <a:rPr sz="1400" spc="-20" dirty="0">
                <a:latin typeface="Cambria Math"/>
                <a:cs typeface="Cambria Math"/>
              </a:rPr>
              <a:t>𝑋</a:t>
            </a:r>
            <a:r>
              <a:rPr sz="1500" spc="-30" baseline="-13888" dirty="0">
                <a:latin typeface="Cambria Math"/>
                <a:cs typeface="Cambria Math"/>
              </a:rPr>
              <a:t>(</a:t>
            </a:r>
            <a:r>
              <a:rPr sz="1500" spc="-30" baseline="-16666" dirty="0">
                <a:latin typeface="Cambria Math"/>
                <a:cs typeface="Cambria Math"/>
              </a:rPr>
              <a:t>2</a:t>
            </a:r>
            <a:r>
              <a:rPr sz="1500" spc="-30" baseline="-13888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≤ ⋯ ≤ 𝑋</a:t>
            </a:r>
            <a:r>
              <a:rPr sz="1500" baseline="-13888" dirty="0">
                <a:latin typeface="Cambria Math"/>
                <a:cs typeface="Cambria Math"/>
              </a:rPr>
              <a:t>(</a:t>
            </a:r>
            <a:r>
              <a:rPr sz="1500" baseline="-16666" dirty="0">
                <a:latin typeface="Cambria Math"/>
                <a:cs typeface="Cambria Math"/>
              </a:rPr>
              <a:t>𝑛</a:t>
            </a:r>
            <a:r>
              <a:rPr sz="1500" baseline="-13888" dirty="0">
                <a:latin typeface="Cambria Math"/>
                <a:cs typeface="Cambria Math"/>
              </a:rPr>
              <a:t>)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вариационный ряд, полученный по </a:t>
            </a:r>
            <a:r>
              <a:rPr sz="1400" spc="-10" dirty="0">
                <a:latin typeface="Times New Roman"/>
                <a:cs typeface="Times New Roman"/>
              </a:rPr>
              <a:t>выборке </a:t>
            </a:r>
            <a:r>
              <a:rPr sz="1400" spc="70" dirty="0">
                <a:latin typeface="Cambria Math"/>
                <a:cs typeface="Cambria Math"/>
              </a:rPr>
              <a:t>𝑋</a:t>
            </a:r>
            <a:r>
              <a:rPr sz="1500" spc="104" baseline="27777" dirty="0">
                <a:latin typeface="Cambria Math"/>
                <a:cs typeface="Cambria Math"/>
              </a:rPr>
              <a:t>𝑛</a:t>
            </a:r>
            <a:r>
              <a:rPr sz="1400" spc="70" dirty="0">
                <a:latin typeface="Times New Roman"/>
                <a:cs typeface="Times New Roman"/>
              </a:rPr>
              <a:t>,  </a:t>
            </a:r>
            <a:r>
              <a:rPr sz="1400" spc="-70" dirty="0">
                <a:latin typeface="Times New Roman"/>
                <a:cs typeface="Times New Roman"/>
              </a:rPr>
              <a:t>к</a:t>
            </a:r>
            <a:r>
              <a:rPr sz="1400" spc="-20" dirty="0">
                <a:latin typeface="Times New Roman"/>
                <a:cs typeface="Times New Roman"/>
              </a:rPr>
              <a:t>о</a:t>
            </a:r>
            <a:r>
              <a:rPr sz="1400" spc="-30" dirty="0">
                <a:latin typeface="Times New Roman"/>
                <a:cs typeface="Times New Roman"/>
              </a:rPr>
              <a:t>т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10" dirty="0">
                <a:latin typeface="Times New Roman"/>
                <a:cs typeface="Times New Roman"/>
              </a:rPr>
              <a:t>р</a:t>
            </a:r>
            <a:r>
              <a:rPr sz="1400" dirty="0">
                <a:latin typeface="Times New Roman"/>
                <a:cs typeface="Times New Roman"/>
              </a:rPr>
              <a:t>ый	в	д</a:t>
            </a:r>
            <a:r>
              <a:rPr sz="1400" spc="10" dirty="0">
                <a:latin typeface="Times New Roman"/>
                <a:cs typeface="Times New Roman"/>
              </a:rPr>
              <a:t>а</a:t>
            </a:r>
            <a:r>
              <a:rPr sz="1400" spc="-5" dirty="0">
                <a:latin typeface="Times New Roman"/>
                <a:cs typeface="Times New Roman"/>
              </a:rPr>
              <a:t>ль</a:t>
            </a:r>
            <a:r>
              <a:rPr sz="1400" spc="-10" dirty="0">
                <a:latin typeface="Times New Roman"/>
                <a:cs typeface="Times New Roman"/>
              </a:rPr>
              <a:t>н</a:t>
            </a:r>
            <a:r>
              <a:rPr sz="1400" dirty="0">
                <a:latin typeface="Times New Roman"/>
                <a:cs typeface="Times New Roman"/>
              </a:rPr>
              <a:t>ей</a:t>
            </a:r>
            <a:r>
              <a:rPr sz="1400" spc="-5" dirty="0">
                <a:latin typeface="Times New Roman"/>
                <a:cs typeface="Times New Roman"/>
              </a:rPr>
              <a:t>ше</a:t>
            </a:r>
            <a:r>
              <a:rPr sz="1400" dirty="0">
                <a:latin typeface="Times New Roman"/>
                <a:cs typeface="Times New Roman"/>
              </a:rPr>
              <a:t>м	мы	</a:t>
            </a:r>
            <a:r>
              <a:rPr sz="1400" spc="-45" dirty="0">
                <a:latin typeface="Times New Roman"/>
                <a:cs typeface="Times New Roman"/>
              </a:rPr>
              <a:t>б</a:t>
            </a:r>
            <a:r>
              <a:rPr sz="1400" spc="-105" dirty="0">
                <a:latin typeface="Times New Roman"/>
                <a:cs typeface="Times New Roman"/>
              </a:rPr>
              <a:t>у</a:t>
            </a:r>
            <a:r>
              <a:rPr sz="1400" dirty="0">
                <a:latin typeface="Times New Roman"/>
                <a:cs typeface="Times New Roman"/>
              </a:rPr>
              <a:t>дем	обо</a:t>
            </a:r>
            <a:r>
              <a:rPr sz="1400" spc="-15" dirty="0">
                <a:latin typeface="Times New Roman"/>
                <a:cs typeface="Times New Roman"/>
              </a:rPr>
              <a:t>з</a:t>
            </a:r>
            <a:r>
              <a:rPr sz="1400" dirty="0">
                <a:latin typeface="Times New Roman"/>
                <a:cs typeface="Times New Roman"/>
              </a:rPr>
              <a:t>н</a:t>
            </a:r>
            <a:r>
              <a:rPr sz="1400" spc="-60" dirty="0">
                <a:latin typeface="Times New Roman"/>
                <a:cs typeface="Times New Roman"/>
              </a:rPr>
              <a:t>а</a:t>
            </a:r>
            <a:r>
              <a:rPr sz="1400" dirty="0">
                <a:latin typeface="Times New Roman"/>
                <a:cs typeface="Times New Roman"/>
              </a:rPr>
              <a:t>ч</a:t>
            </a:r>
            <a:r>
              <a:rPr sz="1400" spc="-35" dirty="0">
                <a:latin typeface="Times New Roman"/>
                <a:cs typeface="Times New Roman"/>
              </a:rPr>
              <a:t>а</a:t>
            </a:r>
            <a:r>
              <a:rPr sz="1400" dirty="0">
                <a:latin typeface="Times New Roman"/>
                <a:cs typeface="Times New Roman"/>
              </a:rPr>
              <a:t>ть	</a:t>
            </a:r>
            <a:r>
              <a:rPr sz="1400" spc="-25" dirty="0">
                <a:latin typeface="Times New Roman"/>
                <a:cs typeface="Times New Roman"/>
              </a:rPr>
              <a:t>к</a:t>
            </a:r>
            <a:r>
              <a:rPr sz="1400" dirty="0">
                <a:latin typeface="Times New Roman"/>
                <a:cs typeface="Times New Roman"/>
              </a:rPr>
              <a:t>ак	и</a:t>
            </a:r>
            <a:r>
              <a:rPr sz="1400" spc="-25" dirty="0">
                <a:latin typeface="Times New Roman"/>
                <a:cs typeface="Times New Roman"/>
              </a:rPr>
              <a:t>с</a:t>
            </a:r>
            <a:r>
              <a:rPr sz="1400" spc="-55" dirty="0">
                <a:latin typeface="Times New Roman"/>
                <a:cs typeface="Times New Roman"/>
              </a:rPr>
              <a:t>х</a:t>
            </a:r>
            <a:r>
              <a:rPr sz="1400" spc="-30" dirty="0">
                <a:latin typeface="Times New Roman"/>
                <a:cs typeface="Times New Roman"/>
              </a:rPr>
              <a:t>о</a:t>
            </a:r>
            <a:r>
              <a:rPr sz="1400" spc="-10" dirty="0">
                <a:latin typeface="Times New Roman"/>
                <a:cs typeface="Times New Roman"/>
              </a:rPr>
              <a:t>д</a:t>
            </a:r>
            <a:r>
              <a:rPr sz="1400" dirty="0">
                <a:latin typeface="Times New Roman"/>
                <a:cs typeface="Times New Roman"/>
              </a:rPr>
              <a:t>н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dirty="0">
                <a:latin typeface="Times New Roman"/>
                <a:cs typeface="Times New Roman"/>
              </a:rPr>
              <a:t>ю	</a:t>
            </a:r>
            <a:r>
              <a:rPr sz="1400" spc="-5" dirty="0">
                <a:latin typeface="Times New Roman"/>
                <a:cs typeface="Times New Roman"/>
              </a:rPr>
              <a:t>вы</a:t>
            </a:r>
            <a:r>
              <a:rPr sz="1400" spc="5" dirty="0">
                <a:latin typeface="Times New Roman"/>
                <a:cs typeface="Times New Roman"/>
              </a:rPr>
              <a:t>б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10" dirty="0">
                <a:latin typeface="Times New Roman"/>
                <a:cs typeface="Times New Roman"/>
              </a:rPr>
              <a:t>р</a:t>
            </a:r>
            <a:r>
              <a:rPr sz="1400" spc="-25" dirty="0">
                <a:latin typeface="Times New Roman"/>
                <a:cs typeface="Times New Roman"/>
              </a:rPr>
              <a:t>к</a:t>
            </a:r>
            <a:r>
              <a:rPr sz="1400" dirty="0">
                <a:latin typeface="Times New Roman"/>
                <a:cs typeface="Times New Roman"/>
              </a:rPr>
              <a:t>у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645"/>
              </a:lnSpc>
            </a:pPr>
            <a:r>
              <a:rPr sz="1400" spc="10" dirty="0">
                <a:latin typeface="Cambria Math"/>
                <a:cs typeface="Cambria Math"/>
              </a:rPr>
              <a:t>𝑥</a:t>
            </a:r>
            <a:r>
              <a:rPr sz="1500" spc="15" baseline="-16666" dirty="0">
                <a:latin typeface="Cambria Math"/>
                <a:cs typeface="Cambria Math"/>
              </a:rPr>
              <a:t>1</a:t>
            </a:r>
            <a:r>
              <a:rPr sz="1400" spc="10" dirty="0">
                <a:latin typeface="Cambria Math"/>
                <a:cs typeface="Cambria Math"/>
              </a:rPr>
              <a:t>,</a:t>
            </a:r>
            <a:r>
              <a:rPr sz="1400" spc="-7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𝑥</a:t>
            </a:r>
            <a:r>
              <a:rPr sz="1500" spc="30" baseline="-16666" dirty="0">
                <a:latin typeface="Cambria Math"/>
                <a:cs typeface="Cambria Math"/>
              </a:rPr>
              <a:t>2</a:t>
            </a:r>
            <a:r>
              <a:rPr sz="1400" spc="2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…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𝑥</a:t>
            </a:r>
            <a:r>
              <a:rPr sz="1500" spc="60" baseline="-16666" dirty="0">
                <a:latin typeface="Cambria Math"/>
                <a:cs typeface="Cambria Math"/>
              </a:rPr>
              <a:t>𝑛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87680">
              <a:lnSpc>
                <a:spcPts val="1645"/>
              </a:lnSpc>
              <a:spcBef>
                <a:spcPts val="530"/>
              </a:spcBef>
            </a:pPr>
            <a:r>
              <a:rPr sz="1400" spc="-40" dirty="0">
                <a:latin typeface="Times New Roman"/>
                <a:cs typeface="Times New Roman"/>
              </a:rPr>
              <a:t>Тогда </a:t>
            </a:r>
            <a:r>
              <a:rPr sz="1400" spc="-5" dirty="0">
                <a:latin typeface="Times New Roman"/>
                <a:cs typeface="Times New Roman"/>
              </a:rPr>
              <a:t>по теореме </a:t>
            </a:r>
            <a:r>
              <a:rPr sz="1400" spc="-20" dirty="0">
                <a:latin typeface="Times New Roman"/>
                <a:cs typeface="Times New Roman"/>
              </a:rPr>
              <a:t>Колмогорова </a:t>
            </a:r>
            <a:r>
              <a:rPr sz="1400" spc="-5" dirty="0">
                <a:latin typeface="Times New Roman"/>
                <a:cs typeface="Times New Roman"/>
              </a:rPr>
              <a:t>при справедливости проверяемой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гипоте-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зы: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5077" y="1193037"/>
            <a:ext cx="333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latin typeface="Cambria Math"/>
                <a:cs typeface="Cambria Math"/>
              </a:rPr>
              <a:t>𝑛</a:t>
            </a:r>
            <a:r>
              <a:rPr sz="1000" dirty="0">
                <a:latin typeface="Cambria Math"/>
                <a:cs typeface="Cambria Math"/>
              </a:rPr>
              <a:t>→</a:t>
            </a:r>
            <a:r>
              <a:rPr sz="1000" spc="65" dirty="0">
                <a:latin typeface="Cambria Math"/>
                <a:cs typeface="Cambria Math"/>
              </a:rPr>
              <a:t>∞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8907" y="1079245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2242" y="1033018"/>
            <a:ext cx="1498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∀𝑡 &gt; 0: lim</a:t>
            </a:r>
            <a:r>
              <a:rPr sz="1400" spc="13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𝑃(</a:t>
            </a:r>
            <a:r>
              <a:rPr sz="2100" spc="30" baseline="-3968" dirty="0">
                <a:latin typeface="Cambria Math"/>
                <a:cs typeface="Cambria Math"/>
              </a:rPr>
              <a:t>√</a:t>
            </a:r>
            <a:r>
              <a:rPr sz="1400" spc="20" dirty="0">
                <a:latin typeface="Cambria Math"/>
                <a:cs typeface="Cambria Math"/>
              </a:rPr>
              <a:t>𝑛𝐷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4139" y="1121410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8946" y="774464"/>
            <a:ext cx="2646680" cy="7162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latin typeface="Cambria Math"/>
                <a:cs typeface="Cambria Math"/>
              </a:rPr>
              <a:t>+∞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latin typeface="Cambria Math"/>
                <a:cs typeface="Cambria Math"/>
              </a:rPr>
              <a:t>≤ </a:t>
            </a:r>
            <a:r>
              <a:rPr sz="1400" spc="40" dirty="0">
                <a:latin typeface="Cambria Math"/>
                <a:cs typeface="Cambria Math"/>
              </a:rPr>
              <a:t>𝑡)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15" dirty="0">
                <a:latin typeface="Cambria Math"/>
                <a:cs typeface="Cambria Math"/>
              </a:rPr>
              <a:t>𝐾</a:t>
            </a:r>
            <a:r>
              <a:rPr sz="2100" spc="22" baseline="1984" dirty="0">
                <a:latin typeface="Cambria Math"/>
                <a:cs typeface="Cambria Math"/>
              </a:rPr>
              <a:t>(</a:t>
            </a:r>
            <a:r>
              <a:rPr sz="1400" spc="15" dirty="0">
                <a:latin typeface="Cambria Math"/>
                <a:cs typeface="Cambria Math"/>
              </a:rPr>
              <a:t>𝑡</a:t>
            </a:r>
            <a:r>
              <a:rPr sz="2100" spc="22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865" dirty="0">
                <a:latin typeface="Cambria Math"/>
                <a:cs typeface="Cambria Math"/>
              </a:rPr>
              <a:t>∑</a:t>
            </a:r>
            <a:r>
              <a:rPr sz="1400" spc="225" dirty="0">
                <a:latin typeface="Cambria Math"/>
                <a:cs typeface="Cambria Math"/>
              </a:rPr>
              <a:t> </a:t>
            </a:r>
            <a:r>
              <a:rPr sz="2100" spc="75" baseline="1984" dirty="0">
                <a:latin typeface="Cambria Math"/>
                <a:cs typeface="Cambria Math"/>
              </a:rPr>
              <a:t>(</a:t>
            </a:r>
            <a:r>
              <a:rPr sz="1400" spc="50" dirty="0">
                <a:latin typeface="Cambria Math"/>
                <a:cs typeface="Cambria Math"/>
              </a:rPr>
              <a:t>−1</a:t>
            </a:r>
            <a:r>
              <a:rPr sz="2100" spc="75" baseline="1984" dirty="0">
                <a:latin typeface="Cambria Math"/>
                <a:cs typeface="Cambria Math"/>
              </a:rPr>
              <a:t>)</a:t>
            </a:r>
            <a:r>
              <a:rPr sz="1500" spc="75" baseline="30555" dirty="0">
                <a:latin typeface="Cambria Math"/>
                <a:cs typeface="Cambria Math"/>
              </a:rPr>
              <a:t>𝑗</a:t>
            </a:r>
            <a:r>
              <a:rPr sz="1400" spc="50" dirty="0">
                <a:latin typeface="Cambria Math"/>
                <a:cs typeface="Cambria Math"/>
              </a:rPr>
              <a:t>𝑒</a:t>
            </a:r>
            <a:r>
              <a:rPr sz="1500" spc="75" baseline="30555" dirty="0">
                <a:latin typeface="Cambria Math"/>
                <a:cs typeface="Cambria Math"/>
              </a:rPr>
              <a:t>−2𝑗</a:t>
            </a:r>
            <a:r>
              <a:rPr sz="1200" spc="75" baseline="62500" dirty="0">
                <a:latin typeface="Cambria Math"/>
                <a:cs typeface="Cambria Math"/>
              </a:rPr>
              <a:t>2 </a:t>
            </a:r>
            <a:r>
              <a:rPr sz="1500" spc="104" baseline="30555" dirty="0">
                <a:latin typeface="Cambria Math"/>
                <a:cs typeface="Cambria Math"/>
              </a:rPr>
              <a:t>𝑡</a:t>
            </a:r>
            <a:r>
              <a:rPr sz="1200" spc="104" baseline="62500" dirty="0">
                <a:latin typeface="Cambria Math"/>
                <a:cs typeface="Cambria Math"/>
              </a:rPr>
              <a:t>2 </a:t>
            </a:r>
            <a:r>
              <a:rPr sz="140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98425" algn="ctr">
              <a:lnSpc>
                <a:spcPct val="100000"/>
              </a:lnSpc>
              <a:spcBef>
                <a:spcPts val="509"/>
              </a:spcBef>
            </a:pPr>
            <a:r>
              <a:rPr sz="1000" spc="40" dirty="0">
                <a:latin typeface="Cambria Math"/>
                <a:cs typeface="Cambria Math"/>
              </a:rPr>
              <a:t>𝑗=−∞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6313" y="159130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" y="1778761"/>
            <a:ext cx="6158230" cy="208915"/>
          </a:xfrm>
          <a:custGeom>
            <a:avLst/>
            <a:gdLst/>
            <a:ahLst/>
            <a:cxnLst/>
            <a:rect l="l" t="t" r="r" b="b"/>
            <a:pathLst>
              <a:path w="6158230" h="208914">
                <a:moveTo>
                  <a:pt x="0" y="208788"/>
                </a:moveTo>
                <a:lnTo>
                  <a:pt x="6158230" y="208788"/>
                </a:lnTo>
                <a:lnTo>
                  <a:pt x="615823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" y="1987549"/>
            <a:ext cx="6158230" cy="280670"/>
          </a:xfrm>
          <a:custGeom>
            <a:avLst/>
            <a:gdLst/>
            <a:ahLst/>
            <a:cxnLst/>
            <a:rect l="l" t="t" r="r" b="b"/>
            <a:pathLst>
              <a:path w="6158230" h="280669">
                <a:moveTo>
                  <a:pt x="0" y="280416"/>
                </a:moveTo>
                <a:lnTo>
                  <a:pt x="6158230" y="280416"/>
                </a:lnTo>
                <a:lnTo>
                  <a:pt x="6158230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40" y="2476753"/>
            <a:ext cx="6158230" cy="280670"/>
          </a:xfrm>
          <a:custGeom>
            <a:avLst/>
            <a:gdLst/>
            <a:ahLst/>
            <a:cxnLst/>
            <a:rect l="l" t="t" r="r" b="b"/>
            <a:pathLst>
              <a:path w="6158230" h="280669">
                <a:moveTo>
                  <a:pt x="0" y="280416"/>
                </a:moveTo>
                <a:lnTo>
                  <a:pt x="6158230" y="280416"/>
                </a:lnTo>
                <a:lnTo>
                  <a:pt x="6158230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127" y="1545082"/>
            <a:ext cx="6274435" cy="11417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76200" marR="68580" indent="449580" algn="just">
              <a:lnSpc>
                <a:spcPct val="96800"/>
              </a:lnSpc>
              <a:spcBef>
                <a:spcPts val="155"/>
              </a:spcBef>
            </a:pPr>
            <a:r>
              <a:rPr sz="1400" spc="-10" dirty="0">
                <a:latin typeface="Times New Roman"/>
                <a:cs typeface="Times New Roman"/>
              </a:rPr>
              <a:t>Гипотеза </a:t>
            </a:r>
            <a:r>
              <a:rPr sz="1400" spc="-35" dirty="0">
                <a:latin typeface="Cambria Math"/>
                <a:cs typeface="Cambria Math"/>
              </a:rPr>
              <a:t>𝐻</a:t>
            </a:r>
            <a:r>
              <a:rPr sz="1500" spc="-52" baseline="-16666" dirty="0">
                <a:latin typeface="Cambria Math"/>
                <a:cs typeface="Cambria Math"/>
              </a:rPr>
              <a:t>0</a:t>
            </a:r>
            <a:r>
              <a:rPr sz="1500" spc="225" baseline="-16666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отвергается, </a:t>
            </a:r>
            <a:r>
              <a:rPr sz="1400" spc="10" dirty="0">
                <a:latin typeface="Times New Roman"/>
                <a:cs typeface="Times New Roman"/>
              </a:rPr>
              <a:t>если </a:t>
            </a:r>
            <a:r>
              <a:rPr sz="1400" spc="-5" dirty="0">
                <a:latin typeface="Times New Roman"/>
                <a:cs typeface="Times New Roman"/>
              </a:rPr>
              <a:t>статистика </a:t>
            </a:r>
            <a:r>
              <a:rPr sz="2100" baseline="-3968" dirty="0">
                <a:latin typeface="Cambria Math"/>
                <a:cs typeface="Cambria Math"/>
              </a:rPr>
              <a:t>√</a:t>
            </a:r>
            <a:r>
              <a:rPr sz="1400" dirty="0">
                <a:latin typeface="Cambria Math"/>
                <a:cs typeface="Cambria Math"/>
              </a:rPr>
              <a:t>𝑛𝐷</a:t>
            </a:r>
            <a:r>
              <a:rPr sz="1500" baseline="-16666" dirty="0">
                <a:latin typeface="Cambria Math"/>
                <a:cs typeface="Cambria Math"/>
              </a:rPr>
              <a:t>𝑛 </a:t>
            </a:r>
            <a:r>
              <a:rPr sz="1400" spc="-5" dirty="0">
                <a:latin typeface="Times New Roman"/>
                <a:cs typeface="Times New Roman"/>
              </a:rPr>
              <a:t>превышает квантиль </a:t>
            </a:r>
            <a:r>
              <a:rPr sz="1400" dirty="0">
                <a:latin typeface="Times New Roman"/>
                <a:cs typeface="Times New Roman"/>
              </a:rPr>
              <a:t>рас-  </a:t>
            </a:r>
            <a:r>
              <a:rPr sz="1400" spc="-5" dirty="0">
                <a:latin typeface="Times New Roman"/>
                <a:cs typeface="Times New Roman"/>
              </a:rPr>
              <a:t>пределения </a:t>
            </a:r>
            <a:r>
              <a:rPr sz="1400" spc="-20" dirty="0">
                <a:latin typeface="Cambria Math"/>
                <a:cs typeface="Cambria Math"/>
              </a:rPr>
              <a:t>𝐾</a:t>
            </a:r>
            <a:r>
              <a:rPr sz="1500" spc="-30" baseline="-16666" dirty="0">
                <a:latin typeface="Cambria Math"/>
                <a:cs typeface="Cambria Math"/>
              </a:rPr>
              <a:t>𝛼 </a:t>
            </a:r>
            <a:r>
              <a:rPr sz="1400" spc="-5" dirty="0">
                <a:latin typeface="Times New Roman"/>
                <a:cs typeface="Times New Roman"/>
              </a:rPr>
              <a:t>заданного уровня значимости </a:t>
            </a:r>
            <a:r>
              <a:rPr sz="1400" spc="-5" dirty="0">
                <a:latin typeface="Cambria Math"/>
                <a:cs typeface="Cambria Math"/>
              </a:rPr>
              <a:t>α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принимается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10" dirty="0">
                <a:latin typeface="Times New Roman"/>
                <a:cs typeface="Times New Roman"/>
              </a:rPr>
              <a:t>противном  </a:t>
            </a:r>
            <a:r>
              <a:rPr sz="1400" spc="-5" dirty="0">
                <a:latin typeface="Times New Roman"/>
                <a:cs typeface="Times New Roman"/>
              </a:rPr>
              <a:t>случае.</a:t>
            </a:r>
            <a:endParaRPr sz="1400">
              <a:latin typeface="Times New Roman"/>
              <a:cs typeface="Times New Roman"/>
            </a:endParaRPr>
          </a:p>
          <a:p>
            <a:pPr marL="76200" marR="67945" indent="449580" algn="just">
              <a:lnSpc>
                <a:spcPts val="1620"/>
              </a:lnSpc>
              <a:spcBef>
                <a:spcPts val="655"/>
              </a:spcBef>
            </a:pPr>
            <a:r>
              <a:rPr sz="1400" spc="-5" dirty="0">
                <a:latin typeface="Times New Roman"/>
                <a:cs typeface="Times New Roman"/>
              </a:rPr>
              <a:t>Если </a:t>
            </a:r>
            <a:r>
              <a:rPr sz="1400" dirty="0">
                <a:latin typeface="Cambria Math"/>
                <a:cs typeface="Cambria Math"/>
              </a:rPr>
              <a:t>α </a:t>
            </a:r>
            <a:r>
              <a:rPr sz="1400" spc="-10" dirty="0">
                <a:latin typeface="Times New Roman"/>
                <a:cs typeface="Times New Roman"/>
              </a:rPr>
              <a:t>достаточно </a:t>
            </a:r>
            <a:r>
              <a:rPr sz="1400" spc="-20" dirty="0">
                <a:latin typeface="Times New Roman"/>
                <a:cs typeface="Times New Roman"/>
              </a:rPr>
              <a:t>близко </a:t>
            </a:r>
            <a:r>
              <a:rPr sz="1400" dirty="0">
                <a:latin typeface="Times New Roman"/>
                <a:cs typeface="Times New Roman"/>
              </a:rPr>
              <a:t>к 1, </a:t>
            </a:r>
            <a:r>
              <a:rPr sz="1400" spc="-15" dirty="0">
                <a:latin typeface="Times New Roman"/>
                <a:cs typeface="Times New Roman"/>
              </a:rPr>
              <a:t>то </a:t>
            </a:r>
            <a:r>
              <a:rPr sz="1400" spc="-20" dirty="0">
                <a:latin typeface="Cambria Math"/>
                <a:cs typeface="Cambria Math"/>
              </a:rPr>
              <a:t>𝐾</a:t>
            </a:r>
            <a:r>
              <a:rPr sz="1500" spc="-30" baseline="-16666" dirty="0">
                <a:latin typeface="Cambria Math"/>
                <a:cs typeface="Cambria Math"/>
              </a:rPr>
              <a:t>𝛼 </a:t>
            </a:r>
            <a:r>
              <a:rPr sz="1400" spc="-10" dirty="0">
                <a:latin typeface="Times New Roman"/>
                <a:cs typeface="Times New Roman"/>
              </a:rPr>
              <a:t>можно приблизительно рассчитать  </a:t>
            </a:r>
            <a:r>
              <a:rPr sz="1400" dirty="0">
                <a:latin typeface="Times New Roman"/>
                <a:cs typeface="Times New Roman"/>
              </a:rPr>
              <a:t>по </a:t>
            </a:r>
            <a:r>
              <a:rPr sz="1400" spc="-15" dirty="0"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3510" y="2956306"/>
            <a:ext cx="161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0" dirty="0">
                <a:solidFill>
                  <a:srgbClr val="242424"/>
                </a:solidFill>
                <a:latin typeface="Cambria Math"/>
                <a:cs typeface="Cambria Math"/>
              </a:rPr>
              <a:t>√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4915" y="3118357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64" y="0"/>
                </a:lnTo>
              </a:path>
            </a:pathLst>
          </a:custGeom>
          <a:ln w="12192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3770" y="2978022"/>
            <a:ext cx="1086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400" spc="-20" dirty="0">
                <a:solidFill>
                  <a:srgbClr val="242424"/>
                </a:solidFill>
                <a:latin typeface="Cambria Math"/>
                <a:cs typeface="Cambria Math"/>
              </a:rPr>
              <a:t>𝐾</a:t>
            </a:r>
            <a:r>
              <a:rPr sz="1500" spc="-30" baseline="-16666" dirty="0">
                <a:solidFill>
                  <a:srgbClr val="242424"/>
                </a:solidFill>
                <a:latin typeface="Cambria Math"/>
                <a:cs typeface="Cambria Math"/>
              </a:rPr>
              <a:t>𝛼 </a:t>
            </a:r>
            <a:r>
              <a:rPr sz="1500" spc="60" baseline="-16666" dirty="0">
                <a:solidFill>
                  <a:srgbClr val="24242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≈	− </a:t>
            </a:r>
            <a:r>
              <a:rPr sz="2100" baseline="-37698" dirty="0">
                <a:solidFill>
                  <a:srgbClr val="242424"/>
                </a:solidFill>
                <a:latin typeface="Cambria Math"/>
                <a:cs typeface="Cambria Math"/>
              </a:rPr>
              <a:t>2</a:t>
            </a:r>
            <a:r>
              <a:rPr sz="2100" spc="-315" baseline="-37698" dirty="0">
                <a:solidFill>
                  <a:srgbClr val="24242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ln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2215" y="2842006"/>
            <a:ext cx="748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" algn="l"/>
              </a:tabLst>
            </a:pP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1	1 −</a:t>
            </a:r>
            <a:r>
              <a:rPr sz="1400" spc="-80" dirty="0">
                <a:solidFill>
                  <a:srgbClr val="24242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𝛼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8813" y="3096894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9969" y="3118357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12192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1846" y="2798317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4">
                <a:moveTo>
                  <a:pt x="0" y="0"/>
                </a:moveTo>
                <a:lnTo>
                  <a:pt x="890320" y="0"/>
                </a:lnTo>
              </a:path>
            </a:pathLst>
          </a:custGeom>
          <a:ln w="12192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80940" y="2978022"/>
            <a:ext cx="62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627" y="3391636"/>
            <a:ext cx="614045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гипотез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применением критерия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Колмогорова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рекоменду-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поправкой Большева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[30]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форме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8335" y="4122546"/>
            <a:ext cx="95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𝑡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5390" y="4210938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Cambria Math"/>
                <a:cs typeface="Cambria Math"/>
              </a:rPr>
              <a:t>𝐾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8790" y="4262754"/>
            <a:ext cx="344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6</a:t>
            </a:r>
            <a:r>
              <a:rPr sz="2100" baseline="-3968" dirty="0">
                <a:latin typeface="Cambria Math"/>
                <a:cs typeface="Cambria Math"/>
              </a:rPr>
              <a:t>√</a:t>
            </a:r>
            <a:r>
              <a:rPr sz="1400" dirty="0"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18153" y="430898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3371" y="4263263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810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82390" y="3986910"/>
            <a:ext cx="1015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-41666" dirty="0">
                <a:latin typeface="Cambria Math"/>
                <a:cs typeface="Cambria Math"/>
              </a:rPr>
              <a:t>= </a:t>
            </a:r>
            <a:r>
              <a:rPr sz="1400" dirty="0">
                <a:latin typeface="Cambria Math"/>
                <a:cs typeface="Cambria Math"/>
              </a:rPr>
              <a:t>6𝑛𝐷</a:t>
            </a:r>
            <a:r>
              <a:rPr sz="1500" baseline="-16666" dirty="0">
                <a:latin typeface="Cambria Math"/>
                <a:cs typeface="Cambria Math"/>
              </a:rPr>
              <a:t>𝑛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4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2100" baseline="-41666" dirty="0">
                <a:latin typeface="Cambria Math"/>
                <a:cs typeface="Cambria Math"/>
              </a:rPr>
              <a:t>,</a:t>
            </a:r>
            <a:endParaRPr sz="2100" baseline="-41666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9129" y="4614798"/>
            <a:ext cx="401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6705" algn="l"/>
              </a:tabLst>
            </a:pPr>
            <a:r>
              <a:rPr sz="1000" spc="125" dirty="0">
                <a:latin typeface="Cambria Math"/>
                <a:cs typeface="Cambria Math"/>
              </a:rPr>
              <a:t>𝑛	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1227" y="4526406"/>
            <a:ext cx="1819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где </a:t>
            </a:r>
            <a:r>
              <a:rPr sz="1400" spc="-5" dirty="0">
                <a:latin typeface="Cambria Math"/>
                <a:cs typeface="Cambria Math"/>
              </a:rPr>
              <a:t>𝐷</a:t>
            </a:r>
            <a:r>
              <a:rPr sz="1500" spc="-7" baseline="-16666" dirty="0">
                <a:latin typeface="Cambria Math"/>
                <a:cs typeface="Cambria Math"/>
              </a:rPr>
              <a:t>𝑛 </a:t>
            </a: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5" dirty="0">
                <a:latin typeface="Cambria Math"/>
                <a:cs typeface="Cambria Math"/>
              </a:rPr>
              <a:t>max</a:t>
            </a:r>
            <a:r>
              <a:rPr sz="2100" spc="7" baseline="1984" dirty="0">
                <a:latin typeface="Cambria Math"/>
                <a:cs typeface="Cambria Math"/>
              </a:rPr>
              <a:t>(</a:t>
            </a:r>
            <a:r>
              <a:rPr sz="1400" spc="5" dirty="0">
                <a:latin typeface="Cambria Math"/>
                <a:cs typeface="Cambria Math"/>
              </a:rPr>
              <a:t>𝐷</a:t>
            </a:r>
            <a:r>
              <a:rPr sz="1500" spc="7" baseline="27777" dirty="0">
                <a:latin typeface="Cambria Math"/>
                <a:cs typeface="Cambria Math"/>
              </a:rPr>
              <a:t>+</a:t>
            </a:r>
            <a:r>
              <a:rPr sz="1400" spc="5" dirty="0">
                <a:latin typeface="Cambria Math"/>
                <a:cs typeface="Cambria Math"/>
              </a:rPr>
              <a:t>,</a:t>
            </a:r>
            <a:r>
              <a:rPr sz="1400" spc="25" dirty="0">
                <a:latin typeface="Cambria Math"/>
                <a:cs typeface="Cambria Math"/>
              </a:rPr>
              <a:t> </a:t>
            </a:r>
            <a:r>
              <a:rPr sz="1400" spc="15" dirty="0">
                <a:latin typeface="Cambria Math"/>
                <a:cs typeface="Cambria Math"/>
              </a:rPr>
              <a:t>𝐷</a:t>
            </a:r>
            <a:r>
              <a:rPr sz="1500" spc="22" baseline="27777" dirty="0">
                <a:latin typeface="Cambria Math"/>
                <a:cs typeface="Cambria Math"/>
              </a:rPr>
              <a:t>−</a:t>
            </a:r>
            <a:r>
              <a:rPr sz="2100" spc="22" baseline="1984" dirty="0">
                <a:latin typeface="Cambria Math"/>
                <a:cs typeface="Cambria Math"/>
              </a:rPr>
              <a:t>)</a:t>
            </a:r>
            <a:r>
              <a:rPr sz="1400" spc="15" dirty="0"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78405" y="5002402"/>
            <a:ext cx="85725" cy="12700"/>
          </a:xfrm>
          <a:custGeom>
            <a:avLst/>
            <a:gdLst/>
            <a:ahLst/>
            <a:cxnLst/>
            <a:rect l="l" t="t" r="r" b="b"/>
            <a:pathLst>
              <a:path w="85725" h="12700">
                <a:moveTo>
                  <a:pt x="0" y="12191"/>
                </a:moveTo>
                <a:lnTo>
                  <a:pt x="85343" y="12191"/>
                </a:lnTo>
                <a:lnTo>
                  <a:pt x="8534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8527" y="4869306"/>
            <a:ext cx="3068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sz="1400" spc="5" dirty="0">
                <a:latin typeface="Cambria Math"/>
                <a:cs typeface="Cambria Math"/>
              </a:rPr>
              <a:t>𝐷</a:t>
            </a:r>
            <a:r>
              <a:rPr sz="1500" spc="7" baseline="30555" dirty="0">
                <a:latin typeface="Cambria Math"/>
                <a:cs typeface="Cambria Math"/>
              </a:rPr>
              <a:t>+ 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max	</a:t>
            </a:r>
            <a:r>
              <a:rPr sz="1400" spc="50" dirty="0">
                <a:latin typeface="Cambria Math"/>
                <a:cs typeface="Cambria Math"/>
              </a:rPr>
              <a:t>{ </a:t>
            </a:r>
            <a:r>
              <a:rPr sz="1500" spc="44" baseline="47222" dirty="0">
                <a:latin typeface="Cambria Math"/>
                <a:cs typeface="Cambria Math"/>
              </a:rPr>
              <a:t>𝑖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400" spc="20" dirty="0">
                <a:latin typeface="Cambria Math"/>
                <a:cs typeface="Cambria Math"/>
              </a:rPr>
              <a:t>𝐹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𝑥 </a:t>
            </a:r>
            <a:r>
              <a:rPr sz="2100" spc="15" baseline="1984" dirty="0">
                <a:latin typeface="Cambria Math"/>
                <a:cs typeface="Cambria Math"/>
              </a:rPr>
              <a:t>)</a:t>
            </a:r>
            <a:r>
              <a:rPr sz="1400" spc="10" dirty="0">
                <a:latin typeface="Cambria Math"/>
                <a:cs typeface="Cambria Math"/>
              </a:rPr>
              <a:t>}, </a:t>
            </a:r>
            <a:r>
              <a:rPr sz="1400" spc="5" dirty="0">
                <a:latin typeface="Cambria Math"/>
                <a:cs typeface="Cambria Math"/>
              </a:rPr>
              <a:t>𝐷</a:t>
            </a:r>
            <a:r>
              <a:rPr sz="1500" spc="7" baseline="30555" dirty="0">
                <a:latin typeface="Cambria Math"/>
                <a:cs typeface="Cambria Math"/>
              </a:rPr>
              <a:t>−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95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max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9708" y="4956175"/>
            <a:ext cx="3243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0085" algn="l"/>
                <a:tab pos="1737995" algn="l"/>
                <a:tab pos="2199640" algn="l"/>
                <a:tab pos="2865755" algn="l"/>
              </a:tabLst>
            </a:pPr>
            <a:r>
              <a:rPr sz="1000" spc="125" dirty="0">
                <a:latin typeface="Cambria Math"/>
                <a:cs typeface="Cambria Math"/>
              </a:rPr>
              <a:t>𝑛	</a:t>
            </a:r>
            <a:r>
              <a:rPr sz="1000" spc="15" dirty="0">
                <a:latin typeface="Cambria Math"/>
                <a:cs typeface="Cambria Math"/>
              </a:rPr>
              <a:t>1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25" dirty="0">
                <a:latin typeface="Cambria Math"/>
                <a:cs typeface="Cambria Math"/>
              </a:rPr>
              <a:t>𝑛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100" dirty="0">
                <a:latin typeface="Cambria Math"/>
                <a:cs typeface="Cambria Math"/>
              </a:rPr>
              <a:t>𝑖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125" dirty="0">
                <a:latin typeface="Cambria Math"/>
                <a:cs typeface="Cambria Math"/>
              </a:rPr>
              <a:t>𝑛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30" dirty="0">
                <a:latin typeface="Cambria Math"/>
                <a:cs typeface="Cambria Math"/>
              </a:rPr>
              <a:t>1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5705" y="5009514"/>
            <a:ext cx="2982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7345" algn="l"/>
              </a:tabLst>
            </a:pPr>
            <a:r>
              <a:rPr sz="1000" spc="125" dirty="0">
                <a:latin typeface="Cambria Math"/>
                <a:cs typeface="Cambria Math"/>
              </a:rPr>
              <a:t>𝑛	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89296" y="5008498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51680" y="4869306"/>
            <a:ext cx="1285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latin typeface="Cambria Math"/>
                <a:cs typeface="Cambria Math"/>
              </a:rPr>
              <a:t>{𝐹</a:t>
            </a:r>
            <a:r>
              <a:rPr sz="2100" spc="37" baseline="1984" dirty="0">
                <a:latin typeface="Cambria Math"/>
                <a:cs typeface="Cambria Math"/>
              </a:rPr>
              <a:t>(</a:t>
            </a:r>
            <a:r>
              <a:rPr sz="1400" spc="25" dirty="0">
                <a:latin typeface="Cambria Math"/>
                <a:cs typeface="Cambria Math"/>
              </a:rPr>
              <a:t>𝑥 </a:t>
            </a:r>
            <a:r>
              <a:rPr sz="2100" baseline="1984" dirty="0">
                <a:latin typeface="Cambria Math"/>
                <a:cs typeface="Cambria Math"/>
              </a:rPr>
              <a:t>)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500" spc="30" baseline="47222" dirty="0">
                <a:latin typeface="Cambria Math"/>
                <a:cs typeface="Cambria Math"/>
              </a:rPr>
              <a:t>𝑖−1</a:t>
            </a:r>
            <a:r>
              <a:rPr sz="1400" spc="20" dirty="0">
                <a:latin typeface="Cambria Math"/>
                <a:cs typeface="Cambria Math"/>
              </a:rPr>
              <a:t>},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𝑥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5221" y="4956175"/>
            <a:ext cx="942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</a:tabLst>
            </a:pPr>
            <a:r>
              <a:rPr sz="1000" spc="100" dirty="0">
                <a:latin typeface="Cambria Math"/>
                <a:cs typeface="Cambria Math"/>
              </a:rPr>
              <a:t>𝑖	</a:t>
            </a:r>
            <a:r>
              <a:rPr sz="1000" spc="20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85561" y="4867782"/>
            <a:ext cx="1277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≤ 𝑥</a:t>
            </a:r>
            <a:r>
              <a:rPr sz="1500" baseline="-16666" dirty="0">
                <a:latin typeface="Cambria Math"/>
                <a:cs typeface="Cambria Math"/>
              </a:rPr>
              <a:t>2 </a:t>
            </a:r>
            <a:r>
              <a:rPr sz="1400" dirty="0">
                <a:latin typeface="Cambria Math"/>
                <a:cs typeface="Cambria Math"/>
              </a:rPr>
              <a:t>≤ ⋯ ≤</a:t>
            </a:r>
            <a:r>
              <a:rPr sz="1400" spc="240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𝑥</a:t>
            </a:r>
            <a:r>
              <a:rPr sz="1500" spc="60" baseline="-16666" dirty="0">
                <a:latin typeface="Cambria Math"/>
                <a:cs typeface="Cambria Math"/>
              </a:rPr>
              <a:t>𝑛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0427" y="5204840"/>
            <a:ext cx="6288405" cy="281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480">
              <a:lnSpc>
                <a:spcPts val="1185"/>
              </a:lnSpc>
              <a:spcBef>
                <a:spcPts val="1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+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определяет наибольшее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отклонений,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когда 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∗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endParaRPr sz="1500" baseline="27777">
              <a:latin typeface="Cambria Math"/>
              <a:cs typeface="Cambria Math"/>
            </a:endParaRPr>
          </a:p>
          <a:p>
            <a:pPr marL="1120775">
              <a:lnSpc>
                <a:spcPts val="705"/>
              </a:lnSpc>
              <a:tabLst>
                <a:tab pos="6094095" algn="l"/>
              </a:tabLst>
            </a:pPr>
            <a:r>
              <a:rPr sz="1000" spc="70" dirty="0">
                <a:solidFill>
                  <a:srgbClr val="000009"/>
                </a:solidFill>
                <a:latin typeface="Cambria Math"/>
                <a:cs typeface="Cambria Math"/>
              </a:rPr>
              <a:t>𝑛	𝑛</a:t>
            </a:r>
            <a:endParaRPr sz="1000">
              <a:latin typeface="Cambria Math"/>
              <a:cs typeface="Cambria Math"/>
            </a:endParaRPr>
          </a:p>
          <a:p>
            <a:pPr marL="192405" indent="-104139">
              <a:lnSpc>
                <a:spcPct val="100000"/>
              </a:lnSpc>
              <a:spcBef>
                <a:spcPts val="175"/>
              </a:spcBef>
              <a:buFont typeface="Times New Roman"/>
              <a:buChar char="-"/>
              <a:tabLst>
                <a:tab pos="193040" algn="l"/>
              </a:tabLst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∗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меньше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𝐹.</a:t>
            </a:r>
            <a:endParaRPr sz="1400">
              <a:latin typeface="Cambria Math"/>
              <a:cs typeface="Cambria Math"/>
            </a:endParaRPr>
          </a:p>
          <a:p>
            <a:pPr marL="538480">
              <a:lnSpc>
                <a:spcPts val="1185"/>
              </a:lnSpc>
              <a:spcBef>
                <a:spcPts val="790"/>
              </a:spcBef>
            </a:pP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Точно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же,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χ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-критерия,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сравнить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𝐷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endParaRPr sz="1400">
              <a:latin typeface="Times New Roman"/>
              <a:cs typeface="Times New Roman"/>
            </a:endParaRPr>
          </a:p>
          <a:p>
            <a:pPr marR="233045" algn="r">
              <a:lnSpc>
                <a:spcPts val="705"/>
              </a:lnSpc>
              <a:tabLst>
                <a:tab pos="426084" algn="l"/>
              </a:tabLst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𝑛	𝑛</a:t>
            </a:r>
            <a:endParaRPr sz="10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таблицей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квантилей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определить,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будут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они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значимо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 или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ниже.</a:t>
            </a:r>
            <a:endParaRPr sz="1400">
              <a:latin typeface="Times New Roman"/>
              <a:cs typeface="Times New Roman"/>
            </a:endParaRPr>
          </a:p>
          <a:p>
            <a:pPr marL="88900" marR="70485" indent="449580">
              <a:lnSpc>
                <a:spcPct val="120700"/>
              </a:lnSpc>
              <a:spcBef>
                <a:spcPts val="37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Таким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ги-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потезы.</a:t>
            </a:r>
            <a:endParaRPr sz="1400">
              <a:latin typeface="Times New Roman"/>
              <a:cs typeface="Times New Roman"/>
            </a:endParaRPr>
          </a:p>
          <a:p>
            <a:pPr marL="546100" lvl="1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46735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Получить независимые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наблюдения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𝑥</a:t>
            </a:r>
            <a:r>
              <a:rPr sz="1500" spc="15" baseline="-16666" dirty="0">
                <a:latin typeface="Cambria Math"/>
                <a:cs typeface="Cambria Math"/>
              </a:rPr>
              <a:t>1</a:t>
            </a:r>
            <a:r>
              <a:rPr sz="1400" spc="1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𝑥</a:t>
            </a:r>
            <a:r>
              <a:rPr sz="1500" spc="30" baseline="-16666" dirty="0">
                <a:latin typeface="Cambria Math"/>
                <a:cs typeface="Cambria Math"/>
              </a:rPr>
              <a:t>2</a:t>
            </a:r>
            <a:r>
              <a:rPr sz="1400" spc="20" dirty="0">
                <a:latin typeface="Cambria Math"/>
                <a:cs typeface="Cambria Math"/>
              </a:rPr>
              <a:t>,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…</a:t>
            </a:r>
            <a:r>
              <a:rPr sz="1400" spc="-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𝑥</a:t>
            </a:r>
            <a:r>
              <a:rPr sz="1500" spc="60" baseline="-16666" dirty="0">
                <a:latin typeface="Cambria Math"/>
                <a:cs typeface="Cambria Math"/>
              </a:rPr>
              <a:t>𝑛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46100" marR="67945" lvl="1" indent="-228600">
              <a:lnSpc>
                <a:spcPct val="122900"/>
              </a:lnSpc>
              <a:spcBef>
                <a:spcPts val="335"/>
              </a:spcBef>
              <a:buAutoNum type="arabicPeriod"/>
              <a:tabLst>
                <a:tab pos="546735" algn="l"/>
              </a:tabLst>
            </a:pPr>
            <a:r>
              <a:rPr sz="1400" spc="-20" dirty="0">
                <a:latin typeface="Times New Roman"/>
                <a:cs typeface="Times New Roman"/>
              </a:rPr>
              <a:t>Упорядочить </a:t>
            </a:r>
            <a:r>
              <a:rPr sz="1400" spc="-15" dirty="0">
                <a:latin typeface="Times New Roman"/>
                <a:cs typeface="Times New Roman"/>
              </a:rPr>
              <a:t>наблюдения </a:t>
            </a:r>
            <a:r>
              <a:rPr sz="1400" dirty="0">
                <a:latin typeface="Times New Roman"/>
                <a:cs typeface="Times New Roman"/>
              </a:rPr>
              <a:t>так, </a:t>
            </a:r>
            <a:r>
              <a:rPr sz="1400" spc="-5" dirty="0">
                <a:latin typeface="Times New Roman"/>
                <a:cs typeface="Times New Roman"/>
              </a:rPr>
              <a:t>чтобы они располагались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10" dirty="0">
                <a:latin typeface="Times New Roman"/>
                <a:cs typeface="Times New Roman"/>
              </a:rPr>
              <a:t>порядке </a:t>
            </a:r>
            <a:r>
              <a:rPr sz="1400" dirty="0">
                <a:latin typeface="Times New Roman"/>
                <a:cs typeface="Times New Roman"/>
              </a:rPr>
              <a:t>возрас-  тания: </a:t>
            </a:r>
            <a:r>
              <a:rPr sz="1400" spc="-20" dirty="0">
                <a:latin typeface="Cambria Math"/>
                <a:cs typeface="Cambria Math"/>
              </a:rPr>
              <a:t>𝑥</a:t>
            </a:r>
            <a:r>
              <a:rPr sz="1500" spc="-30" baseline="-16666" dirty="0">
                <a:latin typeface="Cambria Math"/>
                <a:cs typeface="Cambria Math"/>
              </a:rPr>
              <a:t>1 </a:t>
            </a:r>
            <a:r>
              <a:rPr sz="1400" dirty="0">
                <a:latin typeface="Cambria Math"/>
                <a:cs typeface="Cambria Math"/>
              </a:rPr>
              <a:t>≤ 𝑥</a:t>
            </a:r>
            <a:r>
              <a:rPr sz="1500" baseline="-16666" dirty="0">
                <a:latin typeface="Cambria Math"/>
                <a:cs typeface="Cambria Math"/>
              </a:rPr>
              <a:t>2 </a:t>
            </a:r>
            <a:r>
              <a:rPr sz="1400" dirty="0">
                <a:latin typeface="Cambria Math"/>
                <a:cs typeface="Cambria Math"/>
              </a:rPr>
              <a:t>≤ ⋯ ≤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spc="45" dirty="0">
                <a:latin typeface="Cambria Math"/>
                <a:cs typeface="Cambria Math"/>
              </a:rPr>
              <a:t>𝑥</a:t>
            </a:r>
            <a:r>
              <a:rPr sz="1500" spc="67" baseline="-16666" dirty="0">
                <a:latin typeface="Cambria Math"/>
                <a:cs typeface="Cambria Math"/>
              </a:rPr>
              <a:t>𝑛</a:t>
            </a:r>
            <a:r>
              <a:rPr sz="1400" spc="45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546100" lvl="1" indent="-22923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546735" algn="l"/>
              </a:tabLst>
            </a:pPr>
            <a:r>
              <a:rPr sz="1400" dirty="0">
                <a:latin typeface="Times New Roman"/>
                <a:cs typeface="Times New Roman"/>
              </a:rPr>
              <a:t>Вычислить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статистики: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0926" y="8209026"/>
            <a:ext cx="149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𝐷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33701" y="8297417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8942" y="8195309"/>
            <a:ext cx="117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ambria Math"/>
                <a:cs typeface="Cambria Math"/>
              </a:rPr>
              <a:t>+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81173" y="8370569"/>
            <a:ext cx="3886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latin typeface="Cambria Math"/>
                <a:cs typeface="Cambria Math"/>
              </a:rPr>
              <a:t>1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98294" y="8210550"/>
            <a:ext cx="672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= </a:t>
            </a:r>
            <a:r>
              <a:rPr sz="1400" spc="-5" dirty="0">
                <a:latin typeface="Cambria Math"/>
                <a:cs typeface="Cambria Math"/>
              </a:rPr>
              <a:t>max</a:t>
            </a:r>
            <a:r>
              <a:rPr sz="1400" spc="-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{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57551" y="8349741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45307" y="8297417"/>
            <a:ext cx="563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sz="1000" spc="100" dirty="0">
                <a:latin typeface="Cambria Math"/>
                <a:cs typeface="Cambria Math"/>
              </a:rPr>
              <a:t>𝑖	</a:t>
            </a: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16477" y="8195309"/>
            <a:ext cx="117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ambria Math"/>
                <a:cs typeface="Cambria Math"/>
              </a:rPr>
              <a:t>−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7184" y="8370569"/>
            <a:ext cx="389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Cambria Math"/>
                <a:cs typeface="Cambria Math"/>
              </a:rPr>
              <a:t>1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30" dirty="0">
                <a:latin typeface="Cambria Math"/>
                <a:cs typeface="Cambria Math"/>
              </a:rPr>
              <a:t>𝑖</a:t>
            </a:r>
            <a:r>
              <a:rPr sz="1000" spc="-130" dirty="0">
                <a:latin typeface="Cambria Math"/>
                <a:cs typeface="Cambria Math"/>
              </a:rPr>
              <a:t>≤</a:t>
            </a:r>
            <a:r>
              <a:rPr sz="1000" spc="12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5469" y="8297417"/>
            <a:ext cx="69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89630" y="8210550"/>
            <a:ext cx="2332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8390" algn="l"/>
              </a:tabLst>
            </a:pPr>
            <a:r>
              <a:rPr sz="1400" dirty="0">
                <a:latin typeface="Cambria Math"/>
                <a:cs typeface="Cambria Math"/>
              </a:rPr>
              <a:t>− </a:t>
            </a:r>
            <a:r>
              <a:rPr sz="1400" spc="20" dirty="0">
                <a:latin typeface="Cambria Math"/>
                <a:cs typeface="Cambria Math"/>
              </a:rPr>
              <a:t>𝐹</a:t>
            </a:r>
            <a:r>
              <a:rPr sz="2100" spc="30" baseline="1984" dirty="0">
                <a:latin typeface="Cambria Math"/>
                <a:cs typeface="Cambria Math"/>
              </a:rPr>
              <a:t>(</a:t>
            </a:r>
            <a:r>
              <a:rPr sz="1400" spc="20" dirty="0">
                <a:latin typeface="Cambria Math"/>
                <a:cs typeface="Cambria Math"/>
              </a:rPr>
              <a:t>𝑥</a:t>
            </a:r>
            <a:r>
              <a:rPr sz="1400" spc="114" dirty="0">
                <a:latin typeface="Cambria Math"/>
                <a:cs typeface="Cambria Math"/>
              </a:rPr>
              <a:t> </a:t>
            </a:r>
            <a:r>
              <a:rPr sz="2100" spc="-7" baseline="1984" dirty="0">
                <a:latin typeface="Cambria Math"/>
                <a:cs typeface="Cambria Math"/>
              </a:rPr>
              <a:t>)</a:t>
            </a:r>
            <a:r>
              <a:rPr sz="1400" spc="-5" dirty="0">
                <a:latin typeface="Cambria Math"/>
                <a:cs typeface="Cambria Math"/>
              </a:rPr>
              <a:t>}, </a:t>
            </a:r>
            <a:r>
              <a:rPr sz="1400" spc="24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𝐷	= </a:t>
            </a:r>
            <a:r>
              <a:rPr sz="1400" spc="-5" dirty="0">
                <a:latin typeface="Cambria Math"/>
                <a:cs typeface="Cambria Math"/>
              </a:rPr>
              <a:t>max </a:t>
            </a:r>
            <a:r>
              <a:rPr sz="1400" spc="10" dirty="0">
                <a:latin typeface="Cambria Math"/>
                <a:cs typeface="Cambria Math"/>
              </a:rPr>
              <a:t>{𝐹</a:t>
            </a:r>
            <a:r>
              <a:rPr sz="2100" spc="15" baseline="1984" dirty="0">
                <a:latin typeface="Cambria Math"/>
                <a:cs typeface="Cambria Math"/>
              </a:rPr>
              <a:t>(</a:t>
            </a:r>
            <a:r>
              <a:rPr sz="1400" spc="10" dirty="0">
                <a:latin typeface="Cambria Math"/>
                <a:cs typeface="Cambria Math"/>
              </a:rPr>
              <a:t>𝑥 </a:t>
            </a:r>
            <a:r>
              <a:rPr sz="2100" baseline="1984" dirty="0">
                <a:latin typeface="Cambria Math"/>
                <a:cs typeface="Cambria Math"/>
              </a:rPr>
              <a:t>)</a:t>
            </a:r>
            <a:r>
              <a:rPr sz="2100" spc="-330" baseline="1984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66186" y="8073390"/>
            <a:ext cx="2868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1580" algn="l"/>
              </a:tabLst>
            </a:pPr>
            <a:r>
              <a:rPr sz="1400" dirty="0">
                <a:latin typeface="Cambria Math"/>
                <a:cs typeface="Cambria Math"/>
              </a:rPr>
              <a:t>𝑖	𝑖 −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44851" y="8327897"/>
            <a:ext cx="2751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885" algn="l"/>
              </a:tabLst>
            </a:pPr>
            <a:r>
              <a:rPr sz="1400" dirty="0">
                <a:latin typeface="Cambria Math"/>
                <a:cs typeface="Cambria Math"/>
              </a:rPr>
              <a:t>𝑛	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48021" y="8349741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16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609082" y="8210550"/>
            <a:ext cx="130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mbria Math"/>
                <a:cs typeface="Cambria Math"/>
              </a:rPr>
              <a:t>}</a:t>
            </a:r>
            <a:r>
              <a:rPr sz="1400" dirty="0"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532" y="8557107"/>
            <a:ext cx="591439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4. </a:t>
            </a:r>
            <a:r>
              <a:rPr sz="1400" spc="-5" dirty="0">
                <a:latin typeface="Times New Roman"/>
                <a:cs typeface="Times New Roman"/>
              </a:rPr>
              <a:t>Сравниваем статистики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5" dirty="0">
                <a:latin typeface="Times New Roman"/>
                <a:cs typeface="Times New Roman"/>
              </a:rPr>
              <a:t>доверительным интервалом </a:t>
            </a:r>
            <a:r>
              <a:rPr sz="1400" spc="-10" dirty="0">
                <a:latin typeface="Times New Roman"/>
                <a:cs typeface="Times New Roman"/>
              </a:rPr>
              <a:t>(например, </a:t>
            </a:r>
            <a:r>
              <a:rPr sz="1400" spc="-5" dirty="0">
                <a:latin typeface="Times New Roman"/>
                <a:cs typeface="Times New Roman"/>
              </a:rPr>
              <a:t>по </a:t>
            </a:r>
            <a:r>
              <a:rPr sz="1400" spc="-10" dirty="0">
                <a:latin typeface="Times New Roman"/>
                <a:cs typeface="Times New Roman"/>
              </a:rPr>
              <a:t>таб-  </a:t>
            </a:r>
            <a:r>
              <a:rPr sz="1400" dirty="0">
                <a:latin typeface="Times New Roman"/>
                <a:cs typeface="Times New Roman"/>
              </a:rPr>
              <a:t>лице </a:t>
            </a:r>
            <a:r>
              <a:rPr sz="1400" spc="-10" dirty="0">
                <a:latin typeface="Times New Roman"/>
                <a:cs typeface="Times New Roman"/>
              </a:rPr>
              <a:t>квантилей </a:t>
            </a:r>
            <a:r>
              <a:rPr sz="1400" spc="-5" dirty="0">
                <a:latin typeface="Times New Roman"/>
                <a:cs typeface="Times New Roman"/>
              </a:rPr>
              <a:t>критерия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Колмогорова).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27" y="373432"/>
            <a:ext cx="6265545" cy="27158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92</a:t>
            </a:r>
            <a:endParaRPr sz="1400">
              <a:latin typeface="Times New Roman"/>
              <a:cs typeface="Times New Roman"/>
            </a:endParaRPr>
          </a:p>
          <a:p>
            <a:pPr marL="24161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latin typeface="Arial"/>
                <a:cs typeface="Arial"/>
              </a:rPr>
              <a:t>5.4.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равномерности</a:t>
            </a:r>
            <a:endParaRPr sz="1600">
              <a:latin typeface="Arial"/>
              <a:cs typeface="Arial"/>
            </a:endParaRPr>
          </a:p>
          <a:p>
            <a:pPr marL="76200" marR="57785" indent="449580">
              <a:lnSpc>
                <a:spcPct val="122100"/>
              </a:lnSpc>
              <a:spcBef>
                <a:spcPts val="595"/>
              </a:spcBef>
              <a:tabLst>
                <a:tab pos="5938520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проверки равномерности распределения 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 м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ж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но  </a:t>
            </a:r>
            <a:r>
              <a:rPr sz="1400" spc="-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ль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з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ь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ся  </a:t>
            </a:r>
            <a:r>
              <a:rPr sz="1400" spc="-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рит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ием  </a:t>
            </a:r>
            <a:r>
              <a:rPr sz="1400" spc="-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85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мо</a:t>
            </a:r>
            <a:r>
              <a:rPr sz="1400" spc="-50" dirty="0">
                <a:solidFill>
                  <a:srgbClr val="000009"/>
                </a:solidFill>
                <a:latin typeface="Times New Roman"/>
                <a:cs typeface="Times New Roman"/>
              </a:rPr>
              <a:t>г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-С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 </a:t>
            </a:r>
            <a:r>
              <a:rPr sz="1400" spc="-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</a:t>
            </a:r>
            <a:r>
              <a:rPr sz="1400" spc="-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𝐹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97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л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я</a:t>
            </a:r>
            <a:endParaRPr sz="1400">
              <a:latin typeface="Times New Roman"/>
              <a:cs typeface="Times New Roman"/>
            </a:endParaRPr>
          </a:p>
          <a:p>
            <a:pPr marL="76200" marR="58419">
              <a:lnSpc>
                <a:spcPct val="121400"/>
              </a:lnSpc>
              <a:spcBef>
                <a:spcPts val="25"/>
              </a:spcBef>
              <a:tabLst>
                <a:tab pos="617855" algn="l"/>
                <a:tab pos="1955164" algn="l"/>
                <a:tab pos="4244975" algn="l"/>
                <a:tab pos="611378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 ∈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[0,1]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Другой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воспользоваться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критерием хи-квадрат [1]. Для это- 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г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	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бр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з</a:t>
            </a:r>
            <a:r>
              <a:rPr sz="1400" spc="-45" dirty="0">
                <a:solidFill>
                  <a:srgbClr val="000009"/>
                </a:solidFill>
                <a:latin typeface="Times New Roman"/>
                <a:cs typeface="Times New Roman"/>
              </a:rPr>
              <a:t>у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ем	п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сл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е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л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ь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о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сть	</a:t>
            </a:r>
            <a:r>
              <a:rPr sz="1400" spc="65" dirty="0">
                <a:latin typeface="Cambria Math"/>
                <a:cs typeface="Cambria Math"/>
              </a:rPr>
              <a:t>𝑋</a:t>
            </a:r>
            <a:r>
              <a:rPr sz="1500" spc="187" baseline="27777" dirty="0">
                <a:latin typeface="Cambria Math"/>
                <a:cs typeface="Cambria Math"/>
              </a:rPr>
              <a:t>𝑛</a:t>
            </a:r>
            <a:r>
              <a:rPr sz="1500" baseline="27777" dirty="0">
                <a:latin typeface="Cambria Math"/>
                <a:cs typeface="Cambria Math"/>
              </a:rPr>
              <a:t> </a:t>
            </a:r>
            <a:r>
              <a:rPr sz="1500" spc="37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)	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endParaRPr sz="1400">
              <a:latin typeface="Times New Roman"/>
              <a:cs typeface="Times New Roman"/>
            </a:endParaRPr>
          </a:p>
          <a:p>
            <a:pPr marL="76200" marR="55880">
              <a:lnSpc>
                <a:spcPts val="2080"/>
              </a:lnSpc>
              <a:spcBef>
                <a:spcPts val="105"/>
              </a:spcBef>
            </a:pP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(𝑑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⌋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d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(например, 64).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подсчи-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элементов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104" baseline="27777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равных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 = 0,1, … , 𝑑 − 1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применим</a:t>
            </a:r>
            <a:r>
              <a:rPr sz="1400" spc="-229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кри-</a:t>
            </a:r>
            <a:endParaRPr sz="1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терий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хи-квадрат,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принимая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1757" y="3166998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9884" y="344335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6275" y="3302634"/>
            <a:ext cx="1128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𝑑,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7" baseline="-37698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527" y="3625121"/>
            <a:ext cx="6223635" cy="22174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Arial"/>
                <a:cs typeface="Arial"/>
              </a:rPr>
              <a:t>5.5.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серий</a:t>
            </a:r>
            <a:endParaRPr sz="1600">
              <a:latin typeface="Arial"/>
              <a:cs typeface="Arial"/>
            </a:endParaRPr>
          </a:p>
          <a:p>
            <a:pPr marL="50800" marR="43180" indent="449580" algn="just">
              <a:lnSpc>
                <a:spcPct val="119800"/>
              </a:lnSpc>
              <a:spcBef>
                <a:spcPts val="6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Описание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следующих критериев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взято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[1]. Критерий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позволяет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убедиться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пары последовательных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равномерно  распределены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образом.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проводится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анало-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гии 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предыдущим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случаем,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однако,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считать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совпадений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  <a:tabLst>
                <a:tab pos="1897380" algn="l"/>
              </a:tabLst>
            </a:pP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(𝑦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2𝑗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𝑦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2𝑗+1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𝑞,</a:t>
            </a:r>
            <a:r>
              <a:rPr sz="1400" spc="-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𝑗 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𝑞,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 ≤</a:t>
            </a:r>
            <a:r>
              <a:rPr sz="1400" spc="-11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𝑑.</a:t>
            </a:r>
            <a:endParaRPr sz="1400">
              <a:latin typeface="Cambria Math"/>
              <a:cs typeface="Cambria Math"/>
            </a:endParaRPr>
          </a:p>
          <a:p>
            <a:pPr marL="500380">
              <a:lnSpc>
                <a:spcPct val="100000"/>
              </a:lnSpc>
              <a:spcBef>
                <a:spcPts val="107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применяем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полученному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набору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параметрами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5910" y="6039992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909" y="6142101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380" y="5918072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784" y="6119240"/>
            <a:ext cx="259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52" baseline="-15873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9884" y="619442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0902" y="6053708"/>
            <a:ext cx="1238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9355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𝑑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	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427" y="6423126"/>
            <a:ext cx="6274435" cy="3427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8900" marR="55880" algn="just">
              <a:lnSpc>
                <a:spcPct val="120600"/>
              </a:lnSpc>
              <a:spcBef>
                <a:spcPts val="7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Для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достоверности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результатов,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полученных критерием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хи- 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квадрат,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величина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проверяемой выборки должна быть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значительно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больше, чем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(значений).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Учитывая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рекомендуется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выбирать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выборки, по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крайней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мере,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≥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5𝑑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уменьшать значение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88900" marR="53975" indent="449580" algn="just">
              <a:lnSpc>
                <a:spcPct val="119800"/>
              </a:lnSpc>
              <a:spcBef>
                <a:spcPts val="6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обобщить на тройки,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четверки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т.д.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случайных величин.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Однако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ширина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проверяемого диапазона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увеличивается пропорционально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сте-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пени, равной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количеству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величин 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кортеже.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практике, при рас-  смотрении больших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менее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точные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критерии.</a:t>
            </a:r>
            <a:endParaRPr sz="1400">
              <a:latin typeface="Times New Roman"/>
              <a:cs typeface="Times New Roman"/>
            </a:endParaRPr>
          </a:p>
          <a:p>
            <a:pPr marL="450215">
              <a:lnSpc>
                <a:spcPct val="100000"/>
              </a:lnSpc>
              <a:spcBef>
                <a:spcPts val="1345"/>
              </a:spcBef>
            </a:pPr>
            <a:r>
              <a:rPr sz="1400" b="1" spc="-5" dirty="0">
                <a:latin typeface="Arial"/>
                <a:cs typeface="Arial"/>
              </a:rPr>
              <a:t>5.6.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интервалов</a:t>
            </a:r>
            <a:endParaRPr sz="1600">
              <a:latin typeface="Arial"/>
              <a:cs typeface="Arial"/>
            </a:endParaRPr>
          </a:p>
          <a:p>
            <a:pPr marL="88900" marR="55880" indent="449580" algn="just">
              <a:lnSpc>
                <a:spcPct val="123600"/>
              </a:lnSpc>
              <a:spcBef>
                <a:spcPts val="61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два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действительных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таких,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𝑎 &lt; 𝑏 ≤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Рас-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смотрим длины подпоследовательностей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𝑗+𝑟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2307" y="7528305"/>
            <a:ext cx="73660" cy="12700"/>
          </a:xfrm>
          <a:custGeom>
            <a:avLst/>
            <a:gdLst/>
            <a:ahLst/>
            <a:cxnLst/>
            <a:rect l="l" t="t" r="r" b="b"/>
            <a:pathLst>
              <a:path w="73660" h="12700">
                <a:moveTo>
                  <a:pt x="0" y="12192"/>
                </a:moveTo>
                <a:lnTo>
                  <a:pt x="73151" y="12192"/>
                </a:lnTo>
                <a:lnTo>
                  <a:pt x="73151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7272" y="7528305"/>
            <a:ext cx="73660" cy="12700"/>
          </a:xfrm>
          <a:custGeom>
            <a:avLst/>
            <a:gdLst/>
            <a:ahLst/>
            <a:cxnLst/>
            <a:rect l="l" t="t" r="r" b="b"/>
            <a:pathLst>
              <a:path w="73660" h="12700">
                <a:moveTo>
                  <a:pt x="0" y="12192"/>
                </a:moveTo>
                <a:lnTo>
                  <a:pt x="73151" y="12192"/>
                </a:lnTo>
                <a:lnTo>
                  <a:pt x="73151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0427" y="426211"/>
            <a:ext cx="6301740" cy="885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1865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93</a:t>
            </a:r>
            <a:endParaRPr sz="1400">
              <a:latin typeface="Times New Roman"/>
              <a:cs typeface="Times New Roman"/>
            </a:endParaRPr>
          </a:p>
          <a:p>
            <a:pPr marL="88900" marR="81280">
              <a:lnSpc>
                <a:spcPct val="128699"/>
              </a:lnSpc>
              <a:spcBef>
                <a:spcPts val="1070"/>
              </a:spcBef>
            </a:pP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𝑗+1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𝑗+𝑟−1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∉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]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[𝑎, 𝑏]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назы-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интервалом длины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r.</a:t>
            </a:r>
            <a:endParaRPr sz="1400">
              <a:latin typeface="Times New Roman"/>
              <a:cs typeface="Times New Roman"/>
            </a:endParaRPr>
          </a:p>
          <a:p>
            <a:pPr marL="538480" marR="625475">
              <a:lnSpc>
                <a:spcPct val="155700"/>
              </a:lnSpc>
              <a:spcBef>
                <a:spcPts val="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Сначала, нам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нужно подсчитать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интервалов длиной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0,1, … ,</a:t>
            </a:r>
            <a:r>
              <a:rPr sz="1400" spc="-2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Шаги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подсчета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интервалов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[1]:</a:t>
            </a:r>
            <a:endParaRPr sz="1400">
              <a:latin typeface="Times New Roman"/>
              <a:cs typeface="Times New Roman"/>
            </a:endParaRPr>
          </a:p>
          <a:p>
            <a:pPr marL="774700" marR="661670">
              <a:lnSpc>
                <a:spcPts val="2680"/>
              </a:lnSpc>
              <a:spcBef>
                <a:spcPts val="22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Инициализация. Присвоить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−1, 𝑠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0, 0 ≤ 𝑟 ≤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 =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0.</a:t>
            </a:r>
            <a:endParaRPr sz="1400">
              <a:latin typeface="Cambria Math"/>
              <a:cs typeface="Cambria Math"/>
            </a:endParaRPr>
          </a:p>
          <a:p>
            <a:pPr marL="774700">
              <a:lnSpc>
                <a:spcPct val="100000"/>
              </a:lnSpc>
              <a:spcBef>
                <a:spcPts val="71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 = 𝑗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≤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переход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шаг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 = 𝑟 + 1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Переход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шагу</a:t>
            </a:r>
            <a:r>
              <a:rPr sz="1400" spc="-7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 ≥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иначе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969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6.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 = 𝑠 +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𝑠 &lt; 𝑛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переход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шаг</a:t>
            </a:r>
            <a:r>
              <a:rPr sz="1400" spc="-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88900" marR="85090" indent="449580" algn="just">
              <a:lnSpc>
                <a:spcPct val="122100"/>
              </a:lnSpc>
              <a:spcBef>
                <a:spcPts val="6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этого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применить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𝑡 + 1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значениям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𝑖 = 0,1, … , 𝑡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параметрами</a:t>
            </a:r>
            <a:endParaRPr sz="1400">
              <a:latin typeface="Times New Roman"/>
              <a:cs typeface="Times New Roman"/>
            </a:endParaRPr>
          </a:p>
          <a:p>
            <a:pPr marL="1809750">
              <a:lnSpc>
                <a:spcPct val="100000"/>
              </a:lnSpc>
              <a:spcBef>
                <a:spcPts val="994"/>
              </a:spcBef>
            </a:pP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3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𝑟 ≤ 𝑡 −</a:t>
            </a:r>
            <a:r>
              <a:rPr sz="1400" spc="-5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1;</a:t>
            </a:r>
            <a:endParaRPr sz="1400">
              <a:latin typeface="Cambria Math"/>
              <a:cs typeface="Cambria Math"/>
            </a:endParaRPr>
          </a:p>
          <a:p>
            <a:pPr marL="1809750">
              <a:lnSpc>
                <a:spcPct val="100000"/>
              </a:lnSpc>
              <a:spcBef>
                <a:spcPts val="375"/>
              </a:spcBef>
            </a:pP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𝑡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2100" spc="5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52" baseline="27777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;</a:t>
            </a:r>
            <a:endParaRPr sz="1400">
              <a:latin typeface="Cambria Math"/>
              <a:cs typeface="Cambria Math"/>
            </a:endParaRPr>
          </a:p>
          <a:p>
            <a:pPr marL="180975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−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  <a:p>
            <a:pPr marL="88900" marR="81915" indent="449580" algn="just">
              <a:lnSpc>
                <a:spcPct val="124300"/>
              </a:lnSpc>
              <a:spcBef>
                <a:spcPts val="5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𝑎 ≤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выбираются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ожидаемое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было больше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5.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часто применяют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[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]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[0,1]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шаге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3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алгоритма 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обойтись без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срав-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нения.</a:t>
            </a:r>
            <a:endParaRPr sz="1400">
              <a:latin typeface="Times New Roman"/>
              <a:cs typeface="Times New Roman"/>
            </a:endParaRPr>
          </a:p>
          <a:p>
            <a:pPr marL="88900" marR="84455" indent="449580" algn="just">
              <a:lnSpc>
                <a:spcPct val="119300"/>
              </a:lnSpc>
              <a:spcBef>
                <a:spcPts val="61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Частным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случаем применения критерия интервалов 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параметрами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ts val="1390"/>
              </a:lnSpc>
            </a:pP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(0, </a:t>
            </a:r>
            <a:r>
              <a:rPr sz="1500" spc="89" baseline="47222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𝑎,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500" spc="97" baseline="47222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400" spc="-18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1).</a:t>
            </a:r>
            <a:endParaRPr sz="1400">
              <a:latin typeface="Cambria Math"/>
              <a:cs typeface="Cambria Math"/>
            </a:endParaRPr>
          </a:p>
          <a:p>
            <a:pPr marL="580390" algn="ctr">
              <a:lnSpc>
                <a:spcPts val="910"/>
              </a:lnSpc>
              <a:tabLst>
                <a:tab pos="1704975" algn="l"/>
              </a:tabLst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	2</a:t>
            </a:r>
            <a:endParaRPr sz="1000">
              <a:latin typeface="Cambria Math"/>
              <a:cs typeface="Cambria Math"/>
            </a:endParaRPr>
          </a:p>
          <a:p>
            <a:pPr marL="88900" marR="83185">
              <a:lnSpc>
                <a:spcPct val="119300"/>
              </a:lnSpc>
              <a:spcBef>
                <a:spcPts val="40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Эти случаи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«отклонения выше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среднего»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проверкой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«от-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клонения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ниже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среднего».</a:t>
            </a:r>
            <a:endParaRPr sz="1400">
              <a:latin typeface="Times New Roman"/>
              <a:cs typeface="Times New Roman"/>
            </a:endParaRPr>
          </a:p>
          <a:p>
            <a:pPr marL="450215">
              <a:lnSpc>
                <a:spcPct val="100000"/>
              </a:lnSpc>
              <a:spcBef>
                <a:spcPts val="1345"/>
              </a:spcBef>
            </a:pPr>
            <a:r>
              <a:rPr sz="1400" b="1" spc="-5" dirty="0">
                <a:latin typeface="Arial"/>
                <a:cs typeface="Arial"/>
              </a:rPr>
              <a:t>5.7.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разбиений</a:t>
            </a:r>
            <a:endParaRPr sz="1600">
              <a:latin typeface="Arial"/>
              <a:cs typeface="Arial"/>
            </a:endParaRPr>
          </a:p>
          <a:p>
            <a:pPr marL="88900" marR="79375" indent="449580" algn="just">
              <a:lnSpc>
                <a:spcPct val="120000"/>
              </a:lnSpc>
              <a:spcBef>
                <a:spcPts val="63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общем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разбиений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рассматриваются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вательных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подсчитывается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i="1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r</a:t>
            </a:r>
            <a:r>
              <a:rPr sz="1400" i="1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различными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0551" y="1709673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5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5666" y="1686813"/>
            <a:ext cx="262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5" baseline="-15873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4147" y="1761997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8789" y="173710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927" y="373432"/>
            <a:ext cx="6172835" cy="13519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94</a:t>
            </a:r>
            <a:endParaRPr sz="1400">
              <a:latin typeface="Times New Roman"/>
              <a:cs typeface="Times New Roman"/>
            </a:endParaRPr>
          </a:p>
          <a:p>
            <a:pPr marL="25400" marR="17780" indent="2339975" algn="just">
              <a:lnSpc>
                <a:spcPct val="119000"/>
              </a:lnSpc>
              <a:spcBef>
                <a:spcPts val="8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 чисел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лами.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Затем применяется хи-квадрат критерий,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группе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r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910"/>
              </a:spcBef>
            </a:pPr>
            <a:r>
              <a:rPr sz="2100" baseline="-41666" dirty="0">
                <a:solidFill>
                  <a:srgbClr val="000009"/>
                </a:solidFill>
                <a:latin typeface="Cambria Math"/>
                <a:cs typeface="Cambria Math"/>
              </a:rPr>
              <a:t>𝑝 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𝑑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𝑑 − 𝑟 + 1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-11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-43650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44" baseline="-13888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44" baseline="-43650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2100" spc="44" baseline="-41666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2100" baseline="-41666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12" y="2115057"/>
            <a:ext cx="5748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Здесь</a:t>
            </a:r>
            <a:r>
              <a:rPr sz="1400" spc="4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2100" spc="67" baseline="29761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𝑛,</a:t>
            </a:r>
            <a:r>
              <a:rPr sz="1400" spc="-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142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числа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Стирлинга,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задающие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способов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разбие-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627" y="2229357"/>
            <a:ext cx="6146800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094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ния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множества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</a:t>
            </a:r>
            <a:r>
              <a:rPr sz="1400" spc="2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i="1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</a:t>
            </a:r>
            <a:r>
              <a:rPr sz="1400" spc="2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</a:t>
            </a:r>
            <a:r>
              <a:rPr sz="1400" spc="2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</a:t>
            </a:r>
            <a:r>
              <a:rPr sz="1400" i="1" spc="204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непересекающихся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подмножеств,</a:t>
            </a:r>
            <a:r>
              <a:rPr sz="1400" spc="2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которые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вычислить по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формуле: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3115" y="3363594"/>
            <a:ext cx="178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!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5815" y="3385438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3133" y="3131946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3719" y="3031362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9042" y="3525138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35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6382" y="3246246"/>
            <a:ext cx="2447925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210"/>
              </a:lnSpc>
              <a:spcBef>
                <a:spcPts val="10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spc="12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2100" spc="18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2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2100" spc="18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187" baseline="30555" dirty="0">
                <a:solidFill>
                  <a:srgbClr val="000009"/>
                </a:solidFill>
                <a:latin typeface="Cambria Math"/>
                <a:cs typeface="Cambria Math"/>
              </a:rPr>
              <a:t>𝑘+𝑗 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( )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500" spc="104" baseline="30555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  <a:p>
            <a:pPr marR="408305" algn="r">
              <a:lnSpc>
                <a:spcPts val="1210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8651" y="3718686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6382" y="3832986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179" baseline="-29761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2100" spc="-270" baseline="-29761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2323" y="3950334"/>
            <a:ext cx="755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𝑗!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−</a:t>
            </a:r>
            <a:r>
              <a:rPr sz="1400" spc="-1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2100" spc="7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!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4042" y="3695826"/>
            <a:ext cx="102489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375"/>
              </a:lnSpc>
              <a:spcBef>
                <a:spcPts val="100"/>
              </a:spcBef>
              <a:tabLst>
                <a:tab pos="507365" algn="l"/>
                <a:tab pos="949325" algn="l"/>
              </a:tabLst>
            </a:pPr>
            <a:r>
              <a:rPr sz="2100" baseline="-41666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u="sng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 	</a:t>
            </a:r>
            <a:r>
              <a:rPr sz="1400" u="sng" spc="20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Cambria Math"/>
                <a:cs typeface="Cambria Math"/>
              </a:rPr>
              <a:t>𝑘!	</a:t>
            </a:r>
            <a:endParaRPr sz="1400">
              <a:latin typeface="Cambria Math"/>
              <a:cs typeface="Cambria Math"/>
            </a:endParaRPr>
          </a:p>
          <a:p>
            <a:pPr marR="30480" algn="r">
              <a:lnSpc>
                <a:spcPts val="1375"/>
              </a:lnSpc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227" y="4242029"/>
            <a:ext cx="6199505" cy="265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43510" indent="449580">
              <a:lnSpc>
                <a:spcPct val="120000"/>
              </a:lnSpc>
              <a:spcBef>
                <a:spcPts val="10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вероятности </a:t>
            </a:r>
            <a:r>
              <a:rPr sz="1400" spc="-10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-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очень малы,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𝑟 = 1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2,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следует,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перед  применением критерия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объединить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несколько категорий,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имеющих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малые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одну.</a:t>
            </a:r>
            <a:endParaRPr sz="1400">
              <a:latin typeface="Times New Roman"/>
              <a:cs typeface="Times New Roman"/>
            </a:endParaRPr>
          </a:p>
          <a:p>
            <a:pPr marL="38100" marR="46990" indent="274320">
              <a:lnSpc>
                <a:spcPct val="123600"/>
              </a:lnSpc>
              <a:spcBef>
                <a:spcPts val="43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формулу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𝑝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𝑟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следует подсчитать,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сколько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1500" spc="75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расположенных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между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0 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𝑑 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имеют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точно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r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разделить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на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𝑑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6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1350"/>
              </a:spcBef>
            </a:pPr>
            <a:r>
              <a:rPr sz="1400" b="1" spc="-5" dirty="0">
                <a:latin typeface="Arial"/>
                <a:cs typeface="Arial"/>
              </a:rPr>
              <a:t>5.8.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перестановок</a:t>
            </a:r>
            <a:endParaRPr sz="1600">
              <a:latin typeface="Arial"/>
              <a:cs typeface="Arial"/>
            </a:endParaRPr>
          </a:p>
          <a:p>
            <a:pPr marL="38100" marR="30480" indent="449580">
              <a:lnSpc>
                <a:spcPct val="120000"/>
              </a:lnSpc>
              <a:spcBef>
                <a:spcPts val="65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8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spc="120" baseline="27777" dirty="0">
                <a:solidFill>
                  <a:srgbClr val="000009"/>
                </a:solidFill>
                <a:latin typeface="Cambria Math"/>
                <a:cs typeface="Cambria Math"/>
              </a:rPr>
              <a:t>𝑚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(𝑥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разбивается на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каждой: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6714" y="7044308"/>
            <a:ext cx="2120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15" baseline="11904" dirty="0">
                <a:solidFill>
                  <a:srgbClr val="000009"/>
                </a:solidFill>
                <a:latin typeface="Cambria Math"/>
                <a:cs typeface="Cambria Math"/>
              </a:rPr>
              <a:t>𝑢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2100" spc="104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(𝑥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𝑗𝑡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2100" spc="-150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𝑗𝑡+1</a:t>
            </a: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2100" spc="-135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…</a:t>
            </a:r>
            <a:r>
              <a:rPr sz="2100" spc="-135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2100" spc="-112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𝑗𝑡+𝑡−1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),</a:t>
            </a:r>
            <a:endParaRPr sz="2100" baseline="11904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1525" y="7007732"/>
            <a:ext cx="795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𝑗 &lt;</a:t>
            </a:r>
            <a:r>
              <a:rPr sz="1400" spc="2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𝑛.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227" y="7316571"/>
            <a:ext cx="6199505" cy="13436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 indent="449580" algn="just">
              <a:lnSpc>
                <a:spcPct val="124500"/>
              </a:lnSpc>
              <a:spcBef>
                <a:spcPts val="2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Элементы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каждой группе можно упорядочивать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!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различными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способа-  ми.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Подсчитывается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групп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любым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порядком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применяется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𝑡!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возможными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категориями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1/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!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 каждой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категории.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Например,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существует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две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категории: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2𝑗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&gt;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2𝑗+1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2𝑗+1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&gt;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2𝑗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𝑡 = 3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категорий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уже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шесть: </a:t>
            </a:r>
            <a:r>
              <a:rPr sz="1400" spc="3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52" baseline="-16666" dirty="0">
                <a:solidFill>
                  <a:srgbClr val="000009"/>
                </a:solidFill>
                <a:latin typeface="Cambria Math"/>
                <a:cs typeface="Cambria Math"/>
              </a:rPr>
              <a:t>3𝑗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3𝑗+1</a:t>
            </a:r>
            <a:r>
              <a:rPr sz="1500" spc="307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8527" y="8739377"/>
            <a:ext cx="4852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52525" algn="l"/>
                <a:tab pos="3234690" algn="l"/>
              </a:tabLst>
            </a:pP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3𝑗+2	</a:t>
            </a:r>
            <a:r>
              <a:rPr sz="2100" spc="5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3𝑗 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3𝑗+2 </a:t>
            </a:r>
            <a:r>
              <a:rPr sz="1000" spc="6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&lt;</a:t>
            </a:r>
            <a:r>
              <a:rPr sz="2100" spc="127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3𝑗+1</a:t>
            </a:r>
            <a:r>
              <a:rPr sz="2100" spc="44" baseline="11904" dirty="0">
                <a:solidFill>
                  <a:srgbClr val="000009"/>
                </a:solidFill>
                <a:latin typeface="Times New Roman"/>
                <a:cs typeface="Times New Roman"/>
              </a:rPr>
              <a:t>,	</a:t>
            </a: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3𝑗+1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2100" spc="5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3𝑗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&lt;</a:t>
            </a:r>
            <a:r>
              <a:rPr sz="2100" spc="67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44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3𝑗+2</a:t>
            </a:r>
            <a:r>
              <a:rPr sz="2100" spc="44" baseline="11904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2100" baseline="1190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5760" y="8702802"/>
            <a:ext cx="5619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3775" algn="l"/>
                <a:tab pos="4345940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2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	или	и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т.д.,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…,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227" y="8924442"/>
            <a:ext cx="619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8499"/>
              </a:lnSpc>
              <a:spcBef>
                <a:spcPts val="100"/>
              </a:spcBef>
            </a:pP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44" baseline="-16666" dirty="0">
                <a:solidFill>
                  <a:srgbClr val="000009"/>
                </a:solidFill>
                <a:latin typeface="Cambria Math"/>
                <a:cs typeface="Cambria Math"/>
              </a:rPr>
              <a:t>3𝑗+2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3𝑗+1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1400" spc="5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75" baseline="-16666" dirty="0">
                <a:solidFill>
                  <a:srgbClr val="000009"/>
                </a:solidFill>
                <a:latin typeface="Cambria Math"/>
                <a:cs typeface="Cambria Math"/>
              </a:rPr>
              <a:t>3𝑗</a:t>
            </a:r>
            <a:r>
              <a:rPr sz="1400" spc="5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критерии предполагается,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𝑠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могут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 равны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между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собой.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426211"/>
            <a:ext cx="625094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5.9. 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2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монотонности</a:t>
            </a:r>
            <a:endParaRPr sz="1600">
              <a:latin typeface="Arial"/>
              <a:cs typeface="Arial"/>
            </a:endParaRPr>
          </a:p>
          <a:p>
            <a:pPr marL="63500" marR="57785" indent="449580" algn="just">
              <a:lnSpc>
                <a:spcPct val="120000"/>
              </a:lnSpc>
              <a:spcBef>
                <a:spcPts val="63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проверить на предмет равномерности распре-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деления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монотонных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серий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5.9.1.	</a:t>
            </a:r>
            <a:r>
              <a:rPr sz="1400" b="1" dirty="0">
                <a:latin typeface="Arial"/>
                <a:cs typeface="Arial"/>
              </a:rPr>
              <a:t>Первый </a:t>
            </a:r>
            <a:r>
              <a:rPr sz="1400" b="1" spc="-10" dirty="0">
                <a:latin typeface="Arial"/>
                <a:cs typeface="Arial"/>
              </a:rPr>
              <a:t>вариант </a:t>
            </a:r>
            <a:r>
              <a:rPr sz="1400" b="1" spc="-5" dirty="0">
                <a:latin typeface="Arial"/>
                <a:cs typeface="Arial"/>
              </a:rPr>
              <a:t>критерия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монотонности</a:t>
            </a:r>
            <a:endParaRPr sz="1400">
              <a:latin typeface="Arial"/>
              <a:cs typeface="Arial"/>
            </a:endParaRPr>
          </a:p>
          <a:p>
            <a:pPr marL="63500" marR="55880" indent="449580" algn="just">
              <a:lnSpc>
                <a:spcPct val="120700"/>
              </a:lnSpc>
              <a:spcBef>
                <a:spcPts val="55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Суть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метода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проверить длины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всех восходящих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(нисходя-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щих)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серий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spc="-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подсчитать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следующую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стати-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стику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217" y="3134994"/>
            <a:ext cx="365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𝑀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695" y="2958819"/>
            <a:ext cx="44132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−</a:t>
            </a: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2395" y="327571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4702" y="3415410"/>
            <a:ext cx="4705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spc="-13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r>
              <a:rPr sz="1000" spc="13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000" spc="-1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r>
              <a:rPr sz="1000" spc="335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000" spc="-130" dirty="0">
                <a:solidFill>
                  <a:srgbClr val="000009"/>
                </a:solidFill>
                <a:latin typeface="Cambria Math"/>
                <a:cs typeface="Cambria Math"/>
              </a:rPr>
              <a:t>≤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6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935" y="3136519"/>
            <a:ext cx="2170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𝑐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𝑛𝑏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22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(𝑐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𝑛𝑏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)𝑎</a:t>
            </a:r>
            <a:r>
              <a:rPr sz="1500" spc="6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𝑖𝑗</a:t>
            </a:r>
            <a:r>
              <a:rPr sz="1400" spc="40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527" y="3635476"/>
            <a:ext cx="6224905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  <a:tabLst>
                <a:tab pos="5414645" algn="l"/>
              </a:tabLst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 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   последовательности, 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spc="1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матрицы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коэффициентов	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 =</a:t>
            </a:r>
            <a:r>
              <a:rPr sz="1400" spc="11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(𝑎</a:t>
            </a:r>
            <a:r>
              <a:rPr sz="1500" spc="8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𝑖𝑗</a:t>
            </a:r>
            <a:r>
              <a:rPr sz="1400" spc="55" dirty="0">
                <a:solidFill>
                  <a:srgbClr val="000009"/>
                </a:solidFill>
                <a:latin typeface="Cambria Math"/>
                <a:cs typeface="Cambria Math"/>
              </a:rPr>
              <a:t>),</a:t>
            </a:r>
            <a:endParaRPr sz="1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𝐵 = 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2100" spc="-135" baseline="198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следующие: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836" y="5605652"/>
            <a:ext cx="673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1335" baseline="3968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18091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45682" y="5003926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5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6914" y="543394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6914" y="5865240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6914" y="672782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6533" y="4313291"/>
          <a:ext cx="6129020" cy="262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0"/>
                <a:gridCol w="706119"/>
                <a:gridCol w="670560"/>
                <a:gridCol w="767714"/>
                <a:gridCol w="768985"/>
                <a:gridCol w="939800"/>
                <a:gridCol w="1144270"/>
              </a:tblGrid>
              <a:tr h="25450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 algn="ctr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</a:tr>
              <a:tr h="1743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11809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4529.4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511809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9044.9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377825">
                        <a:lnSpc>
                          <a:spcPts val="1190"/>
                        </a:lnSpc>
                      </a:pPr>
                      <a:r>
                        <a:rPr sz="2100" spc="202" baseline="2976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13568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31750">
                        <a:lnSpc>
                          <a:spcPts val="120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400" spc="7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R="97790" algn="r">
                        <a:lnSpc>
                          <a:spcPts val="166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22615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R="97790" algn="r">
                        <a:lnSpc>
                          <a:spcPts val="1660"/>
                        </a:lnSpc>
                      </a:pPr>
                      <a:r>
                        <a:rPr sz="2100" spc="202" baseline="1190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27892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9044.9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6045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18097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6045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27139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6045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36187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6045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45234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6045">
                        <a:lnSpc>
                          <a:spcPts val="1660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55789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13568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27139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40721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54281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67852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60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83685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22615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589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36187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5890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54281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5890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72414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589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90470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60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111580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22615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7795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45234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7795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67582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7795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90470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113262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7630">
                        <a:lnSpc>
                          <a:spcPts val="1660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139476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27892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716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55789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83685</a:t>
                      </a:r>
                      <a:r>
                        <a:rPr sz="2100" spc="75" baseline="2976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2976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endParaRPr sz="2100" baseline="-29761">
                        <a:latin typeface="Cambria Math"/>
                        <a:cs typeface="Cambria Math"/>
                      </a:endParaRPr>
                    </a:p>
                    <a:p>
                      <a:pPr marL="88265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111580</a:t>
                      </a:r>
                      <a:r>
                        <a:rPr sz="2100" baseline="3968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100" baseline="3968">
                        <a:latin typeface="Cambria Math"/>
                        <a:cs typeface="Cambria Math"/>
                      </a:endParaRPr>
                    </a:p>
                    <a:p>
                      <a:pPr marL="88265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139476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88265">
                        <a:lnSpc>
                          <a:spcPts val="1660"/>
                        </a:lnSpc>
                      </a:pPr>
                      <a:r>
                        <a:rPr sz="1400" spc="6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172860</a:t>
                      </a:r>
                      <a:r>
                        <a:rPr sz="2100" spc="97" baseline="1190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2100" baseline="11904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625"/>
                        </a:lnSpc>
                        <a:spcBef>
                          <a:spcPts val="530"/>
                        </a:spcBef>
                        <a:tabLst>
                          <a:tab pos="692785" algn="l"/>
                          <a:tab pos="941705" algn="l"/>
                        </a:tabLst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	</a:t>
                      </a:r>
                      <a:r>
                        <a:rPr sz="2100" baseline="23809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6	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11480">
                        <a:lnSpc>
                          <a:spcPts val="1415"/>
                        </a:lnSpc>
                        <a:tabLst>
                          <a:tab pos="692785" algn="l"/>
                          <a:tab pos="941705" algn="l"/>
                        </a:tabLst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	</a:t>
                      </a:r>
                      <a:r>
                        <a:rPr sz="2100" baseline="29761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	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11480">
                        <a:lnSpc>
                          <a:spcPts val="1320"/>
                        </a:lnSpc>
                      </a:pPr>
                      <a:r>
                        <a:rPr sz="2100" baseline="-5952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  </a:t>
                      </a:r>
                      <a:r>
                        <a:rPr sz="2100" spc="-232" baseline="-5952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24  </a:t>
                      </a:r>
                      <a:r>
                        <a:rPr sz="1400" spc="-14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5952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100" baseline="-5952">
                        <a:latin typeface="Cambria Math"/>
                        <a:cs typeface="Cambria Math"/>
                      </a:endParaRPr>
                    </a:p>
                    <a:p>
                      <a:pPr marL="411480">
                        <a:lnSpc>
                          <a:spcPts val="1530"/>
                        </a:lnSpc>
                      </a:pPr>
                      <a:r>
                        <a:rPr sz="2100" baseline="-99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  </a:t>
                      </a:r>
                      <a:r>
                        <a:rPr sz="2100" spc="-232" baseline="-99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11  </a:t>
                      </a:r>
                      <a:r>
                        <a:rPr sz="1400" spc="-14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99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100" baseline="-9920">
                        <a:latin typeface="Cambria Math"/>
                        <a:cs typeface="Cambria Math"/>
                      </a:endParaRPr>
                    </a:p>
                    <a:p>
                      <a:pPr marR="59055" algn="r">
                        <a:lnSpc>
                          <a:spcPts val="1385"/>
                        </a:lnSpc>
                        <a:spcBef>
                          <a:spcPts val="325"/>
                        </a:spcBef>
                      </a:pPr>
                      <a:r>
                        <a:rPr sz="2100" baseline="-23809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𝐵 =</a:t>
                      </a:r>
                      <a:r>
                        <a:rPr sz="2100" spc="457" baseline="13888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120</a:t>
                      </a:r>
                      <a:r>
                        <a:rPr sz="1400" spc="7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13888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100" baseline="13888">
                        <a:latin typeface="Cambria Math"/>
                        <a:cs typeface="Cambria Math"/>
                      </a:endParaRPr>
                    </a:p>
                    <a:p>
                      <a:pPr marR="24130" algn="r">
                        <a:lnSpc>
                          <a:spcPts val="1385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  </a:t>
                      </a:r>
                      <a:r>
                        <a:rPr sz="1400" spc="-15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1190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19</a:t>
                      </a:r>
                      <a:r>
                        <a:rPr sz="1400" spc="19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17857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.</a:t>
                      </a:r>
                      <a:endParaRPr sz="2100" baseline="17857">
                        <a:latin typeface="Cambria Math"/>
                        <a:cs typeface="Cambria Math"/>
                      </a:endParaRPr>
                    </a:p>
                    <a:p>
                      <a:pPr marR="59055" algn="r">
                        <a:lnSpc>
                          <a:spcPts val="1120"/>
                        </a:lnSpc>
                        <a:spcBef>
                          <a:spcPts val="625"/>
                        </a:spcBef>
                      </a:pPr>
                      <a:r>
                        <a:rPr sz="2100" baseline="3571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112" baseline="3571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720</a:t>
                      </a:r>
                      <a:r>
                        <a:rPr sz="1400" spc="75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3571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100" baseline="35714">
                        <a:latin typeface="Cambria Math"/>
                        <a:cs typeface="Cambria Math"/>
                      </a:endParaRPr>
                    </a:p>
                    <a:p>
                      <a:pPr marR="59055" algn="r">
                        <a:lnSpc>
                          <a:spcPts val="1120"/>
                        </a:lnSpc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400" spc="14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337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29  </a:t>
                      </a:r>
                      <a:r>
                        <a:rPr sz="2100" spc="-202" baseline="-3373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941705" algn="l"/>
                        </a:tabLst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u="sng" dirty="0">
                          <a:solidFill>
                            <a:srgbClr val="000009"/>
                          </a:solidFill>
                          <a:uFill>
                            <a:solidFill>
                              <a:srgbClr val="000009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67310" marB="0"/>
                </a:tc>
              </a:tr>
              <a:tr h="37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3420" marR="59055" indent="-281940">
                        <a:lnSpc>
                          <a:spcPts val="136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1984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5040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</a:tr>
              <a:tr h="248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170" algn="ctr">
                        <a:lnSpc>
                          <a:spcPts val="1610"/>
                        </a:lnSpc>
                        <a:spcBef>
                          <a:spcPts val="245"/>
                        </a:spcBef>
                      </a:pPr>
                      <a:r>
                        <a:rPr sz="2100" spc="719" baseline="99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100" spc="142" baseline="99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840 </a:t>
                      </a:r>
                      <a:r>
                        <a:rPr sz="2100" spc="719" baseline="9920" dirty="0">
                          <a:solidFill>
                            <a:srgbClr val="000009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2100" baseline="9920">
                        <a:latin typeface="Cambria Math"/>
                        <a:cs typeface="Cambria Math"/>
                      </a:endParaRPr>
                    </a:p>
                  </a:txBody>
                  <a:tcPr marL="0" marR="0" marT="31115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06627" y="6956145"/>
            <a:ext cx="6153785" cy="248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9580" algn="just">
              <a:lnSpc>
                <a:spcPct val="120200"/>
              </a:lnSpc>
              <a:spcBef>
                <a:spcPts val="9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Далее, 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полученной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статистике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применяем критерий 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ше-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стью степенями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большое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(например,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больше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4000).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19800"/>
              </a:lnSpc>
              <a:spcBef>
                <a:spcPts val="595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данном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нельзя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использовать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длинам серий критерий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закономерность чередования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длинных серий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короткими: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того, 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длинной последовательности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роткая,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чем вероятность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серии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длинной.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по условиям  критерия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значения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проверяемых величин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должны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</a:t>
            </a:r>
            <a:r>
              <a:rPr sz="1400" spc="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независимы.</a:t>
            </a:r>
            <a:endParaRPr sz="14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20000"/>
              </a:lnSpc>
              <a:spcBef>
                <a:spcPts val="600"/>
              </a:spcBef>
            </a:pPr>
            <a:r>
              <a:rPr sz="1400" b="1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Примечание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элементов матрицы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приведены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приблизительно. Пра-  вила расчета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точных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значений приведены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[1,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§3.3.2].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373432"/>
            <a:ext cx="6250940" cy="71977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2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96</a:t>
            </a:r>
            <a:endParaRPr sz="1400">
              <a:latin typeface="Times New Roman"/>
              <a:cs typeface="Times New Roman"/>
            </a:endParaRPr>
          </a:p>
          <a:p>
            <a:pPr marL="240347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295"/>
              </a:spcBef>
              <a:tabLst>
                <a:tab pos="848360" algn="l"/>
              </a:tabLst>
            </a:pPr>
            <a:r>
              <a:rPr sz="1400" b="1" spc="-5" dirty="0">
                <a:latin typeface="Arial"/>
                <a:cs typeface="Arial"/>
              </a:rPr>
              <a:t>5.9.2.	</a:t>
            </a:r>
            <a:r>
              <a:rPr sz="1400" b="1" spc="-15" dirty="0">
                <a:latin typeface="Arial"/>
                <a:cs typeface="Arial"/>
              </a:rPr>
              <a:t>Второй </a:t>
            </a:r>
            <a:r>
              <a:rPr sz="1400" b="1" spc="-5" dirty="0">
                <a:latin typeface="Arial"/>
                <a:cs typeface="Arial"/>
              </a:rPr>
              <a:t>вариант критерия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монотонности</a:t>
            </a:r>
            <a:endParaRPr sz="1400">
              <a:latin typeface="Arial"/>
              <a:cs typeface="Arial"/>
            </a:endParaRPr>
          </a:p>
          <a:p>
            <a:pPr marL="63500" marR="63500" indent="449580">
              <a:lnSpc>
                <a:spcPct val="120000"/>
              </a:lnSpc>
              <a:spcBef>
                <a:spcPts val="56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Для решения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проблемы чередования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серий с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короткими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сериями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сделать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следующее.</a:t>
            </a:r>
            <a:endParaRPr sz="1400">
              <a:latin typeface="Times New Roman"/>
              <a:cs typeface="Times New Roman"/>
            </a:endParaRPr>
          </a:p>
          <a:p>
            <a:pPr marL="520700" marR="57150" indent="-228600">
              <a:lnSpc>
                <a:spcPct val="119300"/>
              </a:lnSpc>
              <a:spcBef>
                <a:spcPts val="615"/>
              </a:spcBef>
              <a:buAutoNum type="arabicPeriod"/>
              <a:tabLst>
                <a:tab pos="5137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«Выбрасываем»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элемент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который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следует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непосред-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ственно за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серией.</a:t>
            </a:r>
            <a:endParaRPr sz="1400">
              <a:latin typeface="Times New Roman"/>
              <a:cs typeface="Times New Roman"/>
            </a:endParaRPr>
          </a:p>
          <a:p>
            <a:pPr marL="513080" indent="-22161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13715" algn="l"/>
              </a:tabLst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𝑗+1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начнем следующую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серию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𝑗+2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20700" marR="57785" indent="-228600">
              <a:lnSpc>
                <a:spcPct val="120200"/>
              </a:lnSpc>
              <a:spcBef>
                <a:spcPts val="740"/>
              </a:spcBef>
              <a:buAutoNum type="arabicPeriod"/>
              <a:tabLst>
                <a:tab pos="513715" algn="l"/>
              </a:tabLst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Мы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получаем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серии,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независимы и,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можно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ис-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пользовать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>
              <a:lnSpc>
                <a:spcPct val="120000"/>
              </a:lnSpc>
              <a:spcBef>
                <a:spcPts val="59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Такой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вариант алгоритма проверки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критерия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монотонности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гораздо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про-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ще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реализации,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описанный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выше.</a:t>
            </a:r>
            <a:endParaRPr sz="14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1345"/>
              </a:spcBef>
              <a:tabLst>
                <a:tab pos="963930" algn="l"/>
              </a:tabLst>
            </a:pPr>
            <a:r>
              <a:rPr sz="1400" b="1" spc="-5" dirty="0">
                <a:latin typeface="Arial"/>
                <a:cs typeface="Arial"/>
              </a:rPr>
              <a:t>5.10.	</a:t>
            </a:r>
            <a:r>
              <a:rPr sz="1600" b="1" spc="-5" dirty="0">
                <a:latin typeface="Arial"/>
                <a:cs typeface="Arial"/>
              </a:rPr>
              <a:t>Критерий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конфликтов</a:t>
            </a:r>
            <a:endParaRPr sz="1600">
              <a:latin typeface="Arial"/>
              <a:cs typeface="Arial"/>
            </a:endParaRPr>
          </a:p>
          <a:p>
            <a:pPr marL="63500" marR="58419" indent="449580" algn="just">
              <a:lnSpc>
                <a:spcPct val="119800"/>
              </a:lnSpc>
              <a:spcBef>
                <a:spcPts val="63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нужно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оценить последовательность случайных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чисел,  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которой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величин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намного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меньше числа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катего-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рий.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случае критерий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хи-квадрат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применим,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можно использовать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конфликтов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[1].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Предположим,</a:t>
            </a:r>
            <a:r>
              <a:rPr sz="1400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нас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i="1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урн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i="1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шаров,</a:t>
            </a:r>
            <a:r>
              <a:rPr sz="1400" spc="8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причем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sz="1400" i="1" spc="8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значительно</a:t>
            </a:r>
            <a:r>
              <a:rPr sz="1400" spc="9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</a:t>
            </a:r>
            <a:endParaRPr sz="1400">
              <a:latin typeface="Times New Roman"/>
              <a:cs typeface="Times New Roman"/>
            </a:endParaRPr>
          </a:p>
          <a:p>
            <a:pPr marL="63500" marR="52705" algn="just">
              <a:lnSpc>
                <a:spcPts val="2020"/>
              </a:lnSpc>
              <a:spcBef>
                <a:spcPts val="105"/>
              </a:spcBef>
            </a:pP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разместить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урнах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наугад, то некоторые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урны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останутся пусты-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ми,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некоторых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будет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более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одного</a:t>
            </a:r>
            <a:r>
              <a:rPr sz="1400" spc="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шара.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</a:t>
            </a:r>
            <a:r>
              <a:rPr sz="1400" spc="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одну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урну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попадает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</a:t>
            </a:r>
            <a:endParaRPr sz="1400">
              <a:latin typeface="Times New Roman"/>
              <a:cs typeface="Times New Roman"/>
            </a:endParaRPr>
          </a:p>
          <a:p>
            <a:pPr marL="63500" marR="52705" algn="just">
              <a:lnSpc>
                <a:spcPts val="2000"/>
              </a:lnSpc>
              <a:spcBef>
                <a:spcPts val="10"/>
              </a:spcBef>
            </a:pP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одного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шара,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говорят,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произошел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«конфликт».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конфликтов </a:t>
            </a:r>
            <a:r>
              <a:rPr sz="1400" spc="20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стоит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подсчете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оценке количества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конфликтов.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19700"/>
              </a:lnSpc>
              <a:spcBef>
                <a:spcPts val="55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 пример,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=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37" baseline="27777" dirty="0">
                <a:solidFill>
                  <a:srgbClr val="000009"/>
                </a:solidFill>
                <a:latin typeface="Cambria Math"/>
                <a:cs typeface="Cambria Math"/>
              </a:rPr>
              <a:t>20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=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22" baseline="27777" dirty="0">
                <a:solidFill>
                  <a:srgbClr val="000009"/>
                </a:solidFill>
                <a:latin typeface="Cambria Math"/>
                <a:cs typeface="Cambria Math"/>
              </a:rPr>
              <a:t>14</a:t>
            </a:r>
            <a:r>
              <a:rPr sz="1400" spc="15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среднем, число урн,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при-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ходящихся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шар 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64. Вероятность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того,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конкретную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урну попадет  ровно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шаров,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0570" y="7814309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207" y="7727441"/>
            <a:ext cx="781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9240" algn="l"/>
              </a:tabLst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	=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127" baseline="-29761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8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2079" y="7660385"/>
            <a:ext cx="1716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3888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2100" spc="37" baseline="-19841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−𝑘</a:t>
            </a:r>
            <a:r>
              <a:rPr sz="2100" spc="37" baseline="-17857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37" baseline="-19841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2100" baseline="-19841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2100" spc="-112" baseline="-19841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52" baseline="-19841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2100" spc="52" baseline="-17857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000" spc="35" dirty="0">
                <a:solidFill>
                  <a:srgbClr val="000009"/>
                </a:solidFill>
                <a:latin typeface="Cambria Math"/>
                <a:cs typeface="Cambria Math"/>
              </a:rPr>
              <a:t>𝑛−𝑘</a:t>
            </a:r>
            <a:r>
              <a:rPr sz="2100" spc="52" baseline="-19841" dirty="0">
                <a:solidFill>
                  <a:srgbClr val="000009"/>
                </a:solidFill>
                <a:latin typeface="Cambria Math"/>
                <a:cs typeface="Cambria Math"/>
              </a:rPr>
              <a:t>,</a:t>
            </a:r>
            <a:endParaRPr sz="2100" baseline="-19841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627" y="8111490"/>
            <a:ext cx="5107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отсюда,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среднее число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конфликтов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урне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по</a:t>
            </a:r>
            <a:r>
              <a:rPr sz="1400" spc="5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формуле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202" y="8617457"/>
            <a:ext cx="153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8035" algn="l"/>
                <a:tab pos="1445260" algn="l"/>
              </a:tabLst>
            </a:pPr>
            <a:r>
              <a:rPr sz="1000" spc="90" dirty="0">
                <a:solidFill>
                  <a:srgbClr val="000009"/>
                </a:solidFill>
                <a:latin typeface="Cambria Math"/>
                <a:cs typeface="Cambria Math"/>
              </a:rPr>
              <a:t>𝑘	𝑘	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3805" y="8809481"/>
            <a:ext cx="2225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3010" algn="l"/>
                <a:tab pos="1978660" algn="l"/>
              </a:tabLst>
            </a:pPr>
            <a:r>
              <a:rPr sz="1000" spc="11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000" spc="-13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	</a:t>
            </a:r>
            <a:r>
              <a:rPr sz="1000" spc="11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000" spc="-13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000" dirty="0">
                <a:solidFill>
                  <a:srgbClr val="000009"/>
                </a:solidFill>
                <a:latin typeface="Cambria Math"/>
                <a:cs typeface="Cambria Math"/>
              </a:rPr>
              <a:t>	</a:t>
            </a:r>
            <a:r>
              <a:rPr sz="1000" spc="120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000" spc="-130" dirty="0">
                <a:solidFill>
                  <a:srgbClr val="000009"/>
                </a:solidFill>
                <a:latin typeface="Cambria Math"/>
                <a:cs typeface="Cambria Math"/>
              </a:rPr>
              <a:t>≥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7057" y="8647938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9757" y="866978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1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5534" y="8617457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882" y="8530590"/>
            <a:ext cx="3606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65530" algn="l"/>
                <a:tab pos="2501265" algn="l"/>
              </a:tabLst>
            </a:pPr>
            <a:r>
              <a:rPr sz="1400" spc="28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2100" spc="427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85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	=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𝑘𝑝   − </a:t>
            </a: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	= </a:t>
            </a:r>
            <a:r>
              <a:rPr sz="2100" baseline="43650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− 1 + 𝑝</a:t>
            </a:r>
            <a:r>
              <a:rPr sz="1400" spc="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8461" y="9198102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0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5712" y="9111233"/>
            <a:ext cx="5795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0"/>
              </a:lnSpc>
              <a:spcBef>
                <a:spcPts val="10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𝑝 =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1 − </a:t>
            </a:r>
            <a:r>
              <a:rPr sz="1400" spc="3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500" spc="44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</a:t>
            </a:r>
            <a:r>
              <a:rPr sz="2100" spc="44" baseline="1984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500" spc="44" baseline="30555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1 −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𝑛𝑚</a:t>
            </a:r>
            <a:r>
              <a:rPr sz="1500" spc="15" baseline="30555" dirty="0">
                <a:solidFill>
                  <a:srgbClr val="000009"/>
                </a:solidFill>
                <a:latin typeface="Cambria Math"/>
                <a:cs typeface="Cambria Math"/>
              </a:rPr>
              <a:t>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2100" spc="89" baseline="35714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500" spc="7" baseline="30555" dirty="0">
                <a:solidFill>
                  <a:srgbClr val="000009"/>
                </a:solidFill>
                <a:latin typeface="Cambria Math"/>
                <a:cs typeface="Cambria Math"/>
              </a:rPr>
              <a:t>−2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маленькое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число,</a:t>
            </a:r>
            <a:r>
              <a:rPr sz="1400" spc="-17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по-</a:t>
            </a:r>
            <a:endParaRPr sz="1400">
              <a:latin typeface="Times New Roman"/>
              <a:cs typeface="Times New Roman"/>
            </a:endParaRPr>
          </a:p>
          <a:p>
            <a:pPr marL="791210" algn="ctr">
              <a:lnSpc>
                <a:spcPts val="840"/>
              </a:lnSpc>
            </a:pP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2100" spc="89" baseline="-29761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2100" baseline="-29761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627" y="9417811"/>
            <a:ext cx="5963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лучим,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общее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среднее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конфликтов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 всех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m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урнах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намного</a:t>
            </a:r>
            <a:r>
              <a:rPr sz="1400" spc="14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меньше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973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3246" y="111429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527" y="772159"/>
            <a:ext cx="6227445" cy="357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215">
              <a:lnSpc>
                <a:spcPts val="1635"/>
              </a:lnSpc>
              <a:spcBef>
                <a:spcPts val="100"/>
              </a:spcBef>
            </a:pPr>
            <a:r>
              <a:rPr sz="2100" spc="30" baseline="-19841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  <a:p>
            <a:pPr marL="2704465">
              <a:lnSpc>
                <a:spcPts val="1635"/>
              </a:lnSpc>
            </a:pPr>
            <a:r>
              <a:rPr sz="2100" baseline="-37698" dirty="0">
                <a:solidFill>
                  <a:srgbClr val="000009"/>
                </a:solidFill>
                <a:latin typeface="Cambria Math"/>
                <a:cs typeface="Cambria Math"/>
              </a:rPr>
              <a:t>2𝑚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400" spc="-15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128.</a:t>
            </a:r>
            <a:endParaRPr sz="1400">
              <a:latin typeface="Cambria Math"/>
              <a:cs typeface="Cambria Math"/>
            </a:endParaRPr>
          </a:p>
          <a:p>
            <a:pPr marL="500380">
              <a:lnSpc>
                <a:spcPct val="100000"/>
              </a:lnSpc>
              <a:spcBef>
                <a:spcPts val="1540"/>
              </a:spcBef>
            </a:pP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хорош,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выдает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строки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большой</a:t>
            </a:r>
            <a:r>
              <a:rPr sz="1400" spc="6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размерности.</a:t>
            </a:r>
            <a:endParaRPr sz="1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345"/>
              </a:spcBef>
              <a:tabLst>
                <a:tab pos="1007744" algn="l"/>
              </a:tabLst>
            </a:pPr>
            <a:r>
              <a:rPr sz="1400" b="1" spc="-5" dirty="0">
                <a:latin typeface="Arial"/>
                <a:cs typeface="Arial"/>
              </a:rPr>
              <a:t>5.11.	</a:t>
            </a:r>
            <a:r>
              <a:rPr sz="1600" b="1" spc="-5" dirty="0">
                <a:latin typeface="Arial"/>
                <a:cs typeface="Arial"/>
              </a:rPr>
              <a:t>Критерий </a:t>
            </a:r>
            <a:r>
              <a:rPr sz="1600" b="1" spc="-10" dirty="0">
                <a:latin typeface="Arial"/>
                <a:cs typeface="Arial"/>
              </a:rPr>
              <a:t>промежутков </a:t>
            </a:r>
            <a:r>
              <a:rPr sz="1600" b="1" spc="-5" dirty="0">
                <a:latin typeface="Arial"/>
                <a:cs typeface="Arial"/>
              </a:rPr>
              <a:t>между днями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рождений</a:t>
            </a:r>
            <a:endParaRPr sz="1600">
              <a:latin typeface="Arial"/>
              <a:cs typeface="Arial"/>
            </a:endParaRPr>
          </a:p>
          <a:p>
            <a:pPr marL="50800" marR="43180" indent="449580" algn="just">
              <a:lnSpc>
                <a:spcPct val="121400"/>
              </a:lnSpc>
              <a:spcBef>
                <a:spcPts val="61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был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введен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Дж. Марсальей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1984 </a:t>
            </a:r>
            <a:r>
              <a:rPr sz="1400" spc="-55" dirty="0">
                <a:solidFill>
                  <a:srgbClr val="000009"/>
                </a:solidFill>
                <a:latin typeface="Times New Roman"/>
                <a:cs typeface="Times New Roman"/>
              </a:rPr>
              <a:t>году.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Опишем критерий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со- 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гласно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[1,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3.3.2].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Предположим, что 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(𝑌</a:t>
            </a:r>
            <a:r>
              <a:rPr sz="1500" spc="-6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75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-5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r>
              <a:rPr sz="1400" spc="-20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дни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рождения, </a:t>
            </a: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 ≤ </a:t>
            </a:r>
            <a:r>
              <a:rPr sz="1400" spc="-9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3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&lt;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𝑚.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Расположим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их 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порядке неубывания 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79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⋯ ≤ </a:t>
            </a:r>
            <a:r>
              <a:rPr sz="1400" spc="-3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44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определим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“промежутков”</a:t>
            </a:r>
            <a:endParaRPr sz="14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985"/>
              </a:spcBef>
            </a:pP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10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50" baseline="-16666" dirty="0">
                <a:solidFill>
                  <a:srgbClr val="000009"/>
                </a:solidFill>
                <a:latin typeface="Cambria Math"/>
                <a:cs typeface="Cambria Math"/>
              </a:rPr>
              <a:t>2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89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𝑛−1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-120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79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𝑚 −</a:t>
            </a:r>
            <a:r>
              <a:rPr sz="1400" spc="-6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-75" dirty="0">
                <a:solidFill>
                  <a:srgbClr val="000009"/>
                </a:solidFill>
                <a:latin typeface="Cambria Math"/>
                <a:cs typeface="Cambria Math"/>
              </a:rPr>
              <a:t>𝑌</a:t>
            </a:r>
            <a:r>
              <a:rPr sz="1500" spc="-11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endParaRPr sz="1500" baseline="-16666">
              <a:latin typeface="Cambria Math"/>
              <a:cs typeface="Cambria Math"/>
            </a:endParaRPr>
          </a:p>
          <a:p>
            <a:pPr marL="50800" marR="46990">
              <a:lnSpc>
                <a:spcPct val="122100"/>
              </a:lnSpc>
              <a:spcBef>
                <a:spcPts val="5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наконец, расположим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промежутки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таком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порядке: </a:t>
            </a:r>
            <a:r>
              <a:rPr sz="1400" spc="-40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60" baseline="-16666" dirty="0">
                <a:solidFill>
                  <a:srgbClr val="000009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≤ ⋯ ≤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Пусть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R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равных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промежутков,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а именно –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число индексов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j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таких,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 &lt; 𝑗 ≤ 𝑛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400" spc="-35" dirty="0">
                <a:solidFill>
                  <a:srgbClr val="000009"/>
                </a:solidFill>
                <a:latin typeface="Cambria Math"/>
                <a:cs typeface="Cambria Math"/>
              </a:rPr>
              <a:t>𝑆</a:t>
            </a:r>
            <a:r>
              <a:rPr sz="1500" spc="-5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</a:t>
            </a:r>
            <a:r>
              <a:rPr sz="1500" spc="225" baseline="-16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𝑆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𝑗−1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.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Когда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=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25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𝑛 =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512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, должно получиться</a:t>
            </a:r>
            <a:r>
              <a:rPr sz="1400" spc="3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следующее.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700" y="4494910"/>
          <a:ext cx="6268720" cy="815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/>
                <a:gridCol w="1260475"/>
                <a:gridCol w="1170305"/>
                <a:gridCol w="1170304"/>
                <a:gridCol w="1147445"/>
              </a:tblGrid>
              <a:tr h="40538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3 и</a:t>
                      </a:r>
                      <a:r>
                        <a:rPr sz="1400" spc="-4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больше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11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400" spc="-20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вероятностью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0.368801577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0.369035243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0.183471182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solidFill>
                            <a:srgbClr val="000009"/>
                          </a:solidFill>
                          <a:latin typeface="Calibri"/>
                          <a:cs typeface="Calibri"/>
                        </a:rPr>
                        <a:t>0.078691997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1227" y="5293842"/>
            <a:ext cx="6199505" cy="43897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449580" algn="just">
              <a:lnSpc>
                <a:spcPct val="121000"/>
              </a:lnSpc>
              <a:spcBef>
                <a:spcPts val="8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среднем, число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одинаковых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промежутков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выбранных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и 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быть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равным приблизительно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 Далее, мы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можем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применить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критерий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много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воспользоваться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𝜒</a:t>
            </a:r>
            <a:r>
              <a:rPr sz="1500" spc="15" baseline="27777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-критерием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тремя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степенями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свободы, чтобы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сравнить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эмпирические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значения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𝑅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правильным распределением.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Так можно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узнать,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ли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вырабатывать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приемлемые случайные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промежутки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между днями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рождений.</a:t>
            </a:r>
            <a:endParaRPr sz="1400">
              <a:latin typeface="Times New Roman"/>
              <a:cs typeface="Times New Roman"/>
            </a:endParaRPr>
          </a:p>
          <a:p>
            <a:pPr marL="38100" marR="33020" indent="449580" algn="just">
              <a:lnSpc>
                <a:spcPct val="120100"/>
              </a:lnSpc>
              <a:spcBef>
                <a:spcPts val="58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Данный критерий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примечателен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нём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споткнулся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  Фибоначчи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запаздыванием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его производные.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Рассмотрим, например,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после-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довательность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𝑛−24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𝑛−55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4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п.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3.3.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Числа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последовательности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удовлетворяют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соотношению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(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𝑛−86</a:t>
            </a:r>
            <a:r>
              <a:rPr sz="2100" spc="30" baseline="1984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𝑚 ≡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(𝑥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𝑛−24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𝑛−31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mod</a:t>
            </a:r>
            <a:r>
              <a:rPr sz="1400" spc="-8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𝑚,</a:t>
            </a:r>
            <a:endParaRPr sz="1400">
              <a:latin typeface="Cambria Math"/>
              <a:cs typeface="Cambria Math"/>
            </a:endParaRPr>
          </a:p>
          <a:p>
            <a:pPr marL="38100" marR="30480">
              <a:lnSpc>
                <a:spcPct val="120000"/>
              </a:lnSpc>
              <a:spcBef>
                <a:spcPts val="61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так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обе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стороны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конгруэнтны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𝑛−24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𝑛−55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+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𝑛−86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Поэтому две пары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ностей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равны</a:t>
            </a:r>
            <a:endParaRPr sz="140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  <a:spcBef>
                <a:spcPts val="1285"/>
              </a:spcBef>
            </a:pP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𝑛−24 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≡ </a:t>
            </a: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𝑛−31 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2100" spc="-240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𝑛−86</a:t>
            </a:r>
            <a:endParaRPr sz="1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42621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98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02" y="685291"/>
            <a:ext cx="380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СЛЕПОВИЧЕВ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И.И. </a:t>
            </a:r>
            <a:r>
              <a:rPr sz="1200" spc="-15" dirty="0">
                <a:solidFill>
                  <a:srgbClr val="000009"/>
                </a:solidFill>
                <a:latin typeface="Times New Roman"/>
                <a:cs typeface="Times New Roman"/>
              </a:rPr>
              <a:t>Генераторы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псевдослучайных</a:t>
            </a:r>
            <a:r>
              <a:rPr sz="1200" spc="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Times New Roman"/>
                <a:cs typeface="Times New Roman"/>
              </a:rPr>
              <a:t>чисел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1070" y="8922257"/>
            <a:ext cx="140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7751" y="9010650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000009"/>
                </a:solidFill>
                <a:latin typeface="Cambria Math"/>
                <a:cs typeface="Cambria Math"/>
              </a:rPr>
              <a:t>𝑢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4082" y="8786621"/>
            <a:ext cx="373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-41666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2100" spc="202" baseline="-41666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2363" y="9041129"/>
            <a:ext cx="150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𝐾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5063" y="9062973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2192">
            <a:solidFill>
              <a:srgbClr val="00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8625" y="9010650"/>
            <a:ext cx="292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950" algn="l"/>
              </a:tabLst>
            </a:pP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2	</a:t>
            </a:r>
            <a:r>
              <a:rPr sz="1000" spc="10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827" y="900430"/>
            <a:ext cx="6250940" cy="79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100" spc="37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5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2100" spc="22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𝑛−31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≡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𝑛−24  </a:t>
            </a:r>
            <a:r>
              <a:rPr sz="2100" baseline="11904" dirty="0">
                <a:solidFill>
                  <a:srgbClr val="000009"/>
                </a:solidFill>
                <a:latin typeface="Cambria Math"/>
                <a:cs typeface="Cambria Math"/>
              </a:rPr>
              <a:t>−</a:t>
            </a:r>
            <a:r>
              <a:rPr sz="2100" spc="-270" baseline="11904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𝑛−86</a:t>
            </a:r>
            <a:r>
              <a:rPr sz="2100" spc="30" baseline="11904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2100" baseline="11904">
              <a:latin typeface="Cambria Math"/>
              <a:cs typeface="Cambria Math"/>
            </a:endParaRPr>
          </a:p>
          <a:p>
            <a:pPr marL="63500" marR="55880" indent="449580" algn="just">
              <a:lnSpc>
                <a:spcPct val="120000"/>
              </a:lnSpc>
              <a:spcBef>
                <a:spcPts val="325"/>
              </a:spcBef>
            </a:pPr>
            <a:r>
              <a:rPr sz="1400" spc="-75" dirty="0">
                <a:solidFill>
                  <a:srgbClr val="000009"/>
                </a:solidFill>
                <a:latin typeface="Times New Roman"/>
                <a:cs typeface="Times New Roman"/>
              </a:rPr>
              <a:t>Т.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о.,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оказывается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близко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𝑛−24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или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𝑥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𝑛−31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одна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та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же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ность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больше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вероятности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появиться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двух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промежутках.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Тогда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сред- </a:t>
            </a:r>
            <a:r>
              <a:rPr sz="1400" spc="36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нем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R 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будет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приближаться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 2, 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к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1335"/>
              </a:spcBef>
              <a:tabLst>
                <a:tab pos="963930" algn="l"/>
              </a:tabLst>
            </a:pPr>
            <a:r>
              <a:rPr sz="1400" b="1" spc="-5" dirty="0">
                <a:latin typeface="Arial"/>
                <a:cs typeface="Arial"/>
              </a:rPr>
              <a:t>5.12.	</a:t>
            </a:r>
            <a:r>
              <a:rPr sz="1600" b="1" spc="-10" dirty="0">
                <a:latin typeface="Arial"/>
                <a:cs typeface="Arial"/>
              </a:rPr>
              <a:t>Универсальный </a:t>
            </a:r>
            <a:r>
              <a:rPr sz="1600" b="1" spc="-5" dirty="0">
                <a:latin typeface="Arial"/>
                <a:cs typeface="Arial"/>
              </a:rPr>
              <a:t>статистический </a:t>
            </a:r>
            <a:r>
              <a:rPr sz="1600" b="1" spc="-10" dirty="0">
                <a:latin typeface="Arial"/>
                <a:cs typeface="Arial"/>
              </a:rPr>
              <a:t>тест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Маурера</a:t>
            </a:r>
            <a:endParaRPr sz="1600">
              <a:latin typeface="Arial"/>
              <a:cs typeface="Arial"/>
            </a:endParaRPr>
          </a:p>
          <a:p>
            <a:pPr marL="63500" marR="53975" indent="449580" algn="just">
              <a:lnSpc>
                <a:spcPct val="120500"/>
              </a:lnSpc>
              <a:spcBef>
                <a:spcPts val="62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Универсальный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статистический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тест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Маурера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основан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на идее,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возможно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существенно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сжать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действитель-  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случайны. Другими словами,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если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получилось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значительно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сжать 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тельность бит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𝑠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сгенерированную ГПСЧ,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ГПСЧ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имеет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дефект.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Вместо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сжа- </a:t>
            </a:r>
            <a:r>
              <a:rPr sz="1400" spc="31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тия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данных,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этом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значение,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зависящее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сжатой </a:t>
            </a:r>
            <a:r>
              <a:rPr sz="1400" spc="30" dirty="0">
                <a:solidFill>
                  <a:srgbClr val="000009"/>
                </a:solidFill>
                <a:latin typeface="Times New Roman"/>
                <a:cs typeface="Times New Roman"/>
              </a:rPr>
              <a:t>по-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следовательности.</a:t>
            </a:r>
            <a:endParaRPr sz="1400">
              <a:latin typeface="Times New Roman"/>
              <a:cs typeface="Times New Roman"/>
            </a:endParaRPr>
          </a:p>
          <a:p>
            <a:pPr marL="63500" marR="58419" indent="449580" algn="just">
              <a:lnSpc>
                <a:spcPct val="120700"/>
              </a:lnSpc>
              <a:spcBef>
                <a:spcPts val="37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Универсальность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теста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Маурера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том,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что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он способен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обнаружить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лю-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бой из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основных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классов дефектов</a:t>
            </a:r>
            <a:r>
              <a:rPr sz="1400" spc="-3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ГПСБ.</a:t>
            </a:r>
            <a:endParaRPr sz="1400">
              <a:latin typeface="Times New Roman"/>
              <a:cs typeface="Times New Roman"/>
            </a:endParaRPr>
          </a:p>
          <a:p>
            <a:pPr marL="63500" marR="55880" indent="449580" algn="just">
              <a:lnSpc>
                <a:spcPct val="122400"/>
              </a:lnSpc>
              <a:spcBef>
                <a:spcPts val="345"/>
              </a:spcBef>
            </a:pP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Сначала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выбираются параметры тестирования: параметр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L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длина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блока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битах.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s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разбивается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на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последовательные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непересекаю-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щиеся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длины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вычисляем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них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новую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последовательность целых </a:t>
            </a:r>
            <a:r>
              <a:rPr sz="1400" spc="10" dirty="0">
                <a:solidFill>
                  <a:srgbClr val="000009"/>
                </a:solidFill>
                <a:latin typeface="Times New Roman"/>
                <a:cs typeface="Times New Roman"/>
              </a:rPr>
              <a:t>чи- 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сел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чье двоичное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представление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-й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блок.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Далее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определим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таблицу</a:t>
            </a:r>
            <a:r>
              <a:rPr sz="1400" spc="-3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89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endParaRPr sz="1500" baseline="27777">
              <a:latin typeface="Cambria Math"/>
              <a:cs typeface="Cambria Math"/>
            </a:endParaRPr>
          </a:p>
          <a:p>
            <a:pPr marL="447675" algn="ctr">
              <a:lnSpc>
                <a:spcPct val="100000"/>
              </a:lnSpc>
              <a:spcBef>
                <a:spcPts val="815"/>
              </a:spcBef>
            </a:pPr>
            <a:r>
              <a:rPr sz="1400" spc="65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97" baseline="27777" dirty="0">
                <a:solidFill>
                  <a:srgbClr val="000009"/>
                </a:solidFill>
                <a:latin typeface="Cambria Math"/>
                <a:cs typeface="Cambria Math"/>
              </a:rPr>
              <a:t>𝑘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(𝑡</a:t>
            </a:r>
            <a:r>
              <a:rPr sz="1500" spc="7" baseline="-16666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500" spc="30" baseline="-16666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0009"/>
                </a:solidFill>
                <a:latin typeface="Cambria Math"/>
                <a:cs typeface="Cambria Math"/>
              </a:rPr>
              <a:t>,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… ,</a:t>
            </a:r>
            <a:r>
              <a:rPr sz="1400" spc="-95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𝑘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)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63500" marR="359410" algn="just">
              <a:lnSpc>
                <a:spcPts val="2020"/>
              </a:lnSpc>
              <a:spcBef>
                <a:spcPts val="40"/>
              </a:spcBef>
            </a:pPr>
            <a:r>
              <a:rPr sz="1400" spc="-25" dirty="0">
                <a:solidFill>
                  <a:srgbClr val="000009"/>
                </a:solidFill>
                <a:latin typeface="Times New Roman"/>
                <a:cs typeface="Times New Roman"/>
              </a:rPr>
              <a:t>где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𝑘 = 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⌊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𝑁/𝐿</a:t>
            </a:r>
            <a:r>
              <a:rPr sz="2100" spc="15" baseline="1984" dirty="0">
                <a:solidFill>
                  <a:srgbClr val="000009"/>
                </a:solidFill>
                <a:latin typeface="Cambria Math"/>
                <a:cs typeface="Cambria Math"/>
              </a:rPr>
              <a:t>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 </a:t>
            </a:r>
            <a:r>
              <a:rPr sz="1400" spc="-25" dirty="0">
                <a:solidFill>
                  <a:srgbClr val="000009"/>
                </a:solidFill>
                <a:latin typeface="Cambria Math"/>
                <a:cs typeface="Cambria Math"/>
              </a:rPr>
              <a:t>𝑡</a:t>
            </a:r>
            <a:r>
              <a:rPr sz="1500" spc="-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𝑗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∈ </a:t>
            </a:r>
            <a:r>
              <a:rPr sz="2100" baseline="1984" dirty="0">
                <a:solidFill>
                  <a:srgbClr val="000009"/>
                </a:solidFill>
                <a:latin typeface="Cambria Math"/>
                <a:cs typeface="Cambria Math"/>
              </a:rPr>
              <a:t>{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0,1,2, … ,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r>
              <a:rPr sz="2100" spc="-7" baseline="1984" dirty="0">
                <a:solidFill>
                  <a:srgbClr val="000009"/>
                </a:solidFill>
                <a:latin typeface="Cambria Math"/>
                <a:cs typeface="Cambria Math"/>
              </a:rPr>
              <a:t>}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Оставшиеся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биты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в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конце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последова-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тельности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отбрасываются.</a:t>
            </a:r>
            <a:endParaRPr sz="1400">
              <a:latin typeface="Times New Roman"/>
              <a:cs typeface="Times New Roman"/>
            </a:endParaRPr>
          </a:p>
          <a:p>
            <a:pPr marL="513080" algn="just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Первые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называют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инициализирующей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частью.   Q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должно</a:t>
            </a:r>
            <a:r>
              <a:rPr sz="1400" spc="95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быть</a:t>
            </a:r>
            <a:endParaRPr sz="14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21700"/>
              </a:lnSpc>
              <a:spcBef>
                <a:spcPts val="30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выбрано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минимум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порядка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10 ∙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, с тем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расчётом,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чтобы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каждый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из </a:t>
            </a:r>
            <a:r>
              <a:rPr sz="1400" spc="5" dirty="0">
                <a:solidFill>
                  <a:srgbClr val="000009"/>
                </a:solidFill>
                <a:latin typeface="Cambria Math"/>
                <a:cs typeface="Cambria Math"/>
              </a:rPr>
              <a:t>2</a:t>
            </a:r>
            <a:r>
              <a:rPr sz="1500" spc="7" baseline="27777" dirty="0">
                <a:solidFill>
                  <a:srgbClr val="000009"/>
                </a:solidFill>
                <a:latin typeface="Cambria Math"/>
                <a:cs typeface="Cambria Math"/>
              </a:rPr>
              <a:t>𝐿 </a:t>
            </a:r>
            <a:r>
              <a:rPr sz="1400" i="1" spc="-5" dirty="0">
                <a:solidFill>
                  <a:srgbClr val="000009"/>
                </a:solidFill>
                <a:latin typeface="Times New Roman"/>
                <a:cs typeface="Times New Roman"/>
              </a:rPr>
              <a:t>L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-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битовых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появляется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как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минимум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раз в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первых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Q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блоках. </a:t>
            </a:r>
            <a:r>
              <a:rPr sz="1400" spc="5" dirty="0">
                <a:solidFill>
                  <a:srgbClr val="000009"/>
                </a:solidFill>
                <a:latin typeface="Times New Roman"/>
                <a:cs typeface="Times New Roman"/>
              </a:rPr>
              <a:t>Оставшиеся </a:t>
            </a:r>
            <a:r>
              <a:rPr sz="1400" i="1" dirty="0">
                <a:solidFill>
                  <a:srgbClr val="000009"/>
                </a:solidFill>
                <a:latin typeface="Times New Roman"/>
                <a:cs typeface="Times New Roman"/>
              </a:rPr>
              <a:t>K  </a:t>
            </a:r>
            <a:r>
              <a:rPr sz="1400" spc="-20" dirty="0">
                <a:solidFill>
                  <a:srgbClr val="000009"/>
                </a:solidFill>
                <a:latin typeface="Times New Roman"/>
                <a:cs typeface="Times New Roman"/>
              </a:rPr>
              <a:t>блоков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используются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для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вычисления статистики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𝑋</a:t>
            </a:r>
            <a:r>
              <a:rPr sz="1500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𝑢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следующим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образом. Для  каждого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I,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𝑄 + 1 ≤ 𝑖 ≤ 𝑄 + </a:t>
            </a:r>
            <a:r>
              <a:rPr sz="1400" spc="15" dirty="0">
                <a:solidFill>
                  <a:srgbClr val="000009"/>
                </a:solidFill>
                <a:latin typeface="Cambria Math"/>
                <a:cs typeface="Cambria Math"/>
              </a:rPr>
              <a:t>𝐾,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= 𝑖 − </a:t>
            </a:r>
            <a:r>
              <a:rPr sz="1400" spc="-15" dirty="0">
                <a:solidFill>
                  <a:srgbClr val="000009"/>
                </a:solidFill>
                <a:latin typeface="Cambria Math"/>
                <a:cs typeface="Cambria Math"/>
              </a:rPr>
              <a:t>𝑇</a:t>
            </a:r>
            <a:r>
              <a:rPr sz="1500" spc="-22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200" spc="-22" baseline="-34722" dirty="0">
                <a:solidFill>
                  <a:srgbClr val="000009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;  </a:t>
            </a:r>
            <a:r>
              <a:rPr sz="1400" spc="1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500" spc="15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 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–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это 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число  </a:t>
            </a: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позиций, 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начиная</a:t>
            </a:r>
            <a:r>
              <a:rPr sz="1400" spc="-150" dirty="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9"/>
                </a:solidFill>
                <a:latin typeface="Times New Roman"/>
                <a:cs typeface="Times New Roman"/>
              </a:rPr>
              <a:t>с</a:t>
            </a:r>
            <a:endParaRPr sz="1400">
              <a:latin typeface="Times New Roman"/>
              <a:cs typeface="Times New Roman"/>
            </a:endParaRPr>
          </a:p>
          <a:p>
            <a:pPr marL="63500" marR="3790315" algn="just">
              <a:lnSpc>
                <a:spcPts val="2410"/>
              </a:lnSpc>
              <a:spcBef>
                <a:spcPts val="25"/>
              </a:spcBef>
            </a:pPr>
            <a:r>
              <a:rPr sz="1400" spc="-5" dirty="0">
                <a:solidFill>
                  <a:srgbClr val="000009"/>
                </a:solidFill>
                <a:latin typeface="Times New Roman"/>
                <a:cs typeface="Times New Roman"/>
              </a:rPr>
              <a:t>последнего </a:t>
            </a:r>
            <a:r>
              <a:rPr sz="1400" spc="-10" dirty="0">
                <a:solidFill>
                  <a:srgbClr val="000009"/>
                </a:solidFill>
                <a:latin typeface="Times New Roman"/>
                <a:cs typeface="Times New Roman"/>
              </a:rPr>
              <a:t>появления </a:t>
            </a:r>
            <a:r>
              <a:rPr sz="1400" spc="-15" dirty="0">
                <a:solidFill>
                  <a:srgbClr val="000009"/>
                </a:solidFill>
                <a:latin typeface="Times New Roman"/>
                <a:cs typeface="Times New Roman"/>
              </a:rPr>
              <a:t>блока </a:t>
            </a:r>
            <a:r>
              <a:rPr sz="1400" spc="25" dirty="0">
                <a:solidFill>
                  <a:srgbClr val="000009"/>
                </a:solidFill>
                <a:latin typeface="Cambria Math"/>
                <a:cs typeface="Cambria Math"/>
              </a:rPr>
              <a:t>𝑏</a:t>
            </a:r>
            <a:r>
              <a:rPr sz="1500" spc="37" baseline="-16666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400" spc="25" dirty="0">
                <a:solidFill>
                  <a:srgbClr val="000009"/>
                </a:solidFill>
                <a:latin typeface="Times New Roman"/>
                <a:cs typeface="Times New Roman"/>
              </a:rPr>
              <a:t>.  </a:t>
            </a:r>
            <a:r>
              <a:rPr sz="1400" spc="-40" dirty="0">
                <a:solidFill>
                  <a:srgbClr val="000009"/>
                </a:solidFill>
                <a:latin typeface="Times New Roman"/>
                <a:cs typeface="Times New Roman"/>
              </a:rPr>
              <a:t>Тогда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135"/>
              </a:lnSpc>
            </a:pPr>
            <a:r>
              <a:rPr sz="1000" spc="15" dirty="0">
                <a:solidFill>
                  <a:srgbClr val="000009"/>
                </a:solidFill>
                <a:latin typeface="Cambria Math"/>
                <a:cs typeface="Cambria Math"/>
              </a:rPr>
              <a:t>𝑄+𝐾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0859" y="9202673"/>
            <a:ext cx="42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000009"/>
                </a:solidFill>
                <a:latin typeface="Cambria Math"/>
                <a:cs typeface="Cambria Math"/>
              </a:rPr>
              <a:t>𝑖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=</a:t>
            </a:r>
            <a:r>
              <a:rPr sz="1000" spc="50" dirty="0">
                <a:solidFill>
                  <a:srgbClr val="000009"/>
                </a:solidFill>
                <a:latin typeface="Cambria Math"/>
                <a:cs typeface="Cambria Math"/>
              </a:rPr>
              <a:t>𝑄</a:t>
            </a:r>
            <a:r>
              <a:rPr sz="1000" spc="-20" dirty="0">
                <a:solidFill>
                  <a:srgbClr val="000009"/>
                </a:solidFill>
                <a:latin typeface="Cambria Math"/>
                <a:cs typeface="Cambria Math"/>
              </a:rPr>
              <a:t>+</a:t>
            </a:r>
            <a:r>
              <a:rPr sz="1000" spc="20" dirty="0">
                <a:solidFill>
                  <a:srgbClr val="000009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1630" y="8923781"/>
            <a:ext cx="9283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65" dirty="0">
                <a:solidFill>
                  <a:srgbClr val="000009"/>
                </a:solidFill>
                <a:latin typeface="Cambria Math"/>
                <a:cs typeface="Cambria Math"/>
              </a:rPr>
              <a:t>∑ </a:t>
            </a:r>
            <a:r>
              <a:rPr sz="1400" spc="-5" dirty="0">
                <a:solidFill>
                  <a:srgbClr val="000009"/>
                </a:solidFill>
                <a:latin typeface="Cambria Math"/>
                <a:cs typeface="Cambria Math"/>
              </a:rPr>
              <a:t>log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𝐴</a:t>
            </a:r>
            <a:r>
              <a:rPr sz="1400" spc="70" dirty="0">
                <a:solidFill>
                  <a:srgbClr val="000009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0009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27421</Words>
  <Application>Microsoft Office PowerPoint</Application>
  <PresentationFormat>Произвольный</PresentationFormat>
  <Paragraphs>2597</Paragraphs>
  <Slides>118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118</vt:i4>
      </vt:variant>
    </vt:vector>
  </HeadingPairs>
  <TitlesOfParts>
    <vt:vector size="11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псевдослучайных чисел</dc:title>
  <dc:subject>Учебное пособие</dc:subject>
  <dc:creator>Слеповичев И.И.</dc:creator>
  <cp:lastModifiedBy>Иван Слеповичев</cp:lastModifiedBy>
  <cp:revision>1</cp:revision>
  <dcterms:created xsi:type="dcterms:W3CDTF">2021-03-09T13:45:58Z</dcterms:created>
  <dcterms:modified xsi:type="dcterms:W3CDTF">2021-03-09T13:49:02Z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2021-03-05T00:00:00Z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2021-03-09T00:00:00Z</vt:filetime>
  </property>
</Properties>
</file>