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46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D4DA-30CE-473A-AAFA-239ACD8028B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EC7F4-B8CD-4BC3-9873-76669EB1F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D1F56-B48A-42CA-86CD-095590820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D1F56-B48A-42CA-86CD-095590820E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D1F56-B48A-42CA-86CD-095590820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444F-0121-4311-BD3E-A74AAF31215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54EC-86F2-412F-AF05-1E87FDA5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Review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7" y="42646"/>
            <a:ext cx="8152823" cy="2549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2433"/>
            <a:ext cx="738187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3" y="3337111"/>
            <a:ext cx="62865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19" y="3991666"/>
            <a:ext cx="62484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83" y="4631569"/>
            <a:ext cx="6438900" cy="4476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3360"/>
              </p:ext>
            </p:extLst>
          </p:nvPr>
        </p:nvGraphicFramePr>
        <p:xfrm>
          <a:off x="7560252" y="2592433"/>
          <a:ext cx="4273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35832087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436993190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2154159663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437892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7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Can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408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933"/>
              </p:ext>
            </p:extLst>
          </p:nvPr>
        </p:nvGraphicFramePr>
        <p:xfrm>
          <a:off x="7560252" y="4405619"/>
          <a:ext cx="34956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30">
                  <a:extLst>
                    <a:ext uri="{9D8B030D-6E8A-4147-A177-3AD203B41FA5}">
                      <a16:colId xmlns:a16="http://schemas.microsoft.com/office/drawing/2014/main" val="2358320877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436993190"/>
                    </a:ext>
                  </a:extLst>
                </a:gridCol>
                <a:gridCol w="1100514">
                  <a:extLst>
                    <a:ext uri="{9D8B030D-6E8A-4147-A177-3AD203B41FA5}">
                      <a16:colId xmlns:a16="http://schemas.microsoft.com/office/drawing/2014/main" val="2154159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7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Eng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408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6827"/>
              </p:ext>
            </p:extLst>
          </p:nvPr>
        </p:nvGraphicFramePr>
        <p:xfrm>
          <a:off x="7560252" y="3347510"/>
          <a:ext cx="4273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869707859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400470209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91627881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5421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Oya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503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2933"/>
              </p:ext>
            </p:extLst>
          </p:nvPr>
        </p:nvGraphicFramePr>
        <p:xfrm>
          <a:off x="7560251" y="5161470"/>
          <a:ext cx="3495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30">
                  <a:extLst>
                    <a:ext uri="{9D8B030D-6E8A-4147-A177-3AD203B41FA5}">
                      <a16:colId xmlns:a16="http://schemas.microsoft.com/office/drawing/2014/main" val="35957661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830112701"/>
                    </a:ext>
                  </a:extLst>
                </a:gridCol>
                <a:gridCol w="1100514">
                  <a:extLst>
                    <a:ext uri="{9D8B030D-6E8A-4147-A177-3AD203B41FA5}">
                      <a16:colId xmlns:a16="http://schemas.microsoft.com/office/drawing/2014/main" val="28529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56195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3806" y="5368393"/>
            <a:ext cx="6800850" cy="533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21830" y="5605437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REJECTED: PK </a:t>
            </a:r>
            <a:r>
              <a:rPr lang="tr-TR" b="1" dirty="0" err="1" smtClean="0">
                <a:solidFill>
                  <a:srgbClr val="FF0000"/>
                </a:solidFill>
              </a:rPr>
              <a:t>constraint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83" y="5897452"/>
            <a:ext cx="6248400" cy="400050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9268"/>
              </p:ext>
            </p:extLst>
          </p:nvPr>
        </p:nvGraphicFramePr>
        <p:xfrm>
          <a:off x="7560251" y="3691532"/>
          <a:ext cx="4273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869707859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400470209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91627881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5421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Oya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50304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978" y="6382886"/>
            <a:ext cx="6181725" cy="371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37983" y="6309685"/>
            <a:ext cx="32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REJECTED: NOT NULL </a:t>
            </a:r>
            <a:r>
              <a:rPr lang="tr-TR" b="1" dirty="0" err="1" smtClean="0">
                <a:solidFill>
                  <a:srgbClr val="FF0000"/>
                </a:solidFill>
              </a:rPr>
              <a:t>constraint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7" y="42646"/>
            <a:ext cx="8152823" cy="2549787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560252" y="2592433"/>
          <a:ext cx="4273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35832087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436993190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2154159663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437892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7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Can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NULL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408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560252" y="3347510"/>
          <a:ext cx="4273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869707859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400470209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91627881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5421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Oya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503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4057"/>
              </p:ext>
            </p:extLst>
          </p:nvPr>
        </p:nvGraphicFramePr>
        <p:xfrm>
          <a:off x="7560249" y="5331311"/>
          <a:ext cx="3495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30">
                  <a:extLst>
                    <a:ext uri="{9D8B030D-6E8A-4147-A177-3AD203B41FA5}">
                      <a16:colId xmlns:a16="http://schemas.microsoft.com/office/drawing/2014/main" val="35957661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830112701"/>
                    </a:ext>
                  </a:extLst>
                </a:gridCol>
                <a:gridCol w="1100514">
                  <a:extLst>
                    <a:ext uri="{9D8B030D-6E8A-4147-A177-3AD203B41FA5}">
                      <a16:colId xmlns:a16="http://schemas.microsoft.com/office/drawing/2014/main" val="28529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5619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560251" y="3691532"/>
          <a:ext cx="4273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869707859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4004702091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916278812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5421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Oya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503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002193" y="6044026"/>
            <a:ext cx="531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REJECTED: ON DELETE NO ACTION </a:t>
            </a:r>
            <a:r>
              <a:rPr lang="tr-TR" b="1" dirty="0" err="1" smtClean="0">
                <a:solidFill>
                  <a:srgbClr val="FF0000"/>
                </a:solidFill>
              </a:rPr>
              <a:t>for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Supervisor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field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522"/>
            <a:ext cx="6248400" cy="3524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74665"/>
              </p:ext>
            </p:extLst>
          </p:nvPr>
        </p:nvGraphicFramePr>
        <p:xfrm>
          <a:off x="7560250" y="3352000"/>
          <a:ext cx="8376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623">
                  <a:extLst>
                    <a:ext uri="{9D8B030D-6E8A-4147-A177-3AD203B41FA5}">
                      <a16:colId xmlns:a16="http://schemas.microsoft.com/office/drawing/2014/main" val="246118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8952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1265"/>
              </p:ext>
            </p:extLst>
          </p:nvPr>
        </p:nvGraphicFramePr>
        <p:xfrm>
          <a:off x="9984211" y="5345482"/>
          <a:ext cx="10717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713">
                  <a:extLst>
                    <a:ext uri="{9D8B030D-6E8A-4147-A177-3AD203B41FA5}">
                      <a16:colId xmlns:a16="http://schemas.microsoft.com/office/drawing/2014/main" val="2461186983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89529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0672"/>
            <a:ext cx="8505825" cy="428625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00910"/>
              </p:ext>
            </p:extLst>
          </p:nvPr>
        </p:nvGraphicFramePr>
        <p:xfrm>
          <a:off x="7604267" y="5338841"/>
          <a:ext cx="130872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27">
                  <a:extLst>
                    <a:ext uri="{9D8B030D-6E8A-4147-A177-3AD203B41FA5}">
                      <a16:colId xmlns:a16="http://schemas.microsoft.com/office/drawing/2014/main" val="2461186983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8952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15636"/>
              </p:ext>
            </p:extLst>
          </p:nvPr>
        </p:nvGraphicFramePr>
        <p:xfrm>
          <a:off x="10593760" y="3699100"/>
          <a:ext cx="12304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16">
                  <a:extLst>
                    <a:ext uri="{9D8B030D-6E8A-4147-A177-3AD203B41FA5}">
                      <a16:colId xmlns:a16="http://schemas.microsoft.com/office/drawing/2014/main" val="2461186983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89529"/>
                  </a:ext>
                </a:extLst>
              </a:tr>
            </a:tbl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4768181"/>
            <a:ext cx="6219825" cy="447675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44322"/>
              </p:ext>
            </p:extLst>
          </p:nvPr>
        </p:nvGraphicFramePr>
        <p:xfrm>
          <a:off x="10593759" y="3341881"/>
          <a:ext cx="124004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42">
                  <a:extLst>
                    <a:ext uri="{9D8B030D-6E8A-4147-A177-3AD203B41FA5}">
                      <a16:colId xmlns:a16="http://schemas.microsoft.com/office/drawing/2014/main" val="2461186983"/>
                    </a:ext>
                  </a:extLst>
                </a:gridCol>
              </a:tblGrid>
              <a:tr h="3149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8952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62792"/>
              </p:ext>
            </p:extLst>
          </p:nvPr>
        </p:nvGraphicFramePr>
        <p:xfrm>
          <a:off x="7560247" y="4590587"/>
          <a:ext cx="3495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30">
                  <a:extLst>
                    <a:ext uri="{9D8B030D-6E8A-4147-A177-3AD203B41FA5}">
                      <a16:colId xmlns:a16="http://schemas.microsoft.com/office/drawing/2014/main" val="333239124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3664706583"/>
                    </a:ext>
                  </a:extLst>
                </a:gridCol>
                <a:gridCol w="1100514">
                  <a:extLst>
                    <a:ext uri="{9D8B030D-6E8A-4147-A177-3AD203B41FA5}">
                      <a16:colId xmlns:a16="http://schemas.microsoft.com/office/drawing/2014/main" val="128534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5953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68687"/>
              </p:ext>
            </p:extLst>
          </p:nvPr>
        </p:nvGraphicFramePr>
        <p:xfrm>
          <a:off x="7560246" y="4958290"/>
          <a:ext cx="3495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30">
                  <a:extLst>
                    <a:ext uri="{9D8B030D-6E8A-4147-A177-3AD203B41FA5}">
                      <a16:colId xmlns:a16="http://schemas.microsoft.com/office/drawing/2014/main" val="63623324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1995108306"/>
                    </a:ext>
                  </a:extLst>
                </a:gridCol>
                <a:gridCol w="1100514">
                  <a:extLst>
                    <a:ext uri="{9D8B030D-6E8A-4147-A177-3AD203B41FA5}">
                      <a16:colId xmlns:a16="http://schemas.microsoft.com/office/drawing/2014/main" val="192850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3763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0175"/>
              </p:ext>
            </p:extLst>
          </p:nvPr>
        </p:nvGraphicFramePr>
        <p:xfrm>
          <a:off x="7575392" y="4978074"/>
          <a:ext cx="3495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30">
                  <a:extLst>
                    <a:ext uri="{9D8B030D-6E8A-4147-A177-3AD203B41FA5}">
                      <a16:colId xmlns:a16="http://schemas.microsoft.com/office/drawing/2014/main" val="3332391240"/>
                    </a:ext>
                  </a:extLst>
                </a:gridCol>
                <a:gridCol w="1012031">
                  <a:extLst>
                    <a:ext uri="{9D8B030D-6E8A-4147-A177-3AD203B41FA5}">
                      <a16:colId xmlns:a16="http://schemas.microsoft.com/office/drawing/2014/main" val="3664706583"/>
                    </a:ext>
                  </a:extLst>
                </a:gridCol>
                <a:gridCol w="1100514">
                  <a:extLst>
                    <a:ext uri="{9D8B030D-6E8A-4147-A177-3AD203B41FA5}">
                      <a16:colId xmlns:a16="http://schemas.microsoft.com/office/drawing/2014/main" val="128534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59533"/>
                  </a:ext>
                </a:extLst>
              </a:tr>
            </a:tbl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" y="5992504"/>
            <a:ext cx="5591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251"/>
            <a:ext cx="10515600" cy="1325563"/>
          </a:xfrm>
        </p:spPr>
        <p:txBody>
          <a:bodyPr/>
          <a:lstStyle/>
          <a:p>
            <a:r>
              <a:rPr lang="tr-TR" dirty="0" smtClean="0"/>
              <a:t>RA </a:t>
            </a:r>
            <a:r>
              <a:rPr lang="tr-TR" dirty="0" err="1" smtClean="0"/>
              <a:t>Review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/>
          <a:lstStyle/>
          <a:p>
            <a:r>
              <a:rPr lang="tr-TR" dirty="0" err="1" smtClean="0"/>
              <a:t>Student</a:t>
            </a:r>
            <a:r>
              <a:rPr lang="tr-TR" dirty="0" smtClean="0"/>
              <a:t> (</a:t>
            </a:r>
            <a:r>
              <a:rPr lang="tr-TR" u="sng" dirty="0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Deparment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ProjectTeam</a:t>
            </a:r>
            <a:r>
              <a:rPr lang="tr-TR" dirty="0" smtClean="0"/>
              <a:t>(</a:t>
            </a:r>
            <a:r>
              <a:rPr lang="tr-TR" u="sng" dirty="0" err="1" smtClean="0"/>
              <a:t>TeamName,ID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Midterm</a:t>
            </a:r>
            <a:r>
              <a:rPr lang="tr-TR" dirty="0" smtClean="0"/>
              <a:t>(</a:t>
            </a:r>
            <a:r>
              <a:rPr lang="tr-TR" u="sng" dirty="0" smtClean="0"/>
              <a:t>ID</a:t>
            </a:r>
            <a:r>
              <a:rPr lang="tr-TR" dirty="0" smtClean="0"/>
              <a:t>, Grade)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4306"/>
            <a:ext cx="10818831" cy="571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53" y="3847504"/>
            <a:ext cx="4191695" cy="69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848" y="3691599"/>
            <a:ext cx="2884715" cy="782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789" y="3847504"/>
            <a:ext cx="1579124" cy="681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3111" y="3442215"/>
            <a:ext cx="571500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69" y="4602599"/>
            <a:ext cx="9782444" cy="809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984" y="5645511"/>
            <a:ext cx="3327995" cy="7915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1235" y="5608945"/>
            <a:ext cx="3761192" cy="8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251"/>
            <a:ext cx="10515600" cy="1325563"/>
          </a:xfrm>
        </p:spPr>
        <p:txBody>
          <a:bodyPr/>
          <a:lstStyle/>
          <a:p>
            <a:r>
              <a:rPr lang="tr-TR" dirty="0" smtClean="0"/>
              <a:t>RA </a:t>
            </a:r>
            <a:r>
              <a:rPr lang="tr-TR" dirty="0" err="1" smtClean="0"/>
              <a:t>Review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/>
          <a:lstStyle/>
          <a:p>
            <a:r>
              <a:rPr lang="tr-TR" dirty="0" err="1" smtClean="0"/>
              <a:t>Student</a:t>
            </a:r>
            <a:r>
              <a:rPr lang="tr-TR" dirty="0" smtClean="0"/>
              <a:t> (</a:t>
            </a:r>
            <a:r>
              <a:rPr lang="tr-TR" u="sng" dirty="0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Deparment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ProjectTeam</a:t>
            </a:r>
            <a:r>
              <a:rPr lang="tr-TR" dirty="0" smtClean="0"/>
              <a:t>(</a:t>
            </a:r>
            <a:r>
              <a:rPr lang="tr-TR" u="sng" dirty="0" err="1" smtClean="0"/>
              <a:t>TeamName,ID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Midterm</a:t>
            </a:r>
            <a:r>
              <a:rPr lang="tr-TR" dirty="0" smtClean="0"/>
              <a:t>(</a:t>
            </a:r>
            <a:r>
              <a:rPr lang="tr-TR" u="sng" dirty="0" smtClean="0"/>
              <a:t>ID</a:t>
            </a:r>
            <a:r>
              <a:rPr lang="tr-TR" dirty="0" smtClean="0"/>
              <a:t>, Grade)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8" y="2831480"/>
            <a:ext cx="11360025" cy="839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670604"/>
            <a:ext cx="10717243" cy="12948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66" y="5398372"/>
            <a:ext cx="9829606" cy="8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2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251"/>
            <a:ext cx="10515600" cy="1325563"/>
          </a:xfrm>
        </p:spPr>
        <p:txBody>
          <a:bodyPr/>
          <a:lstStyle/>
          <a:p>
            <a:r>
              <a:rPr lang="tr-TR" dirty="0" smtClean="0"/>
              <a:t>RA </a:t>
            </a:r>
            <a:r>
              <a:rPr lang="tr-TR" dirty="0" err="1" smtClean="0"/>
              <a:t>Review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/>
          <a:lstStyle/>
          <a:p>
            <a:r>
              <a:rPr lang="tr-TR" dirty="0" err="1" smtClean="0"/>
              <a:t>Student</a:t>
            </a:r>
            <a:r>
              <a:rPr lang="tr-TR" dirty="0" smtClean="0"/>
              <a:t> (</a:t>
            </a:r>
            <a:r>
              <a:rPr lang="tr-TR" u="sng" dirty="0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Deparment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ProjectTeam</a:t>
            </a:r>
            <a:r>
              <a:rPr lang="tr-TR" dirty="0" smtClean="0"/>
              <a:t>(</a:t>
            </a:r>
            <a:r>
              <a:rPr lang="tr-TR" u="sng" dirty="0" err="1" smtClean="0"/>
              <a:t>TeamName,ID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Midterm</a:t>
            </a:r>
            <a:r>
              <a:rPr lang="tr-TR" dirty="0" smtClean="0"/>
              <a:t>(</a:t>
            </a:r>
            <a:r>
              <a:rPr lang="tr-TR" u="sng" dirty="0" smtClean="0"/>
              <a:t>ID</a:t>
            </a:r>
            <a:r>
              <a:rPr lang="tr-TR" dirty="0" smtClean="0"/>
              <a:t>, Grade)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593"/>
            <a:ext cx="10270238" cy="593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72" y="4458063"/>
            <a:ext cx="4448913" cy="844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274" y="4254436"/>
            <a:ext cx="3517898" cy="11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</a:t>
            </a:r>
            <a:r>
              <a:rPr lang="tr-TR" dirty="0" err="1" smtClean="0"/>
              <a:t>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1532283"/>
            <a:ext cx="11259563" cy="24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SQL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0" y="1487057"/>
            <a:ext cx="11179420" cy="1328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2812620"/>
            <a:ext cx="11450161" cy="80604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9679" y="3862551"/>
            <a:ext cx="10515600" cy="2995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SELECT      </a:t>
            </a:r>
            <a:r>
              <a:rPr lang="tr-TR" dirty="0" err="1" smtClean="0"/>
              <a:t>C.cname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FROM        </a:t>
            </a:r>
            <a:r>
              <a:rPr lang="tr-TR" dirty="0" err="1" smtClean="0"/>
              <a:t>Customer</a:t>
            </a:r>
            <a:r>
              <a:rPr lang="tr-TR" dirty="0" smtClean="0"/>
              <a:t> C, Buy B, </a:t>
            </a:r>
            <a:r>
              <a:rPr lang="tr-TR" dirty="0" err="1" smtClean="0"/>
              <a:t>Book</a:t>
            </a:r>
            <a:r>
              <a:rPr lang="tr-TR" dirty="0" smtClean="0"/>
              <a:t> K</a:t>
            </a:r>
          </a:p>
          <a:p>
            <a:pPr marL="0" indent="0">
              <a:buNone/>
            </a:pPr>
            <a:r>
              <a:rPr lang="tr-TR" dirty="0" smtClean="0"/>
              <a:t>WHERE      </a:t>
            </a:r>
            <a:r>
              <a:rPr lang="tr-TR" dirty="0" err="1" smtClean="0"/>
              <a:t>C.cid</a:t>
            </a:r>
            <a:r>
              <a:rPr lang="tr-TR" dirty="0" smtClean="0"/>
              <a:t> = </a:t>
            </a:r>
            <a:r>
              <a:rPr lang="tr-TR" dirty="0" err="1" smtClean="0"/>
              <a:t>B.cid</a:t>
            </a:r>
            <a:r>
              <a:rPr lang="tr-TR" dirty="0" smtClean="0"/>
              <a:t> AND </a:t>
            </a:r>
            <a:r>
              <a:rPr lang="tr-TR" dirty="0" err="1" smtClean="0"/>
              <a:t>K.isbn</a:t>
            </a:r>
            <a:r>
              <a:rPr lang="tr-TR" dirty="0" smtClean="0"/>
              <a:t> = </a:t>
            </a:r>
            <a:r>
              <a:rPr lang="tr-TR" dirty="0" err="1" smtClean="0"/>
              <a:t>B.isbn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AND </a:t>
            </a:r>
            <a:r>
              <a:rPr lang="tr-TR" dirty="0" err="1" smtClean="0"/>
              <a:t>C.city</a:t>
            </a:r>
            <a:r>
              <a:rPr lang="tr-TR" dirty="0" smtClean="0"/>
              <a:t> = ‘Ankara’ AND </a:t>
            </a:r>
            <a:r>
              <a:rPr lang="tr-TR" dirty="0" err="1" smtClean="0"/>
              <a:t>B.year</a:t>
            </a:r>
            <a:r>
              <a:rPr lang="tr-TR" dirty="0" smtClean="0"/>
              <a:t> = 2010</a:t>
            </a:r>
          </a:p>
          <a:p>
            <a:pPr marL="0" indent="0">
              <a:buNone/>
            </a:pPr>
            <a:r>
              <a:rPr lang="tr-TR" dirty="0" smtClean="0"/>
              <a:t>GROUP BY </a:t>
            </a:r>
            <a:r>
              <a:rPr lang="tr-TR" dirty="0" err="1" smtClean="0"/>
              <a:t>C.cid</a:t>
            </a:r>
            <a:r>
              <a:rPr lang="tr-TR" dirty="0" smtClean="0"/>
              <a:t>, </a:t>
            </a:r>
            <a:r>
              <a:rPr lang="tr-TR" dirty="0" err="1" smtClean="0"/>
              <a:t>C.cname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HAVING     SUM(</a:t>
            </a:r>
            <a:r>
              <a:rPr lang="tr-TR" dirty="0" err="1" smtClean="0"/>
              <a:t>price</a:t>
            </a:r>
            <a:r>
              <a:rPr lang="tr-TR" dirty="0" smtClean="0"/>
              <a:t>) &gt; 500</a:t>
            </a:r>
          </a:p>
        </p:txBody>
      </p:sp>
    </p:spTree>
    <p:extLst>
      <p:ext uri="{BB962C8B-B14F-4D97-AF65-F5344CB8AC3E}">
        <p14:creationId xmlns:p14="http://schemas.microsoft.com/office/powerpoint/2010/main" val="211185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SQL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90" y="1487057"/>
            <a:ext cx="11179420" cy="13280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9679" y="3862551"/>
            <a:ext cx="10515600" cy="299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SELECT    </a:t>
            </a:r>
            <a:r>
              <a:rPr lang="tr-TR" dirty="0" smtClean="0"/>
              <a:t>  B1.cid, B2.cid </a:t>
            </a:r>
          </a:p>
          <a:p>
            <a:pPr marL="0" indent="0">
              <a:buNone/>
            </a:pPr>
            <a:r>
              <a:rPr lang="tr-TR" dirty="0" smtClean="0"/>
              <a:t>FROM        Buy B1, Buy B2</a:t>
            </a:r>
          </a:p>
          <a:p>
            <a:pPr marL="0" indent="0">
              <a:buNone/>
            </a:pPr>
            <a:r>
              <a:rPr lang="tr-TR" dirty="0" smtClean="0"/>
              <a:t>WHERE     B1.isbn = B2.isbn AND B1.cid &lt;&gt; B2.cid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90" y="2812620"/>
            <a:ext cx="8589341" cy="610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399" y="4837055"/>
            <a:ext cx="231345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tr-TR" sz="2800" dirty="0" smtClean="0">
                <a:solidFill>
                  <a:prstClr val="black"/>
                </a:solidFill>
              </a:rPr>
              <a:t>B1.cid </a:t>
            </a:r>
            <a:r>
              <a:rPr lang="tr-TR" sz="2800" b="1" dirty="0" smtClean="0">
                <a:solidFill>
                  <a:srgbClr val="FF0000"/>
                </a:solidFill>
              </a:rPr>
              <a:t>&lt;</a:t>
            </a:r>
            <a:r>
              <a:rPr lang="tr-TR" sz="2800" dirty="0" smtClean="0">
                <a:solidFill>
                  <a:prstClr val="black"/>
                </a:solidFill>
              </a:rPr>
              <a:t> B2.cid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SQL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90" y="1487057"/>
            <a:ext cx="11179420" cy="13280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052" y="3529935"/>
            <a:ext cx="10515600" cy="3153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SELECT    </a:t>
            </a:r>
            <a:r>
              <a:rPr lang="tr-TR" dirty="0" smtClean="0"/>
              <a:t>  </a:t>
            </a:r>
            <a:r>
              <a:rPr lang="tr-TR" dirty="0" err="1" smtClean="0"/>
              <a:t>C.cid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FROM        </a:t>
            </a:r>
            <a:r>
              <a:rPr lang="tr-TR" b="1" dirty="0" err="1" smtClean="0">
                <a:solidFill>
                  <a:srgbClr val="7030A0"/>
                </a:solidFill>
              </a:rPr>
              <a:t>Customers</a:t>
            </a:r>
            <a:r>
              <a:rPr lang="tr-TR" b="1" dirty="0" smtClean="0">
                <a:solidFill>
                  <a:srgbClr val="7030A0"/>
                </a:solidFill>
              </a:rPr>
              <a:t> C</a:t>
            </a:r>
          </a:p>
          <a:p>
            <a:pPr marL="0" indent="0">
              <a:buNone/>
            </a:pPr>
            <a:r>
              <a:rPr lang="tr-TR" dirty="0" smtClean="0"/>
              <a:t>WHERE     NOT EXISTS ( 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B0F0"/>
                </a:solidFill>
              </a:rPr>
              <a:t> </a:t>
            </a:r>
            <a:r>
              <a:rPr lang="tr-TR" b="1" dirty="0" smtClean="0">
                <a:solidFill>
                  <a:srgbClr val="00B0F0"/>
                </a:solidFill>
              </a:rPr>
              <a:t>                                          (SELECT Publisher FROM </a:t>
            </a:r>
            <a:r>
              <a:rPr lang="tr-TR" b="1" dirty="0" err="1" smtClean="0">
                <a:solidFill>
                  <a:srgbClr val="00B0F0"/>
                </a:solidFill>
              </a:rPr>
              <a:t>Book</a:t>
            </a:r>
            <a:r>
              <a:rPr lang="tr-TR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EXCEPT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</a:t>
            </a:r>
            <a:r>
              <a:rPr lang="tr-TR" dirty="0" smtClean="0">
                <a:solidFill>
                  <a:srgbClr val="FF0000"/>
                </a:solidFill>
              </a:rPr>
              <a:t>(SELECT Publisher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                                           FROM </a:t>
            </a:r>
            <a:r>
              <a:rPr lang="tr-TR" dirty="0" err="1" smtClean="0">
                <a:solidFill>
                  <a:srgbClr val="FF0000"/>
                </a:solidFill>
              </a:rPr>
              <a:t>Book</a:t>
            </a:r>
            <a:r>
              <a:rPr lang="tr-TR" dirty="0" smtClean="0">
                <a:solidFill>
                  <a:srgbClr val="FF0000"/>
                </a:solidFill>
              </a:rPr>
              <a:t> K, Buy B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                                           WHERE </a:t>
            </a:r>
            <a:r>
              <a:rPr lang="tr-TR" dirty="0" err="1" smtClean="0">
                <a:solidFill>
                  <a:srgbClr val="FF0000"/>
                </a:solidFill>
              </a:rPr>
              <a:t>K.isbn</a:t>
            </a:r>
            <a:r>
              <a:rPr lang="tr-TR" dirty="0" smtClean="0">
                <a:solidFill>
                  <a:srgbClr val="FF0000"/>
                </a:solidFill>
              </a:rPr>
              <a:t> = </a:t>
            </a:r>
            <a:r>
              <a:rPr lang="tr-TR" dirty="0" err="1" smtClean="0">
                <a:solidFill>
                  <a:srgbClr val="FF0000"/>
                </a:solidFill>
              </a:rPr>
              <a:t>B.isbn</a:t>
            </a:r>
            <a:r>
              <a:rPr lang="tr-TR" dirty="0" smtClean="0">
                <a:solidFill>
                  <a:srgbClr val="FF0000"/>
                </a:solidFill>
              </a:rPr>
              <a:t> AND </a:t>
            </a:r>
            <a:r>
              <a:rPr lang="tr-TR" dirty="0" err="1" smtClean="0">
                <a:solidFill>
                  <a:srgbClr val="FF0000"/>
                </a:solidFill>
              </a:rPr>
              <a:t>B.cid</a:t>
            </a:r>
            <a:r>
              <a:rPr lang="tr-TR" dirty="0" smtClean="0">
                <a:solidFill>
                  <a:srgbClr val="FF0000"/>
                </a:solidFill>
              </a:rPr>
              <a:t> = </a:t>
            </a:r>
            <a:r>
              <a:rPr lang="tr-TR" b="1" dirty="0" err="1" smtClean="0">
                <a:solidFill>
                  <a:srgbClr val="7030A0"/>
                </a:solidFill>
              </a:rPr>
              <a:t>C.cid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4" y="2875350"/>
            <a:ext cx="11041896" cy="5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SQL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90" y="1487057"/>
            <a:ext cx="11179420" cy="13280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6290" y="4140709"/>
            <a:ext cx="10515600" cy="2569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SELECT    </a:t>
            </a:r>
            <a:r>
              <a:rPr lang="tr-TR" dirty="0" smtClean="0"/>
              <a:t>  B2.cid</a:t>
            </a:r>
          </a:p>
          <a:p>
            <a:pPr marL="0" indent="0">
              <a:buNone/>
            </a:pPr>
            <a:r>
              <a:rPr lang="tr-TR" dirty="0" smtClean="0"/>
              <a:t>FROM        Buy B1, Buy B2</a:t>
            </a:r>
          </a:p>
          <a:p>
            <a:pPr marL="0" indent="0">
              <a:buNone/>
            </a:pPr>
            <a:r>
              <a:rPr lang="tr-TR" dirty="0" smtClean="0"/>
              <a:t>WHERE      B1.cid = 1234 AND </a:t>
            </a:r>
            <a:r>
              <a:rPr lang="tr-TR" dirty="0"/>
              <a:t>B1.isbn = B2.isbn AND B1.cid &lt;&gt; </a:t>
            </a:r>
            <a:r>
              <a:rPr lang="tr-TR" dirty="0" smtClean="0"/>
              <a:t>B2.cid</a:t>
            </a:r>
          </a:p>
          <a:p>
            <a:pPr marL="0" indent="0">
              <a:buNone/>
            </a:pPr>
            <a:r>
              <a:rPr lang="tr-TR" dirty="0" smtClean="0"/>
              <a:t>GROUP BY B2.cid</a:t>
            </a:r>
          </a:p>
          <a:p>
            <a:pPr marL="0" indent="0">
              <a:buNone/>
            </a:pPr>
            <a:r>
              <a:rPr lang="tr-TR" dirty="0" smtClean="0"/>
              <a:t>HAVING     COUNT(*) &gt; 20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90" y="2943113"/>
            <a:ext cx="11179420" cy="10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3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269</Words>
  <Application>Microsoft Office PowerPoint</Application>
  <PresentationFormat>Widescreen</PresentationFormat>
  <Paragraphs>105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More Review Questions</vt:lpstr>
      <vt:lpstr>RA Review </vt:lpstr>
      <vt:lpstr>RA Review </vt:lpstr>
      <vt:lpstr>RA Review </vt:lpstr>
      <vt:lpstr>SQL Review</vt:lpstr>
      <vt:lpstr>SQL Review</vt:lpstr>
      <vt:lpstr>SQL Review</vt:lpstr>
      <vt:lpstr>SQL Review</vt:lpstr>
      <vt:lpstr>SQL 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Review Questions</dc:title>
  <dc:creator>Sengor</dc:creator>
  <cp:lastModifiedBy>Sengor</cp:lastModifiedBy>
  <cp:revision>9</cp:revision>
  <dcterms:created xsi:type="dcterms:W3CDTF">2021-12-16T23:29:16Z</dcterms:created>
  <dcterms:modified xsi:type="dcterms:W3CDTF">2022-11-21T20:20:32Z</dcterms:modified>
</cp:coreProperties>
</file>