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  <p:sldMasterId id="2147483675" r:id="rId3"/>
    <p:sldMasterId id="2147483676" r:id="rId4"/>
    <p:sldMasterId id="2147483677" r:id="rId5"/>
    <p:sldMasterId id="2147483678" r:id="rId6"/>
    <p:sldMasterId id="2147483679" r:id="rId7"/>
    <p:sldMasterId id="2147483680" r:id="rId8"/>
    <p:sldMasterId id="2147483681" r:id="rId9"/>
    <p:sldMasterId id="2147483682" r:id="rId10"/>
    <p:sldMasterId id="2147483683" r:id="rId11"/>
    <p:sldMasterId id="2147483684" r:id="rId12"/>
    <p:sldMasterId id="2147483685" r:id="rId13"/>
    <p:sldMasterId id="2147483686" r:id="rId14"/>
    <p:sldMasterId id="2147483687" r:id="rId15"/>
    <p:sldMasterId id="2147483688" r:id="rId16"/>
    <p:sldMasterId id="2147483693" r:id="rId17"/>
    <p:sldMasterId id="2147483694" r:id="rId18"/>
    <p:sldMasterId id="2147483695" r:id="rId19"/>
    <p:sldMasterId id="2147483696" r:id="rId20"/>
    <p:sldMasterId id="2147483697" r:id="rId21"/>
    <p:sldMasterId id="2147483698" r:id="rId22"/>
    <p:sldMasterId id="2147483699" r:id="rId23"/>
    <p:sldMasterId id="2147483700" r:id="rId24"/>
    <p:sldMasterId id="2147483701" r:id="rId25"/>
    <p:sldMasterId id="2147483702" r:id="rId26"/>
    <p:sldMasterId id="2147483703" r:id="rId27"/>
    <p:sldMasterId id="2147483704" r:id="rId28"/>
    <p:sldMasterId id="2147483705" r:id="rId29"/>
    <p:sldMasterId id="2147483706" r:id="rId30"/>
    <p:sldMasterId id="2147483707" r:id="rId31"/>
    <p:sldMasterId id="2147483708" r:id="rId32"/>
    <p:sldMasterId id="2147483709" r:id="rId33"/>
    <p:sldMasterId id="2147483710" r:id="rId34"/>
    <p:sldMasterId id="2147483711" r:id="rId35"/>
    <p:sldMasterId id="2147483712" r:id="rId36"/>
    <p:sldMasterId id="2147483713" r:id="rId37"/>
    <p:sldMasterId id="2147483714" r:id="rId38"/>
    <p:sldMasterId id="2147483715" r:id="rId39"/>
  </p:sldMasterIdLst>
  <p:notesMasterIdLst>
    <p:notesMasterId r:id="rId79"/>
  </p:notesMasterIdLst>
  <p:handoutMasterIdLst>
    <p:handoutMasterId r:id="rId80"/>
  </p:handoutMasterIdLst>
  <p:sldIdLst>
    <p:sldId id="428" r:id="rId40"/>
    <p:sldId id="441" r:id="rId41"/>
    <p:sldId id="442" r:id="rId42"/>
    <p:sldId id="426" r:id="rId43"/>
    <p:sldId id="258" r:id="rId44"/>
    <p:sldId id="425" r:id="rId45"/>
    <p:sldId id="401" r:id="rId46"/>
    <p:sldId id="402" r:id="rId47"/>
    <p:sldId id="403" r:id="rId48"/>
    <p:sldId id="404" r:id="rId49"/>
    <p:sldId id="435" r:id="rId50"/>
    <p:sldId id="405" r:id="rId51"/>
    <p:sldId id="406" r:id="rId52"/>
    <p:sldId id="408" r:id="rId53"/>
    <p:sldId id="437" r:id="rId54"/>
    <p:sldId id="436" r:id="rId55"/>
    <p:sldId id="409" r:id="rId56"/>
    <p:sldId id="410" r:id="rId57"/>
    <p:sldId id="412" r:id="rId58"/>
    <p:sldId id="411" r:id="rId59"/>
    <p:sldId id="262" r:id="rId60"/>
    <p:sldId id="396" r:id="rId61"/>
    <p:sldId id="398" r:id="rId62"/>
    <p:sldId id="413" r:id="rId63"/>
    <p:sldId id="414" r:id="rId64"/>
    <p:sldId id="415" r:id="rId65"/>
    <p:sldId id="416" r:id="rId66"/>
    <p:sldId id="440" r:id="rId67"/>
    <p:sldId id="417" r:id="rId68"/>
    <p:sldId id="418" r:id="rId69"/>
    <p:sldId id="419" r:id="rId70"/>
    <p:sldId id="420" r:id="rId71"/>
    <p:sldId id="421" r:id="rId72"/>
    <p:sldId id="422" r:id="rId73"/>
    <p:sldId id="433" r:id="rId74"/>
    <p:sldId id="434" r:id="rId75"/>
    <p:sldId id="399" r:id="rId76"/>
    <p:sldId id="439" r:id="rId77"/>
    <p:sldId id="423" r:id="rId78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7838" indent="-2063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57263" indent="-42863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36688" indent="-6508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14525" indent="-85725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5"/>
    <a:srgbClr val="FF0000"/>
    <a:srgbClr val="A50021"/>
    <a:srgbClr val="CC00CC"/>
    <a:srgbClr val="CC6600"/>
    <a:srgbClr val="008000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81701" autoAdjust="0"/>
  </p:normalViewPr>
  <p:slideViewPr>
    <p:cSldViewPr>
      <p:cViewPr varScale="1">
        <p:scale>
          <a:sx n="94" d="100"/>
          <a:sy n="94" d="100"/>
        </p:scale>
        <p:origin x="1968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3.xml"/><Relationship Id="rId47" Type="http://schemas.openxmlformats.org/officeDocument/2006/relationships/slide" Target="slides/slide8.xml"/><Relationship Id="rId63" Type="http://schemas.openxmlformats.org/officeDocument/2006/relationships/slide" Target="slides/slide24.xml"/><Relationship Id="rId68" Type="http://schemas.openxmlformats.org/officeDocument/2006/relationships/slide" Target="slides/slide29.xml"/><Relationship Id="rId84" Type="http://schemas.openxmlformats.org/officeDocument/2006/relationships/tableStyles" Target="tableStyles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14.xml"/><Relationship Id="rId58" Type="http://schemas.openxmlformats.org/officeDocument/2006/relationships/slide" Target="slides/slide19.xml"/><Relationship Id="rId74" Type="http://schemas.openxmlformats.org/officeDocument/2006/relationships/slide" Target="slides/slide35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2.xml"/><Relationship Id="rId82" Type="http://schemas.openxmlformats.org/officeDocument/2006/relationships/viewProps" Target="view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4.xml"/><Relationship Id="rId48" Type="http://schemas.openxmlformats.org/officeDocument/2006/relationships/slide" Target="slides/slide9.xml"/><Relationship Id="rId56" Type="http://schemas.openxmlformats.org/officeDocument/2006/relationships/slide" Target="slides/slide17.xml"/><Relationship Id="rId64" Type="http://schemas.openxmlformats.org/officeDocument/2006/relationships/slide" Target="slides/slide25.xml"/><Relationship Id="rId69" Type="http://schemas.openxmlformats.org/officeDocument/2006/relationships/slide" Target="slides/slide30.xml"/><Relationship Id="rId77" Type="http://schemas.openxmlformats.org/officeDocument/2006/relationships/slide" Target="slides/slide3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2.xml"/><Relationship Id="rId72" Type="http://schemas.openxmlformats.org/officeDocument/2006/relationships/slide" Target="slides/slide33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7.xml"/><Relationship Id="rId59" Type="http://schemas.openxmlformats.org/officeDocument/2006/relationships/slide" Target="slides/slide20.xml"/><Relationship Id="rId67" Type="http://schemas.openxmlformats.org/officeDocument/2006/relationships/slide" Target="slides/slide28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.xml"/><Relationship Id="rId54" Type="http://schemas.openxmlformats.org/officeDocument/2006/relationships/slide" Target="slides/slide15.xml"/><Relationship Id="rId62" Type="http://schemas.openxmlformats.org/officeDocument/2006/relationships/slide" Target="slides/slide23.xml"/><Relationship Id="rId70" Type="http://schemas.openxmlformats.org/officeDocument/2006/relationships/slide" Target="slides/slide31.xml"/><Relationship Id="rId75" Type="http://schemas.openxmlformats.org/officeDocument/2006/relationships/slide" Target="slides/slide36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0.xml"/><Relationship Id="rId57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5.xml"/><Relationship Id="rId52" Type="http://schemas.openxmlformats.org/officeDocument/2006/relationships/slide" Target="slides/slide13.xml"/><Relationship Id="rId60" Type="http://schemas.openxmlformats.org/officeDocument/2006/relationships/slide" Target="slides/slide21.xml"/><Relationship Id="rId65" Type="http://schemas.openxmlformats.org/officeDocument/2006/relationships/slide" Target="slides/slide26.xml"/><Relationship Id="rId73" Type="http://schemas.openxmlformats.org/officeDocument/2006/relationships/slide" Target="slides/slide34.xml"/><Relationship Id="rId78" Type="http://schemas.openxmlformats.org/officeDocument/2006/relationships/slide" Target="slides/slide39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1.xml"/><Relationship Id="rId55" Type="http://schemas.openxmlformats.org/officeDocument/2006/relationships/slide" Target="slides/slide16.xml"/><Relationship Id="rId76" Type="http://schemas.openxmlformats.org/officeDocument/2006/relationships/slide" Target="slides/slide3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1.xml"/><Relationship Id="rId45" Type="http://schemas.openxmlformats.org/officeDocument/2006/relationships/slide" Target="slides/slide6.xml"/><Relationship Id="rId66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/>
            </a:lvl1pPr>
          </a:lstStyle>
          <a:p>
            <a:pPr>
              <a:defRPr/>
            </a:pPr>
            <a:fld id="{AA6DB214-5D36-4016-BA75-A537DAAA870B}" type="datetime1">
              <a:rPr lang="en-US" altLang="x-none"/>
              <a:pPr>
                <a:defRPr/>
              </a:pPr>
              <a:t>3/10/2022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/>
            </a:lvl1pPr>
          </a:lstStyle>
          <a:p>
            <a:pPr>
              <a:defRPr/>
            </a:pPr>
            <a:fld id="{5CD7C9E8-99FC-431A-94BF-4829593E5E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514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513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pPr>
              <a:defRPr/>
            </a:pPr>
            <a:fld id="{43DFE7AA-8D85-4D36-8757-30E1C804214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654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778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2pPr>
    <a:lvl3pPr marL="957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3pPr>
    <a:lvl4pPr marL="14366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4pPr>
    <a:lvl5pPr marL="19145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5pPr>
    <a:lvl6pPr marL="2394590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507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426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344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Not a course on transistor physics and transistor circuits. Although, we will look at these to better understand the primitive elements for digital circuits.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FE7AA-8D85-4D36-8757-30E1C804214E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61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FE7AA-8D85-4D36-8757-30E1C804214E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0388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dirty="0">
                <a:latin typeface="Arial" charset="0"/>
                <a:ea typeface="ＭＳ Ｐゴシック" charset="0"/>
              </a:rPr>
              <a:t>There are limits to digital techniques:</a:t>
            </a:r>
          </a:p>
          <a:p>
            <a:pPr lvl="1" indent="-280988" eaLnBrk="1" hangingPunct="1"/>
            <a:r>
              <a:rPr lang="en-US" dirty="0">
                <a:latin typeface="Arial" charset="0"/>
                <a:ea typeface="ＭＳ Ｐゴシック" charset="0"/>
              </a:rPr>
              <a:t>The analog nature of the world requires a time consuming conversion process:</a:t>
            </a:r>
          </a:p>
          <a:p>
            <a:pPr marL="1487488" lvl="3" indent="-342900" eaLnBrk="1" hangingPunct="1">
              <a:buFontTx/>
              <a:buAutoNum type="arabicPeriod"/>
            </a:pPr>
            <a:r>
              <a:rPr lang="en-US" sz="2100" dirty="0">
                <a:latin typeface="Arial" charset="0"/>
                <a:ea typeface="ＭＳ Ｐゴシック" charset="0"/>
              </a:rPr>
              <a:t>Convert the physical variable to an electrical signal (analog).</a:t>
            </a:r>
          </a:p>
          <a:p>
            <a:pPr marL="1487488" lvl="3" indent="-342900" eaLnBrk="1" hangingPunct="1">
              <a:buFontTx/>
              <a:buAutoNum type="arabicPeriod"/>
            </a:pPr>
            <a:r>
              <a:rPr lang="en-US" sz="2100" dirty="0">
                <a:latin typeface="Arial" charset="0"/>
                <a:ea typeface="ＭＳ Ｐゴシック" charset="0"/>
              </a:rPr>
              <a:t>Convert the analog signal to digital form.</a:t>
            </a:r>
          </a:p>
          <a:p>
            <a:pPr marL="1487488" lvl="3" indent="-342900" eaLnBrk="1" hangingPunct="1">
              <a:buFontTx/>
              <a:buAutoNum type="arabicPeriod"/>
            </a:pPr>
            <a:r>
              <a:rPr lang="en-US" sz="2100" dirty="0">
                <a:latin typeface="Arial" charset="0"/>
                <a:ea typeface="ＭＳ Ｐゴシック" charset="0"/>
              </a:rPr>
              <a:t>Process (operate on) the digital information.</a:t>
            </a:r>
          </a:p>
          <a:p>
            <a:pPr marL="1487488" lvl="3" indent="-342900" eaLnBrk="1" hangingPunct="1">
              <a:buFontTx/>
              <a:buAutoNum type="arabicPeriod"/>
            </a:pPr>
            <a:r>
              <a:rPr lang="en-US" sz="2100" dirty="0">
                <a:latin typeface="Arial" charset="0"/>
                <a:ea typeface="ＭＳ Ｐゴシック" charset="0"/>
              </a:rPr>
              <a:t>Convert the digital output back to real-world analog 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FE7AA-8D85-4D36-8757-30E1C804214E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0791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FE7AA-8D85-4D36-8757-30E1C804214E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359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 circuit controlling the level of fluid in a tank</a:t>
            </a:r>
          </a:p>
          <a:p>
            <a:pPr lvl="1" eaLnBrk="1" hangingPunct="1"/>
            <a:r>
              <a:rPr lang="en-US" altLang="x-none" dirty="0"/>
              <a:t>inputs are:</a:t>
            </a:r>
          </a:p>
          <a:p>
            <a:pPr lvl="2" eaLnBrk="1" hangingPunct="1"/>
            <a:r>
              <a:rPr lang="en-US" altLang="x-none" dirty="0"/>
              <a:t>HI - 	</a:t>
            </a:r>
            <a:r>
              <a:rPr lang="en-US" altLang="x-none" dirty="0">
                <a:latin typeface="Calibri" pitchFamily="34" charset="0"/>
              </a:rPr>
              <a:t>1</a:t>
            </a:r>
            <a:r>
              <a:rPr lang="en-US" altLang="x-none" dirty="0"/>
              <a:t> if fluid level is too high, 0 otherwise</a:t>
            </a:r>
          </a:p>
          <a:p>
            <a:pPr lvl="2" eaLnBrk="1" hangingPunct="1"/>
            <a:r>
              <a:rPr lang="en-US" altLang="x-none" dirty="0"/>
              <a:t>LO -	</a:t>
            </a:r>
            <a:r>
              <a:rPr lang="en-US" altLang="x-none" dirty="0">
                <a:latin typeface="Calibri" pitchFamily="34" charset="0"/>
              </a:rPr>
              <a:t>1</a:t>
            </a:r>
            <a:r>
              <a:rPr lang="en-US" altLang="x-none" dirty="0"/>
              <a:t> if fluid level is too low, 0 otherwise</a:t>
            </a:r>
          </a:p>
          <a:p>
            <a:pPr lvl="1" eaLnBrk="1" hangingPunct="1"/>
            <a:r>
              <a:rPr lang="en-US" altLang="x-none" dirty="0"/>
              <a:t>outputs are:</a:t>
            </a:r>
          </a:p>
          <a:p>
            <a:pPr lvl="2" eaLnBrk="1" hangingPunct="1"/>
            <a:r>
              <a:rPr lang="en-US" altLang="x-none" dirty="0"/>
              <a:t>Pump - </a:t>
            </a:r>
            <a:r>
              <a:rPr lang="en-US" altLang="x-none" dirty="0">
                <a:latin typeface="Calibri" pitchFamily="34" charset="0"/>
              </a:rPr>
              <a:t>1</a:t>
            </a:r>
            <a:r>
              <a:rPr lang="en-US" altLang="x-none" dirty="0"/>
              <a:t> to pump fluid into tank, 0 for pump off</a:t>
            </a:r>
          </a:p>
          <a:p>
            <a:pPr lvl="2" eaLnBrk="1" hangingPunct="1"/>
            <a:r>
              <a:rPr lang="en-US" altLang="x-none" dirty="0"/>
              <a:t>Drain - </a:t>
            </a:r>
            <a:r>
              <a:rPr lang="en-US" altLang="x-none" dirty="0">
                <a:latin typeface="Calibri" pitchFamily="34" charset="0"/>
              </a:rPr>
              <a:t>1</a:t>
            </a:r>
            <a:r>
              <a:rPr lang="en-US" altLang="x-none" dirty="0"/>
              <a:t> to open tank drain, 0 for drain closed</a:t>
            </a:r>
          </a:p>
          <a:p>
            <a:pPr lvl="1" eaLnBrk="1" hangingPunct="1"/>
            <a:endParaRPr lang="en-US" altLang="x-none" dirty="0"/>
          </a:p>
          <a:p>
            <a:pPr lvl="1" eaLnBrk="1" hangingPunct="1"/>
            <a:r>
              <a:rPr lang="en-US" altLang="x-none" dirty="0"/>
              <a:t>input to output relationship is described by a </a:t>
            </a:r>
            <a:r>
              <a:rPr lang="en-US" altLang="x-none" i="1" u="sng" dirty="0"/>
              <a:t>truth table</a:t>
            </a:r>
            <a:endParaRPr lang="en-US" altLang="x-none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FE7AA-8D85-4D36-8757-30E1C804214E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4040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err="1"/>
              <a:t>Timing</a:t>
            </a:r>
            <a:r>
              <a:rPr lang="tr-TR" dirty="0"/>
              <a:t> </a:t>
            </a:r>
            <a:r>
              <a:rPr lang="tr-TR" dirty="0" err="1"/>
              <a:t>diagrams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how </a:t>
            </a:r>
            <a:r>
              <a:rPr lang="tr-TR" dirty="0" err="1"/>
              <a:t>inputs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outputs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in time</a:t>
            </a:r>
          </a:p>
          <a:p>
            <a:pPr eaLnBrk="1" hangingPunct="1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timing</a:t>
            </a:r>
            <a:r>
              <a:rPr lang="tr-TR" dirty="0"/>
              <a:t> </a:t>
            </a:r>
            <a:r>
              <a:rPr lang="tr-TR" dirty="0" err="1"/>
              <a:t>diagrams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draw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timing</a:t>
            </a:r>
            <a:r>
              <a:rPr lang="tr-TR" dirty="0"/>
              <a:t> </a:t>
            </a:r>
            <a:r>
              <a:rPr lang="tr-TR" dirty="0" err="1"/>
              <a:t>diagrams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combinational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.</a:t>
            </a:r>
          </a:p>
          <a:p>
            <a:pPr eaLnBrk="1" hangingPunct="1"/>
            <a:r>
              <a:rPr lang="tr-TR" sz="1400" dirty="0" err="1">
                <a:solidFill>
                  <a:srgbClr val="800000"/>
                </a:solidFill>
              </a:rPr>
              <a:t>Consider</a:t>
            </a:r>
            <a:r>
              <a:rPr lang="tr-TR" sz="1400" dirty="0">
                <a:solidFill>
                  <a:srgbClr val="800000"/>
                </a:solidFill>
              </a:rPr>
              <a:t> </a:t>
            </a:r>
            <a:r>
              <a:rPr lang="tr-TR" sz="1400" dirty="0" err="1">
                <a:solidFill>
                  <a:srgbClr val="800000"/>
                </a:solidFill>
              </a:rPr>
              <a:t>the</a:t>
            </a:r>
            <a:r>
              <a:rPr lang="tr-TR" sz="1400" dirty="0">
                <a:solidFill>
                  <a:srgbClr val="800000"/>
                </a:solidFill>
              </a:rPr>
              <a:t> </a:t>
            </a:r>
            <a:r>
              <a:rPr lang="tr-TR" sz="1400" dirty="0" err="1">
                <a:solidFill>
                  <a:srgbClr val="800000"/>
                </a:solidFill>
              </a:rPr>
              <a:t>following</a:t>
            </a:r>
            <a:r>
              <a:rPr lang="tr-TR" sz="1400" dirty="0">
                <a:solidFill>
                  <a:srgbClr val="800000"/>
                </a:solidFill>
              </a:rPr>
              <a:t> XOR </a:t>
            </a:r>
            <a:r>
              <a:rPr lang="tr-TR" sz="1400" dirty="0" err="1">
                <a:solidFill>
                  <a:srgbClr val="800000"/>
                </a:solidFill>
              </a:rPr>
              <a:t>circuit</a:t>
            </a:r>
            <a:r>
              <a:rPr lang="tr-TR" sz="1400" dirty="0">
                <a:solidFill>
                  <a:srgbClr val="800000"/>
                </a:solidFill>
              </a:rPr>
              <a:t> </a:t>
            </a:r>
            <a:r>
              <a:rPr lang="tr-TR" sz="1400" dirty="0" err="1">
                <a:solidFill>
                  <a:srgbClr val="800000"/>
                </a:solidFill>
              </a:rPr>
              <a:t>with</a:t>
            </a:r>
            <a:r>
              <a:rPr lang="tr-TR" sz="1400" dirty="0">
                <a:solidFill>
                  <a:srgbClr val="800000"/>
                </a:solidFill>
              </a:rPr>
              <a:t> 2 </a:t>
            </a:r>
            <a:r>
              <a:rPr lang="tr-TR" sz="1400" dirty="0" err="1">
                <a:solidFill>
                  <a:srgbClr val="800000"/>
                </a:solidFill>
              </a:rPr>
              <a:t>inputs</a:t>
            </a:r>
            <a:r>
              <a:rPr lang="tr-TR" sz="1400" dirty="0">
                <a:solidFill>
                  <a:srgbClr val="800000"/>
                </a:solidFill>
              </a:rPr>
              <a:t>: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FE7AA-8D85-4D36-8757-30E1C804214E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024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study of any system involves its specification and implementation.</a:t>
            </a:r>
          </a:p>
          <a:p>
            <a:r>
              <a:rPr lang="en-US" dirty="0"/>
              <a:t>The specifications refers to a description of its function and of other characteristics required for its use, such as speed technology and power consumption.</a:t>
            </a:r>
          </a:p>
          <a:p>
            <a:r>
              <a:rPr lang="en-US" dirty="0"/>
              <a:t>Specification is related to what the system does without reference to how it performs the operation. </a:t>
            </a:r>
          </a:p>
          <a:p>
            <a:r>
              <a:rPr lang="en-US" dirty="0"/>
              <a:t>A specification is should be as complete as possible, all required details should be there and nothing more. </a:t>
            </a:r>
          </a:p>
          <a:p>
            <a:r>
              <a:rPr lang="en-US" dirty="0"/>
              <a:t>It should be formal in the sense that its interpretation is </a:t>
            </a:r>
            <a:r>
              <a:rPr lang="en-US" dirty="0" err="1"/>
              <a:t>unambigious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FE7AA-8D85-4D36-8757-30E1C804214E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448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FE7AA-8D85-4D36-8757-30E1C804214E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4541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kern="1200" dirty="0">
                <a:solidFill>
                  <a:schemeClr val="tx1"/>
                </a:solidFill>
                <a:effectLst/>
                <a:latin typeface="Wingdings"/>
                <a:ea typeface="ＭＳ Ｐゴシック" pitchFamily="-109" charset="-128"/>
                <a:cs typeface="ＭＳ Ｐゴシック" pitchFamily="-109" charset="-128"/>
              </a:rPr>
              <a:t>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There are two basic approaches to system design </a:t>
            </a:r>
            <a:endParaRPr lang="en-US" dirty="0">
              <a:effectLst/>
            </a:endParaRPr>
          </a:p>
          <a:p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◦  Top-Down: start at the top system level and decompose into ever simpler subsystems and components </a:t>
            </a:r>
            <a:endParaRPr lang="en-US" dirty="0">
              <a:effectLst/>
            </a:endParaRPr>
          </a:p>
          <a:p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◦  Bottoms-Up: start with known low-level building blocks and put them together into increasing complex functions </a:t>
            </a:r>
            <a:endParaRPr lang="en-US" dirty="0">
              <a:effectLst/>
            </a:endParaRPr>
          </a:p>
          <a:p>
            <a:r>
              <a:rPr lang="en-US" sz="1300" kern="1200" dirty="0">
                <a:solidFill>
                  <a:schemeClr val="tx1"/>
                </a:solidFill>
                <a:effectLst/>
                <a:latin typeface="Wingdings"/>
                <a:ea typeface="ＭＳ Ｐゴシック" pitchFamily="-109" charset="-128"/>
                <a:cs typeface="ＭＳ Ｐゴシック" pitchFamily="-109" charset="-128"/>
              </a:rPr>
              <a:t>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 Ideally either should work; however, in practice neither method does 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sz="2000" dirty="0"/>
              <a:t>Helps control complexity - </a:t>
            </a:r>
          </a:p>
          <a:p>
            <a:pPr lvl="1"/>
            <a:r>
              <a:rPr lang="en-US" sz="1800" dirty="0"/>
              <a:t>by hiding details and reducing the total number of things to handle at any time. </a:t>
            </a:r>
          </a:p>
          <a:p>
            <a:r>
              <a:rPr lang="en-US" sz="2000" dirty="0" err="1"/>
              <a:t>Modulalizes</a:t>
            </a:r>
            <a:r>
              <a:rPr lang="en-US" sz="2000" dirty="0"/>
              <a:t> the design - </a:t>
            </a:r>
          </a:p>
          <a:p>
            <a:pPr lvl="1"/>
            <a:r>
              <a:rPr lang="en-US" sz="1800" dirty="0"/>
              <a:t>divide and conquer </a:t>
            </a:r>
          </a:p>
          <a:p>
            <a:pPr lvl="1"/>
            <a:r>
              <a:rPr lang="en-US" sz="1800" dirty="0"/>
              <a:t>simplifies implementation and debugging </a:t>
            </a:r>
          </a:p>
          <a:p>
            <a:r>
              <a:rPr lang="en-US" sz="2000" dirty="0"/>
              <a:t>Top-Down Design </a:t>
            </a:r>
          </a:p>
          <a:p>
            <a:pPr lvl="1"/>
            <a:r>
              <a:rPr lang="en-US" sz="1800" dirty="0"/>
              <a:t>Starts at the top (root) and works down by successive refinement. </a:t>
            </a:r>
          </a:p>
          <a:p>
            <a:r>
              <a:rPr lang="en-US" sz="2000" dirty="0"/>
              <a:t>Bottom-up Design </a:t>
            </a:r>
          </a:p>
          <a:p>
            <a:pPr lvl="1"/>
            <a:r>
              <a:rPr lang="en-US" sz="1800" dirty="0"/>
              <a:t>Starts at the leaves &amp; puts pieces together to build up the design. </a:t>
            </a:r>
          </a:p>
          <a:p>
            <a:r>
              <a:rPr lang="en-US" sz="2000" dirty="0"/>
              <a:t>Which is better?</a:t>
            </a:r>
          </a:p>
          <a:p>
            <a:pPr lvl="1"/>
            <a:r>
              <a:rPr lang="en-US" sz="1800" dirty="0"/>
              <a:t>In practice both are needed &amp; used.</a:t>
            </a:r>
          </a:p>
          <a:p>
            <a:pPr lvl="2"/>
            <a:r>
              <a:rPr lang="en-US" sz="1800" dirty="0"/>
              <a:t>Need top-down divide and conquer to handle the complexity. </a:t>
            </a:r>
          </a:p>
          <a:p>
            <a:pPr lvl="2"/>
            <a:r>
              <a:rPr lang="en-US" sz="1800" dirty="0"/>
              <a:t>Need bottom-up because in a well designed system, the structure is influence by what </a:t>
            </a:r>
            <a:r>
              <a:rPr lang="en-US" sz="1800" dirty="0" err="1"/>
              <a:t>primitves</a:t>
            </a:r>
            <a:r>
              <a:rPr lang="en-US" sz="1800" dirty="0"/>
              <a:t> are available.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FE7AA-8D85-4D36-8757-30E1C804214E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750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FE7AA-8D85-4D36-8757-30E1C804214E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207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4BA6C-71C8-45E0-892D-4973985C1A9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990-8A4F-4F30-BDE0-1AB4A67FC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9993D-9E9A-46F0-9FCB-F60612CC0E5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75676-F3EB-4164-88A9-DA9AEC6B4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3671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F4483-2A10-4EE9-9D46-DA806DD53E6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9AA0-B1B1-46B1-B930-F005A97B5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699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57728-0DD4-468C-BC77-DEC893E95DB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8D2F7-8E00-45B7-B6BE-8F4A896ED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259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53C66-BE6B-4316-B54C-CA4F9A48D01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370A4-9E5B-4C40-AEBF-ED81F0A1B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17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CC46-957D-4DEF-ACD6-001055224C6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B1343-639F-414A-9C92-8814B76EF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045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C0AC1-48D0-42B7-9086-78FE753C4C6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A74D5-41D8-483D-BD0F-F0D6CF825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3106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BBAEB-3171-417E-B91B-59FACD12029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B5546-9656-4922-B4AB-4ECAE4787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932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548FD-02DE-4C5A-8A50-72C42D29F9F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EA1D9-D54C-45BE-AA07-367E28CF2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3464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BAC85-4BC4-4242-8A85-01B3554E599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BAAAB-4874-46EE-8C94-3F89F415A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19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0A67B-4930-40B0-93F4-585A4B01958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B8B5A-7E5F-438D-A2B0-C6F7E784F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87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0B779-10DC-4A65-B4FE-E4453E850A1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0EF7-2771-4190-80C1-0E479E278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909EA-DE64-40F2-9377-32D6DA35C39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68D7A-8190-4562-B318-41A98523E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68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C6283-119C-449C-A5F4-B4D1AEAE27E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42FCD-6378-4025-B39A-65436E78C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6974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D9804-BA45-4BBA-94FD-F6B18A8B69F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9E53E-3926-483F-816E-1785CF55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9403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FC09B-D885-4865-A0F7-455ED679E7C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88143-123A-44D6-9292-CEFC7EA00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87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EAFF4-2E7F-4399-8A22-1A24982A46C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C80B-1FAA-47AB-B883-5DA138A2F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510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8641-C742-4CFC-8A0C-221595A8B7C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CE4F6-E28E-4EA0-BB38-B9A04E463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467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BDFDD-0194-45E1-B4AA-7E0A33262EF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A2C42-7624-48B4-AFC7-293CE9213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03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38048-7F50-4DE4-80CD-34B8F3D9C8A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8A62D-E0D1-4A66-AD79-5CF0C79D6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177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A50C0-D3BE-40C8-80B6-DA280394586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8BD7E-2992-42F7-9459-AAE0485BE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6361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EF552-782D-4464-B43F-5652B521013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6272F-D400-4B23-A9DB-1247B60FD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53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12954-A1A6-45A3-AAF2-68B60D3125E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1C633-7AED-435C-BEE6-7F28161EA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CF3F-7A38-435A-A70E-9472C474340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159BA-6191-4603-A114-B42BBADD6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06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5BA2-E441-4AB9-86C9-B51DCE0D6E8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B0D1-9EF4-4BAA-A8C8-F6E25CF4B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399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9CABF-A88F-4833-8B8E-CBEB7170E9D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DBCEF-376D-47C5-B227-1C48051B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47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DB1D-F120-42D1-9893-954DC5174D4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0A58F-0191-4211-B52D-7E00AD1AF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058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13C07-5385-4C80-8DDD-2FDA1346374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B7F4B-34F9-425F-A227-167D93CF8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957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CECAA-5308-4E70-874E-8002177C20D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621A3-5490-4DC5-8A2E-C7A8837D3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789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BC823-EC23-4EF8-AA3E-ADD02886478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46B7E-AFFA-47AB-9CDA-10CC817EA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596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5F0BA-82F2-4229-BFCC-C386659BA07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3C344-5463-4932-A0F0-CE532EDB6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52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5D9AD-680F-4C9A-BD14-DCFA3865AD4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9F34-8334-4546-8B74-178D86E26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347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422E2-C912-4EBB-93DB-6C2A9890947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FE33E-CE02-4820-ACCA-467857CA5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935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BCBD3-E653-4927-9453-5E156793B54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EC6A6-153D-48B5-A20D-09A618734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1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1F6B3-3C90-46BE-A3A2-50E5E3A74D3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1E022-47AC-45CA-85CE-65BDC0E98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3334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06FA-8AFA-4625-BDB7-1496717C3A7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B452C-6376-4D9D-8E28-2D37F0BF8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883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59FDD-97D4-41DF-938F-60A36782D35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06F2F-BFDB-4D1F-ABAE-333DEA153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627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E86B-6910-47A9-AB95-F42161B3F61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9326E-8C9D-47FF-9ADE-A921FE514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3264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B453-50F6-4209-B4FA-456D3B03D5F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6DF25-F5D3-470B-AE9F-D030650AB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3423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F1E48-D8E3-4E35-BC67-E2E22E16B84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A636C-A055-4B0F-B926-E4AF28E31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22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9C019-5492-421C-9B03-656047680DA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76FC4-CC48-4CCA-9996-56A4CC516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968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F2863-BA23-4644-AC97-F46ED88C406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A64E3-7BA6-4E8C-8CAF-CEE9CDA8C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720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99A70-3C13-4E7D-99FB-20E97E52991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00517-ED5E-46F6-93AD-D28170A55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829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F79AD-0B78-4AE7-A3A8-E6BB9EFA7C6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C3C59-92F9-47E5-BA37-AA90DB951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4452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14FDB-DFB1-456E-9908-59B92EF6748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61BE6-CC30-4C11-BF7D-7A2B15D57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49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81090-2F61-4561-9CF7-D16AB2C95A0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2B1E-9841-4199-9AB3-3E84E484A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0505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6633C-B068-4601-AE59-EF16C1CD65B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BA408-93F8-446D-9C03-BCD76CADA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203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FF9E9-80FC-4953-868E-7B06C11BDC2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C1C41-6514-4855-80A7-F270C24F8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0633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5156B-11CB-4558-9784-4C7DFF3E984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EA618-4BCE-46C4-ACD4-E4FFB665F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869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4B00A-A91D-4ECC-8563-1B9AD707944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A16B8-6788-4624-920B-578737766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995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489BA-72FC-40A0-AE20-B96141B0753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01BA3-BC8A-4178-AB39-D98C4009A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606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75F87-600D-4362-B66B-ECE5F1A6199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135DA-223D-494E-A52E-E7530700B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524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19DFC-0E57-4F63-9F51-503F13BADF3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D08B4-4587-49A9-B3C1-06D7F41CD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974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34210-EFF7-418A-9868-65ED7FA0C5A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8D37C-8411-4C47-803C-2684D06D0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0224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A9048-EE48-4384-9E5F-C5133027DA0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E9E9-D237-4B4B-B03E-C015438BA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486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C30CD-A870-478F-8BD8-0296579DAE8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8BED5-8A20-4EFB-82AD-6C77B01AB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3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8BFF-AD05-4713-91FA-D1DF1258097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25B73-5CA6-499D-A3FC-2614DC03B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318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5894A-5ABA-4D7A-B546-0B386F8AE9A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A156C-AF7D-40F5-8120-5390C9E8B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6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31147-B4E6-457E-ADC6-BDB179A2A9C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E958C-2B2A-4CE2-B330-2DFCD5499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0902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F55C8-46FE-46D0-93EF-A9D25454125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6840C-CC08-41D2-A276-906E1E082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825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8AE1D-EE0E-4AF0-B03B-0EC4C8232BB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FDE24-33C9-49A7-88E2-E1623D1C2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7194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4464D-131C-484A-BD39-1BC68A3DCFE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C0C67-E01B-4CCC-AE86-0454755AE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28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22C8F-D518-4C74-A0BE-327B10E3724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704D-62F3-4678-8C78-04952AF71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052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BE84-49D1-4051-8339-3EE6E1159E6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EBC0-19C5-485B-B10E-AE87802F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25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C060-E0C2-4262-A568-06142414171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84BC4-1C34-4DCB-ABD2-71E882FB9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780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2A02A-2271-4C47-BAAF-5224F711668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8A0AB-9895-41EB-86C3-1441B23ED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255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DFFA5-ECEA-4FD3-8CAD-BD14E1689B8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A901E-A84E-4A8C-95E2-240599A74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4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FE2D-8B9A-4220-B899-D26683B4DFB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BB0C9-DBDB-4284-8630-858B88662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4536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A0E0D-E8E8-4FD9-9803-6C9F9B65841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2E73D-72F0-42CF-8515-9FFCA0670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956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E4F38-44BE-4DD0-8768-B228745DA95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0812F-3797-4F24-805A-DFDDB2094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7425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FE177-2234-4FE6-8F42-F4DBDDF5FF7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4E22C-634C-4892-855E-3A2EF86CC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683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08EEA-9ED5-4496-BBCE-816031AF2AE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98A6E-F0E4-4800-A2CF-63839FDE7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82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011CA-3EA7-4510-81BE-2840BCEFA1D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76FFA-9B4D-4616-B4E8-09877B048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304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3962F-F0B7-4A34-B6AC-9C1F9BC6383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4E3A0-C066-4203-B776-E442CB74A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483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A1B1D-150A-47E4-AFC5-FBB0E565105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0AB9-4044-4C97-8318-3DFD5C3C1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505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A086-3461-46A6-9EEA-AC4607854D7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CBB1E-6267-49C6-B67B-5195FB05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600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E3328-7826-46BB-B6B7-BC9E10112E7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5543A-8B2C-4A71-BD09-A9F527609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786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7EF73-2720-497F-950E-0E83886AA98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A3A6E-3CA1-4DC1-9532-A319840A2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66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A02C4-D850-4636-B29A-A0BF033B7E4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D4BD3-7CC6-403F-8F98-415A73DC0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7335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6FC7F-0CE2-47FC-9D26-197FE003935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B5DA0-B9A1-4017-A62E-B9D579755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072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7E289-2A9E-48A6-8F67-B05A60996E2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3136-F7A4-40A8-8B58-C3D6A3E0C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7743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F850A-77AB-4706-8E26-8E4A4409DAC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81EA9-79EA-4DB1-B9E2-6B5E7D457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1003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BBD36-7609-4ECE-A1F6-0FB7C80E6E0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36FD4-7533-493B-A37D-4F646A3B6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005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9C71E-FCEB-4FA5-9A68-E9B9C9A2910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CA337-B091-4F18-A1F1-7D60CA711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50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BA001-9D6E-44DA-B909-36FBB0ABA3D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F2150-B76C-4CCC-90C6-0B0FF0796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37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8426-FB49-4649-968A-5B3F9DF8C59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2433B-9F28-4292-9881-90AE166F3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31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3FCD2-929A-47FD-87E6-5D22C44947F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7B350-2C0E-4A2D-877B-8B72DC7AB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2850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548F-D543-4CC8-BD34-5F9340CA65F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DCDE-B964-4F60-A2E2-78794FC9E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823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A4DEE-B850-46BB-BD37-3FB4D395D8E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B11FA-7AD1-4F58-A1A8-C1AAF9E4F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9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0D16-F033-4F39-BA75-6B4F5B7C05D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13038-E497-427A-987B-E56EAC6BB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1112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8685D-D098-49E5-9467-B2D7F720A70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188EA-5CA6-4ACC-9303-38574F713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017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4EDD-9B31-427C-A0BF-8AC0D3837FE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CE29-3777-429D-AE2A-CC51FFA94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566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B04E3-A8A8-4B79-B5C0-46585F6C950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D6EF3-9298-4E68-882C-D44BC3941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8414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75812-B6EA-4942-8976-5677700C9F0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AE6B5-925A-4F73-9303-5DA7C89B3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5972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21BC3-94CC-4FBA-B787-2A7251C54C7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98090-278A-4454-854C-433B72442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872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02E9-3F28-43FE-B988-DA9813A14C0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1A83B-18F2-4E9C-BF03-FE97DF3D9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512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38031-0228-491B-A2E7-F3C0A28459B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4BB4B-26FC-468B-A9BC-E7E2057B7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1433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5009A-9E92-4C08-915D-C3362074BEA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6AA48-CC4A-4B7B-8621-C55FD1BB9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520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9B36F-53CA-4408-A983-C5E01B73834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6C67-9685-47CE-A475-2B9E0C87B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18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4B303-B6B0-4B56-BB76-0BC7B97B43A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01A3F-C0D7-447B-BEDC-CF8A3D61E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9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0764-E421-4F8E-8B28-7B810499653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C639-4D72-4708-B59F-AC0610FAD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2885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A4488-2ABD-476A-A829-D7B7D0EDFD4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BEEDE-D207-44FB-9DA2-FBC546174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569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D92DC-011E-41B0-B6C6-F1BDD1EE919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16608-323A-4137-845F-CD26F1492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114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8D2DA-B094-4610-8C28-C328E53648E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49C32-FA40-497B-A601-1185D3A0B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6670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B270-EE7E-4B78-9C1B-4CF86807CE7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7DBC5-A690-4DFD-AEF4-B43C6F27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514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DAF99-5C00-44FB-9378-BB38BBCE68D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120BA-F190-4DC7-BD6B-CF83D774D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645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13CC7-08AE-43FB-87B2-AB3380F7CAB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32E43-8269-460D-B897-93A586C33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953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5EC29-5E26-4799-935B-B23F1DE7638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E63AA-52BB-451F-A152-271E29C4B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663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B1E04-57C1-4878-A242-14691C71E18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45F78-8AB5-42B5-A22A-DD3C2E7CF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8036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CC9CD-9F8D-4A24-ACB1-5B4297089A9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9D1D-0BCC-444E-85E9-A8542841F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2604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6352E-8B29-41A9-BB03-A1C78109761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55345-F51F-4025-BB66-6C95AECFD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82F49-1AE4-44F5-BC53-115AC351737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7E3AC-9CAB-4C14-82B2-FF1B7D230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3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412D7-E2CD-49CC-89F3-4AB0398C9D8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CECFD-9F93-4AD9-92BB-9E65001B4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83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26428-DD06-41A0-B584-973B72078AF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3F503-2620-4614-8AFD-1E9AABDE4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9612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1AABE-07A8-44D9-915C-089F638CC24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81E10-F276-43B6-AD01-05181560D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585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EE004-7D15-41EE-A798-F8CEF49FE3D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07D85-535E-4C92-8E4A-DC6DA8ABD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790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7A5BA-45A5-40E1-9363-DC5209EF098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7D0E2-66E5-47DD-9332-DBC945343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780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5C10-4468-42A3-B504-8246E959DD2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ECA0-9566-45C4-9D87-8856F50ED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8857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0B268-D16B-4124-84B1-6304F5CBCA8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92B9C-C843-4A6E-AC54-74F16BBE1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5023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645C6-6BA4-4448-905B-C076FF1463F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8500F-5697-4A08-85C4-948489DD9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715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E15A-8BC2-43C3-8AA2-9CC6181F822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8EF9F-9E1F-4A64-9133-ED066E026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269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03458-D22B-4B0E-9415-CD75FD2CA2D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A7B3F-F4F1-45BD-90D6-749304071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047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12246-7DCD-47AC-87CF-FE3F377BADF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F1F30-45CC-4AD6-8904-704484D0D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0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C9857-F274-4751-B0AD-5E226AA1ACA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31885-6F83-4E45-A861-6E46EDFA1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357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76E43-AFC8-44EB-A988-599CDCBA3EE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1FEA0-62BE-4BD6-879C-D38FB4A74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169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EDF7-A497-4554-9D9B-313CCAAAC6D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45742-9C79-4AE0-81F5-C8559E297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147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19674-3D81-431B-B158-C571C17F140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CD5A2-1538-4258-9DAE-95262BC76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833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E1F4F-2540-434A-B540-CB80A4E8A98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01299-E79D-483D-8FE9-7206A5006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083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AB3D2-54B9-46BF-8CA9-E1128DD78E9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7DCC6-87E6-4056-BDA7-8816AA417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415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04F5E-30EC-4DEB-8AB3-A84119926C0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2542-6CF7-4280-8BE8-D8992E938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921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64922-078E-4377-A503-8075E8F4A75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0B822-69F5-4B82-9225-3EDF46F3A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0041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96462-EE11-477E-A4AA-388E9CFC26A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3C3CD-37E5-490F-AC39-45C7F16B8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292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AAA2E-EF42-4B8D-B6E2-E90DD014C87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A48A3-D23B-4E20-A1EE-319CAE73C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126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D05B9-96E6-4E64-BFA5-FE6DA0FC3DE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41B4-6181-4BDD-9EEB-2A7BA63FB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72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FB2AD-005F-41CA-8ECC-1F469A0EAF9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09D6F-CCE6-4CB6-B279-BE00FDDB6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674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5893E-5F9A-44CE-AC9B-6F0DDD7ACFE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E2FE5-D601-4BDE-98DA-DA0D0265E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3880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9D4FD-E161-49A6-9611-5385DC294FC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7C27A-F4DE-4A56-A305-BB4EEBCBC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03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F3605-7F4B-43D4-9D97-3BAF6644C3F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66134-66E2-4274-AA03-35C243025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57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0D69-B464-45B0-91EF-5EDE1757751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CFA87-C4E8-464E-B6AE-FF010EB63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7175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D23D7-0B7D-46C2-A311-F7C8F88995A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10585-DE84-4421-A2DB-CABA7D6AD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795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87B89-FE18-4719-9202-A84A8624F8D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2A8E0-D023-459B-BEFD-D028FDC9E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803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79BC4-0134-479A-B427-4D8BFF4F074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13941-8A63-476F-B690-47EADA6E9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145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61AD3-5465-4C5A-BA87-588E02F634B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C39A2-6B4B-4A5C-AF5E-663BD925E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786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16A1A-047F-492E-A73B-B7D0B1163C0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44847-6085-4118-A3DF-3B012C303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364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BD14C-2EA2-4916-BD53-104B5E21069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863CB-5AB0-4330-B633-B3A5E24BB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3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3040-3CFA-4C76-A150-2410D62DFE4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0EFF-ABCB-4041-A654-514C5115F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582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D692A-6A12-4C73-9001-E9B0CA2E731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B685-4B20-44A6-9FEC-4483212F8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36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15236-3042-4EAE-9F8B-EEF4DE036B9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ED4D0-5A42-46A5-BFBC-226BEDC26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6818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185E5-A2F6-4BC8-9F2C-30E35B192A7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053C5-DE6E-4F11-8454-4BFD71427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607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06C88-502A-4CE0-9461-51D36CCECB0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BDBB9-E3FA-4EAD-9DE9-4A64C4B34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938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FCD23-C233-4E54-8110-9D223B20ABA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B3754-E846-42CB-9589-A199A748C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762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CCF1A-1DA9-45C1-978C-3F785BBC8E5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D87A-D784-4081-B04C-A7E6DF7A7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498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B4789-6A92-4541-8452-C34682C7550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C64B9-9F0A-49B1-B6E5-9B328CBBD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4253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53E78-5063-4CEA-931C-AF874416B8E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09FBD-28BB-452E-8558-798B51CFA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02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03A83-C0E8-4366-842B-4F6D735F872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53E5C-0C9A-4694-8BC3-DF7CABA59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617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C13A4-4089-4B37-BF7C-08DAC617D5D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CFAE6-ACC1-496C-B5EE-7A155F676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1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D6421-7612-4516-97C4-098D71BD24C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B875A-3174-4C77-B721-08A77E7AD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656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B78B2-6D70-403E-AAB8-4395D7C243A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4CB86-E768-4CDE-8668-5FBC33D08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651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B0D2B-A658-4B76-9B53-1B957BABDB3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DACAA-0CCF-42FF-A291-4D2CA6849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234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D7E6D-17FB-4D76-BDD5-3281C43B8B3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4DC4B-9ECA-42B6-AC16-0FBB16921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1147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9F3F-AD12-4681-93F2-131BE1BDD8E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CD03A-7D4D-4358-A0A4-0A939F0B5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072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442B3-0A17-43E1-8181-DC1B00A1FC3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D4FFD-3B00-4AF2-8096-F8CCE9090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1006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76BB0-068F-4254-9643-0902B8E9FA0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96B87-F4CE-48D6-8954-A3DABC1E3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364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B9A3E-99DD-4205-80CC-5A583602870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E7596-B4F1-4076-AA30-BA1AAFBFC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313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589-E65C-4F92-BC34-73D60708147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166C-2A3E-40ED-897B-0D2E4B40D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4697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EA581-E7C4-4042-B186-21C5C1D83A2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3FA5-235E-4A5B-A12E-A4C2C8750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0512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18FDE-AB47-46D8-905F-52B42A783B3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EB253-1C68-45BF-A933-8E9BF8372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6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06F4A-CC70-4EA2-A9C7-B43B79ABC5F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B409D-2A63-4151-8A0B-96C086937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47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5E43A-82B7-450A-B7CD-9387EAE46F1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898BF-A36C-427A-B67E-C4615A8FE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5517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68C60-A06F-415A-B942-970FE808A00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9C2BF-BB53-414E-A334-988312BC8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103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8445A-1644-4983-884A-B088424F6CD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B28F0-DC4F-49D4-A61E-7F8CC1D79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54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7712-E2FD-4E0D-8549-129493D0AF3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030AA-1B64-4DD8-A37E-0577B2FEA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720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F4D60-29C5-4F48-B651-4B06C609270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FFC5E-744E-40C0-A660-D58C19E5A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1670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2A532-26C1-4E10-BC66-F4CD91089B1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5684A-8DB7-436F-8915-FEA122FBA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0622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B9E78-16F8-4145-8CA1-E9E0599BA68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B1BCF-B7EC-452E-8D4E-82ACF7C57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122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7E1B3-999B-4DB7-A04A-47F8FF712F2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A8C67-7B44-4626-8E8A-DE1AC3008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2847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1CE03-C334-4644-A564-F25B98C262B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7B89E-B610-470C-8D2B-C729890A5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189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BA7CD-C860-42CC-ADD7-01379F64DCB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19F35-856A-49D1-B862-0AB00A42B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4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219F3-6546-4251-8290-AD9CABF569C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F2870-3273-4970-8F98-5B1022081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051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C5EFA-674C-40EA-B682-D89361624DD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DA5B-64AB-40D7-A430-54C14252F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5030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A1E17-110A-482E-972C-CC80F6EB681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8E799-0363-48E7-8E2F-1F978F6CC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936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E212-DADE-4E92-8388-04DEABEE7E0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482CA-36B1-414B-99ED-0A3B092E4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37895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74AF8-2DB5-4E6D-B994-ACFB0B5D39A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9E22B-777B-40E3-AB14-0D79B7820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421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432E4-760C-4BAB-9CDB-F1F84FFAE0B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FFA83-0A88-4E32-A274-390DC9833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264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C8049-4E93-4287-914B-D095F85CDF9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7C103-4845-43B8-A78C-8856FD87B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854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87017-F48E-43FD-88F5-776991276A4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93A28-0A43-47A0-A488-A11AD0A25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968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78096-E5C8-4D02-8E0A-8F495A5E797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89924-66A8-4CA5-B0C8-07F741266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71242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ACF7E-5C10-4445-B340-83BDA21CA22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F6084-E5E9-41D3-AA4F-3EA403DE0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93986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D443C-07D5-4069-B6C3-51ED449F88F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5CE14-4E2F-49AE-88E6-B2E7808D6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88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54EFF-8964-49A9-BBB8-886E99CEDB2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0675-C02C-44B9-AAF0-D6CE34822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2671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D553-2BC8-4BB8-9CB9-849922BE9ED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1191C-8B26-4425-B23E-7B4BF1C69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904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B7311-903A-4767-B8C7-011A8519E8F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4D8D-C555-4EE0-9D2A-F7863A746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216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3DC9A-E5FA-4F5F-841F-A7D1F846DA5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7F2E8-1353-4EE6-A1AC-A805CB1FC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5756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646A2-8189-493B-95DC-066FCB84A96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50FC-C155-448A-AE0C-B12D9750A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4566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071D2-82D0-4573-99BC-4E78FB9ED1C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48CFC-84F6-43C0-AD7B-29FEB07F2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41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C4E5A-74C6-4E98-9428-FEEE5D4967C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BBCC-B42A-4751-B8DD-6023AC99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929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4BB81-447D-48CC-9646-3F2CB6DB5C8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FD18-E050-4DDC-9E38-697517B8C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50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1A8A4-9E37-46CC-AE60-CEA1BEB365C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6D808-F304-40D2-8F74-D24009BBF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6289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3393C-FDB9-4564-87DB-5CF1CCB49D4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31065-3D4E-4CE3-B063-3F0DEB43F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14797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E16E-B8DC-4BE9-9646-3F1A1573974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F0F4B-5D0E-4C8A-9752-1D2D0E876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51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89002-8024-42FF-9789-A1B4DFCDB70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01CAE-DBAE-40CB-AC1A-5C777E688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04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80537-A946-4BAA-9F30-2AA63BFB4DC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3EB59-4B5E-4D50-8EBB-ADA72D6E7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527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13168-0406-4BAC-A263-FCA5BF70435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3826F-D276-4F10-AEAC-2E9691A12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9679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0AB0A-9A3B-4C5E-AAE5-3218EB5A00C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ADBC-B1C1-4D51-A1FD-FF4C8708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009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1DA04-1D1B-4E13-9CB5-6F59355E6A2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6D0F8-E660-4344-B655-E03251C0E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714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06243-0392-471E-AF77-E53C57656C2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4264E-90F6-4A47-8A6E-D5BC55C58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1409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FA1C6-8088-4016-AC35-39FD4795443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BAA53-665C-4F1B-8174-9C8A02712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2314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1FF37-45A1-49BE-9A01-5A4BD4DD6D8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B3B5-C8F5-4488-AE69-8A8F94234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4785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001BC-FAAE-4AD9-A141-412024455EA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E41F-F9D8-40A4-9087-63B99C190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0706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44450-BE62-47A0-B60E-4DCE848B1E3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78C9-FE4F-402B-A8D6-AA8E8D29C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5728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0EC56-CEEA-4A0E-8526-44F2F13D751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33BEA-4148-4897-8482-66648C2C6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4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32204-5E1B-4E07-94A4-2E77AA03D36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967BD-FC74-431E-BEDD-DBB7AD9E7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418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1F12A-6600-43DA-9588-0972DBFA7C4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3EC5-A535-48EC-B3AE-6BBC1A2DD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3752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E923B-4CEB-4875-9771-EAF3AAF1230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2265A-E78A-40F6-970B-4E5EB2AC0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9443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6F61-CFFE-4927-A760-1D0380ECB80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9080-C72D-4A6B-8C9B-7E7AD1B7A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514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7F202-A4D9-4C04-9636-CA00F9BF7A6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D3854-F6F7-41B6-8885-30A9A2329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185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FBD55-1F24-4326-91FC-8795DD2AF7E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EE42D-39EC-4BEF-B741-5C67E0B2B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0889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DF430-5E2F-467D-ABE4-CCCC3622D8D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1815-5CA2-4735-A8A2-0C9692032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7016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0696B-09F0-4447-A3EC-ED6AE8BDF41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0E172-0F48-4F64-976C-CAE0B8D3F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1927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4FF1-7080-4388-84DC-E935C100A14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ADF05-BFE1-431F-9691-E1B63E648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203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ED29E-D755-4611-838D-74B194032F6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05FA1-652E-4347-A5FF-F39F5C649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81975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8AC08-50F9-4C34-B63D-2A454AC8A5E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3CF74-DA81-41DE-AB02-2D99F3CF5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28BE9-EEA8-4AF5-BF40-48310F69F72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E9FFB-E3F9-4484-A474-C06312A1A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9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0458D-064F-4D82-B114-9DB867D09A4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E0035-7ED1-4FCF-99D8-F56220BE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6938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54FCA-3D4B-4721-8D2E-7554013153A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73B36-6912-4174-B8F9-0D35260DF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0651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A3DE7-93EE-487A-A3DD-F66B7288743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872FC-9B97-4FD8-B5DD-52256BADB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520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7B77-ED11-48CE-A94A-EB5E8156679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67D64-14BB-421B-98AF-AFC74E3BB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23261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7CA34-C3DB-435B-B9E5-A83486593D0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57B85-1D5C-426F-9712-30E7765DE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18078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8A125-61BB-4E94-BE00-4DBF5B45469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9C42F-035D-4594-8E08-A81A1C8A2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1677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01D8D-80DC-4685-A97E-F15332E35F4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34079-E91D-4EA1-9AF4-7D7D83907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7071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9E25-3266-4BB3-BBC2-7829BE4FF29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CA203-286C-463D-A747-C93D6CEC1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809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FEE9B-4F65-4196-B8FE-18FF19CC04C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E9C75-D177-4B81-BB0B-CFA8B7EC6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2473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C068-D32D-47C8-BE4C-6360AC538C1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682CE-27E8-4836-B915-511A47DCE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5235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DA1C6-B4DC-4B19-A8A6-BCAD5DAC4EF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0B883-0DE3-4750-A9F1-66F9761A8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9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47212-A15C-481F-B781-0ECC0BE16DE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8B634-C5A9-48D8-82F3-EC3E747A0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7989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DB9C2-4D19-4275-BC2B-66B2A77DA31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411A-123C-4C7D-93E5-3317E30FF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616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46BD3-BC64-463F-BBFD-7C207E53E7F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43F6F-33B3-493C-BBA8-4172B8D57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7836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F1B0B-1029-4858-B9F8-C10174311B5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A92F8-E49F-4E98-A1CA-58CC41FD0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9028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DB5AF-3624-4BFC-B54D-AE735BCAC31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18C87-386F-4770-A6B3-ED9B3469B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046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800EC-0810-420A-BC22-C2FC8D8CB83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1968-5670-4334-A8AD-CC4E37AE5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60080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EC52B-F9E2-4B6A-B938-346DFAB69BE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72093-99F0-403B-BCF6-206B8DEA8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9081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B781E-D6A1-4BB8-A303-197A0B1D50A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5850D-A8CD-4A9D-A874-544875D23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0205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C9946-6988-4069-8577-1116FCC5328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A5194-81CE-41FA-8D0A-13FD2DA5F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6887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12CA8-8254-4E03-82E9-D518CD78170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53EF5-7482-4372-9CDB-DA9E1E392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68318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2B3DE-E991-4A88-BD53-FBBC2B374FE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4A2F0-BDB5-4CA1-ACC5-1AEBBCA0A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9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CCB39-FAB1-49E6-86D2-857A7CC482C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92386-10F5-402A-ACB7-98D1A1DC4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668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0F1A-EFD6-457A-9FDD-2319F10693B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33F01-8EAB-4610-BBA5-E7660BD23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0395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9146-D458-4D8A-B1D5-087FA47A281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165FD-5AFD-4160-9DE6-76DEF6816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0060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87B09-600A-4B06-8266-92E1B864C30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62EFA-D81B-42B8-BABF-848634217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4284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10DF0-AB68-43E7-84E4-6D5AF28D333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D36E0-C0CB-4F7A-8C69-B3D3D6BA8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2636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478D4-2C96-4781-B615-EA4A6B4E1F9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AAEFF-D8B3-4E72-B5EF-ED49A6A46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719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F7355-9BD9-461B-A742-9A299DABF09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290AC-D5E2-414E-9100-9944E7F3E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2901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59EE7-526E-4F03-8D0B-EB1E6972E0B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2D320-C4BA-4581-8FEF-3008D2B1A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2936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7E9A-4F58-4DCF-B8B8-023D0F027D3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42D0E-49E8-422E-B3FB-20E6EBBB9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83389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A9BEB-17BC-4B36-AC18-B4807BFD4F9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617DF-29B1-40C3-8A54-EEF97C634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96818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5C303-A152-4F09-B69C-78A840DE4D5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BA28A-1054-47F9-8929-CB7C35DD5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0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895D6-1489-4A66-87E6-6165491EA0B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C059E-A78A-4B73-9A28-69675CF5B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47103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0D89F-003F-4B1A-9BA3-B91323B3725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9C821-5EAE-4E4E-A91F-290082238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3647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4B25-ADF0-41C9-825C-B4025618289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3DD1B-A0FC-4C44-9635-C29B64F02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4788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6353-907B-497A-A9B2-DA2288E9F47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FB74C-7F31-442B-A14D-B1118A17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8667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A96D6-2A88-438A-81E5-57FE0ADA0A6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6AC64-E3EA-434A-A0B0-A5C1000E6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91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A1496-A5B7-4B42-8CBB-0447898D464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C9AED-B314-43E4-B662-DA3F9EDE1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721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94BEE-415C-481A-8832-132EE0EA463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AE8F1-4F92-4F5F-8C23-EAE5F576E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32993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943D9-BD13-464B-8668-ACDF8E86F8E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E92B0-6534-4CAB-B9D7-8FEA0BF5F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1476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10575-1C27-43D8-A1C0-79244DA5580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1BCC8-D521-4A82-B9AF-6B792E29D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4691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7ABC1-9140-4C18-AD13-975D5979181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1767-1272-4F2F-BED5-565EEF378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5687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EE0A-9F6E-42FB-A97F-02D101143B8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50E9-CCB6-4AAB-A3A9-74804F03B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3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0AAEE-C7D8-4EB4-8887-C89C670A287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BB8FC-A427-4970-9BF9-64B102C54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1467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98FF7-D96C-40B3-89F3-4766C80B842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8EB23-3A48-4CC0-AA6B-6D64DF460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26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182AD-78C4-4AAF-BC75-BC560E66C48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F4B1-DEB9-4612-AE04-2A4F407CC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0550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1D4C6-5BCF-4F7D-903A-27925359C7F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8072-BA4E-4FCE-BBE6-87879D304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5635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7663-2B3E-444D-A9C2-C7303B27FE5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1AEE6-75D9-498E-9828-6EE691603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1707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83883-4815-46A1-9385-6B1EC32D350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5EED1-345B-4BD2-BDAE-8D9023BED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563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A2E62-E679-4413-A217-FABAA33BEFB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B7E47-0913-4B12-9068-9D59D3856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6222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F9DA-A271-4C5C-AC8B-18358711F76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7095E-8A7B-4F7C-AC6D-B810D97E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2466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FBEE-D6F7-4863-AE79-C8CE2ACD80A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93A9-2785-4D50-B816-468A29903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1081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F2B68-8B27-42FA-8BF1-313D9ADB417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E5DF4-0B2A-4111-981E-A56211160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44905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1D925-E235-4571-BEE6-14E2C57F0D6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1A8AC-5EC6-4D9D-A0D0-85CE2B1F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3273-439B-409E-9C42-76A743D0FA2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576F7-69D8-4CEF-B794-586CCC4C8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77109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1D435-79C4-4F64-BC8F-43783C91C8C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2D375-277E-4A2E-82A3-0334795F8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9235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F37E-26F6-46E7-8D5C-0276CFB4867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8871-BA93-475D-8FAD-ED64B4076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5345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7DD08-067F-4ADA-B805-86E12689718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179F-4C5C-4981-A564-052A6F7F9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032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95A52-29EB-4CC0-9368-2F50CAC20DD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98C26-80C6-4252-9972-081A2349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4460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1C7D-9B35-4CB1-AC3E-DB08422FF78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C47B8-B697-408E-903B-E1C2ACCEA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93315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92564-75C4-4A4F-8FAE-C0D7840DB7C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8E82-BA4E-4ADA-AE6A-3534AC69B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1253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5CA99-BC14-49F2-8393-89D3F5B78FC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29268-A052-44A3-A5C2-81B920B5B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0682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71624-851D-40FB-9239-047B42130DF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066A9-7A7B-46AE-9E03-6AC9368D5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71474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BDF0C-A493-4923-9893-AF071FD7DA9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74D05-2D3A-4C06-8EA6-CC310DAC7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71644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B75C-9547-4814-A03B-175CD649070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235CD-1634-425D-A01A-819A788EF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06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2354C-DD8A-4211-A052-047BB6AA070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CD4C-BCBE-42BD-BAB3-9B310C0CD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1905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C7FDF-7FA3-4E4C-9227-A96C3B88134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80EBD-0A5A-48C8-85FB-EC0A34149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0795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3DF9F-5378-4B31-AC39-807D35199A1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D81B4-1228-46FB-85DC-10B61CFF4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3922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DA404-0279-4E0E-80BD-A78B8F0F7F1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DC749-315A-41E2-8528-D4A5E85DD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2230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220CD-9E21-42BD-A372-75B0BD6BF94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7356C-9ABD-442E-A1C0-33B0B940E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3918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EE1E9-3F60-49E5-B9E2-EA6828D0B3C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BD9E0-FAA0-468A-BC02-2348EF470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8375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88E00-5B84-4403-90A6-5BE30A01822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43E55-63D5-4599-B091-127B4907A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9550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CB753-8168-4F25-B2EE-AB613020177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504-562A-4948-80EB-2C15A1761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8503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AF8F5-8210-454D-8CC7-10DAA37D055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416E2-BF0E-4CD7-BAA5-84C4029E0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144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EB4A9-7F07-4DAA-9E97-635AB73F8B3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A96AA-FDDF-4BED-AA9C-FEEB2F2D5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43253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C289A-AA8F-4FD4-AAE7-3729C81E9CB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B62AB-B5D3-4DA0-858A-412100598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66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2389D-B67F-4A0D-8FB7-C7F81EBD496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A7EE2-2078-40DA-B9F4-CBE26D64C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8003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31B88-F4D7-42BA-AFA2-F684C4D93DF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57950-529C-4AFC-9E03-EB89BA8D2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30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49005-EFD0-4FDE-B1D9-FD55E46A95A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87D1D-D62B-4A1F-A19C-555E6AFC8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0859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E412-BCD8-46DD-9A5F-10ACC09F22A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51585-1D7C-4EBB-90EE-C21DC1EAD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1407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9188F-8F18-4018-BF10-6E48E9457BC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009C7-1755-48BA-8BDD-C08BE0C0F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96716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088B-B90E-4A6D-8EC7-6F9975DBD2F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BD7E8-A103-4091-8A98-BA0274F95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00894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8CCF3-0B5A-4820-B5B7-5349C43A496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204CA-FA02-4DE5-A4AB-FDAA94023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5635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D41FD-5291-49A3-83C5-E708263360E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F9BCB-952F-4A65-90E1-9CF81BC10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42039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62FC2-6686-45F2-AF46-FCC07AD4844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DAD6E-BF79-4EBE-AA7A-7A63D76F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7999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5BD96-EF29-485E-BBD9-003D785D62B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9823F-5A91-4F12-9833-08956382F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8841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5C4C-DFE9-4BE5-A266-B98F0E13FD8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E9F9-0672-4C0A-8C91-B1245BFF0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44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4ADD-BECC-420D-806B-93BB67BCA83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33DDD-FA3B-4620-8717-EB3566F2E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5077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FEA94-0E23-4B04-BE75-CAB5EAB6819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BA95-5270-4D6C-9498-DBC5DD240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9681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D969E-4E33-4172-AADA-57AD1FC12FA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4558C-AC4C-477F-AE44-307EB3DBC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7330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2F941-A845-4491-BF33-9438372EC44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6215-B65B-4A7D-8AD9-47F0D2FDD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7614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CB82-1C6D-4FE2-BD11-5E8932C2F86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E6683-BAD1-4C0B-87D0-0DE67F65C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1582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3331-3711-4013-95D8-3591A8BDCBA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10B09-0B82-46C5-AF63-8FC6BD47F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971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7662F-2B06-458B-903B-1BD9127D643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55997-CB53-4359-8B33-DF8F44484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0297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1E10-5C12-4296-88E7-D036F085766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54EB7-57C4-428A-B42A-4CB19895E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2227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F65D2-C016-4759-91B2-56F5AEEFC76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82B59-47B2-489E-BDD4-F6EF70D45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9221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7BC6-7CA1-465B-A9FC-33AD1606E17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E3D7A-C8B6-4838-845E-8A0FF45CA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6282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82ABB-1887-4CD6-A680-CB44ACC123D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EFD2D-50F0-40C3-9539-95C8C1090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2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6657-D805-4B4D-B3CD-6763ADF1D7B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5F31B-2F8F-44C7-9A51-26001B2B3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5638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8E25-B575-43E8-9ECE-A360C4F4D49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02A07-144C-47CB-95F6-CFC7E7C97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6850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0F12C-DBD0-483A-84B1-B7A470F4C3C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27FC3-216E-4845-9E9C-29614B589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0665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6C492-A426-487B-889B-080F04491B3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7EAB8-9908-4FA4-9673-5275A4566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6094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F0EE-004F-4726-9813-F35A3911B10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0A93F-7B8B-4A26-B22D-2F85E73E6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34202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C682A-C08E-45C3-8DA5-18574E5EB8C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0E82F-D9ED-4FCC-BFCE-77086F1BB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6605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36569-CB2D-46C8-A228-FACD8BC5685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D1AC9-FA09-46B0-8605-59B6528FD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42820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9EBAF-8759-44D5-ACFD-F48140B0B9F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C65AC-BCAA-4F99-8620-D43B7BCD7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859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1FB78-629D-4CE5-BAC2-354374C1530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B375A-B5E0-4CE7-BD42-959B7C2B0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4167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81FC9-600A-4082-81B0-48C1910D46D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45059-2E0F-4465-93CB-50014A867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2878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CBA0C-660A-4472-850A-26923D46D9B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A9477-8C4E-4723-BF7E-2F9DA0B98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A14F-DA0C-45E8-BC03-7BE2E180D34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AC133-5429-4BFA-A4AD-E5AB3D634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32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041FC-3F6C-4A56-93A0-2B3264274B8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DCA93-51AD-435C-86A3-CB33C0EDC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48115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0D24C-7209-484C-8DBE-426B8D5BF85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522C6-91BB-4F76-A51F-E07F337E6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6211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885F5-0208-474B-A43E-89E2501F1F2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8D4FE-EEBD-4B40-8F97-D37554110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1121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FEC2D-9BCA-4EDE-A9A3-C81AD6AD17C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3AE37-3EC3-4B56-BCC9-4A8BDA811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600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23CCD-E748-409A-90D1-A624F2AD30E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539EB-5A51-4C1A-AC79-AF43EC629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63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E6474-EDAC-4FD9-BCF2-719BA0F3471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09AE2-72D6-465C-B258-7E013C646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91658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C3013-5850-4C77-9409-C3CA82C2C97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371C6-7B84-485C-8669-537725976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156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BB675-58E8-4712-88CB-C9E924AC9A0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F89A8-A40D-4172-BCE6-CE53B94EC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91264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60E07-42A9-4403-9FCE-3838E671A7E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2477-C5F6-45EC-B129-05CCF2601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3338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D7CB8-0040-4BBE-8ABC-43FE250D567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98F17-5C9B-4720-B453-A8480A8E9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4456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FCB21-D342-49BA-A33A-BF609369849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7D83B-D73A-454D-B14B-5BBFA3F0C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59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A24F6-F644-4962-B4A0-CC5E34317DD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FA20E-00DE-4243-A8F2-645B46439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2593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24923-D6D2-4346-A69C-02FC51CDC08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0A785-A015-478F-BB4D-22A962F3B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2101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D83AF-F3F5-4090-A296-27CC10BC3DE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9F8E-69CC-4698-9683-04FFE996A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1535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6BA22-9F99-4EC0-A81A-9568DCE3BDE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2938F-9E66-4AC1-AB53-D30EB5A3E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4644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7BD20-78FE-4148-A188-801BE268DD9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F580C-3D08-476F-8DE3-AE8EA4D40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2363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551F0-7E69-431E-9A09-D3ADC441F3A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FC341-2783-4217-817A-83E3E8D1A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7496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63439-440B-4C5A-B22A-1656C46802C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FA799-E476-4221-AF9A-776BE3DA5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5433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2D12C-5420-4453-BF65-5E3EC282918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89A0-7A10-43D6-912E-E5E76C6D0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4383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58EEB-9D3C-4B1A-893D-FC36CD78B1D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3F3B8-78BD-4836-96D0-F3BF8B481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3121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BCD4F-639C-42A0-A1F1-1B57308093E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7386D-A1A0-4785-932B-C6A119D08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5741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E9EB7-C1F8-48EE-942F-C43E1FE2DE5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9146D-DBDA-4591-B6B9-D8AE5A237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7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BCB1A-C369-49AD-9ABA-E584B5B1C20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34019-374D-4627-ACB3-AD671E04A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69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88E9-720B-4A80-B808-150349BCF27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A7ED6-DF5E-4B4E-9238-5DCA26E39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6728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B637-4FD3-48A3-994E-E83375F648D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43333-0614-4FD8-A971-8BF0FC851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653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6FA2B-71EE-4A1D-ACA0-938B113108E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E2F88-911D-489E-909F-3390B0B12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91947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E2E90-7DE1-443B-B286-3389E9EBA0F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34642-6DA3-4628-AAF7-3D1C31E53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29900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4E447-B5AA-401B-95BF-B81E2CABC12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18E7D-1AC4-45FD-8BB0-75B4BFEA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90608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B4482-29DC-4E41-8B8C-34BB6F299CF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0C568-4CDD-4799-BA14-83D51E6C5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4550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4454E-4E5D-4F4F-89FC-6A87F322828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F31C4-DF27-45F4-BF5B-FF4DD3D43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09283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1456-F5CD-4EDD-AABB-5DC1E84B416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B4E19-4309-4F6E-A03C-5BB5E284B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1036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D5843-1E43-4449-B89F-5E5AEA62AD4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F2AC5-04B3-411D-9538-3EED18FD4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8527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81B8-821E-44EB-B597-80CD6784800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2630D-85CC-4B40-8188-8BFD463A8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18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AEC4-4C5A-4B4D-9601-8C9DA470F92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108E5-EE51-467D-BB8D-F335D0FAC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57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2535-6BEA-48EB-B661-9693FA0F427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2B7A-EA50-476A-8A97-E6BD3F941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51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E4DD8-C26B-4CE5-BF1E-1F8B9B1EFC9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38CE4-DF88-4207-BEC8-D5110BCD3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24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FED5-2BB4-4BBF-9F39-0D1C49D8438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A0D05-8298-4C05-A7B6-1CE42DC1E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78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E178-E1C8-4E2D-8DFC-839DA71FF1D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1B6C-E960-4038-A36C-644F4BF4C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40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3A407-6BF7-4C91-A788-6322630443B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F5DC7-937B-43AC-93A7-B47E9FC4A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63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9C83B-48FB-4B23-BBCF-4DE397E8C16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A1B26-7AA9-46B5-BEF6-EAB4190A1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5F34F-4968-47B5-822A-8B72164131B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93FC1-AC87-4BCF-8C11-BAEAD148E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019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0280C-8E8E-401E-9D21-096371F3422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96363-8DCF-422B-9FB9-15C8663EC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7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116E-F67A-4658-83EC-F9713C2300F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9CFA8-056A-4E67-8665-209AB8F74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92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DAAE7-521B-4E6E-A62F-CE40FC0B538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C6138-456A-4B18-A297-D3A67F9B2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86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3962B-AC7C-4061-A897-1268B1AC894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2A6B3-1CE7-4CAA-AF93-64C0B1D42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646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57EE-2B57-4312-87A1-E1CA1468523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BB33B-246C-41CA-AD32-B18E1CCFD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73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4069F-D285-48C8-AFCC-2654F0960CC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C7F38-C35B-4E6A-91D2-572659330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01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1D27A-45D4-494E-9E3D-77712B0EFF6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71FE9-CE27-4D93-BEAA-12CEC39E6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146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3BFDA-CA0B-4109-88F4-088C1099F5C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3925A-7E7D-418B-958A-D6777B5F3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006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4EF5B-FF5D-41B9-A676-97A6C5E1A12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1A41E-3610-424D-96D3-7DC501913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7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BB3D6-ACA9-4CBC-BC19-F11F08FEAED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DAB72-8A90-4890-938A-2211A72B8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6B06-4D2F-4D98-9BAD-85269D353AE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6BDA8-9AE4-4B91-BF40-8EF89A55A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21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F6932-EA96-4613-8687-30336BAF42D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84A63-CDF1-41D9-B182-57043CCAF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19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CA31-BABD-4B40-ADE4-6EEC02466AC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FE223-0931-4290-9A7A-974F4A396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45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02B5-31E7-410B-971B-5F74797C0C6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4A3FF-463B-443B-BB4B-BBE601386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3587-51A8-4F45-BBB6-62F5F1B1201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62008-8959-4B4C-8AF2-47B9204A1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78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BD4E9-37F4-4AED-8BC6-DC6A02FFFD0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4C042-4B07-465E-B924-E6F03A596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70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FC0C9-BF5C-4F7E-95E4-B119FFB43FB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3C360-B092-4B54-B3E5-7C81A89BB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49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23D5C-3AEF-4B9F-9DB6-ECA5277C2DD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5805-948C-47E8-BDCF-5C7D41994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18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D669-8DD6-4AED-92A6-F0D31EE552A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B6530-05E9-4E49-A35E-DF8FBA959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28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302BF-BC09-416A-A314-708F1F5B479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FD6C8-41EB-47B8-88C7-F87EE7EC8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40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2C9C6-24C9-48EE-9295-96EEF7C9912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4C92-DA9B-4700-8620-56A99CBB1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5A45F-A60D-43B5-9BF2-831DDA2D9B2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B038E-30AE-4AF5-8664-18139660D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69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CE31-E639-4262-BE7F-26E38A67CA6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CAB9A-4C8F-46B4-82CB-ACB64CB3B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08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212C-D151-4AD8-A5C6-FCD72C7B91F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21C7D-86F8-47A0-91F6-387533D32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91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0BC7D-03C4-4CCF-8989-DFF260960CB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9AC5E-FD1F-4D2E-BBE6-54F2845C6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7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CBE-C1EA-4E49-99C2-4EA86475C50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9808-F9C5-4B74-B61B-ACB7429CC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33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F3049-7E29-40D8-A7A1-4752D1C7E1A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B92B1-2E5E-4C3C-A077-10F1127E9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184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66EE1-A779-474E-8C80-4072E5E434C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519E2-3514-45BF-A6EA-AF6226781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1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E3E30-E024-4AA2-989B-10C336C289B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FADB8-1EB0-48FC-B827-6BDE865A8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89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0AF3B-8CC6-412E-8427-7EBED80BA6F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B98C1-09E4-4250-B90C-6227526B5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861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C6992-1EDD-4410-98F1-6035DBD82C4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93EA7-9AA5-409F-B36E-1C9770280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553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919B6-2536-4BDC-A5A5-1D285072ED8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48F99-AC79-4629-BBA7-4CB2CC9DF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8CFAC-0100-4E2A-B74A-44F074D862D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04AC4-3CC0-4C08-BD2B-2516490CC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332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FFB29-4D72-4AE9-9908-18093BF29DE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FEAF6-B52A-4BD1-8420-403AD4A56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87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7582B-E6E8-4E27-9820-3EAE0C2E558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BA84-B5F9-4E24-8C29-E857D7B68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11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68718-984C-4291-8488-FA2E6AE758C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23003-2DD5-4274-8F05-EE1F240DC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784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AE51-1EB8-47E6-A48B-B701C7E801F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91CA1-EEC6-483C-A371-11086488E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9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70F6C-D32D-4E08-9449-A951A50D695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0C94B-89E0-4AF1-B8ED-0645B64D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93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B9719-BAF3-4DC9-AB41-0F93F1FD9B6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644BD-E571-461C-A250-E9DFC91EC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782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97864-83EF-4534-97D0-DC19D71115F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FFBCB-7E50-43E1-9908-64D4C2F5C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15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A8855-1481-4E99-B5B8-7B1D3AC227D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2042C-AE7A-4133-B745-25A2CEC4E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340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722CB-AF9E-48FE-A3C9-7B1FAD99000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444F-298A-4C9D-A6CB-6A1D0B302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79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59304-3DE3-41AE-A31F-C99BC98A8AD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D1A63-6AEB-410F-B403-89393F4B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E9C72-1109-4D93-8563-4A9AFF62CB0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7295E-8E02-497F-8548-DB46308ED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14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8D092-4495-4074-80D9-575A6FBFFD1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01CF7-09C7-441D-9511-DAE1E1AA8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171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5280-50E4-468A-B570-4EF4336C0CB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11918-ED45-456D-A7A7-078F262F0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27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412DD-8449-45FF-B239-74F0308D77B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25F65-9D4B-4FF5-A403-4432D63E0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185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614B0-66C1-4DF0-BC09-2391467CFE3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79A41-B260-4297-A5EF-CEB60D582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58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FBB67-48B3-4B2F-B5B6-E1C6FC7C746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8586-06A0-48FD-92AE-C7B57A130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3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EA2D-741E-446E-AC7A-B729C3AF03E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8EBEB-706F-41DE-B6C0-EF401C222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283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E2D5F-ADA1-4194-8E92-9301BACD067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245F7-FC7F-4543-B79F-5EBC27D53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27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E40C6-864E-4FEA-9C10-91FB78C5ABD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5A103-292B-4C86-B607-3C6122FAC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0520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68C4E-F572-4441-9090-BC6CCA1A763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BE9AA-9A01-44E3-8650-8FA185C02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21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85FA-CED4-43B1-B162-74462F0564E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2490D-D806-4E1D-A691-84859BEE1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6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3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6549121-EDC0-46DA-BBBD-B6C1142233B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7B67B53-6D8E-425B-8FDF-8D90BD889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4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ACA00EE-7104-41AA-BCA8-820C9876C93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13DDE13-065F-4BF0-8CFB-C61EFC950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47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26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126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3D82A2B-71A2-4676-8F55-82F3B351A2F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8A2CA9D-7BA6-4A30-97BE-5576FCE1A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2293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229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22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3C62227-2190-4562-A94F-3BDDD0E75F2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F0DBEDA-5D82-443D-9158-2892EB4B3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331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DD513E3-517E-4F63-9465-A5C8F0F2B55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BC52516-80DC-4AC0-A765-84B57F6C7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434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4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A59C5B-506D-4746-9AB8-B57A8521833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349BE8C-5544-4B78-9B03-DA67E2209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36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36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0DDB200-4D1C-447A-8513-5B26072BA2E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E5693BD-49D7-43AC-B3BE-DBF0CB5F4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6388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39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6EE1F29-8805-443B-AFD5-7BA659E9C59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820186E-9BB1-4F6D-B8B8-270558CF1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41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41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9D42CC8-3A45-408C-800D-7B980F91A33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333B59F-637F-4DCF-9D8F-42CC5C1A5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43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DFC9B8C-7614-4272-AD3F-20A857D786A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CE1C22A-DCEF-4598-9AD6-CDF1C5D4B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43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946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46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2033D6F-8658-4A7B-A3DD-90E64B981CE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D73B12B-E189-4741-AEFF-FC0FFDDD3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436C171-77DC-49A1-9C5E-27DC8782A84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74E4A55-B8C3-45CD-8668-BFEF5B937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048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048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4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5CA80E7-2A8E-4912-9785-A652C2E0BBA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F3E839C-EFFD-4C97-9D15-E094640CC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50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50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D602D83-AEF2-4630-8AC6-1CB8ABABE54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5ED7065-1D4C-4500-B3AD-3D0478015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53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53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E5108C5-ED5F-4C50-BA2E-AC7CB97C026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FEDCCA4-8222-40CA-A7B9-D16A5CFB5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355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355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E23C7F0-A6EB-4AB6-9D8E-004F66DB290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65A9DD9-2601-4E35-A12C-25C224C82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458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458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3DEA7AD-EFC1-4144-A0AB-08EE7C0C520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33E9277-1D56-42AE-B5C0-ACD858CEB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560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560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5221E8A-597A-4249-9795-15FEA3B7137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20437C6-308D-48B9-84F5-6ED606624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9FF9E5A-B94A-444D-9BB5-B31888FBE59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AA25719-46F9-45A4-98B1-EF1B2A72F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63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765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76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264E7F7-D381-4536-BC2E-CEF38B1CE9B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D4074FA-0AF2-4545-85B8-C158C11AE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867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867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86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75B8D8C-33AE-4340-B039-6B8EF4F1BA1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7EE1608-3A51-4327-B138-BE79DCF18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970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97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23D0079-3E84-4D7E-9DB1-BBAE0C6DDA8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700FB71-8CE3-4191-9EFF-E596946F3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CA7A69F-7D36-43DE-8EB8-FB42DE35C21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077BB8C-5C7A-4C99-A86D-5D129C273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072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07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EAD57E1-E15F-4844-A5E1-C4F57215CD6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44309A8-8AA3-4DEA-A602-BFF8280FC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174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175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1F15225-E785-4AA8-880E-21566F30A00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90EC473-C8A3-4670-A55C-4C677E87F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277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277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6F1A2DF-3B57-484D-B980-DA159588F07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0705C31-3493-4708-B697-5113A0F8A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37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43E44BA-340F-4B5E-B6F0-6B68D99FED5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5D4E3A4-80A5-4CF4-8897-201035159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79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482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482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576F777-B5A3-4B17-BC2A-AE2DCCA95DE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DF8C252-6B3B-4C98-AF3C-A3930F43C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584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58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58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634A910-9B09-474B-B579-1EFD3C8FA57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BDB6310-26D4-4CE8-8B9C-3FF5515C5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686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686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4A2B8A0-BD7A-4B89-9D2E-17C99EA18828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818A206-826D-433B-BFBB-1A4FD3807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789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789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BA06125-959A-400F-A31E-6EA68BDE7F03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149C15B-36E8-41A8-AAC2-6BE8093B1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891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89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9E9C80F-3370-4F47-AEEE-1606E0CA4D4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8E25DB0-E6B1-4013-ACE5-26EEEDE47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994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994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631E012-55E4-4880-A496-65352FA0396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D506AFD-4C9D-4F75-9EE0-719FE5BE1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101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10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0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A2A4572-B311-4476-80AD-376ACB71D7B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36AF4DA-2E30-4B79-A446-CD03C79A8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12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12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51903BA-D406-4C53-99A7-D0EA6706A3C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6522D26-BBDD-44AA-8A1D-BDB525A5F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14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15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787618C-E81B-407C-9447-2A4B1C2F78E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AB31F31-042A-40D5-86FE-3FBDA8E1A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17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17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4631817-FCD3-436F-B26E-7D93774B0CF0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238DC20-DF03-4DB2-9C00-3EFC7E40E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8196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819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1B3C8BC-38B9-4644-A836-6D159F5574D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56F15F9-AEB2-417D-967D-7919867A0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22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92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4DDBAEC-67C4-4C0C-9E3A-3DB420DAE54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F9A4B81-ED97-44BF-B315-791556D7A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21750" y="6629400"/>
            <a:ext cx="90805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08785A0C-BEC6-431D-A6C8-6017D6E1CB57}" type="slidenum">
              <a:rPr lang="en-US" altLang="x-none" sz="900" smtClean="0">
                <a:solidFill>
                  <a:srgbClr val="000000"/>
                </a:solidFill>
                <a:latin typeface="Verdana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0963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797300" y="6629400"/>
            <a:ext cx="313690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76288" y="908050"/>
            <a:ext cx="8420100" cy="2082800"/>
          </a:xfrm>
          <a:prstGeom prst="rect">
            <a:avLst/>
          </a:prstGeom>
          <a:noFill/>
          <a:ln>
            <a:noFill/>
          </a:ln>
          <a:effectLst>
            <a:outerShdw blurRad="63500" dist="45791" dir="2021404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CENG</a:t>
            </a:r>
            <a: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232</a:t>
            </a:r>
            <a: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  <a:t/>
            </a:r>
            <a:b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</a:b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Logic Design</a:t>
            </a: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1281113" y="3890963"/>
            <a:ext cx="75596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Lecture 1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Introduction, Digital Logic &amp; Circuits</a:t>
            </a:r>
          </a:p>
        </p:txBody>
      </p:sp>
    </p:spTree>
    <p:extLst>
      <p:ext uri="{BB962C8B-B14F-4D97-AF65-F5344CB8AC3E}">
        <p14:creationId xmlns:p14="http://schemas.microsoft.com/office/powerpoint/2010/main" val="180500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Why Digital?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4) Digital signals quite insensitive to variations of component parameter values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43150"/>
            <a:ext cx="5334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3F99DF59-5EEB-4E42-9A7B-0203A7223119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10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9158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blogger-image-1516976187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r="776"/>
          <a:stretch/>
        </p:blipFill>
        <p:spPr>
          <a:xfrm>
            <a:off x="381000" y="1219200"/>
            <a:ext cx="9220200" cy="4735032"/>
          </a:xfrm>
        </p:spPr>
      </p:pic>
    </p:spTree>
    <p:extLst>
      <p:ext uri="{BB962C8B-B14F-4D97-AF65-F5344CB8AC3E}">
        <p14:creationId xmlns:p14="http://schemas.microsoft.com/office/powerpoint/2010/main" val="364218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Why Digital?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5) Numerical digital systems can be made more accurate by simply increasing the number of digits used in the representation.</a:t>
            </a:r>
          </a:p>
          <a:p>
            <a:pPr lvl="1" eaLnBrk="1" hangingPunct="1"/>
            <a:r>
              <a:rPr lang="en-US" altLang="x-none" dirty="0"/>
              <a:t>720p vs 1080p</a:t>
            </a:r>
          </a:p>
          <a:p>
            <a:pPr lvl="1" eaLnBrk="1" hangingPunct="1"/>
            <a:r>
              <a:rPr lang="en-US" altLang="x-none" dirty="0"/>
              <a:t>12:30 vs 12:30:47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6) Phenomenal advances of microelectronics technology:</a:t>
            </a:r>
          </a:p>
          <a:p>
            <a:pPr lvl="1" eaLnBrk="1" hangingPunct="1"/>
            <a:r>
              <a:rPr lang="en-US" altLang="x-none" dirty="0"/>
              <a:t>Possible to fabricate (with low cost) extremely complex digital systems that are small, fast and cheap</a:t>
            </a:r>
          </a:p>
          <a:p>
            <a:pPr lvl="1" eaLnBrk="1" hangingPunct="1"/>
            <a:r>
              <a:rPr lang="en-US" altLang="x-none" dirty="0"/>
              <a:t>Digital systems built as integrated circuits (IC) composed of a large number of very simple devices</a:t>
            </a:r>
          </a:p>
        </p:txBody>
      </p:sp>
      <p:sp>
        <p:nvSpPr>
          <p:cNvPr id="50180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01E7AFE8-9988-4E40-A5EC-007CB6B2DB2D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12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0181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Why Digital?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7) Different implementations of systems which trade-off speed and amount of hardware</a:t>
            </a:r>
          </a:p>
          <a:p>
            <a:pPr eaLnBrk="1" hangingPunct="1"/>
            <a:r>
              <a:rPr lang="en-US" altLang="x-none" dirty="0"/>
              <a:t>Example:</a:t>
            </a:r>
          </a:p>
          <a:p>
            <a:pPr lvl="1" eaLnBrk="1" hangingPunct="1"/>
            <a:r>
              <a:rPr lang="en-US" altLang="x-none" dirty="0"/>
              <a:t>add two integers represented by six decimal digits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6440488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06A33ED5-AF15-4B3E-B514-C491CC40D65C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13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1206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  <p:pic>
        <p:nvPicPr>
          <p:cNvPr id="2" name="Picture 1" descr="Screen Shot 2018-02-12 at 21.58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943600"/>
            <a:ext cx="52832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Mixed Analog/Digital Systems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563880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2800"/>
            <a:ext cx="39624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A4BBAE31-2FC9-45CF-9620-4CFE14CE5FD8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14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  <p:pic>
        <p:nvPicPr>
          <p:cNvPr id="2" name="Picture 1" descr="Screen Shot 2018-02-12 at 21.59.4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943600"/>
            <a:ext cx="76454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Digitization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8-02-13 at 00.05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20776"/>
            <a:ext cx="7315200" cy="49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4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digitization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represent binary information?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Hard Disk</a:t>
            </a:r>
          </a:p>
          <a:p>
            <a:pPr lvl="1"/>
            <a:r>
              <a:rPr lang="en-US" dirty="0"/>
              <a:t>CDs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Combinational and sequential systems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Digital systems - two classes: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Combinational systems</a:t>
            </a:r>
          </a:p>
          <a:p>
            <a:pPr lvl="1" eaLnBrk="1" hangingPunct="1"/>
            <a:r>
              <a:rPr lang="en-US" altLang="x-none"/>
              <a:t>z(t) = F(x(t))</a:t>
            </a:r>
          </a:p>
          <a:p>
            <a:pPr lvl="1" eaLnBrk="1" hangingPunct="1"/>
            <a:r>
              <a:rPr lang="en-US" altLang="x-none"/>
              <a:t>no memory, the output does not depend on previous inputs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Sequential systems</a:t>
            </a:r>
          </a:p>
          <a:p>
            <a:pPr lvl="1" eaLnBrk="1" hangingPunct="1"/>
            <a:r>
              <a:rPr lang="en-US" altLang="x-none"/>
              <a:t>z(t) = F(x(0; t))</a:t>
            </a:r>
          </a:p>
          <a:p>
            <a:pPr lvl="1" eaLnBrk="1" hangingPunct="1"/>
            <a:r>
              <a:rPr lang="en-US" altLang="x-none"/>
              <a:t>x(0; t): input sequence from time 0 to time t</a:t>
            </a:r>
          </a:p>
          <a:p>
            <a:pPr lvl="1" eaLnBrk="1" hangingPunct="1"/>
            <a:r>
              <a:rPr lang="en-US" altLang="x-none"/>
              <a:t>z(t) depends also on previous inputs - the system has memory</a:t>
            </a: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490EA690-6EF1-48A4-AAC7-CE7C730A45B4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17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5301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Combinational and sequential systems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257425"/>
            <a:ext cx="7189788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CF6307B2-740B-4BA2-8A52-F49EA50DDB54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18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6325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  <p:pic>
        <p:nvPicPr>
          <p:cNvPr id="2" name="Picture 1" descr="Screen Shot 2018-02-12 at 22.01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562600"/>
            <a:ext cx="75692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Example: Combinational System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Input x(t) with values from the set of letters (upper and lower case)</a:t>
            </a:r>
          </a:p>
          <a:p>
            <a:pPr eaLnBrk="1" hangingPunct="1"/>
            <a:r>
              <a:rPr lang="en-US" altLang="x-none" dirty="0"/>
              <a:t>Input y(t) with values 0 and 1</a:t>
            </a:r>
          </a:p>
          <a:p>
            <a:pPr eaLnBrk="1" hangingPunct="1"/>
            <a:r>
              <a:rPr lang="en-US" altLang="x-none" dirty="0"/>
              <a:t>The function:</a:t>
            </a:r>
          </a:p>
          <a:p>
            <a:pPr lvl="1" eaLnBrk="1" hangingPunct="1"/>
            <a:r>
              <a:rPr lang="en-US" altLang="x-none" dirty="0"/>
              <a:t>change x(t) to opposite case when y(t) = 1</a:t>
            </a:r>
          </a:p>
          <a:p>
            <a:pPr lvl="1" eaLnBrk="1" hangingPunct="1"/>
            <a:r>
              <a:rPr lang="en-US" altLang="x-none" dirty="0"/>
              <a:t>leave it unchanged when y(t) = 0</a:t>
            </a:r>
          </a:p>
          <a:p>
            <a:pPr eaLnBrk="1" hangingPunct="1"/>
            <a:r>
              <a:rPr lang="en-US" altLang="x-none" dirty="0"/>
              <a:t> An input-output pair: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76738"/>
            <a:ext cx="35052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066B4239-88B3-4220-A41B-5659ED10FFC0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19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7350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CA73-D74C-4A4A-A08A-110F332B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9A56-15E3-214C-874C-4C6DFC4A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71700"/>
            <a:ext cx="4743450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3AB62-396F-AE4F-9A0C-02559783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83" y="2008251"/>
            <a:ext cx="4779723" cy="34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Example: Sequential System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Input x with values 0,1, or 2</a:t>
            </a:r>
          </a:p>
          <a:p>
            <a:pPr eaLnBrk="1" hangingPunct="1"/>
            <a:r>
              <a:rPr lang="en-US" altLang="x-none"/>
              <a:t>Output z with values 0 or 1</a:t>
            </a:r>
          </a:p>
          <a:p>
            <a:pPr eaLnBrk="1" hangingPunct="1"/>
            <a:endParaRPr lang="en-US" altLang="x-none"/>
          </a:p>
          <a:p>
            <a:pPr eaLnBrk="1" hangingPunct="1"/>
            <a:endParaRPr lang="en-US" altLang="x-none"/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An input-output pair: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257425"/>
            <a:ext cx="51244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400"/>
            <a:ext cx="5773738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8FA27BE6-7AC9-4AC0-A378-D53DB248AFE0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20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8375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993188" cy="914400"/>
          </a:xfrm>
        </p:spPr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Logic Example</a:t>
            </a:r>
          </a:p>
        </p:txBody>
      </p:sp>
      <p:sp>
        <p:nvSpPr>
          <p:cNvPr id="52227" name="Text Box 36"/>
          <p:cNvSpPr txBox="1">
            <a:spLocks noChangeArrowheads="1"/>
          </p:cNvSpPr>
          <p:nvPr/>
        </p:nvSpPr>
        <p:spPr bwMode="auto">
          <a:xfrm>
            <a:off x="1835150" y="4819650"/>
            <a:ext cx="17462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 i="1" u="sng">
                <a:solidFill>
                  <a:srgbClr val="CC6600"/>
                </a:solidFill>
                <a:latin typeface="Gill Sans MT" pitchFamily="34" charset="0"/>
              </a:rPr>
              <a:t>Schematic</a:t>
            </a:r>
          </a:p>
          <a:p>
            <a:r>
              <a:rPr lang="en-US" altLang="x-none" sz="2100" i="1" u="sng">
                <a:solidFill>
                  <a:srgbClr val="CC6600"/>
                </a:solidFill>
                <a:latin typeface="Gill Sans MT" pitchFamily="34" charset="0"/>
              </a:rPr>
              <a:t>Representation</a:t>
            </a:r>
            <a:endParaRPr lang="en-US" altLang="x-none" sz="2100" i="1" u="sng">
              <a:latin typeface="Gill Sans MT" pitchFamily="34" charset="0"/>
            </a:endParaRPr>
          </a:p>
        </p:txBody>
      </p:sp>
      <p:grpSp>
        <p:nvGrpSpPr>
          <p:cNvPr id="52228" name="Group 43"/>
          <p:cNvGrpSpPr>
            <a:grpSpLocks/>
          </p:cNvGrpSpPr>
          <p:nvPr/>
        </p:nvGrpSpPr>
        <p:grpSpPr bwMode="auto">
          <a:xfrm>
            <a:off x="1657350" y="1349375"/>
            <a:ext cx="7629525" cy="2384425"/>
            <a:chOff x="720" y="898"/>
            <a:chExt cx="4436" cy="1502"/>
          </a:xfrm>
        </p:grpSpPr>
        <p:grpSp>
          <p:nvGrpSpPr>
            <p:cNvPr id="52260" name="Group 42"/>
            <p:cNvGrpSpPr>
              <a:grpSpLocks/>
            </p:cNvGrpSpPr>
            <p:nvPr/>
          </p:nvGrpSpPr>
          <p:grpSpPr bwMode="auto">
            <a:xfrm>
              <a:off x="720" y="1008"/>
              <a:ext cx="4436" cy="1392"/>
              <a:chOff x="720" y="816"/>
              <a:chExt cx="4436" cy="1392"/>
            </a:xfrm>
          </p:grpSpPr>
          <p:sp>
            <p:nvSpPr>
              <p:cNvPr id="52262" name="Text Box 3"/>
              <p:cNvSpPr txBox="1">
                <a:spLocks noChangeArrowheads="1"/>
              </p:cNvSpPr>
              <p:nvPr/>
            </p:nvSpPr>
            <p:spPr bwMode="auto">
              <a:xfrm>
                <a:off x="735" y="828"/>
                <a:ext cx="291" cy="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2100">
                    <a:latin typeface="Verdana" pitchFamily="34" charset="0"/>
                  </a:rPr>
                  <a:t>HI</a:t>
                </a:r>
              </a:p>
              <a:p>
                <a:pPr algn="ctr"/>
                <a:endParaRPr lang="en-US" altLang="x-none" sz="2100">
                  <a:latin typeface="Verdana" pitchFamily="34" charset="0"/>
                </a:endParaRPr>
              </a:p>
              <a:p>
                <a:pPr algn="ctr"/>
                <a:r>
                  <a:rPr lang="en-US" altLang="x-none" sz="2100">
                    <a:latin typeface="Verdana" pitchFamily="34" charset="0"/>
                  </a:rPr>
                  <a:t>0</a:t>
                </a:r>
              </a:p>
              <a:p>
                <a:pPr algn="ctr"/>
                <a:r>
                  <a:rPr lang="en-US" altLang="x-none" sz="2100">
                    <a:latin typeface="Verdana" pitchFamily="34" charset="0"/>
                  </a:rPr>
                  <a:t>0</a:t>
                </a:r>
              </a:p>
              <a:p>
                <a:pPr algn="ctr"/>
                <a:r>
                  <a:rPr lang="en-US" altLang="x-none" sz="2100">
                    <a:latin typeface="Verdana" pitchFamily="34" charset="0"/>
                  </a:rPr>
                  <a:t>1</a:t>
                </a:r>
              </a:p>
              <a:p>
                <a:pPr algn="ctr"/>
                <a:r>
                  <a:rPr lang="en-US" altLang="x-none" sz="210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52263" name="Text Box 4"/>
              <p:cNvSpPr txBox="1">
                <a:spLocks noChangeArrowheads="1"/>
              </p:cNvSpPr>
              <p:nvPr/>
            </p:nvSpPr>
            <p:spPr bwMode="auto">
              <a:xfrm>
                <a:off x="1154" y="828"/>
                <a:ext cx="316" cy="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2100" dirty="0">
                    <a:latin typeface="Verdana" pitchFamily="34" charset="0"/>
                  </a:rPr>
                  <a:t>LO</a:t>
                </a:r>
              </a:p>
              <a:p>
                <a:pPr algn="ctr"/>
                <a:endParaRPr lang="en-US" altLang="x-none" sz="2100" dirty="0">
                  <a:latin typeface="Verdana" pitchFamily="34" charset="0"/>
                </a:endParaRPr>
              </a:p>
              <a:p>
                <a:pPr algn="ctr"/>
                <a:r>
                  <a:rPr lang="en-US" altLang="x-none" sz="2100" dirty="0">
                    <a:latin typeface="Verdana" pitchFamily="34" charset="0"/>
                  </a:rPr>
                  <a:t>0</a:t>
                </a:r>
              </a:p>
              <a:p>
                <a:pPr algn="ctr"/>
                <a:r>
                  <a:rPr lang="en-US" altLang="x-none" sz="2100" dirty="0">
                    <a:latin typeface="Verdana" pitchFamily="34" charset="0"/>
                  </a:rPr>
                  <a:t>1</a:t>
                </a:r>
              </a:p>
              <a:p>
                <a:pPr algn="ctr"/>
                <a:r>
                  <a:rPr lang="en-US" altLang="x-none" sz="2100" dirty="0">
                    <a:latin typeface="Verdana" pitchFamily="34" charset="0"/>
                  </a:rPr>
                  <a:t>0</a:t>
                </a:r>
              </a:p>
              <a:p>
                <a:pPr algn="ctr"/>
                <a:r>
                  <a:rPr lang="en-US" altLang="x-none" sz="2100" dirty="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52264" name="Text Box 5"/>
              <p:cNvSpPr txBox="1">
                <a:spLocks noChangeArrowheads="1"/>
              </p:cNvSpPr>
              <p:nvPr/>
            </p:nvSpPr>
            <p:spPr bwMode="auto">
              <a:xfrm>
                <a:off x="1613" y="828"/>
                <a:ext cx="551" cy="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2100">
                    <a:latin typeface="Verdana" pitchFamily="34" charset="0"/>
                  </a:rPr>
                  <a:t>Pump</a:t>
                </a:r>
              </a:p>
              <a:p>
                <a:pPr algn="ctr"/>
                <a:endParaRPr lang="en-US" altLang="x-none" sz="2100">
                  <a:latin typeface="Verdana" pitchFamily="34" charset="0"/>
                </a:endParaRPr>
              </a:p>
              <a:p>
                <a:pPr algn="ctr"/>
                <a:r>
                  <a:rPr lang="en-US" altLang="x-none" sz="2100">
                    <a:latin typeface="Verdana" pitchFamily="34" charset="0"/>
                  </a:rPr>
                  <a:t>0</a:t>
                </a:r>
              </a:p>
              <a:p>
                <a:pPr algn="ctr"/>
                <a:r>
                  <a:rPr lang="en-US" altLang="x-none" sz="2100" b="1">
                    <a:solidFill>
                      <a:srgbClr val="800000"/>
                    </a:solidFill>
                    <a:latin typeface="Verdana" pitchFamily="34" charset="0"/>
                  </a:rPr>
                  <a:t>1</a:t>
                </a:r>
              </a:p>
              <a:p>
                <a:pPr algn="ctr"/>
                <a:r>
                  <a:rPr lang="en-US" altLang="x-none" sz="2100">
                    <a:latin typeface="Verdana" pitchFamily="34" charset="0"/>
                  </a:rPr>
                  <a:t>0</a:t>
                </a:r>
              </a:p>
              <a:p>
                <a:pPr algn="ctr"/>
                <a:r>
                  <a:rPr lang="en-US" altLang="x-none" sz="2100">
                    <a:latin typeface="Verdana" pitchFamily="34" charset="0"/>
                  </a:rPr>
                  <a:t>x</a:t>
                </a:r>
              </a:p>
            </p:txBody>
          </p:sp>
          <p:sp>
            <p:nvSpPr>
              <p:cNvPr id="52265" name="Text Box 6"/>
              <p:cNvSpPr txBox="1">
                <a:spLocks noChangeArrowheads="1"/>
              </p:cNvSpPr>
              <p:nvPr/>
            </p:nvSpPr>
            <p:spPr bwMode="auto">
              <a:xfrm>
                <a:off x="2152" y="828"/>
                <a:ext cx="528" cy="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2100">
                    <a:latin typeface="Verdana" pitchFamily="34" charset="0"/>
                  </a:rPr>
                  <a:t>Drain</a:t>
                </a:r>
              </a:p>
              <a:p>
                <a:pPr algn="ctr"/>
                <a:endParaRPr lang="en-US" altLang="x-none" sz="2100">
                  <a:latin typeface="Verdana" pitchFamily="34" charset="0"/>
                </a:endParaRPr>
              </a:p>
              <a:p>
                <a:pPr algn="ctr"/>
                <a:r>
                  <a:rPr lang="en-US" altLang="x-none" sz="2100">
                    <a:latin typeface="Verdana" pitchFamily="34" charset="0"/>
                  </a:rPr>
                  <a:t>0</a:t>
                </a:r>
              </a:p>
              <a:p>
                <a:pPr algn="ctr"/>
                <a:r>
                  <a:rPr lang="en-US" altLang="x-none" sz="2100">
                    <a:latin typeface="Verdana" pitchFamily="34" charset="0"/>
                  </a:rPr>
                  <a:t>0</a:t>
                </a:r>
              </a:p>
              <a:p>
                <a:pPr algn="ctr"/>
                <a:r>
                  <a:rPr lang="en-US" altLang="x-none" sz="2100" b="1">
                    <a:solidFill>
                      <a:srgbClr val="800000"/>
                    </a:solidFill>
                    <a:latin typeface="Verdana" pitchFamily="34" charset="0"/>
                  </a:rPr>
                  <a:t>1</a:t>
                </a:r>
              </a:p>
              <a:p>
                <a:pPr algn="ctr"/>
                <a:r>
                  <a:rPr lang="en-US" altLang="x-none" sz="2100">
                    <a:latin typeface="Verdana" pitchFamily="34" charset="0"/>
                  </a:rPr>
                  <a:t>x</a:t>
                </a:r>
              </a:p>
            </p:txBody>
          </p:sp>
          <p:sp>
            <p:nvSpPr>
              <p:cNvPr id="52266" name="Line 7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7" name="Line 8"/>
              <p:cNvSpPr>
                <a:spLocks noChangeShapeType="1"/>
              </p:cNvSpPr>
              <p:nvPr/>
            </p:nvSpPr>
            <p:spPr bwMode="auto">
              <a:xfrm>
                <a:off x="1536" y="81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8" name="Text Box 9"/>
              <p:cNvSpPr txBox="1">
                <a:spLocks noChangeArrowheads="1"/>
              </p:cNvSpPr>
              <p:nvPr/>
            </p:nvSpPr>
            <p:spPr bwMode="auto">
              <a:xfrm>
                <a:off x="2976" y="1229"/>
                <a:ext cx="2180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2100" dirty="0">
                    <a:latin typeface="Verdana" pitchFamily="34" charset="0"/>
                  </a:rPr>
                  <a:t>Tank level is OK</a:t>
                </a:r>
              </a:p>
              <a:p>
                <a:r>
                  <a:rPr lang="en-US" altLang="x-none" sz="2100" dirty="0">
                    <a:latin typeface="Verdana" pitchFamily="34" charset="0"/>
                  </a:rPr>
                  <a:t>Low level, pump more in</a:t>
                </a:r>
              </a:p>
              <a:p>
                <a:r>
                  <a:rPr lang="en-US" altLang="x-none" sz="2100" dirty="0">
                    <a:latin typeface="Verdana" pitchFamily="34" charset="0"/>
                  </a:rPr>
                  <a:t>High level, drain some out</a:t>
                </a:r>
              </a:p>
              <a:p>
                <a:r>
                  <a:rPr lang="en-US" altLang="x-none" sz="2100" dirty="0">
                    <a:latin typeface="Verdana" pitchFamily="34" charset="0"/>
                  </a:rPr>
                  <a:t>Inputs cannot occur</a:t>
                </a:r>
              </a:p>
            </p:txBody>
          </p:sp>
        </p:grpSp>
        <p:sp>
          <p:nvSpPr>
            <p:cNvPr id="52261" name="Text Box 41"/>
            <p:cNvSpPr txBox="1">
              <a:spLocks noChangeArrowheads="1"/>
            </p:cNvSpPr>
            <p:nvPr/>
          </p:nvSpPr>
          <p:spPr bwMode="auto">
            <a:xfrm>
              <a:off x="2972" y="898"/>
              <a:ext cx="128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000" i="1" u="sng">
                  <a:solidFill>
                    <a:srgbClr val="800000"/>
                  </a:solidFill>
                  <a:latin typeface="Verdana" pitchFamily="34" charset="0"/>
                </a:rPr>
                <a:t>Truth Table</a:t>
              </a:r>
            </a:p>
            <a:p>
              <a:r>
                <a:rPr lang="en-US" altLang="x-none" sz="2000" i="1" u="sng">
                  <a:solidFill>
                    <a:srgbClr val="800000"/>
                  </a:solidFill>
                  <a:latin typeface="Verdana" pitchFamily="34" charset="0"/>
                </a:rPr>
                <a:t>Representation</a:t>
              </a:r>
            </a:p>
          </p:txBody>
        </p:sp>
      </p:grpSp>
      <p:grpSp>
        <p:nvGrpSpPr>
          <p:cNvPr id="52229" name="Group 43"/>
          <p:cNvGrpSpPr>
            <a:grpSpLocks/>
          </p:cNvGrpSpPr>
          <p:nvPr/>
        </p:nvGrpSpPr>
        <p:grpSpPr bwMode="auto">
          <a:xfrm>
            <a:off x="3570288" y="4267200"/>
            <a:ext cx="6088062" cy="1905000"/>
            <a:chOff x="3295545" y="4114800"/>
            <a:chExt cx="5619855" cy="1905000"/>
          </a:xfrm>
        </p:grpSpPr>
        <p:grpSp>
          <p:nvGrpSpPr>
            <p:cNvPr id="52233" name="Group 10"/>
            <p:cNvGrpSpPr>
              <a:grpSpLocks/>
            </p:cNvGrpSpPr>
            <p:nvPr/>
          </p:nvGrpSpPr>
          <p:grpSpPr bwMode="auto">
            <a:xfrm>
              <a:off x="4953000" y="4114800"/>
              <a:ext cx="609600" cy="609600"/>
              <a:chOff x="4224" y="1728"/>
              <a:chExt cx="384" cy="384"/>
            </a:xfrm>
          </p:grpSpPr>
          <p:sp>
            <p:nvSpPr>
              <p:cNvPr id="52258" name="AutoShape 11"/>
              <p:cNvSpPr>
                <a:spLocks noChangeArrowheads="1"/>
              </p:cNvSpPr>
              <p:nvPr/>
            </p:nvSpPr>
            <p:spPr bwMode="auto">
              <a:xfrm>
                <a:off x="4512" y="1872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  <p:sp>
            <p:nvSpPr>
              <p:cNvPr id="52259" name="Freeform 12"/>
              <p:cNvSpPr>
                <a:spLocks/>
              </p:cNvSpPr>
              <p:nvPr/>
            </p:nvSpPr>
            <p:spPr bwMode="auto">
              <a:xfrm>
                <a:off x="4224" y="1728"/>
                <a:ext cx="288" cy="384"/>
              </a:xfrm>
              <a:custGeom>
                <a:avLst/>
                <a:gdLst>
                  <a:gd name="T0" fmla="*/ 288 w 288"/>
                  <a:gd name="T1" fmla="*/ 192 h 384"/>
                  <a:gd name="T2" fmla="*/ 0 w 288"/>
                  <a:gd name="T3" fmla="*/ 0 h 384"/>
                  <a:gd name="T4" fmla="*/ 0 w 288"/>
                  <a:gd name="T5" fmla="*/ 384 h 384"/>
                  <a:gd name="T6" fmla="*/ 288 w 288"/>
                  <a:gd name="T7" fmla="*/ 192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384"/>
                  <a:gd name="T14" fmla="*/ 288 w 288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384">
                    <a:moveTo>
                      <a:pt x="288" y="192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88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234" name="AutoShape 13"/>
            <p:cNvSpPr>
              <a:spLocks noChangeArrowheads="1"/>
            </p:cNvSpPr>
            <p:nvPr/>
          </p:nvSpPr>
          <p:spPr bwMode="auto">
            <a:xfrm>
              <a:off x="6324600" y="4267200"/>
              <a:ext cx="685800" cy="609600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1800">
                <a:latin typeface="Verdana" pitchFamily="34" charset="0"/>
              </a:endParaRPr>
            </a:p>
          </p:txBody>
        </p:sp>
        <p:sp>
          <p:nvSpPr>
            <p:cNvPr id="52235" name="AutoShape 14"/>
            <p:cNvSpPr>
              <a:spLocks noChangeArrowheads="1"/>
            </p:cNvSpPr>
            <p:nvPr/>
          </p:nvSpPr>
          <p:spPr bwMode="auto">
            <a:xfrm>
              <a:off x="6324600" y="5257800"/>
              <a:ext cx="685800" cy="609600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1800">
                <a:latin typeface="Verdana" pitchFamily="34" charset="0"/>
              </a:endParaRPr>
            </a:p>
          </p:txBody>
        </p:sp>
        <p:sp>
          <p:nvSpPr>
            <p:cNvPr id="52236" name="AutoShape 16"/>
            <p:cNvSpPr>
              <a:spLocks noChangeAspect="1" noChangeArrowheads="1"/>
            </p:cNvSpPr>
            <p:nvPr/>
          </p:nvSpPr>
          <p:spPr bwMode="auto">
            <a:xfrm>
              <a:off x="4378325" y="5672138"/>
              <a:ext cx="82550" cy="825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1800">
                <a:latin typeface="Verdana" pitchFamily="34" charset="0"/>
              </a:endParaRPr>
            </a:p>
          </p:txBody>
        </p:sp>
        <p:sp>
          <p:nvSpPr>
            <p:cNvPr id="52237" name="Freeform 17"/>
            <p:cNvSpPr>
              <a:spLocks/>
            </p:cNvSpPr>
            <p:nvPr/>
          </p:nvSpPr>
          <p:spPr bwMode="auto">
            <a:xfrm>
              <a:off x="4953000" y="5410200"/>
              <a:ext cx="457200" cy="609600"/>
            </a:xfrm>
            <a:custGeom>
              <a:avLst/>
              <a:gdLst>
                <a:gd name="T0" fmla="*/ 2147483647 w 288"/>
                <a:gd name="T1" fmla="*/ 2147483647 h 384"/>
                <a:gd name="T2" fmla="*/ 0 w 288"/>
                <a:gd name="T3" fmla="*/ 0 h 384"/>
                <a:gd name="T4" fmla="*/ 0 w 288"/>
                <a:gd name="T5" fmla="*/ 2147483647 h 384"/>
                <a:gd name="T6" fmla="*/ 2147483647 w 288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Line 18"/>
            <p:cNvSpPr>
              <a:spLocks noChangeShapeType="1"/>
            </p:cNvSpPr>
            <p:nvPr/>
          </p:nvSpPr>
          <p:spPr bwMode="auto">
            <a:xfrm>
              <a:off x="5562600" y="4419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19"/>
            <p:cNvSpPr>
              <a:spLocks noChangeShapeType="1"/>
            </p:cNvSpPr>
            <p:nvPr/>
          </p:nvSpPr>
          <p:spPr bwMode="auto">
            <a:xfrm>
              <a:off x="5562600" y="57150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20"/>
            <p:cNvSpPr>
              <a:spLocks noChangeShapeType="1"/>
            </p:cNvSpPr>
            <p:nvPr/>
          </p:nvSpPr>
          <p:spPr bwMode="auto">
            <a:xfrm>
              <a:off x="7010400" y="4572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21"/>
            <p:cNvSpPr>
              <a:spLocks noChangeShapeType="1"/>
            </p:cNvSpPr>
            <p:nvPr/>
          </p:nvSpPr>
          <p:spPr bwMode="auto">
            <a:xfrm>
              <a:off x="7010400" y="5562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22"/>
            <p:cNvSpPr>
              <a:spLocks noChangeShapeType="1"/>
            </p:cNvSpPr>
            <p:nvPr/>
          </p:nvSpPr>
          <p:spPr bwMode="auto">
            <a:xfrm flipH="1">
              <a:off x="3886200" y="5715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23"/>
            <p:cNvSpPr>
              <a:spLocks noChangeShapeType="1"/>
            </p:cNvSpPr>
            <p:nvPr/>
          </p:nvSpPr>
          <p:spPr bwMode="auto">
            <a:xfrm flipH="1">
              <a:off x="3886200" y="4419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24"/>
            <p:cNvSpPr>
              <a:spLocks noChangeShapeType="1"/>
            </p:cNvSpPr>
            <p:nvPr/>
          </p:nvSpPr>
          <p:spPr bwMode="auto">
            <a:xfrm>
              <a:off x="4572000" y="4419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25"/>
            <p:cNvSpPr>
              <a:spLocks noChangeShapeType="1"/>
            </p:cNvSpPr>
            <p:nvPr/>
          </p:nvSpPr>
          <p:spPr bwMode="auto">
            <a:xfrm>
              <a:off x="4419600" y="49530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26"/>
            <p:cNvSpPr>
              <a:spLocks noChangeShapeType="1"/>
            </p:cNvSpPr>
            <p:nvPr/>
          </p:nvSpPr>
          <p:spPr bwMode="auto">
            <a:xfrm>
              <a:off x="4419600" y="4953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27"/>
            <p:cNvSpPr>
              <a:spLocks noChangeShapeType="1"/>
            </p:cNvSpPr>
            <p:nvPr/>
          </p:nvSpPr>
          <p:spPr bwMode="auto">
            <a:xfrm>
              <a:off x="4572000" y="5181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28"/>
            <p:cNvSpPr>
              <a:spLocks noChangeShapeType="1"/>
            </p:cNvSpPr>
            <p:nvPr/>
          </p:nvSpPr>
          <p:spPr bwMode="auto">
            <a:xfrm>
              <a:off x="5791200" y="4724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Line 29"/>
            <p:cNvSpPr>
              <a:spLocks noChangeShapeType="1"/>
            </p:cNvSpPr>
            <p:nvPr/>
          </p:nvSpPr>
          <p:spPr bwMode="auto">
            <a:xfrm>
              <a:off x="5791200" y="5410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30"/>
            <p:cNvSpPr>
              <a:spLocks noChangeShapeType="1"/>
            </p:cNvSpPr>
            <p:nvPr/>
          </p:nvSpPr>
          <p:spPr bwMode="auto">
            <a:xfrm flipV="1">
              <a:off x="5791200" y="4724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Line 31"/>
            <p:cNvSpPr>
              <a:spLocks noChangeShapeType="1"/>
            </p:cNvSpPr>
            <p:nvPr/>
          </p:nvSpPr>
          <p:spPr bwMode="auto">
            <a:xfrm flipV="1">
              <a:off x="5791200" y="5181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Text Box 32"/>
            <p:cNvSpPr txBox="1">
              <a:spLocks noChangeArrowheads="1"/>
            </p:cNvSpPr>
            <p:nvPr/>
          </p:nvSpPr>
          <p:spPr bwMode="auto">
            <a:xfrm>
              <a:off x="3370312" y="4190999"/>
              <a:ext cx="4202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>
                  <a:latin typeface="Verdana" pitchFamily="34" charset="0"/>
                </a:rPr>
                <a:t>HI</a:t>
              </a:r>
            </a:p>
          </p:txBody>
        </p:sp>
        <p:sp>
          <p:nvSpPr>
            <p:cNvPr id="52253" name="Text Box 33"/>
            <p:cNvSpPr txBox="1">
              <a:spLocks noChangeArrowheads="1"/>
            </p:cNvSpPr>
            <p:nvPr/>
          </p:nvSpPr>
          <p:spPr bwMode="auto">
            <a:xfrm>
              <a:off x="3295545" y="5486399"/>
              <a:ext cx="4547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>
                  <a:latin typeface="Verdana" pitchFamily="34" charset="0"/>
                </a:rPr>
                <a:t>LO</a:t>
              </a:r>
            </a:p>
          </p:txBody>
        </p:sp>
        <p:sp>
          <p:nvSpPr>
            <p:cNvPr id="52254" name="AutoShape 39"/>
            <p:cNvSpPr>
              <a:spLocks noChangeArrowheads="1"/>
            </p:cNvSpPr>
            <p:nvPr/>
          </p:nvSpPr>
          <p:spPr bwMode="auto">
            <a:xfrm>
              <a:off x="5410200" y="56388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1800">
                <a:latin typeface="Verdana" pitchFamily="34" charset="0"/>
              </a:endParaRPr>
            </a:p>
          </p:txBody>
        </p:sp>
        <p:sp>
          <p:nvSpPr>
            <p:cNvPr id="52255" name="AutoShape 40"/>
            <p:cNvSpPr>
              <a:spLocks noChangeAspect="1" noChangeArrowheads="1"/>
            </p:cNvSpPr>
            <p:nvPr/>
          </p:nvSpPr>
          <p:spPr bwMode="auto">
            <a:xfrm>
              <a:off x="4532313" y="4378325"/>
              <a:ext cx="82550" cy="825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1800">
                <a:latin typeface="Verdana" pitchFamily="34" charset="0"/>
              </a:endParaRPr>
            </a:p>
          </p:txBody>
        </p:sp>
        <p:sp>
          <p:nvSpPr>
            <p:cNvPr id="52256" name="Text Box 44"/>
            <p:cNvSpPr txBox="1">
              <a:spLocks noChangeArrowheads="1"/>
            </p:cNvSpPr>
            <p:nvPr/>
          </p:nvSpPr>
          <p:spPr bwMode="auto">
            <a:xfrm>
              <a:off x="7848600" y="4343400"/>
              <a:ext cx="990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1800">
                  <a:latin typeface="Verdana" pitchFamily="34" charset="0"/>
                </a:rPr>
                <a:t>Pump</a:t>
              </a:r>
            </a:p>
          </p:txBody>
        </p:sp>
        <p:sp>
          <p:nvSpPr>
            <p:cNvPr id="52257" name="Text Box 45"/>
            <p:cNvSpPr txBox="1">
              <a:spLocks noChangeArrowheads="1"/>
            </p:cNvSpPr>
            <p:nvPr/>
          </p:nvSpPr>
          <p:spPr bwMode="auto">
            <a:xfrm>
              <a:off x="7848600" y="5345668"/>
              <a:ext cx="1066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1800">
                  <a:latin typeface="Verdana" pitchFamily="34" charset="0"/>
                </a:rPr>
                <a:t>Drain</a:t>
              </a:r>
            </a:p>
          </p:txBody>
        </p:sp>
      </p:grpSp>
      <p:sp>
        <p:nvSpPr>
          <p:cNvPr id="52230" name="Date Placeholder 40"/>
          <p:cNvSpPr>
            <a:spLocks noGrp="1"/>
          </p:cNvSpPr>
          <p:nvPr>
            <p:ph type="dt" sz="quarter" idx="10"/>
          </p:nvPr>
        </p:nvSpPr>
        <p:spPr bwMode="auto">
          <a:xfrm>
            <a:off x="82550" y="6629400"/>
            <a:ext cx="231140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x-none" sz="900">
                <a:latin typeface="Verdana" pitchFamily="34" charset="0"/>
              </a:rPr>
              <a:t>Spring'13</a:t>
            </a:r>
            <a:endParaRPr lang="en-US" altLang="x-none" sz="900">
              <a:latin typeface="Verdana" pitchFamily="34" charset="0"/>
            </a:endParaRPr>
          </a:p>
        </p:txBody>
      </p:sp>
      <p:sp>
        <p:nvSpPr>
          <p:cNvPr id="52231" name="Slide Number Placeholder 41"/>
          <p:cNvSpPr>
            <a:spLocks noGrp="1"/>
          </p:cNvSpPr>
          <p:nvPr>
            <p:ph type="sldNum" sz="quarter" idx="12"/>
          </p:nvPr>
        </p:nvSpPr>
        <p:spPr bwMode="auto">
          <a:xfrm>
            <a:off x="8921750" y="6629400"/>
            <a:ext cx="90805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3BD21293-A13E-4C88-A501-BD788A80E4D2}" type="slidenum">
              <a:rPr lang="en-US" altLang="x-none" sz="900" smtClean="0">
                <a:solidFill>
                  <a:srgbClr val="000000"/>
                </a:solidFill>
                <a:latin typeface="Verdana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2232" name="Footer Placeholder 42"/>
          <p:cNvSpPr>
            <a:spLocks noGrp="1"/>
          </p:cNvSpPr>
          <p:nvPr>
            <p:ph type="ftr" sz="quarter" idx="11"/>
          </p:nvPr>
        </p:nvSpPr>
        <p:spPr bwMode="auto">
          <a:xfrm>
            <a:off x="3797300" y="6629400"/>
            <a:ext cx="313690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F7DEAA-4035-3B4C-ADF4-640D4EA34150}"/>
              </a:ext>
            </a:extLst>
          </p:cNvPr>
          <p:cNvCxnSpPr>
            <a:cxnSpLocks/>
          </p:cNvCxnSpPr>
          <p:nvPr/>
        </p:nvCxnSpPr>
        <p:spPr>
          <a:xfrm flipV="1">
            <a:off x="1683149" y="2578018"/>
            <a:ext cx="7238601" cy="1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E78C8D-7A58-7B41-99A3-1B3E43174F97}"/>
              </a:ext>
            </a:extLst>
          </p:cNvPr>
          <p:cNvCxnSpPr>
            <a:cxnSpLocks/>
          </p:cNvCxnSpPr>
          <p:nvPr/>
        </p:nvCxnSpPr>
        <p:spPr>
          <a:xfrm>
            <a:off x="1683149" y="2895600"/>
            <a:ext cx="723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C3750B-7AF2-AD47-AD14-9E5174C488DE}"/>
              </a:ext>
            </a:extLst>
          </p:cNvPr>
          <p:cNvCxnSpPr>
            <a:cxnSpLocks/>
          </p:cNvCxnSpPr>
          <p:nvPr/>
        </p:nvCxnSpPr>
        <p:spPr>
          <a:xfrm>
            <a:off x="1676400" y="3200400"/>
            <a:ext cx="723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1D26EF-A2A7-5541-B2E5-5C19C6A2C561}"/>
              </a:ext>
            </a:extLst>
          </p:cNvPr>
          <p:cNvCxnSpPr>
            <a:cxnSpLocks/>
          </p:cNvCxnSpPr>
          <p:nvPr/>
        </p:nvCxnSpPr>
        <p:spPr>
          <a:xfrm>
            <a:off x="1683149" y="3505200"/>
            <a:ext cx="723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>
              <a:lnSpc>
                <a:spcPct val="80000"/>
              </a:lnSpc>
            </a:pPr>
            <a:r>
              <a:rPr lang="tr-TR" altLang="x-none" sz="2200" dirty="0" err="1"/>
              <a:t>Timing</a:t>
            </a:r>
            <a:r>
              <a:rPr lang="tr-TR" altLang="x-none" sz="2200" dirty="0"/>
              <a:t> </a:t>
            </a:r>
            <a:r>
              <a:rPr lang="tr-TR" altLang="x-none" sz="2200" dirty="0" err="1"/>
              <a:t>Diagram</a:t>
            </a:r>
            <a:r>
              <a:rPr lang="tr-TR" altLang="x-none" sz="2200" dirty="0"/>
              <a:t> </a:t>
            </a:r>
            <a:r>
              <a:rPr lang="tr-TR" altLang="x-none" sz="2200" dirty="0" err="1"/>
              <a:t>for</a:t>
            </a:r>
            <a:r>
              <a:rPr lang="tr-TR" altLang="x-none" sz="2200" dirty="0"/>
              <a:t> X </a:t>
            </a:r>
            <a:r>
              <a:rPr lang="tr-TR" altLang="x-none" sz="2200" dirty="0" err="1"/>
              <a:t>and</a:t>
            </a:r>
            <a:r>
              <a:rPr lang="tr-TR" altLang="x-none" sz="2200" dirty="0"/>
              <a:t> Y (</a:t>
            </a:r>
            <a:r>
              <a:rPr lang="en-US" altLang="x-none" sz="2200" dirty="0"/>
              <a:t>input</a:t>
            </a:r>
            <a:r>
              <a:rPr lang="tr-TR" altLang="x-none" sz="2200" dirty="0"/>
              <a:t>), Z</a:t>
            </a:r>
            <a:r>
              <a:rPr lang="en-US" altLang="x-none" sz="2200" dirty="0"/>
              <a:t> (output)</a:t>
            </a:r>
            <a:endParaRPr lang="tr-TR" altLang="x-none" sz="2200" dirty="0"/>
          </a:p>
          <a:p>
            <a:pPr eaLnBrk="1" hangingPunct="1">
              <a:lnSpc>
                <a:spcPct val="80000"/>
              </a:lnSpc>
            </a:pPr>
            <a:endParaRPr lang="tr-TR" altLang="x-none" sz="2200" dirty="0"/>
          </a:p>
          <a:p>
            <a:pPr eaLnBrk="1" hangingPunct="1">
              <a:lnSpc>
                <a:spcPct val="80000"/>
              </a:lnSpc>
            </a:pPr>
            <a:endParaRPr lang="tr-TR" altLang="x-none" sz="2200" dirty="0"/>
          </a:p>
          <a:p>
            <a:pPr eaLnBrk="1" hangingPunct="1">
              <a:lnSpc>
                <a:spcPct val="80000"/>
              </a:lnSpc>
            </a:pPr>
            <a:endParaRPr lang="tr-TR" altLang="x-none" sz="2200" dirty="0"/>
          </a:p>
          <a:p>
            <a:pPr eaLnBrk="1" hangingPunct="1">
              <a:lnSpc>
                <a:spcPct val="80000"/>
              </a:lnSpc>
            </a:pPr>
            <a:endParaRPr lang="tr-TR" altLang="x-none" sz="2200" dirty="0"/>
          </a:p>
          <a:p>
            <a:pPr eaLnBrk="1" hangingPunct="1">
              <a:lnSpc>
                <a:spcPct val="80000"/>
              </a:lnSpc>
            </a:pPr>
            <a:endParaRPr lang="tr-TR" altLang="x-none" sz="2200" dirty="0"/>
          </a:p>
          <a:p>
            <a:pPr eaLnBrk="1" hangingPunct="1">
              <a:lnSpc>
                <a:spcPct val="80000"/>
              </a:lnSpc>
            </a:pPr>
            <a:endParaRPr lang="tr-TR" altLang="x-none" sz="2200" dirty="0"/>
          </a:p>
          <a:p>
            <a:pPr eaLnBrk="1" hangingPunct="1">
              <a:lnSpc>
                <a:spcPct val="80000"/>
              </a:lnSpc>
            </a:pPr>
            <a:endParaRPr lang="tr-TR" altLang="x-none" sz="2200" dirty="0"/>
          </a:p>
          <a:p>
            <a:pPr eaLnBrk="1" hangingPunct="1">
              <a:lnSpc>
                <a:spcPct val="80000"/>
              </a:lnSpc>
            </a:pPr>
            <a:endParaRPr lang="tr-TR" altLang="x-none" sz="2200" dirty="0"/>
          </a:p>
          <a:p>
            <a:pPr eaLnBrk="1" hangingPunct="1">
              <a:lnSpc>
                <a:spcPct val="80000"/>
              </a:lnSpc>
            </a:pPr>
            <a:endParaRPr lang="tr-TR" altLang="x-none" sz="2200" dirty="0"/>
          </a:p>
          <a:p>
            <a:pPr eaLnBrk="1" hangingPunct="1">
              <a:lnSpc>
                <a:spcPct val="80000"/>
              </a:lnSpc>
            </a:pPr>
            <a:endParaRPr lang="en-US" altLang="x-none" sz="2200" dirty="0"/>
          </a:p>
          <a:p>
            <a:pPr eaLnBrk="1" hangingPunct="1">
              <a:lnSpc>
                <a:spcPct val="80000"/>
              </a:lnSpc>
            </a:pPr>
            <a:endParaRPr lang="en-US" altLang="x-none" sz="2200" dirty="0"/>
          </a:p>
          <a:p>
            <a:pPr eaLnBrk="1" hangingPunct="1">
              <a:lnSpc>
                <a:spcPct val="80000"/>
              </a:lnSpc>
            </a:pPr>
            <a:r>
              <a:rPr lang="tr-TR" altLang="x-none" sz="2200" dirty="0" err="1"/>
              <a:t>Actually</a:t>
            </a:r>
            <a:r>
              <a:rPr lang="tr-TR" altLang="x-none" sz="2200" dirty="0"/>
              <a:t>, </a:t>
            </a:r>
            <a:r>
              <a:rPr lang="tr-TR" altLang="x-none" sz="2200" dirty="0" err="1"/>
              <a:t>there</a:t>
            </a:r>
            <a:r>
              <a:rPr lang="tr-TR" altLang="x-none" sz="2200" dirty="0"/>
              <a:t> is a </a:t>
            </a:r>
            <a:r>
              <a:rPr lang="tr-TR" altLang="x-none" sz="2200" dirty="0" err="1"/>
              <a:t>delay</a:t>
            </a:r>
            <a:r>
              <a:rPr lang="tr-TR" altLang="x-none" sz="2200" dirty="0"/>
              <a:t> at </a:t>
            </a:r>
            <a:r>
              <a:rPr lang="tr-TR" altLang="x-none" sz="2200" dirty="0" err="1"/>
              <a:t>each</a:t>
            </a:r>
            <a:r>
              <a:rPr lang="tr-TR" altLang="x-none" sz="2200" dirty="0"/>
              <a:t> </a:t>
            </a:r>
            <a:r>
              <a:rPr lang="tr-TR" altLang="x-none" sz="2200" dirty="0" err="1"/>
              <a:t>new</a:t>
            </a:r>
            <a:r>
              <a:rPr lang="tr-TR" altLang="x-none" sz="2200" dirty="0"/>
              <a:t> </a:t>
            </a:r>
            <a:r>
              <a:rPr lang="tr-TR" altLang="x-none" sz="2200" dirty="0" err="1"/>
              <a:t>rising</a:t>
            </a:r>
            <a:r>
              <a:rPr lang="tr-TR" altLang="x-none" sz="2200" dirty="0"/>
              <a:t>/</a:t>
            </a:r>
            <a:r>
              <a:rPr lang="tr-TR" altLang="x-none" sz="2200" dirty="0" err="1"/>
              <a:t>falling</a:t>
            </a:r>
            <a:r>
              <a:rPr lang="tr-TR" altLang="x-none" sz="2200" dirty="0"/>
              <a:t> </a:t>
            </a:r>
            <a:r>
              <a:rPr lang="tr-TR" altLang="x-none" sz="2200" dirty="0" err="1"/>
              <a:t>pulse</a:t>
            </a:r>
            <a:r>
              <a:rPr lang="tr-TR" altLang="x-none" sz="2200" dirty="0"/>
              <a:t>, but not </a:t>
            </a:r>
            <a:r>
              <a:rPr lang="tr-TR" altLang="x-none" sz="2200" dirty="0" err="1"/>
              <a:t>shown</a:t>
            </a:r>
            <a:r>
              <a:rPr lang="tr-TR" altLang="x-none" sz="2200" dirty="0"/>
              <a:t> here! (</a:t>
            </a:r>
            <a:r>
              <a:rPr lang="tr-TR" altLang="x-none" sz="2200" dirty="0" err="1"/>
              <a:t>will</a:t>
            </a:r>
            <a:r>
              <a:rPr lang="tr-TR" altLang="x-none" sz="2200" dirty="0"/>
              <a:t> be </a:t>
            </a:r>
            <a:r>
              <a:rPr lang="tr-TR" altLang="x-none" sz="2200" dirty="0" err="1"/>
              <a:t>discussed</a:t>
            </a:r>
            <a:r>
              <a:rPr lang="tr-TR" altLang="x-none" sz="2200" dirty="0"/>
              <a:t> </a:t>
            </a:r>
            <a:r>
              <a:rPr lang="tr-TR" altLang="x-none" sz="2200" dirty="0" err="1"/>
              <a:t>later</a:t>
            </a:r>
            <a:r>
              <a:rPr lang="tr-TR" altLang="x-none" sz="2200" dirty="0"/>
              <a:t>)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tr-TR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Timing Diagrams</a:t>
            </a:r>
          </a:p>
        </p:txBody>
      </p:sp>
      <p:sp>
        <p:nvSpPr>
          <p:cNvPr id="53281" name="Slide Number Placeholder 36"/>
          <p:cNvSpPr>
            <a:spLocks noGrp="1"/>
          </p:cNvSpPr>
          <p:nvPr>
            <p:ph type="sldNum" sz="quarter" idx="12"/>
          </p:nvPr>
        </p:nvSpPr>
        <p:spPr bwMode="auto">
          <a:xfrm>
            <a:off x="8921750" y="6629400"/>
            <a:ext cx="90805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406827CF-32E0-4BCA-A018-024D09786070}" type="slidenum">
              <a:rPr lang="en-US" altLang="x-none" sz="900" smtClean="0">
                <a:solidFill>
                  <a:srgbClr val="000000"/>
                </a:solidFill>
                <a:latin typeface="Verdana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3282" name="Footer Placeholder 37"/>
          <p:cNvSpPr>
            <a:spLocks noGrp="1"/>
          </p:cNvSpPr>
          <p:nvPr>
            <p:ph type="ftr" sz="quarter" idx="11"/>
          </p:nvPr>
        </p:nvSpPr>
        <p:spPr bwMode="auto">
          <a:xfrm>
            <a:off x="3797300" y="6629400"/>
            <a:ext cx="313690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05000"/>
            <a:ext cx="6191250" cy="2919413"/>
            <a:chOff x="908050" y="1981200"/>
            <a:chExt cx="6191250" cy="2919413"/>
          </a:xfrm>
        </p:grpSpPr>
        <p:sp>
          <p:nvSpPr>
            <p:cNvPr id="53252" name="Line 4"/>
            <p:cNvSpPr>
              <a:spLocks noChangeShapeType="1"/>
            </p:cNvSpPr>
            <p:nvPr/>
          </p:nvSpPr>
          <p:spPr bwMode="auto">
            <a:xfrm>
              <a:off x="1651000" y="2438400"/>
              <a:ext cx="5365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>
              <a:off x="1651000" y="3581400"/>
              <a:ext cx="5448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>
              <a:off x="1651000" y="4876800"/>
              <a:ext cx="5448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2063750" y="19812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>
              <a:off x="4292600" y="1981200"/>
              <a:ext cx="1733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2641600" y="3124200"/>
              <a:ext cx="1816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58" name="Line 10"/>
            <p:cNvSpPr>
              <a:spLocks noChangeShapeType="1"/>
            </p:cNvSpPr>
            <p:nvPr/>
          </p:nvSpPr>
          <p:spPr bwMode="auto">
            <a:xfrm>
              <a:off x="2063750" y="1981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>
              <a:off x="3054350" y="1981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4375150" y="19812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4292600" y="1981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62" name="Line 15"/>
            <p:cNvSpPr>
              <a:spLocks noChangeShapeType="1"/>
            </p:cNvSpPr>
            <p:nvPr/>
          </p:nvSpPr>
          <p:spPr bwMode="auto">
            <a:xfrm>
              <a:off x="2641600" y="3124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>
              <a:off x="4457700" y="3124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64" name="Line 17"/>
            <p:cNvSpPr>
              <a:spLocks noChangeShapeType="1"/>
            </p:cNvSpPr>
            <p:nvPr/>
          </p:nvSpPr>
          <p:spPr bwMode="auto">
            <a:xfrm>
              <a:off x="2063750" y="4419600"/>
              <a:ext cx="577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65" name="Line 18"/>
            <p:cNvSpPr>
              <a:spLocks noChangeShapeType="1"/>
            </p:cNvSpPr>
            <p:nvPr/>
          </p:nvSpPr>
          <p:spPr bwMode="auto">
            <a:xfrm>
              <a:off x="3054350" y="4419600"/>
              <a:ext cx="1238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66" name="Line 19"/>
            <p:cNvSpPr>
              <a:spLocks noChangeShapeType="1"/>
            </p:cNvSpPr>
            <p:nvPr/>
          </p:nvSpPr>
          <p:spPr bwMode="auto">
            <a:xfrm>
              <a:off x="4457700" y="4419600"/>
              <a:ext cx="1568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67" name="Line 20"/>
            <p:cNvSpPr>
              <a:spLocks noChangeShapeType="1"/>
            </p:cNvSpPr>
            <p:nvPr/>
          </p:nvSpPr>
          <p:spPr bwMode="auto">
            <a:xfrm>
              <a:off x="2063750" y="4419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68" name="Line 21"/>
            <p:cNvSpPr>
              <a:spLocks noChangeShapeType="1"/>
            </p:cNvSpPr>
            <p:nvPr/>
          </p:nvSpPr>
          <p:spPr bwMode="auto">
            <a:xfrm>
              <a:off x="2641600" y="4419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69" name="Line 22"/>
            <p:cNvSpPr>
              <a:spLocks noChangeShapeType="1"/>
            </p:cNvSpPr>
            <p:nvPr/>
          </p:nvSpPr>
          <p:spPr bwMode="auto">
            <a:xfrm>
              <a:off x="3136900" y="44196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70" name="Line 23"/>
            <p:cNvSpPr>
              <a:spLocks noChangeShapeType="1"/>
            </p:cNvSpPr>
            <p:nvPr/>
          </p:nvSpPr>
          <p:spPr bwMode="auto">
            <a:xfrm>
              <a:off x="3054350" y="4419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71" name="Line 24"/>
            <p:cNvSpPr>
              <a:spLocks noChangeShapeType="1"/>
            </p:cNvSpPr>
            <p:nvPr/>
          </p:nvSpPr>
          <p:spPr bwMode="auto">
            <a:xfrm>
              <a:off x="4292600" y="4419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72" name="Line 25"/>
            <p:cNvSpPr>
              <a:spLocks noChangeShapeType="1"/>
            </p:cNvSpPr>
            <p:nvPr/>
          </p:nvSpPr>
          <p:spPr bwMode="auto">
            <a:xfrm>
              <a:off x="4540250" y="44196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73" name="Line 28"/>
            <p:cNvSpPr>
              <a:spLocks noChangeShapeType="1"/>
            </p:cNvSpPr>
            <p:nvPr/>
          </p:nvSpPr>
          <p:spPr bwMode="auto">
            <a:xfrm>
              <a:off x="2063750" y="24384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74" name="Line 29"/>
            <p:cNvSpPr>
              <a:spLocks noChangeShapeType="1"/>
            </p:cNvSpPr>
            <p:nvPr/>
          </p:nvSpPr>
          <p:spPr bwMode="auto">
            <a:xfrm>
              <a:off x="2641600" y="2438400"/>
              <a:ext cx="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75" name="Line 30"/>
            <p:cNvSpPr>
              <a:spLocks noChangeShapeType="1"/>
            </p:cNvSpPr>
            <p:nvPr/>
          </p:nvSpPr>
          <p:spPr bwMode="auto">
            <a:xfrm>
              <a:off x="4292600" y="24384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76" name="Line 31"/>
            <p:cNvSpPr>
              <a:spLocks noChangeShapeType="1"/>
            </p:cNvSpPr>
            <p:nvPr/>
          </p:nvSpPr>
          <p:spPr bwMode="auto">
            <a:xfrm>
              <a:off x="4457700" y="24384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77" name="Line 32"/>
            <p:cNvSpPr>
              <a:spLocks noChangeShapeType="1"/>
            </p:cNvSpPr>
            <p:nvPr/>
          </p:nvSpPr>
          <p:spPr bwMode="auto">
            <a:xfrm>
              <a:off x="6026150" y="24384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78" name="Text Box 33"/>
            <p:cNvSpPr txBox="1">
              <a:spLocks noChangeArrowheads="1"/>
            </p:cNvSpPr>
            <p:nvPr/>
          </p:nvSpPr>
          <p:spPr bwMode="auto">
            <a:xfrm>
              <a:off x="990600" y="2209800"/>
              <a:ext cx="6604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/>
                <a:t>X</a:t>
              </a:r>
            </a:p>
          </p:txBody>
        </p:sp>
        <p:sp>
          <p:nvSpPr>
            <p:cNvPr id="53279" name="Text Box 34"/>
            <p:cNvSpPr txBox="1">
              <a:spLocks noChangeArrowheads="1"/>
            </p:cNvSpPr>
            <p:nvPr/>
          </p:nvSpPr>
          <p:spPr bwMode="auto">
            <a:xfrm>
              <a:off x="908050" y="3276600"/>
              <a:ext cx="8255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/>
                <a:t>Y</a:t>
              </a:r>
            </a:p>
          </p:txBody>
        </p:sp>
        <p:sp>
          <p:nvSpPr>
            <p:cNvPr id="53280" name="Text Box 35"/>
            <p:cNvSpPr txBox="1">
              <a:spLocks noChangeArrowheads="1"/>
            </p:cNvSpPr>
            <p:nvPr/>
          </p:nvSpPr>
          <p:spPr bwMode="auto">
            <a:xfrm>
              <a:off x="1073150" y="4419600"/>
              <a:ext cx="6604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/>
                <a:t>Z</a:t>
              </a:r>
            </a:p>
          </p:txBody>
        </p:sp>
        <p:sp>
          <p:nvSpPr>
            <p:cNvPr id="53283" name="Line 24"/>
            <p:cNvSpPr>
              <a:spLocks noChangeShapeType="1"/>
            </p:cNvSpPr>
            <p:nvPr/>
          </p:nvSpPr>
          <p:spPr bwMode="auto">
            <a:xfrm>
              <a:off x="4457700" y="4419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84" name="Line 24"/>
            <p:cNvSpPr>
              <a:spLocks noChangeShapeType="1"/>
            </p:cNvSpPr>
            <p:nvPr/>
          </p:nvSpPr>
          <p:spPr bwMode="auto">
            <a:xfrm>
              <a:off x="6026150" y="4419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3285" name="Line 24"/>
            <p:cNvSpPr>
              <a:spLocks noChangeShapeType="1"/>
            </p:cNvSpPr>
            <p:nvPr/>
          </p:nvSpPr>
          <p:spPr bwMode="auto">
            <a:xfrm>
              <a:off x="6026150" y="1981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39001" y="1219200"/>
            <a:ext cx="2514600" cy="1066800"/>
            <a:chOff x="5861725" y="0"/>
            <a:chExt cx="2782110" cy="1058521"/>
          </a:xfrm>
        </p:grpSpPr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7010400" y="228600"/>
              <a:ext cx="825500" cy="612775"/>
              <a:chOff x="4704" y="1968"/>
              <a:chExt cx="480" cy="386"/>
            </a:xfrm>
          </p:grpSpPr>
          <p:sp>
            <p:nvSpPr>
              <p:cNvPr id="39" name="Freeform 5"/>
              <p:cNvSpPr>
                <a:spLocks/>
              </p:cNvSpPr>
              <p:nvPr/>
            </p:nvSpPr>
            <p:spPr bwMode="auto">
              <a:xfrm>
                <a:off x="4704" y="1968"/>
                <a:ext cx="48" cy="386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4 h 384"/>
                  <a:gd name="T4" fmla="*/ 0 w 48"/>
                  <a:gd name="T5" fmla="*/ 388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0" name="Group 6"/>
              <p:cNvGrpSpPr>
                <a:grpSpLocks/>
              </p:cNvGrpSpPr>
              <p:nvPr/>
            </p:nvGrpSpPr>
            <p:grpSpPr bwMode="auto">
              <a:xfrm>
                <a:off x="4752" y="1968"/>
                <a:ext cx="432" cy="384"/>
                <a:chOff x="4080" y="1968"/>
                <a:chExt cx="432" cy="384"/>
              </a:xfrm>
            </p:grpSpPr>
            <p:sp>
              <p:nvSpPr>
                <p:cNvPr id="41" name="AutoShape 7"/>
                <p:cNvSpPr>
                  <a:spLocks noChangeArrowheads="1"/>
                </p:cNvSpPr>
                <p:nvPr/>
              </p:nvSpPr>
              <p:spPr bwMode="auto">
                <a:xfrm>
                  <a:off x="4176" y="1968"/>
                  <a:ext cx="336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8"/>
                <p:cNvSpPr>
                  <a:spLocks/>
                </p:cNvSpPr>
                <p:nvPr/>
              </p:nvSpPr>
              <p:spPr bwMode="auto">
                <a:xfrm>
                  <a:off x="4080" y="1968"/>
                  <a:ext cx="96" cy="384"/>
                </a:xfrm>
                <a:custGeom>
                  <a:avLst/>
                  <a:gdLst>
                    <a:gd name="T0" fmla="*/ 0 w 96"/>
                    <a:gd name="T1" fmla="*/ 0 h 384"/>
                    <a:gd name="T2" fmla="*/ 48 w 96"/>
                    <a:gd name="T3" fmla="*/ 144 h 384"/>
                    <a:gd name="T4" fmla="*/ 48 w 96"/>
                    <a:gd name="T5" fmla="*/ 240 h 384"/>
                    <a:gd name="T6" fmla="*/ 0 w 96"/>
                    <a:gd name="T7" fmla="*/ 384 h 384"/>
                    <a:gd name="T8" fmla="*/ 96 w 96"/>
                    <a:gd name="T9" fmla="*/ 384 h 384"/>
                    <a:gd name="T10" fmla="*/ 96 w 96"/>
                    <a:gd name="T11" fmla="*/ 0 h 384"/>
                    <a:gd name="T12" fmla="*/ 0 w 96"/>
                    <a:gd name="T13" fmla="*/ 0 h 3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6"/>
                    <a:gd name="T22" fmla="*/ 0 h 384"/>
                    <a:gd name="T23" fmla="*/ 96 w 96"/>
                    <a:gd name="T24" fmla="*/ 384 h 3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6" h="384">
                      <a:moveTo>
                        <a:pt x="0" y="0"/>
                      </a:moveTo>
                      <a:lnTo>
                        <a:pt x="48" y="144"/>
                      </a:lnTo>
                      <a:lnTo>
                        <a:pt x="48" y="240"/>
                      </a:lnTo>
                      <a:lnTo>
                        <a:pt x="0" y="384"/>
                      </a:lnTo>
                      <a:lnTo>
                        <a:pt x="96" y="384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9"/>
                <p:cNvSpPr>
                  <a:spLocks/>
                </p:cNvSpPr>
                <p:nvPr/>
              </p:nvSpPr>
              <p:spPr bwMode="auto">
                <a:xfrm>
                  <a:off x="4080" y="1968"/>
                  <a:ext cx="48" cy="384"/>
                </a:xfrm>
                <a:custGeom>
                  <a:avLst/>
                  <a:gdLst>
                    <a:gd name="T0" fmla="*/ 0 w 48"/>
                    <a:gd name="T1" fmla="*/ 0 h 384"/>
                    <a:gd name="T2" fmla="*/ 48 w 48"/>
                    <a:gd name="T3" fmla="*/ 192 h 384"/>
                    <a:gd name="T4" fmla="*/ 0 w 48"/>
                    <a:gd name="T5" fmla="*/ 384 h 384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384"/>
                    <a:gd name="T11" fmla="*/ 48 w 48"/>
                    <a:gd name="T12" fmla="*/ 384 h 3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384">
                      <a:moveTo>
                        <a:pt x="0" y="0"/>
                      </a:moveTo>
                      <a:cubicBezTo>
                        <a:pt x="24" y="64"/>
                        <a:pt x="48" y="128"/>
                        <a:pt x="48" y="192"/>
                      </a:cubicBezTo>
                      <a:cubicBezTo>
                        <a:pt x="48" y="256"/>
                        <a:pt x="24" y="320"/>
                        <a:pt x="0" y="38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10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1"/>
                <p:cNvSpPr>
                  <a:spLocks noChangeShapeType="1"/>
                </p:cNvSpPr>
                <p:nvPr/>
              </p:nvSpPr>
              <p:spPr bwMode="auto">
                <a:xfrm>
                  <a:off x="4080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2"/>
                <p:cNvSpPr>
                  <a:spLocks/>
                </p:cNvSpPr>
                <p:nvPr/>
              </p:nvSpPr>
              <p:spPr bwMode="auto">
                <a:xfrm>
                  <a:off x="4272" y="1968"/>
                  <a:ext cx="240" cy="192"/>
                </a:xfrm>
                <a:custGeom>
                  <a:avLst/>
                  <a:gdLst>
                    <a:gd name="T0" fmla="*/ 0 w 240"/>
                    <a:gd name="T1" fmla="*/ 0 h 192"/>
                    <a:gd name="T2" fmla="*/ 144 w 240"/>
                    <a:gd name="T3" fmla="*/ 48 h 192"/>
                    <a:gd name="T4" fmla="*/ 240 w 240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192"/>
                    <a:gd name="T11" fmla="*/ 240 w 24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192">
                      <a:moveTo>
                        <a:pt x="0" y="0"/>
                      </a:moveTo>
                      <a:cubicBezTo>
                        <a:pt x="52" y="8"/>
                        <a:pt x="104" y="16"/>
                        <a:pt x="144" y="48"/>
                      </a:cubicBezTo>
                      <a:cubicBezTo>
                        <a:pt x="184" y="80"/>
                        <a:pt x="212" y="136"/>
                        <a:pt x="240" y="192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3"/>
                <p:cNvSpPr>
                  <a:spLocks/>
                </p:cNvSpPr>
                <p:nvPr/>
              </p:nvSpPr>
              <p:spPr bwMode="auto">
                <a:xfrm>
                  <a:off x="4272" y="2160"/>
                  <a:ext cx="240" cy="192"/>
                </a:xfrm>
                <a:custGeom>
                  <a:avLst/>
                  <a:gdLst>
                    <a:gd name="T0" fmla="*/ 0 w 240"/>
                    <a:gd name="T1" fmla="*/ 192 h 192"/>
                    <a:gd name="T2" fmla="*/ 144 w 240"/>
                    <a:gd name="T3" fmla="*/ 144 h 192"/>
                    <a:gd name="T4" fmla="*/ 240 w 240"/>
                    <a:gd name="T5" fmla="*/ 0 h 192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192"/>
                    <a:gd name="T11" fmla="*/ 240 w 24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192">
                      <a:moveTo>
                        <a:pt x="0" y="192"/>
                      </a:moveTo>
                      <a:cubicBezTo>
                        <a:pt x="52" y="184"/>
                        <a:pt x="104" y="176"/>
                        <a:pt x="144" y="144"/>
                      </a:cubicBezTo>
                      <a:cubicBezTo>
                        <a:pt x="184" y="112"/>
                        <a:pt x="212" y="56"/>
                        <a:pt x="240" y="0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V="1">
              <a:off x="7835901" y="529261"/>
              <a:ext cx="470707" cy="4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83" tIns="47892" rIns="95783" bIns="47892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6451868" y="378043"/>
              <a:ext cx="558531" cy="2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83" tIns="47892" rIns="95783" bIns="47892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6536175" y="680478"/>
              <a:ext cx="556775" cy="5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83" tIns="47892" rIns="95783" bIns="47892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5861725" y="0"/>
              <a:ext cx="488274" cy="105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5783" tIns="47892" rIns="95783" bIns="4789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dirty="0"/>
                <a:t>X</a:t>
              </a:r>
            </a:p>
            <a:p>
              <a:pPr>
                <a:spcBef>
                  <a:spcPct val="50000"/>
                </a:spcBef>
              </a:pPr>
              <a:r>
                <a:rPr lang="tr-TR" dirty="0"/>
                <a:t>Y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8137998" y="75610"/>
              <a:ext cx="505837" cy="477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5783" tIns="47892" rIns="95783" bIns="4789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dirty="0"/>
                <a:t>Z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Analysis / Design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797300" y="6629400"/>
            <a:ext cx="313690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21750" y="6629400"/>
            <a:ext cx="90805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6DBB261-08E7-4EA3-B8F0-05DAEEE31A0B}" type="slidenum">
              <a:rPr lang="en-US" altLang="x-none" sz="900" smtClean="0">
                <a:solidFill>
                  <a:srgbClr val="000000"/>
                </a:solidFill>
                <a:latin typeface="Verdana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190625" y="1562100"/>
            <a:ext cx="7800975" cy="3771900"/>
            <a:chOff x="1190625" y="1562100"/>
            <a:chExt cx="7800975" cy="3771900"/>
          </a:xfrm>
        </p:grpSpPr>
        <p:grpSp>
          <p:nvGrpSpPr>
            <p:cNvPr id="59398" name="Group 18"/>
            <p:cNvGrpSpPr>
              <a:grpSpLocks/>
            </p:cNvGrpSpPr>
            <p:nvPr/>
          </p:nvGrpSpPr>
          <p:grpSpPr bwMode="auto">
            <a:xfrm>
              <a:off x="1884363" y="1978025"/>
              <a:ext cx="1446212" cy="1001713"/>
              <a:chOff x="1420437" y="1978672"/>
              <a:chExt cx="1446612" cy="1001490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420437" y="2045332"/>
                <a:ext cx="1246532" cy="934830"/>
              </a:xfrm>
              <a:custGeom>
                <a:avLst/>
                <a:gdLst>
                  <a:gd name="connsiteX0" fmla="*/ 22256 w 1246314"/>
                  <a:gd name="connsiteY0" fmla="*/ 912476 h 934732"/>
                  <a:gd name="connsiteX1" fmla="*/ 22256 w 1246314"/>
                  <a:gd name="connsiteY1" fmla="*/ 22256 h 934732"/>
                  <a:gd name="connsiteX2" fmla="*/ 1224057 w 1246314"/>
                  <a:gd name="connsiteY2" fmla="*/ 22256 h 934732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w="1246314" h="934732">
                    <a:moveTo>
                      <a:pt x="22256" y="912476"/>
                    </a:moveTo>
                    <a:lnTo>
                      <a:pt x="22256" y="22256"/>
                    </a:lnTo>
                    <a:lnTo>
                      <a:pt x="1224057" y="22256"/>
                    </a:lnTo>
                  </a:path>
                </a:pathLst>
              </a:custGeom>
              <a:ln w="50800">
                <a:solidFill>
                  <a:srgbClr val="1967BB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8" name="Freeform 3"/>
              <p:cNvSpPr/>
              <p:nvPr/>
            </p:nvSpPr>
            <p:spPr>
              <a:xfrm>
                <a:off x="2644738" y="1978672"/>
                <a:ext cx="222311" cy="177760"/>
              </a:xfrm>
              <a:custGeom>
                <a:avLst/>
                <a:gdLst>
                  <a:gd name="connsiteX0" fmla="*/ 222554 w 222554"/>
                  <a:gd name="connsiteY0" fmla="*/ 89014 h 178041"/>
                  <a:gd name="connsiteX1" fmla="*/ 0 w 222554"/>
                  <a:gd name="connsiteY1" fmla="*/ 178041 h 178041"/>
                  <a:gd name="connsiteX2" fmla="*/ 0 w 222554"/>
                  <a:gd name="connsiteY2" fmla="*/ 0 h 178041"/>
                  <a:gd name="connsiteX3" fmla="*/ 222554 w 222554"/>
                  <a:gd name="connsiteY3" fmla="*/ 89014 h 178041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</a:cxnLst>
                <a:rect l="l" t="t" r="r" b="b"/>
                <a:pathLst>
                  <a:path w="222554" h="178041">
                    <a:moveTo>
                      <a:pt x="222554" y="89014"/>
                    </a:moveTo>
                    <a:lnTo>
                      <a:pt x="0" y="178041"/>
                    </a:lnTo>
                    <a:lnTo>
                      <a:pt x="0" y="0"/>
                    </a:lnTo>
                    <a:lnTo>
                      <a:pt x="222554" y="89014"/>
                    </a:lnTo>
                  </a:path>
                </a:pathLst>
              </a:custGeom>
              <a:solidFill>
                <a:srgbClr val="1967BB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  <p:grpSp>
          <p:nvGrpSpPr>
            <p:cNvPr id="59399" name="Group 20"/>
            <p:cNvGrpSpPr>
              <a:grpSpLocks/>
            </p:cNvGrpSpPr>
            <p:nvPr/>
          </p:nvGrpSpPr>
          <p:grpSpPr bwMode="auto">
            <a:xfrm>
              <a:off x="6781800" y="2044700"/>
              <a:ext cx="1535113" cy="912813"/>
              <a:chOff x="7117861" y="2045430"/>
              <a:chExt cx="1535626" cy="912475"/>
            </a:xfrm>
          </p:grpSpPr>
          <p:sp>
            <p:nvSpPr>
              <p:cNvPr id="9" name="Freeform 3"/>
              <p:cNvSpPr/>
              <p:nvPr/>
            </p:nvSpPr>
            <p:spPr>
              <a:xfrm>
                <a:off x="7117861" y="2045430"/>
                <a:ext cx="1468929" cy="712524"/>
              </a:xfrm>
              <a:custGeom>
                <a:avLst/>
                <a:gdLst>
                  <a:gd name="connsiteX0" fmla="*/ 22256 w 1468869"/>
                  <a:gd name="connsiteY0" fmla="*/ 22256 h 712177"/>
                  <a:gd name="connsiteX1" fmla="*/ 1446612 w 1468869"/>
                  <a:gd name="connsiteY1" fmla="*/ 22256 h 712177"/>
                  <a:gd name="connsiteX2" fmla="*/ 1446612 w 1468869"/>
                  <a:gd name="connsiteY2" fmla="*/ 689921 h 712177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w="1468869" h="712177">
                    <a:moveTo>
                      <a:pt x="22256" y="22256"/>
                    </a:moveTo>
                    <a:lnTo>
                      <a:pt x="1446612" y="22256"/>
                    </a:lnTo>
                    <a:lnTo>
                      <a:pt x="1446612" y="689921"/>
                    </a:lnTo>
                  </a:path>
                </a:pathLst>
              </a:custGeom>
              <a:ln w="50800">
                <a:solidFill>
                  <a:srgbClr val="1967BB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10" name="Freeform 3"/>
              <p:cNvSpPr/>
              <p:nvPr/>
            </p:nvSpPr>
            <p:spPr>
              <a:xfrm>
                <a:off x="8475628" y="2735737"/>
                <a:ext cx="177859" cy="222168"/>
              </a:xfrm>
              <a:custGeom>
                <a:avLst/>
                <a:gdLst>
                  <a:gd name="connsiteX0" fmla="*/ 89027 w 178041"/>
                  <a:gd name="connsiteY0" fmla="*/ 222554 h 222554"/>
                  <a:gd name="connsiteX1" fmla="*/ 0 w 178041"/>
                  <a:gd name="connsiteY1" fmla="*/ 0 h 222554"/>
                  <a:gd name="connsiteX2" fmla="*/ 178041 w 178041"/>
                  <a:gd name="connsiteY2" fmla="*/ 0 h 222554"/>
                  <a:gd name="connsiteX3" fmla="*/ 89027 w 178041"/>
                  <a:gd name="connsiteY3" fmla="*/ 222554 h 222554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</a:cxnLst>
                <a:rect l="l" t="t" r="r" b="b"/>
                <a:pathLst>
                  <a:path w="178041" h="222554">
                    <a:moveTo>
                      <a:pt x="89027" y="222554"/>
                    </a:moveTo>
                    <a:lnTo>
                      <a:pt x="0" y="0"/>
                    </a:lnTo>
                    <a:lnTo>
                      <a:pt x="178041" y="0"/>
                    </a:lnTo>
                    <a:lnTo>
                      <a:pt x="89027" y="222554"/>
                    </a:lnTo>
                  </a:path>
                </a:pathLst>
              </a:custGeom>
              <a:solidFill>
                <a:srgbClr val="1967BB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  <p:grpSp>
          <p:nvGrpSpPr>
            <p:cNvPr id="59400" name="Group 19"/>
            <p:cNvGrpSpPr>
              <a:grpSpLocks/>
            </p:cNvGrpSpPr>
            <p:nvPr/>
          </p:nvGrpSpPr>
          <p:grpSpPr bwMode="auto">
            <a:xfrm>
              <a:off x="1817688" y="4114800"/>
              <a:ext cx="1535112" cy="823913"/>
              <a:chOff x="1353680" y="4115193"/>
              <a:chExt cx="1535626" cy="823461"/>
            </a:xfrm>
          </p:grpSpPr>
          <p:sp>
            <p:nvSpPr>
              <p:cNvPr id="11" name="Freeform 3"/>
              <p:cNvSpPr/>
              <p:nvPr/>
            </p:nvSpPr>
            <p:spPr>
              <a:xfrm>
                <a:off x="1420377" y="4315108"/>
                <a:ext cx="1468929" cy="623546"/>
              </a:xfrm>
              <a:custGeom>
                <a:avLst/>
                <a:gdLst>
                  <a:gd name="connsiteX0" fmla="*/ 1446612 w 1468869"/>
                  <a:gd name="connsiteY0" fmla="*/ 600907 h 623163"/>
                  <a:gd name="connsiteX1" fmla="*/ 22256 w 1468869"/>
                  <a:gd name="connsiteY1" fmla="*/ 600907 h 623163"/>
                  <a:gd name="connsiteX2" fmla="*/ 22256 w 1468869"/>
                  <a:gd name="connsiteY2" fmla="*/ 22256 h 6231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w="1468869" h="623163">
                    <a:moveTo>
                      <a:pt x="1446612" y="600907"/>
                    </a:moveTo>
                    <a:lnTo>
                      <a:pt x="22256" y="600907"/>
                    </a:lnTo>
                    <a:lnTo>
                      <a:pt x="22256" y="22256"/>
                    </a:lnTo>
                  </a:path>
                </a:pathLst>
              </a:custGeom>
              <a:ln w="50800">
                <a:solidFill>
                  <a:srgbClr val="1967BB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12" name="Freeform 3"/>
              <p:cNvSpPr/>
              <p:nvPr/>
            </p:nvSpPr>
            <p:spPr>
              <a:xfrm>
                <a:off x="1353680" y="4115193"/>
                <a:ext cx="177860" cy="222128"/>
              </a:xfrm>
              <a:custGeom>
                <a:avLst/>
                <a:gdLst>
                  <a:gd name="connsiteX0" fmla="*/ 89014 w 178041"/>
                  <a:gd name="connsiteY0" fmla="*/ 0 h 222554"/>
                  <a:gd name="connsiteX1" fmla="*/ 178041 w 178041"/>
                  <a:gd name="connsiteY1" fmla="*/ 222554 h 222554"/>
                  <a:gd name="connsiteX2" fmla="*/ 0 w 178041"/>
                  <a:gd name="connsiteY2" fmla="*/ 222554 h 222554"/>
                  <a:gd name="connsiteX3" fmla="*/ 89014 w 178041"/>
                  <a:gd name="connsiteY3" fmla="*/ 0 h 222554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</a:cxnLst>
                <a:rect l="l" t="t" r="r" b="b"/>
                <a:pathLst>
                  <a:path w="178041" h="222554">
                    <a:moveTo>
                      <a:pt x="89014" y="0"/>
                    </a:moveTo>
                    <a:lnTo>
                      <a:pt x="178041" y="222554"/>
                    </a:lnTo>
                    <a:lnTo>
                      <a:pt x="0" y="222554"/>
                    </a:lnTo>
                    <a:lnTo>
                      <a:pt x="89014" y="0"/>
                    </a:lnTo>
                  </a:path>
                </a:pathLst>
              </a:custGeom>
              <a:solidFill>
                <a:srgbClr val="1967BB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  <p:grpSp>
          <p:nvGrpSpPr>
            <p:cNvPr id="59401" name="Group 21"/>
            <p:cNvGrpSpPr>
              <a:grpSpLocks/>
            </p:cNvGrpSpPr>
            <p:nvPr/>
          </p:nvGrpSpPr>
          <p:grpSpPr bwMode="auto">
            <a:xfrm>
              <a:off x="6804025" y="4003675"/>
              <a:ext cx="1446213" cy="1001713"/>
              <a:chOff x="7140117" y="4003922"/>
              <a:chExt cx="1446612" cy="1001503"/>
            </a:xfrm>
          </p:grpSpPr>
          <p:sp>
            <p:nvSpPr>
              <p:cNvPr id="13" name="Freeform 3"/>
              <p:cNvSpPr/>
              <p:nvPr/>
            </p:nvSpPr>
            <p:spPr>
              <a:xfrm>
                <a:off x="7340197" y="4003922"/>
                <a:ext cx="1246532" cy="934842"/>
              </a:xfrm>
              <a:custGeom>
                <a:avLst/>
                <a:gdLst>
                  <a:gd name="connsiteX0" fmla="*/ 1224057 w 1246314"/>
                  <a:gd name="connsiteY0" fmla="*/ 22256 h 934732"/>
                  <a:gd name="connsiteX1" fmla="*/ 1224057 w 1246314"/>
                  <a:gd name="connsiteY1" fmla="*/ 912476 h 934732"/>
                  <a:gd name="connsiteX2" fmla="*/ 22256 w 1246314"/>
                  <a:gd name="connsiteY2" fmla="*/ 912476 h 934732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w="1246314" h="934732">
                    <a:moveTo>
                      <a:pt x="1224057" y="22256"/>
                    </a:moveTo>
                    <a:lnTo>
                      <a:pt x="1224057" y="912476"/>
                    </a:lnTo>
                    <a:lnTo>
                      <a:pt x="22256" y="912476"/>
                    </a:lnTo>
                  </a:path>
                </a:pathLst>
              </a:custGeom>
              <a:ln w="50800">
                <a:solidFill>
                  <a:srgbClr val="1967BB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14" name="Freeform 3"/>
              <p:cNvSpPr/>
              <p:nvPr/>
            </p:nvSpPr>
            <p:spPr>
              <a:xfrm>
                <a:off x="7140117" y="4827662"/>
                <a:ext cx="222311" cy="177763"/>
              </a:xfrm>
              <a:custGeom>
                <a:avLst/>
                <a:gdLst>
                  <a:gd name="connsiteX0" fmla="*/ 0 w 222554"/>
                  <a:gd name="connsiteY0" fmla="*/ 89027 h 178054"/>
                  <a:gd name="connsiteX1" fmla="*/ 222554 w 222554"/>
                  <a:gd name="connsiteY1" fmla="*/ 0 h 178054"/>
                  <a:gd name="connsiteX2" fmla="*/ 222554 w 222554"/>
                  <a:gd name="connsiteY2" fmla="*/ 178053 h 178054"/>
                  <a:gd name="connsiteX3" fmla="*/ 0 w 222554"/>
                  <a:gd name="connsiteY3" fmla="*/ 89027 h 178054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</a:cxnLst>
                <a:rect l="l" t="t" r="r" b="b"/>
                <a:pathLst>
                  <a:path w="222554" h="178054">
                    <a:moveTo>
                      <a:pt x="0" y="89027"/>
                    </a:moveTo>
                    <a:lnTo>
                      <a:pt x="222554" y="0"/>
                    </a:lnTo>
                    <a:lnTo>
                      <a:pt x="222554" y="178053"/>
                    </a:lnTo>
                    <a:lnTo>
                      <a:pt x="0" y="89027"/>
                    </a:lnTo>
                  </a:path>
                </a:pathLst>
              </a:custGeom>
              <a:solidFill>
                <a:srgbClr val="1967BB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  <p:sp>
          <p:nvSpPr>
            <p:cNvPr id="59402" name="TextBox 14"/>
            <p:cNvSpPr txBox="1">
              <a:spLocks noChangeArrowheads="1"/>
            </p:cNvSpPr>
            <p:nvPr/>
          </p:nvSpPr>
          <p:spPr bwMode="auto">
            <a:xfrm>
              <a:off x="1190625" y="3327400"/>
              <a:ext cx="162877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ts val="2300"/>
                </a:lnSpc>
              </a:pPr>
              <a:r>
                <a:rPr lang="en-US" altLang="zh-CN" sz="3600">
                  <a:solidFill>
                    <a:srgbClr val="000000"/>
                  </a:solidFill>
                  <a:ea typeface="华文中宋"/>
                  <a:cs typeface="Times New Roman" pitchFamily="18" charset="0"/>
                </a:rPr>
                <a:t>Analysis</a:t>
              </a:r>
            </a:p>
          </p:txBody>
        </p:sp>
        <p:sp>
          <p:nvSpPr>
            <p:cNvPr id="16" name="TextBox 1"/>
            <p:cNvSpPr txBox="1"/>
            <p:nvPr/>
          </p:nvSpPr>
          <p:spPr>
            <a:xfrm>
              <a:off x="3797300" y="1562100"/>
              <a:ext cx="2628900" cy="1066800"/>
            </a:xfrm>
            <a:prstGeom prst="rect">
              <a:avLst/>
            </a:prstGeom>
            <a:noFill/>
          </p:spPr>
          <p:txBody>
            <a:bodyPr wrap="none" lIns="0" tIns="0" rIns="0">
              <a:spAutoFit/>
            </a:bodyPr>
            <a:lstStyle/>
            <a:p>
              <a:pPr algn="ctr" eaLnBrk="0" hangingPunct="0">
                <a:lnSpc>
                  <a:spcPts val="2300"/>
                </a:lnSpc>
                <a:tabLst>
                  <a:tab pos="254000" algn="l"/>
                  <a:tab pos="393700" algn="l"/>
                </a:tabLst>
                <a:defRPr/>
              </a:pPr>
              <a:r>
                <a:rPr lang="en-US" altLang="zh-CN" dirty="0">
                  <a:latin typeface="Times New Roman" pitchFamily="-109" charset="0"/>
                </a:rPr>
                <a:t>		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Specification</a:t>
              </a:r>
            </a:p>
            <a:p>
              <a:pPr algn="ctr" eaLnBrk="0" hangingPunct="0">
                <a:lnSpc>
                  <a:spcPts val="3200"/>
                </a:lnSpc>
                <a:tabLst>
                  <a:tab pos="254000" algn="l"/>
                  <a:tab pos="393700" algn="l"/>
                </a:tabLst>
                <a:defRPr/>
              </a:pP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(function</a:t>
              </a:r>
              <a:r>
                <a:rPr lang="en-US" altLang="zh-CN" sz="2492" dirty="0">
                  <a:cs typeface="Times New Roman" pitchFamily="18" charset="0"/>
                </a:rPr>
                <a:t> 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and</a:t>
              </a:r>
              <a:r>
                <a:rPr lang="en-US" altLang="zh-CN" sz="2492" dirty="0">
                  <a:cs typeface="Times New Roman" pitchFamily="18" charset="0"/>
                </a:rPr>
                <a:t> 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other</a:t>
              </a:r>
            </a:p>
            <a:p>
              <a:pPr algn="ctr" eaLnBrk="0" hangingPunct="0">
                <a:lnSpc>
                  <a:spcPts val="2900"/>
                </a:lnSpc>
                <a:tabLst>
                  <a:tab pos="254000" algn="l"/>
                  <a:tab pos="393700" algn="l"/>
                </a:tabLst>
                <a:defRPr/>
              </a:pPr>
              <a:r>
                <a:rPr lang="en-US" altLang="zh-CN" dirty="0">
                  <a:latin typeface="Times New Roman" pitchFamily="-109" charset="0"/>
                </a:rPr>
                <a:t>	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characteristics)</a:t>
              </a:r>
            </a:p>
          </p:txBody>
        </p:sp>
        <p:sp>
          <p:nvSpPr>
            <p:cNvPr id="17" name="TextBox 1"/>
            <p:cNvSpPr txBox="1"/>
            <p:nvPr/>
          </p:nvSpPr>
          <p:spPr>
            <a:xfrm>
              <a:off x="3683000" y="4635500"/>
              <a:ext cx="2946400" cy="698500"/>
            </a:xfrm>
            <a:prstGeom prst="rect">
              <a:avLst/>
            </a:prstGeom>
            <a:noFill/>
          </p:spPr>
          <p:txBody>
            <a:bodyPr wrap="none" lIns="0" tIns="0" rIns="0">
              <a:spAutoFit/>
            </a:bodyPr>
            <a:lstStyle/>
            <a:p>
              <a:pPr algn="ctr" eaLnBrk="0" hangingPunct="0">
                <a:lnSpc>
                  <a:spcPts val="2300"/>
                </a:lnSpc>
                <a:tabLst>
                  <a:tab pos="355600" algn="l"/>
                </a:tabLst>
                <a:defRPr/>
              </a:pPr>
              <a:r>
                <a:rPr lang="en-US" altLang="zh-CN" dirty="0">
                  <a:latin typeface="Times New Roman" pitchFamily="-109" charset="0"/>
                </a:rPr>
                <a:t>	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Implementation</a:t>
              </a:r>
            </a:p>
            <a:p>
              <a:pPr algn="ctr" eaLnBrk="0" hangingPunct="0">
                <a:lnSpc>
                  <a:spcPts val="3200"/>
                </a:lnSpc>
                <a:tabLst>
                  <a:tab pos="355600" algn="l"/>
                </a:tabLst>
                <a:defRPr/>
              </a:pP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(network</a:t>
              </a:r>
              <a:r>
                <a:rPr lang="en-US" altLang="zh-CN" sz="2492" dirty="0">
                  <a:cs typeface="Times New Roman" pitchFamily="18" charset="0"/>
                </a:rPr>
                <a:t> 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of</a:t>
              </a:r>
              <a:r>
                <a:rPr lang="en-US" altLang="zh-CN" sz="2492" dirty="0">
                  <a:cs typeface="Times New Roman" pitchFamily="18" charset="0"/>
                </a:rPr>
                <a:t> 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modules)</a:t>
              </a:r>
            </a:p>
          </p:txBody>
        </p:sp>
        <p:sp>
          <p:nvSpPr>
            <p:cNvPr id="59405" name="TextBox 1"/>
            <p:cNvSpPr txBox="1">
              <a:spLocks noChangeArrowheads="1"/>
            </p:cNvSpPr>
            <p:nvPr/>
          </p:nvSpPr>
          <p:spPr bwMode="auto">
            <a:xfrm>
              <a:off x="7683500" y="3327400"/>
              <a:ext cx="13081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ts val="2300"/>
                </a:lnSpc>
              </a:pPr>
              <a:r>
                <a:rPr lang="en-US" altLang="zh-CN" sz="3600">
                  <a:solidFill>
                    <a:srgbClr val="000000"/>
                  </a:solidFill>
                  <a:ea typeface="华文中宋"/>
                  <a:cs typeface="Times New Roman" pitchFamily="18" charset="0"/>
                </a:rPr>
                <a:t>Design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1C2A45-7D8D-5C49-86F2-C4F5B2403D2D}"/>
              </a:ext>
            </a:extLst>
          </p:cNvPr>
          <p:cNvSpPr txBox="1"/>
          <p:nvPr/>
        </p:nvSpPr>
        <p:spPr>
          <a:xfrm>
            <a:off x="4487863" y="2607861"/>
            <a:ext cx="11093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76030-30AB-254B-AD93-A23746EB9F98}"/>
              </a:ext>
            </a:extLst>
          </p:cNvPr>
          <p:cNvSpPr txBox="1"/>
          <p:nvPr/>
        </p:nvSpPr>
        <p:spPr>
          <a:xfrm>
            <a:off x="4637100" y="5289565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Specification and Implementation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The specification of a system describes its function.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Objective:</a:t>
            </a:r>
          </a:p>
          <a:p>
            <a:pPr lvl="1" eaLnBrk="1" hangingPunct="1"/>
            <a:r>
              <a:rPr lang="en-US" altLang="x-none" dirty="0"/>
              <a:t>to use the system as a component in more complex systems; and</a:t>
            </a:r>
          </a:p>
          <a:p>
            <a:pPr lvl="1" eaLnBrk="1" hangingPunct="1"/>
            <a:r>
              <a:rPr lang="en-US" altLang="x-none" dirty="0"/>
              <a:t>to serve as the basis for the implementation of the system by a network of simpler components.</a:t>
            </a:r>
          </a:p>
        </p:txBody>
      </p:sp>
      <p:sp>
        <p:nvSpPr>
          <p:cNvPr id="60420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DB950DDF-BFCA-43DE-9AF4-764348B247E7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24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0421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Specification 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Can be done at different levels</a:t>
            </a:r>
          </a:p>
          <a:p>
            <a:pPr lvl="1" eaLnBrk="1" hangingPunct="1"/>
            <a:r>
              <a:rPr lang="en-US" altLang="x-none"/>
              <a:t>high-level</a:t>
            </a:r>
          </a:p>
          <a:p>
            <a:pPr lvl="1" eaLnBrk="1" hangingPunct="1"/>
            <a:r>
              <a:rPr lang="en-US" altLang="x-none"/>
              <a:t>binary-level</a:t>
            </a:r>
          </a:p>
          <a:p>
            <a:pPr lvl="1" eaLnBrk="1" hangingPunct="1"/>
            <a:r>
              <a:rPr lang="en-US" altLang="x-none"/>
              <a:t>algorithmic-level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For different types of systems:</a:t>
            </a:r>
          </a:p>
          <a:p>
            <a:pPr lvl="1" eaLnBrk="1" hangingPunct="1"/>
            <a:r>
              <a:rPr lang="en-US" altLang="x-none"/>
              <a:t>Spec. of combinational systems: Chapter 4</a:t>
            </a:r>
          </a:p>
          <a:p>
            <a:pPr lvl="1" eaLnBrk="1" hangingPunct="1"/>
            <a:r>
              <a:rPr lang="en-US" altLang="x-none"/>
              <a:t>Spec. of sequential systems: Chapter 5</a:t>
            </a:r>
          </a:p>
          <a:p>
            <a:pPr lvl="1" eaLnBrk="1" hangingPunct="1"/>
            <a:r>
              <a:rPr lang="en-US" altLang="x-none"/>
              <a:t>Spec. of algorithmic systems: Chapter 6, 8</a:t>
            </a:r>
          </a:p>
        </p:txBody>
      </p:sp>
      <p:sp>
        <p:nvSpPr>
          <p:cNvPr id="61444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73E81115-0134-4A59-9B17-3A081DF41D38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25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445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495300" y="1219200"/>
            <a:ext cx="9182100" cy="4910138"/>
          </a:xfrm>
        </p:spPr>
        <p:txBody>
          <a:bodyPr/>
          <a:lstStyle/>
          <a:p>
            <a:pPr eaLnBrk="1" hangingPunct="1"/>
            <a:r>
              <a:rPr lang="en-US" altLang="x-none" sz="2400" dirty="0"/>
              <a:t>How the system is constructed from simpler components</a:t>
            </a:r>
          </a:p>
          <a:p>
            <a:pPr eaLnBrk="1" hangingPunct="1"/>
            <a:r>
              <a:rPr lang="en-US" altLang="x-none" sz="2400" dirty="0"/>
              <a:t>In digital systems, implementation is</a:t>
            </a:r>
          </a:p>
          <a:p>
            <a:pPr lvl="1" eaLnBrk="1" hangingPunct="1"/>
            <a:r>
              <a:rPr lang="en-US" altLang="x-none" sz="2000" dirty="0"/>
              <a:t>a digital network consists of the interconnection of modules</a:t>
            </a:r>
          </a:p>
          <a:p>
            <a:pPr eaLnBrk="1" hangingPunct="1"/>
            <a:r>
              <a:rPr lang="en-US" altLang="x-none" sz="2400" dirty="0"/>
              <a:t>Several levels depending on the complexity of the primitive modules</a:t>
            </a:r>
          </a:p>
          <a:p>
            <a:pPr lvl="1" eaLnBrk="1" hangingPunct="1"/>
            <a:r>
              <a:rPr lang="en-US" altLang="x-none" sz="2000" dirty="0"/>
              <a:t>from very simple </a:t>
            </a:r>
            <a:r>
              <a:rPr lang="en-US" altLang="x-none" sz="2000" b="1" i="1" dirty="0"/>
              <a:t>gates</a:t>
            </a:r>
            <a:r>
              <a:rPr lang="en-US" altLang="x-none" sz="2000" dirty="0"/>
              <a:t> to </a:t>
            </a:r>
            <a:r>
              <a:rPr lang="en-US" altLang="x-none" sz="2000" i="1" dirty="0"/>
              <a:t>complex </a:t>
            </a:r>
            <a:r>
              <a:rPr lang="en-US" altLang="x-none" sz="2000" b="1" i="1" dirty="0"/>
              <a:t>processors</a:t>
            </a:r>
          </a:p>
          <a:p>
            <a:pPr eaLnBrk="1" hangingPunct="1"/>
            <a:r>
              <a:rPr lang="en-US" altLang="x-none" sz="2400" dirty="0"/>
              <a:t>Physical level: interconnection of electronic elements</a:t>
            </a:r>
          </a:p>
          <a:p>
            <a:pPr lvl="1" eaLnBrk="1" hangingPunct="1"/>
            <a:r>
              <a:rPr lang="en-US" altLang="x-none" sz="2000" dirty="0"/>
              <a:t>Transistors, resistors</a:t>
            </a:r>
          </a:p>
          <a:p>
            <a:pPr eaLnBrk="1" hangingPunct="1"/>
            <a:r>
              <a:rPr lang="en-US" altLang="x-none" sz="2400" dirty="0"/>
              <a:t>Different methods for different types</a:t>
            </a:r>
          </a:p>
          <a:p>
            <a:pPr lvl="1" eaLnBrk="1" hangingPunct="1"/>
            <a:r>
              <a:rPr lang="en-US" altLang="x-none" sz="2000" dirty="0"/>
              <a:t>Combinational systems: At gate and module levels</a:t>
            </a:r>
          </a:p>
          <a:p>
            <a:pPr lvl="1" eaLnBrk="1" hangingPunct="1"/>
            <a:r>
              <a:rPr lang="en-US" altLang="x-none" sz="2000" dirty="0"/>
              <a:t>Sequential systems </a:t>
            </a:r>
          </a:p>
          <a:p>
            <a:pPr lvl="1" eaLnBrk="1" hangingPunct="1"/>
            <a:r>
              <a:rPr lang="en-US" altLang="x-none" sz="2000" dirty="0"/>
              <a:t>Algorithmic systems</a:t>
            </a:r>
          </a:p>
          <a:p>
            <a:pPr eaLnBrk="1" hangingPunct="1"/>
            <a:r>
              <a:rPr lang="en-US" altLang="x-none" sz="2400" dirty="0"/>
              <a:t>Hierarchical implementation</a:t>
            </a:r>
          </a:p>
        </p:txBody>
      </p:sp>
      <p:sp>
        <p:nvSpPr>
          <p:cNvPr id="62468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4285EF6A-D7C5-4F10-9A79-0BDA08B9D0C8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26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2469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Levels</a:t>
            </a: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60404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24B6E708-E9FC-43CD-A477-30913657A645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27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3493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Analysis / Design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797300" y="6629400"/>
            <a:ext cx="313690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21750" y="6629400"/>
            <a:ext cx="90805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6DBB261-08E7-4EA3-B8F0-05DAEEE31A0B}" type="slidenum">
              <a:rPr lang="en-US" altLang="x-none" sz="900" smtClean="0">
                <a:solidFill>
                  <a:srgbClr val="000000"/>
                </a:solidFill>
                <a:latin typeface="Verdana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76412" y="1640027"/>
            <a:ext cx="6353175" cy="3733800"/>
            <a:chOff x="1190625" y="1562100"/>
            <a:chExt cx="7800975" cy="3771900"/>
          </a:xfrm>
        </p:grpSpPr>
        <p:grpSp>
          <p:nvGrpSpPr>
            <p:cNvPr id="59398" name="Group 18"/>
            <p:cNvGrpSpPr>
              <a:grpSpLocks/>
            </p:cNvGrpSpPr>
            <p:nvPr/>
          </p:nvGrpSpPr>
          <p:grpSpPr bwMode="auto">
            <a:xfrm>
              <a:off x="1884363" y="1978025"/>
              <a:ext cx="1446212" cy="1001713"/>
              <a:chOff x="1420437" y="1978672"/>
              <a:chExt cx="1446612" cy="1001490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420437" y="2045332"/>
                <a:ext cx="1246532" cy="934830"/>
              </a:xfrm>
              <a:custGeom>
                <a:avLst/>
                <a:gdLst>
                  <a:gd name="connsiteX0" fmla="*/ 22256 w 1246314"/>
                  <a:gd name="connsiteY0" fmla="*/ 912476 h 934732"/>
                  <a:gd name="connsiteX1" fmla="*/ 22256 w 1246314"/>
                  <a:gd name="connsiteY1" fmla="*/ 22256 h 934732"/>
                  <a:gd name="connsiteX2" fmla="*/ 1224057 w 1246314"/>
                  <a:gd name="connsiteY2" fmla="*/ 22256 h 934732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w="1246314" h="934732">
                    <a:moveTo>
                      <a:pt x="22256" y="912476"/>
                    </a:moveTo>
                    <a:lnTo>
                      <a:pt x="22256" y="22256"/>
                    </a:lnTo>
                    <a:lnTo>
                      <a:pt x="1224057" y="22256"/>
                    </a:lnTo>
                  </a:path>
                </a:pathLst>
              </a:custGeom>
              <a:ln w="50800">
                <a:solidFill>
                  <a:srgbClr val="1967BB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8" name="Freeform 3"/>
              <p:cNvSpPr/>
              <p:nvPr/>
            </p:nvSpPr>
            <p:spPr>
              <a:xfrm>
                <a:off x="2644738" y="1978672"/>
                <a:ext cx="222311" cy="177760"/>
              </a:xfrm>
              <a:custGeom>
                <a:avLst/>
                <a:gdLst>
                  <a:gd name="connsiteX0" fmla="*/ 222554 w 222554"/>
                  <a:gd name="connsiteY0" fmla="*/ 89014 h 178041"/>
                  <a:gd name="connsiteX1" fmla="*/ 0 w 222554"/>
                  <a:gd name="connsiteY1" fmla="*/ 178041 h 178041"/>
                  <a:gd name="connsiteX2" fmla="*/ 0 w 222554"/>
                  <a:gd name="connsiteY2" fmla="*/ 0 h 178041"/>
                  <a:gd name="connsiteX3" fmla="*/ 222554 w 222554"/>
                  <a:gd name="connsiteY3" fmla="*/ 89014 h 178041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</a:cxnLst>
                <a:rect l="l" t="t" r="r" b="b"/>
                <a:pathLst>
                  <a:path w="222554" h="178041">
                    <a:moveTo>
                      <a:pt x="222554" y="89014"/>
                    </a:moveTo>
                    <a:lnTo>
                      <a:pt x="0" y="178041"/>
                    </a:lnTo>
                    <a:lnTo>
                      <a:pt x="0" y="0"/>
                    </a:lnTo>
                    <a:lnTo>
                      <a:pt x="222554" y="89014"/>
                    </a:lnTo>
                  </a:path>
                </a:pathLst>
              </a:custGeom>
              <a:solidFill>
                <a:srgbClr val="1967BB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  <p:grpSp>
          <p:nvGrpSpPr>
            <p:cNvPr id="59399" name="Group 20"/>
            <p:cNvGrpSpPr>
              <a:grpSpLocks/>
            </p:cNvGrpSpPr>
            <p:nvPr/>
          </p:nvGrpSpPr>
          <p:grpSpPr bwMode="auto">
            <a:xfrm>
              <a:off x="6781800" y="2044700"/>
              <a:ext cx="1535113" cy="912813"/>
              <a:chOff x="7117861" y="2045430"/>
              <a:chExt cx="1535626" cy="912475"/>
            </a:xfrm>
          </p:grpSpPr>
          <p:sp>
            <p:nvSpPr>
              <p:cNvPr id="9" name="Freeform 3"/>
              <p:cNvSpPr/>
              <p:nvPr/>
            </p:nvSpPr>
            <p:spPr>
              <a:xfrm>
                <a:off x="7117861" y="2045430"/>
                <a:ext cx="1468929" cy="712524"/>
              </a:xfrm>
              <a:custGeom>
                <a:avLst/>
                <a:gdLst>
                  <a:gd name="connsiteX0" fmla="*/ 22256 w 1468869"/>
                  <a:gd name="connsiteY0" fmla="*/ 22256 h 712177"/>
                  <a:gd name="connsiteX1" fmla="*/ 1446612 w 1468869"/>
                  <a:gd name="connsiteY1" fmla="*/ 22256 h 712177"/>
                  <a:gd name="connsiteX2" fmla="*/ 1446612 w 1468869"/>
                  <a:gd name="connsiteY2" fmla="*/ 689921 h 712177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w="1468869" h="712177">
                    <a:moveTo>
                      <a:pt x="22256" y="22256"/>
                    </a:moveTo>
                    <a:lnTo>
                      <a:pt x="1446612" y="22256"/>
                    </a:lnTo>
                    <a:lnTo>
                      <a:pt x="1446612" y="689921"/>
                    </a:lnTo>
                  </a:path>
                </a:pathLst>
              </a:custGeom>
              <a:ln w="50800">
                <a:solidFill>
                  <a:srgbClr val="1967BB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10" name="Freeform 3"/>
              <p:cNvSpPr/>
              <p:nvPr/>
            </p:nvSpPr>
            <p:spPr>
              <a:xfrm>
                <a:off x="8475628" y="2735737"/>
                <a:ext cx="177859" cy="222168"/>
              </a:xfrm>
              <a:custGeom>
                <a:avLst/>
                <a:gdLst>
                  <a:gd name="connsiteX0" fmla="*/ 89027 w 178041"/>
                  <a:gd name="connsiteY0" fmla="*/ 222554 h 222554"/>
                  <a:gd name="connsiteX1" fmla="*/ 0 w 178041"/>
                  <a:gd name="connsiteY1" fmla="*/ 0 h 222554"/>
                  <a:gd name="connsiteX2" fmla="*/ 178041 w 178041"/>
                  <a:gd name="connsiteY2" fmla="*/ 0 h 222554"/>
                  <a:gd name="connsiteX3" fmla="*/ 89027 w 178041"/>
                  <a:gd name="connsiteY3" fmla="*/ 222554 h 222554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</a:cxnLst>
                <a:rect l="l" t="t" r="r" b="b"/>
                <a:pathLst>
                  <a:path w="178041" h="222554">
                    <a:moveTo>
                      <a:pt x="89027" y="222554"/>
                    </a:moveTo>
                    <a:lnTo>
                      <a:pt x="0" y="0"/>
                    </a:lnTo>
                    <a:lnTo>
                      <a:pt x="178041" y="0"/>
                    </a:lnTo>
                    <a:lnTo>
                      <a:pt x="89027" y="222554"/>
                    </a:lnTo>
                  </a:path>
                </a:pathLst>
              </a:custGeom>
              <a:solidFill>
                <a:srgbClr val="1967BB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  <p:grpSp>
          <p:nvGrpSpPr>
            <p:cNvPr id="59400" name="Group 19"/>
            <p:cNvGrpSpPr>
              <a:grpSpLocks/>
            </p:cNvGrpSpPr>
            <p:nvPr/>
          </p:nvGrpSpPr>
          <p:grpSpPr bwMode="auto">
            <a:xfrm>
              <a:off x="1817688" y="4114800"/>
              <a:ext cx="1535112" cy="823913"/>
              <a:chOff x="1353680" y="4115193"/>
              <a:chExt cx="1535626" cy="823461"/>
            </a:xfrm>
          </p:grpSpPr>
          <p:sp>
            <p:nvSpPr>
              <p:cNvPr id="11" name="Freeform 3"/>
              <p:cNvSpPr/>
              <p:nvPr/>
            </p:nvSpPr>
            <p:spPr>
              <a:xfrm>
                <a:off x="1420377" y="4315108"/>
                <a:ext cx="1468929" cy="623546"/>
              </a:xfrm>
              <a:custGeom>
                <a:avLst/>
                <a:gdLst>
                  <a:gd name="connsiteX0" fmla="*/ 1446612 w 1468869"/>
                  <a:gd name="connsiteY0" fmla="*/ 600907 h 623163"/>
                  <a:gd name="connsiteX1" fmla="*/ 22256 w 1468869"/>
                  <a:gd name="connsiteY1" fmla="*/ 600907 h 623163"/>
                  <a:gd name="connsiteX2" fmla="*/ 22256 w 1468869"/>
                  <a:gd name="connsiteY2" fmla="*/ 22256 h 6231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w="1468869" h="623163">
                    <a:moveTo>
                      <a:pt x="1446612" y="600907"/>
                    </a:moveTo>
                    <a:lnTo>
                      <a:pt x="22256" y="600907"/>
                    </a:lnTo>
                    <a:lnTo>
                      <a:pt x="22256" y="22256"/>
                    </a:lnTo>
                  </a:path>
                </a:pathLst>
              </a:custGeom>
              <a:ln w="50800">
                <a:solidFill>
                  <a:srgbClr val="1967BB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12" name="Freeform 3"/>
              <p:cNvSpPr/>
              <p:nvPr/>
            </p:nvSpPr>
            <p:spPr>
              <a:xfrm>
                <a:off x="1353680" y="4115193"/>
                <a:ext cx="177860" cy="222128"/>
              </a:xfrm>
              <a:custGeom>
                <a:avLst/>
                <a:gdLst>
                  <a:gd name="connsiteX0" fmla="*/ 89014 w 178041"/>
                  <a:gd name="connsiteY0" fmla="*/ 0 h 222554"/>
                  <a:gd name="connsiteX1" fmla="*/ 178041 w 178041"/>
                  <a:gd name="connsiteY1" fmla="*/ 222554 h 222554"/>
                  <a:gd name="connsiteX2" fmla="*/ 0 w 178041"/>
                  <a:gd name="connsiteY2" fmla="*/ 222554 h 222554"/>
                  <a:gd name="connsiteX3" fmla="*/ 89014 w 178041"/>
                  <a:gd name="connsiteY3" fmla="*/ 0 h 222554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</a:cxnLst>
                <a:rect l="l" t="t" r="r" b="b"/>
                <a:pathLst>
                  <a:path w="178041" h="222554">
                    <a:moveTo>
                      <a:pt x="89014" y="0"/>
                    </a:moveTo>
                    <a:lnTo>
                      <a:pt x="178041" y="222554"/>
                    </a:lnTo>
                    <a:lnTo>
                      <a:pt x="0" y="222554"/>
                    </a:lnTo>
                    <a:lnTo>
                      <a:pt x="89014" y="0"/>
                    </a:lnTo>
                  </a:path>
                </a:pathLst>
              </a:custGeom>
              <a:solidFill>
                <a:srgbClr val="1967BB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  <p:grpSp>
          <p:nvGrpSpPr>
            <p:cNvPr id="59401" name="Group 21"/>
            <p:cNvGrpSpPr>
              <a:grpSpLocks/>
            </p:cNvGrpSpPr>
            <p:nvPr/>
          </p:nvGrpSpPr>
          <p:grpSpPr bwMode="auto">
            <a:xfrm>
              <a:off x="6804025" y="4003675"/>
              <a:ext cx="1446213" cy="1001713"/>
              <a:chOff x="7140117" y="4003922"/>
              <a:chExt cx="1446612" cy="1001503"/>
            </a:xfrm>
          </p:grpSpPr>
          <p:sp>
            <p:nvSpPr>
              <p:cNvPr id="13" name="Freeform 3"/>
              <p:cNvSpPr/>
              <p:nvPr/>
            </p:nvSpPr>
            <p:spPr>
              <a:xfrm>
                <a:off x="7340197" y="4003922"/>
                <a:ext cx="1246532" cy="934842"/>
              </a:xfrm>
              <a:custGeom>
                <a:avLst/>
                <a:gdLst>
                  <a:gd name="connsiteX0" fmla="*/ 1224057 w 1246314"/>
                  <a:gd name="connsiteY0" fmla="*/ 22256 h 934732"/>
                  <a:gd name="connsiteX1" fmla="*/ 1224057 w 1246314"/>
                  <a:gd name="connsiteY1" fmla="*/ 912476 h 934732"/>
                  <a:gd name="connsiteX2" fmla="*/ 22256 w 1246314"/>
                  <a:gd name="connsiteY2" fmla="*/ 912476 h 934732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w="1246314" h="934732">
                    <a:moveTo>
                      <a:pt x="1224057" y="22256"/>
                    </a:moveTo>
                    <a:lnTo>
                      <a:pt x="1224057" y="912476"/>
                    </a:lnTo>
                    <a:lnTo>
                      <a:pt x="22256" y="912476"/>
                    </a:lnTo>
                  </a:path>
                </a:pathLst>
              </a:custGeom>
              <a:ln w="50800">
                <a:solidFill>
                  <a:srgbClr val="1967BB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14" name="Freeform 3"/>
              <p:cNvSpPr/>
              <p:nvPr/>
            </p:nvSpPr>
            <p:spPr>
              <a:xfrm>
                <a:off x="7140117" y="4827662"/>
                <a:ext cx="222311" cy="177763"/>
              </a:xfrm>
              <a:custGeom>
                <a:avLst/>
                <a:gdLst>
                  <a:gd name="connsiteX0" fmla="*/ 0 w 222554"/>
                  <a:gd name="connsiteY0" fmla="*/ 89027 h 178054"/>
                  <a:gd name="connsiteX1" fmla="*/ 222554 w 222554"/>
                  <a:gd name="connsiteY1" fmla="*/ 0 h 178054"/>
                  <a:gd name="connsiteX2" fmla="*/ 222554 w 222554"/>
                  <a:gd name="connsiteY2" fmla="*/ 178053 h 178054"/>
                  <a:gd name="connsiteX3" fmla="*/ 0 w 222554"/>
                  <a:gd name="connsiteY3" fmla="*/ 89027 h 178054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</a:cxnLst>
                <a:rect l="l" t="t" r="r" b="b"/>
                <a:pathLst>
                  <a:path w="222554" h="178054">
                    <a:moveTo>
                      <a:pt x="0" y="89027"/>
                    </a:moveTo>
                    <a:lnTo>
                      <a:pt x="222554" y="0"/>
                    </a:lnTo>
                    <a:lnTo>
                      <a:pt x="222554" y="178053"/>
                    </a:lnTo>
                    <a:lnTo>
                      <a:pt x="0" y="89027"/>
                    </a:lnTo>
                  </a:path>
                </a:pathLst>
              </a:custGeom>
              <a:solidFill>
                <a:srgbClr val="1967BB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  <p:sp>
          <p:nvSpPr>
            <p:cNvPr id="59402" name="TextBox 14"/>
            <p:cNvSpPr txBox="1">
              <a:spLocks noChangeArrowheads="1"/>
            </p:cNvSpPr>
            <p:nvPr/>
          </p:nvSpPr>
          <p:spPr bwMode="auto">
            <a:xfrm>
              <a:off x="1190625" y="3327400"/>
              <a:ext cx="162877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ts val="2300"/>
                </a:lnSpc>
              </a:pPr>
              <a:r>
                <a:rPr lang="en-US" altLang="zh-CN" sz="3600">
                  <a:solidFill>
                    <a:srgbClr val="000000"/>
                  </a:solidFill>
                  <a:ea typeface="华文中宋"/>
                  <a:cs typeface="Times New Roman" pitchFamily="18" charset="0"/>
                </a:rPr>
                <a:t>Analysis</a:t>
              </a:r>
            </a:p>
          </p:txBody>
        </p:sp>
        <p:sp>
          <p:nvSpPr>
            <p:cNvPr id="16" name="TextBox 1"/>
            <p:cNvSpPr txBox="1"/>
            <p:nvPr/>
          </p:nvSpPr>
          <p:spPr>
            <a:xfrm>
              <a:off x="3797300" y="1562100"/>
              <a:ext cx="2628900" cy="1066800"/>
            </a:xfrm>
            <a:prstGeom prst="rect">
              <a:avLst/>
            </a:prstGeom>
            <a:noFill/>
          </p:spPr>
          <p:txBody>
            <a:bodyPr wrap="none" lIns="0" tIns="0" rIns="0">
              <a:spAutoFit/>
            </a:bodyPr>
            <a:lstStyle/>
            <a:p>
              <a:pPr algn="ctr" eaLnBrk="0" hangingPunct="0">
                <a:lnSpc>
                  <a:spcPts val="2300"/>
                </a:lnSpc>
                <a:tabLst>
                  <a:tab pos="254000" algn="l"/>
                  <a:tab pos="393700" algn="l"/>
                </a:tabLst>
                <a:defRPr/>
              </a:pPr>
              <a:r>
                <a:rPr lang="en-US" altLang="zh-CN" dirty="0">
                  <a:latin typeface="Times New Roman" pitchFamily="-109" charset="0"/>
                </a:rPr>
                <a:t>		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Specification</a:t>
              </a:r>
            </a:p>
            <a:p>
              <a:pPr algn="ctr" eaLnBrk="0" hangingPunct="0">
                <a:lnSpc>
                  <a:spcPts val="3200"/>
                </a:lnSpc>
                <a:tabLst>
                  <a:tab pos="254000" algn="l"/>
                  <a:tab pos="393700" algn="l"/>
                </a:tabLst>
                <a:defRPr/>
              </a:pP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(function</a:t>
              </a:r>
              <a:r>
                <a:rPr lang="en-US" altLang="zh-CN" sz="2492" dirty="0">
                  <a:cs typeface="Times New Roman" pitchFamily="18" charset="0"/>
                </a:rPr>
                <a:t> 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and</a:t>
              </a:r>
              <a:r>
                <a:rPr lang="en-US" altLang="zh-CN" sz="2492" dirty="0">
                  <a:cs typeface="Times New Roman" pitchFamily="18" charset="0"/>
                </a:rPr>
                <a:t> 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other</a:t>
              </a:r>
            </a:p>
            <a:p>
              <a:pPr algn="ctr" eaLnBrk="0" hangingPunct="0">
                <a:lnSpc>
                  <a:spcPts val="2900"/>
                </a:lnSpc>
                <a:tabLst>
                  <a:tab pos="254000" algn="l"/>
                  <a:tab pos="393700" algn="l"/>
                </a:tabLst>
                <a:defRPr/>
              </a:pPr>
              <a:r>
                <a:rPr lang="en-US" altLang="zh-CN" dirty="0">
                  <a:latin typeface="Times New Roman" pitchFamily="-109" charset="0"/>
                </a:rPr>
                <a:t>	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characteristics)</a:t>
              </a:r>
            </a:p>
          </p:txBody>
        </p:sp>
        <p:sp>
          <p:nvSpPr>
            <p:cNvPr id="17" name="TextBox 1"/>
            <p:cNvSpPr txBox="1"/>
            <p:nvPr/>
          </p:nvSpPr>
          <p:spPr>
            <a:xfrm>
              <a:off x="3683000" y="4635500"/>
              <a:ext cx="2946400" cy="698500"/>
            </a:xfrm>
            <a:prstGeom prst="rect">
              <a:avLst/>
            </a:prstGeom>
            <a:noFill/>
          </p:spPr>
          <p:txBody>
            <a:bodyPr wrap="none" lIns="0" tIns="0" rIns="0">
              <a:spAutoFit/>
            </a:bodyPr>
            <a:lstStyle/>
            <a:p>
              <a:pPr algn="ctr" eaLnBrk="0" hangingPunct="0">
                <a:lnSpc>
                  <a:spcPts val="2300"/>
                </a:lnSpc>
                <a:tabLst>
                  <a:tab pos="355600" algn="l"/>
                </a:tabLst>
                <a:defRPr/>
              </a:pPr>
              <a:r>
                <a:rPr lang="en-US" altLang="zh-CN" dirty="0">
                  <a:latin typeface="Times New Roman" pitchFamily="-109" charset="0"/>
                </a:rPr>
                <a:t>	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Implementation</a:t>
              </a:r>
            </a:p>
            <a:p>
              <a:pPr algn="ctr" eaLnBrk="0" hangingPunct="0">
                <a:lnSpc>
                  <a:spcPts val="3200"/>
                </a:lnSpc>
                <a:tabLst>
                  <a:tab pos="355600" algn="l"/>
                </a:tabLst>
                <a:defRPr/>
              </a:pP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(network</a:t>
              </a:r>
              <a:r>
                <a:rPr lang="en-US" altLang="zh-CN" sz="2492" dirty="0">
                  <a:cs typeface="Times New Roman" pitchFamily="18" charset="0"/>
                </a:rPr>
                <a:t> 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of</a:t>
              </a:r>
              <a:r>
                <a:rPr lang="en-US" altLang="zh-CN" sz="2492" dirty="0">
                  <a:cs typeface="Times New Roman" pitchFamily="18" charset="0"/>
                </a:rPr>
                <a:t> </a:t>
              </a:r>
              <a:r>
                <a:rPr lang="en-US" altLang="zh-CN" sz="2492" dirty="0">
                  <a:solidFill>
                    <a:srgbClr val="000000"/>
                  </a:solidFill>
                  <a:cs typeface="Times New Roman" pitchFamily="18" charset="0"/>
                </a:rPr>
                <a:t>modules)</a:t>
              </a:r>
            </a:p>
          </p:txBody>
        </p:sp>
        <p:sp>
          <p:nvSpPr>
            <p:cNvPr id="59405" name="TextBox 1"/>
            <p:cNvSpPr txBox="1">
              <a:spLocks noChangeArrowheads="1"/>
            </p:cNvSpPr>
            <p:nvPr/>
          </p:nvSpPr>
          <p:spPr bwMode="auto">
            <a:xfrm>
              <a:off x="7683500" y="3327400"/>
              <a:ext cx="13081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ts val="2300"/>
                </a:lnSpc>
              </a:pPr>
              <a:r>
                <a:rPr lang="en-US" altLang="zh-CN" sz="3600">
                  <a:solidFill>
                    <a:srgbClr val="000000"/>
                  </a:solidFill>
                  <a:ea typeface="华文中宋"/>
                  <a:cs typeface="Times New Roman" pitchFamily="18" charset="0"/>
                </a:rPr>
                <a:t>Design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FF20B61-3515-5640-8EBB-E4A390FE6290}"/>
              </a:ext>
            </a:extLst>
          </p:cNvPr>
          <p:cNvSpPr/>
          <p:nvPr/>
        </p:nvSpPr>
        <p:spPr>
          <a:xfrm>
            <a:off x="-228600" y="3767790"/>
            <a:ext cx="2515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x-none" sz="2000" dirty="0"/>
              <a:t>get specification from an 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613C1-97D5-BB46-B4B9-E98D675E1230}"/>
              </a:ext>
            </a:extLst>
          </p:cNvPr>
          <p:cNvSpPr/>
          <p:nvPr/>
        </p:nvSpPr>
        <p:spPr>
          <a:xfrm>
            <a:off x="7318376" y="3744397"/>
            <a:ext cx="25114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x-none" sz="2000" dirty="0"/>
              <a:t>obtain an implementation that satisfies the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09747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Analysis and Design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495300" y="1219200"/>
            <a:ext cx="8915400" cy="5105400"/>
          </a:xfrm>
        </p:spPr>
        <p:txBody>
          <a:bodyPr/>
          <a:lstStyle/>
          <a:p>
            <a:pPr eaLnBrk="1" hangingPunct="1"/>
            <a:r>
              <a:rPr lang="en-US" altLang="x-none" dirty="0"/>
              <a:t>Analysis:</a:t>
            </a:r>
          </a:p>
          <a:p>
            <a:pPr lvl="1" eaLnBrk="1" hangingPunct="1"/>
            <a:r>
              <a:rPr lang="en-US" altLang="x-none" dirty="0"/>
              <a:t>get specification from an implementation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Design:</a:t>
            </a:r>
          </a:p>
          <a:p>
            <a:pPr lvl="1" eaLnBrk="1" hangingPunct="1"/>
            <a:r>
              <a:rPr lang="en-US" altLang="x-none" dirty="0"/>
              <a:t>obtain an implementation that satisfies the specification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Use of multilevel approach necessary</a:t>
            </a:r>
          </a:p>
          <a:p>
            <a:pPr eaLnBrk="1" hangingPunct="1"/>
            <a:r>
              <a:rPr lang="en-US" altLang="x-none" dirty="0"/>
              <a:t>The top-down and bottom-up approaches</a:t>
            </a:r>
          </a:p>
          <a:p>
            <a:pPr lvl="1" eaLnBrk="1" hangingPunct="1"/>
            <a:r>
              <a:rPr lang="en-US" altLang="x-none" dirty="0"/>
              <a:t>There exists no systematic procedures to achieve the optimal 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A combination of the two approaches</a:t>
            </a:r>
          </a:p>
        </p:txBody>
      </p:sp>
      <p:sp>
        <p:nvSpPr>
          <p:cNvPr id="64516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DC090780-E319-47B0-BA10-CA85ACD059A4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29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4517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15C8-4FCE-B14D-9B0B-56D2079F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</p:txBody>
      </p:sp>
      <p:pic>
        <p:nvPicPr>
          <p:cNvPr id="4" name="Picture 3" descr="analogtv.jpg">
            <a:extLst>
              <a:ext uri="{FF2B5EF4-FFF2-40B4-BE49-F238E27FC236}">
                <a16:creationId xmlns:a16="http://schemas.microsoft.com/office/drawing/2014/main" id="{CB62537C-9507-5845-9C24-D9E74B4F2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5" t="15619" r="21529" b="14658"/>
          <a:stretch/>
        </p:blipFill>
        <p:spPr>
          <a:xfrm>
            <a:off x="495300" y="2286000"/>
            <a:ext cx="3619501" cy="2532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0E364-812D-5C43-83B1-7BAA8023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061" y="1585323"/>
            <a:ext cx="4918718" cy="39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Levels: module, logical, physical</a:t>
            </a: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62063"/>
            <a:ext cx="5943600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A5CAF540-1A7F-42D8-89D5-1B2CEDBD968C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30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5541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Computer-Aided Design Tools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Design of digital systems an involved and laborious process</a:t>
            </a:r>
          </a:p>
          <a:p>
            <a:pPr eaLnBrk="1" hangingPunct="1"/>
            <a:r>
              <a:rPr lang="en-US" altLang="x-none"/>
              <a:t>Various computer-aided design (CAD) tools available</a:t>
            </a:r>
          </a:p>
          <a:p>
            <a:pPr eaLnBrk="1" hangingPunct="1"/>
            <a:r>
              <a:rPr lang="en-US" altLang="x-none"/>
              <a:t>Main types of CAD tools support the main phases of digital design:</a:t>
            </a:r>
          </a:p>
          <a:p>
            <a:pPr lvl="1" eaLnBrk="1" hangingPunct="1"/>
            <a:r>
              <a:rPr lang="en-US" altLang="x-none"/>
              <a:t>description (specification),</a:t>
            </a:r>
          </a:p>
          <a:p>
            <a:pPr lvl="1" eaLnBrk="1" hangingPunct="1"/>
            <a:r>
              <a:rPr lang="en-US" altLang="x-none"/>
              <a:t>design (synthesis) including various optimizations to reduce cost and improve performance, and</a:t>
            </a:r>
          </a:p>
          <a:p>
            <a:pPr lvl="1" eaLnBrk="1" hangingPunct="1"/>
            <a:r>
              <a:rPr lang="en-US" altLang="x-none"/>
              <a:t>checking of the design with respect to its specification.</a:t>
            </a:r>
          </a:p>
          <a:p>
            <a:pPr eaLnBrk="1" hangingPunct="1"/>
            <a:r>
              <a:rPr lang="en-US" altLang="x-none"/>
              <a:t> The design phases typically require several passes</a:t>
            </a:r>
          </a:p>
        </p:txBody>
      </p:sp>
      <p:sp>
        <p:nvSpPr>
          <p:cNvPr id="66564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E34FACE2-8810-4AF3-A3C9-7EAAAD395510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31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6565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Description of digital systems for design purposes</a:t>
            </a:r>
          </a:p>
          <a:p>
            <a:pPr lvl="1" eaLnBrk="1" hangingPunct="1"/>
            <a:r>
              <a:rPr lang="en-US" altLang="x-none"/>
              <a:t>At a high-level, use hardware-description language (HDL)</a:t>
            </a:r>
          </a:p>
          <a:p>
            <a:pPr lvl="1" eaLnBrk="1" hangingPunct="1"/>
            <a:r>
              <a:rPr lang="en-US" altLang="x-none"/>
              <a:t>At the binary level, use HDLs to describe the system structure</a:t>
            </a:r>
          </a:p>
          <a:p>
            <a:pPr lvl="1" eaLnBrk="1" hangingPunct="1"/>
            <a:r>
              <a:rPr lang="en-US" altLang="x-none"/>
              <a:t>Editors used to produce HDL programs</a:t>
            </a:r>
          </a:p>
          <a:p>
            <a:pPr lvl="1" eaLnBrk="1" hangingPunct="1"/>
            <a:r>
              <a:rPr lang="en-US" altLang="x-none"/>
              <a:t>Graphical forms - logic diagrams also used for structure</a:t>
            </a:r>
          </a:p>
        </p:txBody>
      </p:sp>
      <p:sp>
        <p:nvSpPr>
          <p:cNvPr id="67588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EC608CB5-65FD-4F38-92D7-56F0003AE7AC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32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7589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uVHDL</a:t>
            </a:r>
            <a:r>
              <a:rPr lang="en-US" altLang="x-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Description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USE WORK.ALL;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ENTITY </a:t>
            </a:r>
            <a:r>
              <a:rPr lang="en-US" altLang="x-none" sz="1400" dirty="0" err="1">
                <a:latin typeface="Courier New" pitchFamily="49" charset="0"/>
              </a:rPr>
              <a:t>sample_system</a:t>
            </a:r>
            <a:r>
              <a:rPr lang="en-US" altLang="x-none" sz="1400" dirty="0">
                <a:latin typeface="Courier New" pitchFamily="49" charset="0"/>
              </a:rPr>
              <a:t> IS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	PORT (</a:t>
            </a:r>
            <a:r>
              <a:rPr lang="en-US" altLang="x-none" sz="1400" dirty="0" err="1">
                <a:latin typeface="Courier New" pitchFamily="49" charset="0"/>
              </a:rPr>
              <a:t>xin</a:t>
            </a:r>
            <a:r>
              <a:rPr lang="en-US" altLang="x-none" sz="1400" dirty="0">
                <a:latin typeface="Courier New" pitchFamily="49" charset="0"/>
              </a:rPr>
              <a:t>: IN BIT_VECTOR;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		z : OUT BIT_VECTOR;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		</a:t>
            </a:r>
            <a:r>
              <a:rPr lang="en-US" altLang="x-none" sz="1400" dirty="0" err="1">
                <a:latin typeface="Courier New" pitchFamily="49" charset="0"/>
              </a:rPr>
              <a:t>clk</a:t>
            </a:r>
            <a:r>
              <a:rPr lang="en-US" altLang="x-none" sz="1400" dirty="0">
                <a:latin typeface="Courier New" pitchFamily="49" charset="0"/>
              </a:rPr>
              <a:t>: IN BIT 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END </a:t>
            </a:r>
            <a:r>
              <a:rPr lang="en-US" altLang="x-none" sz="1400" dirty="0" err="1">
                <a:latin typeface="Courier New" pitchFamily="49" charset="0"/>
              </a:rPr>
              <a:t>sample_system</a:t>
            </a:r>
            <a:r>
              <a:rPr lang="en-US" altLang="x-none" sz="1400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x-none" sz="1400" dirty="0">
              <a:latin typeface="Courier New" pitchFamily="49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ARCHITECTURE structural OF </a:t>
            </a:r>
            <a:r>
              <a:rPr lang="en-US" altLang="x-none" sz="1400" dirty="0" err="1">
                <a:latin typeface="Courier New" pitchFamily="49" charset="0"/>
              </a:rPr>
              <a:t>sample_system</a:t>
            </a:r>
            <a:r>
              <a:rPr lang="en-US" altLang="x-none" sz="1400" dirty="0">
                <a:latin typeface="Courier New" pitchFamily="49" charset="0"/>
              </a:rPr>
              <a:t> IS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	SIGNAL </a:t>
            </a:r>
            <a:r>
              <a:rPr lang="en-US" altLang="x-none" sz="1400" dirty="0" err="1">
                <a:latin typeface="Courier New" pitchFamily="49" charset="0"/>
              </a:rPr>
              <a:t>xreg</a:t>
            </a:r>
            <a:r>
              <a:rPr lang="en-US" altLang="x-none" sz="1400" dirty="0">
                <a:latin typeface="Courier New" pitchFamily="49" charset="0"/>
              </a:rPr>
              <a:t>, </a:t>
            </a:r>
            <a:r>
              <a:rPr lang="en-US" altLang="x-none" sz="1400" dirty="0" err="1">
                <a:latin typeface="Courier New" pitchFamily="49" charset="0"/>
              </a:rPr>
              <a:t>yreg</a:t>
            </a:r>
            <a:r>
              <a:rPr lang="en-US" altLang="x-none" sz="1400" dirty="0">
                <a:latin typeface="Courier New" pitchFamily="49" charset="0"/>
              </a:rPr>
              <a:t>, </a:t>
            </a:r>
            <a:r>
              <a:rPr lang="en-US" altLang="x-none" sz="1400" dirty="0" err="1">
                <a:latin typeface="Courier New" pitchFamily="49" charset="0"/>
              </a:rPr>
              <a:t>addout</a:t>
            </a:r>
            <a:r>
              <a:rPr lang="en-US" altLang="x-none" sz="1400" dirty="0">
                <a:latin typeface="Courier New" pitchFamily="49" charset="0"/>
              </a:rPr>
              <a:t>: BIT_VECTOR(7 DOWNTO 0);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BEGIN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	RX: ENTITY BitReg8 PORT MAP(</a:t>
            </a:r>
            <a:r>
              <a:rPr lang="en-US" altLang="x-none" sz="1400" dirty="0" err="1">
                <a:latin typeface="Courier New" pitchFamily="49" charset="0"/>
              </a:rPr>
              <a:t>xin,xreg,clk</a:t>
            </a:r>
            <a:r>
              <a:rPr lang="en-US" altLang="x-none" sz="1400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	RY: ENTITY BitReg8 PORT MAP(</a:t>
            </a:r>
            <a:r>
              <a:rPr lang="en-US" altLang="x-none" sz="1400" dirty="0" err="1">
                <a:latin typeface="Courier New" pitchFamily="49" charset="0"/>
              </a:rPr>
              <a:t>addout,yreg,clk</a:t>
            </a:r>
            <a:r>
              <a:rPr lang="en-US" altLang="x-none" sz="1400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	ADD: ENTITY Adder PORT MAP(</a:t>
            </a:r>
            <a:r>
              <a:rPr lang="en-US" altLang="x-none" sz="1400" dirty="0" err="1">
                <a:latin typeface="Courier New" pitchFamily="49" charset="0"/>
              </a:rPr>
              <a:t>xreg,yreg,addout</a:t>
            </a:r>
            <a:r>
              <a:rPr lang="en-US" altLang="x-none" sz="1400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		z &lt;= </a:t>
            </a:r>
            <a:r>
              <a:rPr lang="en-US" altLang="x-none" sz="1400" dirty="0" err="1">
                <a:latin typeface="Courier New" pitchFamily="49" charset="0"/>
              </a:rPr>
              <a:t>addout</a:t>
            </a:r>
            <a:r>
              <a:rPr lang="en-US" altLang="x-none" sz="1400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1400" dirty="0">
                <a:latin typeface="Courier New" pitchFamily="49" charset="0"/>
              </a:rPr>
              <a:t>END structural;</a:t>
            </a:r>
          </a:p>
        </p:txBody>
      </p:sp>
      <p:sp>
        <p:nvSpPr>
          <p:cNvPr id="68612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6F06E40D-E477-40FE-AA2C-F1BCE9BEC8B5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33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8613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Synthesis and optimization tools</a:t>
            </a:r>
          </a:p>
          <a:p>
            <a:pPr lvl="1" eaLnBrk="1" hangingPunct="1"/>
            <a:r>
              <a:rPr lang="en-US" altLang="x-none" dirty="0"/>
              <a:t>Semi-automated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Simulation tools generate behavior of a system for given input</a:t>
            </a:r>
          </a:p>
          <a:p>
            <a:pPr lvl="1" eaLnBrk="1" hangingPunct="1"/>
            <a:r>
              <a:rPr lang="en-US" altLang="x-none" dirty="0"/>
              <a:t>Logic simulation</a:t>
            </a:r>
          </a:p>
          <a:p>
            <a:pPr lvl="1" eaLnBrk="1" hangingPunct="1"/>
            <a:r>
              <a:rPr lang="en-US" altLang="x-none" dirty="0"/>
              <a:t>Timing simulation</a:t>
            </a:r>
          </a:p>
        </p:txBody>
      </p:sp>
      <p:sp>
        <p:nvSpPr>
          <p:cNvPr id="69636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7B01CF46-35CC-44EA-AEDB-2143EE2B485E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34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9637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667000"/>
            <a:ext cx="9105900" cy="3462338"/>
          </a:xfrm>
        </p:spPr>
        <p:txBody>
          <a:bodyPr/>
          <a:lstStyle/>
          <a:p>
            <a:r>
              <a:rPr lang="en-US" sz="2400" dirty="0"/>
              <a:t>You can improve on one at the expense of worsening one or both of the others. </a:t>
            </a:r>
          </a:p>
          <a:p>
            <a:r>
              <a:rPr lang="en-US" sz="2400" dirty="0"/>
              <a:t>These tradeoffs exist at every level in the system design - every sub-piece and component. </a:t>
            </a:r>
          </a:p>
          <a:p>
            <a:r>
              <a:rPr lang="en-US" sz="2400" dirty="0"/>
              <a:t>Design Specification - </a:t>
            </a:r>
          </a:p>
          <a:p>
            <a:pPr lvl="1"/>
            <a:r>
              <a:rPr lang="en-US" sz="2000" dirty="0"/>
              <a:t>Functional Description. </a:t>
            </a:r>
          </a:p>
          <a:p>
            <a:pPr lvl="1"/>
            <a:r>
              <a:rPr lang="en-US" sz="2000" dirty="0"/>
              <a:t>Performance, cost, power constraints. </a:t>
            </a:r>
          </a:p>
          <a:p>
            <a:r>
              <a:rPr lang="en-US" sz="2400" dirty="0"/>
              <a:t>As a designer you must make the tradeoffs necessary to achieve the function within the constraints. </a:t>
            </a:r>
          </a:p>
        </p:txBody>
      </p:sp>
      <p:pic>
        <p:nvPicPr>
          <p:cNvPr id="4" name="Picture 5" descr="C:\User\johnw\EECS150\SP00\notes\u2\FIGS\tradeof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3581400" cy="1325807"/>
          </a:xfrm>
          <a:prstGeom prst="rect">
            <a:avLst/>
          </a:prstGeom>
          <a:solidFill>
            <a:schemeClr val="folHlink"/>
          </a:solidFill>
        </p:spPr>
      </p:pic>
    </p:spTree>
    <p:extLst>
      <p:ext uri="{BB962C8B-B14F-4D97-AF65-F5344CB8AC3E}">
        <p14:creationId xmlns:p14="http://schemas.microsoft.com/office/powerpoint/2010/main" val="2504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9105900" cy="4681538"/>
          </a:xfrm>
        </p:spPr>
        <p:txBody>
          <a:bodyPr/>
          <a:lstStyle/>
          <a:p>
            <a:r>
              <a:rPr lang="en-US" sz="2400" dirty="0"/>
              <a:t>Computer</a:t>
            </a:r>
          </a:p>
          <a:p>
            <a:pPr lvl="1"/>
            <a:r>
              <a:rPr lang="en-US" sz="2000" dirty="0"/>
              <a:t>Designed to maximize performance. </a:t>
            </a:r>
          </a:p>
          <a:p>
            <a:pPr lvl="1"/>
            <a:r>
              <a:rPr lang="en-US" sz="2000" dirty="0"/>
              <a:t>"Optimized for speed” </a:t>
            </a:r>
          </a:p>
          <a:p>
            <a:r>
              <a:rPr lang="en-US" dirty="0"/>
              <a:t>Handheld calculator</a:t>
            </a:r>
          </a:p>
          <a:p>
            <a:pPr lvl="1"/>
            <a:r>
              <a:rPr lang="en-US" sz="2000" dirty="0"/>
              <a:t>Usually designed to minimize cost.  </a:t>
            </a:r>
          </a:p>
          <a:p>
            <a:pPr lvl="1"/>
            <a:r>
              <a:rPr lang="ja-JP" altLang="en-US" sz="2000" dirty="0"/>
              <a:t>“</a:t>
            </a:r>
            <a:r>
              <a:rPr lang="en-US" sz="2000" dirty="0"/>
              <a:t>Optimized for low cost</a:t>
            </a:r>
            <a:r>
              <a:rPr lang="ja-JP" altLang="en-US" sz="2000" dirty="0"/>
              <a:t>”</a:t>
            </a:r>
            <a:endParaRPr lang="en-US" sz="2000" dirty="0"/>
          </a:p>
          <a:p>
            <a:pPr lvl="1"/>
            <a:r>
              <a:rPr lang="en-US" sz="2000" dirty="0"/>
              <a:t>Of course, low cost comes at the expense of speed</a:t>
            </a:r>
          </a:p>
          <a:p>
            <a:r>
              <a:rPr lang="en-US" dirty="0"/>
              <a:t>Digital watch</a:t>
            </a:r>
          </a:p>
          <a:p>
            <a:pPr lvl="1"/>
            <a:r>
              <a:rPr lang="en-US" sz="2000" dirty="0"/>
              <a:t>Designed to minimize power. Single battery must last for years.</a:t>
            </a:r>
          </a:p>
          <a:p>
            <a:pPr lvl="1"/>
            <a:r>
              <a:rPr lang="en-US" sz="2000" dirty="0"/>
              <a:t>Low power operation comes at the expense of:</a:t>
            </a:r>
          </a:p>
          <a:p>
            <a:pPr lvl="2"/>
            <a:r>
              <a:rPr lang="en-US" dirty="0"/>
              <a:t>lower speed</a:t>
            </a:r>
          </a:p>
          <a:p>
            <a:pPr lvl="2"/>
            <a:r>
              <a:rPr lang="en-US" dirty="0"/>
              <a:t>higher cost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6030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Assignment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>
                <a:latin typeface="Comic Sans MS" pitchFamily="66" charset="0"/>
              </a:rPr>
              <a:t>Read Chapter 1</a:t>
            </a:r>
          </a:p>
          <a:p>
            <a:pPr eaLnBrk="1" hangingPunct="1"/>
            <a:r>
              <a:rPr lang="en-US" altLang="x-none" dirty="0">
                <a:latin typeface="Comic Sans MS" pitchFamily="66" charset="0"/>
              </a:rPr>
              <a:t>Optional: Read Appendix A of the book </a:t>
            </a: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797300" y="6629400"/>
            <a:ext cx="313690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  <p:sp>
        <p:nvSpPr>
          <p:cNvPr id="7066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21750" y="6629400"/>
            <a:ext cx="90805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7114699-35DE-4EE6-B594-0D1C57235E5B}" type="slidenum">
              <a:rPr lang="en-US" altLang="x-none" sz="900" smtClean="0">
                <a:solidFill>
                  <a:srgbClr val="000000"/>
                </a:solidFill>
                <a:latin typeface="Verdana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already know one of the most complex digital systems</a:t>
            </a:r>
          </a:p>
          <a:p>
            <a:r>
              <a:rPr lang="en-US" dirty="0"/>
              <a:t>What is the simplest digital communication system ever built?</a:t>
            </a:r>
          </a:p>
        </p:txBody>
      </p:sp>
    </p:spTree>
    <p:extLst>
      <p:ext uri="{BB962C8B-B14F-4D97-AF65-F5344CB8AC3E}">
        <p14:creationId xmlns:p14="http://schemas.microsoft.com/office/powerpoint/2010/main" val="3949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Transistors</a:t>
            </a:r>
          </a:p>
          <a:p>
            <a:r>
              <a:rPr lang="en-US" altLang="x-none" dirty="0"/>
              <a:t>https://</a:t>
            </a:r>
            <a:r>
              <a:rPr lang="en-US" altLang="x-none" dirty="0" err="1"/>
              <a:t>www.youtube.com</a:t>
            </a:r>
            <a:r>
              <a:rPr lang="en-US" altLang="x-none" dirty="0"/>
              <a:t>/</a:t>
            </a:r>
            <a:r>
              <a:rPr lang="en-US" altLang="x-none" dirty="0" err="1"/>
              <a:t>watch?v</a:t>
            </a:r>
            <a:r>
              <a:rPr lang="en-US" altLang="x-none" dirty="0"/>
              <a:t>=MVAqfj9RTPA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This class is about “Digital Systems”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They are everywhere </a:t>
            </a:r>
          </a:p>
          <a:p>
            <a:pPr lvl="1" eaLnBrk="1" hangingPunct="1"/>
            <a:r>
              <a:rPr lang="en-US" altLang="x-none" dirty="0"/>
              <a:t>They make life easier, more enjoyable</a:t>
            </a:r>
          </a:p>
          <a:p>
            <a:pPr eaLnBrk="1" hangingPunct="1"/>
            <a:r>
              <a:rPr lang="en-US" altLang="x-none" dirty="0"/>
              <a:t>The most famous digital system is </a:t>
            </a:r>
          </a:p>
          <a:p>
            <a:pPr lvl="1" eaLnBrk="1" hangingPunct="1"/>
            <a:r>
              <a:rPr lang="en-US" altLang="x-none" dirty="0"/>
              <a:t>A general purpose computer</a:t>
            </a:r>
          </a:p>
          <a:p>
            <a:pPr lvl="1" eaLnBrk="1" hangingPunct="1"/>
            <a:r>
              <a:rPr lang="en-US" altLang="x-none" dirty="0"/>
              <a:t>It has a memory unit, central processing unit and input/output units </a:t>
            </a:r>
          </a:p>
          <a:p>
            <a:pPr lvl="1" eaLnBrk="1" hangingPunct="1"/>
            <a:r>
              <a:rPr lang="en-US" altLang="x-none" dirty="0"/>
              <a:t>Programmable: same device, many different purposes</a:t>
            </a:r>
          </a:p>
          <a:p>
            <a:pPr eaLnBrk="1" hangingPunct="1"/>
            <a:r>
              <a:rPr lang="en-US" altLang="x-none" dirty="0"/>
              <a:t>At the end of this class, you will be able to</a:t>
            </a:r>
          </a:p>
          <a:p>
            <a:pPr lvl="1" eaLnBrk="1" hangingPunct="1"/>
            <a:r>
              <a:rPr lang="en-US" altLang="x-none" dirty="0"/>
              <a:t>Design and implement digital systems at various levels of abstraction </a:t>
            </a:r>
          </a:p>
          <a:p>
            <a:pPr eaLnBrk="1" hangingPunct="1"/>
            <a:r>
              <a:rPr lang="en-US" altLang="x-none" dirty="0"/>
              <a:t>Why?</a:t>
            </a:r>
          </a:p>
          <a:p>
            <a:pPr lvl="1" eaLnBrk="1" hangingPunct="1"/>
            <a:r>
              <a:rPr lang="en-US" altLang="x-none" dirty="0"/>
              <a:t>To make others’ lives easier and more enjoyable some day..</a:t>
            </a:r>
          </a:p>
        </p:txBody>
      </p:sp>
      <p:sp>
        <p:nvSpPr>
          <p:cNvPr id="43012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979F3610-BED7-48A4-8929-5EAD86B6190B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4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3013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94" y="1219200"/>
            <a:ext cx="5327019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This class is about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>
              <a:spcAft>
                <a:spcPts val="625"/>
              </a:spcAft>
            </a:pPr>
            <a:r>
              <a:rPr lang="en-US" altLang="x-none"/>
              <a:t>Electronics (Transistors)</a:t>
            </a:r>
          </a:p>
          <a:p>
            <a:pPr eaLnBrk="1" hangingPunct="1">
              <a:spcAft>
                <a:spcPts val="625"/>
              </a:spcAft>
            </a:pPr>
            <a:r>
              <a:rPr lang="en-US" altLang="x-none"/>
              <a:t>Digital Circuits</a:t>
            </a:r>
          </a:p>
          <a:p>
            <a:pPr lvl="1" eaLnBrk="1" hangingPunct="1">
              <a:spcAft>
                <a:spcPts val="625"/>
              </a:spcAft>
            </a:pPr>
            <a:r>
              <a:rPr lang="en-US" altLang="x-none"/>
              <a:t>Combinational (Gates)</a:t>
            </a:r>
          </a:p>
          <a:p>
            <a:pPr lvl="1" eaLnBrk="1" hangingPunct="1">
              <a:spcAft>
                <a:spcPts val="625"/>
              </a:spcAft>
            </a:pPr>
            <a:r>
              <a:rPr lang="en-US" altLang="x-none"/>
              <a:t>Sequential (Adder, etc.)</a:t>
            </a:r>
          </a:p>
          <a:p>
            <a:pPr eaLnBrk="1" hangingPunct="1">
              <a:spcAft>
                <a:spcPts val="625"/>
              </a:spcAft>
            </a:pPr>
            <a:r>
              <a:rPr lang="en-US" altLang="x-none"/>
              <a:t>Timing</a:t>
            </a:r>
          </a:p>
          <a:p>
            <a:pPr lvl="1" eaLnBrk="1" hangingPunct="1">
              <a:spcAft>
                <a:spcPts val="625"/>
              </a:spcAft>
            </a:pPr>
            <a:r>
              <a:rPr lang="en-US" altLang="x-none"/>
              <a:t>Signals, Speed, Delay</a:t>
            </a:r>
          </a:p>
          <a:p>
            <a:pPr eaLnBrk="1" hangingPunct="1">
              <a:spcAft>
                <a:spcPts val="625"/>
              </a:spcAft>
            </a:pPr>
            <a:r>
              <a:rPr lang="en-US" altLang="x-none"/>
              <a:t>Physical vs. Logical</a:t>
            </a:r>
          </a:p>
          <a:p>
            <a:pPr eaLnBrk="1" hangingPunct="1">
              <a:spcAft>
                <a:spcPts val="625"/>
              </a:spcAft>
            </a:pPr>
            <a:r>
              <a:rPr lang="en-US" altLang="x-none"/>
              <a:t>Parallelism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921750" y="6629400"/>
            <a:ext cx="90805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DF686397-3DAF-4FC6-8192-6E874D5501D4}" type="slidenum">
              <a:rPr lang="en-US" altLang="x-none" sz="900" smtClean="0">
                <a:solidFill>
                  <a:srgbClr val="000000"/>
                </a:solidFill>
                <a:latin typeface="Verdana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403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797300" y="6629400"/>
            <a:ext cx="3136900" cy="22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What is a digital system?</a:t>
            </a:r>
          </a:p>
          <a:p>
            <a:pPr eaLnBrk="1" hangingPunct="1"/>
            <a:r>
              <a:rPr lang="en-US" altLang="x-none"/>
              <a:t> How it differs from an analog system?</a:t>
            </a:r>
          </a:p>
          <a:p>
            <a:pPr eaLnBrk="1" hangingPunct="1"/>
            <a:r>
              <a:rPr lang="en-US" altLang="x-none"/>
              <a:t> Why are digital systems important?</a:t>
            </a:r>
          </a:p>
          <a:p>
            <a:pPr eaLnBrk="1" hangingPunct="1"/>
            <a:r>
              <a:rPr lang="en-US" altLang="x-none"/>
              <a:t> Basic types of digital systems: combinational and sequential</a:t>
            </a:r>
          </a:p>
          <a:p>
            <a:pPr eaLnBrk="1" hangingPunct="1"/>
            <a:r>
              <a:rPr lang="en-US" altLang="x-none"/>
              <a:t> Specification and implementation of digital systems</a:t>
            </a:r>
          </a:p>
          <a:p>
            <a:pPr eaLnBrk="1" hangingPunct="1"/>
            <a:r>
              <a:rPr lang="en-US" altLang="x-none"/>
              <a:t> Analysis and design of digital systems</a:t>
            </a:r>
          </a:p>
          <a:p>
            <a:pPr eaLnBrk="1" hangingPunct="1"/>
            <a:r>
              <a:rPr lang="en-US" altLang="x-none"/>
              <a:t> Design process and CAD tools</a:t>
            </a:r>
          </a:p>
        </p:txBody>
      </p:sp>
      <p:sp>
        <p:nvSpPr>
          <p:cNvPr id="45060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598BA36C-76A6-45D8-94F1-73C767506AC9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6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5061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What is Digital?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Digital Systems</a:t>
            </a:r>
          </a:p>
          <a:p>
            <a:pPr lvl="1" eaLnBrk="1" hangingPunct="1"/>
            <a:r>
              <a:rPr lang="en-US" altLang="x-none" dirty="0"/>
              <a:t>inputs and outputs come from a set of finite number of discrete values</a:t>
            </a:r>
          </a:p>
          <a:p>
            <a:pPr eaLnBrk="1" hangingPunct="1"/>
            <a:r>
              <a:rPr lang="en-US" altLang="x-none" dirty="0"/>
              <a:t>Analog Systems</a:t>
            </a:r>
          </a:p>
          <a:p>
            <a:pPr lvl="1" eaLnBrk="1" hangingPunct="1"/>
            <a:r>
              <a:rPr lang="en-US" altLang="x-none" dirty="0"/>
              <a:t>inputs and outputs come from a continuous (infinite) set</a:t>
            </a:r>
          </a:p>
          <a:p>
            <a:pPr eaLnBrk="1" hangingPunct="1"/>
            <a:r>
              <a:rPr lang="en-US" altLang="x-none" dirty="0"/>
              <a:t>Example: digital vs. analog scale for measuring weights</a:t>
            </a:r>
          </a:p>
          <a:p>
            <a:pPr eaLnBrk="1" hangingPunct="1"/>
            <a:r>
              <a:rPr lang="en-US" altLang="x-none" dirty="0"/>
              <a:t>Main uses of digital systems:</a:t>
            </a:r>
          </a:p>
          <a:p>
            <a:pPr lvl="1" eaLnBrk="1" hangingPunct="1"/>
            <a:r>
              <a:rPr lang="en-US" altLang="x-none" dirty="0"/>
              <a:t>Information processing</a:t>
            </a:r>
          </a:p>
          <a:p>
            <a:pPr lvl="1" eaLnBrk="1" hangingPunct="1"/>
            <a:r>
              <a:rPr lang="en-US" altLang="x-none" dirty="0"/>
              <a:t>Transmission (communication)</a:t>
            </a:r>
          </a:p>
          <a:p>
            <a:pPr lvl="1" eaLnBrk="1" hangingPunct="1"/>
            <a:r>
              <a:rPr lang="en-US" altLang="x-none" dirty="0"/>
              <a:t>Storage</a:t>
            </a:r>
          </a:p>
          <a:p>
            <a:pPr lvl="1" eaLnBrk="1" hangingPunct="1"/>
            <a:r>
              <a:rPr lang="en-US" altLang="x-none" dirty="0"/>
              <a:t>Many forms of "information"</a:t>
            </a:r>
          </a:p>
        </p:txBody>
      </p:sp>
      <p:sp>
        <p:nvSpPr>
          <p:cNvPr id="46084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E9657EAF-0979-43CA-909A-B92BEBD761E1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7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5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Signals and Systems</a:t>
            </a:r>
          </a:p>
        </p:txBody>
      </p:sp>
      <p:pic>
        <p:nvPicPr>
          <p:cNvPr id="471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1752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1600200"/>
            <a:ext cx="23907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39147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67200"/>
            <a:ext cx="3352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BA97ECF9-9F55-4199-AEBB-8FB6F059318B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8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7112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  <p:pic>
        <p:nvPicPr>
          <p:cNvPr id="3" name="Picture 2" descr="Screen Shot 2018-02-12 at 21.54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6034203"/>
            <a:ext cx="10058400" cy="442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Why are Digital Systems important?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1) Well suited for both numerical and nonnumerical information processing</a:t>
            </a:r>
          </a:p>
          <a:p>
            <a:pPr eaLnBrk="1" hangingPunct="1"/>
            <a:r>
              <a:rPr lang="en-US" altLang="x-none" dirty="0"/>
              <a:t>2) We can use a general-purpose system for information processing</a:t>
            </a:r>
          </a:p>
          <a:p>
            <a:pPr lvl="1" eaLnBrk="1" hangingPunct="1"/>
            <a:r>
              <a:rPr lang="en-US" altLang="x-none" dirty="0"/>
              <a:t>a computer</a:t>
            </a:r>
          </a:p>
          <a:p>
            <a:pPr lvl="1" eaLnBrk="1" hangingPunct="1"/>
            <a:r>
              <a:rPr lang="en-US" altLang="x-none" dirty="0"/>
              <a:t>eliminate the need for having a different system for each task</a:t>
            </a:r>
          </a:p>
          <a:p>
            <a:pPr eaLnBrk="1" hangingPunct="1"/>
            <a:r>
              <a:rPr lang="en-US" altLang="x-none" dirty="0"/>
              <a:t>3) Digital representation:</a:t>
            </a:r>
          </a:p>
          <a:p>
            <a:pPr lvl="1" eaLnBrk="1" hangingPunct="1"/>
            <a:r>
              <a:rPr lang="en-US" altLang="x-none" dirty="0"/>
              <a:t>Finite number of values in the digital signal can be represented by a vector of signals with just two values (binary signals)</a:t>
            </a:r>
          </a:p>
          <a:p>
            <a:pPr lvl="1" eaLnBrk="1" hangingPunct="1"/>
            <a:r>
              <a:rPr lang="en-US" altLang="x-none" dirty="0"/>
              <a:t>When all signals are binary we can have simple devices to process binary signals:</a:t>
            </a:r>
          </a:p>
          <a:p>
            <a:pPr lvl="2" eaLnBrk="1" hangingPunct="1"/>
            <a:r>
              <a:rPr lang="en-US" altLang="x-none" dirty="0"/>
              <a:t>just switches with two states: open and closed</a:t>
            </a:r>
          </a:p>
        </p:txBody>
      </p:sp>
      <p:sp>
        <p:nvSpPr>
          <p:cNvPr id="48132" name="Slide Number Placeholder 4"/>
          <p:cNvSpPr txBox="1">
            <a:spLocks noGrp="1"/>
          </p:cNvSpPr>
          <p:nvPr/>
        </p:nvSpPr>
        <p:spPr bwMode="auto">
          <a:xfrm>
            <a:off x="8921750" y="6629400"/>
            <a:ext cx="908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Page </a:t>
            </a:r>
            <a:fld id="{6858EE52-2F6E-447A-B8CA-20911DF1120A}" type="slidenum"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pPr algn="r" eaLnBrk="1" hangingPunct="1"/>
              <a:t>9</a:t>
            </a:fld>
            <a:endParaRPr lang="en-US" altLang="x-none" sz="15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3" name="Footer Placeholder 5"/>
          <p:cNvSpPr txBox="1">
            <a:spLocks noGrp="1"/>
          </p:cNvSpPr>
          <p:nvPr/>
        </p:nvSpPr>
        <p:spPr bwMode="auto">
          <a:xfrm>
            <a:off x="379730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x-none" sz="900">
                <a:solidFill>
                  <a:srgbClr val="000000"/>
                </a:solidFill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rigin">
  <a:themeElements>
    <a:clrScheme name="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rigin">
  <a:themeElements>
    <a:clrScheme name="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rigin">
  <a:themeElements>
    <a:clrScheme name="1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rigin">
  <a:themeElements>
    <a:clrScheme name="1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rigin">
  <a:themeElements>
    <a:clrScheme name="1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rigin">
  <a:themeElements>
    <a:clrScheme name="1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Origin">
  <a:themeElements>
    <a:clrScheme name="1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Origin">
  <a:themeElements>
    <a:clrScheme name="1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Origin">
  <a:themeElements>
    <a:clrScheme name="1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Origin">
  <a:themeElements>
    <a:clrScheme name="1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Origin">
  <a:themeElements>
    <a:clrScheme name="18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Origin">
  <a:themeElements>
    <a:clrScheme name="1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Origin">
  <a:themeElements>
    <a:clrScheme name="2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Origin">
  <a:themeElements>
    <a:clrScheme name="2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Origin">
  <a:themeElements>
    <a:clrScheme name="2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Origin">
  <a:themeElements>
    <a:clrScheme name="2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Origin">
  <a:themeElements>
    <a:clrScheme name="2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Origin">
  <a:themeElements>
    <a:clrScheme name="2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Origin">
  <a:themeElements>
    <a:clrScheme name="26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Origin">
  <a:themeElements>
    <a:clrScheme name="2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Origin">
  <a:themeElements>
    <a:clrScheme name="2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rigin">
  <a:themeElements>
    <a:clrScheme name="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9_Origin">
  <a:themeElements>
    <a:clrScheme name="2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0_Origin">
  <a:themeElements>
    <a:clrScheme name="3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1_Origin">
  <a:themeElements>
    <a:clrScheme name="3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2_Origin">
  <a:themeElements>
    <a:clrScheme name="3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3_Origin">
  <a:themeElements>
    <a:clrScheme name="3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4_Origin">
  <a:themeElements>
    <a:clrScheme name="3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5_Origin">
  <a:themeElements>
    <a:clrScheme name="3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6_Origin">
  <a:themeElements>
    <a:clrScheme name="3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7_Origin">
  <a:themeElements>
    <a:clrScheme name="3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38_Origin">
  <a:themeElements>
    <a:clrScheme name="3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rigin">
  <a:themeElements>
    <a:clrScheme name="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rigin">
  <a:themeElements>
    <a:clrScheme name="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rigin">
  <a:themeElements>
    <a:clrScheme name="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rigin">
  <a:themeElements>
    <a:clrScheme name="6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rigin">
  <a:themeElements>
    <a:clrScheme name="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rigin">
  <a:themeElements>
    <a:clrScheme name="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16439</TotalTime>
  <Words>1689</Words>
  <Application>Microsoft Office PowerPoint</Application>
  <PresentationFormat>A4 Paper (210x297 mm)</PresentationFormat>
  <Paragraphs>403</Paragraphs>
  <Slides>39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39</vt:i4>
      </vt:variant>
      <vt:variant>
        <vt:lpstr>Slide Titles</vt:lpstr>
      </vt:variant>
      <vt:variant>
        <vt:i4>39</vt:i4>
      </vt:variant>
    </vt:vector>
  </HeadingPairs>
  <TitlesOfParts>
    <vt:vector size="90" baseType="lpstr">
      <vt:lpstr>ＭＳ Ｐゴシック</vt:lpstr>
      <vt:lpstr>Arial</vt:lpstr>
      <vt:lpstr>Bookman Old Style</vt:lpstr>
      <vt:lpstr>Calibri</vt:lpstr>
      <vt:lpstr>Comic Sans MS</vt:lpstr>
      <vt:lpstr>Courier New</vt:lpstr>
      <vt:lpstr>Gill Sans MT</vt:lpstr>
      <vt:lpstr>华文中宋</vt:lpstr>
      <vt:lpstr>Times New Roman</vt:lpstr>
      <vt:lpstr>Verdana</vt:lpstr>
      <vt:lpstr>Wingdings</vt:lpstr>
      <vt:lpstr>Wingdings 3</vt:lpstr>
      <vt:lpstr>1_Origin</vt:lpstr>
      <vt:lpstr>Origin</vt:lpstr>
      <vt:lpstr>2_Origin</vt:lpstr>
      <vt:lpstr>3_Origin</vt:lpstr>
      <vt:lpstr>4_Origin</vt:lpstr>
      <vt:lpstr>5_Origin</vt:lpstr>
      <vt:lpstr>6_Origin</vt:lpstr>
      <vt:lpstr>7_Origin</vt:lpstr>
      <vt:lpstr>8_Origin</vt:lpstr>
      <vt:lpstr>9_Origin</vt:lpstr>
      <vt:lpstr>10_Origin</vt:lpstr>
      <vt:lpstr>11_Origin</vt:lpstr>
      <vt:lpstr>12_Origin</vt:lpstr>
      <vt:lpstr>13_Origin</vt:lpstr>
      <vt:lpstr>14_Origin</vt:lpstr>
      <vt:lpstr>15_Origin</vt:lpstr>
      <vt:lpstr>16_Origin</vt:lpstr>
      <vt:lpstr>17_Origin</vt:lpstr>
      <vt:lpstr>18_Origin</vt:lpstr>
      <vt:lpstr>19_Origin</vt:lpstr>
      <vt:lpstr>20_Origin</vt:lpstr>
      <vt:lpstr>21_Origin</vt:lpstr>
      <vt:lpstr>22_Origin</vt:lpstr>
      <vt:lpstr>23_Origin</vt:lpstr>
      <vt:lpstr>24_Origin</vt:lpstr>
      <vt:lpstr>25_Origin</vt:lpstr>
      <vt:lpstr>26_Origin</vt:lpstr>
      <vt:lpstr>27_Origin</vt:lpstr>
      <vt:lpstr>28_Origin</vt:lpstr>
      <vt:lpstr>29_Origin</vt:lpstr>
      <vt:lpstr>30_Origin</vt:lpstr>
      <vt:lpstr>31_Origin</vt:lpstr>
      <vt:lpstr>32_Origin</vt:lpstr>
      <vt:lpstr>33_Origin</vt:lpstr>
      <vt:lpstr>34_Origin</vt:lpstr>
      <vt:lpstr>35_Origin</vt:lpstr>
      <vt:lpstr>36_Origin</vt:lpstr>
      <vt:lpstr>37_Origin</vt:lpstr>
      <vt:lpstr>38_Origin</vt:lpstr>
      <vt:lpstr>PowerPoint Presentation</vt:lpstr>
      <vt:lpstr>Which one?</vt:lpstr>
      <vt:lpstr>Which one?</vt:lpstr>
      <vt:lpstr>This class is about “Digital Systems”</vt:lpstr>
      <vt:lpstr>This class is about</vt:lpstr>
      <vt:lpstr>Introduction</vt:lpstr>
      <vt:lpstr>What is Digital?</vt:lpstr>
      <vt:lpstr>Signals and Systems</vt:lpstr>
      <vt:lpstr>Why are Digital Systems important?</vt:lpstr>
      <vt:lpstr>Why Digital?</vt:lpstr>
      <vt:lpstr>PowerPoint Presentation</vt:lpstr>
      <vt:lpstr>Why Digital?</vt:lpstr>
      <vt:lpstr>Why Digital?</vt:lpstr>
      <vt:lpstr>Mixed Analog/Digital Systems</vt:lpstr>
      <vt:lpstr>Example of Digitization Benefit</vt:lpstr>
      <vt:lpstr>Ways of digitization</vt:lpstr>
      <vt:lpstr>Combinational and sequential systems</vt:lpstr>
      <vt:lpstr>Combinational and sequential systems</vt:lpstr>
      <vt:lpstr>Example: Combinational System</vt:lpstr>
      <vt:lpstr>Example: Sequential System</vt:lpstr>
      <vt:lpstr>Logic Example</vt:lpstr>
      <vt:lpstr>Timing Diagrams</vt:lpstr>
      <vt:lpstr>Analysis / Design</vt:lpstr>
      <vt:lpstr>Specification and Implementation</vt:lpstr>
      <vt:lpstr>Specification </vt:lpstr>
      <vt:lpstr>Implementation</vt:lpstr>
      <vt:lpstr>Implementation Levels</vt:lpstr>
      <vt:lpstr>Analysis / Design</vt:lpstr>
      <vt:lpstr>Structured Analysis and Design</vt:lpstr>
      <vt:lpstr>Levels: module, logical, physical</vt:lpstr>
      <vt:lpstr>Computer-Aided Design Tools</vt:lpstr>
      <vt:lpstr>CAD</vt:lpstr>
      <vt:lpstr>uVHDL Description</vt:lpstr>
      <vt:lpstr>CAD</vt:lpstr>
      <vt:lpstr>Design Trade-offs</vt:lpstr>
      <vt:lpstr>Examples</vt:lpstr>
      <vt:lpstr>Assignment</vt:lpstr>
      <vt:lpstr>Quiz</vt:lpstr>
      <vt:lpstr>PowerPoint Presentation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Systems</dc:title>
  <dc:creator>James C. Maxted</dc:creator>
  <cp:lastModifiedBy>ferda</cp:lastModifiedBy>
  <cp:revision>210</cp:revision>
  <cp:lastPrinted>2011-02-21T10:04:44Z</cp:lastPrinted>
  <dcterms:created xsi:type="dcterms:W3CDTF">2013-02-11T12:56:42Z</dcterms:created>
  <dcterms:modified xsi:type="dcterms:W3CDTF">2022-03-10T08:25:35Z</dcterms:modified>
</cp:coreProperties>
</file>