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6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17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8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9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20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21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22.xml" ContentType="application/vnd.openxmlformats-officedocument.theme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4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5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6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7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8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theme/theme29.xml" ContentType="application/vnd.openxmlformats-officedocument.theme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theme/theme30.xml" ContentType="application/vnd.openxmlformats-officedocument.theme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theme/theme31.xml" ContentType="application/vnd.openxmlformats-officedocument.theme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32.xml" ContentType="application/vnd.openxmlformats-officedocument.theme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theme/theme33.xml" ContentType="application/vnd.openxmlformats-officedocument.theme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theme/theme34.xml" ContentType="application/vnd.openxmlformats-officedocument.theme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5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theme/theme36.xml" ContentType="application/vnd.openxmlformats-officedocument.theme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theme/theme37.xml" ContentType="application/vnd.openxmlformats-officedocument.theme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38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theme/theme39.xml" ContentType="application/vnd.openxmlformats-officedocument.theme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theme/theme40.xml" ContentType="application/vnd.openxmlformats-officedocument.theme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theme/theme41.xml" ContentType="application/vnd.openxmlformats-officedocument.theme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theme/theme42.xml" ContentType="application/vnd.openxmlformats-officedocument.theme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theme/theme43.xml" ContentType="application/vnd.openxmlformats-officedocument.theme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theme/theme44.xml" ContentType="application/vnd.openxmlformats-officedocument.theme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theme/theme45.xml" ContentType="application/vnd.openxmlformats-officedocument.theme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theme/theme46.xml" ContentType="application/vnd.openxmlformats-officedocument.theme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7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theme/theme48.xml" ContentType="application/vnd.openxmlformats-officedocument.theme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theme/theme49.xml" ContentType="application/vnd.openxmlformats-officedocument.theme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theme/theme50.xml" ContentType="application/vnd.openxmlformats-officedocument.theme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theme/theme51.xml" ContentType="application/vnd.openxmlformats-officedocument.theme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theme/theme52.xml" ContentType="application/vnd.openxmlformats-officedocument.theme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theme/theme53.xml" ContentType="application/vnd.openxmlformats-officedocument.theme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theme/theme54.xml" ContentType="application/vnd.openxmlformats-officedocument.theme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theme/theme55.xml" ContentType="application/vnd.openxmlformats-officedocument.theme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theme/theme56.xml" ContentType="application/vnd.openxmlformats-officedocument.theme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theme/theme57.xml" ContentType="application/vnd.openxmlformats-officedocument.theme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theme/theme58.xml" ContentType="application/vnd.openxmlformats-officedocument.theme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theme/theme59.xml" ContentType="application/vnd.openxmlformats-officedocument.theme+xml"/>
  <Override PartName="/ppt/slideLayouts/slideLayout649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theme/theme60.xml" ContentType="application/vnd.openxmlformats-officedocument.theme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theme/theme61.xml" ContentType="application/vnd.openxmlformats-officedocument.theme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theme/theme62.xml" ContentType="application/vnd.openxmlformats-officedocument.theme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theme/theme63.xml" ContentType="application/vnd.openxmlformats-officedocument.theme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theme/theme64.xml" ContentType="application/vnd.openxmlformats-officedocument.theme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65.xml" ContentType="application/vnd.openxmlformats-officedocument.theme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theme/theme66.xml" ContentType="application/vnd.openxmlformats-officedocument.theme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theme/theme67.xml" ContentType="application/vnd.openxmlformats-officedocument.theme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  <p:sldMasterId id="2147486015" r:id="rId2"/>
    <p:sldMasterId id="2147483676" r:id="rId3"/>
    <p:sldMasterId id="2147483677" r:id="rId4"/>
    <p:sldMasterId id="2147483678" r:id="rId5"/>
    <p:sldMasterId id="2147483679" r:id="rId6"/>
    <p:sldMasterId id="2147483680" r:id="rId7"/>
    <p:sldMasterId id="2147483681" r:id="rId8"/>
    <p:sldMasterId id="2147483683" r:id="rId9"/>
    <p:sldMasterId id="2147483684" r:id="rId10"/>
    <p:sldMasterId id="2147483685" r:id="rId11"/>
    <p:sldMasterId id="2147483686" r:id="rId12"/>
    <p:sldMasterId id="2147483687" r:id="rId13"/>
    <p:sldMasterId id="2147483688" r:id="rId14"/>
    <p:sldMasterId id="2147483689" r:id="rId15"/>
    <p:sldMasterId id="2147483690" r:id="rId16"/>
    <p:sldMasterId id="2147483691" r:id="rId17"/>
    <p:sldMasterId id="2147483692" r:id="rId18"/>
    <p:sldMasterId id="2147483693" r:id="rId19"/>
    <p:sldMasterId id="2147483694" r:id="rId20"/>
    <p:sldMasterId id="2147483695" r:id="rId21"/>
    <p:sldMasterId id="2147483696" r:id="rId22"/>
    <p:sldMasterId id="2147483697" r:id="rId23"/>
    <p:sldMasterId id="2147483698" r:id="rId24"/>
    <p:sldMasterId id="2147483699" r:id="rId25"/>
    <p:sldMasterId id="2147483700" r:id="rId26"/>
    <p:sldMasterId id="2147483701" r:id="rId27"/>
    <p:sldMasterId id="2147483702" r:id="rId28"/>
    <p:sldMasterId id="2147483703" r:id="rId29"/>
    <p:sldMasterId id="2147483704" r:id="rId30"/>
    <p:sldMasterId id="2147483705" r:id="rId31"/>
    <p:sldMasterId id="2147483706" r:id="rId32"/>
    <p:sldMasterId id="2147483707" r:id="rId33"/>
    <p:sldMasterId id="2147483708" r:id="rId34"/>
    <p:sldMasterId id="2147483709" r:id="rId35"/>
    <p:sldMasterId id="2147483710" r:id="rId36"/>
    <p:sldMasterId id="2147483711" r:id="rId37"/>
    <p:sldMasterId id="2147483712" r:id="rId38"/>
    <p:sldMasterId id="2147483713" r:id="rId39"/>
    <p:sldMasterId id="2147483714" r:id="rId40"/>
    <p:sldMasterId id="2147483715" r:id="rId41"/>
    <p:sldMasterId id="2147483716" r:id="rId42"/>
    <p:sldMasterId id="2147483717" r:id="rId43"/>
    <p:sldMasterId id="2147483718" r:id="rId44"/>
    <p:sldMasterId id="2147483719" r:id="rId45"/>
    <p:sldMasterId id="2147483720" r:id="rId46"/>
    <p:sldMasterId id="2147483721" r:id="rId47"/>
    <p:sldMasterId id="2147483722" r:id="rId48"/>
    <p:sldMasterId id="2147483723" r:id="rId49"/>
    <p:sldMasterId id="2147483724" r:id="rId50"/>
    <p:sldMasterId id="2147483725" r:id="rId51"/>
    <p:sldMasterId id="2147483726" r:id="rId52"/>
    <p:sldMasterId id="2147483727" r:id="rId53"/>
    <p:sldMasterId id="2147483728" r:id="rId54"/>
    <p:sldMasterId id="2147483729" r:id="rId55"/>
    <p:sldMasterId id="2147483730" r:id="rId56"/>
    <p:sldMasterId id="2147483731" r:id="rId57"/>
    <p:sldMasterId id="2147483732" r:id="rId58"/>
    <p:sldMasterId id="2147483733" r:id="rId59"/>
    <p:sldMasterId id="2147483734" r:id="rId60"/>
    <p:sldMasterId id="2147483735" r:id="rId61"/>
    <p:sldMasterId id="2147483736" r:id="rId62"/>
    <p:sldMasterId id="2147483737" r:id="rId63"/>
    <p:sldMasterId id="2147483738" r:id="rId64"/>
    <p:sldMasterId id="2147483739" r:id="rId65"/>
    <p:sldMasterId id="2147483740" r:id="rId66"/>
    <p:sldMasterId id="2147483741" r:id="rId67"/>
    <p:sldMasterId id="2147483742" r:id="rId68"/>
  </p:sldMasterIdLst>
  <p:notesMasterIdLst>
    <p:notesMasterId r:id="rId117"/>
  </p:notesMasterIdLst>
  <p:handoutMasterIdLst>
    <p:handoutMasterId r:id="rId118"/>
  </p:handoutMasterIdLst>
  <p:sldIdLst>
    <p:sldId id="256" r:id="rId69"/>
    <p:sldId id="367" r:id="rId70"/>
    <p:sldId id="368" r:id="rId71"/>
    <p:sldId id="369" r:id="rId72"/>
    <p:sldId id="370" r:id="rId73"/>
    <p:sldId id="372" r:id="rId74"/>
    <p:sldId id="371" r:id="rId75"/>
    <p:sldId id="383" r:id="rId76"/>
    <p:sldId id="412" r:id="rId77"/>
    <p:sldId id="288" r:id="rId78"/>
    <p:sldId id="294" r:id="rId79"/>
    <p:sldId id="289" r:id="rId80"/>
    <p:sldId id="291" r:id="rId81"/>
    <p:sldId id="292" r:id="rId82"/>
    <p:sldId id="293" r:id="rId83"/>
    <p:sldId id="413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78" r:id="rId94"/>
    <p:sldId id="328" r:id="rId95"/>
    <p:sldId id="329" r:id="rId96"/>
    <p:sldId id="332" r:id="rId97"/>
    <p:sldId id="403" r:id="rId98"/>
    <p:sldId id="330" r:id="rId99"/>
    <p:sldId id="375" r:id="rId100"/>
    <p:sldId id="404" r:id="rId101"/>
    <p:sldId id="331" r:id="rId102"/>
    <p:sldId id="376" r:id="rId103"/>
    <p:sldId id="405" r:id="rId104"/>
    <p:sldId id="333" r:id="rId105"/>
    <p:sldId id="398" r:id="rId106"/>
    <p:sldId id="366" r:id="rId107"/>
    <p:sldId id="354" r:id="rId108"/>
    <p:sldId id="363" r:id="rId109"/>
    <p:sldId id="406" r:id="rId110"/>
    <p:sldId id="377" r:id="rId111"/>
    <p:sldId id="384" r:id="rId112"/>
    <p:sldId id="385" r:id="rId113"/>
    <p:sldId id="392" r:id="rId114"/>
    <p:sldId id="395" r:id="rId115"/>
    <p:sldId id="396" r:id="rId116"/>
  </p:sldIdLst>
  <p:sldSz cx="9906000" cy="6858000" type="A4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7838" indent="-2063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7263" indent="-42863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36688" indent="-65088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14525" indent="-85725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F9E5"/>
    <a:srgbClr val="FF0000"/>
    <a:srgbClr val="A50021"/>
    <a:srgbClr val="CC00CC"/>
    <a:srgbClr val="CC6600"/>
    <a:srgbClr val="008000"/>
    <a:srgbClr val="00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4286" autoAdjust="0"/>
  </p:normalViewPr>
  <p:slideViewPr>
    <p:cSldViewPr>
      <p:cViewPr varScale="1">
        <p:scale>
          <a:sx n="93" d="100"/>
          <a:sy n="93" d="100"/>
        </p:scale>
        <p:origin x="2520" y="2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notesMaster" Target="notesMasters/notesMaster1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84" Type="http://schemas.openxmlformats.org/officeDocument/2006/relationships/slide" Target="slides/slide16.xml"/><Relationship Id="rId89" Type="http://schemas.openxmlformats.org/officeDocument/2006/relationships/slide" Target="slides/slide21.xml"/><Relationship Id="rId112" Type="http://schemas.openxmlformats.org/officeDocument/2006/relationships/slide" Target="slides/slide44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39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102" Type="http://schemas.openxmlformats.org/officeDocument/2006/relationships/slide" Target="slides/slide34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22.xml"/><Relationship Id="rId95" Type="http://schemas.openxmlformats.org/officeDocument/2006/relationships/slide" Target="slides/slide27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113" Type="http://schemas.openxmlformats.org/officeDocument/2006/relationships/slide" Target="slides/slide45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" Target="slides/slide35.xml"/><Relationship Id="rId108" Type="http://schemas.openxmlformats.org/officeDocument/2006/relationships/slide" Target="slides/slide40.xml"/><Relationship Id="rId54" Type="http://schemas.openxmlformats.org/officeDocument/2006/relationships/slideMaster" Target="slideMasters/slideMaster54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91" Type="http://schemas.openxmlformats.org/officeDocument/2006/relationships/slide" Target="slides/slide23.xml"/><Relationship Id="rId96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46.xml"/><Relationship Id="rId119" Type="http://schemas.openxmlformats.org/officeDocument/2006/relationships/commentAuthors" Target="commentAuthors.xml"/><Relationship Id="rId44" Type="http://schemas.openxmlformats.org/officeDocument/2006/relationships/slideMaster" Target="slideMasters/slideMaster44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81" Type="http://schemas.openxmlformats.org/officeDocument/2006/relationships/slide" Target="slides/slide13.xml"/><Relationship Id="rId86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41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8.xml"/><Relationship Id="rId97" Type="http://schemas.openxmlformats.org/officeDocument/2006/relationships/slide" Target="slides/slide29.xml"/><Relationship Id="rId104" Type="http://schemas.openxmlformats.org/officeDocument/2006/relationships/slide" Target="slides/slide36.xml"/><Relationship Id="rId12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92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" Target="slides/slide19.xml"/><Relationship Id="rId110" Type="http://schemas.openxmlformats.org/officeDocument/2006/relationships/slide" Target="slides/slide42.xml"/><Relationship Id="rId115" Type="http://schemas.openxmlformats.org/officeDocument/2006/relationships/slide" Target="slides/slide47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9.xml"/><Relationship Id="rId100" Type="http://schemas.openxmlformats.org/officeDocument/2006/relationships/slide" Target="slides/slide32.xml"/><Relationship Id="rId105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93" Type="http://schemas.openxmlformats.org/officeDocument/2006/relationships/slide" Target="slides/slide25.xml"/><Relationship Id="rId98" Type="http://schemas.openxmlformats.org/officeDocument/2006/relationships/slide" Target="slides/slide30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Master" Target="slideMasters/slideMaster67.xml"/><Relationship Id="rId116" Type="http://schemas.openxmlformats.org/officeDocument/2006/relationships/slide" Target="slides/slide48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" Target="slides/slide15.xml"/><Relationship Id="rId88" Type="http://schemas.openxmlformats.org/officeDocument/2006/relationships/slide" Target="slides/slide20.xml"/><Relationship Id="rId111" Type="http://schemas.openxmlformats.org/officeDocument/2006/relationships/slide" Target="slides/slide43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Master" Target="slideMasters/slideMaster57.xml"/><Relationship Id="rId106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94" Type="http://schemas.openxmlformats.org/officeDocument/2006/relationships/slide" Target="slides/slide26.xml"/><Relationship Id="rId99" Type="http://schemas.openxmlformats.org/officeDocument/2006/relationships/slide" Target="slides/slide31.xml"/><Relationship Id="rId101" Type="http://schemas.openxmlformats.org/officeDocument/2006/relationships/slide" Target="slides/slide33.xml"/><Relationship Id="rId1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BDE97D9-E04D-44A2-8289-58560F04B80B}" type="datetime1">
              <a:rPr lang="en-US"/>
              <a:pPr>
                <a:defRPr/>
              </a:pPr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FCC99AB0-5E52-44A6-8376-76322A047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5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DF9F48BB-330B-4D60-8FCB-4498E39EE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8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5pPr>
    <a:lvl6pPr marL="2394590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507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426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344" algn="l" defTabSz="47891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the blank. Circuit or expression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F48BB-330B-4D60-8FCB-4498E39EE0D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64F3D3D-6080-4037-904E-10E784304F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350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FE6F4E37-D418-4107-AB6A-866DE71CEB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51168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3358-07B8-4EAF-924E-C11DE6604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13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409B-3A79-4FDB-996D-C4329F07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91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3151-3F6D-49DC-AA0C-40BA35A98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418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DEBF-CA4F-4EF2-AE33-78D4D3FC2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50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6302-8ED8-4F3B-8E74-04966AD6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36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385E-FD44-482D-B61B-0DB1E50AF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452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5F645-313A-43C0-B851-688FC0172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18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4B2B1-D649-40CD-A046-49AE499C3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43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B62AB-92D4-473C-9BE2-4304CB09D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753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8B36-E296-4BAE-8ED7-A5BFD5D1E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87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FCB07-4CD9-4CE5-B893-3C1012446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131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43CA7-A5E5-4C16-B2A0-8C1569E99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27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17BC-8478-4F49-92EF-00F710C60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75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97ABB-21FF-4929-BE78-B821E291D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11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C501-88C8-4A1B-ABFE-F13AB532D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3E49-F9BA-4ABD-B8A6-F5EA77325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18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EC8D-DD75-44F3-8DDD-7FFE527E4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19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0DE9-37DD-4319-AB65-A762927BC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7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A8E89-1FDF-4090-95D1-43E8E1E7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859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07C88-1B2D-46B7-8BB8-12BE20678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41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AE8F4-8199-43AD-9ECB-0774FB9D4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415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4998-9B04-41FF-A673-84B78DBEB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53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21DD-28FD-4EA6-97CC-FE7E01E2B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59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17456-4F7B-43BA-A525-DDC069828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8DCB-20ED-4FD5-BCF3-A88CAC318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220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9D7A0-2383-45BC-947E-2A9F60DC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57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6198-8A35-4ADB-A18A-4223E1D0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656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0BD9-D5A9-4638-84B7-DB8CC208C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89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1C4-E9F0-4622-8EDE-87BF2D70E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714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620C3-C1E6-45C0-AD61-ACA2DCC10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985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C5F97-1330-4B6B-BCBC-878BF03A3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95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95CB9-2E9B-4802-A1B5-4A63AF878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648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12639-3956-4432-80AB-FD5E5101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50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A59D7-5F74-469F-A812-93F2D469E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50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4BDAF-A778-403B-8594-1B6E75070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007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BCC0E-15E8-4D64-941D-F6948BEF0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405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111E-5B48-4EB2-AE48-7138D20CB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35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D41B-B494-4372-8960-0517A385B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20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8EC6-C204-4260-AA20-B18840E25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96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4C50-216A-40CB-BE0D-8EC7E679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55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EA4C2-25BE-462F-81B2-BADF0D728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791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12822-4685-4D83-8E8A-8097426D0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54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11D0-C01E-41CC-916B-AA490281E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5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8EAD8-F151-4AE4-8DB2-10E8EB211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50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A844-28D0-4514-88FA-46829CF64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498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3B26-E547-4586-A362-08E0DA926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902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FE09-4612-455B-8D1D-244175909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96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94A3-A494-4D6C-AEDF-BB7770F56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14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00A-3C27-429E-9A17-4A8117938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076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64872-6752-4FED-97CF-04D498500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4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3368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67C9-EF64-4B14-99EA-013A429EB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2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385BD-059E-4632-B81C-2B832559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0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540E-1329-46E9-BEA2-152D6BAC9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32E97-647A-41C9-A4B4-CA1696C1C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21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3C42-068D-4D5B-8471-86B0FC11F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40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A2FD7-26C6-479A-9BC0-56BBD2762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5278-7DFF-4881-B2A0-7845CF8E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005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205FF-A412-4973-BEF4-657A743A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87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8018C-1E67-4532-9F98-30E63B948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32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088D-3CCB-4EE6-A264-B929713FB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292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9A3E1-B45F-4B06-BCEE-EEF5CD439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8788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0D30A-99DB-4F46-B8DE-34D3EAB78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159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16658-5EB2-41DD-BEEC-BB2E2382C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277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F0D6-87B5-434A-9DA5-21E01E9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43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558D-494F-4FE6-BB83-50F78108F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194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CC6D-1A34-4728-9E0D-66AFA104A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28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16773-3718-4AD9-8553-095CE1918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384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0C326-E8CE-4B9A-8310-9FA3BC4D3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35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D481-6A0E-417B-BAAA-1A50C42AF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314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8A353-454A-492B-A341-9F45C57FC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64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C596-68E2-46B5-8E27-DA49BF170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03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0505-BA35-43FF-91CD-D7E82C47C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297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A9BC-32A6-4714-96E1-2B0164700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445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D0B4-0F4C-4332-9E74-724E28A54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4047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38598-92B0-4709-83D6-E07A3E414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137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3516E-ACAE-42B6-8CE0-8AEB86D84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49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98DD3-BF2C-48A0-ACAD-8930C921E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238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0AA86-1833-4674-B94A-79E38F6F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358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A73F6-10DA-4DBC-924B-91F70C0CB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966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8FF42-9D0D-4F57-AD10-8D4805741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579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1E4C-5254-4D57-A657-A3765C7B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696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0220-F7F8-454B-BA77-3FE8846BD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40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15679-0942-43EA-8454-86A65C8DC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55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5E1D7-8717-4FC9-8E60-BBC1D39C7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95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ED1FC-3809-4F84-B0E1-BDE902FD9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670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E9BBF-FA66-4886-BA64-DC35FF0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9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10E64-EAE8-43A5-8CC4-D15EAF586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3286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1748-B4B0-4CE3-9A60-064C007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423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427E7-B72D-4C5A-82BB-BFD39CAE7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804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66AA3-D7CE-474D-8842-CEF4884D6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1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408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17891-9CA1-4BA3-8084-357B132B0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12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FBA28-628C-4626-A348-434FD921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729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F6492-8B8F-4144-8360-F99B8DB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95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FEFC-2FF6-4A61-9341-4162DCD37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9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352BD-E344-4F05-8C49-B6202BA01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918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8F7A-653E-4E74-B8F2-4212B1EDB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267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2936-BDAA-4038-84F1-97718387D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881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598C6-BEB4-4B71-8444-C9B09D2EA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10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5A206-227B-429A-979A-1E80D16F0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24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3B548-CD01-4630-B0BE-96EBD3ED3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E43D33C-885A-4A18-A1E3-78ED93C869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7140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283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B8356-85D9-40C8-BE5F-8B6833318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661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C0F51-A239-4897-8D1E-1ED31702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238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BAC10-1DC9-44A3-B699-0AFA3CCB3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5578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3FD7-2622-43B2-914C-F8550ED97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76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107F-A857-4355-864F-29848A196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863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BECA2-6E57-4519-A27C-BC6A038FA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F4B7-F874-406A-927C-D1C3EC083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042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57DB0-D1C0-4378-8BA0-AABBE34F3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705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71C54-30F8-4D2A-95DE-B069FF787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296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784D0-CEBF-493F-92A5-5D8A1659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4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32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009F-5E11-436B-9523-4FEA2649F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900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4B9B7-CA28-445D-840B-0622DC9DC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437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1696-A89D-420D-85F2-4328FD38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4511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B68B-B69E-42D8-BE12-8EBCAC787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611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D1A2E-88A6-4940-ABF6-2F7BF4E2A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83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0B9E-1501-4469-B7A9-EC11D21F3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28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1E41-E625-4826-A7AC-E94D43095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594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0FADE-7B2B-46D1-AF53-93ED9C142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4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EED5-2D1E-444A-8A84-AB4A3C4D8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563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B82B-0E95-4981-9F1A-44F7BB9C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86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659BF-9575-48BE-B637-8147F2A59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55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651A8-5E99-4516-AA55-685DBE41A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375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3A2FC-2ED2-477F-91DF-ABC578DA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5108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826FC-2888-4EA2-BF82-B42C363A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30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0BC6-DE67-4B09-9C2F-D6277934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77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7619F-9EF0-4D29-AF10-9424E6B13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97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E1C1-BC1C-4B01-8E80-D24FE357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260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09B24-76FA-47BC-B0AB-461248AA5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65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DC46-9E8D-48E9-A67E-7D510A126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222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74B9-171E-4214-9281-4D5FA3928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1276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46DE-6D54-490C-A6CC-D0B4D6F90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3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ACEF2-DA9D-48F9-8093-26090CED2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137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6C8E4-DB75-444D-BB92-605AB3C74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741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23CD-4612-4445-BE50-36406BE24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192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5D100-ABC2-4A9F-87B8-E90595DA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750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1C770-7422-41BD-85F6-92E6D2E17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5904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E2BC3-A224-43A0-A026-22824F922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71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A65A3-0F7D-42CC-9732-619262B0A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380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77B12-B9DA-4781-BB8B-0538C743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3231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44A41-77E7-4A5F-8E29-C4E73681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50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3FC45-473F-4C5A-BEE5-EA3DC1C8A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1997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9843A-A9CE-433E-A4AB-21080D430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3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D1036-09AC-4B3B-9A4A-5DF4A3AEB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326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01610-A658-4956-9392-C234B726D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8150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566C-FDD7-4241-A18A-11E27A693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93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E542-4331-4A6F-8140-4D8FCB45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213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8104C-B9C7-4F3D-BA48-76DBE0B2C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8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CF34-AA9A-439F-AA74-39BEFB6D2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803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FBD8-0549-4997-B892-446EF1A99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37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7783-C3E9-4C4D-9118-9F451B19B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235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1643D-A50F-48F5-A5F0-9B12225FB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879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B2B8E-3E97-4DC0-AC18-E8F497073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677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90489-14C5-4C58-A5AB-70B4FD2C8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EB337-70E9-4CC2-82B0-87DFFF5B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1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7E8B-3B98-4763-B5C9-4799CEFB6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832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3757-4D02-4612-A3EE-5EB76A8A8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978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D1C9-0CF8-410F-AFA3-608802A81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0274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2005F-8291-4275-B36C-9CEC5C373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088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BB68-72AA-4DEF-B4CE-E6B507D31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535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68D7-12E9-41B1-926D-818A1CE9C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63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280D9-028F-413A-9B89-DB2244D41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243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E0292-710E-4D16-990C-1A904B1C0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947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DD13-D648-43A1-BDC3-B1000AB55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751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E8B1-1C7B-4D69-92FD-3665EDD8C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9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BE1C7-1462-423C-B437-A7051E8BE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498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E6056-2B31-4AC6-A3B5-B37492B9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868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B8C5-7532-4787-A57D-712786DF8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238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D71C-6AC0-440D-BE39-C96651943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204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17E7F-3AD1-4B3D-9C5A-9D5606E0E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287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4FE2C-A25D-4E31-8991-D0953AFD4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657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0FF0-2D9A-49CE-AAF4-00A41778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561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CD0CE-698D-4B9D-9E77-729A7EAA3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310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9A0C-2AC1-49B4-ACE9-B76D93842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392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145-A744-43A3-9501-98DEBFEDC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1716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0C665-31BD-46BD-AEBD-9F9C85234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1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4610-8A1A-4007-B596-179F1BC2E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727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D37A5-EA0B-4C21-9AFA-9396D0474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932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CADEA-797A-401F-B289-24127EED4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910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AF1FD-0175-42B5-AE0E-53C4EF5B5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784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5DB22-6424-460F-BF56-370AE7E56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696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44B84-5059-4E38-B87C-0FB0B6E7C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916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CDDB-F425-4B65-817D-FCFB3564208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4513508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5FA3-6F50-4C4B-9BAC-FC8C3C8899EC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18374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D863-3040-4EE9-98E8-435AE084AD4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EA5E1-4E75-4008-B1A5-6F4A6B1C0CF1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750336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21D2-E68A-4708-88F0-5B29B6C2820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1960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EEBE-FD67-4C66-B0F8-9410A348E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894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06665-D29E-49A3-BAA5-BAE3A8C58874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0197204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332A-1CF7-437E-9242-BB72F1548B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2327820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D2AB9-CD05-48B3-A671-18EEA0EB68A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791149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C34A-969D-461C-B959-A8A4086A3D6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5987816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3A0E2-A85D-437E-8FE0-1B3B56C2188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53504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B041-9562-4500-B04D-E835A5762D8B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2172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4ACDF-933E-415B-B792-C44F0A739279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04596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2429F-EBD3-45BB-A233-97899905956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507349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F593A-6533-4EDB-A894-5EAEE484790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468450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02579-D270-4B9C-BAF3-6786B2907C6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284756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F93E4-DE9A-4191-A286-8DBC7EEFF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951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9A331-188F-4ABA-B4D4-15AD7AAA1E1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2494632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B33C5-0EA7-4291-873F-BA7133157E48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2754173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65C0F-996C-4BC8-813D-C082519F8B1E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9631206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A1ABF-51C1-4866-8327-286D95AC2933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9924643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746EA-6C93-4D66-9E29-4938413B072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1224242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3646-5831-4177-940D-EBACAB3775C6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6650572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23216-DDCD-4C9B-941C-C44A28F1213F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9144358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C15A6AA-B3F9-4EC3-BEF0-974FEC37EE6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7237007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4663A7-A193-418D-827C-D7996F56DF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53740994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E494E-3EA3-4E03-8772-D1B00A01E36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2031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2912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31E46ED-B952-41DA-BAEB-2BA18DFCDE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930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9267-C3D6-4533-9FEB-526B196EE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2813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0DCBB7A-798F-4401-8228-0FDD2AF5AE0C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4104271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00D40A-973E-48D8-A9A7-D6CFFD3DF74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3300322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589A6A0-6A26-4724-9CF6-7CA4575FAC3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74071246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CC5266E-802E-4D89-8FA9-FD1B98BB3B1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0345120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AF52902-97E4-4819-8356-F9D5656088F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8372110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E5426E2-4843-4918-A256-01BEBDD23564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64751550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44DDAD4-6693-423B-9559-F5FC87A3489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2260234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34C7293-A78E-4FBF-8495-AC2AB750684B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6351817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00FBE4E-1262-4141-BFA8-8C42A86EA0D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9454416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C757ECE-3BA5-4A76-BC0B-36C9A75C58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6595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D0F3-4F61-47D8-B99B-2BCFCDD32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82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6F1DAC4-BDC5-4574-A61B-AA9B560C792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4739802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886E947-2260-413C-9999-9C3CD71E057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8804830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98124AB-5D8C-430D-BD0A-25011644860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9744867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1652DF-3E14-4922-A3B9-19340906196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01953888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466F2F0-5474-4F7E-989D-B03A8C796FE3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3716580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42AFE40-4AE6-4ED2-A82A-F5AA02B69A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08747022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C41475B-A35C-4FED-91C4-3B81E8D3395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5112040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108FE8A-1800-44C4-AE3D-F7F433E15881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1945967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2956C55-B553-4528-B118-55CBA19F8E1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52517056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3677295-3390-468D-95D4-5922DB90E85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00679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C1734-E476-433C-853F-3C1F799E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6638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E0212A9-AB03-4960-AB32-0DC30594EEF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1891259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9C98B86-BB49-4655-9490-DF1A7246FAA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96974956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066800"/>
            <a:ext cx="44323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100" y="1066800"/>
            <a:ext cx="44338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ACE3704-92CA-432E-95FA-57DB98F681D8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5010117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FCC461A-6E43-4B35-8A59-17764CAA1A2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2769816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E6EFF31-DEEE-4A12-89E1-56BFDEF37D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74726162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01E95D7-C17F-4D46-ACD0-14D05F45D75E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57971400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F7FCC1C-AD9C-447F-87B4-ED721B5D79C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320204391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51C7EBD-8B80-4EE8-B0EF-CD842E7A3337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4467863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DCB1860-8C14-4548-B840-78FF09B8626A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37102027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4738" y="76200"/>
            <a:ext cx="22542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76200"/>
            <a:ext cx="6611938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6F06530-1FD5-4996-94BE-8BB085AAC8A2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84093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44CA-D61B-428C-A289-972C97D6B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068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CA75-1A43-4B74-8CDF-BF692E7A9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259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B2AA-8A3C-460C-A7C1-369F97563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7068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5A1B-CE31-4555-8AC2-29BA3DCF4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23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FCCD-1918-4C80-A601-CCE7A6964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879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E59F-32BE-4D71-82F0-8BC516E91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0202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8E23-2869-4C9D-95E3-2F6EFB3D3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73296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8AE92-56C7-4FC2-AB42-A4B86AEA7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858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49A14-9277-4FC5-99F4-F4A65210A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398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FF9D4-F1D7-4958-93D2-9B0749151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34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77EB-91D0-49F9-9858-D093E4BF7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81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6294F-694E-4F7D-AC65-48B25BA40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117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FF74-087B-44C9-806F-104CEFCB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12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4BBE3-153A-4379-AA8C-AF9B1D8AC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2015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D3EE9-3647-43B8-B066-CBA79BCCB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859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2FE1-673C-485A-821F-69A69EAB9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369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9151C-380F-4839-A8BA-1ED5DFEE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479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F72A-93DC-4B89-B39E-3060B5C00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252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1B15-11EC-4E0F-BA48-867390F46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7729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21ABB-EBAF-4221-A383-0DF206761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143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40C28-A600-4CEA-B002-42E683097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9502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8163-F3F3-4FFB-B329-86489B933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6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C6BAF-D287-4C6D-B236-A3B0F0B9A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1673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342F-F40B-492F-B6A4-53193DB97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3193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C41E6-D336-4650-9F15-E019F816A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40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F7936-A925-41FB-80DC-ED4BD624A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510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8422-4248-4590-8756-BD8E0DAC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2756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69BD-6DE3-4AF0-AB89-C345AB313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066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8A2E5-8DB1-4B77-8AD2-A91BD28DC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949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16C3-30A4-46D2-9CA6-53C6F0BB5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3844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636BA-B611-4B93-A880-897EE4E71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9713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4519-6EB0-4F79-93A7-5CDD67E71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116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9DE80-E385-4428-9B9E-09FB222E0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2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FDFD7-D3E6-4261-92BC-FA7897046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5790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CDCB-DDDE-4AAD-9939-AF3DA6A8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846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7C3E-C026-444A-811D-82478D092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171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B9F86-248E-471E-9B94-2DB8FF1BA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1424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7998D7FF-4AE0-4EB7-91D6-D0413289DE8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941971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205EA48-6867-447D-9F91-2010F2425EA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4940133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254DE267-D9F3-468B-8326-529714E886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19401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13377D-2062-4065-BDB4-17DCD77FC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4697498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2909A0A-F338-4EF0-8C92-92F0151FEF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12360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624F2B4-EB01-4B32-9E97-633E06CA62D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0474220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F7FE08F-7D44-410D-8319-B81BDDBB4B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350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B4002-7334-4486-98EB-1F90A6660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4823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A9001BDE-7D62-4024-B5B8-92BB854715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9786764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92972CE6-5A60-4D5C-8C51-1BAD9C0C42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354700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4C602833-2729-402F-99F3-284245D008E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528925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0AF2C3F0-8BE8-404A-A575-49C489AFF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1491480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82FA-3813-40E6-A7C7-BC83E463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2361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662B-9706-41F9-9C23-094B2FEB6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176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1EC0-3E21-4591-AD50-385E612DB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91760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D4A9-F7D7-4EE8-B14F-5907DAF0C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0252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D9CB-0CEE-45CF-B6B7-B4F458EB9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6486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ABC0D-06B6-42B3-9B51-8E2B33612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3836-31EB-457A-B1C2-EBCACC9CA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1238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A12C9-F74C-4400-9CED-EEAABD519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338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F9C0-2EA7-4EC4-98CD-671B15E6D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4116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3D162-A3B7-41DD-BD5B-CA2578CB5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2755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71CC8-0E6B-4B00-A37E-16FAF91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75894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8CE1E-84A4-4619-A4E1-EAFD709AD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201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27D33-2218-401D-A1B6-B39901AE7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2849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E54F5-320D-4A3C-B1E2-576719BEC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9989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887A-0565-4546-8B7F-22C42F9EC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58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EB5DA-3C3B-43F3-BBBA-8FC3C6C35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2716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E7884-A05A-4DD1-91F3-95B516A25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9327A-165D-4255-9FC3-F77DC8B36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3175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01375-B2BE-42C6-80B6-16055320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4694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AF603-34CD-472A-BF12-E49B48009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5782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5A54-7BB6-44A1-B60A-1FB88ADF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4184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F6CA-FA37-4EA4-8EAD-F085A88E3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950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9CDC-204D-461F-B304-856F34DF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192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20967-69A0-4E90-B3FC-3CC037772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7460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AC94-5F5D-4136-A62A-130479C8B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587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42D86-D10C-481B-8A0C-043BB20F3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560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8830-84AE-4345-8314-3CA8018FE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2267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578BE-A65E-476A-AC50-DCC48E168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5DED5C67-3E2C-4D68-B230-45C7BD1B105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9780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3C717-6FEA-48E5-AC60-A7D21EF2F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4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FD1D4-FF83-488C-8571-B364AFA6B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7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47B4-26F1-4AEA-8DC0-9F3267AC4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5858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C3FC-2BC0-4F00-8287-9764C7632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1850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B485E-A328-47CE-A6BE-55676C914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8351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445D6-125E-4471-80D5-D02A3391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921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5E6-5A99-4617-97F4-F6611AC10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588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2BBFD-5585-4E63-821C-DC7366DD5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4109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143FB-217B-48D2-8992-63047EBF9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22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08129-BCEA-46EC-B752-A6D7438CD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7289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2BA3-B0EE-41A0-B997-8E12A3F4F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23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CB7E-20E6-4DB3-8333-9A332C4C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174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CD3A-DE63-4EB1-8814-4B7F6649F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00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E2FB-106E-46ED-8007-B1FAF6E81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5604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47F5-4F97-4AC1-B96C-3EBECF5DC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72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3B5B-F353-49FB-8CE2-7F50CFA1E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39759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47C6-0AFC-4B29-BA1D-7DCECFB80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5500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E94A5-227E-4034-B523-A4C1D9603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8310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60D4E-4DB5-40B3-BC09-EA496D3A2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5164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6710-1650-4C20-8E00-2CE4D761C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7529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0AE69-A6D4-4060-B902-72C20E391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797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596B9-3B30-4853-BDB0-BEBBE8DF8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4A5F-3F38-4662-86DC-08B5BBE5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033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9C87-243B-4CFF-8E56-60B4742B6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84835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FC2B-B542-42C8-ADED-0270812F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635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66504-02D2-4B77-9F2F-37DC6C001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4850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1E9C8-BC38-47AE-9B26-84A0C3B93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982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47AC0-6ACE-4240-A8F7-45B3E953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7367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A57F-78B5-4927-9E10-1EE4DB715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44546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24914-2A20-4C91-9533-60C7D068C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2565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B3B4-E16E-4090-9E90-5EF63C3E2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7580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30CD-3EA5-47D3-BE73-1A9DC58E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8354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7730-BDF0-48BB-A2A8-1299B3A14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2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AB702-0EF8-49A6-B3F6-879892960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64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B800B-151E-4638-9BCD-234F1442B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3071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54A0-EF77-4B71-B346-EE8E52626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923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FBC47-6A9E-4275-A232-C8FE93FC6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4527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6E7-9D38-45E3-A9F9-370F16144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0521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BEF88-A2B6-434E-AF63-0FFBC62CE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6575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AF70-4F64-41D0-A9A1-E7F5A7062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0650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A7ED-877F-4469-8A1B-EC55A352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7431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9BBC-1F24-4777-9E07-3DFD20C6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7777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84389-3EC8-47D6-9761-E6553273F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14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3F0A9-009F-4F24-A97C-4E83BFDC0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4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620F-8688-41EE-98FF-FC62B6672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421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F5575-C870-4F6F-8FBA-0F21D713C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8085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E9F8B-671F-48EA-96F7-87F4DC46C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811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E1F1-C907-4B68-B814-B2B04B304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9348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BF09-AE57-4382-8933-EB17EF5D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1554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8D27-B2C2-4700-B85A-D07C5B79E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596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D64F9-62AA-488F-8107-932204A56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61088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E556-D599-4DDA-9D25-A1F5F9EDF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859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A2FB-4E2E-4AE5-A7D3-AD2667384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1883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5382-8783-492F-9139-0C472B1F0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1336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267DD-81DC-41CA-96D9-891EEDA2A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85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D9-C39A-49BF-98D2-132C849C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904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93348-A4DA-44CF-9CFB-EF8321876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9034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59757-8E41-4F7D-A62C-7FFDDCCFA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316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AFCD5-E82C-417F-9095-BE17FE6D9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6820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68CB-3AC7-41A4-A4FF-658FA0D1D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18832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B6EB-DE65-4B45-8403-974DFB77A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5303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B1A08-C74E-4D57-A689-8BE40820E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218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FD44D-5218-4A2A-B280-22D8A278A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34312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451CC-420F-4176-9560-727987244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7736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BEFAB-31F9-44EF-AEE4-40808C79C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4618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6D6E-5578-4544-AB00-5149333BF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BD35-FD5D-4E3D-AF4B-9668F5F84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887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DB7B7-861A-40D5-A579-DDBCA30D8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909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768A-C6F4-4FB4-8223-6EB908DD1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810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066C-C89F-412F-8C58-81D1C152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316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FCA2-A5AB-4337-9AD4-22C624978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5208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109D-A1FD-4D1D-B151-9744A732E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9423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3F0D-4E33-44A8-8D21-9828E314D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8870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A5D1A-7792-4395-AC5E-E843EDDB3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1350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7EAB-6276-4ED0-BE14-E67676DB8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4293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D03A1-72C2-4CB7-8EE5-846C609FB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3501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5135-5793-4CE9-8199-AD0253CF6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6EE7-2869-4621-B195-A15876A35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59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546D5-B354-4AA5-9A6E-4AE8127E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1424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F632-D58E-4471-88CB-DD131C3B0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15933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7C2FF-0838-41B4-AF37-31F2636CB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0986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831B1-A780-42F4-B942-8E7DB3DC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092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D069D-9AF8-4E95-8410-4AF39C45E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7568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B9036-DA70-4BE3-960D-7143EDC10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025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A0C8C-506E-40B1-8011-069050852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1460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B97A5-9EFB-4D3F-B8AA-D4C89AF7A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12776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D903-DFBC-4A34-9BFC-157B22E4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68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C0BF0-D8FB-49B7-BA6F-07F8965C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5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88C7-7EEC-4134-BE53-D5A942D76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910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0794E-5D62-4C02-80E1-CCE5E3A1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4287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46442-7902-4A4B-A48A-8767114CB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50273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2BA1A-8583-4308-A18B-5F811394C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672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9084-2915-4D45-9DE4-CED28FA79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0098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93FB6-EA93-4803-AABA-93BF53502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2614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E0E2-83F7-484E-9A55-DA90B1A39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6378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3B2F5-6164-48B5-9E15-B0E9BE42A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60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4877F-C977-4AAC-A2F3-F7D68FD18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7168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C354-6156-4F86-ACF6-D0EDFAA2C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924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2EB3-0D72-456C-92BC-72A317410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581CE-1CAC-427E-9B78-06E44CD73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79433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C417-3E99-485E-8608-92F9B0DD7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0297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DD71A-72A6-4C03-A0E2-04E71030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457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CC31-B3E7-434B-AE1A-A03FF9525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5841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B2B3-4E34-4857-8EE5-698690DF5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0624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AEC59-7B16-4657-9473-DF9C65F9B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3185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E00FE-D7BA-4AFB-87C8-A3F649E9E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7861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F2DA-4E96-4245-972B-BEDCFF29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212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EF76-3EAB-4DBA-BBCD-82F09CF4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8603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87983-F8FC-4C58-AF92-A40279D20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7982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43DB0-B1D9-46A6-99E5-DAB571D5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0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1917AA30-45ED-405A-9026-5EBF12553E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85056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1214-CFCF-468A-9746-FA92FF78C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5643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C17D-A2CC-4C4F-9C1E-BD5B1F0FE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8112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34DF-58B9-4D0C-92A9-616D91034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5743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03054-AE47-4ADC-99CA-C562481B7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7215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EB07-69BF-4A0E-A7D0-D3DFD6DDF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183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51D4E-35A2-4B41-B1A7-19A30588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0498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27D3-E051-454B-BF35-C7F058EE0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1244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FB051-D2FA-490B-968B-44046F44F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2318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A9A83-B50D-42B0-B7A6-8DB3B3C42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9878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9A87-9A6E-4F2F-985D-F9952ACC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494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788AD-1FF4-4DBA-B7E7-C125DAEB6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19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0F7AB-3364-437E-9316-6FD07225F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3501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45115-C8FB-40B5-8F88-F8D449E5D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9556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8C016-E1E9-4365-90A5-D47C3031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7631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EE6C-C296-4988-98B4-879767A1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0732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BFF58-1EC5-4913-ACAB-7B48D9DC3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9378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0A609-17B0-47B2-9ED9-A3CB61FE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8703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8754-B34C-4354-AD3F-56BE66783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3273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AE330-7929-4FA0-BCF5-4569CA425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0658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C037-DDDD-4296-A51C-660353C13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2179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6327B-515E-4F3D-B8DC-B71EE0AFD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8876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B70E3-DD9F-4A5C-BE69-68BDDC817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86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2B2EB-16AA-4CA5-B314-069B6D08C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6144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7BEF3-FDB4-4BA4-9136-C5404543E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3012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D0CE0-9D9D-49B7-B017-0B6A6FE44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0523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207D0-93EC-4C92-9B3E-D9BA936D1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804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6265-8B67-4A85-A3A3-9531AB3D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5163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AA3F-6D02-4BB6-8A08-EAF6DF9F7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408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2F2E-F50A-4FC4-9E2F-E98EA7F5F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2959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A8504-BF29-42DB-A398-4BBDECE41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7541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38DB-FB31-43FE-A70A-8E4AF5AD5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0145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DE32-11A6-4355-A347-45DB44F53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50889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C8F7-66F5-4B99-9499-3173583B3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4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F1B03-2D7F-4E6B-80A0-E2D491BAC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999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3449E-4DAF-4EEE-9558-E37453F53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1614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2C55C-98EC-4250-902B-9FA960DFE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0859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DFD8-EB23-4341-8426-39760A767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1874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E7B1C-089A-40A7-AEC3-D43646F9E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1065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094E-2229-4ACA-A559-6884BB0FC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6273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C8F13-6422-452A-B57C-F5492D5E5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8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B62B5-95C8-45A5-B677-AF39FA966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4366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24ED1-8DED-4D9C-B21E-1684F5F83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1715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172F-40F0-4EE1-BB38-E91B2C482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1472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CEB7D-3671-427C-9B19-A70DC32C4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91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A338-0FFB-42E7-878C-8E9C4AFBA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8095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3C6F8-320F-429C-873D-EE91BF4E7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4281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9F6E-2513-4CC4-93FC-C7C4026D0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4985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74D9B-819D-494E-B1D9-CB9D3DFF9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0754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7F5D-934C-47B6-8C91-ED191C25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7297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F5291-0394-441C-95F0-8681D6EBE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018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EA77-5753-4D63-8E5A-B87A798B0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360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19C82-EDEF-4BAB-A0FA-21E35CDCF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3413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C0AA7-7C83-46F0-B8B3-3F8A09655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7344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313B9-824F-49D7-ABB1-0D55DAD4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293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7119-2B8E-41FA-91DC-8F95C0A11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40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DA50E-A7F9-4D67-B8EA-B8FD7BADC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0618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4977-D6C8-46C9-88ED-CAA580ABF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954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17A0-B75F-4A5F-A3AC-941E4A506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4176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0A4DD-C5FD-41B4-A702-1CF9B3B73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7519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A158-15D3-4284-8B56-A84768211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8970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05C35-6917-4D2D-91D9-4C28B338A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0865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434FB-E499-4C2D-849C-06F24614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251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FF8B-17E7-494C-9AE4-89DEEC55A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8737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B3AAD-DD1D-4205-906F-1230E863D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2041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34571-430C-48C5-B129-F102E490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6958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BCDE-1B18-41C3-9ED2-25014C8E8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646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A9F91-8E45-4EA3-A327-E63F73C15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16715"/>
      </p:ext>
    </p:extLst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85C04-9A52-467E-83B2-629E9DE4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971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A39F0-A521-42D4-A095-9AF4036C5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0433"/>
      </p:ext>
    </p:extLst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BC14-3832-469B-8B32-5A341756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6097"/>
      </p:ext>
    </p:extLst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A83B-F34A-41E9-8B18-7831A9781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5953"/>
      </p:ext>
    </p:extLst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7EEC9-50A8-4F20-BA01-4C7B1DD11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0853"/>
      </p:ext>
    </p:extLst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3192-046F-449A-88B1-8CAB09AEC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4393"/>
      </p:ext>
    </p:extLst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77B4-66DF-4A0D-9D34-6C2AF0B68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714"/>
      </p:ext>
    </p:extLst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065C-C849-45F9-A324-E7B3D180C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4415"/>
      </p:ext>
    </p:extLst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CE871-7F38-4F49-9B5A-A217CA28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6458"/>
      </p:ext>
    </p:extLst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83663-3284-4E92-A9CF-BDA4B6AEE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7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5C5D-56EC-4A97-BB53-BCA0ECAC7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4736"/>
      </p:ext>
    </p:extLst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54BE-9967-4678-A3DD-3539EC053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8706"/>
      </p:ext>
    </p:extLst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1501D-88C3-452C-9509-3BA0771A2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6920"/>
      </p:ext>
    </p:extLst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8CC35-7E3B-4AE5-AB7C-05C4CFA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13078"/>
      </p:ext>
    </p:extLst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B74F-67DF-480F-9D3E-4017E8E87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8731"/>
      </p:ext>
    </p:extLst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A27F-C175-47B0-BCBA-94E15C29F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7945"/>
      </p:ext>
    </p:extLst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F59B-8D90-4763-B749-FF8BFFBCD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7282"/>
      </p:ext>
    </p:extLst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3A7E-B4F7-444E-86E1-87785552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8452"/>
      </p:ext>
    </p:extLst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FF38-23EA-448D-B794-D24BC5369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024"/>
      </p:ext>
    </p:extLst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95D3F-A2B7-4DC9-AD01-0C898CCBD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1187"/>
      </p:ext>
    </p:extLst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8F3C8-5245-4B2A-8011-C5F2AAE46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7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66E84-4EA3-428C-901A-A405EC823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1956"/>
      </p:ext>
    </p:extLst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EA022-4D17-4770-B82D-09519A8C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7591"/>
      </p:ext>
    </p:extLst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5FE60-145D-4A95-B98D-756201312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330"/>
      </p:ext>
    </p:extLst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94AE1-AA77-4C7D-8ABC-656F39731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3270"/>
      </p:ext>
    </p:extLst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BC78-9144-4783-BDB2-EF76A33A7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4822"/>
      </p:ext>
    </p:extLst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C12B5-A5B7-4D32-8E6B-E7AB5E6CF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6964"/>
      </p:ext>
    </p:extLst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7BF31-F89F-4903-92DD-1D641494F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1019"/>
      </p:ext>
    </p:extLst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69E30-5370-46B9-9E9E-D1B9AC968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0143"/>
      </p:ext>
    </p:extLst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CE3F-A3EA-4DA0-8AEC-4298A3B7F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673"/>
      </p:ext>
    </p:extLst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CB5A0-524A-4ACD-A650-A2B930ADC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314"/>
      </p:ext>
    </p:extLst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5257-A1CD-415C-AF9F-01E4A661F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12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38A7-96F6-4091-99AE-AF0E35097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245"/>
      </p:ext>
    </p:extLst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859F7-E0A5-4741-8719-A9A0424F4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2837"/>
      </p:ext>
    </p:extLst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9E55-634A-4AF1-A21B-15C7A75A0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053"/>
      </p:ext>
    </p:extLst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E7AB-8F08-4884-866B-061DCC736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774"/>
      </p:ext>
    </p:extLst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DEF2-685E-40F8-94DD-D21B09C2C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1819"/>
      </p:ext>
    </p:extLst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67D2-1F8B-4301-A6D6-570A017F5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93948"/>
      </p:ext>
    </p:extLst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C708-3FD5-4618-A257-308F53C33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1486"/>
      </p:ext>
    </p:extLst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8674D-63B4-4953-99B9-B0883F697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5600"/>
      </p:ext>
    </p:extLst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E1D2C-CF24-46E1-96FB-775AA5DB6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055"/>
      </p:ext>
    </p:extLst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732E-4D27-472C-87BC-421DD9869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5230"/>
      </p:ext>
    </p:extLst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AF2E9-8BF6-4C8C-95D8-3565E9919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ECE24C2A-7F18-4D0A-9FEB-7B86DF6988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89848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36F17-F1F0-4FFF-A217-C7330D480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3054"/>
      </p:ext>
    </p:extLst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0A69-E3E7-47E0-B493-98545F6E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0593"/>
      </p:ext>
    </p:extLst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D7C4F-B14C-4042-A44B-7E3009A63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5643"/>
      </p:ext>
    </p:extLst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9BFF5-877A-428D-BE26-4B560450D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78"/>
      </p:ext>
    </p:extLst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24BE-A34C-4235-BA13-A4E2B10C3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316"/>
      </p:ext>
    </p:extLst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A340-B718-47C3-A779-7E5684D89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9869"/>
      </p:ext>
    </p:extLst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64911-8F38-484D-B3D4-29567E288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304"/>
      </p:ext>
    </p:extLst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8AB5E-BB59-4D04-A981-DBA0D71EC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8195"/>
      </p:ext>
    </p:extLst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F188-B29B-4C8F-A981-44FF6C300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6272"/>
      </p:ext>
    </p:extLst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299D9-2FD6-4019-832C-1128042EE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4858"/>
      </p:ext>
    </p:extLst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1262-0CA3-4D9F-A20D-D9D9E4B8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9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7980-30F1-43CC-9FC9-C88432D58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4757"/>
      </p:ext>
    </p:extLst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7C7EA-FEC6-4442-BAE7-616EAF862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7944"/>
      </p:ext>
    </p:extLst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94112-2E0B-43E2-BBE4-5891EB625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301"/>
      </p:ext>
    </p:extLst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3682-317F-49EB-91FB-D54F98FB8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3238"/>
      </p:ext>
    </p:extLst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273E-B17F-40A3-9082-66A7F79A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4092"/>
      </p:ext>
    </p:extLst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59054-C8F0-4905-B077-B7EC27100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2696"/>
      </p:ext>
    </p:extLst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A89CA-9D18-4947-A42F-1070F7413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0935"/>
      </p:ext>
    </p:extLst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ED8E6-172C-421C-9B23-F2979F0BD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0962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60357-35FC-473B-9C60-DF76266DA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461"/>
      </p:ext>
    </p:extLst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4719D-7781-4E11-B0B4-D08CA51CD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15544"/>
      </p:ext>
    </p:extLst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4D121-0068-4840-AC37-423DE461F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7EBF-FD9A-4C04-91D4-7A2157253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0583"/>
      </p:ext>
    </p:extLst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B7E0-184F-4C8E-A839-F55380231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0408"/>
      </p:ext>
    </p:extLst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21C1-4D1C-4DA5-B0A5-86EA43778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1712"/>
      </p:ext>
    </p:extLst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3A02-9357-4BEC-A2B6-A2F2A2FCB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152"/>
      </p:ext>
    </p:extLst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C694-0BAF-44F3-AAC1-F554D2086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1989"/>
      </p:ext>
    </p:extLst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C70A9-8EDD-4F85-84F8-316C7587C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2001"/>
      </p:ext>
    </p:extLst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CD633-429B-456A-958A-6F6B1656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888"/>
      </p:ext>
    </p:extLst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2E18-F2E1-4F9B-92D2-9E4DAA043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23"/>
      </p:ext>
    </p:extLst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4F72-4692-4240-B483-DDFC72D25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7913"/>
      </p:ext>
    </p:extLst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373A-1F44-4A87-A016-1E2B0738F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6199"/>
      </p:ext>
    </p:extLst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965C-0832-488C-A040-0C1B14522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64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00ACD-9323-4815-81FE-69BEF370A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26400"/>
      </p:ext>
    </p:extLst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4A00-3388-4C23-BFF0-8A3F96955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7415"/>
      </p:ext>
    </p:extLst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FA628-557F-4618-9392-7644F4CED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3485"/>
      </p:ext>
    </p:extLst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0FDC-2AFE-4A8A-AA83-485E74329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36693"/>
      </p:ext>
    </p:extLst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BA58-9007-4F5F-A8B7-9284E7EC4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8034"/>
      </p:ext>
    </p:extLst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2DCC-CADA-4D9C-A389-6AEF857D0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0828"/>
      </p:ext>
    </p:extLst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7BA4B-B43D-45BA-831B-1FB116E6D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4786"/>
      </p:ext>
    </p:extLst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429C0-E14C-4254-89BC-7FDEE0B12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5198"/>
      </p:ext>
    </p:extLst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E77D8-0CC4-4F22-8CD8-8E5319CBC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3853"/>
      </p:ext>
    </p:extLst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5C04-5FE7-4988-9A8B-08F05301A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4811"/>
      </p:ext>
    </p:extLst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B5B2-B3E1-4A2B-B22C-2A2C73BE2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12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062B-9AB5-45CC-8DD6-C5C05BCF7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8838"/>
      </p:ext>
    </p:extLst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CCF17-BD8F-46B3-866A-49DE15EC4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33267"/>
      </p:ext>
    </p:extLst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46EDD-C93E-4A20-A6C5-2E015B00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6048"/>
      </p:ext>
    </p:extLst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BAAE1-F99C-4ED6-B354-5C9C85C6E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758"/>
      </p:ext>
    </p:extLst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378AA-B6D9-439D-9B11-105F8D713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6074"/>
      </p:ext>
    </p:extLst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41BDF-3896-435E-BE9A-2EB5D1C80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254"/>
      </p:ext>
    </p:extLst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EC58-614B-43BF-A6B4-829E567D7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4624"/>
      </p:ext>
    </p:extLst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2248-F2C0-483B-A211-A1CE607EE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5317"/>
      </p:ext>
    </p:extLst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EE178-DD1A-47EC-AC2F-DA48B7D77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0075"/>
      </p:ext>
    </p:extLst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AAC7B-8DBD-4568-9673-880D5C082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0972"/>
      </p:ext>
    </p:extLst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D346-F803-41AF-83C5-A0A0B29B7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F679B-E166-4137-A9A1-3F286E461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5483"/>
      </p:ext>
    </p:extLst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247F-F943-4CC0-85C0-94BA3794B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5112"/>
      </p:ext>
    </p:extLst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0BB5-A0EF-41CA-BEC9-A1CFE5820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6144"/>
      </p:ext>
    </p:extLst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40F02-9562-484A-9013-D5A9B7707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3757"/>
      </p:ext>
    </p:extLst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1764B-CE47-4279-A871-2CB3DFC2D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2334"/>
      </p:ext>
    </p:extLst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5CE9-1445-48A1-A9C4-6D3BA079B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3988"/>
      </p:ext>
    </p:extLst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822C-721F-4198-9336-3767FA86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0470"/>
      </p:ext>
    </p:extLst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9C6B-EAE9-4D72-A564-E79FF622B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5343"/>
      </p:ext>
    </p:extLst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62179-A7DB-4575-BA23-A8607B03F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6270"/>
      </p:ext>
    </p:extLst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8F29-7EB4-4E18-9F31-2312D336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7464"/>
      </p:ext>
    </p:extLst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C3B4-110B-49AB-B80A-87D9A5E1A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56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AFA91-FD3D-4BBC-9F01-BE59ECB22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7203"/>
      </p:ext>
    </p:extLst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BB64C-A3CA-40AD-A86B-85A068E08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136"/>
      </p:ext>
    </p:extLst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FC71-CC19-4AA9-B244-E078C7F7B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6230"/>
      </p:ext>
    </p:extLst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CE294-94DB-475B-8ADC-6AD9F845B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7480"/>
      </p:ext>
    </p:extLst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CF058-7F19-432E-9882-CB24E89BC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0667"/>
      </p:ext>
    </p:extLst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8A5A-BE8D-44B2-A305-4E8ABF117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5423"/>
      </p:ext>
    </p:extLst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078B-7E56-4ED7-AED9-6733DE385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2125"/>
      </p:ext>
    </p:extLst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B6F3E-1AD0-4E0C-B310-04164D77C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116"/>
      </p:ext>
    </p:extLst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00DBE-5182-49EA-874A-F875767AC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6534"/>
      </p:ext>
    </p:extLst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4B67-EAEA-4AC2-B43B-2520D4D16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0111"/>
      </p:ext>
    </p:extLst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827-9CF7-4E6C-BD03-4887C85CC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91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05EB7-887C-4EA3-B8C1-3BCF23302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73099"/>
      </p:ext>
    </p:extLst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5514-3F39-4B5F-BE3F-9CDBF67A4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0644"/>
      </p:ext>
    </p:extLst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A3E33-1087-45E0-B30E-3552DCEA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90059"/>
      </p:ext>
    </p:extLst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BFB7-ABF6-4392-A719-5508C066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19184"/>
      </p:ext>
    </p:extLst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29058-D62D-4E63-BDF7-C928263F4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9937"/>
      </p:ext>
    </p:extLst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519A-3EAA-4C5F-B740-D54121A5B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297"/>
      </p:ext>
    </p:extLst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1FCB0-4B46-47FA-8378-FAE08E05A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8853"/>
      </p:ext>
    </p:extLst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03DCD-9841-4428-86BB-51B5198FB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1303"/>
      </p:ext>
    </p:extLst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3E17-1FEC-43A9-B7BF-E39C28E07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8267"/>
      </p:ext>
    </p:extLst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8DD6-D107-48ED-992B-E6B800CFB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6526"/>
      </p:ext>
    </p:extLst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7A353-2002-4D16-B0E0-337490F74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30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22437-D25A-4119-81C8-75A330089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6859"/>
      </p:ext>
    </p:extLst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AC59F-0D08-46C2-B580-845362812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74"/>
      </p:ext>
    </p:extLst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2CD1A-1F28-4CC2-9C28-FCAA55F5A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1073"/>
      </p:ext>
    </p:extLst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11EF4-4FAE-4D68-9551-6EE7806B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15"/>
      </p:ext>
    </p:extLst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9DE3-8A67-4341-AC91-8B9B2E0D9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3317"/>
      </p:ext>
    </p:extLst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06CBA-B813-4B2B-B5F9-F90980AAA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3874"/>
      </p:ext>
    </p:extLst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E2BDA-05AA-49C8-A9D4-0C752C104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9824"/>
      </p:ext>
    </p:extLst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5D79-CC01-4D85-882B-55E19EC0D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13133"/>
      </p:ext>
    </p:extLst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9291B-1455-49B9-8E75-458C6FC65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2649"/>
      </p:ext>
    </p:extLst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64C67-91EA-4786-8CDE-70A3354E1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1327"/>
      </p:ext>
    </p:extLst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4827-6AAF-4115-B11F-FACF71D1D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0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ADB9-8893-4CA6-B064-3A8B0FF6C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3536"/>
      </p:ext>
    </p:extLst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7C4C-5F5F-4B50-AE0A-935765D91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2261"/>
      </p:ext>
    </p:extLst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71476-2AF7-4630-87DD-FEC906D5F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4321"/>
      </p:ext>
    </p:extLst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9574D-577E-43D0-8C88-BF95F779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6653"/>
      </p:ext>
    </p:extLst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5C51-9504-4A41-B4F8-D3767B266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"/>
      </p:ext>
    </p:extLst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44E3A-46C5-45B5-865C-E24664A74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0367"/>
      </p:ext>
    </p:extLst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D912B-7B58-4132-A910-A6A7B2B71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0818"/>
      </p:ext>
    </p:extLst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8810-82BF-4620-903E-019B403C2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7893"/>
      </p:ext>
    </p:extLst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4E4F0-7899-426B-A91E-5BD3515E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6909"/>
      </p:ext>
    </p:extLst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DCE1-2F9E-40CE-99F8-50C573570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2325"/>
      </p:ext>
    </p:extLst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92EF-F233-4576-BD01-AB71D4724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376E76AF-61DD-4DED-8860-7C14F5B561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64768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AC7F0-6661-42EC-A0C9-3058B83C0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3949"/>
      </p:ext>
    </p:extLst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FF68C-F302-43EE-9ACF-E224C4FD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0425"/>
      </p:ext>
    </p:extLst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826B-FAD0-4B91-87DF-A2B968996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2933"/>
      </p:ext>
    </p:extLst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20EE7-5C95-4952-8378-F5CD86725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5974"/>
      </p:ext>
    </p:extLst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77F2-4617-4627-BADD-4B136443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645"/>
      </p:ext>
    </p:extLst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F7319-110F-43A6-AC4E-12AD00AE8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494"/>
      </p:ext>
    </p:extLst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4BEF-E2D2-4BC6-BB95-322E3E616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2082"/>
      </p:ext>
    </p:extLst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0E113-F370-4DC8-AEDB-1098C1673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1738"/>
      </p:ext>
    </p:extLst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510F-CECA-4A05-96B2-F8597718F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360"/>
      </p:ext>
    </p:extLst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AF6D-B05F-4837-9420-AA2C0164C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7405"/>
      </p:ext>
    </p:extLst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EDACC-6CB3-4183-9A96-22FBFEAC2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15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8AE10-D314-410E-9007-39B4C18F5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484"/>
      </p:ext>
    </p:extLst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9DED9-42D1-4B47-B7CC-879255154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3439"/>
      </p:ext>
    </p:extLst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7802F-E595-4F20-AA45-F032F22AD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797"/>
      </p:ext>
    </p:extLst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266E-8844-4ED5-AFE0-D8707B5C1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021"/>
      </p:ext>
    </p:extLst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E72A-2C31-44D7-BF6F-EF51E7CA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0719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EF93-005D-4651-A8FF-3C8FED146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0539"/>
      </p:ext>
    </p:extLst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2D352-4ED1-49C6-9F79-E821D926E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4269"/>
      </p:ext>
    </p:extLst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1627-DB72-409A-93C3-3A9ADCBDC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2527"/>
      </p:ext>
    </p:extLst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8C125-12AC-4E6C-9CC4-099C95F4A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222"/>
      </p:ext>
    </p:extLst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9DA9A-94E2-4CC9-98CB-BA46A6FF5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0667"/>
      </p:ext>
    </p:extLst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D4266-C732-4097-B3F5-6BD91FF0F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4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7C1B-05EF-43F4-A852-70D6B36E5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9544"/>
      </p:ext>
    </p:extLst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A8B2-C1F4-4616-9734-E7BC9AF8C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85449"/>
      </p:ext>
    </p:extLst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B5AE-85A8-41CE-A49C-713471B94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1640"/>
      </p:ext>
    </p:extLst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E555-2812-4EAF-AEAA-3DA7AD1A7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4310"/>
      </p:ext>
    </p:extLst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CAE05-0A47-4922-BBEF-99E2186D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6865"/>
      </p:ext>
    </p:extLst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5BE6-CA00-4396-8850-90C6A7D1D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8606"/>
      </p:ext>
    </p:extLst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D28B-785F-4A7B-A171-5FE6DE377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5382"/>
      </p:ext>
    </p:extLst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FE5C-C2F3-4CF1-B144-C677CDB85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7"/>
      </p:ext>
    </p:extLst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002E4-74A0-477A-9933-9B3846CC7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81785"/>
      </p:ext>
    </p:extLst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B51A-4ED3-4EF9-B587-7AF4D2286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8609"/>
      </p:ext>
    </p:extLst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2463-28C8-498C-8D94-52CD72280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7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685C0-B3EA-4167-8296-5785FAF50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42240"/>
      </p:ext>
    </p:extLst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0E6A-A406-40C7-9F6C-DC0154B2A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46982"/>
      </p:ext>
    </p:extLst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96469-7EB4-4C48-BF02-850E2EAB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56229"/>
      </p:ext>
    </p:extLst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83ED-531D-47A2-BC49-B25883CAB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3594"/>
      </p:ext>
    </p:extLst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BECD-EC22-48DB-8BAA-1E4339A4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9469"/>
      </p:ext>
    </p:extLst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74941-AB23-40C8-A7DB-20A8C1F27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4304"/>
      </p:ext>
    </p:extLst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07C4D-2377-486C-97E3-F92C94588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5153"/>
      </p:ext>
    </p:extLst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924F0-C3C4-484B-8E35-1863B5F7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6039"/>
      </p:ext>
    </p:extLst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4C8E-C5EC-41F5-9DD1-630D6C33E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4199"/>
      </p:ext>
    </p:extLst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6A4C-14B6-4EFD-8719-2C5906CE2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35256"/>
      </p:ext>
    </p:extLst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7F80-4A08-48F1-992B-C67880F24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4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CA07-4E55-49DC-A4AB-8CBCE0CD7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5950"/>
      </p:ext>
    </p:extLst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445B-BF94-4E25-8B5F-0D290F1A1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6158"/>
      </p:ext>
    </p:extLst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75C4-7F0C-4606-BC75-664136EB7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6475"/>
      </p:ext>
    </p:extLst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07F1-95A3-4135-B899-7F594E47A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504"/>
      </p:ext>
    </p:extLst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1699-151C-49D0-B58A-641003B7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1246"/>
      </p:ext>
    </p:extLst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F8F57-E8D7-4830-BC08-C58E567F4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9575"/>
      </p:ext>
    </p:extLst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F608-7DA9-4C57-8792-981112D99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6585"/>
      </p:ext>
    </p:extLst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822AE-F439-4F74-9409-2B0B12E04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785"/>
      </p:ext>
    </p:extLst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AB13-7438-4F38-A045-1A84F9DE2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37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D460A-6055-4512-80FF-E902CD77C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78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978C7-0326-4102-9346-086EB3CD7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42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C85F-53F4-4AEC-A317-2B828699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7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B3D84-FF2D-4DC2-80AA-049EB0FA8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4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8F3EA-F8A0-49C1-8002-AA3090354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62B38F78-885E-44EA-8B23-851ED30B1FC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05587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1FCDA-1C31-4C5B-9353-86D4DEC5B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29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C98A-E227-4C71-9065-6A4DD76D5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774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A3F-4E17-461F-8131-58EAD9944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2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28B1-43D8-4346-BAAD-EE6541544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2809-364C-4613-B3D0-42DC8ADB4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79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931E1-D11D-4C05-A6E3-FE9418A3A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66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28813-81A7-4B21-AE78-1A128941A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8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8E82-FF94-4975-8579-B92F6449F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22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8AB1-C384-4F6E-BA6B-EB41D451A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896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0029-9B90-42E6-9E8A-D1301C648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Page </a:t>
            </a:r>
            <a:fld id="{BCFA90A9-6301-4D7D-BC52-183668BA67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260877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BB7A6-8977-49A4-BC56-2779070A2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93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43815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2572-B934-4D05-949E-98B08A302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06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D24B9-CA79-4F34-9E96-822056D71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6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16F-2FF3-42DB-84B5-6E953C6AA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0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FBF9-E06F-4551-90D0-D993B2B6F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7112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AFAE-C64D-4FD2-A49D-5FE854047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08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2E6B-75AA-4137-AF64-4C070AB36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04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642F6-E4A6-426C-B519-96859FA5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57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6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6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239C4-D566-4CF4-9CD9-9A39B82F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5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420A8-E643-4C1B-AF39-ADB1924F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4.xml"/><Relationship Id="rId3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93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8.xml"/><Relationship Id="rId1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3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2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2.xml"/><Relationship Id="rId1" Type="http://schemas.openxmlformats.org/officeDocument/2006/relationships/slideLayout" Target="../slideLayouts/slideLayout231.xml"/><Relationship Id="rId6" Type="http://schemas.openxmlformats.org/officeDocument/2006/relationships/slideLayout" Target="../slideLayouts/slideLayout236.xml"/><Relationship Id="rId11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34.xml"/><Relationship Id="rId9" Type="http://schemas.openxmlformats.org/officeDocument/2006/relationships/slideLayout" Target="../slideLayouts/slideLayout23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9.xml"/><Relationship Id="rId3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4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3.xml"/><Relationship Id="rId1" Type="http://schemas.openxmlformats.org/officeDocument/2006/relationships/slideLayout" Target="../slideLayouts/slideLayout242.xml"/><Relationship Id="rId6" Type="http://schemas.openxmlformats.org/officeDocument/2006/relationships/slideLayout" Target="../slideLayouts/slideLayout247.xml"/><Relationship Id="rId11" Type="http://schemas.openxmlformats.org/officeDocument/2006/relationships/slideLayout" Target="../slideLayouts/slideLayout252.xml"/><Relationship Id="rId5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51.xml"/><Relationship Id="rId4" Type="http://schemas.openxmlformats.org/officeDocument/2006/relationships/slideLayout" Target="../slideLayouts/slideLayout245.xml"/><Relationship Id="rId9" Type="http://schemas.openxmlformats.org/officeDocument/2006/relationships/slideLayout" Target="../slideLayouts/slideLayout25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5.xml"/><Relationship Id="rId3" Type="http://schemas.openxmlformats.org/officeDocument/2006/relationships/slideLayout" Target="../slideLayouts/slideLayout310.xml"/><Relationship Id="rId7" Type="http://schemas.openxmlformats.org/officeDocument/2006/relationships/slideLayout" Target="../slideLayouts/slideLayout314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2.xml"/><Relationship Id="rId10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1.xml"/><Relationship Id="rId9" Type="http://schemas.openxmlformats.org/officeDocument/2006/relationships/slideLayout" Target="../slideLayouts/slideLayout3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6.xml"/><Relationship Id="rId3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5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0.xml"/><Relationship Id="rId1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9.xml"/><Relationship Id="rId5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8.xml"/><Relationship Id="rId4" Type="http://schemas.openxmlformats.org/officeDocument/2006/relationships/slideLayout" Target="../slideLayouts/slideLayout322.xml"/><Relationship Id="rId9" Type="http://schemas.openxmlformats.org/officeDocument/2006/relationships/slideLayout" Target="../slideLayouts/slideLayout327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7.xml"/><Relationship Id="rId3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6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1.xml"/><Relationship Id="rId1" Type="http://schemas.openxmlformats.org/officeDocument/2006/relationships/slideLayout" Target="../slideLayouts/slideLayout330.xml"/><Relationship Id="rId6" Type="http://schemas.openxmlformats.org/officeDocument/2006/relationships/slideLayout" Target="../slideLayouts/slideLayout335.xml"/><Relationship Id="rId11" Type="http://schemas.openxmlformats.org/officeDocument/2006/relationships/slideLayout" Target="../slideLayouts/slideLayout340.xml"/><Relationship Id="rId5" Type="http://schemas.openxmlformats.org/officeDocument/2006/relationships/slideLayout" Target="../slideLayouts/slideLayout334.xml"/><Relationship Id="rId10" Type="http://schemas.openxmlformats.org/officeDocument/2006/relationships/slideLayout" Target="../slideLayouts/slideLayout339.xml"/><Relationship Id="rId4" Type="http://schemas.openxmlformats.org/officeDocument/2006/relationships/slideLayout" Target="../slideLayouts/slideLayout333.xml"/><Relationship Id="rId9" Type="http://schemas.openxmlformats.org/officeDocument/2006/relationships/slideLayout" Target="../slideLayouts/slideLayout338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8.xml"/><Relationship Id="rId3" Type="http://schemas.openxmlformats.org/officeDocument/2006/relationships/slideLayout" Target="../slideLayouts/slideLayout343.xml"/><Relationship Id="rId7" Type="http://schemas.openxmlformats.org/officeDocument/2006/relationships/slideLayout" Target="../slideLayouts/slideLayout347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2.xml"/><Relationship Id="rId1" Type="http://schemas.openxmlformats.org/officeDocument/2006/relationships/slideLayout" Target="../slideLayouts/slideLayout341.xml"/><Relationship Id="rId6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51.xml"/><Relationship Id="rId5" Type="http://schemas.openxmlformats.org/officeDocument/2006/relationships/slideLayout" Target="../slideLayouts/slideLayout345.xml"/><Relationship Id="rId10" Type="http://schemas.openxmlformats.org/officeDocument/2006/relationships/slideLayout" Target="../slideLayouts/slideLayout350.xml"/><Relationship Id="rId4" Type="http://schemas.openxmlformats.org/officeDocument/2006/relationships/slideLayout" Target="../slideLayouts/slideLayout344.xml"/><Relationship Id="rId9" Type="http://schemas.openxmlformats.org/officeDocument/2006/relationships/slideLayout" Target="../slideLayouts/slideLayout349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9.xml"/><Relationship Id="rId3" Type="http://schemas.openxmlformats.org/officeDocument/2006/relationships/slideLayout" Target="../slideLayouts/slideLayout354.xml"/><Relationship Id="rId7" Type="http://schemas.openxmlformats.org/officeDocument/2006/relationships/slideLayout" Target="../slideLayouts/slideLayout358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3.xml"/><Relationship Id="rId1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56.xml"/><Relationship Id="rId10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0.xml"/><Relationship Id="rId3" Type="http://schemas.openxmlformats.org/officeDocument/2006/relationships/slideLayout" Target="../slideLayouts/slideLayout365.xml"/><Relationship Id="rId7" Type="http://schemas.openxmlformats.org/officeDocument/2006/relationships/slideLayout" Target="../slideLayouts/slideLayout369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4.xml"/><Relationship Id="rId1" Type="http://schemas.openxmlformats.org/officeDocument/2006/relationships/slideLayout" Target="../slideLayouts/slideLayout363.xml"/><Relationship Id="rId6" Type="http://schemas.openxmlformats.org/officeDocument/2006/relationships/slideLayout" Target="../slideLayouts/slideLayout368.xml"/><Relationship Id="rId11" Type="http://schemas.openxmlformats.org/officeDocument/2006/relationships/slideLayout" Target="../slideLayouts/slideLayout373.xml"/><Relationship Id="rId5" Type="http://schemas.openxmlformats.org/officeDocument/2006/relationships/slideLayout" Target="../slideLayouts/slideLayout367.xml"/><Relationship Id="rId10" Type="http://schemas.openxmlformats.org/officeDocument/2006/relationships/slideLayout" Target="../slideLayouts/slideLayout372.xml"/><Relationship Id="rId4" Type="http://schemas.openxmlformats.org/officeDocument/2006/relationships/slideLayout" Target="../slideLayouts/slideLayout366.xml"/><Relationship Id="rId9" Type="http://schemas.openxmlformats.org/officeDocument/2006/relationships/slideLayout" Target="../slideLayouts/slideLayout371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76.xml"/><Relationship Id="rId7" Type="http://schemas.openxmlformats.org/officeDocument/2006/relationships/slideLayout" Target="../slideLayouts/slideLayout380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5.xml"/><Relationship Id="rId1" Type="http://schemas.openxmlformats.org/officeDocument/2006/relationships/slideLayout" Target="../slideLayouts/slideLayout374.xml"/><Relationship Id="rId6" Type="http://schemas.openxmlformats.org/officeDocument/2006/relationships/slideLayout" Target="../slideLayouts/slideLayout379.xml"/><Relationship Id="rId11" Type="http://schemas.openxmlformats.org/officeDocument/2006/relationships/slideLayout" Target="../slideLayouts/slideLayout384.xml"/><Relationship Id="rId5" Type="http://schemas.openxmlformats.org/officeDocument/2006/relationships/slideLayout" Target="../slideLayouts/slideLayout378.xml"/><Relationship Id="rId10" Type="http://schemas.openxmlformats.org/officeDocument/2006/relationships/slideLayout" Target="../slideLayouts/slideLayout383.xml"/><Relationship Id="rId4" Type="http://schemas.openxmlformats.org/officeDocument/2006/relationships/slideLayout" Target="../slideLayouts/slideLayout377.xml"/><Relationship Id="rId9" Type="http://schemas.openxmlformats.org/officeDocument/2006/relationships/slideLayout" Target="../slideLayouts/slideLayout38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98.xml"/><Relationship Id="rId7" Type="http://schemas.openxmlformats.org/officeDocument/2006/relationships/slideLayout" Target="../slideLayouts/slideLayout402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7.xml"/><Relationship Id="rId1" Type="http://schemas.openxmlformats.org/officeDocument/2006/relationships/slideLayout" Target="../slideLayouts/slideLayout396.xml"/><Relationship Id="rId6" Type="http://schemas.openxmlformats.org/officeDocument/2006/relationships/slideLayout" Target="../slideLayouts/slideLayout401.xml"/><Relationship Id="rId11" Type="http://schemas.openxmlformats.org/officeDocument/2006/relationships/slideLayout" Target="../slideLayouts/slideLayout406.xml"/><Relationship Id="rId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405.xml"/><Relationship Id="rId4" Type="http://schemas.openxmlformats.org/officeDocument/2006/relationships/slideLayout" Target="../slideLayouts/slideLayout399.xml"/><Relationship Id="rId9" Type="http://schemas.openxmlformats.org/officeDocument/2006/relationships/slideLayout" Target="../slideLayouts/slideLayout404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09.xml"/><Relationship Id="rId7" Type="http://schemas.openxmlformats.org/officeDocument/2006/relationships/slideLayout" Target="../slideLayouts/slideLayout413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8.xml"/><Relationship Id="rId1" Type="http://schemas.openxmlformats.org/officeDocument/2006/relationships/slideLayout" Target="../slideLayouts/slideLayout407.xml"/><Relationship Id="rId6" Type="http://schemas.openxmlformats.org/officeDocument/2006/relationships/slideLayout" Target="../slideLayouts/slideLayout412.xml"/><Relationship Id="rId11" Type="http://schemas.openxmlformats.org/officeDocument/2006/relationships/slideLayout" Target="../slideLayouts/slideLayout417.xml"/><Relationship Id="rId5" Type="http://schemas.openxmlformats.org/officeDocument/2006/relationships/slideLayout" Target="../slideLayouts/slideLayout411.xml"/><Relationship Id="rId10" Type="http://schemas.openxmlformats.org/officeDocument/2006/relationships/slideLayout" Target="../slideLayouts/slideLayout416.xml"/><Relationship Id="rId4" Type="http://schemas.openxmlformats.org/officeDocument/2006/relationships/slideLayout" Target="../slideLayouts/slideLayout410.xml"/><Relationship Id="rId9" Type="http://schemas.openxmlformats.org/officeDocument/2006/relationships/slideLayout" Target="../slideLayouts/slideLayout415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5.xml"/><Relationship Id="rId3" Type="http://schemas.openxmlformats.org/officeDocument/2006/relationships/slideLayout" Target="../slideLayouts/slideLayout420.xml"/><Relationship Id="rId7" Type="http://schemas.openxmlformats.org/officeDocument/2006/relationships/slideLayout" Target="../slideLayouts/slideLayout424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9.xml"/><Relationship Id="rId1" Type="http://schemas.openxmlformats.org/officeDocument/2006/relationships/slideLayout" Target="../slideLayouts/slideLayout418.xml"/><Relationship Id="rId6" Type="http://schemas.openxmlformats.org/officeDocument/2006/relationships/slideLayout" Target="../slideLayouts/slideLayout423.xml"/><Relationship Id="rId11" Type="http://schemas.openxmlformats.org/officeDocument/2006/relationships/slideLayout" Target="../slideLayouts/slideLayout428.xml"/><Relationship Id="rId5" Type="http://schemas.openxmlformats.org/officeDocument/2006/relationships/slideLayout" Target="../slideLayouts/slideLayout422.xml"/><Relationship Id="rId10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21.xml"/><Relationship Id="rId9" Type="http://schemas.openxmlformats.org/officeDocument/2006/relationships/slideLayout" Target="../slideLayouts/slideLayout4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6.xml"/><Relationship Id="rId3" Type="http://schemas.openxmlformats.org/officeDocument/2006/relationships/slideLayout" Target="../slideLayouts/slideLayout431.xml"/><Relationship Id="rId7" Type="http://schemas.openxmlformats.org/officeDocument/2006/relationships/slideLayout" Target="../slideLayouts/slideLayout435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0.xml"/><Relationship Id="rId1" Type="http://schemas.openxmlformats.org/officeDocument/2006/relationships/slideLayout" Target="../slideLayouts/slideLayout429.xml"/><Relationship Id="rId6" Type="http://schemas.openxmlformats.org/officeDocument/2006/relationships/slideLayout" Target="../slideLayouts/slideLayout434.xml"/><Relationship Id="rId11" Type="http://schemas.openxmlformats.org/officeDocument/2006/relationships/slideLayout" Target="../slideLayouts/slideLayout439.xml"/><Relationship Id="rId5" Type="http://schemas.openxmlformats.org/officeDocument/2006/relationships/slideLayout" Target="../slideLayouts/slideLayout433.xml"/><Relationship Id="rId10" Type="http://schemas.openxmlformats.org/officeDocument/2006/relationships/slideLayout" Target="../slideLayouts/slideLayout438.xml"/><Relationship Id="rId4" Type="http://schemas.openxmlformats.org/officeDocument/2006/relationships/slideLayout" Target="../slideLayouts/slideLayout432.xml"/><Relationship Id="rId9" Type="http://schemas.openxmlformats.org/officeDocument/2006/relationships/slideLayout" Target="../slideLayouts/slideLayout437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7.xml"/><Relationship Id="rId3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46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1.xml"/><Relationship Id="rId1" Type="http://schemas.openxmlformats.org/officeDocument/2006/relationships/slideLayout" Target="../slideLayouts/slideLayout440.xml"/><Relationship Id="rId6" Type="http://schemas.openxmlformats.org/officeDocument/2006/relationships/slideLayout" Target="../slideLayouts/slideLayout445.xml"/><Relationship Id="rId11" Type="http://schemas.openxmlformats.org/officeDocument/2006/relationships/slideLayout" Target="../slideLayouts/slideLayout450.xml"/><Relationship Id="rId5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49.xml"/><Relationship Id="rId4" Type="http://schemas.openxmlformats.org/officeDocument/2006/relationships/slideLayout" Target="../slideLayouts/slideLayout443.xml"/><Relationship Id="rId9" Type="http://schemas.openxmlformats.org/officeDocument/2006/relationships/slideLayout" Target="../slideLayouts/slideLayout448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53.xml"/><Relationship Id="rId7" Type="http://schemas.openxmlformats.org/officeDocument/2006/relationships/slideLayout" Target="../slideLayouts/slideLayout457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451.xml"/><Relationship Id="rId6" Type="http://schemas.openxmlformats.org/officeDocument/2006/relationships/slideLayout" Target="../slideLayouts/slideLayout456.xml"/><Relationship Id="rId11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55.xml"/><Relationship Id="rId10" Type="http://schemas.openxmlformats.org/officeDocument/2006/relationships/slideLayout" Target="../slideLayouts/slideLayout460.xml"/><Relationship Id="rId4" Type="http://schemas.openxmlformats.org/officeDocument/2006/relationships/slideLayout" Target="../slideLayouts/slideLayout454.xml"/><Relationship Id="rId9" Type="http://schemas.openxmlformats.org/officeDocument/2006/relationships/slideLayout" Target="../slideLayouts/slideLayout459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64.xml"/><Relationship Id="rId7" Type="http://schemas.openxmlformats.org/officeDocument/2006/relationships/slideLayout" Target="../slideLayouts/slideLayout468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3.xml"/><Relationship Id="rId1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7.xml"/><Relationship Id="rId11" Type="http://schemas.openxmlformats.org/officeDocument/2006/relationships/slideLayout" Target="../slideLayouts/slideLayout472.xml"/><Relationship Id="rId5" Type="http://schemas.openxmlformats.org/officeDocument/2006/relationships/slideLayout" Target="../slideLayouts/slideLayout466.xml"/><Relationship Id="rId10" Type="http://schemas.openxmlformats.org/officeDocument/2006/relationships/slideLayout" Target="../slideLayouts/slideLayout471.xml"/><Relationship Id="rId4" Type="http://schemas.openxmlformats.org/officeDocument/2006/relationships/slideLayout" Target="../slideLayouts/slideLayout465.xml"/><Relationship Id="rId9" Type="http://schemas.openxmlformats.org/officeDocument/2006/relationships/slideLayout" Target="../slideLayouts/slideLayout470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0.xml"/><Relationship Id="rId3" Type="http://schemas.openxmlformats.org/officeDocument/2006/relationships/slideLayout" Target="../slideLayouts/slideLayout475.xml"/><Relationship Id="rId7" Type="http://schemas.openxmlformats.org/officeDocument/2006/relationships/slideLayout" Target="../slideLayouts/slideLayout479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4.xml"/><Relationship Id="rId1" Type="http://schemas.openxmlformats.org/officeDocument/2006/relationships/slideLayout" Target="../slideLayouts/slideLayout473.xml"/><Relationship Id="rId6" Type="http://schemas.openxmlformats.org/officeDocument/2006/relationships/slideLayout" Target="../slideLayouts/slideLayout478.xml"/><Relationship Id="rId11" Type="http://schemas.openxmlformats.org/officeDocument/2006/relationships/slideLayout" Target="../slideLayouts/slideLayout483.xml"/><Relationship Id="rId5" Type="http://schemas.openxmlformats.org/officeDocument/2006/relationships/slideLayout" Target="../slideLayouts/slideLayout477.xml"/><Relationship Id="rId10" Type="http://schemas.openxmlformats.org/officeDocument/2006/relationships/slideLayout" Target="../slideLayouts/slideLayout482.xml"/><Relationship Id="rId4" Type="http://schemas.openxmlformats.org/officeDocument/2006/relationships/slideLayout" Target="../slideLayouts/slideLayout476.xml"/><Relationship Id="rId9" Type="http://schemas.openxmlformats.org/officeDocument/2006/relationships/slideLayout" Target="../slideLayouts/slideLayout481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1.xml"/><Relationship Id="rId3" Type="http://schemas.openxmlformats.org/officeDocument/2006/relationships/slideLayout" Target="../slideLayouts/slideLayout486.xml"/><Relationship Id="rId7" Type="http://schemas.openxmlformats.org/officeDocument/2006/relationships/slideLayout" Target="../slideLayouts/slideLayout490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5.xml"/><Relationship Id="rId1" Type="http://schemas.openxmlformats.org/officeDocument/2006/relationships/slideLayout" Target="../slideLayouts/slideLayout484.xml"/><Relationship Id="rId6" Type="http://schemas.openxmlformats.org/officeDocument/2006/relationships/slideLayout" Target="../slideLayouts/slideLayout489.xml"/><Relationship Id="rId11" Type="http://schemas.openxmlformats.org/officeDocument/2006/relationships/slideLayout" Target="../slideLayouts/slideLayout494.xml"/><Relationship Id="rId5" Type="http://schemas.openxmlformats.org/officeDocument/2006/relationships/slideLayout" Target="../slideLayouts/slideLayout488.xml"/><Relationship Id="rId10" Type="http://schemas.openxmlformats.org/officeDocument/2006/relationships/slideLayout" Target="../slideLayouts/slideLayout493.xml"/><Relationship Id="rId4" Type="http://schemas.openxmlformats.org/officeDocument/2006/relationships/slideLayout" Target="../slideLayouts/slideLayout487.xml"/><Relationship Id="rId9" Type="http://schemas.openxmlformats.org/officeDocument/2006/relationships/slideLayout" Target="../slideLayouts/slideLayout492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2.xml"/><Relationship Id="rId3" Type="http://schemas.openxmlformats.org/officeDocument/2006/relationships/slideLayout" Target="../slideLayouts/slideLayout497.xml"/><Relationship Id="rId7" Type="http://schemas.openxmlformats.org/officeDocument/2006/relationships/slideLayout" Target="../slideLayouts/slideLayout501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6.xml"/><Relationship Id="rId1" Type="http://schemas.openxmlformats.org/officeDocument/2006/relationships/slideLayout" Target="../slideLayouts/slideLayout495.xml"/><Relationship Id="rId6" Type="http://schemas.openxmlformats.org/officeDocument/2006/relationships/slideLayout" Target="../slideLayouts/slideLayout500.xml"/><Relationship Id="rId11" Type="http://schemas.openxmlformats.org/officeDocument/2006/relationships/slideLayout" Target="../slideLayouts/slideLayout505.xml"/><Relationship Id="rId5" Type="http://schemas.openxmlformats.org/officeDocument/2006/relationships/slideLayout" Target="../slideLayouts/slideLayout499.xml"/><Relationship Id="rId10" Type="http://schemas.openxmlformats.org/officeDocument/2006/relationships/slideLayout" Target="../slideLayouts/slideLayout504.xml"/><Relationship Id="rId4" Type="http://schemas.openxmlformats.org/officeDocument/2006/relationships/slideLayout" Target="../slideLayouts/slideLayout498.xml"/><Relationship Id="rId9" Type="http://schemas.openxmlformats.org/officeDocument/2006/relationships/slideLayout" Target="../slideLayouts/slideLayout503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508.xml"/><Relationship Id="rId7" Type="http://schemas.openxmlformats.org/officeDocument/2006/relationships/slideLayout" Target="../slideLayouts/slideLayout512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7.xml"/><Relationship Id="rId1" Type="http://schemas.openxmlformats.org/officeDocument/2006/relationships/slideLayout" Target="../slideLayouts/slideLayout506.xml"/><Relationship Id="rId6" Type="http://schemas.openxmlformats.org/officeDocument/2006/relationships/slideLayout" Target="../slideLayouts/slideLayout511.xml"/><Relationship Id="rId11" Type="http://schemas.openxmlformats.org/officeDocument/2006/relationships/slideLayout" Target="../slideLayouts/slideLayout516.xml"/><Relationship Id="rId5" Type="http://schemas.openxmlformats.org/officeDocument/2006/relationships/slideLayout" Target="../slideLayouts/slideLayout510.xml"/><Relationship Id="rId10" Type="http://schemas.openxmlformats.org/officeDocument/2006/relationships/slideLayout" Target="../slideLayouts/slideLayout515.xml"/><Relationship Id="rId4" Type="http://schemas.openxmlformats.org/officeDocument/2006/relationships/slideLayout" Target="../slideLayouts/slideLayout509.xml"/><Relationship Id="rId9" Type="http://schemas.openxmlformats.org/officeDocument/2006/relationships/slideLayout" Target="../slideLayouts/slideLayout514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4.xml"/><Relationship Id="rId3" Type="http://schemas.openxmlformats.org/officeDocument/2006/relationships/slideLayout" Target="../slideLayouts/slideLayout519.xml"/><Relationship Id="rId7" Type="http://schemas.openxmlformats.org/officeDocument/2006/relationships/slideLayout" Target="../slideLayouts/slideLayout523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8.xml"/><Relationship Id="rId1" Type="http://schemas.openxmlformats.org/officeDocument/2006/relationships/slideLayout" Target="../slideLayouts/slideLayout517.xml"/><Relationship Id="rId6" Type="http://schemas.openxmlformats.org/officeDocument/2006/relationships/slideLayout" Target="../slideLayouts/slideLayout522.xml"/><Relationship Id="rId11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1.xml"/><Relationship Id="rId10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0.xml"/><Relationship Id="rId9" Type="http://schemas.openxmlformats.org/officeDocument/2006/relationships/slideLayout" Target="../slideLayouts/slideLayout525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5.xml"/><Relationship Id="rId3" Type="http://schemas.openxmlformats.org/officeDocument/2006/relationships/slideLayout" Target="../slideLayouts/slideLayout530.xml"/><Relationship Id="rId7" Type="http://schemas.openxmlformats.org/officeDocument/2006/relationships/slideLayout" Target="../slideLayouts/slideLayout534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29.xml"/><Relationship Id="rId1" Type="http://schemas.openxmlformats.org/officeDocument/2006/relationships/slideLayout" Target="../slideLayouts/slideLayout528.xml"/><Relationship Id="rId6" Type="http://schemas.openxmlformats.org/officeDocument/2006/relationships/slideLayout" Target="../slideLayouts/slideLayout533.xml"/><Relationship Id="rId11" Type="http://schemas.openxmlformats.org/officeDocument/2006/relationships/slideLayout" Target="../slideLayouts/slideLayout538.xml"/><Relationship Id="rId5" Type="http://schemas.openxmlformats.org/officeDocument/2006/relationships/slideLayout" Target="../slideLayouts/slideLayout532.xml"/><Relationship Id="rId10" Type="http://schemas.openxmlformats.org/officeDocument/2006/relationships/slideLayout" Target="../slideLayouts/slideLayout537.xml"/><Relationship Id="rId4" Type="http://schemas.openxmlformats.org/officeDocument/2006/relationships/slideLayout" Target="../slideLayouts/slideLayout531.xml"/><Relationship Id="rId9" Type="http://schemas.openxmlformats.org/officeDocument/2006/relationships/slideLayout" Target="../slideLayouts/slideLayout5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6.xml"/><Relationship Id="rId3" Type="http://schemas.openxmlformats.org/officeDocument/2006/relationships/slideLayout" Target="../slideLayouts/slideLayout541.xml"/><Relationship Id="rId7" Type="http://schemas.openxmlformats.org/officeDocument/2006/relationships/slideLayout" Target="../slideLayouts/slideLayout545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0.xml"/><Relationship Id="rId1" Type="http://schemas.openxmlformats.org/officeDocument/2006/relationships/slideLayout" Target="../slideLayouts/slideLayout539.xml"/><Relationship Id="rId6" Type="http://schemas.openxmlformats.org/officeDocument/2006/relationships/slideLayout" Target="../slideLayouts/slideLayout544.xml"/><Relationship Id="rId11" Type="http://schemas.openxmlformats.org/officeDocument/2006/relationships/slideLayout" Target="../slideLayouts/slideLayout549.xml"/><Relationship Id="rId5" Type="http://schemas.openxmlformats.org/officeDocument/2006/relationships/slideLayout" Target="../slideLayouts/slideLayout543.xml"/><Relationship Id="rId10" Type="http://schemas.openxmlformats.org/officeDocument/2006/relationships/slideLayout" Target="../slideLayouts/slideLayout548.xml"/><Relationship Id="rId4" Type="http://schemas.openxmlformats.org/officeDocument/2006/relationships/slideLayout" Target="../slideLayouts/slideLayout542.xml"/><Relationship Id="rId9" Type="http://schemas.openxmlformats.org/officeDocument/2006/relationships/slideLayout" Target="../slideLayouts/slideLayout547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7.xml"/><Relationship Id="rId3" Type="http://schemas.openxmlformats.org/officeDocument/2006/relationships/slideLayout" Target="../slideLayouts/slideLayout552.xml"/><Relationship Id="rId7" Type="http://schemas.openxmlformats.org/officeDocument/2006/relationships/slideLayout" Target="../slideLayouts/slideLayout556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1.xml"/><Relationship Id="rId1" Type="http://schemas.openxmlformats.org/officeDocument/2006/relationships/slideLayout" Target="../slideLayouts/slideLayout550.xml"/><Relationship Id="rId6" Type="http://schemas.openxmlformats.org/officeDocument/2006/relationships/slideLayout" Target="../slideLayouts/slideLayout555.xml"/><Relationship Id="rId11" Type="http://schemas.openxmlformats.org/officeDocument/2006/relationships/slideLayout" Target="../slideLayouts/slideLayout560.xml"/><Relationship Id="rId5" Type="http://schemas.openxmlformats.org/officeDocument/2006/relationships/slideLayout" Target="../slideLayouts/slideLayout554.xml"/><Relationship Id="rId10" Type="http://schemas.openxmlformats.org/officeDocument/2006/relationships/slideLayout" Target="../slideLayouts/slideLayout559.xml"/><Relationship Id="rId4" Type="http://schemas.openxmlformats.org/officeDocument/2006/relationships/slideLayout" Target="../slideLayouts/slideLayout553.xml"/><Relationship Id="rId9" Type="http://schemas.openxmlformats.org/officeDocument/2006/relationships/slideLayout" Target="../slideLayouts/slideLayout558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8.xml"/><Relationship Id="rId3" Type="http://schemas.openxmlformats.org/officeDocument/2006/relationships/slideLayout" Target="../slideLayouts/slideLayout563.xml"/><Relationship Id="rId7" Type="http://schemas.openxmlformats.org/officeDocument/2006/relationships/slideLayout" Target="../slideLayouts/slideLayout567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2.xml"/><Relationship Id="rId1" Type="http://schemas.openxmlformats.org/officeDocument/2006/relationships/slideLayout" Target="../slideLayouts/slideLayout561.xml"/><Relationship Id="rId6" Type="http://schemas.openxmlformats.org/officeDocument/2006/relationships/slideLayout" Target="../slideLayouts/slideLayout566.xml"/><Relationship Id="rId11" Type="http://schemas.openxmlformats.org/officeDocument/2006/relationships/slideLayout" Target="../slideLayouts/slideLayout571.xml"/><Relationship Id="rId5" Type="http://schemas.openxmlformats.org/officeDocument/2006/relationships/slideLayout" Target="../slideLayouts/slideLayout565.xml"/><Relationship Id="rId10" Type="http://schemas.openxmlformats.org/officeDocument/2006/relationships/slideLayout" Target="../slideLayouts/slideLayout570.xml"/><Relationship Id="rId4" Type="http://schemas.openxmlformats.org/officeDocument/2006/relationships/slideLayout" Target="../slideLayouts/slideLayout564.xml"/><Relationship Id="rId9" Type="http://schemas.openxmlformats.org/officeDocument/2006/relationships/slideLayout" Target="../slideLayouts/slideLayout569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9.xml"/><Relationship Id="rId3" Type="http://schemas.openxmlformats.org/officeDocument/2006/relationships/slideLayout" Target="../slideLayouts/slideLayout574.xml"/><Relationship Id="rId7" Type="http://schemas.openxmlformats.org/officeDocument/2006/relationships/slideLayout" Target="../slideLayouts/slideLayout578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3.xml"/><Relationship Id="rId1" Type="http://schemas.openxmlformats.org/officeDocument/2006/relationships/slideLayout" Target="../slideLayouts/slideLayout572.xml"/><Relationship Id="rId6" Type="http://schemas.openxmlformats.org/officeDocument/2006/relationships/slideLayout" Target="../slideLayouts/slideLayout577.xml"/><Relationship Id="rId11" Type="http://schemas.openxmlformats.org/officeDocument/2006/relationships/slideLayout" Target="../slideLayouts/slideLayout582.xml"/><Relationship Id="rId5" Type="http://schemas.openxmlformats.org/officeDocument/2006/relationships/slideLayout" Target="../slideLayouts/slideLayout576.xml"/><Relationship Id="rId10" Type="http://schemas.openxmlformats.org/officeDocument/2006/relationships/slideLayout" Target="../slideLayouts/slideLayout581.xml"/><Relationship Id="rId4" Type="http://schemas.openxmlformats.org/officeDocument/2006/relationships/slideLayout" Target="../slideLayouts/slideLayout575.xml"/><Relationship Id="rId9" Type="http://schemas.openxmlformats.org/officeDocument/2006/relationships/slideLayout" Target="../slideLayouts/slideLayout580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0.xml"/><Relationship Id="rId3" Type="http://schemas.openxmlformats.org/officeDocument/2006/relationships/slideLayout" Target="../slideLayouts/slideLayout585.xml"/><Relationship Id="rId7" Type="http://schemas.openxmlformats.org/officeDocument/2006/relationships/slideLayout" Target="../slideLayouts/slideLayout589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4.xml"/><Relationship Id="rId1" Type="http://schemas.openxmlformats.org/officeDocument/2006/relationships/slideLayout" Target="../slideLayouts/slideLayout583.xml"/><Relationship Id="rId6" Type="http://schemas.openxmlformats.org/officeDocument/2006/relationships/slideLayout" Target="../slideLayouts/slideLayout588.xml"/><Relationship Id="rId11" Type="http://schemas.openxmlformats.org/officeDocument/2006/relationships/slideLayout" Target="../slideLayouts/slideLayout593.xml"/><Relationship Id="rId5" Type="http://schemas.openxmlformats.org/officeDocument/2006/relationships/slideLayout" Target="../slideLayouts/slideLayout587.xml"/><Relationship Id="rId10" Type="http://schemas.openxmlformats.org/officeDocument/2006/relationships/slideLayout" Target="../slideLayouts/slideLayout592.xml"/><Relationship Id="rId4" Type="http://schemas.openxmlformats.org/officeDocument/2006/relationships/slideLayout" Target="../slideLayouts/slideLayout586.xml"/><Relationship Id="rId9" Type="http://schemas.openxmlformats.org/officeDocument/2006/relationships/slideLayout" Target="../slideLayouts/slideLayout591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1.xml"/><Relationship Id="rId3" Type="http://schemas.openxmlformats.org/officeDocument/2006/relationships/slideLayout" Target="../slideLayouts/slideLayout596.xml"/><Relationship Id="rId7" Type="http://schemas.openxmlformats.org/officeDocument/2006/relationships/slideLayout" Target="../slideLayouts/slideLayout600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5.xml"/><Relationship Id="rId1" Type="http://schemas.openxmlformats.org/officeDocument/2006/relationships/slideLayout" Target="../slideLayouts/slideLayout594.xml"/><Relationship Id="rId6" Type="http://schemas.openxmlformats.org/officeDocument/2006/relationships/slideLayout" Target="../slideLayouts/slideLayout599.xml"/><Relationship Id="rId11" Type="http://schemas.openxmlformats.org/officeDocument/2006/relationships/slideLayout" Target="../slideLayouts/slideLayout604.xml"/><Relationship Id="rId5" Type="http://schemas.openxmlformats.org/officeDocument/2006/relationships/slideLayout" Target="../slideLayouts/slideLayout598.xml"/><Relationship Id="rId10" Type="http://schemas.openxmlformats.org/officeDocument/2006/relationships/slideLayout" Target="../slideLayouts/slideLayout603.xml"/><Relationship Id="rId4" Type="http://schemas.openxmlformats.org/officeDocument/2006/relationships/slideLayout" Target="../slideLayouts/slideLayout597.xml"/><Relationship Id="rId9" Type="http://schemas.openxmlformats.org/officeDocument/2006/relationships/slideLayout" Target="../slideLayouts/slideLayout602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2.xml"/><Relationship Id="rId3" Type="http://schemas.openxmlformats.org/officeDocument/2006/relationships/slideLayout" Target="../slideLayouts/slideLayout607.xml"/><Relationship Id="rId7" Type="http://schemas.openxmlformats.org/officeDocument/2006/relationships/slideLayout" Target="../slideLayouts/slideLayout611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6.xml"/><Relationship Id="rId1" Type="http://schemas.openxmlformats.org/officeDocument/2006/relationships/slideLayout" Target="../slideLayouts/slideLayout605.xml"/><Relationship Id="rId6" Type="http://schemas.openxmlformats.org/officeDocument/2006/relationships/slideLayout" Target="../slideLayouts/slideLayout610.xml"/><Relationship Id="rId11" Type="http://schemas.openxmlformats.org/officeDocument/2006/relationships/slideLayout" Target="../slideLayouts/slideLayout615.xml"/><Relationship Id="rId5" Type="http://schemas.openxmlformats.org/officeDocument/2006/relationships/slideLayout" Target="../slideLayouts/slideLayout609.xml"/><Relationship Id="rId10" Type="http://schemas.openxmlformats.org/officeDocument/2006/relationships/slideLayout" Target="../slideLayouts/slideLayout614.xml"/><Relationship Id="rId4" Type="http://schemas.openxmlformats.org/officeDocument/2006/relationships/slideLayout" Target="../slideLayouts/slideLayout608.xml"/><Relationship Id="rId9" Type="http://schemas.openxmlformats.org/officeDocument/2006/relationships/slideLayout" Target="../slideLayouts/slideLayout613.xml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3.xml"/><Relationship Id="rId3" Type="http://schemas.openxmlformats.org/officeDocument/2006/relationships/slideLayout" Target="../slideLayouts/slideLayout618.xml"/><Relationship Id="rId7" Type="http://schemas.openxmlformats.org/officeDocument/2006/relationships/slideLayout" Target="../slideLayouts/slideLayout622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7.xml"/><Relationship Id="rId1" Type="http://schemas.openxmlformats.org/officeDocument/2006/relationships/slideLayout" Target="../slideLayouts/slideLayout616.xml"/><Relationship Id="rId6" Type="http://schemas.openxmlformats.org/officeDocument/2006/relationships/slideLayout" Target="../slideLayouts/slideLayout621.xml"/><Relationship Id="rId11" Type="http://schemas.openxmlformats.org/officeDocument/2006/relationships/slideLayout" Target="../slideLayouts/slideLayout626.xml"/><Relationship Id="rId5" Type="http://schemas.openxmlformats.org/officeDocument/2006/relationships/slideLayout" Target="../slideLayouts/slideLayout620.xml"/><Relationship Id="rId10" Type="http://schemas.openxmlformats.org/officeDocument/2006/relationships/slideLayout" Target="../slideLayouts/slideLayout625.xml"/><Relationship Id="rId4" Type="http://schemas.openxmlformats.org/officeDocument/2006/relationships/slideLayout" Target="../slideLayouts/slideLayout619.xml"/><Relationship Id="rId9" Type="http://schemas.openxmlformats.org/officeDocument/2006/relationships/slideLayout" Target="../slideLayouts/slideLayout624.xml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4.xml"/><Relationship Id="rId3" Type="http://schemas.openxmlformats.org/officeDocument/2006/relationships/slideLayout" Target="../slideLayouts/slideLayout629.xml"/><Relationship Id="rId7" Type="http://schemas.openxmlformats.org/officeDocument/2006/relationships/slideLayout" Target="../slideLayouts/slideLayout633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8.xml"/><Relationship Id="rId1" Type="http://schemas.openxmlformats.org/officeDocument/2006/relationships/slideLayout" Target="../slideLayouts/slideLayout627.xml"/><Relationship Id="rId6" Type="http://schemas.openxmlformats.org/officeDocument/2006/relationships/slideLayout" Target="../slideLayouts/slideLayout632.xml"/><Relationship Id="rId11" Type="http://schemas.openxmlformats.org/officeDocument/2006/relationships/slideLayout" Target="../slideLayouts/slideLayout637.xml"/><Relationship Id="rId5" Type="http://schemas.openxmlformats.org/officeDocument/2006/relationships/slideLayout" Target="../slideLayouts/slideLayout631.xml"/><Relationship Id="rId10" Type="http://schemas.openxmlformats.org/officeDocument/2006/relationships/slideLayout" Target="../slideLayouts/slideLayout636.xml"/><Relationship Id="rId4" Type="http://schemas.openxmlformats.org/officeDocument/2006/relationships/slideLayout" Target="../slideLayouts/slideLayout630.xml"/><Relationship Id="rId9" Type="http://schemas.openxmlformats.org/officeDocument/2006/relationships/slideLayout" Target="../slideLayouts/slideLayout635.xml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5.xml"/><Relationship Id="rId3" Type="http://schemas.openxmlformats.org/officeDocument/2006/relationships/slideLayout" Target="../slideLayouts/slideLayout640.xml"/><Relationship Id="rId7" Type="http://schemas.openxmlformats.org/officeDocument/2006/relationships/slideLayout" Target="../slideLayouts/slideLayout644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39.xml"/><Relationship Id="rId1" Type="http://schemas.openxmlformats.org/officeDocument/2006/relationships/slideLayout" Target="../slideLayouts/slideLayout638.xml"/><Relationship Id="rId6" Type="http://schemas.openxmlformats.org/officeDocument/2006/relationships/slideLayout" Target="../slideLayouts/slideLayout643.xml"/><Relationship Id="rId11" Type="http://schemas.openxmlformats.org/officeDocument/2006/relationships/slideLayout" Target="../slideLayouts/slideLayout648.xml"/><Relationship Id="rId5" Type="http://schemas.openxmlformats.org/officeDocument/2006/relationships/slideLayout" Target="../slideLayouts/slideLayout642.xml"/><Relationship Id="rId10" Type="http://schemas.openxmlformats.org/officeDocument/2006/relationships/slideLayout" Target="../slideLayouts/slideLayout647.xml"/><Relationship Id="rId4" Type="http://schemas.openxmlformats.org/officeDocument/2006/relationships/slideLayout" Target="../slideLayouts/slideLayout641.xml"/><Relationship Id="rId9" Type="http://schemas.openxmlformats.org/officeDocument/2006/relationships/slideLayout" Target="../slideLayouts/slideLayout6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6.xml"/><Relationship Id="rId3" Type="http://schemas.openxmlformats.org/officeDocument/2006/relationships/slideLayout" Target="../slideLayouts/slideLayout651.xml"/><Relationship Id="rId7" Type="http://schemas.openxmlformats.org/officeDocument/2006/relationships/slideLayout" Target="../slideLayouts/slideLayout655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50.xml"/><Relationship Id="rId1" Type="http://schemas.openxmlformats.org/officeDocument/2006/relationships/slideLayout" Target="../slideLayouts/slideLayout649.xml"/><Relationship Id="rId6" Type="http://schemas.openxmlformats.org/officeDocument/2006/relationships/slideLayout" Target="../slideLayouts/slideLayout654.xml"/><Relationship Id="rId11" Type="http://schemas.openxmlformats.org/officeDocument/2006/relationships/slideLayout" Target="../slideLayouts/slideLayout659.xml"/><Relationship Id="rId5" Type="http://schemas.openxmlformats.org/officeDocument/2006/relationships/slideLayout" Target="../slideLayouts/slideLayout653.xml"/><Relationship Id="rId10" Type="http://schemas.openxmlformats.org/officeDocument/2006/relationships/slideLayout" Target="../slideLayouts/slideLayout658.xml"/><Relationship Id="rId4" Type="http://schemas.openxmlformats.org/officeDocument/2006/relationships/slideLayout" Target="../slideLayouts/slideLayout652.xml"/><Relationship Id="rId9" Type="http://schemas.openxmlformats.org/officeDocument/2006/relationships/slideLayout" Target="../slideLayouts/slideLayout657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7.xml"/><Relationship Id="rId3" Type="http://schemas.openxmlformats.org/officeDocument/2006/relationships/slideLayout" Target="../slideLayouts/slideLayout662.xml"/><Relationship Id="rId7" Type="http://schemas.openxmlformats.org/officeDocument/2006/relationships/slideLayout" Target="../slideLayouts/slideLayout666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61.xml"/><Relationship Id="rId1" Type="http://schemas.openxmlformats.org/officeDocument/2006/relationships/slideLayout" Target="../slideLayouts/slideLayout660.xml"/><Relationship Id="rId6" Type="http://schemas.openxmlformats.org/officeDocument/2006/relationships/slideLayout" Target="../slideLayouts/slideLayout665.xml"/><Relationship Id="rId11" Type="http://schemas.openxmlformats.org/officeDocument/2006/relationships/slideLayout" Target="../slideLayouts/slideLayout670.xml"/><Relationship Id="rId5" Type="http://schemas.openxmlformats.org/officeDocument/2006/relationships/slideLayout" Target="../slideLayouts/slideLayout664.xml"/><Relationship Id="rId10" Type="http://schemas.openxmlformats.org/officeDocument/2006/relationships/slideLayout" Target="../slideLayouts/slideLayout669.xml"/><Relationship Id="rId4" Type="http://schemas.openxmlformats.org/officeDocument/2006/relationships/slideLayout" Target="../slideLayouts/slideLayout663.xml"/><Relationship Id="rId9" Type="http://schemas.openxmlformats.org/officeDocument/2006/relationships/slideLayout" Target="../slideLayouts/slideLayout668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8.xml"/><Relationship Id="rId3" Type="http://schemas.openxmlformats.org/officeDocument/2006/relationships/slideLayout" Target="../slideLayouts/slideLayout673.xml"/><Relationship Id="rId7" Type="http://schemas.openxmlformats.org/officeDocument/2006/relationships/slideLayout" Target="../slideLayouts/slideLayout677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72.xml"/><Relationship Id="rId1" Type="http://schemas.openxmlformats.org/officeDocument/2006/relationships/slideLayout" Target="../slideLayouts/slideLayout671.xml"/><Relationship Id="rId6" Type="http://schemas.openxmlformats.org/officeDocument/2006/relationships/slideLayout" Target="../slideLayouts/slideLayout676.xml"/><Relationship Id="rId11" Type="http://schemas.openxmlformats.org/officeDocument/2006/relationships/slideLayout" Target="../slideLayouts/slideLayout681.xml"/><Relationship Id="rId5" Type="http://schemas.openxmlformats.org/officeDocument/2006/relationships/slideLayout" Target="../slideLayouts/slideLayout675.xml"/><Relationship Id="rId10" Type="http://schemas.openxmlformats.org/officeDocument/2006/relationships/slideLayout" Target="../slideLayouts/slideLayout680.xml"/><Relationship Id="rId4" Type="http://schemas.openxmlformats.org/officeDocument/2006/relationships/slideLayout" Target="../slideLayouts/slideLayout674.xml"/><Relationship Id="rId9" Type="http://schemas.openxmlformats.org/officeDocument/2006/relationships/slideLayout" Target="../slideLayouts/slideLayout679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9.xml"/><Relationship Id="rId3" Type="http://schemas.openxmlformats.org/officeDocument/2006/relationships/slideLayout" Target="../slideLayouts/slideLayout684.xml"/><Relationship Id="rId7" Type="http://schemas.openxmlformats.org/officeDocument/2006/relationships/slideLayout" Target="../slideLayouts/slideLayout688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683.xml"/><Relationship Id="rId1" Type="http://schemas.openxmlformats.org/officeDocument/2006/relationships/slideLayout" Target="../slideLayouts/slideLayout682.xml"/><Relationship Id="rId6" Type="http://schemas.openxmlformats.org/officeDocument/2006/relationships/slideLayout" Target="../slideLayouts/slideLayout687.xml"/><Relationship Id="rId11" Type="http://schemas.openxmlformats.org/officeDocument/2006/relationships/slideLayout" Target="../slideLayouts/slideLayout692.xml"/><Relationship Id="rId5" Type="http://schemas.openxmlformats.org/officeDocument/2006/relationships/slideLayout" Target="../slideLayouts/slideLayout686.xml"/><Relationship Id="rId10" Type="http://schemas.openxmlformats.org/officeDocument/2006/relationships/slideLayout" Target="../slideLayouts/slideLayout691.xml"/><Relationship Id="rId4" Type="http://schemas.openxmlformats.org/officeDocument/2006/relationships/slideLayout" Target="../slideLayouts/slideLayout685.xml"/><Relationship Id="rId9" Type="http://schemas.openxmlformats.org/officeDocument/2006/relationships/slideLayout" Target="../slideLayouts/slideLayout690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0.xml"/><Relationship Id="rId3" Type="http://schemas.openxmlformats.org/officeDocument/2006/relationships/slideLayout" Target="../slideLayouts/slideLayout695.xml"/><Relationship Id="rId7" Type="http://schemas.openxmlformats.org/officeDocument/2006/relationships/slideLayout" Target="../slideLayouts/slideLayout699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694.xml"/><Relationship Id="rId1" Type="http://schemas.openxmlformats.org/officeDocument/2006/relationships/slideLayout" Target="../slideLayouts/slideLayout693.xml"/><Relationship Id="rId6" Type="http://schemas.openxmlformats.org/officeDocument/2006/relationships/slideLayout" Target="../slideLayouts/slideLayout698.xml"/><Relationship Id="rId11" Type="http://schemas.openxmlformats.org/officeDocument/2006/relationships/slideLayout" Target="../slideLayouts/slideLayout703.xml"/><Relationship Id="rId5" Type="http://schemas.openxmlformats.org/officeDocument/2006/relationships/slideLayout" Target="../slideLayouts/slideLayout697.xml"/><Relationship Id="rId10" Type="http://schemas.openxmlformats.org/officeDocument/2006/relationships/slideLayout" Target="../slideLayouts/slideLayout702.xml"/><Relationship Id="rId4" Type="http://schemas.openxmlformats.org/officeDocument/2006/relationships/slideLayout" Target="../slideLayouts/slideLayout696.xml"/><Relationship Id="rId9" Type="http://schemas.openxmlformats.org/officeDocument/2006/relationships/slideLayout" Target="../slideLayouts/slideLayout701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1.xml"/><Relationship Id="rId3" Type="http://schemas.openxmlformats.org/officeDocument/2006/relationships/slideLayout" Target="../slideLayouts/slideLayout706.xml"/><Relationship Id="rId7" Type="http://schemas.openxmlformats.org/officeDocument/2006/relationships/slideLayout" Target="../slideLayouts/slideLayout710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05.xml"/><Relationship Id="rId1" Type="http://schemas.openxmlformats.org/officeDocument/2006/relationships/slideLayout" Target="../slideLayouts/slideLayout704.xml"/><Relationship Id="rId6" Type="http://schemas.openxmlformats.org/officeDocument/2006/relationships/slideLayout" Target="../slideLayouts/slideLayout709.xml"/><Relationship Id="rId11" Type="http://schemas.openxmlformats.org/officeDocument/2006/relationships/slideLayout" Target="../slideLayouts/slideLayout714.xml"/><Relationship Id="rId5" Type="http://schemas.openxmlformats.org/officeDocument/2006/relationships/slideLayout" Target="../slideLayouts/slideLayout708.xml"/><Relationship Id="rId10" Type="http://schemas.openxmlformats.org/officeDocument/2006/relationships/slideLayout" Target="../slideLayouts/slideLayout713.xml"/><Relationship Id="rId4" Type="http://schemas.openxmlformats.org/officeDocument/2006/relationships/slideLayout" Target="../slideLayouts/slideLayout707.xml"/><Relationship Id="rId9" Type="http://schemas.openxmlformats.org/officeDocument/2006/relationships/slideLayout" Target="../slideLayouts/slideLayout712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2.xml"/><Relationship Id="rId3" Type="http://schemas.openxmlformats.org/officeDocument/2006/relationships/slideLayout" Target="../slideLayouts/slideLayout717.xml"/><Relationship Id="rId7" Type="http://schemas.openxmlformats.org/officeDocument/2006/relationships/slideLayout" Target="../slideLayouts/slideLayout721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16.xml"/><Relationship Id="rId1" Type="http://schemas.openxmlformats.org/officeDocument/2006/relationships/slideLayout" Target="../slideLayouts/slideLayout715.xml"/><Relationship Id="rId6" Type="http://schemas.openxmlformats.org/officeDocument/2006/relationships/slideLayout" Target="../slideLayouts/slideLayout720.xml"/><Relationship Id="rId11" Type="http://schemas.openxmlformats.org/officeDocument/2006/relationships/slideLayout" Target="../slideLayouts/slideLayout725.xml"/><Relationship Id="rId5" Type="http://schemas.openxmlformats.org/officeDocument/2006/relationships/slideLayout" Target="../slideLayouts/slideLayout719.xml"/><Relationship Id="rId10" Type="http://schemas.openxmlformats.org/officeDocument/2006/relationships/slideLayout" Target="../slideLayouts/slideLayout724.xml"/><Relationship Id="rId4" Type="http://schemas.openxmlformats.org/officeDocument/2006/relationships/slideLayout" Target="../slideLayouts/slideLayout718.xml"/><Relationship Id="rId9" Type="http://schemas.openxmlformats.org/officeDocument/2006/relationships/slideLayout" Target="../slideLayouts/slideLayout723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3.xml"/><Relationship Id="rId3" Type="http://schemas.openxmlformats.org/officeDocument/2006/relationships/slideLayout" Target="../slideLayouts/slideLayout728.xml"/><Relationship Id="rId7" Type="http://schemas.openxmlformats.org/officeDocument/2006/relationships/slideLayout" Target="../slideLayouts/slideLayout732.xml"/><Relationship Id="rId12" Type="http://schemas.openxmlformats.org/officeDocument/2006/relationships/theme" Target="../theme/theme67.xml"/><Relationship Id="rId2" Type="http://schemas.openxmlformats.org/officeDocument/2006/relationships/slideLayout" Target="../slideLayouts/slideLayout727.xml"/><Relationship Id="rId1" Type="http://schemas.openxmlformats.org/officeDocument/2006/relationships/slideLayout" Target="../slideLayouts/slideLayout726.xml"/><Relationship Id="rId6" Type="http://schemas.openxmlformats.org/officeDocument/2006/relationships/slideLayout" Target="../slideLayouts/slideLayout731.xml"/><Relationship Id="rId11" Type="http://schemas.openxmlformats.org/officeDocument/2006/relationships/slideLayout" Target="../slideLayouts/slideLayout736.xml"/><Relationship Id="rId5" Type="http://schemas.openxmlformats.org/officeDocument/2006/relationships/slideLayout" Target="../slideLayouts/slideLayout730.xml"/><Relationship Id="rId10" Type="http://schemas.openxmlformats.org/officeDocument/2006/relationships/slideLayout" Target="../slideLayouts/slideLayout735.xml"/><Relationship Id="rId4" Type="http://schemas.openxmlformats.org/officeDocument/2006/relationships/slideLayout" Target="../slideLayouts/slideLayout729.xml"/><Relationship Id="rId9" Type="http://schemas.openxmlformats.org/officeDocument/2006/relationships/slideLayout" Target="../slideLayouts/slideLayout734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4.xml"/><Relationship Id="rId3" Type="http://schemas.openxmlformats.org/officeDocument/2006/relationships/slideLayout" Target="../slideLayouts/slideLayout739.xml"/><Relationship Id="rId7" Type="http://schemas.openxmlformats.org/officeDocument/2006/relationships/slideLayout" Target="../slideLayouts/slideLayout743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38.xml"/><Relationship Id="rId1" Type="http://schemas.openxmlformats.org/officeDocument/2006/relationships/slideLayout" Target="../slideLayouts/slideLayout737.xml"/><Relationship Id="rId6" Type="http://schemas.openxmlformats.org/officeDocument/2006/relationships/slideLayout" Target="../slideLayouts/slideLayout742.xml"/><Relationship Id="rId11" Type="http://schemas.openxmlformats.org/officeDocument/2006/relationships/slideLayout" Target="../slideLayouts/slideLayout747.xml"/><Relationship Id="rId5" Type="http://schemas.openxmlformats.org/officeDocument/2006/relationships/slideLayout" Target="../slideLayouts/slideLayout741.xml"/><Relationship Id="rId10" Type="http://schemas.openxmlformats.org/officeDocument/2006/relationships/slideLayout" Target="../slideLayouts/slideLayout746.xml"/><Relationship Id="rId4" Type="http://schemas.openxmlformats.org/officeDocument/2006/relationships/slideLayout" Target="../slideLayouts/slideLayout740.xml"/><Relationship Id="rId9" Type="http://schemas.openxmlformats.org/officeDocument/2006/relationships/slideLayout" Target="../slideLayouts/slideLayout74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23AA39A8-EB48-4989-9EA2-B8DCCA17DDE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307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8" r:id="rId1"/>
    <p:sldLayoutId id="2147485279" r:id="rId2"/>
    <p:sldLayoutId id="2147485280" r:id="rId3"/>
    <p:sldLayoutId id="2147485281" r:id="rId4"/>
    <p:sldLayoutId id="2147485282" r:id="rId5"/>
    <p:sldLayoutId id="2147485284" r:id="rId6"/>
    <p:sldLayoutId id="2147485285" r:id="rId7"/>
    <p:sldLayoutId id="2147485286" r:id="rId8"/>
    <p:sldLayoutId id="2147485287" r:id="rId9"/>
    <p:sldLayoutId id="2147485288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12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AEF1532-7776-4B97-849C-4476533F8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29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229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F67003E-49D2-4672-9B4B-361CA0AD0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331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BDE05BB-9BDB-4210-82A8-1131EC5C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  <p:sldLayoutId id="2147485389" r:id="rId2"/>
    <p:sldLayoutId id="2147485390" r:id="rId3"/>
    <p:sldLayoutId id="2147485391" r:id="rId4"/>
    <p:sldLayoutId id="2147485392" r:id="rId5"/>
    <p:sldLayoutId id="2147485393" r:id="rId6"/>
    <p:sldLayoutId id="2147485394" r:id="rId7"/>
    <p:sldLayoutId id="2147485395" r:id="rId8"/>
    <p:sldLayoutId id="2147485396" r:id="rId9"/>
    <p:sldLayoutId id="2147485397" r:id="rId10"/>
    <p:sldLayoutId id="21474853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43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58F1D03-8B49-42C5-98E1-76DA8CF8D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  <p:sldLayoutId id="2147485400" r:id="rId2"/>
    <p:sldLayoutId id="2147485401" r:id="rId3"/>
    <p:sldLayoutId id="2147485402" r:id="rId4"/>
    <p:sldLayoutId id="2147485403" r:id="rId5"/>
    <p:sldLayoutId id="2147485404" r:id="rId6"/>
    <p:sldLayoutId id="2147485405" r:id="rId7"/>
    <p:sldLayoutId id="2147485406" r:id="rId8"/>
    <p:sldLayoutId id="2147485407" r:id="rId9"/>
    <p:sldLayoutId id="2147485408" r:id="rId10"/>
    <p:sldLayoutId id="214748540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36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536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AFEF7B2-E06E-40A3-B005-274BEC860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  <p:sldLayoutId id="2147485412" r:id="rId3"/>
    <p:sldLayoutId id="2147485413" r:id="rId4"/>
    <p:sldLayoutId id="2147485414" r:id="rId5"/>
    <p:sldLayoutId id="2147485415" r:id="rId6"/>
    <p:sldLayoutId id="2147485416" r:id="rId7"/>
    <p:sldLayoutId id="2147485417" r:id="rId8"/>
    <p:sldLayoutId id="2147485418" r:id="rId9"/>
    <p:sldLayoutId id="2147485419" r:id="rId10"/>
    <p:sldLayoutId id="214748542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38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639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CE4DB71-33A9-4A99-89AB-759979291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21" r:id="rId1"/>
    <p:sldLayoutId id="2147485422" r:id="rId2"/>
    <p:sldLayoutId id="2147485423" r:id="rId3"/>
    <p:sldLayoutId id="2147485424" r:id="rId4"/>
    <p:sldLayoutId id="2147485425" r:id="rId5"/>
    <p:sldLayoutId id="2147485426" r:id="rId6"/>
    <p:sldLayoutId id="2147485427" r:id="rId7"/>
    <p:sldLayoutId id="2147485428" r:id="rId8"/>
    <p:sldLayoutId id="2147485429" r:id="rId9"/>
    <p:sldLayoutId id="2147485430" r:id="rId10"/>
    <p:sldLayoutId id="214748543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741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74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E3FE80D-E1DF-4553-8932-73E16577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2" r:id="rId1"/>
    <p:sldLayoutId id="2147485433" r:id="rId2"/>
    <p:sldLayoutId id="2147485434" r:id="rId3"/>
    <p:sldLayoutId id="2147485435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4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84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5E4D89F-61BD-4F62-A734-1D28D0B0F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94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3710136-D865-493B-824E-1EEBCE901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4" r:id="rId1"/>
    <p:sldLayoutId id="2147485455" r:id="rId2"/>
    <p:sldLayoutId id="2147485456" r:id="rId3"/>
    <p:sldLayoutId id="2147485457" r:id="rId4"/>
    <p:sldLayoutId id="2147485458" r:id="rId5"/>
    <p:sldLayoutId id="2147485459" r:id="rId6"/>
    <p:sldLayoutId id="2147485460" r:id="rId7"/>
    <p:sldLayoutId id="2147485461" r:id="rId8"/>
    <p:sldLayoutId id="2147485462" r:id="rId9"/>
    <p:sldLayoutId id="2147485463" r:id="rId10"/>
    <p:sldLayoutId id="214748546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48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48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6F037CA-88D3-4508-B25A-6196F3069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465" r:id="rId1"/>
    <p:sldLayoutId id="2147485466" r:id="rId2"/>
    <p:sldLayoutId id="2147485467" r:id="rId3"/>
    <p:sldLayoutId id="2147485468" r:id="rId4"/>
    <p:sldLayoutId id="2147485469" r:id="rId5"/>
    <p:sldLayoutId id="2147485470" r:id="rId6"/>
    <p:sldLayoutId id="2147485471" r:id="rId7"/>
    <p:sldLayoutId id="2147485472" r:id="rId8"/>
    <p:sldLayoutId id="2147485473" r:id="rId9"/>
    <p:sldLayoutId id="2147485474" r:id="rId10"/>
    <p:sldLayoutId id="214748547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B5D-E3B6-DC4D-B6C7-E6A135151BB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92B6-AFE6-ED4C-8E92-16BF1E050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6" r:id="rId1"/>
    <p:sldLayoutId id="2147486017" r:id="rId2"/>
    <p:sldLayoutId id="2147486018" r:id="rId3"/>
    <p:sldLayoutId id="2147486019" r:id="rId4"/>
    <p:sldLayoutId id="2147486020" r:id="rId5"/>
    <p:sldLayoutId id="2147486021" r:id="rId6"/>
    <p:sldLayoutId id="2147486022" r:id="rId7"/>
    <p:sldLayoutId id="2147486023" r:id="rId8"/>
    <p:sldLayoutId id="2147486024" r:id="rId9"/>
    <p:sldLayoutId id="2147486025" r:id="rId10"/>
    <p:sldLayoutId id="214748602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0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151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151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4877DA-30CD-4DB4-9270-17B6D0B0B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6" r:id="rId1"/>
    <p:sldLayoutId id="2147485477" r:id="rId2"/>
    <p:sldLayoutId id="2147485478" r:id="rId3"/>
    <p:sldLayoutId id="2147485479" r:id="rId4"/>
    <p:sldLayoutId id="2147485480" r:id="rId5"/>
    <p:sldLayoutId id="2147485481" r:id="rId6"/>
    <p:sldLayoutId id="2147485482" r:id="rId7"/>
    <p:sldLayoutId id="2147485483" r:id="rId8"/>
    <p:sldLayoutId id="2147485484" r:id="rId9"/>
    <p:sldLayoutId id="2147485485" r:id="rId10"/>
    <p:sldLayoutId id="214748548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253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25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E41B3C8-5D14-4C04-8004-3378DC536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7" r:id="rId1"/>
    <p:sldLayoutId id="2147485488" r:id="rId2"/>
    <p:sldLayoutId id="2147485489" r:id="rId3"/>
    <p:sldLayoutId id="2147485490" r:id="rId4"/>
    <p:sldLayoutId id="2147485491" r:id="rId5"/>
    <p:sldLayoutId id="2147485492" r:id="rId6"/>
    <p:sldLayoutId id="2147485493" r:id="rId7"/>
    <p:sldLayoutId id="2147485494" r:id="rId8"/>
    <p:sldLayoutId id="2147485495" r:id="rId9"/>
    <p:sldLayoutId id="2147485496" r:id="rId10"/>
    <p:sldLayoutId id="214748549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355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355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E0C3620-1A9A-4012-97CE-A319A912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8" r:id="rId1"/>
    <p:sldLayoutId id="2147485499" r:id="rId2"/>
    <p:sldLayoutId id="2147485500" r:id="rId3"/>
    <p:sldLayoutId id="2147485501" r:id="rId4"/>
    <p:sldLayoutId id="2147485502" r:id="rId5"/>
    <p:sldLayoutId id="2147485503" r:id="rId6"/>
    <p:sldLayoutId id="2147485504" r:id="rId7"/>
    <p:sldLayoutId id="2147485505" r:id="rId8"/>
    <p:sldLayoutId id="2147485506" r:id="rId9"/>
    <p:sldLayoutId id="2147485507" r:id="rId10"/>
    <p:sldLayoutId id="21474855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58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8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5F5FC89-562B-4E22-9535-F4B3E89F2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2560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560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7956B5-677C-4F70-A27E-2291EB363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0" r:id="rId1"/>
    <p:sldLayoutId id="2147485521" r:id="rId2"/>
    <p:sldLayoutId id="2147485522" r:id="rId3"/>
    <p:sldLayoutId id="2147485523" r:id="rId4"/>
    <p:sldLayoutId id="2147485524" r:id="rId5"/>
    <p:sldLayoutId id="2147485525" r:id="rId6"/>
    <p:sldLayoutId id="2147485526" r:id="rId7"/>
    <p:sldLayoutId id="2147485527" r:id="rId8"/>
    <p:sldLayoutId id="2147485528" r:id="rId9"/>
    <p:sldLayoutId id="2147485529" r:id="rId10"/>
    <p:sldLayoutId id="214748553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66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66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87D5E5-968A-408C-BB47-009120425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1" r:id="rId1"/>
    <p:sldLayoutId id="2147485532" r:id="rId2"/>
    <p:sldLayoutId id="2147485533" r:id="rId3"/>
    <p:sldLayoutId id="2147485534" r:id="rId4"/>
    <p:sldLayoutId id="2147485535" r:id="rId5"/>
    <p:sldLayoutId id="2147485536" r:id="rId6"/>
    <p:sldLayoutId id="2147485537" r:id="rId7"/>
    <p:sldLayoutId id="2147485538" r:id="rId8"/>
    <p:sldLayoutId id="2147485539" r:id="rId9"/>
    <p:sldLayoutId id="2147485540" r:id="rId10"/>
    <p:sldLayoutId id="214748554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76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2B04F0C2-1C7D-4AD7-87C5-EE8A24C271AD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2" r:id="rId1"/>
    <p:sldLayoutId id="2147485543" r:id="rId2"/>
    <p:sldLayoutId id="2147485544" r:id="rId3"/>
    <p:sldLayoutId id="2147485545" r:id="rId4"/>
    <p:sldLayoutId id="2147485546" r:id="rId5"/>
    <p:sldLayoutId id="2147485547" r:id="rId6"/>
    <p:sldLayoutId id="2147485548" r:id="rId7"/>
    <p:sldLayoutId id="2147485549" r:id="rId8"/>
    <p:sldLayoutId id="2147485550" r:id="rId9"/>
    <p:sldLayoutId id="2147485551" r:id="rId10"/>
    <p:sldLayoutId id="214748555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1098550" y="0"/>
            <a:ext cx="880745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2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868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fld id="{DFC2274B-D54B-4FA9-AD82-79AB6DC0C3BA}" type="slidenum">
              <a:rPr lang="en-US"/>
              <a:pPr>
                <a:defRPr/>
              </a:pPr>
              <a:t>‹#›</a:t>
            </a:fld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3" r:id="rId1"/>
    <p:sldLayoutId id="2147485554" r:id="rId2"/>
    <p:sldLayoutId id="2147485555" r:id="rId3"/>
    <p:sldLayoutId id="2147485556" r:id="rId4"/>
    <p:sldLayoutId id="2147485557" r:id="rId5"/>
    <p:sldLayoutId id="2147485558" r:id="rId6"/>
    <p:sldLayoutId id="2147485559" r:id="rId7"/>
    <p:sldLayoutId id="2147485560" r:id="rId8"/>
    <p:sldLayoutId id="2147485561" r:id="rId9"/>
    <p:sldLayoutId id="2147485562" r:id="rId10"/>
    <p:sldLayoutId id="214748556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2970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8474152A-6AA3-49AD-8933-65A91A644E8F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25501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5783" tIns="287350" rIns="95783" bIns="47892">
            <a:normAutofit/>
          </a:bodyPr>
          <a:lstStyle/>
          <a:p>
            <a:pPr indent="-295998">
              <a:lnSpc>
                <a:spcPts val="3143"/>
              </a:lnSpc>
              <a:spcBef>
                <a:spcPts val="629"/>
              </a:spcBef>
              <a:buClr>
                <a:schemeClr val="accent1"/>
              </a:buClr>
              <a:buSzPct val="80000"/>
              <a:buFont typeface="Wingdings 2" pitchFamily="-109" charset="2"/>
              <a:buNone/>
              <a:defRPr/>
            </a:pPr>
            <a:endParaRPr lang="en-US" sz="3300" dirty="0">
              <a:latin typeface="Gill Sans MT" pitchFamily="-109" charset="-18"/>
            </a:endParaRPr>
          </a:p>
        </p:txBody>
      </p:sp>
      <p:sp>
        <p:nvSpPr>
          <p:cNvPr id="14" name="Process 5"/>
          <p:cNvSpPr/>
          <p:nvPr/>
        </p:nvSpPr>
        <p:spPr>
          <a:xfrm rot="19468671">
            <a:off x="430213" y="954088"/>
            <a:ext cx="74295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Process 6"/>
          <p:cNvSpPr/>
          <p:nvPr/>
        </p:nvSpPr>
        <p:spPr>
          <a:xfrm rot="2103354" flipH="1">
            <a:off x="5421313" y="936625"/>
            <a:ext cx="703262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073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C17ED35-1680-439A-97C3-746377F370B0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5" r:id="rId1"/>
    <p:sldLayoutId id="2147485576" r:id="rId2"/>
    <p:sldLayoutId id="2147485577" r:id="rId3"/>
    <p:sldLayoutId id="2147485578" r:id="rId4"/>
    <p:sldLayoutId id="2147485579" r:id="rId5"/>
    <p:sldLayoutId id="2147485580" r:id="rId6"/>
    <p:sldLayoutId id="2147485581" r:id="rId7"/>
    <p:sldLayoutId id="2147485582" r:id="rId8"/>
    <p:sldLayoutId id="2147485583" r:id="rId9"/>
    <p:sldLayoutId id="2147485584" r:id="rId10"/>
    <p:sldLayoutId id="214748558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E0FEDED-8426-4C59-B61A-2B857D03E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289" r:id="rId1"/>
    <p:sldLayoutId id="2147485290" r:id="rId2"/>
    <p:sldLayoutId id="2147485291" r:id="rId3"/>
    <p:sldLayoutId id="2147485292" r:id="rId4"/>
    <p:sldLayoutId id="2147485293" r:id="rId5"/>
    <p:sldLayoutId id="2147485294" r:id="rId6"/>
    <p:sldLayoutId id="2147485295" r:id="rId7"/>
    <p:sldLayoutId id="2147485296" r:id="rId8"/>
    <p:sldLayoutId id="2147485297" r:id="rId9"/>
    <p:sldLayoutId id="2147485298" r:id="rId10"/>
    <p:sldLayoutId id="21474852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CCC3">
            <a:alpha val="4901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4238" y="-815975"/>
            <a:ext cx="1774826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98550" y="0"/>
            <a:ext cx="793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3150" y="76200"/>
            <a:ext cx="8605838" cy="762000"/>
          </a:xfrm>
          <a:prstGeom prst="rect">
            <a:avLst/>
          </a:prstGeom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  <p:txBody>
          <a:bodyPr vert="horz" wrap="square" lIns="95783" tIns="47892" rIns="95783" bIns="47892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175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660400" y="1066800"/>
            <a:ext cx="90185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3" tIns="47892" rIns="95783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x-none"/>
              <a:t>Click to edit Master text styles</a:t>
            </a:r>
          </a:p>
          <a:p>
            <a:pPr lvl="1"/>
            <a:r>
              <a:rPr lang="tr-TR" altLang="x-none"/>
              <a:t>Second level</a:t>
            </a:r>
          </a:p>
          <a:p>
            <a:pPr lvl="2"/>
            <a:r>
              <a:rPr lang="tr-TR" altLang="x-none"/>
              <a:t>Third level</a:t>
            </a:r>
          </a:p>
          <a:p>
            <a:pPr lvl="3"/>
            <a:r>
              <a:rPr lang="tr-TR" altLang="x-none"/>
              <a:t>Fourth level</a:t>
            </a:r>
          </a:p>
          <a:p>
            <a:pPr lvl="4"/>
            <a:r>
              <a:rPr lang="tr-TR" altLang="x-none"/>
              <a:t>Fifth level</a:t>
            </a:r>
            <a:endParaRPr lang="en-US" altLang="x-none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550" y="6629400"/>
            <a:ext cx="23114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Verdana" pitchFamily="34" charset="0"/>
              </a:defRPr>
            </a:lvl1pPr>
          </a:lstStyle>
          <a:p>
            <a:r>
              <a:rPr lang="tr-TR" altLang="x-none" dirty="0"/>
              <a:t>Spring'13</a:t>
            </a:r>
            <a:endParaRPr lang="en-US" altLang="x-none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7300" y="6629400"/>
            <a:ext cx="313690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r>
              <a:rPr lang="en-US" altLang="x-none"/>
              <a:t>232 - Logic Design232 - Logic Design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1750" y="6629400"/>
            <a:ext cx="908050" cy="228600"/>
          </a:xfrm>
          <a:prstGeom prst="rect">
            <a:avLst/>
          </a:prstGeom>
        </p:spPr>
        <p:txBody>
          <a:bodyPr vert="horz" wrap="square" lIns="95783" tIns="47892" rIns="95783" bIns="4789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Verdana" pitchFamily="-109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3CDBC9-4706-460E-BD1F-0D32B7DD2F65}" type="slidenum">
              <a:rPr lang="en-US"/>
              <a:pPr>
                <a:defRPr/>
              </a:pPr>
              <a:t>‹#›</a:t>
            </a:fld>
            <a:endParaRPr 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6" r:id="rId1"/>
    <p:sldLayoutId id="2147485587" r:id="rId2"/>
    <p:sldLayoutId id="2147485588" r:id="rId3"/>
    <p:sldLayoutId id="2147485589" r:id="rId4"/>
    <p:sldLayoutId id="2147485590" r:id="rId5"/>
    <p:sldLayoutId id="2147485591" r:id="rId6"/>
    <p:sldLayoutId id="2147485592" r:id="rId7"/>
    <p:sldLayoutId id="2147485593" r:id="rId8"/>
    <p:sldLayoutId id="2147485594" r:id="rId9"/>
    <p:sldLayoutId id="2147485595" r:id="rId10"/>
    <p:sldLayoutId id="214748559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572314"/>
          </a:solidFill>
          <a:latin typeface="Gill Sans MT"/>
          <a:ea typeface="ＭＳ Ｐゴシック"/>
          <a:cs typeface="ＭＳ Ｐゴシック"/>
        </a:defRPr>
      </a:lvl9pPr>
    </p:titleStyle>
    <p:bodyStyle>
      <a:lvl1pPr marL="382588" indent="-390525" algn="l" rtl="0" eaLnBrk="0" fontAlgn="base" hangingPunct="0">
        <a:spcBef>
          <a:spcPts val="625"/>
        </a:spcBef>
        <a:spcAft>
          <a:spcPct val="0"/>
        </a:spcAft>
        <a:buClr>
          <a:srgbClr val="3B1D15"/>
        </a:buClr>
        <a:buSzPct val="60000"/>
        <a:buFont typeface="Wingdings" pitchFamily="2" charset="2"/>
        <a:buChar char="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476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900">
          <a:solidFill>
            <a:schemeClr val="tx1"/>
          </a:solidFill>
          <a:latin typeface="+mn-lt"/>
          <a:ea typeface="+mn-ea"/>
          <a:cs typeface="+mn-cs"/>
        </a:defRPr>
      </a:lvl2pPr>
      <a:lvl3pPr marL="927100" indent="-2381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180975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3573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5pPr>
      <a:lvl6pPr marL="18145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6pPr>
      <a:lvl7pPr marL="22717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7pPr>
      <a:lvl8pPr marL="27289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8pPr>
      <a:lvl9pPr marL="3186113" indent="-190500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277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277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4B96305-6063-4027-8448-FED5F304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7" r:id="rId1"/>
    <p:sldLayoutId id="2147485598" r:id="rId2"/>
    <p:sldLayoutId id="2147485599" r:id="rId3"/>
    <p:sldLayoutId id="2147485600" r:id="rId4"/>
    <p:sldLayoutId id="2147485601" r:id="rId5"/>
    <p:sldLayoutId id="2147485602" r:id="rId6"/>
    <p:sldLayoutId id="2147485603" r:id="rId7"/>
    <p:sldLayoutId id="2147485604" r:id="rId8"/>
    <p:sldLayoutId id="2147485605" r:id="rId9"/>
    <p:sldLayoutId id="2147485606" r:id="rId10"/>
    <p:sldLayoutId id="21474856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379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BE89A42-AF42-4B55-921B-387761F63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  <p:sldLayoutId id="2147485613" r:id="rId6"/>
    <p:sldLayoutId id="2147485614" r:id="rId7"/>
    <p:sldLayoutId id="2147485615" r:id="rId8"/>
    <p:sldLayoutId id="2147485616" r:id="rId9"/>
    <p:sldLayoutId id="2147485617" r:id="rId10"/>
    <p:sldLayoutId id="214748561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48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48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1F11D4-2D93-4C7C-8C97-AD0D91875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22" r:id="rId4"/>
    <p:sldLayoutId id="2147485623" r:id="rId5"/>
    <p:sldLayoutId id="2147485624" r:id="rId6"/>
    <p:sldLayoutId id="2147485625" r:id="rId7"/>
    <p:sldLayoutId id="2147485626" r:id="rId8"/>
    <p:sldLayoutId id="2147485627" r:id="rId9"/>
    <p:sldLayoutId id="2147485628" r:id="rId10"/>
    <p:sldLayoutId id="214748562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58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58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Page </a:t>
            </a:r>
            <a:fld id="{BCDABCE8-000C-4FFE-B2A7-627126B0B38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686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686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31F338-B950-42FC-B8DD-AC58D767D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1" r:id="rId1"/>
    <p:sldLayoutId id="2147485642" r:id="rId2"/>
    <p:sldLayoutId id="2147485643" r:id="rId3"/>
    <p:sldLayoutId id="2147485644" r:id="rId4"/>
    <p:sldLayoutId id="2147485645" r:id="rId5"/>
    <p:sldLayoutId id="2147485646" r:id="rId6"/>
    <p:sldLayoutId id="2147485647" r:id="rId7"/>
    <p:sldLayoutId id="2147485648" r:id="rId8"/>
    <p:sldLayoutId id="2147485649" r:id="rId9"/>
    <p:sldLayoutId id="2147485650" r:id="rId10"/>
    <p:sldLayoutId id="21474856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78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78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0FC94AC-04E5-459D-96C4-3E6A9FD8A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  <p:sldLayoutId id="214748566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91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891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4CF432-2AFE-477E-B7BC-293F241D3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663" r:id="rId1"/>
    <p:sldLayoutId id="2147485664" r:id="rId2"/>
    <p:sldLayoutId id="2147485665" r:id="rId3"/>
    <p:sldLayoutId id="2147485666" r:id="rId4"/>
    <p:sldLayoutId id="2147485667" r:id="rId5"/>
    <p:sldLayoutId id="2147485668" r:id="rId6"/>
    <p:sldLayoutId id="2147485669" r:id="rId7"/>
    <p:sldLayoutId id="2147485670" r:id="rId8"/>
    <p:sldLayoutId id="2147485671" r:id="rId9"/>
    <p:sldLayoutId id="2147485672" r:id="rId10"/>
    <p:sldLayoutId id="214748567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3994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994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924E820-CA8C-4AD6-8E7F-3C6D6A171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4" r:id="rId1"/>
    <p:sldLayoutId id="2147485675" r:id="rId2"/>
    <p:sldLayoutId id="2147485676" r:id="rId3"/>
    <p:sldLayoutId id="2147485677" r:id="rId4"/>
    <p:sldLayoutId id="2147485678" r:id="rId5"/>
    <p:sldLayoutId id="2147485679" r:id="rId6"/>
    <p:sldLayoutId id="2147485680" r:id="rId7"/>
    <p:sldLayoutId id="2147485681" r:id="rId8"/>
    <p:sldLayoutId id="2147485682" r:id="rId9"/>
    <p:sldLayoutId id="2147485683" r:id="rId10"/>
    <p:sldLayoutId id="21474856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09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8CA37CA-C2B3-4581-BE1C-82193945D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86" r:id="rId2"/>
    <p:sldLayoutId id="2147485687" r:id="rId3"/>
    <p:sldLayoutId id="2147485688" r:id="rId4"/>
    <p:sldLayoutId id="2147485689" r:id="rId5"/>
    <p:sldLayoutId id="2147485690" r:id="rId6"/>
    <p:sldLayoutId id="2147485691" r:id="rId7"/>
    <p:sldLayoutId id="2147485692" r:id="rId8"/>
    <p:sldLayoutId id="2147485693" r:id="rId9"/>
    <p:sldLayoutId id="2147485694" r:id="rId10"/>
    <p:sldLayoutId id="2147485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12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9825C51-4F90-4DAE-92AB-E94CBEFA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0" r:id="rId1"/>
    <p:sldLayoutId id="2147485301" r:id="rId2"/>
    <p:sldLayoutId id="2147485302" r:id="rId3"/>
    <p:sldLayoutId id="2147485303" r:id="rId4"/>
    <p:sldLayoutId id="2147485304" r:id="rId5"/>
    <p:sldLayoutId id="2147485305" r:id="rId6"/>
    <p:sldLayoutId id="2147485306" r:id="rId7"/>
    <p:sldLayoutId id="2147485307" r:id="rId8"/>
    <p:sldLayoutId id="2147485308" r:id="rId9"/>
    <p:sldLayoutId id="2147485309" r:id="rId10"/>
    <p:sldLayoutId id="214748531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9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96C24A-E68C-45D0-BB23-361B50895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99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301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30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2979C58-64D8-4675-90A6-EF1727A50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07" r:id="rId1"/>
    <p:sldLayoutId id="2147485708" r:id="rId2"/>
    <p:sldLayoutId id="2147485709" r:id="rId3"/>
    <p:sldLayoutId id="2147485710" r:id="rId4"/>
    <p:sldLayoutId id="2147485711" r:id="rId5"/>
    <p:sldLayoutId id="2147485712" r:id="rId6"/>
    <p:sldLayoutId id="2147485713" r:id="rId7"/>
    <p:sldLayoutId id="2147485714" r:id="rId8"/>
    <p:sldLayoutId id="2147485715" r:id="rId9"/>
    <p:sldLayoutId id="2147485716" r:id="rId10"/>
    <p:sldLayoutId id="21474857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403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4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DA8FFAC-35E8-4C00-A86E-82B6D4507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18" r:id="rId1"/>
    <p:sldLayoutId id="2147485719" r:id="rId2"/>
    <p:sldLayoutId id="2147485720" r:id="rId3"/>
    <p:sldLayoutId id="2147485721" r:id="rId4"/>
    <p:sldLayoutId id="2147485722" r:id="rId5"/>
    <p:sldLayoutId id="2147485723" r:id="rId6"/>
    <p:sldLayoutId id="2147485724" r:id="rId7"/>
    <p:sldLayoutId id="2147485725" r:id="rId8"/>
    <p:sldLayoutId id="2147485726" r:id="rId9"/>
    <p:sldLayoutId id="2147485727" r:id="rId10"/>
    <p:sldLayoutId id="214748572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506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5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62A36F9-5683-4246-B625-C44A3D883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29" r:id="rId1"/>
    <p:sldLayoutId id="2147485730" r:id="rId2"/>
    <p:sldLayoutId id="2147485731" r:id="rId3"/>
    <p:sldLayoutId id="2147485732" r:id="rId4"/>
    <p:sldLayoutId id="2147485733" r:id="rId5"/>
    <p:sldLayoutId id="2147485734" r:id="rId6"/>
    <p:sldLayoutId id="2147485735" r:id="rId7"/>
    <p:sldLayoutId id="2147485736" r:id="rId8"/>
    <p:sldLayoutId id="2147485737" r:id="rId9"/>
    <p:sldLayoutId id="2147485738" r:id="rId10"/>
    <p:sldLayoutId id="214748573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608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608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F3E296C-C65A-4918-A802-7DCA73E07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0" r:id="rId1"/>
    <p:sldLayoutId id="2147485741" r:id="rId2"/>
    <p:sldLayoutId id="2147485742" r:id="rId3"/>
    <p:sldLayoutId id="2147485743" r:id="rId4"/>
    <p:sldLayoutId id="2147485744" r:id="rId5"/>
    <p:sldLayoutId id="2147485745" r:id="rId6"/>
    <p:sldLayoutId id="2147485746" r:id="rId7"/>
    <p:sldLayoutId id="2147485747" r:id="rId8"/>
    <p:sldLayoutId id="2147485748" r:id="rId9"/>
    <p:sldLayoutId id="2147485749" r:id="rId10"/>
    <p:sldLayoutId id="214748575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710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711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7605EA7-B036-4437-AAE7-488A048E2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51" r:id="rId1"/>
    <p:sldLayoutId id="2147485752" r:id="rId2"/>
    <p:sldLayoutId id="2147485753" r:id="rId3"/>
    <p:sldLayoutId id="2147485754" r:id="rId4"/>
    <p:sldLayoutId id="2147485755" r:id="rId5"/>
    <p:sldLayoutId id="2147485756" r:id="rId6"/>
    <p:sldLayoutId id="2147485757" r:id="rId7"/>
    <p:sldLayoutId id="2147485758" r:id="rId8"/>
    <p:sldLayoutId id="2147485759" r:id="rId9"/>
    <p:sldLayoutId id="2147485760" r:id="rId10"/>
    <p:sldLayoutId id="214748576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4813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813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54AD464-1BD9-4B14-81D1-A14941245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915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915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7F0CBFB-14FA-4B97-8246-CDCE01C87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3" r:id="rId1"/>
    <p:sldLayoutId id="2147485774" r:id="rId2"/>
    <p:sldLayoutId id="2147485775" r:id="rId3"/>
    <p:sldLayoutId id="2147485776" r:id="rId4"/>
    <p:sldLayoutId id="2147485777" r:id="rId5"/>
    <p:sldLayoutId id="2147485778" r:id="rId6"/>
    <p:sldLayoutId id="2147485779" r:id="rId7"/>
    <p:sldLayoutId id="2147485780" r:id="rId8"/>
    <p:sldLayoutId id="2147485781" r:id="rId9"/>
    <p:sldLayoutId id="2147485782" r:id="rId10"/>
    <p:sldLayoutId id="21474857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01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F9B9FA5-E87E-415C-8CFB-831952BA4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183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4" r:id="rId1"/>
    <p:sldLayoutId id="2147485785" r:id="rId2"/>
    <p:sldLayoutId id="2147485786" r:id="rId3"/>
    <p:sldLayoutId id="2147485787" r:id="rId4"/>
    <p:sldLayoutId id="2147485788" r:id="rId5"/>
    <p:sldLayoutId id="2147485789" r:id="rId6"/>
    <p:sldLayoutId id="2147485790" r:id="rId7"/>
    <p:sldLayoutId id="2147485791" r:id="rId8"/>
    <p:sldLayoutId id="2147485792" r:id="rId9"/>
    <p:sldLayoutId id="2147485793" r:id="rId10"/>
    <p:sldLayoutId id="214748579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120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120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E446575-CDA4-4DE2-8CEA-D2F319F2F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795" r:id="rId1"/>
    <p:sldLayoutId id="2147485796" r:id="rId2"/>
    <p:sldLayoutId id="2147485797" r:id="rId3"/>
    <p:sldLayoutId id="2147485798" r:id="rId4"/>
    <p:sldLayoutId id="2147485799" r:id="rId5"/>
    <p:sldLayoutId id="2147485800" r:id="rId6"/>
    <p:sldLayoutId id="2147485801" r:id="rId7"/>
    <p:sldLayoutId id="2147485802" r:id="rId8"/>
    <p:sldLayoutId id="2147485803" r:id="rId9"/>
    <p:sldLayoutId id="2147485804" r:id="rId10"/>
    <p:sldLayoutId id="214748580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189540D-F1F7-498A-A34B-2D8E60AE8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1" r:id="rId1"/>
    <p:sldLayoutId id="2147485312" r:id="rId2"/>
    <p:sldLayoutId id="2147485313" r:id="rId3"/>
    <p:sldLayoutId id="2147485314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29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223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22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B3B6AB8-1462-49EF-A24A-08FD63FA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6" r:id="rId1"/>
    <p:sldLayoutId id="2147485807" r:id="rId2"/>
    <p:sldLayoutId id="2147485808" r:id="rId3"/>
    <p:sldLayoutId id="2147485809" r:id="rId4"/>
    <p:sldLayoutId id="2147485810" r:id="rId5"/>
    <p:sldLayoutId id="2147485811" r:id="rId6"/>
    <p:sldLayoutId id="2147485812" r:id="rId7"/>
    <p:sldLayoutId id="2147485813" r:id="rId8"/>
    <p:sldLayoutId id="2147485814" r:id="rId9"/>
    <p:sldLayoutId id="2147485815" r:id="rId10"/>
    <p:sldLayoutId id="21474858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325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32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5FF2B4A-A188-45D7-A2C5-3193E28F4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7" r:id="rId1"/>
    <p:sldLayoutId id="2147485818" r:id="rId2"/>
    <p:sldLayoutId id="2147485819" r:id="rId3"/>
    <p:sldLayoutId id="2147485820" r:id="rId4"/>
    <p:sldLayoutId id="2147485821" r:id="rId5"/>
    <p:sldLayoutId id="2147485822" r:id="rId6"/>
    <p:sldLayoutId id="2147485823" r:id="rId7"/>
    <p:sldLayoutId id="2147485824" r:id="rId8"/>
    <p:sldLayoutId id="2147485825" r:id="rId9"/>
    <p:sldLayoutId id="2147485826" r:id="rId10"/>
    <p:sldLayoutId id="21474858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5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427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427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8DF1461-4537-42B8-919C-519ECE5C3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8" r:id="rId1"/>
    <p:sldLayoutId id="2147485829" r:id="rId2"/>
    <p:sldLayoutId id="2147485830" r:id="rId3"/>
    <p:sldLayoutId id="2147485831" r:id="rId4"/>
    <p:sldLayoutId id="2147485832" r:id="rId5"/>
    <p:sldLayoutId id="2147485833" r:id="rId6"/>
    <p:sldLayoutId id="2147485834" r:id="rId7"/>
    <p:sldLayoutId id="2147485835" r:id="rId8"/>
    <p:sldLayoutId id="2147485836" r:id="rId9"/>
    <p:sldLayoutId id="2147485837" r:id="rId10"/>
    <p:sldLayoutId id="214748583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9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530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530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012FA29-72AB-4C8A-8093-E580890C0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39" r:id="rId1"/>
    <p:sldLayoutId id="2147485840" r:id="rId2"/>
    <p:sldLayoutId id="2147485841" r:id="rId3"/>
    <p:sldLayoutId id="2147485842" r:id="rId4"/>
    <p:sldLayoutId id="2147485843" r:id="rId5"/>
    <p:sldLayoutId id="2147485844" r:id="rId6"/>
    <p:sldLayoutId id="2147485845" r:id="rId7"/>
    <p:sldLayoutId id="2147485846" r:id="rId8"/>
    <p:sldLayoutId id="2147485847" r:id="rId9"/>
    <p:sldLayoutId id="2147485848" r:id="rId10"/>
    <p:sldLayoutId id="214748584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6324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632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9E0F34-1C5E-44EC-BC3E-5C83DAFFD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0" r:id="rId1"/>
    <p:sldLayoutId id="2147485851" r:id="rId2"/>
    <p:sldLayoutId id="2147485852" r:id="rId3"/>
    <p:sldLayoutId id="2147485853" r:id="rId4"/>
    <p:sldLayoutId id="2147485854" r:id="rId5"/>
    <p:sldLayoutId id="2147485855" r:id="rId6"/>
    <p:sldLayoutId id="2147485856" r:id="rId7"/>
    <p:sldLayoutId id="2147485857" r:id="rId8"/>
    <p:sldLayoutId id="2147485858" r:id="rId9"/>
    <p:sldLayoutId id="2147485859" r:id="rId10"/>
    <p:sldLayoutId id="214748586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73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3AC33E-9D6B-4AF6-9CC4-C7A968A3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1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1" r:id="rId1"/>
    <p:sldLayoutId id="2147485862" r:id="rId2"/>
    <p:sldLayoutId id="2147485863" r:id="rId3"/>
    <p:sldLayoutId id="2147485864" r:id="rId4"/>
    <p:sldLayoutId id="2147485865" r:id="rId5"/>
    <p:sldLayoutId id="2147485866" r:id="rId6"/>
    <p:sldLayoutId id="2147485867" r:id="rId7"/>
    <p:sldLayoutId id="2147485868" r:id="rId8"/>
    <p:sldLayoutId id="2147485869" r:id="rId9"/>
    <p:sldLayoutId id="2147485870" r:id="rId10"/>
    <p:sldLayoutId id="21474858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8372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837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BE3512F-2771-494D-B482-1F913A9B4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5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7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5939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593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139F602-C088-4E5E-9962-81B3133FD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3" r:id="rId1"/>
    <p:sldLayoutId id="2147485884" r:id="rId2"/>
    <p:sldLayoutId id="2147485885" r:id="rId3"/>
    <p:sldLayoutId id="2147485886" r:id="rId4"/>
    <p:sldLayoutId id="2147485887" r:id="rId5"/>
    <p:sldLayoutId id="2147485888" r:id="rId6"/>
    <p:sldLayoutId id="2147485889" r:id="rId7"/>
    <p:sldLayoutId id="2147485890" r:id="rId8"/>
    <p:sldLayoutId id="2147485891" r:id="rId9"/>
    <p:sldLayoutId id="2147485892" r:id="rId10"/>
    <p:sldLayoutId id="21474858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042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042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08AFA65-5B91-4CEE-A617-9A140B13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4" r:id="rId1"/>
    <p:sldLayoutId id="2147485895" r:id="rId2"/>
    <p:sldLayoutId id="2147485896" r:id="rId3"/>
    <p:sldLayoutId id="2147485897" r:id="rId4"/>
    <p:sldLayoutId id="2147485898" r:id="rId5"/>
    <p:sldLayoutId id="2147485899" r:id="rId6"/>
    <p:sldLayoutId id="2147485900" r:id="rId7"/>
    <p:sldLayoutId id="2147485901" r:id="rId8"/>
    <p:sldLayoutId id="2147485902" r:id="rId9"/>
    <p:sldLayoutId id="2147485903" r:id="rId10"/>
    <p:sldLayoutId id="214748590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1445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144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F9AE2AF-2501-47FF-9FA6-BFB886B1E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5" r:id="rId1"/>
    <p:sldLayoutId id="2147485906" r:id="rId2"/>
    <p:sldLayoutId id="2147485907" r:id="rId3"/>
    <p:sldLayoutId id="2147485908" r:id="rId4"/>
    <p:sldLayoutId id="2147485909" r:id="rId5"/>
    <p:sldLayoutId id="2147485910" r:id="rId6"/>
    <p:sldLayoutId id="2147485911" r:id="rId7"/>
    <p:sldLayoutId id="2147485912" r:id="rId8"/>
    <p:sldLayoutId id="2147485913" r:id="rId9"/>
    <p:sldLayoutId id="2147485914" r:id="rId10"/>
    <p:sldLayoutId id="214748591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17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17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52EA673-5627-40CA-A7D3-49342AEAE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2" r:id="rId1"/>
    <p:sldLayoutId id="2147485323" r:id="rId2"/>
    <p:sldLayoutId id="2147485324" r:id="rId3"/>
    <p:sldLayoutId id="2147485325" r:id="rId4"/>
    <p:sldLayoutId id="2147485326" r:id="rId5"/>
    <p:sldLayoutId id="2147485327" r:id="rId6"/>
    <p:sldLayoutId id="2147485328" r:id="rId7"/>
    <p:sldLayoutId id="2147485329" r:id="rId8"/>
    <p:sldLayoutId id="2147485330" r:id="rId9"/>
    <p:sldLayoutId id="2147485331" r:id="rId10"/>
    <p:sldLayoutId id="21474853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2469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247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6D77265-6370-4375-BCE9-7FD0FA642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16" r:id="rId1"/>
    <p:sldLayoutId id="2147485917" r:id="rId2"/>
    <p:sldLayoutId id="2147485918" r:id="rId3"/>
    <p:sldLayoutId id="2147485919" r:id="rId4"/>
    <p:sldLayoutId id="2147485920" r:id="rId5"/>
    <p:sldLayoutId id="2147485921" r:id="rId6"/>
    <p:sldLayoutId id="2147485922" r:id="rId7"/>
    <p:sldLayoutId id="2147485923" r:id="rId8"/>
    <p:sldLayoutId id="2147485924" r:id="rId9"/>
    <p:sldLayoutId id="2147485925" r:id="rId10"/>
    <p:sldLayoutId id="214748592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3492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349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D16D00F-2A99-458C-8365-CD08CC0E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7" r:id="rId1"/>
    <p:sldLayoutId id="2147485928" r:id="rId2"/>
    <p:sldLayoutId id="2147485929" r:id="rId3"/>
    <p:sldLayoutId id="2147485930" r:id="rId4"/>
    <p:sldLayoutId id="2147485931" r:id="rId5"/>
    <p:sldLayoutId id="2147485932" r:id="rId6"/>
    <p:sldLayoutId id="2147485933" r:id="rId7"/>
    <p:sldLayoutId id="2147485934" r:id="rId8"/>
    <p:sldLayoutId id="2147485935" r:id="rId9"/>
    <p:sldLayoutId id="2147485936" r:id="rId10"/>
    <p:sldLayoutId id="214748593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45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EA63CB1-49B3-4A7F-ADAF-38764D226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19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8" r:id="rId1"/>
    <p:sldLayoutId id="2147485939" r:id="rId2"/>
    <p:sldLayoutId id="2147485940" r:id="rId3"/>
    <p:sldLayoutId id="2147485941" r:id="rId4"/>
    <p:sldLayoutId id="2147485942" r:id="rId5"/>
    <p:sldLayoutId id="2147485943" r:id="rId6"/>
    <p:sldLayoutId id="2147485944" r:id="rId7"/>
    <p:sldLayoutId id="2147485945" r:id="rId8"/>
    <p:sldLayoutId id="2147485946" r:id="rId9"/>
    <p:sldLayoutId id="2147485947" r:id="rId10"/>
    <p:sldLayoutId id="214748594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2819400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2819400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540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55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875" y="6354763"/>
            <a:ext cx="1647825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070F170-4FD5-4F3C-B915-A240B3EB0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49" r:id="rId1"/>
    <p:sldLayoutId id="2147485950" r:id="rId2"/>
    <p:sldLayoutId id="2147485951" r:id="rId3"/>
    <p:sldLayoutId id="2147485952" r:id="rId4"/>
    <p:sldLayoutId id="2147485953" r:id="rId5"/>
    <p:sldLayoutId id="2147485954" r:id="rId6"/>
    <p:sldLayoutId id="2147485955" r:id="rId7"/>
    <p:sldLayoutId id="2147485956" r:id="rId8"/>
    <p:sldLayoutId id="2147485957" r:id="rId9"/>
    <p:sldLayoutId id="2147485958" r:id="rId10"/>
    <p:sldLayoutId id="21474859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traight Connector 27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3" name="Straight Connector 28"/>
          <p:cNvSpPr>
            <a:spLocks noChangeShapeType="1"/>
          </p:cNvSpPr>
          <p:nvPr/>
        </p:nvSpPr>
        <p:spPr bwMode="auto">
          <a:xfrm>
            <a:off x="495300" y="1143000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Isosceles Triangle 9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5" name="Isosceles Triangle 10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656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656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125178-692E-467F-9318-ADD547E52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0" r:id="rId1"/>
    <p:sldLayoutId id="2147485961" r:id="rId2"/>
    <p:sldLayoutId id="2147485962" r:id="rId3"/>
    <p:sldLayoutId id="2147485963" r:id="rId4"/>
    <p:sldLayoutId id="2147485964" r:id="rId5"/>
    <p:sldLayoutId id="2147485965" r:id="rId6"/>
    <p:sldLayoutId id="2147485966" r:id="rId7"/>
    <p:sldLayoutId id="2147485967" r:id="rId8"/>
    <p:sldLayoutId id="2147485968" r:id="rId9"/>
    <p:sldLayoutId id="2147485969" r:id="rId10"/>
    <p:sldLayoutId id="21474859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7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7588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758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198281A-F195-4325-BDA0-378D8B6C4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5972" r:id="rId2"/>
    <p:sldLayoutId id="2147485973" r:id="rId3"/>
    <p:sldLayoutId id="2147485974" r:id="rId4"/>
    <p:sldLayoutId id="2147485975" r:id="rId5"/>
    <p:sldLayoutId id="2147485976" r:id="rId6"/>
    <p:sldLayoutId id="2147485977" r:id="rId7"/>
    <p:sldLayoutId id="2147485978" r:id="rId8"/>
    <p:sldLayoutId id="2147485979" r:id="rId9"/>
    <p:sldLayoutId id="2147485980" r:id="rId10"/>
    <p:sldLayoutId id="21474859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Straight Connector 11"/>
          <p:cNvSpPr>
            <a:spLocks noChangeShapeType="1"/>
          </p:cNvSpPr>
          <p:nvPr/>
        </p:nvSpPr>
        <p:spPr bwMode="auto">
          <a:xfrm rot="5400000">
            <a:off x="367506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Isosceles Triangle 14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68613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861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CD11311-A4CC-40A5-8187-616A98EB6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2" r:id="rId1"/>
    <p:sldLayoutId id="2147485983" r:id="rId2"/>
    <p:sldLayoutId id="2147485984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963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6963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F074DB6-E33F-4C0D-8118-7B458D10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993" r:id="rId1"/>
    <p:sldLayoutId id="2147485994" r:id="rId2"/>
    <p:sldLayoutId id="2147485995" r:id="rId3"/>
    <p:sldLayoutId id="2147485996" r:id="rId4"/>
    <p:sldLayoutId id="2147485997" r:id="rId5"/>
    <p:sldLayoutId id="2147485998" r:id="rId6"/>
    <p:sldLayoutId id="2147485999" r:id="rId7"/>
    <p:sldLayoutId id="2147486000" r:id="rId8"/>
    <p:sldLayoutId id="2147486001" r:id="rId9"/>
    <p:sldLayoutId id="2147486002" r:id="rId10"/>
    <p:sldLayoutId id="21474860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7066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7066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964CF06-A7CB-4D4E-B6C7-0C90B1AFC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4" r:id="rId1"/>
    <p:sldLayoutId id="2147486005" r:id="rId2"/>
    <p:sldLayoutId id="2147486006" r:id="rId3"/>
    <p:sldLayoutId id="2147486007" r:id="rId4"/>
    <p:sldLayoutId id="2147486008" r:id="rId5"/>
    <p:sldLayoutId id="2147486009" r:id="rId6"/>
    <p:sldLayoutId id="2147486010" r:id="rId7"/>
    <p:sldLayoutId id="2147486011" r:id="rId8"/>
    <p:sldLayoutId id="2147486012" r:id="rId9"/>
    <p:sldLayoutId id="2147486013" r:id="rId10"/>
    <p:sldLayoutId id="21474860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300" y="500063"/>
            <a:ext cx="198438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197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819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B2586CB-1ABC-4100-A8D0-F518D7DE4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33" r:id="rId1"/>
    <p:sldLayoutId id="2147485334" r:id="rId2"/>
    <p:sldLayoutId id="2147485335" r:id="rId3"/>
    <p:sldLayoutId id="2147485336" r:id="rId4"/>
    <p:sldLayoutId id="2147485337" r:id="rId5"/>
    <p:sldLayoutId id="2147485338" r:id="rId6"/>
    <p:sldLayoutId id="2147485339" r:id="rId7"/>
    <p:sldLayoutId id="2147485340" r:id="rId8"/>
    <p:sldLayoutId id="2147485341" r:id="rId9"/>
    <p:sldLayoutId id="2147485342" r:id="rId10"/>
    <p:sldLayoutId id="21474853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traight Connector 10"/>
          <p:cNvSpPr>
            <a:spLocks noChangeShapeType="1"/>
          </p:cNvSpPr>
          <p:nvPr/>
        </p:nvSpPr>
        <p:spPr bwMode="auto">
          <a:xfrm>
            <a:off x="495300" y="6353175"/>
            <a:ext cx="89154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Isosceles Triangle 11"/>
          <p:cNvSpPr>
            <a:spLocks noChangeAspect="1"/>
          </p:cNvSpPr>
          <p:nvPr/>
        </p:nvSpPr>
        <p:spPr bwMode="auto">
          <a:xfrm rot="5400000">
            <a:off x="461963" y="6462712"/>
            <a:ext cx="190500" cy="13017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/>
            <a:endParaRPr lang="x-none" altLang="x-none" sz="180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9220" name="Straight Connector 14"/>
          <p:cNvSpPr>
            <a:spLocks noChangeShapeType="1"/>
          </p:cNvSpPr>
          <p:nvPr/>
        </p:nvSpPr>
        <p:spPr bwMode="auto">
          <a:xfrm rot="5400000">
            <a:off x="41767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922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934200" y="6356350"/>
            <a:ext cx="2479675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0075" y="6356350"/>
            <a:ext cx="37973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575" y="6356350"/>
            <a:ext cx="2146300" cy="365125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26B7B55-E4BB-4C7D-9D13-A81010FF3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81075" y="3648075"/>
            <a:ext cx="79248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90600" y="5048250"/>
            <a:ext cx="79248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981075" y="3648075"/>
            <a:ext cx="24765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990600" y="5048250"/>
            <a:ext cx="24765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46" name="Title Placeholder 21"/>
          <p:cNvSpPr>
            <a:spLocks noGrp="1"/>
          </p:cNvSpPr>
          <p:nvPr>
            <p:ph type="title"/>
          </p:nvPr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4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95300" y="1219200"/>
            <a:ext cx="89154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2"/>
          </p:nvPr>
        </p:nvSpPr>
        <p:spPr>
          <a:xfrm>
            <a:off x="6934200" y="6354763"/>
            <a:ext cx="24765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40075" y="6354763"/>
            <a:ext cx="376555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317625" y="6354763"/>
            <a:ext cx="1320800" cy="366712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9E46304-F6EB-44A5-A629-721C7EA1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82563" y="20638"/>
            <a:ext cx="1844675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11"/>
          <p:cNvSpPr/>
          <p:nvPr userDrawn="1"/>
        </p:nvSpPr>
        <p:spPr>
          <a:xfrm>
            <a:off x="1096963" y="0"/>
            <a:ext cx="8809037" cy="6858000"/>
          </a:xfrm>
          <a:prstGeom prst="rect">
            <a:avLst/>
          </a:prstGeom>
          <a:solidFill>
            <a:srgbClr val="FFF9E5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5783" tIns="47892" rIns="95783" bIns="4789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>
          <a:solidFill>
            <a:schemeClr val="tx2"/>
          </a:solidFill>
          <a:latin typeface="+mn-lt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6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76288" y="908050"/>
            <a:ext cx="8420100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232</a:t>
            </a:r>
            <a:br>
              <a:rPr lang="tr-TR" altLang="x-none" sz="380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1281113" y="3890963"/>
            <a:ext cx="755967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Lecture 3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Combinational Circuit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7232CFA-6B0B-4C45-B2F7-BCF4E9846D6D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12083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9366250" cy="5029200"/>
          </a:xfrm>
        </p:spPr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Two standard (canonical) expression forms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Canonical sum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dirty="0"/>
              <a:t>a.k.a., “disjunctive normal form” or </a:t>
            </a:r>
            <a:r>
              <a:rPr lang="en-US" altLang="x-none" i="1" u="sng" dirty="0"/>
              <a:t>“sum-of-products”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dirty="0"/>
              <a:t>OR of AND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Canonical product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dirty="0"/>
              <a:t>a.k.a., “conjunctive normal form” or </a:t>
            </a:r>
            <a:r>
              <a:rPr lang="en-US" altLang="x-none" i="1" u="sng" dirty="0"/>
              <a:t>“product-of-sums”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dirty="0"/>
              <a:t>AND of OR terms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In both forms, each </a:t>
            </a:r>
            <a:r>
              <a:rPr lang="en-US" altLang="x-none" sz="2100" dirty="0">
                <a:latin typeface="Verdana" pitchFamily="34" charset="0"/>
              </a:rPr>
              <a:t>1</a:t>
            </a:r>
            <a:r>
              <a:rPr lang="en-US" altLang="x-none" dirty="0"/>
              <a:t>st-level operator corresponds to one row of truth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2nd-level operator combines </a:t>
            </a:r>
            <a:r>
              <a:rPr lang="en-US" altLang="x-none" sz="2100" dirty="0">
                <a:latin typeface="Verdana" pitchFamily="34" charset="0"/>
              </a:rPr>
              <a:t>1</a:t>
            </a:r>
            <a:r>
              <a:rPr lang="en-US" altLang="x-none" dirty="0"/>
              <a:t>st-level results</a:t>
            </a: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Standard Expression Forms</a:t>
            </a:r>
            <a:endParaRPr lang="tr-TR" altLang="x-none" sz="32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FCC30D3-B5E7-460F-8881-787C2DD8C5C2}" type="slidenum">
              <a:rPr lang="en-US" altLang="x-none"/>
              <a:pPr/>
              <a:t>11</a:t>
            </a:fld>
            <a:endParaRPr lang="en-US" altLang="x-none"/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962025" y="2286000"/>
          <a:ext cx="82581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13" name="Equation" r:id="rId3" imgW="3479800" imgH="254000" progId="Equation.3">
                  <p:embed/>
                </p:oleObj>
              </mc:Choice>
              <mc:Fallback>
                <p:oleObj name="Equation" r:id="rId3" imgW="34798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286000"/>
                        <a:ext cx="82581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80975" y="4929188"/>
          <a:ext cx="96266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14" name="Equation" r:id="rId5" imgW="3771900" imgH="254000" progId="Equation.3">
                  <p:embed/>
                </p:oleObj>
              </mc:Choice>
              <mc:Fallback>
                <p:oleObj name="Equation" r:id="rId5" imgW="37719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929188"/>
                        <a:ext cx="96266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1029"/>
          <p:cNvSpPr txBox="1">
            <a:spLocks noChangeArrowheads="1"/>
          </p:cNvSpPr>
          <p:nvPr/>
        </p:nvSpPr>
        <p:spPr bwMode="auto">
          <a:xfrm>
            <a:off x="2286000" y="1219200"/>
            <a:ext cx="5949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Standard Sum Form</a:t>
            </a:r>
          </a:p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Sum of Products (OR of AND terms)</a:t>
            </a:r>
          </a:p>
        </p:txBody>
      </p:sp>
      <p:sp>
        <p:nvSpPr>
          <p:cNvPr id="57350" name="Text Box 1031"/>
          <p:cNvSpPr txBox="1">
            <a:spLocks noChangeArrowheads="1"/>
          </p:cNvSpPr>
          <p:nvPr/>
        </p:nvSpPr>
        <p:spPr bwMode="auto">
          <a:xfrm>
            <a:off x="2355850" y="3786188"/>
            <a:ext cx="5949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Standard Product Form</a:t>
            </a:r>
          </a:p>
          <a:p>
            <a:pPr algn="ctr" eaLnBrk="0" hangingPunct="0">
              <a:spcAft>
                <a:spcPts val="1200"/>
              </a:spcAft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Product of Sums (AND of OR terms)</a:t>
            </a:r>
          </a:p>
        </p:txBody>
      </p:sp>
      <p:sp>
        <p:nvSpPr>
          <p:cNvPr id="121862" name="Text Box 1032"/>
          <p:cNvSpPr txBox="1">
            <a:spLocks noChangeArrowheads="1"/>
          </p:cNvSpPr>
          <p:nvPr/>
        </p:nvSpPr>
        <p:spPr bwMode="auto">
          <a:xfrm>
            <a:off x="4471988" y="3128963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Minterms</a:t>
            </a:r>
          </a:p>
        </p:txBody>
      </p:sp>
      <p:sp>
        <p:nvSpPr>
          <p:cNvPr id="121863" name="Text Box 1033"/>
          <p:cNvSpPr txBox="1">
            <a:spLocks noChangeArrowheads="1"/>
          </p:cNvSpPr>
          <p:nvPr/>
        </p:nvSpPr>
        <p:spPr bwMode="auto">
          <a:xfrm>
            <a:off x="4217988" y="5848350"/>
            <a:ext cx="1481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Maxterms</a:t>
            </a:r>
          </a:p>
        </p:txBody>
      </p:sp>
      <p:sp>
        <p:nvSpPr>
          <p:cNvPr id="121864" name="Line 1034"/>
          <p:cNvSpPr>
            <a:spLocks noChangeShapeType="1"/>
          </p:cNvSpPr>
          <p:nvPr/>
        </p:nvSpPr>
        <p:spPr bwMode="auto">
          <a:xfrm flipH="1" flipV="1">
            <a:off x="3695700" y="2757488"/>
            <a:ext cx="7429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5" name="Line 1035"/>
          <p:cNvSpPr>
            <a:spLocks noChangeShapeType="1"/>
          </p:cNvSpPr>
          <p:nvPr/>
        </p:nvSpPr>
        <p:spPr bwMode="auto">
          <a:xfrm flipV="1">
            <a:off x="5016500" y="2757488"/>
            <a:ext cx="82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6" name="Line 1036"/>
          <p:cNvSpPr>
            <a:spLocks noChangeShapeType="1"/>
          </p:cNvSpPr>
          <p:nvPr/>
        </p:nvSpPr>
        <p:spPr bwMode="auto">
          <a:xfrm flipV="1">
            <a:off x="5429250" y="2757488"/>
            <a:ext cx="12382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7" name="Line 1037"/>
          <p:cNvSpPr>
            <a:spLocks noChangeShapeType="1"/>
          </p:cNvSpPr>
          <p:nvPr/>
        </p:nvSpPr>
        <p:spPr bwMode="auto">
          <a:xfrm flipV="1">
            <a:off x="5924550" y="2757488"/>
            <a:ext cx="2311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8" name="Line 1038"/>
          <p:cNvSpPr>
            <a:spLocks noChangeShapeType="1"/>
          </p:cNvSpPr>
          <p:nvPr/>
        </p:nvSpPr>
        <p:spPr bwMode="auto">
          <a:xfrm flipH="1" flipV="1">
            <a:off x="3302000" y="5476875"/>
            <a:ext cx="908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69" name="Line 1039"/>
          <p:cNvSpPr>
            <a:spLocks noChangeShapeType="1"/>
          </p:cNvSpPr>
          <p:nvPr/>
        </p:nvSpPr>
        <p:spPr bwMode="auto">
          <a:xfrm flipV="1">
            <a:off x="4705350" y="5476875"/>
            <a:ext cx="1651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70" name="Line 1040"/>
          <p:cNvSpPr>
            <a:spLocks noChangeShapeType="1"/>
          </p:cNvSpPr>
          <p:nvPr/>
        </p:nvSpPr>
        <p:spPr bwMode="auto">
          <a:xfrm flipV="1">
            <a:off x="5200650" y="5476875"/>
            <a:ext cx="14033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1871" name="Line 1041"/>
          <p:cNvSpPr>
            <a:spLocks noChangeShapeType="1"/>
          </p:cNvSpPr>
          <p:nvPr/>
        </p:nvSpPr>
        <p:spPr bwMode="auto">
          <a:xfrm flipV="1">
            <a:off x="5778500" y="5476875"/>
            <a:ext cx="264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Standard Forms (cont.)</a:t>
            </a:r>
            <a:endParaRPr lang="tr-TR" altLang="x-none" sz="32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36EBF12-B113-4DA8-B4C6-0C8A9771B179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Standard Sum Form</a:t>
            </a:r>
          </a:p>
        </p:txBody>
      </p:sp>
      <p:sp>
        <p:nvSpPr>
          <p:cNvPr id="122883" name="Rectangle 5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Each product (AND) term is a “</a:t>
            </a:r>
            <a:r>
              <a:rPr lang="en-US" altLang="x-none" dirty="0" err="1"/>
              <a:t>Minterm</a:t>
            </a:r>
            <a:r>
              <a:rPr lang="en-US" altLang="x-none" dirty="0"/>
              <a:t>”</a:t>
            </a:r>
          </a:p>
          <a:p>
            <a:pPr lvl="1" eaLnBrk="1" hangingPunct="1"/>
            <a:r>
              <a:rPr lang="en-US" altLang="x-none" dirty="0"/>
              <a:t>“</a:t>
            </a:r>
            <a:r>
              <a:rPr lang="en-US" altLang="x-none" dirty="0" err="1"/>
              <a:t>AND”ed</a:t>
            </a:r>
            <a:r>
              <a:rPr lang="en-US" altLang="x-none" dirty="0"/>
              <a:t> product of literals in which each variable appears exactly once, in true or complemented form (but not both!)</a:t>
            </a:r>
          </a:p>
          <a:p>
            <a:pPr lvl="1" eaLnBrk="1" hangingPunct="1"/>
            <a:r>
              <a:rPr lang="en-US" altLang="x-none" dirty="0"/>
              <a:t>Each </a:t>
            </a:r>
            <a:r>
              <a:rPr lang="en-US" altLang="x-none" dirty="0" err="1"/>
              <a:t>minterm</a:t>
            </a:r>
            <a:r>
              <a:rPr lang="en-US" altLang="x-none" dirty="0"/>
              <a:t> has exactly one ‘</a:t>
            </a:r>
            <a:r>
              <a:rPr lang="en-US" altLang="x-none" sz="2200" dirty="0">
                <a:latin typeface="Verdana" pitchFamily="34" charset="0"/>
              </a:rPr>
              <a:t>1</a:t>
            </a:r>
            <a:r>
              <a:rPr lang="en-US" altLang="x-none" dirty="0"/>
              <a:t>’ in the truth table</a:t>
            </a:r>
          </a:p>
          <a:p>
            <a:pPr lvl="1" eaLnBrk="1" hangingPunct="1"/>
            <a:r>
              <a:rPr lang="en-US" altLang="x-none" dirty="0"/>
              <a:t>When </a:t>
            </a:r>
            <a:r>
              <a:rPr lang="en-US" altLang="x-none" dirty="0" err="1"/>
              <a:t>minterms</a:t>
            </a:r>
            <a:r>
              <a:rPr lang="en-US" altLang="x-none" dirty="0"/>
              <a:t> are </a:t>
            </a:r>
            <a:r>
              <a:rPr lang="en-US" altLang="x-none" dirty="0" err="1"/>
              <a:t>ORed</a:t>
            </a:r>
            <a:r>
              <a:rPr lang="en-US" altLang="x-none" dirty="0"/>
              <a:t> together each </a:t>
            </a:r>
            <a:r>
              <a:rPr lang="en-US" altLang="x-none" dirty="0" err="1"/>
              <a:t>minterm</a:t>
            </a:r>
            <a:r>
              <a:rPr lang="en-US" altLang="x-none" dirty="0"/>
              <a:t> contributes a ‘</a:t>
            </a:r>
            <a:r>
              <a:rPr lang="en-US" altLang="x-none" sz="2200" dirty="0">
                <a:latin typeface="Verdana" pitchFamily="34" charset="0"/>
              </a:rPr>
              <a:t>1</a:t>
            </a:r>
            <a:r>
              <a:rPr lang="en-US" altLang="x-none" dirty="0"/>
              <a:t>’ to the final function</a:t>
            </a:r>
          </a:p>
          <a:p>
            <a:pPr algn="ctr" eaLnBrk="1" hangingPunct="1">
              <a:buFont typeface="Symbol" pitchFamily="18" charset="2"/>
              <a:buNone/>
            </a:pPr>
            <a:endParaRPr lang="en-US" altLang="x-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6A73232-1AD0-4AEA-ADB1-0D86411976D6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23906" name="Text Box 3"/>
          <p:cNvSpPr txBox="1">
            <a:spLocks noChangeArrowheads="1"/>
          </p:cNvSpPr>
          <p:nvPr/>
        </p:nvSpPr>
        <p:spPr bwMode="auto">
          <a:xfrm>
            <a:off x="2068513" y="1200150"/>
            <a:ext cx="4016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C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23907" name="Text Box 4"/>
          <p:cNvSpPr txBox="1">
            <a:spLocks noChangeArrowheads="1"/>
          </p:cNvSpPr>
          <p:nvPr/>
        </p:nvSpPr>
        <p:spPr bwMode="auto">
          <a:xfrm>
            <a:off x="1490663" y="1200150"/>
            <a:ext cx="4016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23908" name="Text Box 5"/>
          <p:cNvSpPr txBox="1">
            <a:spLocks noChangeArrowheads="1"/>
          </p:cNvSpPr>
          <p:nvPr/>
        </p:nvSpPr>
        <p:spPr bwMode="auto">
          <a:xfrm>
            <a:off x="914400" y="1200150"/>
            <a:ext cx="419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2638425" y="1200150"/>
            <a:ext cx="1428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/>
              <a:t>Minterms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0 </a:t>
            </a:r>
            <a:r>
              <a:rPr lang="en-US" altLang="x-none"/>
              <a:t> = 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1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2 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3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4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5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6</a:t>
            </a:r>
            <a:r>
              <a:rPr lang="en-US" altLang="x-none"/>
              <a:t> =</a:t>
            </a:r>
          </a:p>
          <a:p>
            <a:r>
              <a:rPr lang="en-US" altLang="x-none"/>
              <a:t>m</a:t>
            </a:r>
            <a:r>
              <a:rPr lang="en-US" altLang="x-none" baseline="-25000"/>
              <a:t>7</a:t>
            </a:r>
            <a:r>
              <a:rPr lang="en-US" altLang="x-none"/>
              <a:t> =</a:t>
            </a:r>
          </a:p>
        </p:txBody>
      </p:sp>
      <p:sp>
        <p:nvSpPr>
          <p:cNvPr id="123910" name="Line 7"/>
          <p:cNvSpPr>
            <a:spLocks noChangeShapeType="1"/>
          </p:cNvSpPr>
          <p:nvPr/>
        </p:nvSpPr>
        <p:spPr bwMode="auto">
          <a:xfrm>
            <a:off x="987425" y="1681163"/>
            <a:ext cx="8255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11" name="Line 8"/>
          <p:cNvSpPr>
            <a:spLocks noChangeShapeType="1"/>
          </p:cNvSpPr>
          <p:nvPr/>
        </p:nvSpPr>
        <p:spPr bwMode="auto">
          <a:xfrm>
            <a:off x="25558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45065" name="Object 2"/>
          <p:cNvGraphicFramePr>
            <a:graphicFrameLocks noChangeAspect="1"/>
          </p:cNvGraphicFramePr>
          <p:nvPr/>
        </p:nvGraphicFramePr>
        <p:xfrm>
          <a:off x="3546475" y="1730375"/>
          <a:ext cx="7842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5" name="Equation" r:id="rId3" imgW="508000" imgH="1981200" progId="Equation.3">
                  <p:embed/>
                </p:oleObj>
              </mc:Choice>
              <mc:Fallback>
                <p:oleObj name="Equation" r:id="rId3" imgW="508000" imgH="198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730375"/>
                        <a:ext cx="784225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3" name="Line 10"/>
          <p:cNvSpPr>
            <a:spLocks noChangeShapeType="1"/>
          </p:cNvSpPr>
          <p:nvPr/>
        </p:nvSpPr>
        <p:spPr bwMode="auto">
          <a:xfrm>
            <a:off x="45370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656138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0</a:t>
            </a:r>
            <a:endParaRPr lang="en-US" altLang="x-none"/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37200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3</a:t>
            </a:r>
            <a:endParaRPr lang="en-US" altLang="x-none"/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445250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6</a:t>
            </a:r>
            <a:endParaRPr lang="en-US" altLang="x-none"/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353300" y="1200150"/>
            <a:ext cx="5461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m</a:t>
            </a:r>
            <a:r>
              <a:rPr lang="en-US" altLang="x-none" baseline="-25000"/>
              <a:t>7</a:t>
            </a:r>
            <a:endParaRPr lang="en-US" altLang="x-none"/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</p:txBody>
      </p:sp>
      <p:sp>
        <p:nvSpPr>
          <p:cNvPr id="123918" name="Line 15"/>
          <p:cNvSpPr>
            <a:spLocks noChangeShapeType="1"/>
          </p:cNvSpPr>
          <p:nvPr/>
        </p:nvSpPr>
        <p:spPr bwMode="auto">
          <a:xfrm>
            <a:off x="53625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19" name="Line 16"/>
          <p:cNvSpPr>
            <a:spLocks noChangeShapeType="1"/>
          </p:cNvSpPr>
          <p:nvPr/>
        </p:nvSpPr>
        <p:spPr bwMode="auto">
          <a:xfrm>
            <a:off x="627062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20" name="Line 17"/>
          <p:cNvSpPr>
            <a:spLocks noChangeShapeType="1"/>
          </p:cNvSpPr>
          <p:nvPr/>
        </p:nvSpPr>
        <p:spPr bwMode="auto">
          <a:xfrm>
            <a:off x="717867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3921" name="Line 18"/>
          <p:cNvSpPr>
            <a:spLocks noChangeShapeType="1"/>
          </p:cNvSpPr>
          <p:nvPr/>
        </p:nvSpPr>
        <p:spPr bwMode="auto">
          <a:xfrm>
            <a:off x="8086725" y="1349375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8507413" y="1200150"/>
            <a:ext cx="36671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F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0</a:t>
            </a:r>
          </a:p>
          <a:p>
            <a:pPr algn="ctr"/>
            <a:r>
              <a:rPr lang="en-US" altLang="x-none"/>
              <a:t>1</a:t>
            </a:r>
          </a:p>
          <a:p>
            <a:pPr algn="ctr"/>
            <a:r>
              <a:rPr lang="en-US" altLang="x-none"/>
              <a:t>1</a:t>
            </a:r>
          </a:p>
        </p:txBody>
      </p:sp>
      <p:graphicFrame>
        <p:nvGraphicFramePr>
          <p:cNvPr id="450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64866"/>
              </p:ext>
            </p:extLst>
          </p:nvPr>
        </p:nvGraphicFramePr>
        <p:xfrm>
          <a:off x="2618547" y="4876800"/>
          <a:ext cx="5154612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6" name="Equation" r:id="rId5" imgW="2514600" imgH="749300" progId="Equation.3">
                  <p:embed/>
                </p:oleObj>
              </mc:Choice>
              <mc:Fallback>
                <p:oleObj name="Equation" r:id="rId5" imgW="25146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547" y="4876800"/>
                        <a:ext cx="5154612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Minterms and Standard Sum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7" grpId="0"/>
      <p:bldP spid="45068" grpId="0"/>
      <p:bldP spid="45069" grpId="0"/>
      <p:bldP spid="45070" grpId="0"/>
      <p:bldP spid="450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79D8B82E-2B02-40CD-86EF-D2021D4D7240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Standard Product Form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Each OR (sum) term is a “</a:t>
            </a:r>
            <a:r>
              <a:rPr lang="en-US" altLang="x-none" dirty="0" err="1"/>
              <a:t>Maxterm</a:t>
            </a:r>
            <a:r>
              <a:rPr lang="en-US" altLang="x-none" dirty="0"/>
              <a:t>”</a:t>
            </a:r>
          </a:p>
          <a:p>
            <a:pPr lvl="1" eaLnBrk="1" hangingPunct="1"/>
            <a:r>
              <a:rPr lang="en-US" altLang="x-none" dirty="0" err="1"/>
              <a:t>ORed</a:t>
            </a:r>
            <a:r>
              <a:rPr lang="en-US" altLang="x-none" dirty="0"/>
              <a:t> product of literals in which each variable appears exactly once, in true or complemented form (but not both!)</a:t>
            </a:r>
          </a:p>
          <a:p>
            <a:pPr lvl="1" eaLnBrk="1" hangingPunct="1"/>
            <a:r>
              <a:rPr lang="en-US" altLang="x-none" dirty="0"/>
              <a:t>Each </a:t>
            </a:r>
            <a:r>
              <a:rPr lang="en-US" altLang="x-none" dirty="0" err="1"/>
              <a:t>maxterm</a:t>
            </a:r>
            <a:r>
              <a:rPr lang="en-US" altLang="x-none" dirty="0"/>
              <a:t> has exactly one ‘0’ in the truth table</a:t>
            </a:r>
          </a:p>
          <a:p>
            <a:pPr lvl="1" eaLnBrk="1" hangingPunct="1"/>
            <a:r>
              <a:rPr lang="en-US" altLang="x-none" dirty="0"/>
              <a:t>When </a:t>
            </a:r>
            <a:r>
              <a:rPr lang="en-US" altLang="x-none" dirty="0" err="1"/>
              <a:t>maxterms</a:t>
            </a:r>
            <a:r>
              <a:rPr lang="en-US" altLang="x-none" dirty="0"/>
              <a:t> are </a:t>
            </a:r>
            <a:r>
              <a:rPr lang="en-US" altLang="x-none" dirty="0" err="1"/>
              <a:t>ANDed</a:t>
            </a:r>
            <a:r>
              <a:rPr lang="en-US" altLang="x-none" dirty="0"/>
              <a:t> together each </a:t>
            </a:r>
            <a:r>
              <a:rPr lang="en-US" altLang="x-none" dirty="0" err="1"/>
              <a:t>maxterm</a:t>
            </a:r>
            <a:r>
              <a:rPr lang="en-US" altLang="x-none" dirty="0"/>
              <a:t> contributes a ‘0’ to the final function</a:t>
            </a:r>
          </a:p>
          <a:p>
            <a:pPr algn="ctr" eaLnBrk="1" hangingPunct="1">
              <a:buFont typeface="Symbol" pitchFamily="18" charset="2"/>
              <a:buNone/>
            </a:pPr>
            <a:endParaRPr lang="en-US" altLang="x-none" sz="1800" dirty="0">
              <a:solidFill>
                <a:srgbClr val="FF0000"/>
              </a:solidFill>
            </a:endParaRPr>
          </a:p>
          <a:p>
            <a:pPr algn="ctr" eaLnBrk="1" hangingPunct="1">
              <a:buFont typeface="Symbol" pitchFamily="18" charset="2"/>
              <a:buNone/>
            </a:pPr>
            <a:endParaRPr lang="en-US" altLang="x-none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472F9E8-8EF8-45EE-AA5B-0875422D61EB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125954" name="Text Box 3"/>
          <p:cNvSpPr txBox="1">
            <a:spLocks noChangeArrowheads="1"/>
          </p:cNvSpPr>
          <p:nvPr/>
        </p:nvSpPr>
        <p:spPr bwMode="auto">
          <a:xfrm>
            <a:off x="1993900" y="1182688"/>
            <a:ext cx="4127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C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125955" name="Text Box 4"/>
          <p:cNvSpPr txBox="1">
            <a:spLocks noChangeArrowheads="1"/>
          </p:cNvSpPr>
          <p:nvPr/>
        </p:nvSpPr>
        <p:spPr bwMode="auto">
          <a:xfrm>
            <a:off x="1416050" y="1182688"/>
            <a:ext cx="40798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B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125956" name="Text Box 5"/>
          <p:cNvSpPr txBox="1">
            <a:spLocks noChangeArrowheads="1"/>
          </p:cNvSpPr>
          <p:nvPr/>
        </p:nvSpPr>
        <p:spPr bwMode="auto">
          <a:xfrm>
            <a:off x="838200" y="1182688"/>
            <a:ext cx="40798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A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562225" y="1182688"/>
            <a:ext cx="1760538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latin typeface="Verdana" pitchFamily="34" charset="0"/>
              </a:rPr>
              <a:t>Maxterms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0 </a:t>
            </a:r>
            <a:r>
              <a:rPr lang="en-US" altLang="x-none">
                <a:latin typeface="Verdana" pitchFamily="34" charset="0"/>
              </a:rPr>
              <a:t>= 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1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2 </a:t>
            </a:r>
            <a:r>
              <a:rPr lang="en-US" altLang="x-none">
                <a:latin typeface="Verdana" pitchFamily="34" charset="0"/>
              </a:rPr>
              <a:t>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3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4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5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6</a:t>
            </a:r>
            <a:r>
              <a:rPr lang="en-US" altLang="x-none">
                <a:latin typeface="Verdana" pitchFamily="34" charset="0"/>
              </a:rPr>
              <a:t> =</a:t>
            </a:r>
          </a:p>
          <a:p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7</a:t>
            </a:r>
            <a:r>
              <a:rPr lang="en-US" altLang="x-none">
                <a:latin typeface="Verdana" pitchFamily="34" charset="0"/>
              </a:rPr>
              <a:t> =</a:t>
            </a:r>
          </a:p>
        </p:txBody>
      </p:sp>
      <p:sp>
        <p:nvSpPr>
          <p:cNvPr id="125958" name="Line 7"/>
          <p:cNvSpPr>
            <a:spLocks noChangeShapeType="1"/>
          </p:cNvSpPr>
          <p:nvPr/>
        </p:nvSpPr>
        <p:spPr bwMode="auto">
          <a:xfrm flipV="1">
            <a:off x="911225" y="1647825"/>
            <a:ext cx="84582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59" name="Line 8"/>
          <p:cNvSpPr>
            <a:spLocks noChangeShapeType="1"/>
          </p:cNvSpPr>
          <p:nvPr/>
        </p:nvSpPr>
        <p:spPr bwMode="auto">
          <a:xfrm>
            <a:off x="24796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47113" name="Object 2"/>
          <p:cNvGraphicFramePr>
            <a:graphicFrameLocks noChangeAspect="1"/>
          </p:cNvGraphicFramePr>
          <p:nvPr/>
        </p:nvGraphicFramePr>
        <p:xfrm>
          <a:off x="3484563" y="1719263"/>
          <a:ext cx="97631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3" name="Equation" r:id="rId3" imgW="635000" imgH="1981200" progId="Equation.3">
                  <p:embed/>
                </p:oleObj>
              </mc:Choice>
              <mc:Fallback>
                <p:oleObj name="Equation" r:id="rId3" imgW="635000" imgH="198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719263"/>
                        <a:ext cx="976312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Line 10"/>
          <p:cNvSpPr>
            <a:spLocks noChangeShapeType="1"/>
          </p:cNvSpPr>
          <p:nvPr/>
        </p:nvSpPr>
        <p:spPr bwMode="auto">
          <a:xfrm>
            <a:off x="44608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4565650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1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445125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2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353175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4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7261225" y="1182688"/>
            <a:ext cx="5953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M</a:t>
            </a:r>
            <a:r>
              <a:rPr lang="en-US" altLang="x-none" baseline="-25000">
                <a:latin typeface="Verdana" pitchFamily="34" charset="0"/>
              </a:rPr>
              <a:t>5</a:t>
            </a:r>
            <a:endParaRPr lang="en-US" altLang="x-none">
              <a:latin typeface="Verdana" pitchFamily="34" charset="0"/>
            </a:endParaRP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sp>
        <p:nvSpPr>
          <p:cNvPr id="125966" name="Line 15"/>
          <p:cNvSpPr>
            <a:spLocks noChangeShapeType="1"/>
          </p:cNvSpPr>
          <p:nvPr/>
        </p:nvSpPr>
        <p:spPr bwMode="auto">
          <a:xfrm>
            <a:off x="52863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67" name="Line 16"/>
          <p:cNvSpPr>
            <a:spLocks noChangeShapeType="1"/>
          </p:cNvSpPr>
          <p:nvPr/>
        </p:nvSpPr>
        <p:spPr bwMode="auto">
          <a:xfrm>
            <a:off x="619442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68" name="Line 17"/>
          <p:cNvSpPr>
            <a:spLocks noChangeShapeType="1"/>
          </p:cNvSpPr>
          <p:nvPr/>
        </p:nvSpPr>
        <p:spPr bwMode="auto">
          <a:xfrm>
            <a:off x="710247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25969" name="Line 18"/>
          <p:cNvSpPr>
            <a:spLocks noChangeShapeType="1"/>
          </p:cNvSpPr>
          <p:nvPr/>
        </p:nvSpPr>
        <p:spPr bwMode="auto">
          <a:xfrm>
            <a:off x="8010525" y="131286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8607425" y="1182688"/>
            <a:ext cx="39211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latin typeface="Verdana" pitchFamily="34" charset="0"/>
              </a:rPr>
              <a:t>F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0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  <a:p>
            <a:pPr algn="ctr"/>
            <a:r>
              <a:rPr lang="en-US" altLang="x-none">
                <a:latin typeface="Verdana" pitchFamily="34" charset="0"/>
              </a:rPr>
              <a:t>1</a:t>
            </a:r>
          </a:p>
        </p:txBody>
      </p:sp>
      <p:graphicFrame>
        <p:nvGraphicFramePr>
          <p:cNvPr id="47124" name="Object 3"/>
          <p:cNvGraphicFramePr>
            <a:graphicFrameLocks noChangeAspect="1"/>
          </p:cNvGraphicFramePr>
          <p:nvPr/>
        </p:nvGraphicFramePr>
        <p:xfrm>
          <a:off x="2168525" y="4795838"/>
          <a:ext cx="64420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4" name="Equation" r:id="rId5" imgW="3149600" imgH="787400" progId="Equation.3">
                  <p:embed/>
                </p:oleObj>
              </mc:Choice>
              <mc:Fallback>
                <p:oleObj name="Equation" r:id="rId5" imgW="3149600" imgH="78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795838"/>
                        <a:ext cx="644207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Maxterms and Standard Product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5" grpId="0"/>
      <p:bldP spid="47116" grpId="0"/>
      <p:bldP spid="47117" grpId="0"/>
      <p:bldP spid="47118" grpId="0"/>
      <p:bldP spid="47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 (K-Map) Minimization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(Read Chapter 3 in your book!)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CE24C2A-7F18-4D0A-9FEB-7B86DF698886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66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FD8A3C6-8D8D-4F28-AF92-420103F2925D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7373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Karnaugh Map Minimization</a:t>
            </a:r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9283700" cy="5334000"/>
          </a:xfrm>
        </p:spPr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Given a truth table ...</a:t>
            </a:r>
          </a:p>
          <a:p>
            <a:pPr eaLnBrk="1" hangingPunct="1"/>
            <a:r>
              <a:rPr lang="en-US" altLang="x-none" dirty="0" err="1"/>
              <a:t>Karnaugh</a:t>
            </a:r>
            <a:r>
              <a:rPr lang="en-US" altLang="x-none" dirty="0"/>
              <a:t> Map (or K-map) minimization is a </a:t>
            </a:r>
            <a:r>
              <a:rPr lang="en-US" altLang="x-none" i="1" u="sng" dirty="0"/>
              <a:t>visual minimization technique</a:t>
            </a:r>
          </a:p>
          <a:p>
            <a:pPr lvl="1" eaLnBrk="1" hangingPunct="1"/>
            <a:r>
              <a:rPr lang="en-US" altLang="x-none" dirty="0"/>
              <a:t>It is an application of </a:t>
            </a:r>
            <a:r>
              <a:rPr lang="en-US" altLang="x-none" i="1" u="sng" dirty="0"/>
              <a:t>adjacency</a:t>
            </a:r>
            <a:r>
              <a:rPr lang="en-US" altLang="x-none" dirty="0"/>
              <a:t> </a:t>
            </a:r>
          </a:p>
          <a:p>
            <a:pPr lvl="1" eaLnBrk="1" hangingPunct="1"/>
            <a:r>
              <a:rPr lang="en-US" altLang="x-none" dirty="0"/>
              <a:t>Procedure </a:t>
            </a:r>
            <a:r>
              <a:rPr lang="en-US" altLang="x-none" u="sng" dirty="0"/>
              <a:t>guarantees</a:t>
            </a:r>
            <a:r>
              <a:rPr lang="en-US" altLang="x-none" dirty="0"/>
              <a:t> a minimal expression</a:t>
            </a:r>
          </a:p>
          <a:p>
            <a:pPr lvl="1" eaLnBrk="1" hangingPunct="1"/>
            <a:r>
              <a:rPr lang="en-US" altLang="x-none" dirty="0"/>
              <a:t>Easy to use; fast</a:t>
            </a:r>
          </a:p>
          <a:p>
            <a:pPr lvl="1" eaLnBrk="1" hangingPunct="1"/>
            <a:r>
              <a:rPr lang="en-US" altLang="x-none" dirty="0"/>
              <a:t>Problems include: </a:t>
            </a:r>
            <a:r>
              <a:rPr lang="en-US" altLang="x-none" sz="1800" i="1" dirty="0">
                <a:solidFill>
                  <a:srgbClr val="800000"/>
                </a:solidFill>
              </a:rPr>
              <a:t>(Read this once after you learn how to use K-map)</a:t>
            </a:r>
            <a:endParaRPr lang="en-US" altLang="x-none" dirty="0"/>
          </a:p>
          <a:p>
            <a:pPr lvl="2" eaLnBrk="1" hangingPunct="1"/>
            <a:r>
              <a:rPr lang="en-US" altLang="x-none" dirty="0"/>
              <a:t>Applicable to limited number of variables (4 ~ 8)</a:t>
            </a:r>
          </a:p>
          <a:p>
            <a:pPr lvl="2" eaLnBrk="1" hangingPunct="1"/>
            <a:r>
              <a:rPr lang="en-US" altLang="x-none" dirty="0"/>
              <a:t>Errors in translation from TT to K-map</a:t>
            </a:r>
          </a:p>
          <a:p>
            <a:pPr lvl="2" eaLnBrk="1" hangingPunct="1"/>
            <a:r>
              <a:rPr lang="en-US" altLang="x-none" dirty="0"/>
              <a:t>Not grouping cells correctly </a:t>
            </a:r>
          </a:p>
          <a:p>
            <a:pPr lvl="2" eaLnBrk="1" hangingPunct="1"/>
            <a:r>
              <a:rPr lang="en-US" altLang="x-none" dirty="0"/>
              <a:t>Errors in reading final expression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B4837F1-464C-4F20-ACA3-9AA158688B33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K-map Minimization (cont.)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9283700" cy="533400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Basic K-map is a </a:t>
            </a:r>
            <a:r>
              <a:rPr lang="en-US" altLang="x-none" i="1" u="sng" dirty="0"/>
              <a:t>2-D rectangular array</a:t>
            </a:r>
            <a:r>
              <a:rPr lang="en-US" altLang="x-none" dirty="0"/>
              <a:t> of cells</a:t>
            </a:r>
          </a:p>
          <a:p>
            <a:pPr lvl="1" eaLnBrk="1" hangingPunct="1"/>
            <a:r>
              <a:rPr lang="en-US" altLang="x-none" dirty="0"/>
              <a:t>Each K-map represents one bit column of output</a:t>
            </a:r>
          </a:p>
          <a:p>
            <a:pPr lvl="1" eaLnBrk="1" hangingPunct="1"/>
            <a:r>
              <a:rPr lang="en-US" altLang="x-none" dirty="0"/>
              <a:t>Each cell contains one bit of output function</a:t>
            </a:r>
          </a:p>
          <a:p>
            <a:pPr eaLnBrk="1" hangingPunct="1"/>
            <a:r>
              <a:rPr lang="en-US" altLang="x-none" dirty="0"/>
              <a:t>Arrangement of cells in array facilitates recognition of adjacent terms</a:t>
            </a:r>
          </a:p>
          <a:p>
            <a:pPr lvl="1" eaLnBrk="1" hangingPunct="1"/>
            <a:r>
              <a:rPr lang="en-US" altLang="x-none" dirty="0"/>
              <a:t>Adjacent terms </a:t>
            </a:r>
            <a:r>
              <a:rPr lang="en-US" altLang="x-none" u="sng" dirty="0"/>
              <a:t>differ in one variable</a:t>
            </a:r>
            <a:r>
              <a:rPr lang="en-US" altLang="x-none" dirty="0"/>
              <a:t> value; equivalent to difference of one bit of input row values</a:t>
            </a:r>
          </a:p>
          <a:p>
            <a:pPr lvl="2" eaLnBrk="1" hangingPunct="1"/>
            <a:r>
              <a:rPr lang="en-US" altLang="x-none" dirty="0"/>
              <a:t>e.g. m</a:t>
            </a:r>
            <a:r>
              <a:rPr lang="en-US" altLang="x-none" baseline="-25000" dirty="0"/>
              <a:t>6</a:t>
            </a:r>
            <a:r>
              <a:rPr lang="en-US" altLang="x-none" dirty="0"/>
              <a:t> (110) and m</a:t>
            </a:r>
            <a:r>
              <a:rPr lang="en-US" altLang="x-none" baseline="-25000" dirty="0"/>
              <a:t>7</a:t>
            </a:r>
            <a:r>
              <a:rPr lang="en-US" altLang="x-none" dirty="0"/>
              <a:t> (111)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41AAC1B-EEDC-489B-8B85-69749EB70101}" type="slidenum">
              <a:rPr lang="en-US" altLang="x-none"/>
              <a:pPr/>
              <a:t>19</a:t>
            </a:fld>
            <a:endParaRPr lang="en-US" altLang="x-none"/>
          </a:p>
        </p:txBody>
      </p:sp>
      <p:grpSp>
        <p:nvGrpSpPr>
          <p:cNvPr id="129026" name="Group 3"/>
          <p:cNvGrpSpPr>
            <a:grpSpLocks/>
          </p:cNvGrpSpPr>
          <p:nvPr/>
        </p:nvGrpSpPr>
        <p:grpSpPr bwMode="auto">
          <a:xfrm>
            <a:off x="6035675" y="2030413"/>
            <a:ext cx="2649538" cy="3698875"/>
            <a:chOff x="3456" y="1248"/>
            <a:chExt cx="1541" cy="2330"/>
          </a:xfrm>
        </p:grpSpPr>
        <p:grpSp>
          <p:nvGrpSpPr>
            <p:cNvPr id="129044" name="Group 4"/>
            <p:cNvGrpSpPr>
              <a:grpSpLocks/>
            </p:cNvGrpSpPr>
            <p:nvPr/>
          </p:nvGrpSpPr>
          <p:grpSpPr bwMode="auto">
            <a:xfrm>
              <a:off x="3456" y="1296"/>
              <a:ext cx="1433" cy="2282"/>
              <a:chOff x="4080" y="1584"/>
              <a:chExt cx="1433" cy="2282"/>
            </a:xfrm>
          </p:grpSpPr>
          <p:sp>
            <p:nvSpPr>
              <p:cNvPr id="129046" name="Text Box 5"/>
              <p:cNvSpPr txBox="1">
                <a:spLocks noChangeArrowheads="1"/>
              </p:cNvSpPr>
              <p:nvPr/>
            </p:nvSpPr>
            <p:spPr bwMode="auto">
              <a:xfrm>
                <a:off x="408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29047" name="Text Box 6"/>
              <p:cNvSpPr txBox="1">
                <a:spLocks noChangeArrowheads="1"/>
              </p:cNvSpPr>
              <p:nvPr/>
            </p:nvSpPr>
            <p:spPr bwMode="auto">
              <a:xfrm>
                <a:off x="432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29048" name="Text Box 7"/>
              <p:cNvSpPr txBox="1">
                <a:spLocks noChangeArrowheads="1"/>
              </p:cNvSpPr>
              <p:nvPr/>
            </p:nvSpPr>
            <p:spPr bwMode="auto">
              <a:xfrm>
                <a:off x="456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29049" name="Text Box 8"/>
              <p:cNvSpPr txBox="1">
                <a:spLocks noChangeArrowheads="1"/>
              </p:cNvSpPr>
              <p:nvPr/>
            </p:nvSpPr>
            <p:spPr bwMode="auto">
              <a:xfrm>
                <a:off x="5232" y="1728"/>
                <a:ext cx="281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129050" name="Line 9"/>
              <p:cNvSpPr>
                <a:spLocks noChangeShapeType="1"/>
              </p:cNvSpPr>
              <p:nvPr/>
            </p:nvSpPr>
            <p:spPr bwMode="auto">
              <a:xfrm>
                <a:off x="4080" y="1728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51" name="Line 10"/>
              <p:cNvSpPr>
                <a:spLocks noChangeShapeType="1"/>
              </p:cNvSpPr>
              <p:nvPr/>
            </p:nvSpPr>
            <p:spPr bwMode="auto">
              <a:xfrm>
                <a:off x="5088" y="1584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52" name="Text Box 11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</p:txBody>
          </p:sp>
        </p:grpSp>
        <p:sp>
          <p:nvSpPr>
            <p:cNvPr id="129045" name="Text Box 12"/>
            <p:cNvSpPr txBox="1">
              <a:spLocks noChangeArrowheads="1"/>
            </p:cNvSpPr>
            <p:nvPr/>
          </p:nvSpPr>
          <p:spPr bwMode="auto">
            <a:xfrm>
              <a:off x="3456" y="1248"/>
              <a:ext cx="154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700"/>
                <a:t>A    B     C     D       minterm</a:t>
              </a:r>
            </a:p>
          </p:txBody>
        </p:sp>
      </p:grpSp>
      <p:grpSp>
        <p:nvGrpSpPr>
          <p:cNvPr id="129027" name="Group 13"/>
          <p:cNvGrpSpPr>
            <a:grpSpLocks/>
          </p:cNvGrpSpPr>
          <p:nvPr/>
        </p:nvGrpSpPr>
        <p:grpSpPr bwMode="auto">
          <a:xfrm>
            <a:off x="1744663" y="2030413"/>
            <a:ext cx="2651125" cy="3698875"/>
            <a:chOff x="864" y="1248"/>
            <a:chExt cx="1542" cy="2330"/>
          </a:xfrm>
        </p:grpSpPr>
        <p:grpSp>
          <p:nvGrpSpPr>
            <p:cNvPr id="129035" name="Group 14"/>
            <p:cNvGrpSpPr>
              <a:grpSpLocks/>
            </p:cNvGrpSpPr>
            <p:nvPr/>
          </p:nvGrpSpPr>
          <p:grpSpPr bwMode="auto">
            <a:xfrm>
              <a:off x="864" y="1296"/>
              <a:ext cx="1433" cy="2282"/>
              <a:chOff x="4080" y="1584"/>
              <a:chExt cx="1433" cy="2282"/>
            </a:xfrm>
          </p:grpSpPr>
          <p:sp>
            <p:nvSpPr>
              <p:cNvPr id="129037" name="Text Box 15"/>
              <p:cNvSpPr txBox="1">
                <a:spLocks noChangeArrowheads="1"/>
              </p:cNvSpPr>
              <p:nvPr/>
            </p:nvSpPr>
            <p:spPr bwMode="auto">
              <a:xfrm>
                <a:off x="408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29038" name="Text Box 16"/>
              <p:cNvSpPr txBox="1">
                <a:spLocks noChangeArrowheads="1"/>
              </p:cNvSpPr>
              <p:nvPr/>
            </p:nvSpPr>
            <p:spPr bwMode="auto">
              <a:xfrm>
                <a:off x="432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29039" name="Text Box 17"/>
              <p:cNvSpPr txBox="1">
                <a:spLocks noChangeArrowheads="1"/>
              </p:cNvSpPr>
              <p:nvPr/>
            </p:nvSpPr>
            <p:spPr bwMode="auto">
              <a:xfrm>
                <a:off x="456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29040" name="Text Box 18"/>
              <p:cNvSpPr txBox="1">
                <a:spLocks noChangeArrowheads="1"/>
              </p:cNvSpPr>
              <p:nvPr/>
            </p:nvSpPr>
            <p:spPr bwMode="auto">
              <a:xfrm>
                <a:off x="5232" y="1728"/>
                <a:ext cx="281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5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7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m</a:t>
                </a:r>
                <a:r>
                  <a:rPr lang="en-US" altLang="x-none" sz="1500" baseline="-25000">
                    <a:latin typeface="Arial" pitchFamily="34" charset="0"/>
                  </a:rPr>
                  <a:t>15</a:t>
                </a:r>
              </a:p>
            </p:txBody>
          </p:sp>
          <p:sp>
            <p:nvSpPr>
              <p:cNvPr id="129041" name="Line 19"/>
              <p:cNvSpPr>
                <a:spLocks noChangeShapeType="1"/>
              </p:cNvSpPr>
              <p:nvPr/>
            </p:nvSpPr>
            <p:spPr bwMode="auto">
              <a:xfrm>
                <a:off x="4080" y="1728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42" name="Line 20"/>
              <p:cNvSpPr>
                <a:spLocks noChangeShapeType="1"/>
              </p:cNvSpPr>
              <p:nvPr/>
            </p:nvSpPr>
            <p:spPr bwMode="auto">
              <a:xfrm>
                <a:off x="5088" y="1584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43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169" cy="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x-none" sz="1500">
                    <a:latin typeface="Arial" pitchFamily="34" charset="0"/>
                  </a:rPr>
                  <a:t>1</a:t>
                </a:r>
              </a:p>
            </p:txBody>
          </p:sp>
        </p:grpSp>
        <p:sp>
          <p:nvSpPr>
            <p:cNvPr id="129036" name="Text Box 22"/>
            <p:cNvSpPr txBox="1">
              <a:spLocks noChangeArrowheads="1"/>
            </p:cNvSpPr>
            <p:nvPr/>
          </p:nvSpPr>
          <p:spPr bwMode="auto">
            <a:xfrm>
              <a:off x="864" y="1248"/>
              <a:ext cx="154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700"/>
                <a:t>A    B     C     D       minterm</a:t>
              </a:r>
            </a:p>
          </p:txBody>
        </p:sp>
      </p:grpSp>
      <p:sp>
        <p:nvSpPr>
          <p:cNvPr id="64517" name="Text Box 23"/>
          <p:cNvSpPr txBox="1">
            <a:spLocks noChangeArrowheads="1"/>
          </p:cNvSpPr>
          <p:nvPr/>
        </p:nvSpPr>
        <p:spPr bwMode="auto">
          <a:xfrm>
            <a:off x="1246188" y="1217613"/>
            <a:ext cx="337978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Standard TT ordering</a:t>
            </a: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doesn’t show adjacency</a:t>
            </a:r>
          </a:p>
        </p:txBody>
      </p:sp>
      <p:sp>
        <p:nvSpPr>
          <p:cNvPr id="64518" name="Text Box 24"/>
          <p:cNvSpPr txBox="1">
            <a:spLocks noChangeArrowheads="1"/>
          </p:cNvSpPr>
          <p:nvPr/>
        </p:nvSpPr>
        <p:spPr bwMode="auto">
          <a:xfrm>
            <a:off x="5778500" y="1217613"/>
            <a:ext cx="2678113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Key is to use </a:t>
            </a:r>
            <a:r>
              <a:rPr lang="en-US" sz="2100" u="sng" dirty="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gray</a:t>
            </a:r>
          </a:p>
          <a:p>
            <a:pPr eaLnBrk="0" hangingPunct="0">
              <a:defRPr/>
            </a:pPr>
            <a:r>
              <a:rPr lang="en-US" sz="2100" u="sng" dirty="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code</a:t>
            </a:r>
            <a:r>
              <a:rPr lang="en-US" sz="2100" dirty="0">
                <a:solidFill>
                  <a:schemeClr val="tx2"/>
                </a:solidFill>
                <a:effectLst>
                  <a:outerShdw blurRad="50800" dist="38100" dir="2700000" algn="br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 for row order</a:t>
            </a:r>
          </a:p>
        </p:txBody>
      </p:sp>
      <p:sp>
        <p:nvSpPr>
          <p:cNvPr id="64519" name="Text Box 25"/>
          <p:cNvSpPr txBox="1">
            <a:spLocks noChangeArrowheads="1"/>
          </p:cNvSpPr>
          <p:nvPr/>
        </p:nvSpPr>
        <p:spPr bwMode="auto">
          <a:xfrm>
            <a:off x="1325563" y="5832475"/>
            <a:ext cx="80454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i="1" dirty="0">
                <a:solidFill>
                  <a:srgbClr val="00009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This helps but it’s still hard to see all possible adjacencies.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Truth Table Rows and Adjacency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D5B7ED7-EE87-46BC-8ABE-B85FFB05A59F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Combinational Circuit Analysis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sz="3000" dirty="0"/>
              <a:t>Combinational circuit analysis starts with a </a:t>
            </a:r>
            <a:r>
              <a:rPr lang="en-US" altLang="x-none" sz="3000" u="sng" dirty="0"/>
              <a:t>schematic</a:t>
            </a:r>
            <a:r>
              <a:rPr lang="en-US" altLang="x-none" sz="3000" dirty="0"/>
              <a:t> and answers the following questions:</a:t>
            </a:r>
          </a:p>
          <a:p>
            <a:pPr lvl="1" eaLnBrk="1" hangingPunct="1"/>
            <a:r>
              <a:rPr lang="en-US" altLang="x-none" sz="2700" dirty="0"/>
              <a:t>What is the </a:t>
            </a:r>
            <a:r>
              <a:rPr lang="en-US" altLang="x-none" sz="2700" u="sng" dirty="0"/>
              <a:t>truth table(s)</a:t>
            </a:r>
            <a:r>
              <a:rPr lang="en-US" altLang="x-none" sz="2700" dirty="0"/>
              <a:t> for the circuit output function(s)?</a:t>
            </a:r>
          </a:p>
          <a:p>
            <a:pPr lvl="1" eaLnBrk="1" hangingPunct="1"/>
            <a:r>
              <a:rPr lang="en-US" altLang="x-none" sz="2700" dirty="0"/>
              <a:t>What is the </a:t>
            </a:r>
            <a:r>
              <a:rPr lang="en-US" altLang="x-none" sz="2700" u="sng" dirty="0"/>
              <a:t>logic expression(s)</a:t>
            </a:r>
            <a:r>
              <a:rPr lang="en-US" altLang="x-none" sz="2700" dirty="0"/>
              <a:t> for the circuit output function(s)?</a:t>
            </a:r>
          </a:p>
        </p:txBody>
      </p:sp>
      <p:grpSp>
        <p:nvGrpSpPr>
          <p:cNvPr id="113671" name="Group 1038"/>
          <p:cNvGrpSpPr>
            <a:grpSpLocks/>
          </p:cNvGrpSpPr>
          <p:nvPr/>
        </p:nvGrpSpPr>
        <p:grpSpPr bwMode="auto">
          <a:xfrm>
            <a:off x="3624263" y="4335463"/>
            <a:ext cx="2852737" cy="1227137"/>
            <a:chOff x="537" y="1855"/>
            <a:chExt cx="2945" cy="1196"/>
          </a:xfrm>
        </p:grpSpPr>
        <p:sp>
          <p:nvSpPr>
            <p:cNvPr id="113672" name="Freeform 1039"/>
            <p:cNvSpPr>
              <a:spLocks/>
            </p:cNvSpPr>
            <p:nvPr/>
          </p:nvSpPr>
          <p:spPr bwMode="auto">
            <a:xfrm>
              <a:off x="1776" y="2016"/>
              <a:ext cx="432" cy="384"/>
            </a:xfrm>
            <a:custGeom>
              <a:avLst/>
              <a:gdLst>
                <a:gd name="T0" fmla="*/ 114 w 529"/>
                <a:gd name="T1" fmla="*/ 0 h 480"/>
                <a:gd name="T2" fmla="*/ 0 w 529"/>
                <a:gd name="T3" fmla="*/ 0 h 480"/>
                <a:gd name="T4" fmla="*/ 0 w 529"/>
                <a:gd name="T5" fmla="*/ 157 h 480"/>
                <a:gd name="T6" fmla="*/ 113 w 529"/>
                <a:gd name="T7" fmla="*/ 157 h 480"/>
                <a:gd name="T8" fmla="*/ 130 w 529"/>
                <a:gd name="T9" fmla="*/ 155 h 480"/>
                <a:gd name="T10" fmla="*/ 146 w 529"/>
                <a:gd name="T11" fmla="*/ 149 h 480"/>
                <a:gd name="T12" fmla="*/ 158 w 529"/>
                <a:gd name="T13" fmla="*/ 142 h 480"/>
                <a:gd name="T14" fmla="*/ 168 w 529"/>
                <a:gd name="T15" fmla="*/ 132 h 480"/>
                <a:gd name="T16" fmla="*/ 176 w 529"/>
                <a:gd name="T17" fmla="*/ 122 h 480"/>
                <a:gd name="T18" fmla="*/ 185 w 529"/>
                <a:gd name="T19" fmla="*/ 110 h 480"/>
                <a:gd name="T20" fmla="*/ 190 w 529"/>
                <a:gd name="T21" fmla="*/ 94 h 480"/>
                <a:gd name="T22" fmla="*/ 191 w 529"/>
                <a:gd name="T23" fmla="*/ 77 h 480"/>
                <a:gd name="T24" fmla="*/ 189 w 529"/>
                <a:gd name="T25" fmla="*/ 62 h 480"/>
                <a:gd name="T26" fmla="*/ 184 w 529"/>
                <a:gd name="T27" fmla="*/ 46 h 480"/>
                <a:gd name="T28" fmla="*/ 174 w 529"/>
                <a:gd name="T29" fmla="*/ 32 h 480"/>
                <a:gd name="T30" fmla="*/ 166 w 529"/>
                <a:gd name="T31" fmla="*/ 24 h 480"/>
                <a:gd name="T32" fmla="*/ 154 w 529"/>
                <a:gd name="T33" fmla="*/ 14 h 480"/>
                <a:gd name="T34" fmla="*/ 141 w 529"/>
                <a:gd name="T35" fmla="*/ 7 h 480"/>
                <a:gd name="T36" fmla="*/ 127 w 529"/>
                <a:gd name="T37" fmla="*/ 2 h 480"/>
                <a:gd name="T38" fmla="*/ 114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673" name="Group 1040"/>
            <p:cNvGrpSpPr>
              <a:grpSpLocks/>
            </p:cNvGrpSpPr>
            <p:nvPr/>
          </p:nvGrpSpPr>
          <p:grpSpPr bwMode="auto">
            <a:xfrm>
              <a:off x="2544" y="2304"/>
              <a:ext cx="432" cy="384"/>
              <a:chOff x="4080" y="1968"/>
              <a:chExt cx="432" cy="384"/>
            </a:xfrm>
          </p:grpSpPr>
          <p:sp>
            <p:nvSpPr>
              <p:cNvPr id="113690" name="AutoShape 1041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1300">
                  <a:latin typeface="Verdana" pitchFamily="34" charset="0"/>
                </a:endParaRPr>
              </a:p>
            </p:txBody>
          </p:sp>
          <p:sp>
            <p:nvSpPr>
              <p:cNvPr id="113691" name="Freeform 1042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2" name="Freeform 1043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3" name="Line 1044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4" name="Line 1045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5" name="Freeform 1046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96" name="Freeform 1047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674" name="Group 1048"/>
            <p:cNvGrpSpPr>
              <a:grpSpLocks/>
            </p:cNvGrpSpPr>
            <p:nvPr/>
          </p:nvGrpSpPr>
          <p:grpSpPr bwMode="auto">
            <a:xfrm>
              <a:off x="1104" y="2112"/>
              <a:ext cx="384" cy="384"/>
              <a:chOff x="672" y="2064"/>
              <a:chExt cx="384" cy="384"/>
            </a:xfrm>
          </p:grpSpPr>
          <p:sp>
            <p:nvSpPr>
              <p:cNvPr id="113688" name="AutoShape 1049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1300">
                  <a:latin typeface="Verdana" pitchFamily="34" charset="0"/>
                </a:endParaRPr>
              </a:p>
            </p:txBody>
          </p:sp>
          <p:sp>
            <p:nvSpPr>
              <p:cNvPr id="113689" name="Freeform 1050"/>
              <p:cNvSpPr>
                <a:spLocks/>
              </p:cNvSpPr>
              <p:nvPr/>
            </p:nvSpPr>
            <p:spPr bwMode="auto">
              <a:xfrm>
                <a:off x="672" y="2064"/>
                <a:ext cx="288" cy="384"/>
              </a:xfrm>
              <a:custGeom>
                <a:avLst/>
                <a:gdLst>
                  <a:gd name="T0" fmla="*/ 288 w 288"/>
                  <a:gd name="T1" fmla="*/ 192 h 384"/>
                  <a:gd name="T2" fmla="*/ 0 w 288"/>
                  <a:gd name="T3" fmla="*/ 0 h 384"/>
                  <a:gd name="T4" fmla="*/ 0 w 288"/>
                  <a:gd name="T5" fmla="*/ 384 h 384"/>
                  <a:gd name="T6" fmla="*/ 288 w 288"/>
                  <a:gd name="T7" fmla="*/ 192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84"/>
                  <a:gd name="T14" fmla="*/ 288 w 28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84">
                    <a:moveTo>
                      <a:pt x="288" y="192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88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75" name="Freeform 1051"/>
            <p:cNvSpPr>
              <a:spLocks/>
            </p:cNvSpPr>
            <p:nvPr/>
          </p:nvSpPr>
          <p:spPr bwMode="auto">
            <a:xfrm>
              <a:off x="1776" y="2640"/>
              <a:ext cx="432" cy="384"/>
            </a:xfrm>
            <a:custGeom>
              <a:avLst/>
              <a:gdLst>
                <a:gd name="T0" fmla="*/ 114 w 529"/>
                <a:gd name="T1" fmla="*/ 0 h 480"/>
                <a:gd name="T2" fmla="*/ 0 w 529"/>
                <a:gd name="T3" fmla="*/ 0 h 480"/>
                <a:gd name="T4" fmla="*/ 0 w 529"/>
                <a:gd name="T5" fmla="*/ 157 h 480"/>
                <a:gd name="T6" fmla="*/ 113 w 529"/>
                <a:gd name="T7" fmla="*/ 157 h 480"/>
                <a:gd name="T8" fmla="*/ 130 w 529"/>
                <a:gd name="T9" fmla="*/ 155 h 480"/>
                <a:gd name="T10" fmla="*/ 146 w 529"/>
                <a:gd name="T11" fmla="*/ 149 h 480"/>
                <a:gd name="T12" fmla="*/ 158 w 529"/>
                <a:gd name="T13" fmla="*/ 142 h 480"/>
                <a:gd name="T14" fmla="*/ 168 w 529"/>
                <a:gd name="T15" fmla="*/ 132 h 480"/>
                <a:gd name="T16" fmla="*/ 176 w 529"/>
                <a:gd name="T17" fmla="*/ 122 h 480"/>
                <a:gd name="T18" fmla="*/ 185 w 529"/>
                <a:gd name="T19" fmla="*/ 110 h 480"/>
                <a:gd name="T20" fmla="*/ 190 w 529"/>
                <a:gd name="T21" fmla="*/ 94 h 480"/>
                <a:gd name="T22" fmla="*/ 191 w 529"/>
                <a:gd name="T23" fmla="*/ 77 h 480"/>
                <a:gd name="T24" fmla="*/ 189 w 529"/>
                <a:gd name="T25" fmla="*/ 62 h 480"/>
                <a:gd name="T26" fmla="*/ 184 w 529"/>
                <a:gd name="T27" fmla="*/ 46 h 480"/>
                <a:gd name="T28" fmla="*/ 174 w 529"/>
                <a:gd name="T29" fmla="*/ 32 h 480"/>
                <a:gd name="T30" fmla="*/ 166 w 529"/>
                <a:gd name="T31" fmla="*/ 24 h 480"/>
                <a:gd name="T32" fmla="*/ 154 w 529"/>
                <a:gd name="T33" fmla="*/ 14 h 480"/>
                <a:gd name="T34" fmla="*/ 141 w 529"/>
                <a:gd name="T35" fmla="*/ 7 h 480"/>
                <a:gd name="T36" fmla="*/ 127 w 529"/>
                <a:gd name="T37" fmla="*/ 2 h 480"/>
                <a:gd name="T38" fmla="*/ 114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76" name="Freeform 1052"/>
            <p:cNvSpPr>
              <a:spLocks/>
            </p:cNvSpPr>
            <p:nvPr/>
          </p:nvSpPr>
          <p:spPr bwMode="auto">
            <a:xfrm>
              <a:off x="2208" y="2208"/>
              <a:ext cx="384" cy="192"/>
            </a:xfrm>
            <a:custGeom>
              <a:avLst/>
              <a:gdLst>
                <a:gd name="T0" fmla="*/ 0 w 384"/>
                <a:gd name="T1" fmla="*/ 0 h 192"/>
                <a:gd name="T2" fmla="*/ 144 w 384"/>
                <a:gd name="T3" fmla="*/ 0 h 192"/>
                <a:gd name="T4" fmla="*/ 144 w 384"/>
                <a:gd name="T5" fmla="*/ 192 h 192"/>
                <a:gd name="T6" fmla="*/ 384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384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7" name="Freeform 1053"/>
            <p:cNvSpPr>
              <a:spLocks/>
            </p:cNvSpPr>
            <p:nvPr/>
          </p:nvSpPr>
          <p:spPr bwMode="auto">
            <a:xfrm>
              <a:off x="2208" y="2592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44 w 384"/>
                <a:gd name="T3" fmla="*/ 240 h 240"/>
                <a:gd name="T4" fmla="*/ 144 w 384"/>
                <a:gd name="T5" fmla="*/ 48 h 240"/>
                <a:gd name="T6" fmla="*/ 144 w 384"/>
                <a:gd name="T7" fmla="*/ 0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240"/>
                  </a:moveTo>
                  <a:lnTo>
                    <a:pt x="144" y="240"/>
                  </a:lnTo>
                  <a:lnTo>
                    <a:pt x="144" y="48"/>
                  </a:lnTo>
                  <a:lnTo>
                    <a:pt x="144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Line 1054"/>
            <p:cNvSpPr>
              <a:spLocks noChangeShapeType="1"/>
            </p:cNvSpPr>
            <p:nvPr/>
          </p:nvSpPr>
          <p:spPr bwMode="auto">
            <a:xfrm>
              <a:off x="148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9" name="Line 1055"/>
            <p:cNvSpPr>
              <a:spLocks noChangeShapeType="1"/>
            </p:cNvSpPr>
            <p:nvPr/>
          </p:nvSpPr>
          <p:spPr bwMode="auto">
            <a:xfrm>
              <a:off x="2976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Line 1056"/>
            <p:cNvSpPr>
              <a:spLocks noChangeShapeType="1"/>
            </p:cNvSpPr>
            <p:nvPr/>
          </p:nvSpPr>
          <p:spPr bwMode="auto">
            <a:xfrm flipH="1">
              <a:off x="768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Freeform 1057"/>
            <p:cNvSpPr>
              <a:spLocks/>
            </p:cNvSpPr>
            <p:nvPr/>
          </p:nvSpPr>
          <p:spPr bwMode="auto">
            <a:xfrm>
              <a:off x="768" y="2016"/>
              <a:ext cx="1008" cy="96"/>
            </a:xfrm>
            <a:custGeom>
              <a:avLst/>
              <a:gdLst>
                <a:gd name="T0" fmla="*/ 0 w 1008"/>
                <a:gd name="T1" fmla="*/ 0 h 96"/>
                <a:gd name="T2" fmla="*/ 864 w 1008"/>
                <a:gd name="T3" fmla="*/ 0 h 96"/>
                <a:gd name="T4" fmla="*/ 864 w 1008"/>
                <a:gd name="T5" fmla="*/ 96 h 96"/>
                <a:gd name="T6" fmla="*/ 1008 w 1008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96"/>
                <a:gd name="T14" fmla="*/ 1008 w 100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96">
                  <a:moveTo>
                    <a:pt x="0" y="0"/>
                  </a:moveTo>
                  <a:lnTo>
                    <a:pt x="864" y="0"/>
                  </a:lnTo>
                  <a:lnTo>
                    <a:pt x="864" y="96"/>
                  </a:lnTo>
                  <a:lnTo>
                    <a:pt x="1008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Freeform 1058"/>
            <p:cNvSpPr>
              <a:spLocks/>
            </p:cNvSpPr>
            <p:nvPr/>
          </p:nvSpPr>
          <p:spPr bwMode="auto">
            <a:xfrm>
              <a:off x="912" y="2304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0 w 864"/>
                <a:gd name="T3" fmla="*/ 432 h 432"/>
                <a:gd name="T4" fmla="*/ 864 w 864"/>
                <a:gd name="T5" fmla="*/ 432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lnTo>
                    <a:pt x="0" y="432"/>
                  </a:lnTo>
                  <a:lnTo>
                    <a:pt x="864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Line 1059"/>
            <p:cNvSpPr>
              <a:spLocks noChangeShapeType="1"/>
            </p:cNvSpPr>
            <p:nvPr/>
          </p:nvSpPr>
          <p:spPr bwMode="auto">
            <a:xfrm flipH="1">
              <a:off x="76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1060"/>
            <p:cNvSpPr txBox="1">
              <a:spLocks noChangeArrowheads="1"/>
            </p:cNvSpPr>
            <p:nvPr/>
          </p:nvSpPr>
          <p:spPr bwMode="auto">
            <a:xfrm>
              <a:off x="537" y="1855"/>
              <a:ext cx="21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300">
                  <a:latin typeface="Verdana" pitchFamily="34" charset="0"/>
                </a:rPr>
                <a:t>A</a:t>
              </a:r>
            </a:p>
          </p:txBody>
        </p:sp>
        <p:sp>
          <p:nvSpPr>
            <p:cNvPr id="113685" name="Text Box 1061"/>
            <p:cNvSpPr txBox="1">
              <a:spLocks noChangeArrowheads="1"/>
            </p:cNvSpPr>
            <p:nvPr/>
          </p:nvSpPr>
          <p:spPr bwMode="auto">
            <a:xfrm>
              <a:off x="537" y="2145"/>
              <a:ext cx="21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300">
                  <a:latin typeface="Verdana" pitchFamily="34" charset="0"/>
                </a:rPr>
                <a:t>C</a:t>
              </a:r>
            </a:p>
          </p:txBody>
        </p:sp>
        <p:sp>
          <p:nvSpPr>
            <p:cNvPr id="113686" name="Text Box 1062"/>
            <p:cNvSpPr txBox="1">
              <a:spLocks noChangeArrowheads="1"/>
            </p:cNvSpPr>
            <p:nvPr/>
          </p:nvSpPr>
          <p:spPr bwMode="auto">
            <a:xfrm>
              <a:off x="537" y="2768"/>
              <a:ext cx="21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300">
                  <a:latin typeface="Verdana" pitchFamily="34" charset="0"/>
                </a:rPr>
                <a:t>B</a:t>
              </a:r>
            </a:p>
          </p:txBody>
        </p:sp>
        <p:sp>
          <p:nvSpPr>
            <p:cNvPr id="113687" name="Text Box 1063"/>
            <p:cNvSpPr txBox="1">
              <a:spLocks noChangeArrowheads="1"/>
            </p:cNvSpPr>
            <p:nvPr/>
          </p:nvSpPr>
          <p:spPr bwMode="auto">
            <a:xfrm>
              <a:off x="3272" y="2336"/>
              <a:ext cx="21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300">
                  <a:latin typeface="Verdana" pitchFamily="34" charset="0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2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6BC6F0A-EE49-4E3E-A66D-07F84838BDEA}" type="slidenum">
              <a:rPr lang="en-US" altLang="x-none"/>
              <a:pPr/>
              <a:t>20</a:t>
            </a:fld>
            <a:endParaRPr lang="en-US" altLang="x-none"/>
          </a:p>
        </p:txBody>
      </p: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295400" y="1066800"/>
            <a:ext cx="1073150" cy="5616575"/>
            <a:chOff x="1295400" y="1241425"/>
            <a:chExt cx="1073150" cy="5616575"/>
          </a:xfrm>
        </p:grpSpPr>
        <p:sp>
          <p:nvSpPr>
            <p:cNvPr id="130112" name="Text Box 4"/>
            <p:cNvSpPr txBox="1">
              <a:spLocks noChangeArrowheads="1"/>
            </p:cNvSpPr>
            <p:nvPr/>
          </p:nvSpPr>
          <p:spPr bwMode="auto">
            <a:xfrm>
              <a:off x="1295400" y="1241425"/>
              <a:ext cx="791104" cy="561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700"/>
                <a:t>ABCD</a:t>
              </a:r>
              <a:endParaRPr lang="en-US" altLang="x-none" sz="2100"/>
            </a:p>
            <a:p>
              <a:r>
                <a:rPr lang="en-US" altLang="x-none" sz="2100"/>
                <a:t>0000</a:t>
              </a:r>
            </a:p>
            <a:p>
              <a:r>
                <a:rPr lang="en-US" altLang="x-none" sz="2100"/>
                <a:t>0001</a:t>
              </a:r>
            </a:p>
            <a:p>
              <a:r>
                <a:rPr lang="en-US" altLang="x-none" sz="2100"/>
                <a:t>0011</a:t>
              </a:r>
            </a:p>
            <a:p>
              <a:r>
                <a:rPr lang="en-US" altLang="x-none" sz="2100"/>
                <a:t>0010</a:t>
              </a:r>
            </a:p>
            <a:p>
              <a:r>
                <a:rPr lang="en-US" altLang="x-none" sz="2100"/>
                <a:t>0110</a:t>
              </a:r>
            </a:p>
            <a:p>
              <a:r>
                <a:rPr lang="en-US" altLang="x-none" sz="2100"/>
                <a:t>0111</a:t>
              </a:r>
            </a:p>
            <a:p>
              <a:r>
                <a:rPr lang="en-US" altLang="x-none" sz="2100"/>
                <a:t>0101</a:t>
              </a:r>
            </a:p>
            <a:p>
              <a:r>
                <a:rPr lang="en-US" altLang="x-none" sz="2100"/>
                <a:t>0100</a:t>
              </a:r>
            </a:p>
            <a:p>
              <a:r>
                <a:rPr lang="en-US" altLang="x-none" sz="2100"/>
                <a:t>1100</a:t>
              </a:r>
            </a:p>
            <a:p>
              <a:r>
                <a:rPr lang="en-US" altLang="x-none" sz="2100"/>
                <a:t>1101</a:t>
              </a:r>
            </a:p>
            <a:p>
              <a:r>
                <a:rPr lang="en-US" altLang="x-none" sz="2100"/>
                <a:t>1111</a:t>
              </a:r>
            </a:p>
            <a:p>
              <a:r>
                <a:rPr lang="en-US" altLang="x-none" sz="2100"/>
                <a:t>1110</a:t>
              </a:r>
            </a:p>
            <a:p>
              <a:r>
                <a:rPr lang="en-US" altLang="x-none" sz="2100"/>
                <a:t>1010</a:t>
              </a:r>
            </a:p>
            <a:p>
              <a:r>
                <a:rPr lang="en-US" altLang="x-none" sz="2100"/>
                <a:t>1011</a:t>
              </a:r>
            </a:p>
            <a:p>
              <a:r>
                <a:rPr lang="en-US" altLang="x-none" sz="2100"/>
                <a:t>1001</a:t>
              </a:r>
            </a:p>
            <a:p>
              <a:r>
                <a:rPr lang="en-US" altLang="x-none" sz="2100"/>
                <a:t>1000</a:t>
              </a:r>
            </a:p>
          </p:txBody>
        </p:sp>
        <p:grpSp>
          <p:nvGrpSpPr>
            <p:cNvPr id="65619" name="Group 5"/>
            <p:cNvGrpSpPr>
              <a:grpSpLocks/>
            </p:cNvGrpSpPr>
            <p:nvPr/>
          </p:nvGrpSpPr>
          <p:grpSpPr bwMode="auto">
            <a:xfrm>
              <a:off x="2038350" y="1600200"/>
              <a:ext cx="330200" cy="12954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635" name="Rectangle 6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6" name="Rectangle 7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7" name="Rectangle 8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8" name="Rectangle 9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14" name="Group 10"/>
            <p:cNvGrpSpPr>
              <a:grpSpLocks/>
            </p:cNvGrpSpPr>
            <p:nvPr/>
          </p:nvGrpSpPr>
          <p:grpSpPr bwMode="auto">
            <a:xfrm>
              <a:off x="2038350" y="2895600"/>
              <a:ext cx="330200" cy="1295400"/>
              <a:chOff x="336" y="672"/>
              <a:chExt cx="192" cy="768"/>
            </a:xfrm>
          </p:grpSpPr>
          <p:sp>
            <p:nvSpPr>
              <p:cNvPr id="130121" name="Rectangle 11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2" name="Rectangle 12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3" name="Rectangle 13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4" name="Rectangle 1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621" name="Group 15"/>
            <p:cNvGrpSpPr>
              <a:grpSpLocks/>
            </p:cNvGrpSpPr>
            <p:nvPr/>
          </p:nvGrpSpPr>
          <p:grpSpPr bwMode="auto">
            <a:xfrm>
              <a:off x="2038350" y="4191001"/>
              <a:ext cx="330200" cy="12954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627" name="Rectangle 16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28" name="Rectangle 17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29" name="Rectangle 18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30" name="Rectangle 19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16" name="Group 20"/>
            <p:cNvGrpSpPr>
              <a:grpSpLocks/>
            </p:cNvGrpSpPr>
            <p:nvPr/>
          </p:nvGrpSpPr>
          <p:grpSpPr bwMode="auto">
            <a:xfrm>
              <a:off x="2038350" y="5486401"/>
              <a:ext cx="330200" cy="1295400"/>
              <a:chOff x="336" y="672"/>
              <a:chExt cx="192" cy="768"/>
            </a:xfrm>
          </p:grpSpPr>
          <p:sp>
            <p:nvSpPr>
              <p:cNvPr id="130117" name="Rectangle 21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8" name="Rectangle 22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9" name="Rectangle 23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20" name="Rectangle 2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</p:grpSp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2736850" y="1692275"/>
            <a:ext cx="2063750" cy="4556125"/>
            <a:chOff x="3054350" y="1660729"/>
            <a:chExt cx="2063750" cy="4555922"/>
          </a:xfrm>
        </p:grpSpPr>
        <p:sp>
          <p:nvSpPr>
            <p:cNvPr id="130099" name="Freeform 26"/>
            <p:cNvSpPr>
              <a:spLocks/>
            </p:cNvSpPr>
            <p:nvPr/>
          </p:nvSpPr>
          <p:spPr bwMode="auto">
            <a:xfrm>
              <a:off x="3054350" y="2635251"/>
              <a:ext cx="1628643" cy="2286000"/>
            </a:xfrm>
            <a:custGeom>
              <a:avLst/>
              <a:gdLst>
                <a:gd name="T0" fmla="*/ 2147483647 w 600"/>
                <a:gd name="T1" fmla="*/ 0 h 912"/>
                <a:gd name="T2" fmla="*/ 2147483647 w 600"/>
                <a:gd name="T3" fmla="*/ 2147483647 h 912"/>
                <a:gd name="T4" fmla="*/ 2147483647 w 600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600"/>
                <a:gd name="T10" fmla="*/ 0 h 912"/>
                <a:gd name="T11" fmla="*/ 600 w 600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912">
                  <a:moveTo>
                    <a:pt x="168" y="0"/>
                  </a:moveTo>
                  <a:cubicBezTo>
                    <a:pt x="84" y="212"/>
                    <a:pt x="0" y="424"/>
                    <a:pt x="72" y="576"/>
                  </a:cubicBezTo>
                  <a:cubicBezTo>
                    <a:pt x="144" y="728"/>
                    <a:pt x="372" y="820"/>
                    <a:pt x="600" y="9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608" name="Group 28"/>
            <p:cNvGrpSpPr>
              <a:grpSpLocks/>
            </p:cNvGrpSpPr>
            <p:nvPr/>
          </p:nvGrpSpPr>
          <p:grpSpPr bwMode="auto">
            <a:xfrm rot="19223929">
              <a:off x="3520503" y="1660729"/>
              <a:ext cx="330200" cy="12192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614" name="Rectangle 29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15" name="Rectangle 30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16" name="Rectangle 31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17" name="Rectangle 32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01" name="Group 33"/>
            <p:cNvGrpSpPr>
              <a:grpSpLocks/>
            </p:cNvGrpSpPr>
            <p:nvPr/>
          </p:nvGrpSpPr>
          <p:grpSpPr bwMode="auto">
            <a:xfrm rot="-2376071">
              <a:off x="4297669" y="2600123"/>
              <a:ext cx="330200" cy="1219200"/>
              <a:chOff x="336" y="672"/>
              <a:chExt cx="192" cy="768"/>
            </a:xfrm>
          </p:grpSpPr>
          <p:sp>
            <p:nvSpPr>
              <p:cNvPr id="130108" name="Rectangle 34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9" name="Rectangle 35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0" name="Rectangle 36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11" name="Rectangle 37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98" name="Group 39"/>
            <p:cNvGrpSpPr>
              <a:grpSpLocks/>
            </p:cNvGrpSpPr>
            <p:nvPr/>
          </p:nvGrpSpPr>
          <p:grpSpPr bwMode="auto">
            <a:xfrm>
              <a:off x="4787900" y="3778251"/>
              <a:ext cx="330200" cy="12192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604" name="Rectangle 40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05" name="Rectangle 41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06" name="Rectangle 42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607" name="Rectangle 43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103" name="Group 44"/>
            <p:cNvGrpSpPr>
              <a:grpSpLocks/>
            </p:cNvGrpSpPr>
            <p:nvPr/>
          </p:nvGrpSpPr>
          <p:grpSpPr bwMode="auto">
            <a:xfrm>
              <a:off x="4787900" y="4997451"/>
              <a:ext cx="330200" cy="1219200"/>
              <a:chOff x="336" y="672"/>
              <a:chExt cx="192" cy="768"/>
            </a:xfrm>
          </p:grpSpPr>
          <p:sp>
            <p:nvSpPr>
              <p:cNvPr id="130104" name="Rectangle 45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5" name="Rectangle 46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6" name="Rectangle 4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107" name="Rectangle 48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7378700" y="4462463"/>
            <a:ext cx="2070100" cy="1938337"/>
            <a:chOff x="7016750" y="4191001"/>
            <a:chExt cx="2070629" cy="1938338"/>
          </a:xfrm>
        </p:grpSpPr>
        <p:sp>
          <p:nvSpPr>
            <p:cNvPr id="130082" name="Text Box 50"/>
            <p:cNvSpPr txBox="1">
              <a:spLocks noChangeArrowheads="1"/>
            </p:cNvSpPr>
            <p:nvPr/>
          </p:nvSpPr>
          <p:spPr bwMode="auto">
            <a:xfrm>
              <a:off x="7694348" y="4476751"/>
              <a:ext cx="139303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000"/>
                <a:t>00 01 11 10</a:t>
              </a:r>
            </a:p>
          </p:txBody>
        </p:sp>
        <p:grpSp>
          <p:nvGrpSpPr>
            <p:cNvPr id="130083" name="Group 52"/>
            <p:cNvGrpSpPr>
              <a:grpSpLocks/>
            </p:cNvGrpSpPr>
            <p:nvPr/>
          </p:nvGrpSpPr>
          <p:grpSpPr bwMode="auto">
            <a:xfrm>
              <a:off x="8750300" y="4800601"/>
              <a:ext cx="330200" cy="1219200"/>
              <a:chOff x="336" y="672"/>
              <a:chExt cx="192" cy="768"/>
            </a:xfrm>
          </p:grpSpPr>
          <p:sp>
            <p:nvSpPr>
              <p:cNvPr id="130095" name="Rectangle 53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6" name="Rectangle 54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7" name="Rectangle 55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8" name="Rectangle 56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76" name="Group 57"/>
            <p:cNvGrpSpPr>
              <a:grpSpLocks/>
            </p:cNvGrpSpPr>
            <p:nvPr/>
          </p:nvGrpSpPr>
          <p:grpSpPr bwMode="auto">
            <a:xfrm>
              <a:off x="8420100" y="4800601"/>
              <a:ext cx="330200" cy="12192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587" name="Rectangle 58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8" name="Rectangle 59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9" name="Rectangle 60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90" name="Rectangle 61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85" name="Group 62"/>
            <p:cNvGrpSpPr>
              <a:grpSpLocks/>
            </p:cNvGrpSpPr>
            <p:nvPr/>
          </p:nvGrpSpPr>
          <p:grpSpPr bwMode="auto">
            <a:xfrm>
              <a:off x="8089900" y="4800601"/>
              <a:ext cx="330200" cy="1219200"/>
              <a:chOff x="336" y="672"/>
              <a:chExt cx="192" cy="768"/>
            </a:xfrm>
          </p:grpSpPr>
          <p:sp>
            <p:nvSpPr>
              <p:cNvPr id="130091" name="Rectangle 63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2" name="Rectangle 64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3" name="Rectangle 65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94" name="Rectangle 66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78" name="Group 67"/>
            <p:cNvGrpSpPr>
              <a:grpSpLocks/>
            </p:cNvGrpSpPr>
            <p:nvPr/>
          </p:nvGrpSpPr>
          <p:grpSpPr bwMode="auto">
            <a:xfrm>
              <a:off x="7759700" y="4800601"/>
              <a:ext cx="330200" cy="12192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579" name="Rectangle 68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0" name="Rectangle 69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1" name="Rectangle 70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82" name="Rectangle 71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sp>
          <p:nvSpPr>
            <p:cNvPr id="130087" name="Text Box 72"/>
            <p:cNvSpPr txBox="1">
              <a:spLocks noChangeArrowheads="1"/>
            </p:cNvSpPr>
            <p:nvPr/>
          </p:nvSpPr>
          <p:spPr bwMode="auto">
            <a:xfrm>
              <a:off x="7317714" y="4745039"/>
              <a:ext cx="454025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/>
                <a:t>00</a:t>
              </a:r>
            </a:p>
            <a:p>
              <a:r>
                <a:rPr lang="en-US" altLang="x-none" sz="2100"/>
                <a:t>01</a:t>
              </a:r>
            </a:p>
            <a:p>
              <a:r>
                <a:rPr lang="en-US" altLang="x-none" sz="2100"/>
                <a:t>11</a:t>
              </a:r>
            </a:p>
            <a:p>
              <a:r>
                <a:rPr lang="en-US" altLang="x-none" sz="2100"/>
                <a:t>10</a:t>
              </a:r>
            </a:p>
          </p:txBody>
        </p:sp>
        <p:sp>
          <p:nvSpPr>
            <p:cNvPr id="130088" name="Line 73"/>
            <p:cNvSpPr>
              <a:spLocks noChangeShapeType="1"/>
            </p:cNvSpPr>
            <p:nvPr/>
          </p:nvSpPr>
          <p:spPr bwMode="auto">
            <a:xfrm flipH="1" flipV="1">
              <a:off x="7264400" y="4343401"/>
              <a:ext cx="4953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9" name="Text Box 74"/>
            <p:cNvSpPr txBox="1">
              <a:spLocks noChangeArrowheads="1"/>
            </p:cNvSpPr>
            <p:nvPr/>
          </p:nvSpPr>
          <p:spPr bwMode="auto">
            <a:xfrm>
              <a:off x="7429500" y="4191001"/>
              <a:ext cx="50561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800"/>
                <a:t>AB</a:t>
              </a:r>
            </a:p>
          </p:txBody>
        </p:sp>
        <p:sp>
          <p:nvSpPr>
            <p:cNvPr id="130090" name="Text Box 75"/>
            <p:cNvSpPr txBox="1">
              <a:spLocks noChangeArrowheads="1"/>
            </p:cNvSpPr>
            <p:nvPr/>
          </p:nvSpPr>
          <p:spPr bwMode="auto">
            <a:xfrm>
              <a:off x="7016750" y="4495801"/>
              <a:ext cx="50561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800"/>
                <a:t>CD</a:t>
              </a: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6751638" y="1676400"/>
            <a:ext cx="2849562" cy="1858963"/>
            <a:chOff x="6065707" y="1951038"/>
            <a:chExt cx="2849694" cy="1858962"/>
          </a:xfrm>
        </p:grpSpPr>
        <p:sp>
          <p:nvSpPr>
            <p:cNvPr id="130068" name="Freeform 77"/>
            <p:cNvSpPr>
              <a:spLocks/>
            </p:cNvSpPr>
            <p:nvPr/>
          </p:nvSpPr>
          <p:spPr bwMode="auto">
            <a:xfrm rot="5400000" flipV="1">
              <a:off x="6023638" y="2561564"/>
              <a:ext cx="1219200" cy="760148"/>
            </a:xfrm>
            <a:custGeom>
              <a:avLst/>
              <a:gdLst>
                <a:gd name="T0" fmla="*/ 2147483647 w 480"/>
                <a:gd name="T1" fmla="*/ 2147483647 h 336"/>
                <a:gd name="T2" fmla="*/ 2147483647 w 480"/>
                <a:gd name="T3" fmla="*/ 2147483647 h 336"/>
                <a:gd name="T4" fmla="*/ 0 w 480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480"/>
                <a:gd name="T10" fmla="*/ 0 h 336"/>
                <a:gd name="T11" fmla="*/ 480 w 48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36">
                  <a:moveTo>
                    <a:pt x="480" y="48"/>
                  </a:moveTo>
                  <a:cubicBezTo>
                    <a:pt x="352" y="24"/>
                    <a:pt x="224" y="0"/>
                    <a:pt x="144" y="48"/>
                  </a:cubicBezTo>
                  <a:cubicBezTo>
                    <a:pt x="64" y="96"/>
                    <a:pt x="24" y="312"/>
                    <a:pt x="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47" name="Group 78"/>
            <p:cNvGrpSpPr>
              <a:grpSpLocks/>
            </p:cNvGrpSpPr>
            <p:nvPr/>
          </p:nvGrpSpPr>
          <p:grpSpPr bwMode="auto">
            <a:xfrm rot="3216046">
              <a:off x="6573707" y="2997200"/>
              <a:ext cx="304800" cy="13208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565" name="Rectangle 79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6" name="Rectangle 80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7" name="Rectangle 81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8" name="Rectangle 82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70" name="Group 84"/>
            <p:cNvGrpSpPr>
              <a:grpSpLocks/>
            </p:cNvGrpSpPr>
            <p:nvPr/>
          </p:nvGrpSpPr>
          <p:grpSpPr bwMode="auto">
            <a:xfrm>
              <a:off x="7161214" y="1951038"/>
              <a:ext cx="330200" cy="1219200"/>
              <a:chOff x="336" y="672"/>
              <a:chExt cx="192" cy="768"/>
            </a:xfrm>
          </p:grpSpPr>
          <p:sp>
            <p:nvSpPr>
              <p:cNvPr id="130078" name="Rectangle 85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9" name="Rectangle 86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80" name="Rectangle 8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81" name="Rectangle 88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grpSp>
          <p:nvGrpSpPr>
            <p:cNvPr id="65556" name="Group 89"/>
            <p:cNvGrpSpPr>
              <a:grpSpLocks/>
            </p:cNvGrpSpPr>
            <p:nvPr/>
          </p:nvGrpSpPr>
          <p:grpSpPr bwMode="auto">
            <a:xfrm>
              <a:off x="7491414" y="1951038"/>
              <a:ext cx="330200" cy="1219200"/>
              <a:chOff x="336" y="672"/>
              <a:chExt cx="192" cy="768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5557" name="Rectangle 90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58" name="Rectangle 91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59" name="Rectangle 92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65560" name="Rectangle 93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72" name="Group 94"/>
            <p:cNvGrpSpPr>
              <a:grpSpLocks/>
            </p:cNvGrpSpPr>
            <p:nvPr/>
          </p:nvGrpSpPr>
          <p:grpSpPr bwMode="auto">
            <a:xfrm rot="18383954" flipH="1">
              <a:off x="8102601" y="2994025"/>
              <a:ext cx="304800" cy="1320800"/>
              <a:chOff x="336" y="672"/>
              <a:chExt cx="192" cy="768"/>
            </a:xfrm>
          </p:grpSpPr>
          <p:sp>
            <p:nvSpPr>
              <p:cNvPr id="130074" name="Rectangle 95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5" name="Rectangle 96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6" name="Rectangle 97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0077" name="Rectangle 98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</p:grpSp>
        <p:sp>
          <p:nvSpPr>
            <p:cNvPr id="130073" name="Freeform 99"/>
            <p:cNvSpPr>
              <a:spLocks/>
            </p:cNvSpPr>
            <p:nvPr/>
          </p:nvSpPr>
          <p:spPr bwMode="auto">
            <a:xfrm rot="-5400000" flipH="1" flipV="1">
              <a:off x="7757188" y="2561564"/>
              <a:ext cx="1219200" cy="760148"/>
            </a:xfrm>
            <a:custGeom>
              <a:avLst/>
              <a:gdLst>
                <a:gd name="T0" fmla="*/ 2147483647 w 480"/>
                <a:gd name="T1" fmla="*/ 2147483647 h 336"/>
                <a:gd name="T2" fmla="*/ 2147483647 w 480"/>
                <a:gd name="T3" fmla="*/ 2147483647 h 336"/>
                <a:gd name="T4" fmla="*/ 0 w 480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480"/>
                <a:gd name="T10" fmla="*/ 0 h 336"/>
                <a:gd name="T11" fmla="*/ 480 w 48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36">
                  <a:moveTo>
                    <a:pt x="480" y="48"/>
                  </a:moveTo>
                  <a:cubicBezTo>
                    <a:pt x="352" y="24"/>
                    <a:pt x="224" y="0"/>
                    <a:pt x="144" y="48"/>
                  </a:cubicBezTo>
                  <a:cubicBezTo>
                    <a:pt x="64" y="96"/>
                    <a:pt x="24" y="312"/>
                    <a:pt x="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5562600" y="2667000"/>
            <a:ext cx="660400" cy="2590800"/>
            <a:chOff x="5562600" y="2667000"/>
            <a:chExt cx="660400" cy="2590800"/>
          </a:xfrm>
        </p:grpSpPr>
        <p:grpSp>
          <p:nvGrpSpPr>
            <p:cNvPr id="133" name="Group 5"/>
            <p:cNvGrpSpPr>
              <a:grpSpLocks/>
            </p:cNvGrpSpPr>
            <p:nvPr/>
          </p:nvGrpSpPr>
          <p:grpSpPr bwMode="auto">
            <a:xfrm>
              <a:off x="5562600" y="2667000"/>
              <a:ext cx="330200" cy="1295400"/>
              <a:chOff x="336" y="672"/>
              <a:chExt cx="192" cy="768"/>
            </a:xfrm>
            <a:noFill/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50" name="Rectangle 7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51" name="Rectangle 8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4" name="Group 10"/>
            <p:cNvGrpSpPr>
              <a:grpSpLocks/>
            </p:cNvGrpSpPr>
            <p:nvPr/>
          </p:nvGrpSpPr>
          <p:grpSpPr bwMode="auto">
            <a:xfrm>
              <a:off x="5562600" y="3962400"/>
              <a:ext cx="330200" cy="1295400"/>
              <a:chOff x="336" y="672"/>
              <a:chExt cx="192" cy="7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5" name="Rectangle 11"/>
              <p:cNvSpPr>
                <a:spLocks noChangeArrowheads="1"/>
              </p:cNvSpPr>
              <p:nvPr/>
            </p:nvSpPr>
            <p:spPr bwMode="auto">
              <a:xfrm>
                <a:off x="336" y="672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46" name="Rectangle 12"/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47" name="Rectangle 13"/>
              <p:cNvSpPr>
                <a:spLocks noChangeArrowheads="1"/>
              </p:cNvSpPr>
              <p:nvPr/>
            </p:nvSpPr>
            <p:spPr bwMode="auto">
              <a:xfrm>
                <a:off x="336" y="1056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  <p:sp>
            <p:nvSpPr>
              <p:cNvPr id="148" name="Rectangle 14"/>
              <p:cNvSpPr>
                <a:spLocks noChangeArrowheads="1"/>
              </p:cNvSpPr>
              <p:nvPr/>
            </p:nvSpPr>
            <p:spPr bwMode="auto">
              <a:xfrm>
                <a:off x="336" y="1248"/>
                <a:ext cx="192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>
                  <a:latin typeface="Times New Roman" pitchFamily="-109" charset="0"/>
                </a:endParaRPr>
              </a:p>
            </p:txBody>
          </p:sp>
        </p:grpSp>
        <p:grpSp>
          <p:nvGrpSpPr>
            <p:cNvPr id="130061" name="Group 153"/>
            <p:cNvGrpSpPr>
              <a:grpSpLocks/>
            </p:cNvGrpSpPr>
            <p:nvPr/>
          </p:nvGrpSpPr>
          <p:grpSpPr bwMode="auto">
            <a:xfrm>
              <a:off x="5892800" y="2667000"/>
              <a:ext cx="330200" cy="2590800"/>
              <a:chOff x="5765800" y="4092576"/>
              <a:chExt cx="330200" cy="2590800"/>
            </a:xfrm>
          </p:grpSpPr>
          <p:grpSp>
            <p:nvGrpSpPr>
              <p:cNvPr id="135" name="Group 15"/>
              <p:cNvGrpSpPr>
                <a:grpSpLocks/>
              </p:cNvGrpSpPr>
              <p:nvPr/>
            </p:nvGrpSpPr>
            <p:grpSpPr bwMode="auto">
              <a:xfrm>
                <a:off x="5765800" y="4092576"/>
                <a:ext cx="330200" cy="1295400"/>
                <a:chOff x="336" y="672"/>
                <a:chExt cx="192" cy="768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141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  <p:sp>
              <p:nvSpPr>
                <p:cNvPr id="142" name="Rectangle 17"/>
                <p:cNvSpPr>
                  <a:spLocks noChangeArrowheads="1"/>
                </p:cNvSpPr>
                <p:nvPr/>
              </p:nvSpPr>
              <p:spPr bwMode="auto">
                <a:xfrm>
                  <a:off x="336" y="864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  <p:sp>
              <p:nvSpPr>
                <p:cNvPr id="143" name="Rectangle 18"/>
                <p:cNvSpPr>
                  <a:spLocks noChangeArrowheads="1"/>
                </p:cNvSpPr>
                <p:nvPr/>
              </p:nvSpPr>
              <p:spPr bwMode="auto">
                <a:xfrm>
                  <a:off x="336" y="1056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  <p:sp>
              <p:nvSpPr>
                <p:cNvPr id="144" name="Rectangle 19"/>
                <p:cNvSpPr>
                  <a:spLocks noChangeArrowheads="1"/>
                </p:cNvSpPr>
                <p:nvPr/>
              </p:nvSpPr>
              <p:spPr bwMode="auto">
                <a:xfrm>
                  <a:off x="336" y="1248"/>
                  <a:ext cx="192" cy="19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>
                    <a:latin typeface="Times New Roman" pitchFamily="-109" charset="0"/>
                  </a:endParaRPr>
                </a:p>
              </p:txBody>
            </p:sp>
          </p:grpSp>
          <p:grpSp>
            <p:nvGrpSpPr>
              <p:cNvPr id="130063" name="Group 20"/>
              <p:cNvGrpSpPr>
                <a:grpSpLocks/>
              </p:cNvGrpSpPr>
              <p:nvPr/>
            </p:nvGrpSpPr>
            <p:grpSpPr bwMode="auto">
              <a:xfrm>
                <a:off x="5765800" y="5387976"/>
                <a:ext cx="330200" cy="1295400"/>
                <a:chOff x="336" y="672"/>
                <a:chExt cx="192" cy="768"/>
              </a:xfrm>
            </p:grpSpPr>
            <p:sp>
              <p:nvSpPr>
                <p:cNvPr id="130064" name="Rectangle 21"/>
                <p:cNvSpPr>
                  <a:spLocks noChangeArrowheads="1"/>
                </p:cNvSpPr>
                <p:nvPr/>
              </p:nvSpPr>
              <p:spPr bwMode="auto">
                <a:xfrm>
                  <a:off x="336" y="672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  <p:sp>
              <p:nvSpPr>
                <p:cNvPr id="130065" name="Rectangle 22"/>
                <p:cNvSpPr>
                  <a:spLocks noChangeArrowheads="1"/>
                </p:cNvSpPr>
                <p:nvPr/>
              </p:nvSpPr>
              <p:spPr bwMode="auto">
                <a:xfrm>
                  <a:off x="336" y="864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  <p:sp>
              <p:nvSpPr>
                <p:cNvPr id="1300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" y="1056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  <p:sp>
              <p:nvSpPr>
                <p:cNvPr id="130067" name="Rectangle 24"/>
                <p:cNvSpPr>
                  <a:spLocks noChangeArrowheads="1"/>
                </p:cNvSpPr>
                <p:nvPr/>
              </p:nvSpPr>
              <p:spPr bwMode="auto">
                <a:xfrm>
                  <a:off x="336" y="1248"/>
                  <a:ext cx="192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/>
                </a:p>
              </p:txBody>
            </p:sp>
          </p:grpSp>
        </p:grp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Folding of Gray Code Table into K-map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755EC7C3-EABC-47C4-ACD7-D3505DD84BF3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60" name="Curved Up Arrow 59"/>
          <p:cNvSpPr/>
          <p:nvPr/>
        </p:nvSpPr>
        <p:spPr>
          <a:xfrm>
            <a:off x="3048000" y="5168900"/>
            <a:ext cx="573088" cy="698500"/>
          </a:xfrm>
          <a:prstGeom prst="curved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076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For any cell in 2-D array, there are four direct neighbors (top, bottom, left, right)</a:t>
            </a:r>
          </a:p>
          <a:p>
            <a:pPr eaLnBrk="1" hangingPunct="1"/>
            <a:r>
              <a:rPr lang="en-US" altLang="x-none" dirty="0"/>
              <a:t>2-D array can therefore show adjacencies of up to four variables.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2971800"/>
            <a:ext cx="4038600" cy="2795588"/>
            <a:chOff x="685800" y="2971800"/>
            <a:chExt cx="4038600" cy="2795588"/>
          </a:xfrm>
        </p:grpSpPr>
        <p:grpSp>
          <p:nvGrpSpPr>
            <p:cNvPr id="131077" name="Group 4"/>
            <p:cNvGrpSpPr>
              <a:grpSpLocks/>
            </p:cNvGrpSpPr>
            <p:nvPr/>
          </p:nvGrpSpPr>
          <p:grpSpPr bwMode="auto">
            <a:xfrm>
              <a:off x="1587500" y="2971800"/>
              <a:ext cx="3136900" cy="2795588"/>
              <a:chOff x="240" y="1392"/>
              <a:chExt cx="1824" cy="1761"/>
            </a:xfrm>
          </p:grpSpPr>
          <p:sp>
            <p:nvSpPr>
              <p:cNvPr id="131106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72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1107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1108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9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0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1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2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3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14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1115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1116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1117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1118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19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0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1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22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1123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1124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1125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1126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1127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8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1128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1129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1130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1131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6" name="Text Box 52"/>
            <p:cNvSpPr txBox="1">
              <a:spLocks noChangeArrowheads="1"/>
            </p:cNvSpPr>
            <p:nvPr/>
          </p:nvSpPr>
          <p:spPr bwMode="auto">
            <a:xfrm>
              <a:off x="685800" y="3143250"/>
              <a:ext cx="900113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lIns="95783" tIns="47892" rIns="95783" bIns="47892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Four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variable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K-map</a:t>
              </a:r>
            </a:p>
          </p:txBody>
        </p:sp>
      </p:grpSp>
      <p:sp>
        <p:nvSpPr>
          <p:cNvPr id="58" name="Curved Left Arrow 57"/>
          <p:cNvSpPr/>
          <p:nvPr/>
        </p:nvSpPr>
        <p:spPr>
          <a:xfrm>
            <a:off x="4114800" y="4191000"/>
            <a:ext cx="746125" cy="593725"/>
          </a:xfrm>
          <a:prstGeom prst="curved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65738" y="2989263"/>
            <a:ext cx="3954462" cy="1881187"/>
            <a:chOff x="5265738" y="2989263"/>
            <a:chExt cx="3954462" cy="1881187"/>
          </a:xfrm>
        </p:grpSpPr>
        <p:grpSp>
          <p:nvGrpSpPr>
            <p:cNvPr id="131078" name="Group 31"/>
            <p:cNvGrpSpPr>
              <a:grpSpLocks/>
            </p:cNvGrpSpPr>
            <p:nvPr/>
          </p:nvGrpSpPr>
          <p:grpSpPr bwMode="auto">
            <a:xfrm>
              <a:off x="6330950" y="2989263"/>
              <a:ext cx="2889250" cy="1881187"/>
              <a:chOff x="2160" y="1440"/>
              <a:chExt cx="1680" cy="1185"/>
            </a:xfrm>
          </p:grpSpPr>
          <p:sp>
            <p:nvSpPr>
              <p:cNvPr id="131086" name="Rectangle 32"/>
              <p:cNvSpPr>
                <a:spLocks noChangeArrowheads="1"/>
              </p:cNvSpPr>
              <p:nvPr/>
            </p:nvSpPr>
            <p:spPr bwMode="auto">
              <a:xfrm>
                <a:off x="2262" y="1508"/>
                <a:ext cx="2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1087" name="Rectangle 33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152" cy="5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1088" name="Line 34"/>
              <p:cNvSpPr>
                <a:spLocks noChangeShapeType="1"/>
              </p:cNvSpPr>
              <p:nvPr/>
            </p:nvSpPr>
            <p:spPr bwMode="auto">
              <a:xfrm>
                <a:off x="2448" y="206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9" name="Line 35"/>
              <p:cNvSpPr>
                <a:spLocks noChangeShapeType="1"/>
              </p:cNvSpPr>
              <p:nvPr/>
            </p:nvSpPr>
            <p:spPr bwMode="auto">
              <a:xfrm>
                <a:off x="3312" y="177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0" name="Rectangle 36"/>
              <p:cNvSpPr>
                <a:spLocks noChangeArrowheads="1"/>
              </p:cNvSpPr>
              <p:nvPr/>
            </p:nvSpPr>
            <p:spPr bwMode="auto">
              <a:xfrm>
                <a:off x="2737" y="1625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1091" name="Rectangle 37"/>
              <p:cNvSpPr>
                <a:spLocks noChangeArrowheads="1"/>
              </p:cNvSpPr>
              <p:nvPr/>
            </p:nvSpPr>
            <p:spPr bwMode="auto">
              <a:xfrm>
                <a:off x="3025" y="1625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 dirty="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1092" name="Rectangle 38"/>
              <p:cNvSpPr>
                <a:spLocks noChangeArrowheads="1"/>
              </p:cNvSpPr>
              <p:nvPr/>
            </p:nvSpPr>
            <p:spPr bwMode="auto">
              <a:xfrm>
                <a:off x="3313" y="1625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 dirty="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1093" name="Freeform 39"/>
              <p:cNvSpPr>
                <a:spLocks/>
              </p:cNvSpPr>
              <p:nvPr/>
            </p:nvSpPr>
            <p:spPr bwMode="auto">
              <a:xfrm>
                <a:off x="2976" y="1584"/>
                <a:ext cx="568" cy="58"/>
              </a:xfrm>
              <a:custGeom>
                <a:avLst/>
                <a:gdLst>
                  <a:gd name="T0" fmla="*/ 0 w 558"/>
                  <a:gd name="T1" fmla="*/ 31 h 68"/>
                  <a:gd name="T2" fmla="*/ 0 w 558"/>
                  <a:gd name="T3" fmla="*/ 0 h 68"/>
                  <a:gd name="T4" fmla="*/ 609 w 558"/>
                  <a:gd name="T5" fmla="*/ 0 h 68"/>
                  <a:gd name="T6" fmla="*/ 609 w 558"/>
                  <a:gd name="T7" fmla="*/ 31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4" name="Freeform 40"/>
              <p:cNvSpPr>
                <a:spLocks/>
              </p:cNvSpPr>
              <p:nvPr/>
            </p:nvSpPr>
            <p:spPr bwMode="auto">
              <a:xfrm>
                <a:off x="2736" y="2400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5" name="Freeform 41"/>
              <p:cNvSpPr>
                <a:spLocks/>
              </p:cNvSpPr>
              <p:nvPr/>
            </p:nvSpPr>
            <p:spPr bwMode="auto">
              <a:xfrm>
                <a:off x="3648" y="2064"/>
                <a:ext cx="48" cy="279"/>
              </a:xfrm>
              <a:custGeom>
                <a:avLst/>
                <a:gdLst>
                  <a:gd name="T0" fmla="*/ 0 w 52"/>
                  <a:gd name="T1" fmla="*/ 0 h 567"/>
                  <a:gd name="T2" fmla="*/ 34 w 52"/>
                  <a:gd name="T3" fmla="*/ 0 h 567"/>
                  <a:gd name="T4" fmla="*/ 34 w 52"/>
                  <a:gd name="T5" fmla="*/ 16 h 567"/>
                  <a:gd name="T6" fmla="*/ 0 w 52"/>
                  <a:gd name="T7" fmla="*/ 1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96" name="Rectangle 42"/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19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 </a:t>
                </a:r>
              </a:p>
            </p:txBody>
          </p:sp>
          <p:sp>
            <p:nvSpPr>
              <p:cNvPr id="131097" name="Rectangle 43"/>
              <p:cNvSpPr>
                <a:spLocks noChangeArrowheads="1"/>
              </p:cNvSpPr>
              <p:nvPr/>
            </p:nvSpPr>
            <p:spPr bwMode="auto">
              <a:xfrm>
                <a:off x="2160" y="1632"/>
                <a:ext cx="209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1098" name="Rectangle 44"/>
              <p:cNvSpPr>
                <a:spLocks noChangeArrowheads="1"/>
              </p:cNvSpPr>
              <p:nvPr/>
            </p:nvSpPr>
            <p:spPr bwMode="auto">
              <a:xfrm>
                <a:off x="3182" y="1440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 dirty="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1099" name="Rectangle 45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14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1100" name="Rectangle 46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20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1101" name="Line 47"/>
              <p:cNvSpPr>
                <a:spLocks noChangeShapeType="1"/>
              </p:cNvSpPr>
              <p:nvPr/>
            </p:nvSpPr>
            <p:spPr bwMode="auto">
              <a:xfrm flipH="1" flipV="1">
                <a:off x="2208" y="1536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2" name="Rectangle 48"/>
              <p:cNvSpPr>
                <a:spLocks noChangeArrowheads="1"/>
              </p:cNvSpPr>
              <p:nvPr/>
            </p:nvSpPr>
            <p:spPr bwMode="auto">
              <a:xfrm>
                <a:off x="2448" y="1632"/>
                <a:ext cx="248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1103" name="Rectangle 49"/>
              <p:cNvSpPr>
                <a:spLocks noChangeArrowheads="1"/>
              </p:cNvSpPr>
              <p:nvPr/>
            </p:nvSpPr>
            <p:spPr bwMode="auto">
              <a:xfrm>
                <a:off x="2256" y="2112"/>
                <a:ext cx="19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 </a:t>
                </a:r>
              </a:p>
            </p:txBody>
          </p:sp>
          <p:sp>
            <p:nvSpPr>
              <p:cNvPr id="131104" name="Line 5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5" name="Line 51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7" name="Text Box 53"/>
            <p:cNvSpPr txBox="1">
              <a:spLocks noChangeArrowheads="1"/>
            </p:cNvSpPr>
            <p:nvPr/>
          </p:nvSpPr>
          <p:spPr bwMode="auto">
            <a:xfrm>
              <a:off x="5265738" y="3143250"/>
              <a:ext cx="900112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lIns="95783" tIns="47892" rIns="95783" bIns="47892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Three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variable</a:t>
              </a:r>
            </a:p>
            <a:p>
              <a:pPr eaLnBrk="0" hangingPunct="0">
                <a:defRPr/>
              </a:pPr>
              <a:r>
                <a:rPr lang="en-US" sz="1400" dirty="0">
                  <a:solidFill>
                    <a:srgbClr val="0000FF"/>
                  </a:solidFill>
                  <a:latin typeface="Verdana" pitchFamily="-109" charset="0"/>
                </a:rPr>
                <a:t>K-map</a:t>
              </a:r>
            </a:p>
          </p:txBody>
        </p:sp>
      </p:grp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 (cont.)</a:t>
            </a:r>
          </a:p>
        </p:txBody>
      </p:sp>
      <p:sp>
        <p:nvSpPr>
          <p:cNvPr id="131085" name="Text Box 62"/>
          <p:cNvSpPr txBox="1">
            <a:spLocks noChangeArrowheads="1"/>
          </p:cNvSpPr>
          <p:nvPr/>
        </p:nvSpPr>
        <p:spPr bwMode="auto">
          <a:xfrm>
            <a:off x="3276600" y="5486400"/>
            <a:ext cx="647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x-none" sz="2200" dirty="0">
                <a:solidFill>
                  <a:schemeClr val="tx2"/>
                </a:solidFill>
              </a:rPr>
              <a:t>Don’t forget that cells are adjacent</a:t>
            </a:r>
          </a:p>
          <a:p>
            <a:pPr algn="r" eaLnBrk="1" hangingPunct="1"/>
            <a:r>
              <a:rPr lang="en-US" altLang="x-none" sz="2200" u="sng" dirty="0">
                <a:solidFill>
                  <a:schemeClr val="tx2"/>
                </a:solidFill>
              </a:rPr>
              <a:t>top to bottom</a:t>
            </a:r>
            <a:r>
              <a:rPr lang="en-US" altLang="x-none" sz="2200" dirty="0">
                <a:solidFill>
                  <a:schemeClr val="tx2"/>
                </a:solidFill>
              </a:rPr>
              <a:t> and </a:t>
            </a:r>
            <a:r>
              <a:rPr lang="en-US" altLang="x-none" sz="2200" u="sng" dirty="0">
                <a:solidFill>
                  <a:schemeClr val="tx2"/>
                </a:solidFill>
              </a:rPr>
              <a:t>side to side</a:t>
            </a:r>
            <a:r>
              <a:rPr lang="en-US" altLang="x-none" sz="2200" dirty="0">
                <a:solidFill>
                  <a:schemeClr val="tx2"/>
                </a:solidFill>
              </a:rPr>
              <a:t>. </a:t>
            </a:r>
            <a:r>
              <a:rPr lang="tr-TR" altLang="x-none" sz="2200" dirty="0">
                <a:solidFill>
                  <a:schemeClr val="tx2"/>
                </a:solidFill>
              </a:rPr>
              <a:t>It  also </a:t>
            </a:r>
            <a:r>
              <a:rPr lang="tr-TR" altLang="x-none" sz="2200" u="sng" dirty="0">
                <a:solidFill>
                  <a:schemeClr val="tx2"/>
                </a:solidFill>
              </a:rPr>
              <a:t>wraps around!</a:t>
            </a:r>
            <a:endParaRPr lang="en-US" altLang="x-none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/>
      <p:bldP spid="1310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1475B77-D0D9-4A3C-B62D-7037310D35B4}" type="slidenum">
              <a:rPr lang="en-US" altLang="x-none"/>
              <a:pPr/>
              <a:t>22</a:t>
            </a:fld>
            <a:endParaRPr lang="en-US" altLang="x-none"/>
          </a:p>
        </p:txBody>
      </p:sp>
      <p:grpSp>
        <p:nvGrpSpPr>
          <p:cNvPr id="132098" name="Group 3"/>
          <p:cNvGrpSpPr>
            <a:grpSpLocks/>
          </p:cNvGrpSpPr>
          <p:nvPr/>
        </p:nvGrpSpPr>
        <p:grpSpPr bwMode="auto">
          <a:xfrm>
            <a:off x="5943600" y="2209800"/>
            <a:ext cx="3136900" cy="2801938"/>
            <a:chOff x="240" y="1392"/>
            <a:chExt cx="1824" cy="1765"/>
          </a:xfrm>
        </p:grpSpPr>
        <p:sp>
          <p:nvSpPr>
            <p:cNvPr id="132129" name="Rectangle 4"/>
            <p:cNvSpPr>
              <a:spLocks noChangeArrowheads="1"/>
            </p:cNvSpPr>
            <p:nvPr/>
          </p:nvSpPr>
          <p:spPr bwMode="auto">
            <a:xfrm>
              <a:off x="480" y="1440"/>
              <a:ext cx="24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32130" name="Rectangle 5"/>
            <p:cNvSpPr>
              <a:spLocks noChangeArrowheads="1"/>
            </p:cNvSpPr>
            <p:nvPr/>
          </p:nvSpPr>
          <p:spPr bwMode="auto">
            <a:xfrm>
              <a:off x="67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32131" name="Line 6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2" name="Line 7"/>
            <p:cNvSpPr>
              <a:spLocks noChangeShapeType="1"/>
            </p:cNvSpPr>
            <p:nvPr/>
          </p:nvSpPr>
          <p:spPr bwMode="auto">
            <a:xfrm>
              <a:off x="67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Line 8"/>
            <p:cNvSpPr>
              <a:spLocks noChangeShapeType="1"/>
            </p:cNvSpPr>
            <p:nvPr/>
          </p:nvSpPr>
          <p:spPr bwMode="auto">
            <a:xfrm>
              <a:off x="67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Line 9"/>
            <p:cNvSpPr>
              <a:spLocks noChangeShapeType="1"/>
            </p:cNvSpPr>
            <p:nvPr/>
          </p:nvSpPr>
          <p:spPr bwMode="auto">
            <a:xfrm>
              <a:off x="124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5" name="Line 10"/>
            <p:cNvSpPr>
              <a:spLocks noChangeShapeType="1"/>
            </p:cNvSpPr>
            <p:nvPr/>
          </p:nvSpPr>
          <p:spPr bwMode="auto">
            <a:xfrm>
              <a:off x="153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7" name="Rectangle 12"/>
            <p:cNvSpPr>
              <a:spLocks noChangeArrowheads="1"/>
            </p:cNvSpPr>
            <p:nvPr/>
          </p:nvSpPr>
          <p:spPr bwMode="auto">
            <a:xfrm>
              <a:off x="672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32138" name="Rectangle 13"/>
            <p:cNvSpPr>
              <a:spLocks noChangeArrowheads="1"/>
            </p:cNvSpPr>
            <p:nvPr/>
          </p:nvSpPr>
          <p:spPr bwMode="auto">
            <a:xfrm>
              <a:off x="960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32139" name="Rectangle 14"/>
            <p:cNvSpPr>
              <a:spLocks noChangeArrowheads="1"/>
            </p:cNvSpPr>
            <p:nvPr/>
          </p:nvSpPr>
          <p:spPr bwMode="auto">
            <a:xfrm>
              <a:off x="1248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32140" name="Rectangle 15"/>
            <p:cNvSpPr>
              <a:spLocks noChangeArrowheads="1"/>
            </p:cNvSpPr>
            <p:nvPr/>
          </p:nvSpPr>
          <p:spPr bwMode="auto">
            <a:xfrm>
              <a:off x="1536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32141" name="Freeform 16"/>
            <p:cNvSpPr>
              <a:spLocks/>
            </p:cNvSpPr>
            <p:nvPr/>
          </p:nvSpPr>
          <p:spPr bwMode="auto">
            <a:xfrm>
              <a:off x="124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2" name="Freeform 17"/>
            <p:cNvSpPr>
              <a:spLocks/>
            </p:cNvSpPr>
            <p:nvPr/>
          </p:nvSpPr>
          <p:spPr bwMode="auto">
            <a:xfrm>
              <a:off x="43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3" name="Freeform 18"/>
            <p:cNvSpPr>
              <a:spLocks/>
            </p:cNvSpPr>
            <p:nvPr/>
          </p:nvSpPr>
          <p:spPr bwMode="auto">
            <a:xfrm>
              <a:off x="96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4" name="Freeform 19"/>
            <p:cNvSpPr>
              <a:spLocks/>
            </p:cNvSpPr>
            <p:nvPr/>
          </p:nvSpPr>
          <p:spPr bwMode="auto">
            <a:xfrm>
              <a:off x="187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45" name="Rectangle 20"/>
            <p:cNvSpPr>
              <a:spLocks noChangeArrowheads="1"/>
            </p:cNvSpPr>
            <p:nvPr/>
          </p:nvSpPr>
          <p:spPr bwMode="auto">
            <a:xfrm>
              <a:off x="432" y="1776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32146" name="Rectangle 21"/>
            <p:cNvSpPr>
              <a:spLocks noChangeArrowheads="1"/>
            </p:cNvSpPr>
            <p:nvPr/>
          </p:nvSpPr>
          <p:spPr bwMode="auto">
            <a:xfrm>
              <a:off x="432" y="2064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32147" name="Rectangle 22"/>
            <p:cNvSpPr>
              <a:spLocks noChangeArrowheads="1"/>
            </p:cNvSpPr>
            <p:nvPr/>
          </p:nvSpPr>
          <p:spPr bwMode="auto">
            <a:xfrm>
              <a:off x="432" y="2352"/>
              <a:ext cx="21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32148" name="Rectangle 23"/>
            <p:cNvSpPr>
              <a:spLocks noChangeArrowheads="1"/>
            </p:cNvSpPr>
            <p:nvPr/>
          </p:nvSpPr>
          <p:spPr bwMode="auto">
            <a:xfrm>
              <a:off x="432" y="2640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32149" name="Rectangle 24"/>
            <p:cNvSpPr>
              <a:spLocks noChangeArrowheads="1"/>
            </p:cNvSpPr>
            <p:nvPr/>
          </p:nvSpPr>
          <p:spPr bwMode="auto">
            <a:xfrm>
              <a:off x="240" y="2496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132150" name="Rectangle 25"/>
            <p:cNvSpPr>
              <a:spLocks noChangeArrowheads="1"/>
            </p:cNvSpPr>
            <p:nvPr/>
          </p:nvSpPr>
          <p:spPr bwMode="auto">
            <a:xfrm>
              <a:off x="288" y="1584"/>
              <a:ext cx="25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32151" name="Rectangle 26"/>
            <p:cNvSpPr>
              <a:spLocks noChangeArrowheads="1"/>
            </p:cNvSpPr>
            <p:nvPr/>
          </p:nvSpPr>
          <p:spPr bwMode="auto">
            <a:xfrm>
              <a:off x="1440" y="1392"/>
              <a:ext cx="17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 </a:t>
              </a:r>
            </a:p>
          </p:txBody>
        </p:sp>
        <p:sp>
          <p:nvSpPr>
            <p:cNvPr id="132152" name="Rectangle 27"/>
            <p:cNvSpPr>
              <a:spLocks noChangeArrowheads="1"/>
            </p:cNvSpPr>
            <p:nvPr/>
          </p:nvSpPr>
          <p:spPr bwMode="auto">
            <a:xfrm>
              <a:off x="1920" y="2208"/>
              <a:ext cx="14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D </a:t>
              </a:r>
            </a:p>
          </p:txBody>
        </p:sp>
        <p:sp>
          <p:nvSpPr>
            <p:cNvPr id="132153" name="Rectangle 28"/>
            <p:cNvSpPr>
              <a:spLocks noChangeArrowheads="1"/>
            </p:cNvSpPr>
            <p:nvPr/>
          </p:nvSpPr>
          <p:spPr bwMode="auto">
            <a:xfrm>
              <a:off x="1152" y="2976"/>
              <a:ext cx="17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 </a:t>
              </a:r>
            </a:p>
          </p:txBody>
        </p:sp>
        <p:sp>
          <p:nvSpPr>
            <p:cNvPr id="132154" name="Line 29"/>
            <p:cNvSpPr>
              <a:spLocks noChangeShapeType="1"/>
            </p:cNvSpPr>
            <p:nvPr/>
          </p:nvSpPr>
          <p:spPr bwMode="auto">
            <a:xfrm flipH="1" flipV="1">
              <a:off x="43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099" name="Group 30"/>
          <p:cNvGrpSpPr>
            <a:grpSpLocks/>
          </p:cNvGrpSpPr>
          <p:nvPr/>
        </p:nvGrpSpPr>
        <p:grpSpPr bwMode="auto">
          <a:xfrm>
            <a:off x="1651000" y="1981200"/>
            <a:ext cx="2393950" cy="3703638"/>
            <a:chOff x="4080" y="1584"/>
            <a:chExt cx="1392" cy="2333"/>
          </a:xfrm>
        </p:grpSpPr>
        <p:sp>
          <p:nvSpPr>
            <p:cNvPr id="132122" name="Text Box 31"/>
            <p:cNvSpPr txBox="1">
              <a:spLocks noChangeArrowheads="1"/>
            </p:cNvSpPr>
            <p:nvPr/>
          </p:nvSpPr>
          <p:spPr bwMode="auto">
            <a:xfrm>
              <a:off x="408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2123" name="Text Box 32"/>
            <p:cNvSpPr txBox="1">
              <a:spLocks noChangeArrowheads="1"/>
            </p:cNvSpPr>
            <p:nvPr/>
          </p:nvSpPr>
          <p:spPr bwMode="auto">
            <a:xfrm>
              <a:off x="432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2124" name="Text Box 33"/>
            <p:cNvSpPr txBox="1">
              <a:spLocks noChangeArrowheads="1"/>
            </p:cNvSpPr>
            <p:nvPr/>
          </p:nvSpPr>
          <p:spPr bwMode="auto">
            <a:xfrm>
              <a:off x="456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2125" name="Text Box 34"/>
            <p:cNvSpPr txBox="1">
              <a:spLocks noChangeArrowheads="1"/>
            </p:cNvSpPr>
            <p:nvPr/>
          </p:nvSpPr>
          <p:spPr bwMode="auto">
            <a:xfrm>
              <a:off x="5232" y="1728"/>
              <a:ext cx="167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32126" name="Line 35"/>
            <p:cNvSpPr>
              <a:spLocks noChangeShapeType="1"/>
            </p:cNvSpPr>
            <p:nvPr/>
          </p:nvSpPr>
          <p:spPr bwMode="auto">
            <a:xfrm>
              <a:off x="4080" y="172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7" name="Line 36"/>
            <p:cNvSpPr>
              <a:spLocks noChangeShapeType="1"/>
            </p:cNvSpPr>
            <p:nvPr/>
          </p:nvSpPr>
          <p:spPr bwMode="auto">
            <a:xfrm>
              <a:off x="5088" y="1584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Text Box 37"/>
            <p:cNvSpPr txBox="1">
              <a:spLocks noChangeArrowheads="1"/>
            </p:cNvSpPr>
            <p:nvPr/>
          </p:nvSpPr>
          <p:spPr bwMode="auto">
            <a:xfrm>
              <a:off x="480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32100" name="Text Box 38"/>
          <p:cNvSpPr txBox="1">
            <a:spLocks noChangeArrowheads="1"/>
          </p:cNvSpPr>
          <p:nvPr/>
        </p:nvSpPr>
        <p:spPr bwMode="auto">
          <a:xfrm>
            <a:off x="1651000" y="1905000"/>
            <a:ext cx="22669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/>
              <a:t>A      B      C      D            F</a:t>
            </a:r>
          </a:p>
        </p:txBody>
      </p:sp>
      <p:sp>
        <p:nvSpPr>
          <p:cNvPr id="132101" name="Text Box 39"/>
          <p:cNvSpPr txBox="1">
            <a:spLocks noChangeArrowheads="1"/>
          </p:cNvSpPr>
          <p:nvPr/>
        </p:nvSpPr>
        <p:spPr bwMode="auto">
          <a:xfrm>
            <a:off x="609600" y="135255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marL="354013" indent="-354013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Number of TT rows MUST match number of K-map cells</a:t>
            </a:r>
          </a:p>
        </p:txBody>
      </p:sp>
      <p:sp>
        <p:nvSpPr>
          <p:cNvPr id="132102" name="Line 40"/>
          <p:cNvSpPr>
            <a:spLocks noChangeShapeType="1"/>
          </p:cNvSpPr>
          <p:nvPr/>
        </p:nvSpPr>
        <p:spPr bwMode="auto">
          <a:xfrm>
            <a:off x="3879850" y="2362200"/>
            <a:ext cx="297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03" name="Line 41"/>
          <p:cNvSpPr>
            <a:spLocks noChangeShapeType="1"/>
          </p:cNvSpPr>
          <p:nvPr/>
        </p:nvSpPr>
        <p:spPr bwMode="auto">
          <a:xfrm>
            <a:off x="3879850" y="3733800"/>
            <a:ext cx="34671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04" name="Line 42"/>
          <p:cNvSpPr>
            <a:spLocks noChangeShapeType="1"/>
          </p:cNvSpPr>
          <p:nvPr/>
        </p:nvSpPr>
        <p:spPr bwMode="auto">
          <a:xfrm>
            <a:off x="3879850" y="2743200"/>
            <a:ext cx="2971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05" name="Text Box 43"/>
          <p:cNvSpPr txBox="1">
            <a:spLocks noChangeArrowheads="1"/>
          </p:cNvSpPr>
          <p:nvPr/>
        </p:nvSpPr>
        <p:spPr bwMode="auto">
          <a:xfrm>
            <a:off x="7677150" y="3276600"/>
            <a:ext cx="4413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m13</a:t>
            </a:r>
          </a:p>
        </p:txBody>
      </p:sp>
      <p:sp>
        <p:nvSpPr>
          <p:cNvPr id="132106" name="Text Box 44"/>
          <p:cNvSpPr txBox="1">
            <a:spLocks noChangeArrowheads="1"/>
          </p:cNvSpPr>
          <p:nvPr/>
        </p:nvSpPr>
        <p:spPr bwMode="auto">
          <a:xfrm>
            <a:off x="7677150" y="2819400"/>
            <a:ext cx="4413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m12</a:t>
            </a:r>
          </a:p>
        </p:txBody>
      </p:sp>
      <p:sp>
        <p:nvSpPr>
          <p:cNvPr id="132107" name="Text Box 45"/>
          <p:cNvSpPr txBox="1">
            <a:spLocks noChangeArrowheads="1"/>
          </p:cNvSpPr>
          <p:nvPr/>
        </p:nvSpPr>
        <p:spPr bwMode="auto">
          <a:xfrm>
            <a:off x="7677150" y="3733800"/>
            <a:ext cx="4413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m15</a:t>
            </a:r>
          </a:p>
        </p:txBody>
      </p:sp>
      <p:sp>
        <p:nvSpPr>
          <p:cNvPr id="132108" name="Text Box 46"/>
          <p:cNvSpPr txBox="1">
            <a:spLocks noChangeArrowheads="1"/>
          </p:cNvSpPr>
          <p:nvPr/>
        </p:nvSpPr>
        <p:spPr bwMode="auto">
          <a:xfrm>
            <a:off x="7181850" y="32766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m5</a:t>
            </a:r>
          </a:p>
        </p:txBody>
      </p:sp>
      <p:sp>
        <p:nvSpPr>
          <p:cNvPr id="132109" name="Text Box 47"/>
          <p:cNvSpPr txBox="1">
            <a:spLocks noChangeArrowheads="1"/>
          </p:cNvSpPr>
          <p:nvPr/>
        </p:nvSpPr>
        <p:spPr bwMode="auto">
          <a:xfrm>
            <a:off x="8255000" y="32766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m9</a:t>
            </a:r>
          </a:p>
        </p:txBody>
      </p:sp>
      <p:sp>
        <p:nvSpPr>
          <p:cNvPr id="132110" name="Line 48"/>
          <p:cNvSpPr>
            <a:spLocks noChangeShapeType="1"/>
          </p:cNvSpPr>
          <p:nvPr/>
        </p:nvSpPr>
        <p:spPr bwMode="auto">
          <a:xfrm>
            <a:off x="8089900" y="3429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1" name="Line 49"/>
          <p:cNvSpPr>
            <a:spLocks noChangeShapeType="1"/>
          </p:cNvSpPr>
          <p:nvPr/>
        </p:nvSpPr>
        <p:spPr bwMode="auto">
          <a:xfrm flipV="1">
            <a:off x="79248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2" name="Line 50"/>
          <p:cNvSpPr>
            <a:spLocks noChangeShapeType="1"/>
          </p:cNvSpPr>
          <p:nvPr/>
        </p:nvSpPr>
        <p:spPr bwMode="auto">
          <a:xfrm>
            <a:off x="79248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3" name="Line 51"/>
          <p:cNvSpPr>
            <a:spLocks noChangeShapeType="1"/>
          </p:cNvSpPr>
          <p:nvPr/>
        </p:nvSpPr>
        <p:spPr bwMode="auto">
          <a:xfrm flipH="1">
            <a:off x="7512050" y="3429000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2114" name="Text Box 52"/>
          <p:cNvSpPr txBox="1">
            <a:spLocks noChangeArrowheads="1"/>
          </p:cNvSpPr>
          <p:nvPr/>
        </p:nvSpPr>
        <p:spPr bwMode="auto">
          <a:xfrm>
            <a:off x="6769100" y="28194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m0</a:t>
            </a:r>
          </a:p>
        </p:txBody>
      </p:sp>
      <p:sp>
        <p:nvSpPr>
          <p:cNvPr id="132115" name="Text Box 53"/>
          <p:cNvSpPr txBox="1">
            <a:spLocks noChangeArrowheads="1"/>
          </p:cNvSpPr>
          <p:nvPr/>
        </p:nvSpPr>
        <p:spPr bwMode="auto">
          <a:xfrm>
            <a:off x="7264400" y="37338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m7</a:t>
            </a:r>
          </a:p>
        </p:txBody>
      </p:sp>
      <p:sp>
        <p:nvSpPr>
          <p:cNvPr id="132116" name="Text Box 54"/>
          <p:cNvSpPr txBox="1">
            <a:spLocks noChangeArrowheads="1"/>
          </p:cNvSpPr>
          <p:nvPr/>
        </p:nvSpPr>
        <p:spPr bwMode="auto">
          <a:xfrm>
            <a:off x="6769100" y="4267200"/>
            <a:ext cx="37782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000" b="1">
                <a:solidFill>
                  <a:srgbClr val="0000FF"/>
                </a:solidFill>
              </a:rPr>
              <a:t>m2</a:t>
            </a:r>
          </a:p>
        </p:txBody>
      </p:sp>
      <p:sp>
        <p:nvSpPr>
          <p:cNvPr id="132117" name="Text Box 55"/>
          <p:cNvSpPr txBox="1">
            <a:spLocks noChangeArrowheads="1"/>
          </p:cNvSpPr>
          <p:nvPr/>
        </p:nvSpPr>
        <p:spPr bwMode="auto">
          <a:xfrm>
            <a:off x="4535488" y="5410200"/>
            <a:ext cx="491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Note different ways K-map is labeled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Truth Table to K-map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8E816A6-2E8D-461E-BB93-753C3427BF9B}" type="slidenum">
              <a:rPr lang="en-US" altLang="x-none"/>
              <a:pPr/>
              <a:t>23</a:t>
            </a:fld>
            <a:endParaRPr lang="en-US" altLang="x-none"/>
          </a:p>
        </p:txBody>
      </p:sp>
      <p:grpSp>
        <p:nvGrpSpPr>
          <p:cNvPr id="133122" name="Group 62"/>
          <p:cNvGrpSpPr>
            <a:grpSpLocks/>
          </p:cNvGrpSpPr>
          <p:nvPr/>
        </p:nvGrpSpPr>
        <p:grpSpPr bwMode="auto">
          <a:xfrm>
            <a:off x="5918200" y="2209800"/>
            <a:ext cx="3302000" cy="2801938"/>
            <a:chOff x="3105" y="1392"/>
            <a:chExt cx="1920" cy="1765"/>
          </a:xfrm>
        </p:grpSpPr>
        <p:sp>
          <p:nvSpPr>
            <p:cNvPr id="133159" name="Rectangle 4"/>
            <p:cNvSpPr>
              <a:spLocks noChangeArrowheads="1"/>
            </p:cNvSpPr>
            <p:nvPr/>
          </p:nvSpPr>
          <p:spPr bwMode="auto">
            <a:xfrm>
              <a:off x="3360" y="1440"/>
              <a:ext cx="36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b3 b2 </a:t>
              </a:r>
            </a:p>
          </p:txBody>
        </p:sp>
        <p:sp>
          <p:nvSpPr>
            <p:cNvPr id="133160" name="Rectangle 5"/>
            <p:cNvSpPr>
              <a:spLocks noChangeArrowheads="1"/>
            </p:cNvSpPr>
            <p:nvPr/>
          </p:nvSpPr>
          <p:spPr bwMode="auto">
            <a:xfrm>
              <a:off x="355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33161" name="Line 6"/>
            <p:cNvSpPr>
              <a:spLocks noChangeShapeType="1"/>
            </p:cNvSpPr>
            <p:nvPr/>
          </p:nvSpPr>
          <p:spPr bwMode="auto">
            <a:xfrm>
              <a:off x="355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Line 7"/>
            <p:cNvSpPr>
              <a:spLocks noChangeShapeType="1"/>
            </p:cNvSpPr>
            <p:nvPr/>
          </p:nvSpPr>
          <p:spPr bwMode="auto">
            <a:xfrm>
              <a:off x="355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Line 9"/>
            <p:cNvSpPr>
              <a:spLocks noChangeShapeType="1"/>
            </p:cNvSpPr>
            <p:nvPr/>
          </p:nvSpPr>
          <p:spPr bwMode="auto">
            <a:xfrm>
              <a:off x="412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Line 10"/>
            <p:cNvSpPr>
              <a:spLocks noChangeShapeType="1"/>
            </p:cNvSpPr>
            <p:nvPr/>
          </p:nvSpPr>
          <p:spPr bwMode="auto">
            <a:xfrm>
              <a:off x="441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Line 11"/>
            <p:cNvSpPr>
              <a:spLocks noChangeShapeType="1"/>
            </p:cNvSpPr>
            <p:nvPr/>
          </p:nvSpPr>
          <p:spPr bwMode="auto">
            <a:xfrm>
              <a:off x="384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Rectangle 12"/>
            <p:cNvSpPr>
              <a:spLocks noChangeArrowheads="1"/>
            </p:cNvSpPr>
            <p:nvPr/>
          </p:nvSpPr>
          <p:spPr bwMode="auto">
            <a:xfrm>
              <a:off x="3552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33168" name="Rectangle 13"/>
            <p:cNvSpPr>
              <a:spLocks noChangeArrowheads="1"/>
            </p:cNvSpPr>
            <p:nvPr/>
          </p:nvSpPr>
          <p:spPr bwMode="auto">
            <a:xfrm>
              <a:off x="3840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33169" name="Rectangle 14"/>
            <p:cNvSpPr>
              <a:spLocks noChangeArrowheads="1"/>
            </p:cNvSpPr>
            <p:nvPr/>
          </p:nvSpPr>
          <p:spPr bwMode="auto">
            <a:xfrm>
              <a:off x="4128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33170" name="Rectangle 15"/>
            <p:cNvSpPr>
              <a:spLocks noChangeArrowheads="1"/>
            </p:cNvSpPr>
            <p:nvPr/>
          </p:nvSpPr>
          <p:spPr bwMode="auto">
            <a:xfrm>
              <a:off x="4416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33171" name="Freeform 16"/>
            <p:cNvSpPr>
              <a:spLocks/>
            </p:cNvSpPr>
            <p:nvPr/>
          </p:nvSpPr>
          <p:spPr bwMode="auto">
            <a:xfrm>
              <a:off x="412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2" name="Freeform 17"/>
            <p:cNvSpPr>
              <a:spLocks/>
            </p:cNvSpPr>
            <p:nvPr/>
          </p:nvSpPr>
          <p:spPr bwMode="auto">
            <a:xfrm>
              <a:off x="331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3" name="Freeform 18"/>
            <p:cNvSpPr>
              <a:spLocks/>
            </p:cNvSpPr>
            <p:nvPr/>
          </p:nvSpPr>
          <p:spPr bwMode="auto">
            <a:xfrm>
              <a:off x="384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4" name="Freeform 19"/>
            <p:cNvSpPr>
              <a:spLocks/>
            </p:cNvSpPr>
            <p:nvPr/>
          </p:nvSpPr>
          <p:spPr bwMode="auto">
            <a:xfrm>
              <a:off x="475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5" name="Rectangle 20"/>
            <p:cNvSpPr>
              <a:spLocks noChangeArrowheads="1"/>
            </p:cNvSpPr>
            <p:nvPr/>
          </p:nvSpPr>
          <p:spPr bwMode="auto">
            <a:xfrm>
              <a:off x="3312" y="1776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33176" name="Rectangle 21"/>
            <p:cNvSpPr>
              <a:spLocks noChangeArrowheads="1"/>
            </p:cNvSpPr>
            <p:nvPr/>
          </p:nvSpPr>
          <p:spPr bwMode="auto">
            <a:xfrm>
              <a:off x="3312" y="2064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33177" name="Rectangle 22"/>
            <p:cNvSpPr>
              <a:spLocks noChangeArrowheads="1"/>
            </p:cNvSpPr>
            <p:nvPr/>
          </p:nvSpPr>
          <p:spPr bwMode="auto">
            <a:xfrm>
              <a:off x="3312" y="2352"/>
              <a:ext cx="21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33178" name="Rectangle 23"/>
            <p:cNvSpPr>
              <a:spLocks noChangeArrowheads="1"/>
            </p:cNvSpPr>
            <p:nvPr/>
          </p:nvSpPr>
          <p:spPr bwMode="auto">
            <a:xfrm>
              <a:off x="3312" y="2640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33179" name="Rectangle 24"/>
            <p:cNvSpPr>
              <a:spLocks noChangeArrowheads="1"/>
            </p:cNvSpPr>
            <p:nvPr/>
          </p:nvSpPr>
          <p:spPr bwMode="auto">
            <a:xfrm>
              <a:off x="3105" y="2496"/>
              <a:ext cx="28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b1 </a:t>
              </a:r>
            </a:p>
          </p:txBody>
        </p:sp>
        <p:sp>
          <p:nvSpPr>
            <p:cNvPr id="133180" name="Rectangle 25"/>
            <p:cNvSpPr>
              <a:spLocks noChangeArrowheads="1"/>
            </p:cNvSpPr>
            <p:nvPr/>
          </p:nvSpPr>
          <p:spPr bwMode="auto">
            <a:xfrm>
              <a:off x="3109" y="1584"/>
              <a:ext cx="36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b1 b0 </a:t>
              </a:r>
            </a:p>
          </p:txBody>
        </p:sp>
        <p:sp>
          <p:nvSpPr>
            <p:cNvPr id="133181" name="Rectangle 26"/>
            <p:cNvSpPr>
              <a:spLocks noChangeArrowheads="1"/>
            </p:cNvSpPr>
            <p:nvPr/>
          </p:nvSpPr>
          <p:spPr bwMode="auto">
            <a:xfrm>
              <a:off x="4320" y="1392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b3 </a:t>
              </a:r>
            </a:p>
          </p:txBody>
        </p:sp>
        <p:sp>
          <p:nvSpPr>
            <p:cNvPr id="133182" name="Rectangle 27"/>
            <p:cNvSpPr>
              <a:spLocks noChangeArrowheads="1"/>
            </p:cNvSpPr>
            <p:nvPr/>
          </p:nvSpPr>
          <p:spPr bwMode="auto">
            <a:xfrm>
              <a:off x="4800" y="2208"/>
              <a:ext cx="22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b0</a:t>
              </a:r>
            </a:p>
          </p:txBody>
        </p:sp>
        <p:sp>
          <p:nvSpPr>
            <p:cNvPr id="133183" name="Rectangle 28"/>
            <p:cNvSpPr>
              <a:spLocks noChangeArrowheads="1"/>
            </p:cNvSpPr>
            <p:nvPr/>
          </p:nvSpPr>
          <p:spPr bwMode="auto">
            <a:xfrm>
              <a:off x="4032" y="2976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b2 </a:t>
              </a:r>
            </a:p>
          </p:txBody>
        </p:sp>
        <p:sp>
          <p:nvSpPr>
            <p:cNvPr id="133184" name="Line 29"/>
            <p:cNvSpPr>
              <a:spLocks noChangeShapeType="1"/>
            </p:cNvSpPr>
            <p:nvPr/>
          </p:nvSpPr>
          <p:spPr bwMode="auto">
            <a:xfrm flipH="1" flipV="1">
              <a:off x="331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23" name="Group 30"/>
          <p:cNvGrpSpPr>
            <a:grpSpLocks/>
          </p:cNvGrpSpPr>
          <p:nvPr/>
        </p:nvGrpSpPr>
        <p:grpSpPr bwMode="auto">
          <a:xfrm>
            <a:off x="1651000" y="1981200"/>
            <a:ext cx="2393950" cy="3703638"/>
            <a:chOff x="4080" y="1584"/>
            <a:chExt cx="1392" cy="2333"/>
          </a:xfrm>
        </p:grpSpPr>
        <p:sp>
          <p:nvSpPr>
            <p:cNvPr id="133152" name="Text Box 31"/>
            <p:cNvSpPr txBox="1">
              <a:spLocks noChangeArrowheads="1"/>
            </p:cNvSpPr>
            <p:nvPr/>
          </p:nvSpPr>
          <p:spPr bwMode="auto">
            <a:xfrm>
              <a:off x="408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3153" name="Text Box 32"/>
            <p:cNvSpPr txBox="1">
              <a:spLocks noChangeArrowheads="1"/>
            </p:cNvSpPr>
            <p:nvPr/>
          </p:nvSpPr>
          <p:spPr bwMode="auto">
            <a:xfrm>
              <a:off x="432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3154" name="Text Box 33"/>
            <p:cNvSpPr txBox="1">
              <a:spLocks noChangeArrowheads="1"/>
            </p:cNvSpPr>
            <p:nvPr/>
          </p:nvSpPr>
          <p:spPr bwMode="auto">
            <a:xfrm>
              <a:off x="456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3155" name="Text Box 34"/>
            <p:cNvSpPr txBox="1">
              <a:spLocks noChangeArrowheads="1"/>
            </p:cNvSpPr>
            <p:nvPr/>
          </p:nvSpPr>
          <p:spPr bwMode="auto">
            <a:xfrm>
              <a:off x="5232" y="1728"/>
              <a:ext cx="170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-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-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-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-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-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-</a:t>
              </a:r>
            </a:p>
          </p:txBody>
        </p:sp>
        <p:sp>
          <p:nvSpPr>
            <p:cNvPr id="133156" name="Line 35"/>
            <p:cNvSpPr>
              <a:spLocks noChangeShapeType="1"/>
            </p:cNvSpPr>
            <p:nvPr/>
          </p:nvSpPr>
          <p:spPr bwMode="auto">
            <a:xfrm>
              <a:off x="4080" y="1728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Line 36"/>
            <p:cNvSpPr>
              <a:spLocks noChangeShapeType="1"/>
            </p:cNvSpPr>
            <p:nvPr/>
          </p:nvSpPr>
          <p:spPr bwMode="auto">
            <a:xfrm>
              <a:off x="5088" y="1584"/>
              <a:ext cx="0" cy="2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Text Box 37"/>
            <p:cNvSpPr txBox="1">
              <a:spLocks noChangeArrowheads="1"/>
            </p:cNvSpPr>
            <p:nvPr/>
          </p:nvSpPr>
          <p:spPr bwMode="auto">
            <a:xfrm>
              <a:off x="4800" y="1728"/>
              <a:ext cx="174" cy="2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133124" name="Text Box 38"/>
          <p:cNvSpPr txBox="1">
            <a:spLocks noChangeArrowheads="1"/>
          </p:cNvSpPr>
          <p:nvPr/>
        </p:nvSpPr>
        <p:spPr bwMode="auto">
          <a:xfrm>
            <a:off x="1651000" y="1905000"/>
            <a:ext cx="23098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/>
              <a:t>b3    b2     b1    b0           x3</a:t>
            </a:r>
          </a:p>
        </p:txBody>
      </p:sp>
      <p:sp>
        <p:nvSpPr>
          <p:cNvPr id="133125" name="Line 39"/>
          <p:cNvSpPr>
            <a:spLocks noChangeShapeType="1"/>
          </p:cNvSpPr>
          <p:nvPr/>
        </p:nvSpPr>
        <p:spPr bwMode="auto">
          <a:xfrm>
            <a:off x="3879850" y="2362200"/>
            <a:ext cx="297180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3126" name="Line 40"/>
          <p:cNvSpPr>
            <a:spLocks noChangeShapeType="1"/>
          </p:cNvSpPr>
          <p:nvPr/>
        </p:nvSpPr>
        <p:spPr bwMode="auto">
          <a:xfrm>
            <a:off x="3890963" y="3775075"/>
            <a:ext cx="3455987" cy="111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3127" name="Line 41"/>
          <p:cNvSpPr>
            <a:spLocks noChangeShapeType="1"/>
          </p:cNvSpPr>
          <p:nvPr/>
        </p:nvSpPr>
        <p:spPr bwMode="auto">
          <a:xfrm>
            <a:off x="3879850" y="2743200"/>
            <a:ext cx="2971800" cy="1524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3128" name="Text Box 42"/>
          <p:cNvSpPr txBox="1">
            <a:spLocks noChangeArrowheads="1"/>
          </p:cNvSpPr>
          <p:nvPr/>
        </p:nvSpPr>
        <p:spPr bwMode="auto">
          <a:xfrm>
            <a:off x="6769100" y="42179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29" name="Text Box 43"/>
          <p:cNvSpPr txBox="1">
            <a:spLocks noChangeArrowheads="1"/>
          </p:cNvSpPr>
          <p:nvPr/>
        </p:nvSpPr>
        <p:spPr bwMode="auto">
          <a:xfrm>
            <a:off x="7759700" y="2819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30" name="Text Box 44"/>
          <p:cNvSpPr txBox="1">
            <a:spLocks noChangeArrowheads="1"/>
          </p:cNvSpPr>
          <p:nvPr/>
        </p:nvSpPr>
        <p:spPr bwMode="auto">
          <a:xfrm>
            <a:off x="6769100" y="2819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31" name="Text Box 45"/>
          <p:cNvSpPr txBox="1">
            <a:spLocks noChangeArrowheads="1"/>
          </p:cNvSpPr>
          <p:nvPr/>
        </p:nvSpPr>
        <p:spPr bwMode="auto">
          <a:xfrm>
            <a:off x="67691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32" name="Text Box 46"/>
          <p:cNvSpPr txBox="1">
            <a:spLocks noChangeArrowheads="1"/>
          </p:cNvSpPr>
          <p:nvPr/>
        </p:nvSpPr>
        <p:spPr bwMode="auto">
          <a:xfrm>
            <a:off x="67691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33" name="Text Box 47"/>
          <p:cNvSpPr txBox="1">
            <a:spLocks noChangeArrowheads="1"/>
          </p:cNvSpPr>
          <p:nvPr/>
        </p:nvSpPr>
        <p:spPr bwMode="auto">
          <a:xfrm>
            <a:off x="7264400" y="2819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34" name="Text Box 48"/>
          <p:cNvSpPr txBox="1">
            <a:spLocks noChangeArrowheads="1"/>
          </p:cNvSpPr>
          <p:nvPr/>
        </p:nvSpPr>
        <p:spPr bwMode="auto">
          <a:xfrm>
            <a:off x="72644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3135" name="Text Box 49"/>
          <p:cNvSpPr txBox="1">
            <a:spLocks noChangeArrowheads="1"/>
          </p:cNvSpPr>
          <p:nvPr/>
        </p:nvSpPr>
        <p:spPr bwMode="auto">
          <a:xfrm>
            <a:off x="72644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3136" name="Text Box 50"/>
          <p:cNvSpPr txBox="1">
            <a:spLocks noChangeArrowheads="1"/>
          </p:cNvSpPr>
          <p:nvPr/>
        </p:nvSpPr>
        <p:spPr bwMode="auto">
          <a:xfrm>
            <a:off x="72644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3137" name="Text Box 51"/>
          <p:cNvSpPr txBox="1">
            <a:spLocks noChangeArrowheads="1"/>
          </p:cNvSpPr>
          <p:nvPr/>
        </p:nvSpPr>
        <p:spPr bwMode="auto">
          <a:xfrm>
            <a:off x="8255000" y="2819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3138" name="Text Box 52"/>
          <p:cNvSpPr txBox="1">
            <a:spLocks noChangeArrowheads="1"/>
          </p:cNvSpPr>
          <p:nvPr/>
        </p:nvSpPr>
        <p:spPr bwMode="auto">
          <a:xfrm>
            <a:off x="82550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3139" name="Text Box 53"/>
          <p:cNvSpPr txBox="1">
            <a:spLocks noChangeArrowheads="1"/>
          </p:cNvSpPr>
          <p:nvPr/>
        </p:nvSpPr>
        <p:spPr bwMode="auto">
          <a:xfrm>
            <a:off x="77597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40" name="Text Box 54"/>
          <p:cNvSpPr txBox="1">
            <a:spLocks noChangeArrowheads="1"/>
          </p:cNvSpPr>
          <p:nvPr/>
        </p:nvSpPr>
        <p:spPr bwMode="auto">
          <a:xfrm>
            <a:off x="77597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41" name="Text Box 55"/>
          <p:cNvSpPr txBox="1">
            <a:spLocks noChangeArrowheads="1"/>
          </p:cNvSpPr>
          <p:nvPr/>
        </p:nvSpPr>
        <p:spPr bwMode="auto">
          <a:xfrm>
            <a:off x="77597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42" name="Text Box 56"/>
          <p:cNvSpPr txBox="1">
            <a:spLocks noChangeArrowheads="1"/>
          </p:cNvSpPr>
          <p:nvPr/>
        </p:nvSpPr>
        <p:spPr bwMode="auto">
          <a:xfrm>
            <a:off x="82550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43" name="Text Box 57"/>
          <p:cNvSpPr txBox="1">
            <a:spLocks noChangeArrowheads="1"/>
          </p:cNvSpPr>
          <p:nvPr/>
        </p:nvSpPr>
        <p:spPr bwMode="auto">
          <a:xfrm>
            <a:off x="82550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3144" name="Text Box 58"/>
          <p:cNvSpPr txBox="1">
            <a:spLocks noChangeArrowheads="1"/>
          </p:cNvSpPr>
          <p:nvPr/>
        </p:nvSpPr>
        <p:spPr bwMode="auto">
          <a:xfrm>
            <a:off x="3136900" y="1336675"/>
            <a:ext cx="39481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Entry of TT data into K-map</a:t>
            </a:r>
          </a:p>
        </p:txBody>
      </p:sp>
      <p:sp>
        <p:nvSpPr>
          <p:cNvPr id="133145" name="Text Box 59"/>
          <p:cNvSpPr txBox="1">
            <a:spLocks noChangeArrowheads="1"/>
          </p:cNvSpPr>
          <p:nvPr/>
        </p:nvSpPr>
        <p:spPr bwMode="auto">
          <a:xfrm>
            <a:off x="5516563" y="5426075"/>
            <a:ext cx="39497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Watch out for ordering of 10 </a:t>
            </a:r>
          </a:p>
          <a:p>
            <a:pPr algn="r"/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and 11 rows and columns!</a:t>
            </a:r>
          </a:p>
        </p:txBody>
      </p:sp>
      <p:sp>
        <p:nvSpPr>
          <p:cNvPr id="133146" name="AutoShape 60"/>
          <p:cNvSpPr>
            <a:spLocks/>
          </p:cNvSpPr>
          <p:nvPr/>
        </p:nvSpPr>
        <p:spPr bwMode="auto">
          <a:xfrm>
            <a:off x="3879850" y="4343400"/>
            <a:ext cx="3302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3147" name="Text Box 61"/>
          <p:cNvSpPr txBox="1">
            <a:spLocks noChangeArrowheads="1"/>
          </p:cNvSpPr>
          <p:nvPr/>
        </p:nvSpPr>
        <p:spPr bwMode="auto">
          <a:xfrm>
            <a:off x="4335463" y="4460875"/>
            <a:ext cx="92551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500">
                <a:solidFill>
                  <a:srgbClr val="800000"/>
                </a:solidFill>
                <a:latin typeface="Verdana" pitchFamily="34" charset="0"/>
              </a:rPr>
              <a:t>Use 0’s </a:t>
            </a:r>
          </a:p>
          <a:p>
            <a:pPr algn="ctr"/>
            <a:r>
              <a:rPr lang="en-US" altLang="x-none" sz="1500">
                <a:solidFill>
                  <a:srgbClr val="800000"/>
                </a:solidFill>
                <a:latin typeface="Verdana" pitchFamily="34" charset="0"/>
              </a:rPr>
              <a:t>for now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  <p:bldP spid="133126" grpId="0" animBg="1"/>
      <p:bldP spid="1331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E9589D27-C84F-455D-AC49-F75295BC9875}" type="slidenum">
              <a:rPr lang="en-US" altLang="x-none"/>
              <a:pPr/>
              <a:t>24</a:t>
            </a:fld>
            <a:endParaRPr lang="en-US" altLang="x-none"/>
          </a:p>
        </p:txBody>
      </p:sp>
      <p:grpSp>
        <p:nvGrpSpPr>
          <p:cNvPr id="134146" name="Group 3"/>
          <p:cNvGrpSpPr>
            <a:grpSpLocks/>
          </p:cNvGrpSpPr>
          <p:nvPr/>
        </p:nvGrpSpPr>
        <p:grpSpPr bwMode="auto">
          <a:xfrm>
            <a:off x="1089025" y="2057400"/>
            <a:ext cx="3136900" cy="2801938"/>
            <a:chOff x="3120" y="1392"/>
            <a:chExt cx="1824" cy="1765"/>
          </a:xfrm>
        </p:grpSpPr>
        <p:grpSp>
          <p:nvGrpSpPr>
            <p:cNvPr id="134173" name="Group 4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34190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4191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4192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3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4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5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6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7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98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4199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4200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4201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4202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3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4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5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6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4207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4208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4209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4210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4211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4212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4213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4214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4215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174" name="Text Box 31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75" name="Text Box 32"/>
            <p:cNvSpPr txBox="1">
              <a:spLocks noChangeArrowheads="1"/>
            </p:cNvSpPr>
            <p:nvPr/>
          </p:nvSpPr>
          <p:spPr bwMode="auto">
            <a:xfrm>
              <a:off x="4176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76" name="Text Box 33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77" name="Text Box 34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78" name="Text Box 35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79" name="Text Box 36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0" name="Text Box 37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1" name="Text Box 38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2" name="Text Box 39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3" name="Text Box 40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4" name="Text Box 41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4185" name="Text Box 42"/>
            <p:cNvSpPr txBox="1">
              <a:spLocks noChangeArrowheads="1"/>
            </p:cNvSpPr>
            <p:nvPr/>
          </p:nvSpPr>
          <p:spPr bwMode="auto">
            <a:xfrm>
              <a:off x="4176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6" name="Text Box 43"/>
            <p:cNvSpPr txBox="1">
              <a:spLocks noChangeArrowheads="1"/>
            </p:cNvSpPr>
            <p:nvPr/>
          </p:nvSpPr>
          <p:spPr bwMode="auto">
            <a:xfrm>
              <a:off x="4176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7" name="Text Box 44"/>
            <p:cNvSpPr txBox="1">
              <a:spLocks noChangeArrowheads="1"/>
            </p:cNvSpPr>
            <p:nvPr/>
          </p:nvSpPr>
          <p:spPr bwMode="auto">
            <a:xfrm>
              <a:off x="4176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8" name="Text Box 45"/>
            <p:cNvSpPr txBox="1">
              <a:spLocks noChangeArrowheads="1"/>
            </p:cNvSpPr>
            <p:nvPr/>
          </p:nvSpPr>
          <p:spPr bwMode="auto">
            <a:xfrm>
              <a:off x="4464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4189" name="Text Box 46"/>
            <p:cNvSpPr txBox="1">
              <a:spLocks noChangeArrowheads="1"/>
            </p:cNvSpPr>
            <p:nvPr/>
          </p:nvSpPr>
          <p:spPr bwMode="auto">
            <a:xfrm>
              <a:off x="4464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34147" name="Oval 47"/>
          <p:cNvSpPr>
            <a:spLocks noChangeArrowheads="1"/>
          </p:cNvSpPr>
          <p:nvPr/>
        </p:nvSpPr>
        <p:spPr bwMode="auto">
          <a:xfrm>
            <a:off x="3400425" y="2667000"/>
            <a:ext cx="330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48" name="Oval 48"/>
          <p:cNvSpPr>
            <a:spLocks noChangeArrowheads="1"/>
          </p:cNvSpPr>
          <p:nvPr/>
        </p:nvSpPr>
        <p:spPr bwMode="auto">
          <a:xfrm>
            <a:off x="3400425" y="3124200"/>
            <a:ext cx="330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49" name="AutoShape 49"/>
          <p:cNvSpPr>
            <a:spLocks noChangeArrowheads="1"/>
          </p:cNvSpPr>
          <p:nvPr/>
        </p:nvSpPr>
        <p:spPr bwMode="auto">
          <a:xfrm rot="5400000">
            <a:off x="3144044" y="2844006"/>
            <a:ext cx="83820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50" name="Text Box 50"/>
          <p:cNvSpPr txBox="1">
            <a:spLocks noChangeArrowheads="1"/>
          </p:cNvSpPr>
          <p:nvPr/>
        </p:nvSpPr>
        <p:spPr bwMode="auto">
          <a:xfrm>
            <a:off x="4397375" y="2351088"/>
            <a:ext cx="798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/>
              <a:t>ABCD</a:t>
            </a:r>
          </a:p>
        </p:txBody>
      </p:sp>
      <p:sp>
        <p:nvSpPr>
          <p:cNvPr id="134151" name="Text Box 51"/>
          <p:cNvSpPr txBox="1">
            <a:spLocks noChangeArrowheads="1"/>
          </p:cNvSpPr>
          <p:nvPr/>
        </p:nvSpPr>
        <p:spPr bwMode="auto">
          <a:xfrm>
            <a:off x="4395788" y="3189288"/>
            <a:ext cx="7985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/>
              <a:t>ABCD</a:t>
            </a:r>
          </a:p>
        </p:txBody>
      </p:sp>
      <p:sp>
        <p:nvSpPr>
          <p:cNvPr id="134152" name="Text Box 52"/>
          <p:cNvSpPr txBox="1">
            <a:spLocks noChangeArrowheads="1"/>
          </p:cNvSpPr>
          <p:nvPr/>
        </p:nvSpPr>
        <p:spPr bwMode="auto">
          <a:xfrm>
            <a:off x="4473575" y="2732088"/>
            <a:ext cx="641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0000FF"/>
                </a:solidFill>
              </a:rPr>
              <a:t>ABC</a:t>
            </a:r>
          </a:p>
        </p:txBody>
      </p:sp>
      <p:sp>
        <p:nvSpPr>
          <p:cNvPr id="134153" name="Line 53"/>
          <p:cNvSpPr>
            <a:spLocks noChangeShapeType="1"/>
          </p:cNvSpPr>
          <p:nvPr/>
        </p:nvSpPr>
        <p:spPr bwMode="auto">
          <a:xfrm>
            <a:off x="4651375" y="2438400"/>
            <a:ext cx="11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4" name="Line 54"/>
          <p:cNvSpPr>
            <a:spLocks noChangeShapeType="1"/>
          </p:cNvSpPr>
          <p:nvPr/>
        </p:nvSpPr>
        <p:spPr bwMode="auto">
          <a:xfrm>
            <a:off x="4803775" y="24384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5" name="Line 55"/>
          <p:cNvSpPr>
            <a:spLocks noChangeShapeType="1"/>
          </p:cNvSpPr>
          <p:nvPr/>
        </p:nvSpPr>
        <p:spPr bwMode="auto">
          <a:xfrm>
            <a:off x="4968875" y="24384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6" name="Line 56"/>
          <p:cNvSpPr>
            <a:spLocks noChangeShapeType="1"/>
          </p:cNvSpPr>
          <p:nvPr/>
        </p:nvSpPr>
        <p:spPr bwMode="auto">
          <a:xfrm>
            <a:off x="4721225" y="2819400"/>
            <a:ext cx="1127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7" name="Line 57"/>
          <p:cNvSpPr>
            <a:spLocks noChangeShapeType="1"/>
          </p:cNvSpPr>
          <p:nvPr/>
        </p:nvSpPr>
        <p:spPr bwMode="auto">
          <a:xfrm>
            <a:off x="4886325" y="2819400"/>
            <a:ext cx="1127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8" name="Line 58"/>
          <p:cNvSpPr>
            <a:spLocks noChangeShapeType="1"/>
          </p:cNvSpPr>
          <p:nvPr/>
        </p:nvSpPr>
        <p:spPr bwMode="auto">
          <a:xfrm>
            <a:off x="4638675" y="32766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59" name="Line 59"/>
          <p:cNvSpPr>
            <a:spLocks noChangeShapeType="1"/>
          </p:cNvSpPr>
          <p:nvPr/>
        </p:nvSpPr>
        <p:spPr bwMode="auto">
          <a:xfrm>
            <a:off x="4803775" y="3276600"/>
            <a:ext cx="112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0" name="Line 60"/>
          <p:cNvSpPr>
            <a:spLocks noChangeShapeType="1"/>
          </p:cNvSpPr>
          <p:nvPr/>
        </p:nvSpPr>
        <p:spPr bwMode="auto">
          <a:xfrm>
            <a:off x="3730625" y="3276600"/>
            <a:ext cx="7429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1" name="Line 61"/>
          <p:cNvSpPr>
            <a:spLocks noChangeShapeType="1"/>
          </p:cNvSpPr>
          <p:nvPr/>
        </p:nvSpPr>
        <p:spPr bwMode="auto">
          <a:xfrm flipV="1">
            <a:off x="3730625" y="2514600"/>
            <a:ext cx="7429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2" name="Line 62"/>
          <p:cNvSpPr>
            <a:spLocks noChangeShapeType="1"/>
          </p:cNvSpPr>
          <p:nvPr/>
        </p:nvSpPr>
        <p:spPr bwMode="auto">
          <a:xfrm flipV="1">
            <a:off x="3767138" y="2917825"/>
            <a:ext cx="792162" cy="53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3" name="Text Box 63"/>
          <p:cNvSpPr txBox="1">
            <a:spLocks noChangeArrowheads="1"/>
          </p:cNvSpPr>
          <p:nvPr/>
        </p:nvSpPr>
        <p:spPr bwMode="auto">
          <a:xfrm>
            <a:off x="5530850" y="1371600"/>
            <a:ext cx="42100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If two cells have the same value </a:t>
            </a:r>
            <a:r>
              <a:rPr lang="tr-TR" altLang="x-none" sz="2100">
                <a:solidFill>
                  <a:schemeClr val="tx2"/>
                </a:solidFill>
                <a:latin typeface="Verdana" pitchFamily="34" charset="0"/>
              </a:rPr>
              <a:t>(1 here) </a:t>
            </a:r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and are next to each other, the terms are </a:t>
            </a:r>
            <a:r>
              <a:rPr lang="en-US" altLang="x-none" sz="2100" u="sng">
                <a:solidFill>
                  <a:schemeClr val="tx2"/>
                </a:solidFill>
                <a:latin typeface="Verdana" pitchFamily="34" charset="0"/>
              </a:rPr>
              <a:t>adjacent</a:t>
            </a:r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. This adjacency is shown by enclosing them.</a:t>
            </a:r>
          </a:p>
          <a:p>
            <a:endParaRPr lang="en-US" altLang="x-none" sz="210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Groups can have common cells.</a:t>
            </a:r>
          </a:p>
          <a:p>
            <a:endParaRPr lang="en-US" altLang="x-none" sz="210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Group size is a power of 2 and groups are rectangular </a:t>
            </a:r>
            <a:r>
              <a:rPr lang="tr-TR" altLang="x-none" sz="2100">
                <a:solidFill>
                  <a:schemeClr val="tx2"/>
                </a:solidFill>
                <a:latin typeface="Verdana" pitchFamily="34" charset="0"/>
              </a:rPr>
              <a:t>(1,2,4,8 rectangular cells)</a:t>
            </a:r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.</a:t>
            </a:r>
          </a:p>
          <a:p>
            <a:endParaRPr lang="en-US" altLang="x-none" sz="210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>
                <a:solidFill>
                  <a:schemeClr val="tx2"/>
                </a:solidFill>
                <a:latin typeface="Verdana" pitchFamily="34" charset="0"/>
              </a:rPr>
              <a:t>You can group 0s or 1s.</a:t>
            </a:r>
          </a:p>
        </p:txBody>
      </p:sp>
      <p:sp>
        <p:nvSpPr>
          <p:cNvPr id="134164" name="AutoShape 64"/>
          <p:cNvSpPr>
            <a:spLocks noChangeArrowheads="1"/>
          </p:cNvSpPr>
          <p:nvPr/>
        </p:nvSpPr>
        <p:spPr bwMode="auto">
          <a:xfrm>
            <a:off x="1914525" y="3581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65" name="AutoShape 65"/>
          <p:cNvSpPr>
            <a:spLocks noChangeArrowheads="1"/>
          </p:cNvSpPr>
          <p:nvPr/>
        </p:nvSpPr>
        <p:spPr bwMode="auto">
          <a:xfrm>
            <a:off x="2409825" y="3124200"/>
            <a:ext cx="24765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4166" name="Text Box 66"/>
          <p:cNvSpPr txBox="1">
            <a:spLocks noChangeArrowheads="1"/>
          </p:cNvSpPr>
          <p:nvPr/>
        </p:nvSpPr>
        <p:spPr bwMode="auto">
          <a:xfrm>
            <a:off x="1254125" y="5105400"/>
            <a:ext cx="305435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 sz="1700"/>
              <a:t>K-map wraps around!CDAB=0000 cell is adjacent to CDAB=0010 cell</a:t>
            </a:r>
          </a:p>
        </p:txBody>
      </p:sp>
      <p:sp>
        <p:nvSpPr>
          <p:cNvPr id="134167" name="Line 67"/>
          <p:cNvSpPr>
            <a:spLocks noChangeShapeType="1"/>
          </p:cNvSpPr>
          <p:nvPr/>
        </p:nvSpPr>
        <p:spPr bwMode="auto">
          <a:xfrm>
            <a:off x="2057400" y="2971800"/>
            <a:ext cx="228600" cy="25146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4168" name="Line 68"/>
          <p:cNvSpPr>
            <a:spLocks noChangeShapeType="1"/>
          </p:cNvSpPr>
          <p:nvPr/>
        </p:nvSpPr>
        <p:spPr bwMode="auto">
          <a:xfrm flipH="1">
            <a:off x="3048000" y="2895600"/>
            <a:ext cx="495300" cy="28194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Grouping - Applying Adjacency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A9025D7-3755-4934-9E2F-9B853FDC37AD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794750" cy="892175"/>
          </a:xfrm>
        </p:spPr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C0C0C0"/>
                  </a:outerShdw>
                </a:effectLst>
              </a:rPr>
              <a:t>Reading the Groups</a:t>
            </a:r>
          </a:p>
        </p:txBody>
      </p:sp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1087438" y="2057400"/>
            <a:ext cx="3136900" cy="2801938"/>
            <a:chOff x="3120" y="1392"/>
            <a:chExt cx="1824" cy="1765"/>
          </a:xfrm>
        </p:grpSpPr>
        <p:grpSp>
          <p:nvGrpSpPr>
            <p:cNvPr id="135194" name="Group 4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35211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5212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5213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4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5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6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7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8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19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5220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5221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5222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5223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4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5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6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27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5228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5229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5230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5231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5232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5233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5234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5235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5236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195" name="Text Box 31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196" name="Text Box 32"/>
            <p:cNvSpPr txBox="1">
              <a:spLocks noChangeArrowheads="1"/>
            </p:cNvSpPr>
            <p:nvPr/>
          </p:nvSpPr>
          <p:spPr bwMode="auto">
            <a:xfrm>
              <a:off x="4176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197" name="Text Box 33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198" name="Text Box 34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199" name="Text Box 35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0" name="Text Box 36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1" name="Text Box 37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2" name="Text Box 38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3" name="Text Box 39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4" name="Text Box 40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5" name="Text Box 41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5206" name="Text Box 42"/>
            <p:cNvSpPr txBox="1">
              <a:spLocks noChangeArrowheads="1"/>
            </p:cNvSpPr>
            <p:nvPr/>
          </p:nvSpPr>
          <p:spPr bwMode="auto">
            <a:xfrm>
              <a:off x="4176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7" name="Text Box 43"/>
            <p:cNvSpPr txBox="1">
              <a:spLocks noChangeArrowheads="1"/>
            </p:cNvSpPr>
            <p:nvPr/>
          </p:nvSpPr>
          <p:spPr bwMode="auto">
            <a:xfrm>
              <a:off x="4176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8" name="Text Box 44"/>
            <p:cNvSpPr txBox="1">
              <a:spLocks noChangeArrowheads="1"/>
            </p:cNvSpPr>
            <p:nvPr/>
          </p:nvSpPr>
          <p:spPr bwMode="auto">
            <a:xfrm>
              <a:off x="4176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09" name="Text Box 45"/>
            <p:cNvSpPr txBox="1">
              <a:spLocks noChangeArrowheads="1"/>
            </p:cNvSpPr>
            <p:nvPr/>
          </p:nvSpPr>
          <p:spPr bwMode="auto">
            <a:xfrm>
              <a:off x="4464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5210" name="Text Box 46"/>
            <p:cNvSpPr txBox="1">
              <a:spLocks noChangeArrowheads="1"/>
            </p:cNvSpPr>
            <p:nvPr/>
          </p:nvSpPr>
          <p:spPr bwMode="auto">
            <a:xfrm>
              <a:off x="4464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35172" name="AutoShape 47"/>
          <p:cNvSpPr>
            <a:spLocks noChangeArrowheads="1"/>
          </p:cNvSpPr>
          <p:nvPr/>
        </p:nvSpPr>
        <p:spPr bwMode="auto">
          <a:xfrm rot="5400000">
            <a:off x="3141663" y="2844800"/>
            <a:ext cx="838200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5173" name="Text Box 48"/>
          <p:cNvSpPr txBox="1">
            <a:spLocks noChangeArrowheads="1"/>
          </p:cNvSpPr>
          <p:nvPr/>
        </p:nvSpPr>
        <p:spPr bwMode="auto">
          <a:xfrm>
            <a:off x="4471988" y="2732088"/>
            <a:ext cx="6413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/>
              <a:t>ABC</a:t>
            </a:r>
          </a:p>
        </p:txBody>
      </p:sp>
      <p:sp>
        <p:nvSpPr>
          <p:cNvPr id="135174" name="Line 49"/>
          <p:cNvSpPr>
            <a:spLocks noChangeShapeType="1"/>
          </p:cNvSpPr>
          <p:nvPr/>
        </p:nvSpPr>
        <p:spPr bwMode="auto">
          <a:xfrm>
            <a:off x="4719638" y="2819400"/>
            <a:ext cx="112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5175" name="Line 50"/>
          <p:cNvSpPr>
            <a:spLocks noChangeShapeType="1"/>
          </p:cNvSpPr>
          <p:nvPr/>
        </p:nvSpPr>
        <p:spPr bwMode="auto">
          <a:xfrm>
            <a:off x="4884738" y="2819400"/>
            <a:ext cx="112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5176" name="Line 51"/>
          <p:cNvSpPr>
            <a:spLocks noChangeShapeType="1"/>
          </p:cNvSpPr>
          <p:nvPr/>
        </p:nvSpPr>
        <p:spPr bwMode="auto">
          <a:xfrm flipV="1">
            <a:off x="3763963" y="2917825"/>
            <a:ext cx="793750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5177" name="AutoShape 52"/>
          <p:cNvSpPr>
            <a:spLocks noChangeArrowheads="1"/>
          </p:cNvSpPr>
          <p:nvPr/>
        </p:nvSpPr>
        <p:spPr bwMode="auto">
          <a:xfrm>
            <a:off x="1912938" y="3581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5178" name="AutoShape 53"/>
          <p:cNvSpPr>
            <a:spLocks noChangeArrowheads="1"/>
          </p:cNvSpPr>
          <p:nvPr/>
        </p:nvSpPr>
        <p:spPr bwMode="auto">
          <a:xfrm>
            <a:off x="2408238" y="3124200"/>
            <a:ext cx="24765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5179" name="Text Box 54"/>
          <p:cNvSpPr txBox="1">
            <a:spLocks noChangeArrowheads="1"/>
          </p:cNvSpPr>
          <p:nvPr/>
        </p:nvSpPr>
        <p:spPr bwMode="auto">
          <a:xfrm>
            <a:off x="5257800" y="1219200"/>
            <a:ext cx="4648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If 1’s are grouped, the expression is a product term;</a:t>
            </a: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if 0s, a sum term.</a:t>
            </a:r>
          </a:p>
          <a:p>
            <a:endParaRPr lang="en-US" altLang="x-none" sz="21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Within a group, note when variable values change as you go cell to cell. This determines how the term expression is formed by the following table</a:t>
            </a:r>
          </a:p>
        </p:txBody>
      </p:sp>
      <p:grpSp>
        <p:nvGrpSpPr>
          <p:cNvPr id="135180" name="Group 55"/>
          <p:cNvGrpSpPr>
            <a:grpSpLocks/>
          </p:cNvGrpSpPr>
          <p:nvPr/>
        </p:nvGrpSpPr>
        <p:grpSpPr bwMode="auto">
          <a:xfrm>
            <a:off x="2362200" y="4648200"/>
            <a:ext cx="7410450" cy="1657350"/>
            <a:chOff x="1610" y="2683"/>
            <a:chExt cx="4054" cy="1044"/>
          </a:xfrm>
        </p:grpSpPr>
        <p:sp>
          <p:nvSpPr>
            <p:cNvPr id="135184" name="Text Box 56"/>
            <p:cNvSpPr txBox="1">
              <a:spLocks noChangeArrowheads="1"/>
            </p:cNvSpPr>
            <p:nvPr/>
          </p:nvSpPr>
          <p:spPr bwMode="auto">
            <a:xfrm>
              <a:off x="1610" y="2961"/>
              <a:ext cx="4054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ts val="625"/>
                </a:spcAft>
              </a:pPr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Variable changes</a:t>
              </a:r>
              <a:r>
                <a:rPr lang="en-US" altLang="x-none" sz="2100">
                  <a:solidFill>
                    <a:srgbClr val="008000"/>
                  </a:solidFill>
                  <a:latin typeface="Verdana" pitchFamily="34" charset="0"/>
                </a:rPr>
                <a:t>		</a:t>
              </a:r>
              <a:r>
                <a:rPr lang="en-US" altLang="x-none" sz="2100">
                  <a:solidFill>
                    <a:srgbClr val="FF0000"/>
                  </a:solidFill>
                  <a:latin typeface="Verdana" pitchFamily="34" charset="0"/>
                </a:rPr>
                <a:t>Exclude	Exclude</a:t>
              </a:r>
              <a:endParaRPr lang="en-US" altLang="x-none" sz="2100">
                <a:solidFill>
                  <a:srgbClr val="008000"/>
                </a:solidFill>
                <a:latin typeface="Verdana" pitchFamily="34" charset="0"/>
              </a:endParaRPr>
            </a:p>
            <a:p>
              <a:pPr>
                <a:spcAft>
                  <a:spcPts val="625"/>
                </a:spcAft>
              </a:pPr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Variable constant 0</a:t>
              </a:r>
              <a:r>
                <a:rPr lang="en-US" altLang="x-none" sz="2100">
                  <a:solidFill>
                    <a:srgbClr val="008000"/>
                  </a:solidFill>
                  <a:latin typeface="Verdana" pitchFamily="34" charset="0"/>
                </a:rPr>
                <a:t>		Inc. comp.	Inc. true</a:t>
              </a:r>
            </a:p>
            <a:p>
              <a:pPr>
                <a:spcAft>
                  <a:spcPts val="625"/>
                </a:spcAft>
              </a:pPr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Variable constant 1</a:t>
              </a:r>
              <a:r>
                <a:rPr lang="en-US" altLang="x-none" sz="2100">
                  <a:solidFill>
                    <a:srgbClr val="008000"/>
                  </a:solidFill>
                  <a:latin typeface="Verdana" pitchFamily="34" charset="0"/>
                </a:rPr>
                <a:t>		Inc. true	Inc. comp.</a:t>
              </a:r>
            </a:p>
          </p:txBody>
        </p:sp>
        <p:sp>
          <p:nvSpPr>
            <p:cNvPr id="135185" name="Text Box 57"/>
            <p:cNvSpPr txBox="1">
              <a:spLocks noChangeArrowheads="1"/>
            </p:cNvSpPr>
            <p:nvPr/>
          </p:nvSpPr>
          <p:spPr bwMode="auto">
            <a:xfrm>
              <a:off x="3350" y="2683"/>
              <a:ext cx="223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100">
                  <a:solidFill>
                    <a:srgbClr val="996633"/>
                  </a:solidFill>
                  <a:latin typeface="Verdana" pitchFamily="34" charset="0"/>
                </a:rPr>
                <a:t>Grouping 1’s    Grouping 0’s</a:t>
              </a:r>
              <a:endParaRPr lang="en-US" altLang="x-none" sz="2100">
                <a:solidFill>
                  <a:srgbClr val="008000"/>
                </a:solidFill>
                <a:latin typeface="Verdana" pitchFamily="34" charset="0"/>
              </a:endParaRPr>
            </a:p>
          </p:txBody>
        </p:sp>
        <p:sp>
          <p:nvSpPr>
            <p:cNvPr id="135186" name="Rectangle 58"/>
            <p:cNvSpPr>
              <a:spLocks noChangeArrowheads="1"/>
            </p:cNvSpPr>
            <p:nvPr/>
          </p:nvSpPr>
          <p:spPr bwMode="auto">
            <a:xfrm>
              <a:off x="3264" y="2976"/>
              <a:ext cx="230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 sz="2100">
                <a:latin typeface="Verdana" pitchFamily="34" charset="0"/>
              </a:endParaRPr>
            </a:p>
          </p:txBody>
        </p:sp>
        <p:sp>
          <p:nvSpPr>
            <p:cNvPr id="135187" name="Line 59"/>
            <p:cNvSpPr>
              <a:spLocks noChangeShapeType="1"/>
            </p:cNvSpPr>
            <p:nvPr/>
          </p:nvSpPr>
          <p:spPr bwMode="auto">
            <a:xfrm>
              <a:off x="4553" y="268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8" name="Line 60"/>
            <p:cNvSpPr>
              <a:spLocks noChangeShapeType="1"/>
            </p:cNvSpPr>
            <p:nvPr/>
          </p:nvSpPr>
          <p:spPr bwMode="auto">
            <a:xfrm flipH="1">
              <a:off x="1632" y="3216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9" name="Line 61"/>
            <p:cNvSpPr>
              <a:spLocks noChangeShapeType="1"/>
            </p:cNvSpPr>
            <p:nvPr/>
          </p:nvSpPr>
          <p:spPr bwMode="auto">
            <a:xfrm flipH="1">
              <a:off x="1632" y="3456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0" name="Line 62"/>
            <p:cNvSpPr>
              <a:spLocks noChangeShapeType="1"/>
            </p:cNvSpPr>
            <p:nvPr/>
          </p:nvSpPr>
          <p:spPr bwMode="auto">
            <a:xfrm flipH="1">
              <a:off x="1632" y="369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1" name="Line 63"/>
            <p:cNvSpPr>
              <a:spLocks noChangeShapeType="1"/>
            </p:cNvSpPr>
            <p:nvPr/>
          </p:nvSpPr>
          <p:spPr bwMode="auto">
            <a:xfrm flipV="1">
              <a:off x="5568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2" name="Line 64"/>
            <p:cNvSpPr>
              <a:spLocks noChangeShapeType="1"/>
            </p:cNvSpPr>
            <p:nvPr/>
          </p:nvSpPr>
          <p:spPr bwMode="auto">
            <a:xfrm flipV="1">
              <a:off x="326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3" name="Line 65"/>
            <p:cNvSpPr>
              <a:spLocks noChangeShapeType="1"/>
            </p:cNvSpPr>
            <p:nvPr/>
          </p:nvSpPr>
          <p:spPr bwMode="auto">
            <a:xfrm flipH="1">
              <a:off x="1632" y="29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8ED652FE-4963-46E3-B3E0-25B8E9A6B3B6}" type="slidenum">
              <a:rPr lang="en-US" altLang="x-none"/>
              <a:pPr/>
              <a:t>26</a:t>
            </a:fld>
            <a:endParaRPr lang="en-US" altLang="x-none"/>
          </a:p>
        </p:txBody>
      </p:sp>
      <p:sp>
        <p:nvSpPr>
          <p:cNvPr id="136194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sz="2200" dirty="0">
                <a:latin typeface="Verdana" pitchFamily="34" charset="0"/>
              </a:rPr>
              <a:t>Reading rules: (summary of the previous slide) </a:t>
            </a:r>
          </a:p>
          <a:p>
            <a:pPr eaLnBrk="1" hangingPunct="1"/>
            <a:endParaRPr lang="en-US" altLang="x-none" sz="1300" dirty="0">
              <a:latin typeface="Verdana" pitchFamily="34" charset="0"/>
            </a:endParaRPr>
          </a:p>
          <a:p>
            <a:pPr lvl="1" eaLnBrk="1" hangingPunct="1"/>
            <a:r>
              <a:rPr lang="en-US" altLang="x-none" sz="2100" dirty="0">
                <a:latin typeface="Verdana" pitchFamily="34" charset="0"/>
              </a:rPr>
              <a:t>If the associated variable value changes within the group, the variable is </a:t>
            </a:r>
            <a:r>
              <a:rPr lang="en-US" altLang="x-none" sz="2100" i="1" u="sng" dirty="0">
                <a:latin typeface="Verdana" pitchFamily="34" charset="0"/>
              </a:rPr>
              <a:t>dropped</a:t>
            </a:r>
            <a:r>
              <a:rPr lang="en-US" altLang="x-none" sz="2100" dirty="0">
                <a:latin typeface="Verdana" pitchFamily="34" charset="0"/>
              </a:rPr>
              <a:t> from the term</a:t>
            </a:r>
          </a:p>
          <a:p>
            <a:pPr lvl="1" eaLnBrk="1" hangingPunct="1"/>
            <a:endParaRPr lang="en-US" altLang="x-none" sz="2100" dirty="0">
              <a:latin typeface="Verdana" pitchFamily="34" charset="0"/>
            </a:endParaRPr>
          </a:p>
          <a:p>
            <a:pPr lvl="1" eaLnBrk="1" hangingPunct="1"/>
            <a:r>
              <a:rPr lang="en-US" altLang="x-none" sz="2100" dirty="0">
                <a:latin typeface="Verdana" pitchFamily="34" charset="0"/>
              </a:rPr>
              <a:t>If reading 1’s, a constant 1 value indicates that the associated variable is </a:t>
            </a:r>
            <a:r>
              <a:rPr lang="en-US" altLang="x-none" sz="2100" i="1" u="sng" dirty="0">
                <a:latin typeface="Verdana" pitchFamily="34" charset="0"/>
              </a:rPr>
              <a:t>true in the AND</a:t>
            </a:r>
            <a:r>
              <a:rPr lang="en-US" altLang="x-none" sz="2100" dirty="0">
                <a:latin typeface="Verdana" pitchFamily="34" charset="0"/>
              </a:rPr>
              <a:t> term</a:t>
            </a:r>
          </a:p>
          <a:p>
            <a:pPr lvl="1" eaLnBrk="1" hangingPunct="1"/>
            <a:endParaRPr lang="en-US" altLang="x-none" sz="2100" dirty="0">
              <a:latin typeface="Verdana" pitchFamily="34" charset="0"/>
            </a:endParaRPr>
          </a:p>
          <a:p>
            <a:pPr lvl="1" eaLnBrk="1" hangingPunct="1"/>
            <a:r>
              <a:rPr lang="en-US" altLang="x-none" sz="2100" dirty="0">
                <a:latin typeface="Verdana" pitchFamily="34" charset="0"/>
              </a:rPr>
              <a:t>If reading 0’s, a constant 0 value indicates that the associated variable is </a:t>
            </a:r>
            <a:r>
              <a:rPr lang="en-US" altLang="x-none" sz="2100" i="1" u="sng" dirty="0">
                <a:latin typeface="Verdana" pitchFamily="34" charset="0"/>
              </a:rPr>
              <a:t>true in the OR</a:t>
            </a:r>
            <a:r>
              <a:rPr lang="en-US" altLang="x-none" sz="2100" dirty="0">
                <a:latin typeface="Verdana" pitchFamily="34" charset="0"/>
              </a:rPr>
              <a:t> term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Reading the Groups (cont.)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C90DF89-FDC2-4211-81D1-228FB48988D8}" type="slidenum">
              <a:rPr lang="en-US" altLang="x-none"/>
              <a:pPr/>
              <a:t>27</a:t>
            </a:fld>
            <a:endParaRPr lang="en-US" altLang="x-none"/>
          </a:p>
        </p:txBody>
      </p:sp>
      <p:grpSp>
        <p:nvGrpSpPr>
          <p:cNvPr id="137218" name="Group 3"/>
          <p:cNvGrpSpPr>
            <a:grpSpLocks/>
          </p:cNvGrpSpPr>
          <p:nvPr/>
        </p:nvGrpSpPr>
        <p:grpSpPr bwMode="auto">
          <a:xfrm>
            <a:off x="1069975" y="2057400"/>
            <a:ext cx="3136900" cy="2801938"/>
            <a:chOff x="3120" y="1392"/>
            <a:chExt cx="1824" cy="1765"/>
          </a:xfrm>
        </p:grpSpPr>
        <p:grpSp>
          <p:nvGrpSpPr>
            <p:cNvPr id="137238" name="Group 4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37255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37256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37257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58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59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0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1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2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63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7264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7265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7266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7267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68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69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70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71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37272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37273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37274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37275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37276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37277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37278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37279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37280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39" name="Text Box 31"/>
            <p:cNvSpPr txBox="1">
              <a:spLocks noChangeArrowheads="1"/>
            </p:cNvSpPr>
            <p:nvPr/>
          </p:nvSpPr>
          <p:spPr bwMode="auto">
            <a:xfrm>
              <a:off x="3600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40" name="Text Box 32"/>
            <p:cNvSpPr txBox="1">
              <a:spLocks noChangeArrowheads="1"/>
            </p:cNvSpPr>
            <p:nvPr/>
          </p:nvSpPr>
          <p:spPr bwMode="auto">
            <a:xfrm>
              <a:off x="4176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41" name="Text Box 33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42" name="Text Box 34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43" name="Text Box 35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44" name="Text Box 36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45" name="Text Box 37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46" name="Text Box 38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47" name="Text Box 39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48" name="Text Box 40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49" name="Text Box 41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37250" name="Text Box 42"/>
            <p:cNvSpPr txBox="1">
              <a:spLocks noChangeArrowheads="1"/>
            </p:cNvSpPr>
            <p:nvPr/>
          </p:nvSpPr>
          <p:spPr bwMode="auto">
            <a:xfrm>
              <a:off x="4176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51" name="Text Box 43"/>
            <p:cNvSpPr txBox="1">
              <a:spLocks noChangeArrowheads="1"/>
            </p:cNvSpPr>
            <p:nvPr/>
          </p:nvSpPr>
          <p:spPr bwMode="auto">
            <a:xfrm>
              <a:off x="4176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52" name="Text Box 44"/>
            <p:cNvSpPr txBox="1">
              <a:spLocks noChangeArrowheads="1"/>
            </p:cNvSpPr>
            <p:nvPr/>
          </p:nvSpPr>
          <p:spPr bwMode="auto">
            <a:xfrm>
              <a:off x="4176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53" name="Text Box 45"/>
            <p:cNvSpPr txBox="1">
              <a:spLocks noChangeArrowheads="1"/>
            </p:cNvSpPr>
            <p:nvPr/>
          </p:nvSpPr>
          <p:spPr bwMode="auto">
            <a:xfrm>
              <a:off x="4464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37254" name="Text Box 46"/>
            <p:cNvSpPr txBox="1">
              <a:spLocks noChangeArrowheads="1"/>
            </p:cNvSpPr>
            <p:nvPr/>
          </p:nvSpPr>
          <p:spPr bwMode="auto">
            <a:xfrm>
              <a:off x="4464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137219" name="Oval 47"/>
          <p:cNvSpPr>
            <a:spLocks noChangeArrowheads="1"/>
          </p:cNvSpPr>
          <p:nvPr/>
        </p:nvSpPr>
        <p:spPr bwMode="auto">
          <a:xfrm>
            <a:off x="3381375" y="2667000"/>
            <a:ext cx="330200" cy="3048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7220" name="Oval 48"/>
          <p:cNvSpPr>
            <a:spLocks noChangeArrowheads="1"/>
          </p:cNvSpPr>
          <p:nvPr/>
        </p:nvSpPr>
        <p:spPr bwMode="auto">
          <a:xfrm>
            <a:off x="3381375" y="3124200"/>
            <a:ext cx="330200" cy="3048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7221" name="AutoShape 49"/>
          <p:cNvSpPr>
            <a:spLocks noChangeArrowheads="1"/>
          </p:cNvSpPr>
          <p:nvPr/>
        </p:nvSpPr>
        <p:spPr bwMode="auto">
          <a:xfrm rot="5400000">
            <a:off x="3124994" y="2844006"/>
            <a:ext cx="838200" cy="4079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7222" name="Line 50"/>
          <p:cNvSpPr>
            <a:spLocks noChangeShapeType="1"/>
          </p:cNvSpPr>
          <p:nvPr/>
        </p:nvSpPr>
        <p:spPr bwMode="auto">
          <a:xfrm>
            <a:off x="3711575" y="3276600"/>
            <a:ext cx="1073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7223" name="Line 51"/>
          <p:cNvSpPr>
            <a:spLocks noChangeShapeType="1"/>
          </p:cNvSpPr>
          <p:nvPr/>
        </p:nvSpPr>
        <p:spPr bwMode="auto">
          <a:xfrm>
            <a:off x="3711575" y="2819400"/>
            <a:ext cx="10731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7224" name="AutoShape 53"/>
          <p:cNvSpPr>
            <a:spLocks noChangeArrowheads="1"/>
          </p:cNvSpPr>
          <p:nvPr/>
        </p:nvSpPr>
        <p:spPr bwMode="auto">
          <a:xfrm>
            <a:off x="2390775" y="3124200"/>
            <a:ext cx="24765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7225" name="Text Box 54"/>
          <p:cNvSpPr txBox="1">
            <a:spLocks noChangeArrowheads="1"/>
          </p:cNvSpPr>
          <p:nvPr/>
        </p:nvSpPr>
        <p:spPr bwMode="auto">
          <a:xfrm>
            <a:off x="2903538" y="4943475"/>
            <a:ext cx="20383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FF0000"/>
                </a:solidFill>
                <a:latin typeface="Verdana" pitchFamily="34" charset="0"/>
              </a:rPr>
              <a:t>Prime Implicants</a:t>
            </a:r>
          </a:p>
        </p:txBody>
      </p:sp>
      <p:sp>
        <p:nvSpPr>
          <p:cNvPr id="137226" name="Line 55"/>
          <p:cNvSpPr>
            <a:spLocks noChangeShapeType="1"/>
          </p:cNvSpPr>
          <p:nvPr/>
        </p:nvSpPr>
        <p:spPr bwMode="auto">
          <a:xfrm flipH="1" flipV="1">
            <a:off x="2720975" y="4267200"/>
            <a:ext cx="1155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7227" name="Line 56"/>
          <p:cNvSpPr>
            <a:spLocks noChangeShapeType="1"/>
          </p:cNvSpPr>
          <p:nvPr/>
        </p:nvSpPr>
        <p:spPr bwMode="auto">
          <a:xfrm flipH="1" flipV="1">
            <a:off x="2638425" y="3352800"/>
            <a:ext cx="123825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7228" name="Line 57"/>
          <p:cNvSpPr>
            <a:spLocks noChangeShapeType="1"/>
          </p:cNvSpPr>
          <p:nvPr/>
        </p:nvSpPr>
        <p:spPr bwMode="auto">
          <a:xfrm flipH="1" flipV="1">
            <a:off x="3629025" y="3429000"/>
            <a:ext cx="24765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7229" name="AutoShape 58"/>
          <p:cNvSpPr>
            <a:spLocks noChangeArrowheads="1"/>
          </p:cNvSpPr>
          <p:nvPr/>
        </p:nvSpPr>
        <p:spPr bwMode="auto">
          <a:xfrm>
            <a:off x="1978025" y="4038600"/>
            <a:ext cx="660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7230" name="Line 59"/>
          <p:cNvSpPr>
            <a:spLocks noChangeShapeType="1"/>
          </p:cNvSpPr>
          <p:nvPr/>
        </p:nvSpPr>
        <p:spPr bwMode="auto">
          <a:xfrm flipH="1">
            <a:off x="2638425" y="3657600"/>
            <a:ext cx="2146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7231" name="Text Box 60"/>
          <p:cNvSpPr txBox="1">
            <a:spLocks noChangeArrowheads="1"/>
          </p:cNvSpPr>
          <p:nvPr/>
        </p:nvSpPr>
        <p:spPr bwMode="auto">
          <a:xfrm>
            <a:off x="4468813" y="3629025"/>
            <a:ext cx="133508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008000"/>
                </a:solidFill>
                <a:latin typeface="Verdana" pitchFamily="34" charset="0"/>
              </a:rPr>
              <a:t>Implicants</a:t>
            </a:r>
          </a:p>
        </p:txBody>
      </p:sp>
      <p:sp>
        <p:nvSpPr>
          <p:cNvPr id="137232" name="Text Box 61"/>
          <p:cNvSpPr txBox="1">
            <a:spLocks noChangeArrowheads="1"/>
          </p:cNvSpPr>
          <p:nvPr/>
        </p:nvSpPr>
        <p:spPr bwMode="auto">
          <a:xfrm>
            <a:off x="5943600" y="1295400"/>
            <a:ext cx="37973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/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dirty="0">
                <a:latin typeface="Verdana" pitchFamily="34" charset="0"/>
              </a:rPr>
              <a:t>Single cells or groups that could be part of a larger group are known as </a:t>
            </a:r>
            <a:r>
              <a:rPr lang="en-US" altLang="x-none" sz="2100" u="sng" dirty="0" err="1">
                <a:solidFill>
                  <a:srgbClr val="008000"/>
                </a:solidFill>
                <a:latin typeface="Verdana" pitchFamily="34" charset="0"/>
              </a:rPr>
              <a:t>implicants</a:t>
            </a:r>
            <a:endParaRPr lang="en-US" altLang="x-none" sz="2100" u="sng" dirty="0">
              <a:solidFill>
                <a:srgbClr val="008000"/>
              </a:solidFill>
              <a:latin typeface="Verdana" pitchFamily="34" charset="0"/>
            </a:endParaRPr>
          </a:p>
          <a:p>
            <a:endParaRPr lang="en-US" altLang="x-none" sz="2100" dirty="0">
              <a:latin typeface="Verdana" pitchFamily="34" charset="0"/>
            </a:endParaRPr>
          </a:p>
          <a:p>
            <a:r>
              <a:rPr lang="en-US" altLang="x-none" sz="2100" dirty="0">
                <a:latin typeface="Verdana" pitchFamily="34" charset="0"/>
              </a:rPr>
              <a:t>A group that is </a:t>
            </a:r>
            <a:r>
              <a:rPr lang="en-US" altLang="x-none" sz="2100" b="1" dirty="0">
                <a:latin typeface="Verdana" pitchFamily="34" charset="0"/>
              </a:rPr>
              <a:t>as large as possible </a:t>
            </a:r>
            <a:r>
              <a:rPr lang="en-US" altLang="x-none" sz="2100" dirty="0">
                <a:latin typeface="Verdana" pitchFamily="34" charset="0"/>
              </a:rPr>
              <a:t>is a </a:t>
            </a:r>
            <a:r>
              <a:rPr lang="en-US" altLang="x-none" sz="2100" u="sng" dirty="0">
                <a:solidFill>
                  <a:srgbClr val="FF0000"/>
                </a:solidFill>
                <a:latin typeface="Verdana" pitchFamily="34" charset="0"/>
              </a:rPr>
              <a:t>prime </a:t>
            </a:r>
            <a:r>
              <a:rPr lang="en-US" altLang="x-none" sz="2100" u="sng" dirty="0" err="1">
                <a:solidFill>
                  <a:srgbClr val="FF0000"/>
                </a:solidFill>
                <a:latin typeface="Verdana" pitchFamily="34" charset="0"/>
              </a:rPr>
              <a:t>implicant</a:t>
            </a:r>
            <a:r>
              <a:rPr lang="en-US" altLang="x-none" sz="2100" dirty="0">
                <a:latin typeface="Verdana" pitchFamily="34" charset="0"/>
              </a:rPr>
              <a:t> (i.e., it cannot be grouped by other </a:t>
            </a:r>
            <a:r>
              <a:rPr lang="en-US" altLang="x-none" sz="2100" dirty="0" err="1">
                <a:latin typeface="Verdana" pitchFamily="34" charset="0"/>
              </a:rPr>
              <a:t>implicants</a:t>
            </a:r>
            <a:r>
              <a:rPr lang="en-US" altLang="x-none" sz="2100" dirty="0">
                <a:latin typeface="Verdana" pitchFamily="34" charset="0"/>
              </a:rPr>
              <a:t> to eliminate a variable)</a:t>
            </a:r>
          </a:p>
          <a:p>
            <a:endParaRPr lang="en-US" altLang="x-none" sz="2100" dirty="0">
              <a:latin typeface="Verdana" pitchFamily="34" charset="0"/>
            </a:endParaRPr>
          </a:p>
          <a:p>
            <a:r>
              <a:rPr lang="en-US" altLang="x-none" sz="2100" dirty="0">
                <a:latin typeface="Verdana" pitchFamily="34" charset="0"/>
              </a:rPr>
              <a:t>Single cells can be prime </a:t>
            </a:r>
            <a:r>
              <a:rPr lang="en-US" altLang="x-none" sz="2100" dirty="0" err="1">
                <a:latin typeface="Verdana" pitchFamily="34" charset="0"/>
              </a:rPr>
              <a:t>implicants</a:t>
            </a:r>
            <a:r>
              <a:rPr lang="en-US" altLang="x-none" sz="2100" dirty="0">
                <a:latin typeface="Verdana" pitchFamily="34" charset="0"/>
              </a:rPr>
              <a:t> if they cannot be grouped with any other cell</a:t>
            </a:r>
          </a:p>
          <a:p>
            <a:endParaRPr lang="en-US" altLang="x-none" sz="2100" dirty="0">
              <a:latin typeface="Verdana" pitchFamily="34" charset="0"/>
            </a:endParaRPr>
          </a:p>
          <a:p>
            <a:endParaRPr lang="en-US" altLang="x-none" sz="2100" dirty="0">
              <a:latin typeface="Verdana" pitchFamily="34" charset="0"/>
            </a:endParaRPr>
          </a:p>
          <a:p>
            <a:endParaRPr lang="en-US" altLang="x-none" sz="2100" dirty="0">
              <a:latin typeface="Verdana" pitchFamily="34" charset="0"/>
            </a:endParaRPr>
          </a:p>
        </p:txBody>
      </p:sp>
      <p:sp>
        <p:nvSpPr>
          <p:cNvPr id="137233" name="AutoShape 52"/>
          <p:cNvSpPr>
            <a:spLocks noChangeArrowheads="1"/>
          </p:cNvSpPr>
          <p:nvPr/>
        </p:nvSpPr>
        <p:spPr bwMode="auto">
          <a:xfrm>
            <a:off x="1895475" y="3581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Implicants</a:t>
            </a: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and Prime </a:t>
            </a:r>
            <a:r>
              <a:rPr lang="en-US" altLang="x-none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Implicants</a:t>
            </a:r>
            <a:endParaRPr lang="en-US" altLang="x-none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687BDA8-1333-434D-8777-F6D0F8FF2B66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3824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2313" y="1676400"/>
            <a:ext cx="9018587" cy="449580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Any set of </a:t>
            </a:r>
            <a:r>
              <a:rPr lang="en-US" altLang="x-none" dirty="0" err="1"/>
              <a:t>implicants</a:t>
            </a:r>
            <a:r>
              <a:rPr lang="en-US" altLang="x-none" dirty="0"/>
              <a:t> that encloses (covers) all values is </a:t>
            </a:r>
            <a:r>
              <a:rPr lang="en-US" altLang="x-none" i="1" u="sng" dirty="0"/>
              <a:t>“sufficient”</a:t>
            </a:r>
            <a:r>
              <a:rPr lang="en-US" altLang="x-none" dirty="0"/>
              <a:t>;</a:t>
            </a:r>
          </a:p>
          <a:p>
            <a:pPr lvl="1" eaLnBrk="1" hangingPunct="1"/>
            <a:r>
              <a:rPr lang="en-US" altLang="x-none" dirty="0"/>
              <a:t>i.e. the associated logical expression represents the desired function.</a:t>
            </a:r>
          </a:p>
          <a:p>
            <a:pPr lvl="1" eaLnBrk="1" hangingPunct="1"/>
            <a:r>
              <a:rPr lang="en-US" altLang="x-none" dirty="0"/>
              <a:t>All </a:t>
            </a:r>
            <a:r>
              <a:rPr lang="en-US" altLang="x-none" dirty="0" err="1"/>
              <a:t>minterms</a:t>
            </a:r>
            <a:r>
              <a:rPr lang="en-US" altLang="x-none" dirty="0"/>
              <a:t> (as a group) are sufficient. Same for the </a:t>
            </a:r>
            <a:r>
              <a:rPr lang="en-US" altLang="x-none" dirty="0" err="1"/>
              <a:t>maxterms</a:t>
            </a:r>
            <a:r>
              <a:rPr lang="en-US" altLang="x-none" dirty="0"/>
              <a:t>.</a:t>
            </a:r>
          </a:p>
          <a:p>
            <a:pPr eaLnBrk="1" hangingPunct="1"/>
            <a:r>
              <a:rPr lang="en-US" altLang="x-none" b="1" dirty="0"/>
              <a:t>The smallest set of prime </a:t>
            </a:r>
            <a:r>
              <a:rPr lang="en-US" altLang="x-none" b="1" dirty="0" err="1"/>
              <a:t>implicants</a:t>
            </a:r>
            <a:r>
              <a:rPr lang="en-US" altLang="x-none" b="1" dirty="0"/>
              <a:t> </a:t>
            </a:r>
            <a:r>
              <a:rPr lang="en-US" altLang="x-none" dirty="0"/>
              <a:t>that covers all values forms a </a:t>
            </a:r>
            <a:r>
              <a:rPr lang="en-US" altLang="x-none" b="1" dirty="0"/>
              <a:t>minimal expression </a:t>
            </a:r>
            <a:r>
              <a:rPr lang="en-US" altLang="x-none" dirty="0"/>
              <a:t>for the desired function.</a:t>
            </a:r>
          </a:p>
          <a:p>
            <a:pPr lvl="1" eaLnBrk="1" hangingPunct="1"/>
            <a:r>
              <a:rPr lang="en-US" altLang="x-none" dirty="0"/>
              <a:t>There may be </a:t>
            </a:r>
            <a:r>
              <a:rPr lang="en-US" altLang="x-none" i="1" u="sng" dirty="0"/>
              <a:t>more than one</a:t>
            </a:r>
            <a:r>
              <a:rPr lang="en-US" altLang="x-none" dirty="0"/>
              <a:t> minimal set.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Implicants</a:t>
            </a: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and Minimal Expressions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AB5AA8E-C92D-4740-9E9E-A6AEE670A3E0}" type="slidenum">
              <a:rPr lang="en-US" altLang="x-none"/>
              <a:pPr/>
              <a:t>29</a:t>
            </a:fld>
            <a:endParaRPr lang="en-US" altLang="x-none"/>
          </a:p>
        </p:txBody>
      </p:sp>
      <p:sp>
        <p:nvSpPr>
          <p:cNvPr id="139266" name="Rectangle 6"/>
          <p:cNvSpPr>
            <a:spLocks noChangeArrowheads="1"/>
          </p:cNvSpPr>
          <p:nvPr/>
        </p:nvSpPr>
        <p:spPr bwMode="auto">
          <a:xfrm>
            <a:off x="1898650" y="21336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b2 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228850" y="25908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268" name="Line 8"/>
          <p:cNvSpPr>
            <a:spLocks noChangeShapeType="1"/>
          </p:cNvSpPr>
          <p:nvPr/>
        </p:nvSpPr>
        <p:spPr bwMode="auto">
          <a:xfrm>
            <a:off x="22288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69" name="Line 9"/>
          <p:cNvSpPr>
            <a:spLocks noChangeShapeType="1"/>
          </p:cNvSpPr>
          <p:nvPr/>
        </p:nvSpPr>
        <p:spPr bwMode="auto">
          <a:xfrm>
            <a:off x="22288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0" name="Line 10"/>
          <p:cNvSpPr>
            <a:spLocks noChangeShapeType="1"/>
          </p:cNvSpPr>
          <p:nvPr/>
        </p:nvSpPr>
        <p:spPr bwMode="auto">
          <a:xfrm>
            <a:off x="2228850" y="3962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1" name="Line 11"/>
          <p:cNvSpPr>
            <a:spLocks noChangeShapeType="1"/>
          </p:cNvSpPr>
          <p:nvPr/>
        </p:nvSpPr>
        <p:spPr bwMode="auto">
          <a:xfrm>
            <a:off x="32194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2" name="Line 12"/>
          <p:cNvSpPr>
            <a:spLocks noChangeShapeType="1"/>
          </p:cNvSpPr>
          <p:nvPr/>
        </p:nvSpPr>
        <p:spPr bwMode="auto">
          <a:xfrm>
            <a:off x="37147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3" name="Line 13"/>
          <p:cNvSpPr>
            <a:spLocks noChangeShapeType="1"/>
          </p:cNvSpPr>
          <p:nvPr/>
        </p:nvSpPr>
        <p:spPr bwMode="auto">
          <a:xfrm>
            <a:off x="27241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4" name="Rectangle 14"/>
          <p:cNvSpPr>
            <a:spLocks noChangeArrowheads="1"/>
          </p:cNvSpPr>
          <p:nvPr/>
        </p:nvSpPr>
        <p:spPr bwMode="auto">
          <a:xfrm>
            <a:off x="22288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75" name="Rectangle 15"/>
          <p:cNvSpPr>
            <a:spLocks noChangeArrowheads="1"/>
          </p:cNvSpPr>
          <p:nvPr/>
        </p:nvSpPr>
        <p:spPr bwMode="auto">
          <a:xfrm>
            <a:off x="27241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76" name="Rectangle 16"/>
          <p:cNvSpPr>
            <a:spLocks noChangeArrowheads="1"/>
          </p:cNvSpPr>
          <p:nvPr/>
        </p:nvSpPr>
        <p:spPr bwMode="auto">
          <a:xfrm>
            <a:off x="32194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77" name="Rectangle 17"/>
          <p:cNvSpPr>
            <a:spLocks noChangeArrowheads="1"/>
          </p:cNvSpPr>
          <p:nvPr/>
        </p:nvSpPr>
        <p:spPr bwMode="auto">
          <a:xfrm>
            <a:off x="37147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78" name="Freeform 18"/>
          <p:cNvSpPr>
            <a:spLocks/>
          </p:cNvSpPr>
          <p:nvPr/>
        </p:nvSpPr>
        <p:spPr bwMode="auto">
          <a:xfrm>
            <a:off x="3219450" y="22860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79" name="Freeform 19"/>
          <p:cNvSpPr>
            <a:spLocks/>
          </p:cNvSpPr>
          <p:nvPr/>
        </p:nvSpPr>
        <p:spPr bwMode="auto">
          <a:xfrm>
            <a:off x="1816100" y="35052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0" name="Freeform 20"/>
          <p:cNvSpPr>
            <a:spLocks/>
          </p:cNvSpPr>
          <p:nvPr/>
        </p:nvSpPr>
        <p:spPr bwMode="auto">
          <a:xfrm>
            <a:off x="2724150" y="44958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1" name="Freeform 21"/>
          <p:cNvSpPr>
            <a:spLocks/>
          </p:cNvSpPr>
          <p:nvPr/>
        </p:nvSpPr>
        <p:spPr bwMode="auto">
          <a:xfrm>
            <a:off x="4292600" y="30480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2" name="Rectangle 22"/>
          <p:cNvSpPr>
            <a:spLocks noChangeArrowheads="1"/>
          </p:cNvSpPr>
          <p:nvPr/>
        </p:nvSpPr>
        <p:spPr bwMode="auto">
          <a:xfrm>
            <a:off x="18161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83" name="Rectangle 23"/>
          <p:cNvSpPr>
            <a:spLocks noChangeArrowheads="1"/>
          </p:cNvSpPr>
          <p:nvPr/>
        </p:nvSpPr>
        <p:spPr bwMode="auto">
          <a:xfrm>
            <a:off x="1816100" y="31242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84" name="Rectangle 24"/>
          <p:cNvSpPr>
            <a:spLocks noChangeArrowheads="1"/>
          </p:cNvSpPr>
          <p:nvPr/>
        </p:nvSpPr>
        <p:spPr bwMode="auto">
          <a:xfrm>
            <a:off x="1816100" y="35814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85" name="Rectangle 25"/>
          <p:cNvSpPr>
            <a:spLocks noChangeArrowheads="1"/>
          </p:cNvSpPr>
          <p:nvPr/>
        </p:nvSpPr>
        <p:spPr bwMode="auto">
          <a:xfrm>
            <a:off x="1816100" y="40386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86" name="Rectangle 26"/>
          <p:cNvSpPr>
            <a:spLocks noChangeArrowheads="1"/>
          </p:cNvSpPr>
          <p:nvPr/>
        </p:nvSpPr>
        <p:spPr bwMode="auto">
          <a:xfrm>
            <a:off x="1485900" y="3810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</a:t>
            </a:r>
          </a:p>
        </p:txBody>
      </p:sp>
      <p:sp>
        <p:nvSpPr>
          <p:cNvPr id="139287" name="Rectangle 27"/>
          <p:cNvSpPr>
            <a:spLocks noChangeArrowheads="1"/>
          </p:cNvSpPr>
          <p:nvPr/>
        </p:nvSpPr>
        <p:spPr bwMode="auto">
          <a:xfrm>
            <a:off x="1485900" y="23622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b0 </a:t>
            </a:r>
          </a:p>
        </p:txBody>
      </p:sp>
      <p:sp>
        <p:nvSpPr>
          <p:cNvPr id="139288" name="Rectangle 28"/>
          <p:cNvSpPr>
            <a:spLocks noChangeArrowheads="1"/>
          </p:cNvSpPr>
          <p:nvPr/>
        </p:nvSpPr>
        <p:spPr bwMode="auto">
          <a:xfrm>
            <a:off x="3549650" y="2057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</a:t>
            </a:r>
          </a:p>
        </p:txBody>
      </p:sp>
      <p:sp>
        <p:nvSpPr>
          <p:cNvPr id="139289" name="Rectangle 29"/>
          <p:cNvSpPr>
            <a:spLocks noChangeArrowheads="1"/>
          </p:cNvSpPr>
          <p:nvPr/>
        </p:nvSpPr>
        <p:spPr bwMode="auto">
          <a:xfrm>
            <a:off x="4375150" y="33528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b0 </a:t>
            </a:r>
          </a:p>
        </p:txBody>
      </p:sp>
      <p:sp>
        <p:nvSpPr>
          <p:cNvPr id="139290" name="Rectangle 30"/>
          <p:cNvSpPr>
            <a:spLocks noChangeArrowheads="1"/>
          </p:cNvSpPr>
          <p:nvPr/>
        </p:nvSpPr>
        <p:spPr bwMode="auto">
          <a:xfrm>
            <a:off x="3054350" y="4572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b2 </a:t>
            </a:r>
          </a:p>
        </p:txBody>
      </p:sp>
      <p:sp>
        <p:nvSpPr>
          <p:cNvPr id="139291" name="Line 31"/>
          <p:cNvSpPr>
            <a:spLocks noChangeShapeType="1"/>
          </p:cNvSpPr>
          <p:nvPr/>
        </p:nvSpPr>
        <p:spPr bwMode="auto">
          <a:xfrm flipH="1" flipV="1">
            <a:off x="1816100" y="22098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92" name="Text Box 32"/>
          <p:cNvSpPr txBox="1">
            <a:spLocks noChangeArrowheads="1"/>
          </p:cNvSpPr>
          <p:nvPr/>
        </p:nvSpPr>
        <p:spPr bwMode="auto">
          <a:xfrm>
            <a:off x="2311400" y="40655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3" name="Text Box 33"/>
          <p:cNvSpPr txBox="1">
            <a:spLocks noChangeArrowheads="1"/>
          </p:cNvSpPr>
          <p:nvPr/>
        </p:nvSpPr>
        <p:spPr bwMode="auto">
          <a:xfrm>
            <a:off x="33020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4" name="Text Box 34"/>
          <p:cNvSpPr txBox="1">
            <a:spLocks noChangeArrowheads="1"/>
          </p:cNvSpPr>
          <p:nvPr/>
        </p:nvSpPr>
        <p:spPr bwMode="auto">
          <a:xfrm>
            <a:off x="23114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5" name="Text Box 35"/>
          <p:cNvSpPr txBox="1">
            <a:spLocks noChangeArrowheads="1"/>
          </p:cNvSpPr>
          <p:nvPr/>
        </p:nvSpPr>
        <p:spPr bwMode="auto">
          <a:xfrm>
            <a:off x="23114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6" name="Text Box 36"/>
          <p:cNvSpPr txBox="1">
            <a:spLocks noChangeArrowheads="1"/>
          </p:cNvSpPr>
          <p:nvPr/>
        </p:nvSpPr>
        <p:spPr bwMode="auto">
          <a:xfrm>
            <a:off x="23114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7" name="Text Box 37"/>
          <p:cNvSpPr txBox="1">
            <a:spLocks noChangeArrowheads="1"/>
          </p:cNvSpPr>
          <p:nvPr/>
        </p:nvSpPr>
        <p:spPr bwMode="auto">
          <a:xfrm>
            <a:off x="28067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8" name="Text Box 38"/>
          <p:cNvSpPr txBox="1">
            <a:spLocks noChangeArrowheads="1"/>
          </p:cNvSpPr>
          <p:nvPr/>
        </p:nvSpPr>
        <p:spPr bwMode="auto">
          <a:xfrm>
            <a:off x="28067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299" name="Text Box 39"/>
          <p:cNvSpPr txBox="1">
            <a:spLocks noChangeArrowheads="1"/>
          </p:cNvSpPr>
          <p:nvPr/>
        </p:nvSpPr>
        <p:spPr bwMode="auto">
          <a:xfrm>
            <a:off x="28067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0" name="Text Box 40"/>
          <p:cNvSpPr txBox="1">
            <a:spLocks noChangeArrowheads="1"/>
          </p:cNvSpPr>
          <p:nvPr/>
        </p:nvSpPr>
        <p:spPr bwMode="auto">
          <a:xfrm>
            <a:off x="28067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1" name="Text Box 41"/>
          <p:cNvSpPr txBox="1">
            <a:spLocks noChangeArrowheads="1"/>
          </p:cNvSpPr>
          <p:nvPr/>
        </p:nvSpPr>
        <p:spPr bwMode="auto">
          <a:xfrm>
            <a:off x="3797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2" name="Text Box 42"/>
          <p:cNvSpPr txBox="1">
            <a:spLocks noChangeArrowheads="1"/>
          </p:cNvSpPr>
          <p:nvPr/>
        </p:nvSpPr>
        <p:spPr bwMode="auto">
          <a:xfrm>
            <a:off x="3797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3" name="Text Box 43"/>
          <p:cNvSpPr txBox="1">
            <a:spLocks noChangeArrowheads="1"/>
          </p:cNvSpPr>
          <p:nvPr/>
        </p:nvSpPr>
        <p:spPr bwMode="auto">
          <a:xfrm>
            <a:off x="33020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4" name="Text Box 44"/>
          <p:cNvSpPr txBox="1">
            <a:spLocks noChangeArrowheads="1"/>
          </p:cNvSpPr>
          <p:nvPr/>
        </p:nvSpPr>
        <p:spPr bwMode="auto">
          <a:xfrm>
            <a:off x="33020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5" name="Text Box 45"/>
          <p:cNvSpPr txBox="1">
            <a:spLocks noChangeArrowheads="1"/>
          </p:cNvSpPr>
          <p:nvPr/>
        </p:nvSpPr>
        <p:spPr bwMode="auto">
          <a:xfrm>
            <a:off x="33020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6" name="Text Box 46"/>
          <p:cNvSpPr txBox="1">
            <a:spLocks noChangeArrowheads="1"/>
          </p:cNvSpPr>
          <p:nvPr/>
        </p:nvSpPr>
        <p:spPr bwMode="auto">
          <a:xfrm>
            <a:off x="3797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7" name="Text Box 47"/>
          <p:cNvSpPr txBox="1">
            <a:spLocks noChangeArrowheads="1"/>
          </p:cNvSpPr>
          <p:nvPr/>
        </p:nvSpPr>
        <p:spPr bwMode="auto">
          <a:xfrm>
            <a:off x="37973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1CD0BFCF-6B1F-4F5A-BCEC-5152B274AE9F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14696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Literal Analysis</a:t>
            </a:r>
          </a:p>
        </p:txBody>
      </p:sp>
      <p:sp>
        <p:nvSpPr>
          <p:cNvPr id="114697" name="Rectangl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Gives us the truth table</a:t>
            </a:r>
            <a:r>
              <a:rPr lang="en-US" altLang="x-none" dirty="0"/>
              <a:t>.</a:t>
            </a:r>
          </a:p>
          <a:p>
            <a:r>
              <a:rPr lang="en-US" altLang="x-none" dirty="0"/>
              <a:t>Literal analysis is the process of manually assigning a set of values to the inputs, tracing the results, and recording the output values</a:t>
            </a:r>
          </a:p>
          <a:p>
            <a:pPr lvl="1"/>
            <a:r>
              <a:rPr lang="en-US" altLang="x-none" dirty="0"/>
              <a:t>For “n” inputs there are 2</a:t>
            </a:r>
            <a:r>
              <a:rPr lang="en-US" altLang="x-none" baseline="30000" dirty="0"/>
              <a:t>n</a:t>
            </a:r>
            <a:r>
              <a:rPr lang="en-US" altLang="x-none" dirty="0"/>
              <a:t> possible input combinations</a:t>
            </a:r>
          </a:p>
          <a:p>
            <a:pPr lvl="1"/>
            <a:r>
              <a:rPr lang="en-US" altLang="x-none" dirty="0"/>
              <a:t>From input values, gate outputs are evaluated to form next set of gate inputs</a:t>
            </a:r>
          </a:p>
          <a:p>
            <a:pPr lvl="1"/>
            <a:r>
              <a:rPr lang="en-US" altLang="x-none" dirty="0"/>
              <a:t>Evaluation continues until gate outputs are circuit outputs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AB5AA8E-C92D-4740-9E9E-A6AEE670A3E0}" type="slidenum">
              <a:rPr lang="en-US" altLang="x-none"/>
              <a:pPr/>
              <a:t>30</a:t>
            </a:fld>
            <a:endParaRPr lang="en-US" altLang="x-none"/>
          </a:p>
        </p:txBody>
      </p:sp>
      <p:sp>
        <p:nvSpPr>
          <p:cNvPr id="139266" name="Rectangle 6"/>
          <p:cNvSpPr>
            <a:spLocks noChangeArrowheads="1"/>
          </p:cNvSpPr>
          <p:nvPr/>
        </p:nvSpPr>
        <p:spPr bwMode="auto">
          <a:xfrm>
            <a:off x="1898650" y="21336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b2 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228850" y="25908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268" name="Line 8"/>
          <p:cNvSpPr>
            <a:spLocks noChangeShapeType="1"/>
          </p:cNvSpPr>
          <p:nvPr/>
        </p:nvSpPr>
        <p:spPr bwMode="auto">
          <a:xfrm>
            <a:off x="22288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69" name="Line 9"/>
          <p:cNvSpPr>
            <a:spLocks noChangeShapeType="1"/>
          </p:cNvSpPr>
          <p:nvPr/>
        </p:nvSpPr>
        <p:spPr bwMode="auto">
          <a:xfrm>
            <a:off x="22288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0" name="Line 10"/>
          <p:cNvSpPr>
            <a:spLocks noChangeShapeType="1"/>
          </p:cNvSpPr>
          <p:nvPr/>
        </p:nvSpPr>
        <p:spPr bwMode="auto">
          <a:xfrm>
            <a:off x="2228850" y="3962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1" name="Line 11"/>
          <p:cNvSpPr>
            <a:spLocks noChangeShapeType="1"/>
          </p:cNvSpPr>
          <p:nvPr/>
        </p:nvSpPr>
        <p:spPr bwMode="auto">
          <a:xfrm>
            <a:off x="32194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2" name="Line 12"/>
          <p:cNvSpPr>
            <a:spLocks noChangeShapeType="1"/>
          </p:cNvSpPr>
          <p:nvPr/>
        </p:nvSpPr>
        <p:spPr bwMode="auto">
          <a:xfrm>
            <a:off x="37147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3" name="Line 13"/>
          <p:cNvSpPr>
            <a:spLocks noChangeShapeType="1"/>
          </p:cNvSpPr>
          <p:nvPr/>
        </p:nvSpPr>
        <p:spPr bwMode="auto">
          <a:xfrm>
            <a:off x="2724150" y="2590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74" name="Rectangle 14"/>
          <p:cNvSpPr>
            <a:spLocks noChangeArrowheads="1"/>
          </p:cNvSpPr>
          <p:nvPr/>
        </p:nvSpPr>
        <p:spPr bwMode="auto">
          <a:xfrm>
            <a:off x="22288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75" name="Rectangle 15"/>
          <p:cNvSpPr>
            <a:spLocks noChangeArrowheads="1"/>
          </p:cNvSpPr>
          <p:nvPr/>
        </p:nvSpPr>
        <p:spPr bwMode="auto">
          <a:xfrm>
            <a:off x="27241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76" name="Rectangle 16"/>
          <p:cNvSpPr>
            <a:spLocks noChangeArrowheads="1"/>
          </p:cNvSpPr>
          <p:nvPr/>
        </p:nvSpPr>
        <p:spPr bwMode="auto">
          <a:xfrm>
            <a:off x="32194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77" name="Rectangle 17"/>
          <p:cNvSpPr>
            <a:spLocks noChangeArrowheads="1"/>
          </p:cNvSpPr>
          <p:nvPr/>
        </p:nvSpPr>
        <p:spPr bwMode="auto">
          <a:xfrm>
            <a:off x="3714750" y="23622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78" name="Freeform 18"/>
          <p:cNvSpPr>
            <a:spLocks/>
          </p:cNvSpPr>
          <p:nvPr/>
        </p:nvSpPr>
        <p:spPr bwMode="auto">
          <a:xfrm>
            <a:off x="3219450" y="22860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79" name="Freeform 19"/>
          <p:cNvSpPr>
            <a:spLocks/>
          </p:cNvSpPr>
          <p:nvPr/>
        </p:nvSpPr>
        <p:spPr bwMode="auto">
          <a:xfrm>
            <a:off x="1816100" y="35052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0" name="Freeform 20"/>
          <p:cNvSpPr>
            <a:spLocks/>
          </p:cNvSpPr>
          <p:nvPr/>
        </p:nvSpPr>
        <p:spPr bwMode="auto">
          <a:xfrm>
            <a:off x="2724150" y="44958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1" name="Freeform 21"/>
          <p:cNvSpPr>
            <a:spLocks/>
          </p:cNvSpPr>
          <p:nvPr/>
        </p:nvSpPr>
        <p:spPr bwMode="auto">
          <a:xfrm>
            <a:off x="4292600" y="30480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39282" name="Rectangle 22"/>
          <p:cNvSpPr>
            <a:spLocks noChangeArrowheads="1"/>
          </p:cNvSpPr>
          <p:nvPr/>
        </p:nvSpPr>
        <p:spPr bwMode="auto">
          <a:xfrm>
            <a:off x="18161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39283" name="Rectangle 23"/>
          <p:cNvSpPr>
            <a:spLocks noChangeArrowheads="1"/>
          </p:cNvSpPr>
          <p:nvPr/>
        </p:nvSpPr>
        <p:spPr bwMode="auto">
          <a:xfrm>
            <a:off x="1816100" y="31242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39284" name="Rectangle 24"/>
          <p:cNvSpPr>
            <a:spLocks noChangeArrowheads="1"/>
          </p:cNvSpPr>
          <p:nvPr/>
        </p:nvSpPr>
        <p:spPr bwMode="auto">
          <a:xfrm>
            <a:off x="1816100" y="35814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39285" name="Rectangle 25"/>
          <p:cNvSpPr>
            <a:spLocks noChangeArrowheads="1"/>
          </p:cNvSpPr>
          <p:nvPr/>
        </p:nvSpPr>
        <p:spPr bwMode="auto">
          <a:xfrm>
            <a:off x="1816100" y="40386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39286" name="Rectangle 26"/>
          <p:cNvSpPr>
            <a:spLocks noChangeArrowheads="1"/>
          </p:cNvSpPr>
          <p:nvPr/>
        </p:nvSpPr>
        <p:spPr bwMode="auto">
          <a:xfrm>
            <a:off x="1485900" y="3810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</a:t>
            </a:r>
          </a:p>
        </p:txBody>
      </p:sp>
      <p:sp>
        <p:nvSpPr>
          <p:cNvPr id="139287" name="Rectangle 27"/>
          <p:cNvSpPr>
            <a:spLocks noChangeArrowheads="1"/>
          </p:cNvSpPr>
          <p:nvPr/>
        </p:nvSpPr>
        <p:spPr bwMode="auto">
          <a:xfrm>
            <a:off x="1485900" y="2362200"/>
            <a:ext cx="641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b1 b0 </a:t>
            </a:r>
          </a:p>
        </p:txBody>
      </p:sp>
      <p:sp>
        <p:nvSpPr>
          <p:cNvPr id="139288" name="Rectangle 28"/>
          <p:cNvSpPr>
            <a:spLocks noChangeArrowheads="1"/>
          </p:cNvSpPr>
          <p:nvPr/>
        </p:nvSpPr>
        <p:spPr bwMode="auto">
          <a:xfrm>
            <a:off x="3549650" y="2057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b3 </a:t>
            </a:r>
          </a:p>
        </p:txBody>
      </p:sp>
      <p:sp>
        <p:nvSpPr>
          <p:cNvPr id="139289" name="Rectangle 29"/>
          <p:cNvSpPr>
            <a:spLocks noChangeArrowheads="1"/>
          </p:cNvSpPr>
          <p:nvPr/>
        </p:nvSpPr>
        <p:spPr bwMode="auto">
          <a:xfrm>
            <a:off x="4375150" y="33528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b0 </a:t>
            </a:r>
          </a:p>
        </p:txBody>
      </p:sp>
      <p:sp>
        <p:nvSpPr>
          <p:cNvPr id="139290" name="Rectangle 30"/>
          <p:cNvSpPr>
            <a:spLocks noChangeArrowheads="1"/>
          </p:cNvSpPr>
          <p:nvPr/>
        </p:nvSpPr>
        <p:spPr bwMode="auto">
          <a:xfrm>
            <a:off x="3054350" y="4572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b2 </a:t>
            </a:r>
          </a:p>
        </p:txBody>
      </p:sp>
      <p:sp>
        <p:nvSpPr>
          <p:cNvPr id="139291" name="Line 31"/>
          <p:cNvSpPr>
            <a:spLocks noChangeShapeType="1"/>
          </p:cNvSpPr>
          <p:nvPr/>
        </p:nvSpPr>
        <p:spPr bwMode="auto">
          <a:xfrm flipH="1" flipV="1">
            <a:off x="1816100" y="22098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292" name="Text Box 32"/>
          <p:cNvSpPr txBox="1">
            <a:spLocks noChangeArrowheads="1"/>
          </p:cNvSpPr>
          <p:nvPr/>
        </p:nvSpPr>
        <p:spPr bwMode="auto">
          <a:xfrm>
            <a:off x="2311400" y="40655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3" name="Text Box 33"/>
          <p:cNvSpPr txBox="1">
            <a:spLocks noChangeArrowheads="1"/>
          </p:cNvSpPr>
          <p:nvPr/>
        </p:nvSpPr>
        <p:spPr bwMode="auto">
          <a:xfrm>
            <a:off x="33020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4" name="Text Box 34"/>
          <p:cNvSpPr txBox="1">
            <a:spLocks noChangeArrowheads="1"/>
          </p:cNvSpPr>
          <p:nvPr/>
        </p:nvSpPr>
        <p:spPr bwMode="auto">
          <a:xfrm>
            <a:off x="23114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5" name="Text Box 35"/>
          <p:cNvSpPr txBox="1">
            <a:spLocks noChangeArrowheads="1"/>
          </p:cNvSpPr>
          <p:nvPr/>
        </p:nvSpPr>
        <p:spPr bwMode="auto">
          <a:xfrm>
            <a:off x="23114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6" name="Text Box 36"/>
          <p:cNvSpPr txBox="1">
            <a:spLocks noChangeArrowheads="1"/>
          </p:cNvSpPr>
          <p:nvPr/>
        </p:nvSpPr>
        <p:spPr bwMode="auto">
          <a:xfrm>
            <a:off x="23114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7" name="Text Box 37"/>
          <p:cNvSpPr txBox="1">
            <a:spLocks noChangeArrowheads="1"/>
          </p:cNvSpPr>
          <p:nvPr/>
        </p:nvSpPr>
        <p:spPr bwMode="auto">
          <a:xfrm>
            <a:off x="28067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298" name="Text Box 38"/>
          <p:cNvSpPr txBox="1">
            <a:spLocks noChangeArrowheads="1"/>
          </p:cNvSpPr>
          <p:nvPr/>
        </p:nvSpPr>
        <p:spPr bwMode="auto">
          <a:xfrm>
            <a:off x="28067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299" name="Text Box 39"/>
          <p:cNvSpPr txBox="1">
            <a:spLocks noChangeArrowheads="1"/>
          </p:cNvSpPr>
          <p:nvPr/>
        </p:nvSpPr>
        <p:spPr bwMode="auto">
          <a:xfrm>
            <a:off x="28067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0" name="Text Box 40"/>
          <p:cNvSpPr txBox="1">
            <a:spLocks noChangeArrowheads="1"/>
          </p:cNvSpPr>
          <p:nvPr/>
        </p:nvSpPr>
        <p:spPr bwMode="auto">
          <a:xfrm>
            <a:off x="28067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1" name="Text Box 41"/>
          <p:cNvSpPr txBox="1">
            <a:spLocks noChangeArrowheads="1"/>
          </p:cNvSpPr>
          <p:nvPr/>
        </p:nvSpPr>
        <p:spPr bwMode="auto">
          <a:xfrm>
            <a:off x="3797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2" name="Text Box 42"/>
          <p:cNvSpPr txBox="1">
            <a:spLocks noChangeArrowheads="1"/>
          </p:cNvSpPr>
          <p:nvPr/>
        </p:nvSpPr>
        <p:spPr bwMode="auto">
          <a:xfrm>
            <a:off x="3797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39303" name="Text Box 43"/>
          <p:cNvSpPr txBox="1">
            <a:spLocks noChangeArrowheads="1"/>
          </p:cNvSpPr>
          <p:nvPr/>
        </p:nvSpPr>
        <p:spPr bwMode="auto">
          <a:xfrm>
            <a:off x="33020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4" name="Text Box 44"/>
          <p:cNvSpPr txBox="1">
            <a:spLocks noChangeArrowheads="1"/>
          </p:cNvSpPr>
          <p:nvPr/>
        </p:nvSpPr>
        <p:spPr bwMode="auto">
          <a:xfrm>
            <a:off x="33020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5" name="Text Box 45"/>
          <p:cNvSpPr txBox="1">
            <a:spLocks noChangeArrowheads="1"/>
          </p:cNvSpPr>
          <p:nvPr/>
        </p:nvSpPr>
        <p:spPr bwMode="auto">
          <a:xfrm>
            <a:off x="33020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6" name="Text Box 46"/>
          <p:cNvSpPr txBox="1">
            <a:spLocks noChangeArrowheads="1"/>
          </p:cNvSpPr>
          <p:nvPr/>
        </p:nvSpPr>
        <p:spPr bwMode="auto">
          <a:xfrm>
            <a:off x="3797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7" name="Text Box 47"/>
          <p:cNvSpPr txBox="1">
            <a:spLocks noChangeArrowheads="1"/>
          </p:cNvSpPr>
          <p:nvPr/>
        </p:nvSpPr>
        <p:spPr bwMode="auto">
          <a:xfrm>
            <a:off x="3797300" y="4038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39308" name="AutoShape 50"/>
          <p:cNvSpPr>
            <a:spLocks noChangeArrowheads="1"/>
          </p:cNvSpPr>
          <p:nvPr/>
        </p:nvSpPr>
        <p:spPr bwMode="auto">
          <a:xfrm>
            <a:off x="3797300" y="26670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309" name="AutoShape 55"/>
          <p:cNvSpPr>
            <a:spLocks noChangeArrowheads="1"/>
          </p:cNvSpPr>
          <p:nvPr/>
        </p:nvSpPr>
        <p:spPr bwMode="auto">
          <a:xfrm>
            <a:off x="2819400" y="35814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310" name="AutoShape 56"/>
          <p:cNvSpPr>
            <a:spLocks noChangeArrowheads="1"/>
          </p:cNvSpPr>
          <p:nvPr/>
        </p:nvSpPr>
        <p:spPr bwMode="auto">
          <a:xfrm>
            <a:off x="2794000" y="31242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39311" name="Line 60"/>
          <p:cNvSpPr>
            <a:spLocks noChangeShapeType="1"/>
          </p:cNvSpPr>
          <p:nvPr/>
        </p:nvSpPr>
        <p:spPr bwMode="auto">
          <a:xfrm flipH="1" flipV="1">
            <a:off x="1371600" y="2895600"/>
            <a:ext cx="140335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39312" name="Line 61"/>
          <p:cNvSpPr>
            <a:spLocks noChangeShapeType="1"/>
          </p:cNvSpPr>
          <p:nvPr/>
        </p:nvSpPr>
        <p:spPr bwMode="auto">
          <a:xfrm flipV="1">
            <a:off x="4127500" y="2819400"/>
            <a:ext cx="660400" cy="1524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pSp>
        <p:nvGrpSpPr>
          <p:cNvPr id="139313" name="Group 91"/>
          <p:cNvGrpSpPr>
            <a:grpSpLocks/>
          </p:cNvGrpSpPr>
          <p:nvPr/>
        </p:nvGrpSpPr>
        <p:grpSpPr bwMode="auto">
          <a:xfrm>
            <a:off x="330200" y="2535238"/>
            <a:ext cx="1262063" cy="415925"/>
            <a:chOff x="192" y="1597"/>
            <a:chExt cx="734" cy="262"/>
          </a:xfrm>
        </p:grpSpPr>
        <p:sp>
          <p:nvSpPr>
            <p:cNvPr id="139328" name="Text Box 69"/>
            <p:cNvSpPr txBox="1">
              <a:spLocks noChangeArrowheads="1"/>
            </p:cNvSpPr>
            <p:nvPr/>
          </p:nvSpPr>
          <p:spPr bwMode="auto">
            <a:xfrm>
              <a:off x="192" y="1597"/>
              <a:ext cx="73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>
                  <a:solidFill>
                    <a:srgbClr val="0000FF"/>
                  </a:solidFill>
                </a:rPr>
                <a:t>b3 b2 b0*</a:t>
              </a:r>
            </a:p>
          </p:txBody>
        </p:sp>
        <p:sp>
          <p:nvSpPr>
            <p:cNvPr id="139329" name="Line 70"/>
            <p:cNvSpPr>
              <a:spLocks noChangeShapeType="1"/>
            </p:cNvSpPr>
            <p:nvPr/>
          </p:nvSpPr>
          <p:spPr bwMode="auto">
            <a:xfrm>
              <a:off x="267" y="163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314" name="Group 92"/>
          <p:cNvGrpSpPr>
            <a:grpSpLocks/>
          </p:cNvGrpSpPr>
          <p:nvPr/>
        </p:nvGrpSpPr>
        <p:grpSpPr bwMode="auto">
          <a:xfrm>
            <a:off x="4787900" y="2581275"/>
            <a:ext cx="1262063" cy="415925"/>
            <a:chOff x="2784" y="1626"/>
            <a:chExt cx="734" cy="262"/>
          </a:xfrm>
        </p:grpSpPr>
        <p:sp>
          <p:nvSpPr>
            <p:cNvPr id="139325" name="Text Box 78"/>
            <p:cNvSpPr txBox="1">
              <a:spLocks noChangeArrowheads="1"/>
            </p:cNvSpPr>
            <p:nvPr/>
          </p:nvSpPr>
          <p:spPr bwMode="auto">
            <a:xfrm>
              <a:off x="2784" y="1626"/>
              <a:ext cx="73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>
                  <a:solidFill>
                    <a:srgbClr val="800000"/>
                  </a:solidFill>
                </a:rPr>
                <a:t>b3 b2 b1*</a:t>
              </a:r>
            </a:p>
          </p:txBody>
        </p:sp>
        <p:sp>
          <p:nvSpPr>
            <p:cNvPr id="139326" name="Line 79"/>
            <p:cNvSpPr>
              <a:spLocks noChangeShapeType="1"/>
            </p:cNvSpPr>
            <p:nvPr/>
          </p:nvSpPr>
          <p:spPr bwMode="auto">
            <a:xfrm>
              <a:off x="3072" y="1680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7" name="Line 80"/>
            <p:cNvSpPr>
              <a:spLocks noChangeShapeType="1"/>
            </p:cNvSpPr>
            <p:nvPr/>
          </p:nvSpPr>
          <p:spPr bwMode="auto">
            <a:xfrm>
              <a:off x="3264" y="1680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315" name="Text Box 81"/>
          <p:cNvSpPr txBox="1">
            <a:spLocks noChangeArrowheads="1"/>
          </p:cNvSpPr>
          <p:nvPr/>
        </p:nvSpPr>
        <p:spPr bwMode="auto">
          <a:xfrm>
            <a:off x="6521450" y="1292225"/>
            <a:ext cx="3219450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We want a sum of products expression so we circle 1s.</a:t>
            </a:r>
          </a:p>
          <a:p>
            <a:endParaRPr lang="en-US" altLang="x-none" sz="21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* PIs are essential; no </a:t>
            </a:r>
            <a:r>
              <a:rPr lang="en-US" altLang="x-none" sz="2100" dirty="0" err="1">
                <a:solidFill>
                  <a:schemeClr val="tx2"/>
                </a:solidFill>
                <a:latin typeface="Verdana" pitchFamily="34" charset="0"/>
              </a:rPr>
              <a:t>implicants</a:t>
            </a:r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 remain </a:t>
            </a: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(no secondary PIs).</a:t>
            </a:r>
          </a:p>
          <a:p>
            <a:endParaRPr lang="en-US" altLang="x-none" sz="2100" dirty="0">
              <a:solidFill>
                <a:schemeClr val="tx2"/>
              </a:solidFill>
              <a:latin typeface="Verdana" pitchFamily="34" charset="0"/>
            </a:endParaRPr>
          </a:p>
          <a:p>
            <a:r>
              <a:rPr lang="en-US" altLang="x-none" sz="2100" dirty="0">
                <a:solidFill>
                  <a:schemeClr val="tx2"/>
                </a:solidFill>
                <a:latin typeface="Verdana" pitchFamily="34" charset="0"/>
              </a:rPr>
              <a:t>The minimal expression is: </a:t>
            </a:r>
          </a:p>
        </p:txBody>
      </p:sp>
      <p:graphicFrame>
        <p:nvGraphicFramePr>
          <p:cNvPr id="139316" name="Object 2"/>
          <p:cNvGraphicFramePr>
            <a:graphicFrameLocks noChangeAspect="1"/>
          </p:cNvGraphicFramePr>
          <p:nvPr/>
        </p:nvGraphicFramePr>
        <p:xfrm>
          <a:off x="4191000" y="4953000"/>
          <a:ext cx="45069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4" name="Equation" r:id="rId3" imgW="2197100" imgH="203200" progId="Equation.3">
                  <p:embed/>
                </p:oleObj>
              </mc:Choice>
              <mc:Fallback>
                <p:oleObj name="Equation" r:id="rId3" imgW="219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450691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317" name="Group 90"/>
          <p:cNvGrpSpPr>
            <a:grpSpLocks/>
          </p:cNvGrpSpPr>
          <p:nvPr/>
        </p:nvGrpSpPr>
        <p:grpSpPr bwMode="auto">
          <a:xfrm>
            <a:off x="330200" y="4059238"/>
            <a:ext cx="1262063" cy="415925"/>
            <a:chOff x="192" y="2557"/>
            <a:chExt cx="734" cy="262"/>
          </a:xfrm>
        </p:grpSpPr>
        <p:sp>
          <p:nvSpPr>
            <p:cNvPr id="139323" name="Text Box 86"/>
            <p:cNvSpPr txBox="1">
              <a:spLocks noChangeArrowheads="1"/>
            </p:cNvSpPr>
            <p:nvPr/>
          </p:nvSpPr>
          <p:spPr bwMode="auto">
            <a:xfrm>
              <a:off x="192" y="2557"/>
              <a:ext cx="73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2100"/>
                <a:t>b3 b2 b1*</a:t>
              </a:r>
            </a:p>
          </p:txBody>
        </p:sp>
        <p:sp>
          <p:nvSpPr>
            <p:cNvPr id="139324" name="Line 87"/>
            <p:cNvSpPr>
              <a:spLocks noChangeShapeType="1"/>
            </p:cNvSpPr>
            <p:nvPr/>
          </p:nvSpPr>
          <p:spPr bwMode="auto">
            <a:xfrm>
              <a:off x="267" y="259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318" name="Line 89"/>
          <p:cNvSpPr>
            <a:spLocks noChangeShapeType="1"/>
          </p:cNvSpPr>
          <p:nvPr/>
        </p:nvSpPr>
        <p:spPr bwMode="auto">
          <a:xfrm flipV="1">
            <a:off x="1403350" y="4114800"/>
            <a:ext cx="14033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4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9130244-EDBD-4497-B912-8862D73D2C9D}" type="slidenum">
              <a:rPr lang="en-US" altLang="x-none"/>
              <a:pPr/>
              <a:t>31</a:t>
            </a:fld>
            <a:endParaRPr lang="en-US" altLang="x-none"/>
          </a:p>
        </p:txBody>
      </p:sp>
      <p:sp>
        <p:nvSpPr>
          <p:cNvPr id="1402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6263" y="1833563"/>
            <a:ext cx="8488362" cy="4159250"/>
          </a:xfrm>
        </p:spPr>
        <p:txBody>
          <a:bodyPr lIns="95783" tIns="47892" rIns="95783" bIns="47892"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If a prime </a:t>
            </a:r>
            <a:r>
              <a:rPr lang="en-US" altLang="x-none" dirty="0" err="1"/>
              <a:t>implicant</a:t>
            </a:r>
            <a:r>
              <a:rPr lang="en-US" altLang="x-none" dirty="0"/>
              <a:t> has any cell that is not covered by any other prime </a:t>
            </a:r>
            <a:r>
              <a:rPr lang="en-US" altLang="x-none" dirty="0" err="1"/>
              <a:t>implicant</a:t>
            </a:r>
            <a:r>
              <a:rPr lang="en-US" altLang="x-none" dirty="0"/>
              <a:t>, it is an </a:t>
            </a:r>
            <a:r>
              <a:rPr lang="en-US" altLang="x-none" i="1" dirty="0"/>
              <a:t>“</a:t>
            </a:r>
            <a:r>
              <a:rPr lang="en-US" altLang="x-none" sz="2100" i="1" u="sng" dirty="0">
                <a:solidFill>
                  <a:srgbClr val="009900"/>
                </a:solidFill>
                <a:latin typeface="Comic Sans MS" pitchFamily="66" charset="0"/>
              </a:rPr>
              <a:t>essential</a:t>
            </a:r>
            <a:r>
              <a:rPr lang="en-US" altLang="x-none" sz="2100" i="1" dirty="0">
                <a:solidFill>
                  <a:srgbClr val="009900"/>
                </a:solidFill>
                <a:latin typeface="Comic Sans MS" pitchFamily="66" charset="0"/>
              </a:rPr>
              <a:t> prime </a:t>
            </a:r>
            <a:r>
              <a:rPr lang="en-US" altLang="x-none" sz="2100" i="1" dirty="0" err="1">
                <a:solidFill>
                  <a:srgbClr val="009900"/>
                </a:solidFill>
                <a:latin typeface="Comic Sans MS" pitchFamily="66" charset="0"/>
              </a:rPr>
              <a:t>implicant</a:t>
            </a:r>
            <a:r>
              <a:rPr lang="en-US" altLang="x-none" i="1" dirty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If a prime </a:t>
            </a:r>
            <a:r>
              <a:rPr lang="en-US" altLang="x-none" dirty="0" err="1"/>
              <a:t>implicant</a:t>
            </a:r>
            <a:r>
              <a:rPr lang="en-US" altLang="x-none" dirty="0"/>
              <a:t> is not essential, it is a “</a:t>
            </a:r>
            <a:r>
              <a:rPr lang="en-US" altLang="x-none" sz="2100" i="1" u="sng" dirty="0">
                <a:latin typeface="Comic Sans MS" pitchFamily="66" charset="0"/>
              </a:rPr>
              <a:t>secondary</a:t>
            </a:r>
            <a:r>
              <a:rPr lang="en-US" altLang="x-none" dirty="0"/>
              <a:t> prime </a:t>
            </a:r>
            <a:r>
              <a:rPr lang="en-US" altLang="x-none" dirty="0" err="1"/>
              <a:t>implicant</a:t>
            </a:r>
            <a:r>
              <a:rPr lang="en-US" altLang="x-none" dirty="0"/>
              <a:t>” or “</a:t>
            </a:r>
            <a:r>
              <a:rPr lang="en-US" altLang="x-none" sz="2100" i="1" u="sng" dirty="0">
                <a:latin typeface="Comic Sans MS" pitchFamily="66" charset="0"/>
              </a:rPr>
              <a:t>nonessential</a:t>
            </a:r>
            <a:r>
              <a:rPr lang="en-US" altLang="x-none" dirty="0"/>
              <a:t>” P.I.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A minimal set includes </a:t>
            </a:r>
            <a:r>
              <a:rPr lang="en-US" altLang="x-none" sz="2100" i="1" u="sng" dirty="0">
                <a:solidFill>
                  <a:srgbClr val="009900"/>
                </a:solidFill>
                <a:latin typeface="Comic Sans MS" pitchFamily="66" charset="0"/>
              </a:rPr>
              <a:t>ALL essential prime </a:t>
            </a:r>
            <a:r>
              <a:rPr lang="en-US" altLang="x-none" sz="2100" i="1" u="sng" dirty="0" err="1">
                <a:solidFill>
                  <a:srgbClr val="009900"/>
                </a:solidFill>
                <a:latin typeface="Comic Sans MS" pitchFamily="66" charset="0"/>
              </a:rPr>
              <a:t>implicants</a:t>
            </a:r>
            <a:r>
              <a:rPr lang="en-US" altLang="x-none" sz="2100" i="1" u="sng" dirty="0">
                <a:solidFill>
                  <a:srgbClr val="009900"/>
                </a:solidFill>
                <a:latin typeface="Comic Sans MS" pitchFamily="66" charset="0"/>
              </a:rPr>
              <a:t> and the minimum number of secondary PIs</a:t>
            </a:r>
            <a:r>
              <a:rPr lang="en-US" altLang="x-none" dirty="0"/>
              <a:t> as needed to cover all values.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Essential and Secondary Prime </a:t>
            </a:r>
            <a:r>
              <a:rPr lang="en-US" altLang="x-none" sz="320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Implicants</a:t>
            </a:r>
            <a:endParaRPr lang="en-US" altLang="x-none" sz="32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150" y="4724400"/>
            <a:ext cx="95694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plain English</a:t>
            </a:r>
            <a:r>
              <a:rPr lang="en-US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Suppose you are grouping 1s, make sure: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groups are as large as possible (# of elements in the group must be 2</a:t>
            </a:r>
            <a:r>
              <a:rPr lang="en-US" b="1" baseline="30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and all 1s are covered.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5464A88-54E1-40C6-8A91-29ED5AC967A0}" type="slidenum">
              <a:rPr lang="en-US" altLang="x-none"/>
              <a:pPr/>
              <a:t>32</a:t>
            </a:fld>
            <a:endParaRPr lang="en-US" altLang="x-none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2120900" y="1852613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2451100" y="2309813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16" name="Line 5"/>
          <p:cNvSpPr>
            <a:spLocks noChangeShapeType="1"/>
          </p:cNvSpPr>
          <p:nvPr/>
        </p:nvSpPr>
        <p:spPr bwMode="auto">
          <a:xfrm>
            <a:off x="2451100" y="32242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>
            <a:off x="2451100" y="27670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8" name="Line 7"/>
          <p:cNvSpPr>
            <a:spLocks noChangeShapeType="1"/>
          </p:cNvSpPr>
          <p:nvPr/>
        </p:nvSpPr>
        <p:spPr bwMode="auto">
          <a:xfrm>
            <a:off x="2451100" y="36814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9" name="Line 8"/>
          <p:cNvSpPr>
            <a:spLocks noChangeShapeType="1"/>
          </p:cNvSpPr>
          <p:nvPr/>
        </p:nvSpPr>
        <p:spPr bwMode="auto">
          <a:xfrm>
            <a:off x="34417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0" name="Line 9"/>
          <p:cNvSpPr>
            <a:spLocks noChangeShapeType="1"/>
          </p:cNvSpPr>
          <p:nvPr/>
        </p:nvSpPr>
        <p:spPr bwMode="auto">
          <a:xfrm>
            <a:off x="39370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1" name="Line 10"/>
          <p:cNvSpPr>
            <a:spLocks noChangeShapeType="1"/>
          </p:cNvSpPr>
          <p:nvPr/>
        </p:nvSpPr>
        <p:spPr bwMode="auto">
          <a:xfrm>
            <a:off x="29464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24511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23" name="Rectangle 12"/>
          <p:cNvSpPr>
            <a:spLocks noChangeArrowheads="1"/>
          </p:cNvSpPr>
          <p:nvPr/>
        </p:nvSpPr>
        <p:spPr bwMode="auto">
          <a:xfrm>
            <a:off x="29464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34417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39370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26" name="Freeform 15"/>
          <p:cNvSpPr>
            <a:spLocks/>
          </p:cNvSpPr>
          <p:nvPr/>
        </p:nvSpPr>
        <p:spPr bwMode="auto">
          <a:xfrm>
            <a:off x="3441700" y="2005013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7" name="Freeform 16"/>
          <p:cNvSpPr>
            <a:spLocks/>
          </p:cNvSpPr>
          <p:nvPr/>
        </p:nvSpPr>
        <p:spPr bwMode="auto">
          <a:xfrm>
            <a:off x="2038350" y="3224213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8" name="Freeform 17"/>
          <p:cNvSpPr>
            <a:spLocks/>
          </p:cNvSpPr>
          <p:nvPr/>
        </p:nvSpPr>
        <p:spPr bwMode="auto">
          <a:xfrm>
            <a:off x="2946400" y="4214813"/>
            <a:ext cx="981075" cy="87312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9" name="Freeform 18"/>
          <p:cNvSpPr>
            <a:spLocks/>
          </p:cNvSpPr>
          <p:nvPr/>
        </p:nvSpPr>
        <p:spPr bwMode="auto">
          <a:xfrm>
            <a:off x="4514850" y="2767013"/>
            <a:ext cx="88900" cy="900112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2038350" y="23860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2038350" y="28432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2038350" y="3300413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2038350" y="37576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34" name="Rectangle 23"/>
          <p:cNvSpPr>
            <a:spLocks noChangeArrowheads="1"/>
          </p:cNvSpPr>
          <p:nvPr/>
        </p:nvSpPr>
        <p:spPr bwMode="auto">
          <a:xfrm>
            <a:off x="1708150" y="35290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 </a:t>
            </a:r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1708150" y="2081213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771900" y="1776413"/>
            <a:ext cx="3063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 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4597400" y="3071813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D </a:t>
            </a:r>
          </a:p>
        </p:txBody>
      </p:sp>
      <p:sp>
        <p:nvSpPr>
          <p:cNvPr id="141338" name="Rectangle 27"/>
          <p:cNvSpPr>
            <a:spLocks noChangeArrowheads="1"/>
          </p:cNvSpPr>
          <p:nvPr/>
        </p:nvSpPr>
        <p:spPr bwMode="auto">
          <a:xfrm>
            <a:off x="3276600" y="4291013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 </a:t>
            </a:r>
          </a:p>
        </p:txBody>
      </p:sp>
      <p:sp>
        <p:nvSpPr>
          <p:cNvPr id="141339" name="Line 28"/>
          <p:cNvSpPr>
            <a:spLocks noChangeShapeType="1"/>
          </p:cNvSpPr>
          <p:nvPr/>
        </p:nvSpPr>
        <p:spPr bwMode="auto">
          <a:xfrm flipH="1" flipV="1">
            <a:off x="2038350" y="1928813"/>
            <a:ext cx="417513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40" name="Text Box 29"/>
          <p:cNvSpPr txBox="1">
            <a:spLocks noChangeArrowheads="1"/>
          </p:cNvSpPr>
          <p:nvPr/>
        </p:nvSpPr>
        <p:spPr bwMode="auto">
          <a:xfrm>
            <a:off x="2533650" y="3784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1" name="Text Box 30"/>
          <p:cNvSpPr txBox="1">
            <a:spLocks noChangeArrowheads="1"/>
          </p:cNvSpPr>
          <p:nvPr/>
        </p:nvSpPr>
        <p:spPr bwMode="auto">
          <a:xfrm>
            <a:off x="35242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2" name="Text Box 31"/>
          <p:cNvSpPr txBox="1">
            <a:spLocks noChangeArrowheads="1"/>
          </p:cNvSpPr>
          <p:nvPr/>
        </p:nvSpPr>
        <p:spPr bwMode="auto">
          <a:xfrm>
            <a:off x="25336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3" name="Text Box 32"/>
          <p:cNvSpPr txBox="1">
            <a:spLocks noChangeArrowheads="1"/>
          </p:cNvSpPr>
          <p:nvPr/>
        </p:nvSpPr>
        <p:spPr bwMode="auto">
          <a:xfrm>
            <a:off x="25336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4" name="Text Box 33"/>
          <p:cNvSpPr txBox="1">
            <a:spLocks noChangeArrowheads="1"/>
          </p:cNvSpPr>
          <p:nvPr/>
        </p:nvSpPr>
        <p:spPr bwMode="auto">
          <a:xfrm>
            <a:off x="25336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5" name="Text Box 34"/>
          <p:cNvSpPr txBox="1">
            <a:spLocks noChangeArrowheads="1"/>
          </p:cNvSpPr>
          <p:nvPr/>
        </p:nvSpPr>
        <p:spPr bwMode="auto">
          <a:xfrm>
            <a:off x="30289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6" name="Text Box 35"/>
          <p:cNvSpPr txBox="1">
            <a:spLocks noChangeArrowheads="1"/>
          </p:cNvSpPr>
          <p:nvPr/>
        </p:nvSpPr>
        <p:spPr bwMode="auto">
          <a:xfrm>
            <a:off x="30289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7" name="Text Box 36"/>
          <p:cNvSpPr txBox="1">
            <a:spLocks noChangeArrowheads="1"/>
          </p:cNvSpPr>
          <p:nvPr/>
        </p:nvSpPr>
        <p:spPr bwMode="auto">
          <a:xfrm>
            <a:off x="30289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8" name="Text Box 37"/>
          <p:cNvSpPr txBox="1">
            <a:spLocks noChangeArrowheads="1"/>
          </p:cNvSpPr>
          <p:nvPr/>
        </p:nvSpPr>
        <p:spPr bwMode="auto">
          <a:xfrm>
            <a:off x="30289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9" name="Text Box 38"/>
          <p:cNvSpPr txBox="1">
            <a:spLocks noChangeArrowheads="1"/>
          </p:cNvSpPr>
          <p:nvPr/>
        </p:nvSpPr>
        <p:spPr bwMode="auto">
          <a:xfrm>
            <a:off x="40195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0" name="Text Box 39"/>
          <p:cNvSpPr txBox="1">
            <a:spLocks noChangeArrowheads="1"/>
          </p:cNvSpPr>
          <p:nvPr/>
        </p:nvSpPr>
        <p:spPr bwMode="auto">
          <a:xfrm>
            <a:off x="40195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1" name="Text Box 40"/>
          <p:cNvSpPr txBox="1">
            <a:spLocks noChangeArrowheads="1"/>
          </p:cNvSpPr>
          <p:nvPr/>
        </p:nvSpPr>
        <p:spPr bwMode="auto">
          <a:xfrm>
            <a:off x="35242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2" name="Text Box 41"/>
          <p:cNvSpPr txBox="1">
            <a:spLocks noChangeArrowheads="1"/>
          </p:cNvSpPr>
          <p:nvPr/>
        </p:nvSpPr>
        <p:spPr bwMode="auto">
          <a:xfrm>
            <a:off x="35242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3" name="Text Box 42"/>
          <p:cNvSpPr txBox="1">
            <a:spLocks noChangeArrowheads="1"/>
          </p:cNvSpPr>
          <p:nvPr/>
        </p:nvSpPr>
        <p:spPr bwMode="auto">
          <a:xfrm>
            <a:off x="35242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4" name="Text Box 43"/>
          <p:cNvSpPr txBox="1">
            <a:spLocks noChangeArrowheads="1"/>
          </p:cNvSpPr>
          <p:nvPr/>
        </p:nvSpPr>
        <p:spPr bwMode="auto">
          <a:xfrm>
            <a:off x="40195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5" name="Text Box 44"/>
          <p:cNvSpPr txBox="1">
            <a:spLocks noChangeArrowheads="1"/>
          </p:cNvSpPr>
          <p:nvPr/>
        </p:nvSpPr>
        <p:spPr bwMode="auto">
          <a:xfrm>
            <a:off x="40195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55464A88-54E1-40C6-8A91-29ED5AC967A0}" type="slidenum">
              <a:rPr lang="en-US" altLang="x-none"/>
              <a:pPr/>
              <a:t>33</a:t>
            </a:fld>
            <a:endParaRPr lang="en-US" altLang="x-none"/>
          </a:p>
        </p:txBody>
      </p:sp>
      <p:sp>
        <p:nvSpPr>
          <p:cNvPr id="141314" name="Rectangle 3"/>
          <p:cNvSpPr>
            <a:spLocks noChangeArrowheads="1"/>
          </p:cNvSpPr>
          <p:nvPr/>
        </p:nvSpPr>
        <p:spPr bwMode="auto">
          <a:xfrm>
            <a:off x="2120900" y="1852613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1315" name="Rectangle 4"/>
          <p:cNvSpPr>
            <a:spLocks noChangeArrowheads="1"/>
          </p:cNvSpPr>
          <p:nvPr/>
        </p:nvSpPr>
        <p:spPr bwMode="auto">
          <a:xfrm>
            <a:off x="2451100" y="2309813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16" name="Line 5"/>
          <p:cNvSpPr>
            <a:spLocks noChangeShapeType="1"/>
          </p:cNvSpPr>
          <p:nvPr/>
        </p:nvSpPr>
        <p:spPr bwMode="auto">
          <a:xfrm>
            <a:off x="2451100" y="32242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>
            <a:off x="2451100" y="27670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8" name="Line 7"/>
          <p:cNvSpPr>
            <a:spLocks noChangeShapeType="1"/>
          </p:cNvSpPr>
          <p:nvPr/>
        </p:nvSpPr>
        <p:spPr bwMode="auto">
          <a:xfrm>
            <a:off x="2451100" y="3681413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19" name="Line 8"/>
          <p:cNvSpPr>
            <a:spLocks noChangeShapeType="1"/>
          </p:cNvSpPr>
          <p:nvPr/>
        </p:nvSpPr>
        <p:spPr bwMode="auto">
          <a:xfrm>
            <a:off x="34417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0" name="Line 9"/>
          <p:cNvSpPr>
            <a:spLocks noChangeShapeType="1"/>
          </p:cNvSpPr>
          <p:nvPr/>
        </p:nvSpPr>
        <p:spPr bwMode="auto">
          <a:xfrm>
            <a:off x="39370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1" name="Line 10"/>
          <p:cNvSpPr>
            <a:spLocks noChangeShapeType="1"/>
          </p:cNvSpPr>
          <p:nvPr/>
        </p:nvSpPr>
        <p:spPr bwMode="auto">
          <a:xfrm>
            <a:off x="2946400" y="23098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24511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23" name="Rectangle 12"/>
          <p:cNvSpPr>
            <a:spLocks noChangeArrowheads="1"/>
          </p:cNvSpPr>
          <p:nvPr/>
        </p:nvSpPr>
        <p:spPr bwMode="auto">
          <a:xfrm>
            <a:off x="29464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34417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3937000" y="20812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26" name="Freeform 15"/>
          <p:cNvSpPr>
            <a:spLocks/>
          </p:cNvSpPr>
          <p:nvPr/>
        </p:nvSpPr>
        <p:spPr bwMode="auto">
          <a:xfrm>
            <a:off x="3441700" y="2005013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7" name="Freeform 16"/>
          <p:cNvSpPr>
            <a:spLocks/>
          </p:cNvSpPr>
          <p:nvPr/>
        </p:nvSpPr>
        <p:spPr bwMode="auto">
          <a:xfrm>
            <a:off x="2038350" y="3224213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8" name="Freeform 17"/>
          <p:cNvSpPr>
            <a:spLocks/>
          </p:cNvSpPr>
          <p:nvPr/>
        </p:nvSpPr>
        <p:spPr bwMode="auto">
          <a:xfrm>
            <a:off x="2946400" y="4214813"/>
            <a:ext cx="981075" cy="87312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29" name="Freeform 18"/>
          <p:cNvSpPr>
            <a:spLocks/>
          </p:cNvSpPr>
          <p:nvPr/>
        </p:nvSpPr>
        <p:spPr bwMode="auto">
          <a:xfrm>
            <a:off x="4514850" y="2767013"/>
            <a:ext cx="88900" cy="900112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2038350" y="23860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2038350" y="28432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2038350" y="3300413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2038350" y="3757613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1334" name="Rectangle 23"/>
          <p:cNvSpPr>
            <a:spLocks noChangeArrowheads="1"/>
          </p:cNvSpPr>
          <p:nvPr/>
        </p:nvSpPr>
        <p:spPr bwMode="auto">
          <a:xfrm>
            <a:off x="1708150" y="3529013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 </a:t>
            </a:r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1708150" y="2081213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771900" y="1776413"/>
            <a:ext cx="3063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 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4597400" y="3071813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D </a:t>
            </a:r>
          </a:p>
        </p:txBody>
      </p:sp>
      <p:sp>
        <p:nvSpPr>
          <p:cNvPr id="141338" name="Rectangle 27"/>
          <p:cNvSpPr>
            <a:spLocks noChangeArrowheads="1"/>
          </p:cNvSpPr>
          <p:nvPr/>
        </p:nvSpPr>
        <p:spPr bwMode="auto">
          <a:xfrm>
            <a:off x="3276600" y="4291013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 </a:t>
            </a:r>
          </a:p>
        </p:txBody>
      </p:sp>
      <p:sp>
        <p:nvSpPr>
          <p:cNvPr id="141339" name="Line 28"/>
          <p:cNvSpPr>
            <a:spLocks noChangeShapeType="1"/>
          </p:cNvSpPr>
          <p:nvPr/>
        </p:nvSpPr>
        <p:spPr bwMode="auto">
          <a:xfrm flipH="1" flipV="1">
            <a:off x="2038350" y="1928813"/>
            <a:ext cx="417513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40" name="Text Box 29"/>
          <p:cNvSpPr txBox="1">
            <a:spLocks noChangeArrowheads="1"/>
          </p:cNvSpPr>
          <p:nvPr/>
        </p:nvSpPr>
        <p:spPr bwMode="auto">
          <a:xfrm>
            <a:off x="2533650" y="3784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1" name="Text Box 30"/>
          <p:cNvSpPr txBox="1">
            <a:spLocks noChangeArrowheads="1"/>
          </p:cNvSpPr>
          <p:nvPr/>
        </p:nvSpPr>
        <p:spPr bwMode="auto">
          <a:xfrm>
            <a:off x="35242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2" name="Text Box 31"/>
          <p:cNvSpPr txBox="1">
            <a:spLocks noChangeArrowheads="1"/>
          </p:cNvSpPr>
          <p:nvPr/>
        </p:nvSpPr>
        <p:spPr bwMode="auto">
          <a:xfrm>
            <a:off x="25336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3" name="Text Box 32"/>
          <p:cNvSpPr txBox="1">
            <a:spLocks noChangeArrowheads="1"/>
          </p:cNvSpPr>
          <p:nvPr/>
        </p:nvSpPr>
        <p:spPr bwMode="auto">
          <a:xfrm>
            <a:off x="25336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4" name="Text Box 33"/>
          <p:cNvSpPr txBox="1">
            <a:spLocks noChangeArrowheads="1"/>
          </p:cNvSpPr>
          <p:nvPr/>
        </p:nvSpPr>
        <p:spPr bwMode="auto">
          <a:xfrm>
            <a:off x="25336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5" name="Text Box 34"/>
          <p:cNvSpPr txBox="1">
            <a:spLocks noChangeArrowheads="1"/>
          </p:cNvSpPr>
          <p:nvPr/>
        </p:nvSpPr>
        <p:spPr bwMode="auto">
          <a:xfrm>
            <a:off x="30289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6" name="Text Box 35"/>
          <p:cNvSpPr txBox="1">
            <a:spLocks noChangeArrowheads="1"/>
          </p:cNvSpPr>
          <p:nvPr/>
        </p:nvSpPr>
        <p:spPr bwMode="auto">
          <a:xfrm>
            <a:off x="30289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7" name="Text Box 36"/>
          <p:cNvSpPr txBox="1">
            <a:spLocks noChangeArrowheads="1"/>
          </p:cNvSpPr>
          <p:nvPr/>
        </p:nvSpPr>
        <p:spPr bwMode="auto">
          <a:xfrm>
            <a:off x="30289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48" name="Text Box 37"/>
          <p:cNvSpPr txBox="1">
            <a:spLocks noChangeArrowheads="1"/>
          </p:cNvSpPr>
          <p:nvPr/>
        </p:nvSpPr>
        <p:spPr bwMode="auto">
          <a:xfrm>
            <a:off x="30289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49" name="Text Box 38"/>
          <p:cNvSpPr txBox="1">
            <a:spLocks noChangeArrowheads="1"/>
          </p:cNvSpPr>
          <p:nvPr/>
        </p:nvSpPr>
        <p:spPr bwMode="auto">
          <a:xfrm>
            <a:off x="4019550" y="23860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0" name="Text Box 39"/>
          <p:cNvSpPr txBox="1">
            <a:spLocks noChangeArrowheads="1"/>
          </p:cNvSpPr>
          <p:nvPr/>
        </p:nvSpPr>
        <p:spPr bwMode="auto">
          <a:xfrm>
            <a:off x="40195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1" name="Text Box 40"/>
          <p:cNvSpPr txBox="1">
            <a:spLocks noChangeArrowheads="1"/>
          </p:cNvSpPr>
          <p:nvPr/>
        </p:nvSpPr>
        <p:spPr bwMode="auto">
          <a:xfrm>
            <a:off x="3524250" y="28432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2" name="Text Box 41"/>
          <p:cNvSpPr txBox="1">
            <a:spLocks noChangeArrowheads="1"/>
          </p:cNvSpPr>
          <p:nvPr/>
        </p:nvSpPr>
        <p:spPr bwMode="auto">
          <a:xfrm>
            <a:off x="35242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53" name="Text Box 42"/>
          <p:cNvSpPr txBox="1">
            <a:spLocks noChangeArrowheads="1"/>
          </p:cNvSpPr>
          <p:nvPr/>
        </p:nvSpPr>
        <p:spPr bwMode="auto">
          <a:xfrm>
            <a:off x="35242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4" name="Text Box 43"/>
          <p:cNvSpPr txBox="1">
            <a:spLocks noChangeArrowheads="1"/>
          </p:cNvSpPr>
          <p:nvPr/>
        </p:nvSpPr>
        <p:spPr bwMode="auto">
          <a:xfrm>
            <a:off x="4019550" y="33004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5" name="Text Box 44"/>
          <p:cNvSpPr txBox="1">
            <a:spLocks noChangeArrowheads="1"/>
          </p:cNvSpPr>
          <p:nvPr/>
        </p:nvSpPr>
        <p:spPr bwMode="auto">
          <a:xfrm>
            <a:off x="4019550" y="3757613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56" name="AutoShape 45"/>
          <p:cNvSpPr>
            <a:spLocks noChangeArrowheads="1"/>
          </p:cNvSpPr>
          <p:nvPr/>
        </p:nvSpPr>
        <p:spPr bwMode="auto">
          <a:xfrm>
            <a:off x="3524250" y="2386013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57" name="AutoShape 48"/>
          <p:cNvSpPr>
            <a:spLocks noChangeArrowheads="1"/>
          </p:cNvSpPr>
          <p:nvPr/>
        </p:nvSpPr>
        <p:spPr bwMode="auto">
          <a:xfrm>
            <a:off x="2533650" y="3352800"/>
            <a:ext cx="8255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58" name="AutoShape 49"/>
          <p:cNvSpPr>
            <a:spLocks noChangeArrowheads="1"/>
          </p:cNvSpPr>
          <p:nvPr/>
        </p:nvSpPr>
        <p:spPr bwMode="auto">
          <a:xfrm>
            <a:off x="3479800" y="2843213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59" name="Line 51"/>
          <p:cNvSpPr>
            <a:spLocks noChangeShapeType="1"/>
          </p:cNvSpPr>
          <p:nvPr/>
        </p:nvSpPr>
        <p:spPr bwMode="auto">
          <a:xfrm flipV="1">
            <a:off x="4349750" y="2538413"/>
            <a:ext cx="660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77880" name="Text Box 59"/>
          <p:cNvSpPr txBox="1">
            <a:spLocks noChangeArrowheads="1"/>
          </p:cNvSpPr>
          <p:nvPr/>
        </p:nvSpPr>
        <p:spPr bwMode="auto">
          <a:xfrm>
            <a:off x="6108700" y="1530350"/>
            <a:ext cx="313690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We want a sum of products expression so we circle 1s.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rgbClr val="00009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(*)</a:t>
            </a: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 PIs are essential; and we have 2 secondary PIs.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The minimal expressions are: </a:t>
            </a:r>
          </a:p>
        </p:txBody>
      </p:sp>
      <p:graphicFrame>
        <p:nvGraphicFramePr>
          <p:cNvPr id="141361" name="Object 2"/>
          <p:cNvGraphicFramePr>
            <a:graphicFrameLocks noChangeAspect="1"/>
          </p:cNvGraphicFramePr>
          <p:nvPr/>
        </p:nvGraphicFramePr>
        <p:xfrm>
          <a:off x="5373688" y="5435600"/>
          <a:ext cx="37258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48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5435600"/>
                        <a:ext cx="37258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62" name="Line 64"/>
          <p:cNvSpPr>
            <a:spLocks noChangeShapeType="1"/>
          </p:cNvSpPr>
          <p:nvPr/>
        </p:nvSpPr>
        <p:spPr bwMode="auto">
          <a:xfrm flipV="1">
            <a:off x="1625600" y="3605213"/>
            <a:ext cx="1155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63" name="AutoShape 65"/>
          <p:cNvSpPr>
            <a:spLocks noChangeArrowheads="1"/>
          </p:cNvSpPr>
          <p:nvPr/>
        </p:nvSpPr>
        <p:spPr bwMode="auto">
          <a:xfrm>
            <a:off x="3028950" y="3300413"/>
            <a:ext cx="8255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1364" name="Line 66"/>
          <p:cNvSpPr>
            <a:spLocks noChangeShapeType="1"/>
          </p:cNvSpPr>
          <p:nvPr/>
        </p:nvSpPr>
        <p:spPr bwMode="auto">
          <a:xfrm>
            <a:off x="3854450" y="3224213"/>
            <a:ext cx="10731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1365" name="Line 67"/>
          <p:cNvSpPr>
            <a:spLocks noChangeShapeType="1"/>
          </p:cNvSpPr>
          <p:nvPr/>
        </p:nvSpPr>
        <p:spPr bwMode="auto">
          <a:xfrm flipH="1">
            <a:off x="3028950" y="3605213"/>
            <a:ext cx="4127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141366" name="Object 3"/>
          <p:cNvGraphicFramePr>
            <a:graphicFrameLocks noChangeAspect="1"/>
          </p:cNvGraphicFramePr>
          <p:nvPr/>
        </p:nvGraphicFramePr>
        <p:xfrm>
          <a:off x="4881563" y="2209800"/>
          <a:ext cx="9366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49" name="Equation" r:id="rId5" imgW="457200" imgH="165100" progId="Equation.3">
                  <p:embed/>
                </p:oleObj>
              </mc:Choice>
              <mc:Fallback>
                <p:oleObj name="Equation" r:id="rId5" imgW="4572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2209800"/>
                        <a:ext cx="9366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7" name="Object 4"/>
          <p:cNvGraphicFramePr>
            <a:graphicFrameLocks noChangeAspect="1"/>
          </p:cNvGraphicFramePr>
          <p:nvPr/>
        </p:nvGraphicFramePr>
        <p:xfrm>
          <a:off x="4627563" y="3803650"/>
          <a:ext cx="10414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50" name="Equation" r:id="rId7" imgW="508000" imgH="127000" progId="Equation.3">
                  <p:embed/>
                </p:oleObj>
              </mc:Choice>
              <mc:Fallback>
                <p:oleObj name="Equation" r:id="rId7" imgW="5080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803650"/>
                        <a:ext cx="10414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8" name="Object 5"/>
          <p:cNvGraphicFramePr>
            <a:graphicFrameLocks noChangeAspect="1"/>
          </p:cNvGraphicFramePr>
          <p:nvPr/>
        </p:nvGraphicFramePr>
        <p:xfrm>
          <a:off x="2462213" y="4719638"/>
          <a:ext cx="101758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51" name="Equation" r:id="rId9" imgW="495300" imgH="127000" progId="Equation.3">
                  <p:embed/>
                </p:oleObj>
              </mc:Choice>
              <mc:Fallback>
                <p:oleObj name="Equation" r:id="rId9" imgW="4953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719638"/>
                        <a:ext cx="101758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69" name="Object 6"/>
          <p:cNvGraphicFramePr>
            <a:graphicFrameLocks noChangeAspect="1"/>
          </p:cNvGraphicFramePr>
          <p:nvPr/>
        </p:nvGraphicFramePr>
        <p:xfrm>
          <a:off x="665163" y="4110038"/>
          <a:ext cx="13541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52" name="Equation" r:id="rId11" imgW="660400" imgH="165100" progId="Equation.3">
                  <p:embed/>
                </p:oleObj>
              </mc:Choice>
              <mc:Fallback>
                <p:oleObj name="Equation" r:id="rId11" imgW="6604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110038"/>
                        <a:ext cx="13541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- Example</a:t>
            </a:r>
            <a:endParaRPr lang="en-US" altLang="x-none" sz="17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0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EC1108B-15B9-47A8-A239-7CBC5A006C7A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1423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0700" y="1219200"/>
            <a:ext cx="8486775" cy="470535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Summary</a:t>
            </a:r>
          </a:p>
          <a:p>
            <a:pPr lvl="1" eaLnBrk="1" hangingPunct="1"/>
            <a:r>
              <a:rPr lang="en-US" altLang="x-none" dirty="0"/>
              <a:t>The technique is valid for either </a:t>
            </a:r>
            <a:r>
              <a:rPr lang="en-US" altLang="x-none" sz="2200" dirty="0">
                <a:latin typeface="Verdana" pitchFamily="34" charset="0"/>
              </a:rPr>
              <a:t>1</a:t>
            </a:r>
            <a:r>
              <a:rPr lang="en-US" altLang="x-none" dirty="0"/>
              <a:t>’s or 0’s</a:t>
            </a:r>
          </a:p>
          <a:p>
            <a:pPr eaLnBrk="1" hangingPunct="1"/>
            <a:endParaRPr lang="en-US" altLang="x-none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x-none" dirty="0"/>
              <a:t>	Find all prime </a:t>
            </a:r>
            <a:r>
              <a:rPr lang="en-US" altLang="x-none" dirty="0" err="1"/>
              <a:t>implicants</a:t>
            </a:r>
            <a:r>
              <a:rPr lang="en-US" altLang="x-none" dirty="0"/>
              <a:t> (largest groups of </a:t>
            </a:r>
            <a:r>
              <a:rPr lang="en-US" altLang="x-none" sz="2200" dirty="0">
                <a:latin typeface="Verdana" pitchFamily="34" charset="0"/>
              </a:rPr>
              <a:t>1</a:t>
            </a:r>
            <a:r>
              <a:rPr lang="en-US" altLang="x-none" dirty="0"/>
              <a:t>’s or 0’s in order of largest to smallest)</a:t>
            </a:r>
          </a:p>
          <a:p>
            <a:pPr eaLnBrk="1" hangingPunct="1">
              <a:buFont typeface="Symbol" pitchFamily="18" charset="2"/>
              <a:buNone/>
            </a:pPr>
            <a:endParaRPr lang="en-US" altLang="x-none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x-none" dirty="0"/>
              <a:t>	Identify minimal set of PIs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x-none" dirty="0"/>
              <a:t>		1) Find all essential PIs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x-none" dirty="0"/>
              <a:t>		2) Find smallest set of secondary PIs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x-none" dirty="0"/>
          </a:p>
          <a:p>
            <a:pPr eaLnBrk="1" hangingPunct="1">
              <a:buFont typeface="Symbol" pitchFamily="18" charset="2"/>
              <a:buNone/>
            </a:pPr>
            <a:r>
              <a:rPr lang="en-US" altLang="x-none" dirty="0"/>
              <a:t>		The resulting expression is </a:t>
            </a:r>
            <a:r>
              <a:rPr lang="en-US" altLang="x-none" sz="2100" i="1" u="sng" dirty="0">
                <a:solidFill>
                  <a:srgbClr val="000090"/>
                </a:solidFill>
                <a:latin typeface="Comic Sans MS" pitchFamily="66" charset="0"/>
              </a:rPr>
              <a:t>minimal</a:t>
            </a:r>
            <a:r>
              <a:rPr lang="en-US" altLang="x-none" dirty="0"/>
              <a:t>.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Method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3377072A-57B3-4AED-BBEF-346A9C2A9039}" type="slidenum">
              <a:rPr lang="en-US" altLang="x-none"/>
              <a:pPr/>
              <a:t>35</a:t>
            </a:fld>
            <a:endParaRPr lang="en-US" altLang="x-none"/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1733550" y="1676400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2063750" y="2133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364" name="Line 5"/>
          <p:cNvSpPr>
            <a:spLocks noChangeShapeType="1"/>
          </p:cNvSpPr>
          <p:nvPr/>
        </p:nvSpPr>
        <p:spPr bwMode="auto">
          <a:xfrm>
            <a:off x="20637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5" name="Line 6"/>
          <p:cNvSpPr>
            <a:spLocks noChangeShapeType="1"/>
          </p:cNvSpPr>
          <p:nvPr/>
        </p:nvSpPr>
        <p:spPr bwMode="auto">
          <a:xfrm>
            <a:off x="2063750" y="25908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6" name="Line 7"/>
          <p:cNvSpPr>
            <a:spLocks noChangeShapeType="1"/>
          </p:cNvSpPr>
          <p:nvPr/>
        </p:nvSpPr>
        <p:spPr bwMode="auto">
          <a:xfrm>
            <a:off x="20637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7" name="Line 8"/>
          <p:cNvSpPr>
            <a:spLocks noChangeShapeType="1"/>
          </p:cNvSpPr>
          <p:nvPr/>
        </p:nvSpPr>
        <p:spPr bwMode="auto">
          <a:xfrm>
            <a:off x="30543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8" name="Line 9"/>
          <p:cNvSpPr>
            <a:spLocks noChangeShapeType="1"/>
          </p:cNvSpPr>
          <p:nvPr/>
        </p:nvSpPr>
        <p:spPr bwMode="auto">
          <a:xfrm>
            <a:off x="35496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9" name="Line 10"/>
          <p:cNvSpPr>
            <a:spLocks noChangeShapeType="1"/>
          </p:cNvSpPr>
          <p:nvPr/>
        </p:nvSpPr>
        <p:spPr bwMode="auto">
          <a:xfrm>
            <a:off x="25590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70" name="Rectangle 11"/>
          <p:cNvSpPr>
            <a:spLocks noChangeArrowheads="1"/>
          </p:cNvSpPr>
          <p:nvPr/>
        </p:nvSpPr>
        <p:spPr bwMode="auto">
          <a:xfrm>
            <a:off x="20637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3371" name="Rectangle 12"/>
          <p:cNvSpPr>
            <a:spLocks noChangeArrowheads="1"/>
          </p:cNvSpPr>
          <p:nvPr/>
        </p:nvSpPr>
        <p:spPr bwMode="auto">
          <a:xfrm>
            <a:off x="25590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3372" name="Rectangle 13"/>
          <p:cNvSpPr>
            <a:spLocks noChangeArrowheads="1"/>
          </p:cNvSpPr>
          <p:nvPr/>
        </p:nvSpPr>
        <p:spPr bwMode="auto">
          <a:xfrm>
            <a:off x="30543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3373" name="Rectangle 14"/>
          <p:cNvSpPr>
            <a:spLocks noChangeArrowheads="1"/>
          </p:cNvSpPr>
          <p:nvPr/>
        </p:nvSpPr>
        <p:spPr bwMode="auto">
          <a:xfrm>
            <a:off x="35496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3374" name="Freeform 15"/>
          <p:cNvSpPr>
            <a:spLocks/>
          </p:cNvSpPr>
          <p:nvPr/>
        </p:nvSpPr>
        <p:spPr bwMode="auto">
          <a:xfrm>
            <a:off x="3054350" y="18288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5" name="Freeform 16"/>
          <p:cNvSpPr>
            <a:spLocks/>
          </p:cNvSpPr>
          <p:nvPr/>
        </p:nvSpPr>
        <p:spPr bwMode="auto">
          <a:xfrm>
            <a:off x="1651000" y="30480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6" name="Freeform 17"/>
          <p:cNvSpPr>
            <a:spLocks/>
          </p:cNvSpPr>
          <p:nvPr/>
        </p:nvSpPr>
        <p:spPr bwMode="auto">
          <a:xfrm>
            <a:off x="2559050" y="40386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7" name="Freeform 18"/>
          <p:cNvSpPr>
            <a:spLocks/>
          </p:cNvSpPr>
          <p:nvPr/>
        </p:nvSpPr>
        <p:spPr bwMode="auto">
          <a:xfrm>
            <a:off x="4127500" y="25908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8" name="Rectangle 19"/>
          <p:cNvSpPr>
            <a:spLocks noChangeArrowheads="1"/>
          </p:cNvSpPr>
          <p:nvPr/>
        </p:nvSpPr>
        <p:spPr bwMode="auto">
          <a:xfrm>
            <a:off x="1651000" y="22098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3379" name="Rectangle 20"/>
          <p:cNvSpPr>
            <a:spLocks noChangeArrowheads="1"/>
          </p:cNvSpPr>
          <p:nvPr/>
        </p:nvSpPr>
        <p:spPr bwMode="auto">
          <a:xfrm>
            <a:off x="16510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3380" name="Rectangle 21"/>
          <p:cNvSpPr>
            <a:spLocks noChangeArrowheads="1"/>
          </p:cNvSpPr>
          <p:nvPr/>
        </p:nvSpPr>
        <p:spPr bwMode="auto">
          <a:xfrm>
            <a:off x="1651000" y="31242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3381" name="Rectangle 22"/>
          <p:cNvSpPr>
            <a:spLocks noChangeArrowheads="1"/>
          </p:cNvSpPr>
          <p:nvPr/>
        </p:nvSpPr>
        <p:spPr bwMode="auto">
          <a:xfrm>
            <a:off x="1651000" y="3581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3382" name="Rectangle 23"/>
          <p:cNvSpPr>
            <a:spLocks noChangeArrowheads="1"/>
          </p:cNvSpPr>
          <p:nvPr/>
        </p:nvSpPr>
        <p:spPr bwMode="auto">
          <a:xfrm>
            <a:off x="1320800" y="33528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 </a:t>
            </a:r>
          </a:p>
        </p:txBody>
      </p:sp>
      <p:sp>
        <p:nvSpPr>
          <p:cNvPr id="143383" name="Rectangle 24"/>
          <p:cNvSpPr>
            <a:spLocks noChangeArrowheads="1"/>
          </p:cNvSpPr>
          <p:nvPr/>
        </p:nvSpPr>
        <p:spPr bwMode="auto">
          <a:xfrm>
            <a:off x="1320800" y="1905000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3384" name="Rectangle 25"/>
          <p:cNvSpPr>
            <a:spLocks noChangeArrowheads="1"/>
          </p:cNvSpPr>
          <p:nvPr/>
        </p:nvSpPr>
        <p:spPr bwMode="auto">
          <a:xfrm>
            <a:off x="3384550" y="1600200"/>
            <a:ext cx="3063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 </a:t>
            </a:r>
          </a:p>
        </p:txBody>
      </p:sp>
      <p:sp>
        <p:nvSpPr>
          <p:cNvPr id="143385" name="Rectangle 26"/>
          <p:cNvSpPr>
            <a:spLocks noChangeArrowheads="1"/>
          </p:cNvSpPr>
          <p:nvPr/>
        </p:nvSpPr>
        <p:spPr bwMode="auto">
          <a:xfrm>
            <a:off x="4210050" y="28956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D </a:t>
            </a:r>
          </a:p>
        </p:txBody>
      </p:sp>
      <p:sp>
        <p:nvSpPr>
          <p:cNvPr id="143386" name="Rectangle 27"/>
          <p:cNvSpPr>
            <a:spLocks noChangeArrowheads="1"/>
          </p:cNvSpPr>
          <p:nvPr/>
        </p:nvSpPr>
        <p:spPr bwMode="auto">
          <a:xfrm>
            <a:off x="2889250" y="4114800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 </a:t>
            </a:r>
          </a:p>
        </p:txBody>
      </p:sp>
      <p:sp>
        <p:nvSpPr>
          <p:cNvPr id="143387" name="Line 28"/>
          <p:cNvSpPr>
            <a:spLocks noChangeShapeType="1"/>
          </p:cNvSpPr>
          <p:nvPr/>
        </p:nvSpPr>
        <p:spPr bwMode="auto">
          <a:xfrm flipH="1" flipV="1">
            <a:off x="1651000" y="17526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88" name="Text Box 29"/>
          <p:cNvSpPr txBox="1">
            <a:spLocks noChangeArrowheads="1"/>
          </p:cNvSpPr>
          <p:nvPr/>
        </p:nvSpPr>
        <p:spPr bwMode="auto">
          <a:xfrm>
            <a:off x="2146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89" name="Text Box 30"/>
          <p:cNvSpPr txBox="1">
            <a:spLocks noChangeArrowheads="1"/>
          </p:cNvSpPr>
          <p:nvPr/>
        </p:nvSpPr>
        <p:spPr bwMode="auto">
          <a:xfrm>
            <a:off x="31369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0" name="Text Box 31"/>
          <p:cNvSpPr txBox="1">
            <a:spLocks noChangeArrowheads="1"/>
          </p:cNvSpPr>
          <p:nvPr/>
        </p:nvSpPr>
        <p:spPr bwMode="auto">
          <a:xfrm>
            <a:off x="21463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1" name="Text Box 32"/>
          <p:cNvSpPr txBox="1">
            <a:spLocks noChangeArrowheads="1"/>
          </p:cNvSpPr>
          <p:nvPr/>
        </p:nvSpPr>
        <p:spPr bwMode="auto">
          <a:xfrm>
            <a:off x="2146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2" name="Text Box 33"/>
          <p:cNvSpPr txBox="1">
            <a:spLocks noChangeArrowheads="1"/>
          </p:cNvSpPr>
          <p:nvPr/>
        </p:nvSpPr>
        <p:spPr bwMode="auto">
          <a:xfrm>
            <a:off x="2146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3" name="Text Box 34"/>
          <p:cNvSpPr txBox="1">
            <a:spLocks noChangeArrowheads="1"/>
          </p:cNvSpPr>
          <p:nvPr/>
        </p:nvSpPr>
        <p:spPr bwMode="auto">
          <a:xfrm>
            <a:off x="26416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4" name="Text Box 35"/>
          <p:cNvSpPr txBox="1">
            <a:spLocks noChangeArrowheads="1"/>
          </p:cNvSpPr>
          <p:nvPr/>
        </p:nvSpPr>
        <p:spPr bwMode="auto">
          <a:xfrm>
            <a:off x="26416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5" name="Text Box 36"/>
          <p:cNvSpPr txBox="1">
            <a:spLocks noChangeArrowheads="1"/>
          </p:cNvSpPr>
          <p:nvPr/>
        </p:nvSpPr>
        <p:spPr bwMode="auto">
          <a:xfrm>
            <a:off x="26416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6" name="Text Box 37"/>
          <p:cNvSpPr txBox="1">
            <a:spLocks noChangeArrowheads="1"/>
          </p:cNvSpPr>
          <p:nvPr/>
        </p:nvSpPr>
        <p:spPr bwMode="auto">
          <a:xfrm>
            <a:off x="26416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7" name="Text Box 38"/>
          <p:cNvSpPr txBox="1">
            <a:spLocks noChangeArrowheads="1"/>
          </p:cNvSpPr>
          <p:nvPr/>
        </p:nvSpPr>
        <p:spPr bwMode="auto">
          <a:xfrm>
            <a:off x="36322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8" name="Text Box 39"/>
          <p:cNvSpPr txBox="1">
            <a:spLocks noChangeArrowheads="1"/>
          </p:cNvSpPr>
          <p:nvPr/>
        </p:nvSpPr>
        <p:spPr bwMode="auto">
          <a:xfrm>
            <a:off x="36322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9" name="Text Box 40"/>
          <p:cNvSpPr txBox="1">
            <a:spLocks noChangeArrowheads="1"/>
          </p:cNvSpPr>
          <p:nvPr/>
        </p:nvSpPr>
        <p:spPr bwMode="auto">
          <a:xfrm>
            <a:off x="31369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400" name="Text Box 41"/>
          <p:cNvSpPr txBox="1">
            <a:spLocks noChangeArrowheads="1"/>
          </p:cNvSpPr>
          <p:nvPr/>
        </p:nvSpPr>
        <p:spPr bwMode="auto">
          <a:xfrm>
            <a:off x="31369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401" name="Text Box 42"/>
          <p:cNvSpPr txBox="1">
            <a:spLocks noChangeArrowheads="1"/>
          </p:cNvSpPr>
          <p:nvPr/>
        </p:nvSpPr>
        <p:spPr bwMode="auto">
          <a:xfrm>
            <a:off x="31369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2" name="Text Box 43"/>
          <p:cNvSpPr txBox="1">
            <a:spLocks noChangeArrowheads="1"/>
          </p:cNvSpPr>
          <p:nvPr/>
        </p:nvSpPr>
        <p:spPr bwMode="auto">
          <a:xfrm>
            <a:off x="36322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3" name="Text Box 44"/>
          <p:cNvSpPr txBox="1">
            <a:spLocks noChangeArrowheads="1"/>
          </p:cNvSpPr>
          <p:nvPr/>
        </p:nvSpPr>
        <p:spPr bwMode="auto">
          <a:xfrm>
            <a:off x="36322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78900" name="Text Box 51"/>
          <p:cNvSpPr txBox="1">
            <a:spLocks noChangeArrowheads="1"/>
          </p:cNvSpPr>
          <p:nvPr/>
        </p:nvSpPr>
        <p:spPr bwMode="auto">
          <a:xfrm>
            <a:off x="6356350" y="2729998"/>
            <a:ext cx="2971800" cy="106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We want a product of sums expression, so we circle 0s.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 3rd 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3377072A-57B3-4AED-BBEF-346A9C2A9039}" type="slidenum">
              <a:rPr lang="en-US" altLang="x-none"/>
              <a:pPr/>
              <a:t>36</a:t>
            </a:fld>
            <a:endParaRPr lang="en-US" altLang="x-none"/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>
            <a:off x="1733550" y="1676400"/>
            <a:ext cx="430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AB </a:t>
            </a: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>
            <a:off x="2063750" y="2133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364" name="Line 5"/>
          <p:cNvSpPr>
            <a:spLocks noChangeShapeType="1"/>
          </p:cNvSpPr>
          <p:nvPr/>
        </p:nvSpPr>
        <p:spPr bwMode="auto">
          <a:xfrm>
            <a:off x="2063750" y="3048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5" name="Line 6"/>
          <p:cNvSpPr>
            <a:spLocks noChangeShapeType="1"/>
          </p:cNvSpPr>
          <p:nvPr/>
        </p:nvSpPr>
        <p:spPr bwMode="auto">
          <a:xfrm>
            <a:off x="2063750" y="25908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6" name="Line 7"/>
          <p:cNvSpPr>
            <a:spLocks noChangeShapeType="1"/>
          </p:cNvSpPr>
          <p:nvPr/>
        </p:nvSpPr>
        <p:spPr bwMode="auto">
          <a:xfrm>
            <a:off x="2063750" y="3505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7" name="Line 8"/>
          <p:cNvSpPr>
            <a:spLocks noChangeShapeType="1"/>
          </p:cNvSpPr>
          <p:nvPr/>
        </p:nvSpPr>
        <p:spPr bwMode="auto">
          <a:xfrm>
            <a:off x="30543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8" name="Line 9"/>
          <p:cNvSpPr>
            <a:spLocks noChangeShapeType="1"/>
          </p:cNvSpPr>
          <p:nvPr/>
        </p:nvSpPr>
        <p:spPr bwMode="auto">
          <a:xfrm>
            <a:off x="35496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69" name="Line 10"/>
          <p:cNvSpPr>
            <a:spLocks noChangeShapeType="1"/>
          </p:cNvSpPr>
          <p:nvPr/>
        </p:nvSpPr>
        <p:spPr bwMode="auto">
          <a:xfrm>
            <a:off x="2559050" y="21336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70" name="Rectangle 11"/>
          <p:cNvSpPr>
            <a:spLocks noChangeArrowheads="1"/>
          </p:cNvSpPr>
          <p:nvPr/>
        </p:nvSpPr>
        <p:spPr bwMode="auto">
          <a:xfrm>
            <a:off x="20637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3371" name="Rectangle 12"/>
          <p:cNvSpPr>
            <a:spLocks noChangeArrowheads="1"/>
          </p:cNvSpPr>
          <p:nvPr/>
        </p:nvSpPr>
        <p:spPr bwMode="auto">
          <a:xfrm>
            <a:off x="25590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3372" name="Rectangle 13"/>
          <p:cNvSpPr>
            <a:spLocks noChangeArrowheads="1"/>
          </p:cNvSpPr>
          <p:nvPr/>
        </p:nvSpPr>
        <p:spPr bwMode="auto">
          <a:xfrm>
            <a:off x="30543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3373" name="Rectangle 14"/>
          <p:cNvSpPr>
            <a:spLocks noChangeArrowheads="1"/>
          </p:cNvSpPr>
          <p:nvPr/>
        </p:nvSpPr>
        <p:spPr bwMode="auto">
          <a:xfrm>
            <a:off x="3549650" y="19050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3374" name="Freeform 15"/>
          <p:cNvSpPr>
            <a:spLocks/>
          </p:cNvSpPr>
          <p:nvPr/>
        </p:nvSpPr>
        <p:spPr bwMode="auto">
          <a:xfrm>
            <a:off x="3054350" y="1828800"/>
            <a:ext cx="990600" cy="107950"/>
          </a:xfrm>
          <a:custGeom>
            <a:avLst/>
            <a:gdLst>
              <a:gd name="T0" fmla="*/ 0 w 558"/>
              <a:gd name="T1" fmla="*/ 2147483647 h 68"/>
              <a:gd name="T2" fmla="*/ 0 w 558"/>
              <a:gd name="T3" fmla="*/ 0 h 68"/>
              <a:gd name="T4" fmla="*/ 2147483647 w 558"/>
              <a:gd name="T5" fmla="*/ 0 h 68"/>
              <a:gd name="T6" fmla="*/ 2147483647 w 558"/>
              <a:gd name="T7" fmla="*/ 2147483647 h 6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8"/>
              <a:gd name="T14" fmla="*/ 558 w 558"/>
              <a:gd name="T15" fmla="*/ 68 h 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8">
                <a:moveTo>
                  <a:pt x="0" y="67"/>
                </a:moveTo>
                <a:lnTo>
                  <a:pt x="0" y="0"/>
                </a:lnTo>
                <a:lnTo>
                  <a:pt x="557" y="0"/>
                </a:lnTo>
                <a:lnTo>
                  <a:pt x="557" y="6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5" name="Freeform 16"/>
          <p:cNvSpPr>
            <a:spLocks/>
          </p:cNvSpPr>
          <p:nvPr/>
        </p:nvSpPr>
        <p:spPr bwMode="auto">
          <a:xfrm>
            <a:off x="1651000" y="3048000"/>
            <a:ext cx="82550" cy="914400"/>
          </a:xfrm>
          <a:custGeom>
            <a:avLst/>
            <a:gdLst>
              <a:gd name="T0" fmla="*/ 2147483647 w 52"/>
              <a:gd name="T1" fmla="*/ 2147483647 h 553"/>
              <a:gd name="T2" fmla="*/ 0 w 52"/>
              <a:gd name="T3" fmla="*/ 2147483647 h 553"/>
              <a:gd name="T4" fmla="*/ 0 w 52"/>
              <a:gd name="T5" fmla="*/ 0 h 553"/>
              <a:gd name="T6" fmla="*/ 2147483647 w 52"/>
              <a:gd name="T7" fmla="*/ 0 h 553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53"/>
              <a:gd name="T14" fmla="*/ 52 w 52"/>
              <a:gd name="T15" fmla="*/ 553 h 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53">
                <a:moveTo>
                  <a:pt x="51" y="552"/>
                </a:moveTo>
                <a:lnTo>
                  <a:pt x="0" y="55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6" name="Freeform 17"/>
          <p:cNvSpPr>
            <a:spLocks/>
          </p:cNvSpPr>
          <p:nvPr/>
        </p:nvSpPr>
        <p:spPr bwMode="auto">
          <a:xfrm>
            <a:off x="2559050" y="4038600"/>
            <a:ext cx="982663" cy="87313"/>
          </a:xfrm>
          <a:custGeom>
            <a:avLst/>
            <a:gdLst>
              <a:gd name="T0" fmla="*/ 2147483647 w 571"/>
              <a:gd name="T1" fmla="*/ 0 h 55"/>
              <a:gd name="T2" fmla="*/ 2147483647 w 571"/>
              <a:gd name="T3" fmla="*/ 2147483647 h 55"/>
              <a:gd name="T4" fmla="*/ 0 w 571"/>
              <a:gd name="T5" fmla="*/ 2147483647 h 55"/>
              <a:gd name="T6" fmla="*/ 0 w 57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  <a:gd name="T12" fmla="*/ 0 w 571"/>
              <a:gd name="T13" fmla="*/ 0 h 55"/>
              <a:gd name="T14" fmla="*/ 571 w 571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1" h="55">
                <a:moveTo>
                  <a:pt x="570" y="0"/>
                </a:moveTo>
                <a:lnTo>
                  <a:pt x="570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7" name="Freeform 18"/>
          <p:cNvSpPr>
            <a:spLocks/>
          </p:cNvSpPr>
          <p:nvPr/>
        </p:nvSpPr>
        <p:spPr bwMode="auto">
          <a:xfrm>
            <a:off x="4127500" y="2590800"/>
            <a:ext cx="88900" cy="900113"/>
          </a:xfrm>
          <a:custGeom>
            <a:avLst/>
            <a:gdLst>
              <a:gd name="T0" fmla="*/ 0 w 52"/>
              <a:gd name="T1" fmla="*/ 0 h 567"/>
              <a:gd name="T2" fmla="*/ 2147483647 w 52"/>
              <a:gd name="T3" fmla="*/ 0 h 567"/>
              <a:gd name="T4" fmla="*/ 2147483647 w 52"/>
              <a:gd name="T5" fmla="*/ 2147483647 h 567"/>
              <a:gd name="T6" fmla="*/ 0 w 52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567"/>
              <a:gd name="T14" fmla="*/ 52 w 52"/>
              <a:gd name="T15" fmla="*/ 567 h 5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567">
                <a:moveTo>
                  <a:pt x="0" y="0"/>
                </a:moveTo>
                <a:lnTo>
                  <a:pt x="51" y="0"/>
                </a:lnTo>
                <a:lnTo>
                  <a:pt x="51" y="566"/>
                </a:lnTo>
                <a:lnTo>
                  <a:pt x="0" y="56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83" tIns="47892" rIns="95783" bIns="47892"/>
          <a:lstStyle/>
          <a:p>
            <a:endParaRPr lang="en-US"/>
          </a:p>
        </p:txBody>
      </p:sp>
      <p:sp>
        <p:nvSpPr>
          <p:cNvPr id="143378" name="Rectangle 19"/>
          <p:cNvSpPr>
            <a:spLocks noChangeArrowheads="1"/>
          </p:cNvSpPr>
          <p:nvPr/>
        </p:nvSpPr>
        <p:spPr bwMode="auto">
          <a:xfrm>
            <a:off x="1651000" y="22098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00 </a:t>
            </a:r>
          </a:p>
        </p:txBody>
      </p:sp>
      <p:sp>
        <p:nvSpPr>
          <p:cNvPr id="143379" name="Rectangle 20"/>
          <p:cNvSpPr>
            <a:spLocks noChangeArrowheads="1"/>
          </p:cNvSpPr>
          <p:nvPr/>
        </p:nvSpPr>
        <p:spPr bwMode="auto">
          <a:xfrm>
            <a:off x="1651000" y="26670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01 </a:t>
            </a:r>
          </a:p>
        </p:txBody>
      </p:sp>
      <p:sp>
        <p:nvSpPr>
          <p:cNvPr id="143380" name="Rectangle 21"/>
          <p:cNvSpPr>
            <a:spLocks noChangeArrowheads="1"/>
          </p:cNvSpPr>
          <p:nvPr/>
        </p:nvSpPr>
        <p:spPr bwMode="auto">
          <a:xfrm>
            <a:off x="1651000" y="3124200"/>
            <a:ext cx="3778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11 </a:t>
            </a:r>
          </a:p>
        </p:txBody>
      </p:sp>
      <p:sp>
        <p:nvSpPr>
          <p:cNvPr id="143381" name="Rectangle 22"/>
          <p:cNvSpPr>
            <a:spLocks noChangeArrowheads="1"/>
          </p:cNvSpPr>
          <p:nvPr/>
        </p:nvSpPr>
        <p:spPr bwMode="auto">
          <a:xfrm>
            <a:off x="1651000" y="3581400"/>
            <a:ext cx="390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10 </a:t>
            </a:r>
          </a:p>
        </p:txBody>
      </p:sp>
      <p:sp>
        <p:nvSpPr>
          <p:cNvPr id="143382" name="Rectangle 23"/>
          <p:cNvSpPr>
            <a:spLocks noChangeArrowheads="1"/>
          </p:cNvSpPr>
          <p:nvPr/>
        </p:nvSpPr>
        <p:spPr bwMode="auto">
          <a:xfrm>
            <a:off x="1320800" y="3352800"/>
            <a:ext cx="495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 </a:t>
            </a:r>
          </a:p>
        </p:txBody>
      </p:sp>
      <p:sp>
        <p:nvSpPr>
          <p:cNvPr id="143383" name="Rectangle 24"/>
          <p:cNvSpPr>
            <a:spLocks noChangeArrowheads="1"/>
          </p:cNvSpPr>
          <p:nvPr/>
        </p:nvSpPr>
        <p:spPr bwMode="auto">
          <a:xfrm>
            <a:off x="1320800" y="1905000"/>
            <a:ext cx="450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CD </a:t>
            </a:r>
          </a:p>
        </p:txBody>
      </p:sp>
      <p:sp>
        <p:nvSpPr>
          <p:cNvPr id="143384" name="Rectangle 25"/>
          <p:cNvSpPr>
            <a:spLocks noChangeArrowheads="1"/>
          </p:cNvSpPr>
          <p:nvPr/>
        </p:nvSpPr>
        <p:spPr bwMode="auto">
          <a:xfrm>
            <a:off x="3384550" y="1600200"/>
            <a:ext cx="3063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A </a:t>
            </a:r>
          </a:p>
        </p:txBody>
      </p:sp>
      <p:sp>
        <p:nvSpPr>
          <p:cNvPr id="143385" name="Rectangle 26"/>
          <p:cNvSpPr>
            <a:spLocks noChangeArrowheads="1"/>
          </p:cNvSpPr>
          <p:nvPr/>
        </p:nvSpPr>
        <p:spPr bwMode="auto">
          <a:xfrm>
            <a:off x="4210050" y="2895600"/>
            <a:ext cx="4127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D </a:t>
            </a:r>
          </a:p>
        </p:txBody>
      </p:sp>
      <p:sp>
        <p:nvSpPr>
          <p:cNvPr id="143386" name="Rectangle 27"/>
          <p:cNvSpPr>
            <a:spLocks noChangeArrowheads="1"/>
          </p:cNvSpPr>
          <p:nvPr/>
        </p:nvSpPr>
        <p:spPr bwMode="auto">
          <a:xfrm>
            <a:off x="2889250" y="4114800"/>
            <a:ext cx="31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6" tIns="46561" rIns="94786" bIns="46561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x-none" sz="1400">
                <a:solidFill>
                  <a:srgbClr val="000000"/>
                </a:solidFill>
                <a:latin typeface="Arial" pitchFamily="34" charset="0"/>
              </a:rPr>
              <a:t>B </a:t>
            </a:r>
          </a:p>
        </p:txBody>
      </p:sp>
      <p:sp>
        <p:nvSpPr>
          <p:cNvPr id="143387" name="Line 28"/>
          <p:cNvSpPr>
            <a:spLocks noChangeShapeType="1"/>
          </p:cNvSpPr>
          <p:nvPr/>
        </p:nvSpPr>
        <p:spPr bwMode="auto">
          <a:xfrm flipH="1" flipV="1">
            <a:off x="1651000" y="1752600"/>
            <a:ext cx="417513" cy="385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388" name="Text Box 29"/>
          <p:cNvSpPr txBox="1">
            <a:spLocks noChangeArrowheads="1"/>
          </p:cNvSpPr>
          <p:nvPr/>
        </p:nvSpPr>
        <p:spPr bwMode="auto">
          <a:xfrm>
            <a:off x="21463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89" name="Text Box 30"/>
          <p:cNvSpPr txBox="1">
            <a:spLocks noChangeArrowheads="1"/>
          </p:cNvSpPr>
          <p:nvPr/>
        </p:nvSpPr>
        <p:spPr bwMode="auto">
          <a:xfrm>
            <a:off x="31369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0" name="Text Box 31"/>
          <p:cNvSpPr txBox="1">
            <a:spLocks noChangeArrowheads="1"/>
          </p:cNvSpPr>
          <p:nvPr/>
        </p:nvSpPr>
        <p:spPr bwMode="auto">
          <a:xfrm>
            <a:off x="21463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1" name="Text Box 32"/>
          <p:cNvSpPr txBox="1">
            <a:spLocks noChangeArrowheads="1"/>
          </p:cNvSpPr>
          <p:nvPr/>
        </p:nvSpPr>
        <p:spPr bwMode="auto">
          <a:xfrm>
            <a:off x="21463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2" name="Text Box 33"/>
          <p:cNvSpPr txBox="1">
            <a:spLocks noChangeArrowheads="1"/>
          </p:cNvSpPr>
          <p:nvPr/>
        </p:nvSpPr>
        <p:spPr bwMode="auto">
          <a:xfrm>
            <a:off x="21463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3" name="Text Box 34"/>
          <p:cNvSpPr txBox="1">
            <a:spLocks noChangeArrowheads="1"/>
          </p:cNvSpPr>
          <p:nvPr/>
        </p:nvSpPr>
        <p:spPr bwMode="auto">
          <a:xfrm>
            <a:off x="26416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4" name="Text Box 35"/>
          <p:cNvSpPr txBox="1">
            <a:spLocks noChangeArrowheads="1"/>
          </p:cNvSpPr>
          <p:nvPr/>
        </p:nvSpPr>
        <p:spPr bwMode="auto">
          <a:xfrm>
            <a:off x="26416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5" name="Text Box 36"/>
          <p:cNvSpPr txBox="1">
            <a:spLocks noChangeArrowheads="1"/>
          </p:cNvSpPr>
          <p:nvPr/>
        </p:nvSpPr>
        <p:spPr bwMode="auto">
          <a:xfrm>
            <a:off x="26416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6" name="Text Box 37"/>
          <p:cNvSpPr txBox="1">
            <a:spLocks noChangeArrowheads="1"/>
          </p:cNvSpPr>
          <p:nvPr/>
        </p:nvSpPr>
        <p:spPr bwMode="auto">
          <a:xfrm>
            <a:off x="26416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397" name="Text Box 38"/>
          <p:cNvSpPr txBox="1">
            <a:spLocks noChangeArrowheads="1"/>
          </p:cNvSpPr>
          <p:nvPr/>
        </p:nvSpPr>
        <p:spPr bwMode="auto">
          <a:xfrm>
            <a:off x="3632200" y="2209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8" name="Text Box 39"/>
          <p:cNvSpPr txBox="1">
            <a:spLocks noChangeArrowheads="1"/>
          </p:cNvSpPr>
          <p:nvPr/>
        </p:nvSpPr>
        <p:spPr bwMode="auto">
          <a:xfrm>
            <a:off x="36322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399" name="Text Box 40"/>
          <p:cNvSpPr txBox="1">
            <a:spLocks noChangeArrowheads="1"/>
          </p:cNvSpPr>
          <p:nvPr/>
        </p:nvSpPr>
        <p:spPr bwMode="auto">
          <a:xfrm>
            <a:off x="3136900" y="2667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400" name="Text Box 41"/>
          <p:cNvSpPr txBox="1">
            <a:spLocks noChangeArrowheads="1"/>
          </p:cNvSpPr>
          <p:nvPr/>
        </p:nvSpPr>
        <p:spPr bwMode="auto">
          <a:xfrm>
            <a:off x="31369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3401" name="Text Box 42"/>
          <p:cNvSpPr txBox="1">
            <a:spLocks noChangeArrowheads="1"/>
          </p:cNvSpPr>
          <p:nvPr/>
        </p:nvSpPr>
        <p:spPr bwMode="auto">
          <a:xfrm>
            <a:off x="31369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2" name="Text Box 43"/>
          <p:cNvSpPr txBox="1">
            <a:spLocks noChangeArrowheads="1"/>
          </p:cNvSpPr>
          <p:nvPr/>
        </p:nvSpPr>
        <p:spPr bwMode="auto">
          <a:xfrm>
            <a:off x="3632200" y="3124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3" name="Text Box 44"/>
          <p:cNvSpPr txBox="1">
            <a:spLocks noChangeArrowheads="1"/>
          </p:cNvSpPr>
          <p:nvPr/>
        </p:nvSpPr>
        <p:spPr bwMode="auto">
          <a:xfrm>
            <a:off x="3632200" y="35814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3404" name="AutoShape 45"/>
          <p:cNvSpPr>
            <a:spLocks noChangeArrowheads="1"/>
          </p:cNvSpPr>
          <p:nvPr/>
        </p:nvSpPr>
        <p:spPr bwMode="auto">
          <a:xfrm>
            <a:off x="2146300" y="22098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78900" name="Text Box 51"/>
          <p:cNvSpPr txBox="1">
            <a:spLocks noChangeArrowheads="1"/>
          </p:cNvSpPr>
          <p:nvPr/>
        </p:nvSpPr>
        <p:spPr bwMode="auto">
          <a:xfrm>
            <a:off x="6356350" y="1390650"/>
            <a:ext cx="2971800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 anchor="ctr">
            <a:spAutoFit/>
          </a:bodyPr>
          <a:lstStyle/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We want a product of sums expression so we circle 0s.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rgbClr val="00009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(*)</a:t>
            </a: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 PIs are essential; and we have 1 secondary PI which is redundant.</a:t>
            </a:r>
          </a:p>
          <a:p>
            <a:pPr eaLnBrk="0" hangingPunct="0">
              <a:defRPr/>
            </a:pPr>
            <a:endParaRPr lang="en-US" sz="2100" dirty="0">
              <a:solidFill>
                <a:schemeClr val="tx2"/>
              </a:solidFill>
              <a:latin typeface="Verdana" pitchFamily="-109" charset="0"/>
            </a:endParaRPr>
          </a:p>
          <a:p>
            <a:pPr eaLnBrk="0" hangingPunct="0">
              <a:defRPr/>
            </a:pPr>
            <a:r>
              <a:rPr lang="en-US" sz="2100" dirty="0">
                <a:solidFill>
                  <a:schemeClr val="tx2"/>
                </a:solidFill>
                <a:latin typeface="Verdana" pitchFamily="-109" charset="0"/>
              </a:rPr>
              <a:t>The minimal expression is: </a:t>
            </a:r>
          </a:p>
        </p:txBody>
      </p:sp>
      <p:graphicFrame>
        <p:nvGraphicFramePr>
          <p:cNvPr id="143406" name="Object 2"/>
          <p:cNvGraphicFramePr>
            <a:graphicFrameLocks noChangeAspect="1"/>
          </p:cNvGraphicFramePr>
          <p:nvPr/>
        </p:nvGraphicFramePr>
        <p:xfrm>
          <a:off x="5035550" y="5384800"/>
          <a:ext cx="416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62" name="Equation" r:id="rId3" imgW="2032000" imgH="190500" progId="Equation.3">
                  <p:embed/>
                </p:oleObj>
              </mc:Choice>
              <mc:Fallback>
                <p:oleObj name="Equation" r:id="rId3" imgW="2032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384800"/>
                        <a:ext cx="416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7" name="Line 53"/>
          <p:cNvSpPr>
            <a:spLocks noChangeShapeType="1"/>
          </p:cNvSpPr>
          <p:nvPr/>
        </p:nvSpPr>
        <p:spPr bwMode="auto">
          <a:xfrm>
            <a:off x="1485900" y="2590800"/>
            <a:ext cx="660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08" name="Line 56"/>
          <p:cNvSpPr>
            <a:spLocks noChangeShapeType="1"/>
          </p:cNvSpPr>
          <p:nvPr/>
        </p:nvSpPr>
        <p:spPr bwMode="auto">
          <a:xfrm flipH="1">
            <a:off x="1371600" y="4038600"/>
            <a:ext cx="66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graphicFrame>
        <p:nvGraphicFramePr>
          <p:cNvPr id="143409" name="Object 3"/>
          <p:cNvGraphicFramePr>
            <a:graphicFrameLocks noChangeAspect="1"/>
          </p:cNvGraphicFramePr>
          <p:nvPr/>
        </p:nvGraphicFramePr>
        <p:xfrm>
          <a:off x="3924300" y="4086225"/>
          <a:ext cx="10683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63" name="Equation" r:id="rId5" imgW="520700" imgH="165100" progId="Equation.3">
                  <p:embed/>
                </p:oleObj>
              </mc:Choice>
              <mc:Fallback>
                <p:oleObj name="Equation" r:id="rId5" imgW="5207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86225"/>
                        <a:ext cx="106838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0" name="Object 4"/>
          <p:cNvGraphicFramePr>
            <a:graphicFrameLocks noChangeAspect="1"/>
          </p:cNvGraphicFramePr>
          <p:nvPr/>
        </p:nvGraphicFramePr>
        <p:xfrm>
          <a:off x="4241800" y="1981200"/>
          <a:ext cx="15367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64" name="Equation" r:id="rId7" imgW="749300" imgH="165100" progId="Equation.3">
                  <p:embed/>
                </p:oleObj>
              </mc:Choice>
              <mc:Fallback>
                <p:oleObj name="Equation" r:id="rId7" imgW="749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981200"/>
                        <a:ext cx="15367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1" name="Object 5"/>
          <p:cNvGraphicFramePr>
            <a:graphicFrameLocks noChangeAspect="1"/>
          </p:cNvGraphicFramePr>
          <p:nvPr/>
        </p:nvGraphicFramePr>
        <p:xfrm>
          <a:off x="592138" y="4303713"/>
          <a:ext cx="8048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65" name="Equation" r:id="rId9" imgW="393700" imgH="127000" progId="Equation.3">
                  <p:embed/>
                </p:oleObj>
              </mc:Choice>
              <mc:Fallback>
                <p:oleObj name="Equation" r:id="rId9" imgW="3937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303713"/>
                        <a:ext cx="804862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2" name="Object 6"/>
          <p:cNvGraphicFramePr>
            <a:graphicFrameLocks noChangeAspect="1"/>
          </p:cNvGraphicFramePr>
          <p:nvPr/>
        </p:nvGraphicFramePr>
        <p:xfrm>
          <a:off x="374650" y="2397125"/>
          <a:ext cx="106838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66" name="Equation" r:id="rId11" imgW="520700" imgH="139700" progId="Equation.3">
                  <p:embed/>
                </p:oleObj>
              </mc:Choice>
              <mc:Fallback>
                <p:oleObj name="Equation" r:id="rId11" imgW="520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397125"/>
                        <a:ext cx="1068388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3" name="AutoShape 61"/>
          <p:cNvSpPr>
            <a:spLocks noChangeArrowheads="1"/>
          </p:cNvSpPr>
          <p:nvPr/>
        </p:nvSpPr>
        <p:spPr bwMode="auto">
          <a:xfrm>
            <a:off x="2146300" y="3581400"/>
            <a:ext cx="18161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414" name="AutoShape 62"/>
          <p:cNvSpPr>
            <a:spLocks noChangeArrowheads="1"/>
          </p:cNvSpPr>
          <p:nvPr/>
        </p:nvSpPr>
        <p:spPr bwMode="auto">
          <a:xfrm>
            <a:off x="3657600" y="3124200"/>
            <a:ext cx="3302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3415" name="Freeform 65"/>
          <p:cNvSpPr>
            <a:spLocks/>
          </p:cNvSpPr>
          <p:nvPr/>
        </p:nvSpPr>
        <p:spPr bwMode="auto">
          <a:xfrm flipV="1">
            <a:off x="2057400" y="1905000"/>
            <a:ext cx="830263" cy="612775"/>
          </a:xfrm>
          <a:custGeom>
            <a:avLst/>
            <a:gdLst>
              <a:gd name="T0" fmla="*/ 2147483647 w 483"/>
              <a:gd name="T1" fmla="*/ 2147483647 h 386"/>
              <a:gd name="T2" fmla="*/ 2147483647 w 483"/>
              <a:gd name="T3" fmla="*/ 2147483647 h 386"/>
              <a:gd name="T4" fmla="*/ 2147483647 w 483"/>
              <a:gd name="T5" fmla="*/ 2147483647 h 386"/>
              <a:gd name="T6" fmla="*/ 2147483647 w 483"/>
              <a:gd name="T7" fmla="*/ 2147483647 h 386"/>
              <a:gd name="T8" fmla="*/ 2147483647 w 483"/>
              <a:gd name="T9" fmla="*/ 2147483647 h 386"/>
              <a:gd name="T10" fmla="*/ 2147483647 w 483"/>
              <a:gd name="T11" fmla="*/ 2147483647 h 386"/>
              <a:gd name="T12" fmla="*/ 2147483647 w 483"/>
              <a:gd name="T13" fmla="*/ 2147483647 h 386"/>
              <a:gd name="T14" fmla="*/ 2147483647 w 483"/>
              <a:gd name="T15" fmla="*/ 2147483647 h 386"/>
              <a:gd name="T16" fmla="*/ 2147483647 w 483"/>
              <a:gd name="T17" fmla="*/ 2147483647 h 386"/>
              <a:gd name="T18" fmla="*/ 2147483647 w 483"/>
              <a:gd name="T19" fmla="*/ 2147483647 h 386"/>
              <a:gd name="T20" fmla="*/ 2147483647 w 483"/>
              <a:gd name="T21" fmla="*/ 2147483647 h 386"/>
              <a:gd name="T22" fmla="*/ 2147483647 w 483"/>
              <a:gd name="T23" fmla="*/ 2147483647 h 386"/>
              <a:gd name="T24" fmla="*/ 2147483647 w 483"/>
              <a:gd name="T25" fmla="*/ 2147483647 h 386"/>
              <a:gd name="T26" fmla="*/ 2147483647 w 483"/>
              <a:gd name="T27" fmla="*/ 2147483647 h 386"/>
              <a:gd name="T28" fmla="*/ 2147483647 w 483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3"/>
              <a:gd name="T46" fmla="*/ 0 h 386"/>
              <a:gd name="T47" fmla="*/ 483 w 483"/>
              <a:gd name="T48" fmla="*/ 386 h 3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3" h="386">
                <a:moveTo>
                  <a:pt x="482" y="386"/>
                </a:moveTo>
                <a:cubicBezTo>
                  <a:pt x="482" y="358"/>
                  <a:pt x="482" y="330"/>
                  <a:pt x="482" y="290"/>
                </a:cubicBezTo>
                <a:cubicBezTo>
                  <a:pt x="482" y="250"/>
                  <a:pt x="482" y="178"/>
                  <a:pt x="482" y="146"/>
                </a:cubicBezTo>
                <a:cubicBezTo>
                  <a:pt x="482" y="114"/>
                  <a:pt x="483" y="114"/>
                  <a:pt x="482" y="98"/>
                </a:cubicBezTo>
                <a:cubicBezTo>
                  <a:pt x="481" y="82"/>
                  <a:pt x="483" y="66"/>
                  <a:pt x="476" y="52"/>
                </a:cubicBezTo>
                <a:cubicBezTo>
                  <a:pt x="469" y="38"/>
                  <a:pt x="457" y="20"/>
                  <a:pt x="442" y="12"/>
                </a:cubicBezTo>
                <a:cubicBezTo>
                  <a:pt x="427" y="4"/>
                  <a:pt x="411" y="4"/>
                  <a:pt x="386" y="2"/>
                </a:cubicBezTo>
                <a:cubicBezTo>
                  <a:pt x="361" y="0"/>
                  <a:pt x="322" y="2"/>
                  <a:pt x="290" y="2"/>
                </a:cubicBezTo>
                <a:cubicBezTo>
                  <a:pt x="258" y="2"/>
                  <a:pt x="226" y="2"/>
                  <a:pt x="194" y="2"/>
                </a:cubicBezTo>
                <a:cubicBezTo>
                  <a:pt x="162" y="2"/>
                  <a:pt x="123" y="1"/>
                  <a:pt x="98" y="2"/>
                </a:cubicBezTo>
                <a:cubicBezTo>
                  <a:pt x="73" y="3"/>
                  <a:pt x="60" y="2"/>
                  <a:pt x="46" y="8"/>
                </a:cubicBezTo>
                <a:cubicBezTo>
                  <a:pt x="32" y="14"/>
                  <a:pt x="19" y="25"/>
                  <a:pt x="12" y="40"/>
                </a:cubicBezTo>
                <a:cubicBezTo>
                  <a:pt x="5" y="55"/>
                  <a:pt x="4" y="64"/>
                  <a:pt x="2" y="98"/>
                </a:cubicBezTo>
                <a:cubicBezTo>
                  <a:pt x="0" y="132"/>
                  <a:pt x="2" y="194"/>
                  <a:pt x="2" y="242"/>
                </a:cubicBezTo>
                <a:cubicBezTo>
                  <a:pt x="2" y="290"/>
                  <a:pt x="2" y="338"/>
                  <a:pt x="2" y="3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16" name="Freeform 66"/>
          <p:cNvSpPr>
            <a:spLocks/>
          </p:cNvSpPr>
          <p:nvPr/>
        </p:nvSpPr>
        <p:spPr bwMode="auto">
          <a:xfrm>
            <a:off x="2057400" y="3654425"/>
            <a:ext cx="830263" cy="612775"/>
          </a:xfrm>
          <a:custGeom>
            <a:avLst/>
            <a:gdLst>
              <a:gd name="T0" fmla="*/ 2147483647 w 483"/>
              <a:gd name="T1" fmla="*/ 2147483647 h 386"/>
              <a:gd name="T2" fmla="*/ 2147483647 w 483"/>
              <a:gd name="T3" fmla="*/ 2147483647 h 386"/>
              <a:gd name="T4" fmla="*/ 2147483647 w 483"/>
              <a:gd name="T5" fmla="*/ 2147483647 h 386"/>
              <a:gd name="T6" fmla="*/ 2147483647 w 483"/>
              <a:gd name="T7" fmla="*/ 2147483647 h 386"/>
              <a:gd name="T8" fmla="*/ 2147483647 w 483"/>
              <a:gd name="T9" fmla="*/ 2147483647 h 386"/>
              <a:gd name="T10" fmla="*/ 2147483647 w 483"/>
              <a:gd name="T11" fmla="*/ 2147483647 h 386"/>
              <a:gd name="T12" fmla="*/ 2147483647 w 483"/>
              <a:gd name="T13" fmla="*/ 2147483647 h 386"/>
              <a:gd name="T14" fmla="*/ 2147483647 w 483"/>
              <a:gd name="T15" fmla="*/ 2147483647 h 386"/>
              <a:gd name="T16" fmla="*/ 2147483647 w 483"/>
              <a:gd name="T17" fmla="*/ 2147483647 h 386"/>
              <a:gd name="T18" fmla="*/ 2147483647 w 483"/>
              <a:gd name="T19" fmla="*/ 2147483647 h 386"/>
              <a:gd name="T20" fmla="*/ 2147483647 w 483"/>
              <a:gd name="T21" fmla="*/ 2147483647 h 386"/>
              <a:gd name="T22" fmla="*/ 2147483647 w 483"/>
              <a:gd name="T23" fmla="*/ 2147483647 h 386"/>
              <a:gd name="T24" fmla="*/ 2147483647 w 483"/>
              <a:gd name="T25" fmla="*/ 2147483647 h 386"/>
              <a:gd name="T26" fmla="*/ 2147483647 w 483"/>
              <a:gd name="T27" fmla="*/ 2147483647 h 386"/>
              <a:gd name="T28" fmla="*/ 2147483647 w 483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3"/>
              <a:gd name="T46" fmla="*/ 0 h 386"/>
              <a:gd name="T47" fmla="*/ 483 w 483"/>
              <a:gd name="T48" fmla="*/ 386 h 3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3" h="386">
                <a:moveTo>
                  <a:pt x="482" y="386"/>
                </a:moveTo>
                <a:cubicBezTo>
                  <a:pt x="482" y="358"/>
                  <a:pt x="482" y="330"/>
                  <a:pt x="482" y="290"/>
                </a:cubicBezTo>
                <a:cubicBezTo>
                  <a:pt x="482" y="250"/>
                  <a:pt x="482" y="178"/>
                  <a:pt x="482" y="146"/>
                </a:cubicBezTo>
                <a:cubicBezTo>
                  <a:pt x="482" y="114"/>
                  <a:pt x="483" y="114"/>
                  <a:pt x="482" y="98"/>
                </a:cubicBezTo>
                <a:cubicBezTo>
                  <a:pt x="481" y="82"/>
                  <a:pt x="483" y="66"/>
                  <a:pt x="476" y="52"/>
                </a:cubicBezTo>
                <a:cubicBezTo>
                  <a:pt x="469" y="38"/>
                  <a:pt x="457" y="20"/>
                  <a:pt x="442" y="12"/>
                </a:cubicBezTo>
                <a:cubicBezTo>
                  <a:pt x="427" y="4"/>
                  <a:pt x="411" y="4"/>
                  <a:pt x="386" y="2"/>
                </a:cubicBezTo>
                <a:cubicBezTo>
                  <a:pt x="361" y="0"/>
                  <a:pt x="322" y="2"/>
                  <a:pt x="290" y="2"/>
                </a:cubicBezTo>
                <a:cubicBezTo>
                  <a:pt x="258" y="2"/>
                  <a:pt x="226" y="2"/>
                  <a:pt x="194" y="2"/>
                </a:cubicBezTo>
                <a:cubicBezTo>
                  <a:pt x="162" y="2"/>
                  <a:pt x="123" y="1"/>
                  <a:pt x="98" y="2"/>
                </a:cubicBezTo>
                <a:cubicBezTo>
                  <a:pt x="73" y="3"/>
                  <a:pt x="60" y="2"/>
                  <a:pt x="46" y="8"/>
                </a:cubicBezTo>
                <a:cubicBezTo>
                  <a:pt x="32" y="14"/>
                  <a:pt x="19" y="25"/>
                  <a:pt x="12" y="40"/>
                </a:cubicBezTo>
                <a:cubicBezTo>
                  <a:pt x="5" y="55"/>
                  <a:pt x="4" y="64"/>
                  <a:pt x="2" y="98"/>
                </a:cubicBezTo>
                <a:cubicBezTo>
                  <a:pt x="0" y="132"/>
                  <a:pt x="2" y="194"/>
                  <a:pt x="2" y="242"/>
                </a:cubicBezTo>
                <a:cubicBezTo>
                  <a:pt x="2" y="290"/>
                  <a:pt x="2" y="338"/>
                  <a:pt x="2" y="3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17" name="Line 67"/>
          <p:cNvSpPr>
            <a:spLocks noChangeShapeType="1"/>
          </p:cNvSpPr>
          <p:nvPr/>
        </p:nvSpPr>
        <p:spPr bwMode="auto">
          <a:xfrm flipV="1">
            <a:off x="3797300" y="2438400"/>
            <a:ext cx="5778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3418" name="Line 68"/>
          <p:cNvSpPr>
            <a:spLocks noChangeShapeType="1"/>
          </p:cNvSpPr>
          <p:nvPr/>
        </p:nvSpPr>
        <p:spPr bwMode="auto">
          <a:xfrm>
            <a:off x="3302000" y="3886200"/>
            <a:ext cx="5778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78912" name="TextBox 63"/>
          <p:cNvSpPr txBox="1">
            <a:spLocks noChangeArrowheads="1"/>
          </p:cNvSpPr>
          <p:nvPr/>
        </p:nvSpPr>
        <p:spPr bwMode="auto">
          <a:xfrm>
            <a:off x="1368425" y="5943600"/>
            <a:ext cx="27828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>
            <a:spAutoFit/>
          </a:bodyPr>
          <a:lstStyle/>
          <a:p>
            <a:pPr algn="ctr" eaLnBrk="0" hangingPunct="0">
              <a:defRPr/>
            </a:pPr>
            <a:r>
              <a:rPr lang="en-US" i="1" dirty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Verdana" pitchFamily="-109" charset="0"/>
              </a:rPr>
              <a:t>!!! Study this …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A 3rd K-map Minimization</a:t>
            </a:r>
            <a:r>
              <a:rPr lang="en-US" altLang="x-none" sz="3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Example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75B53EC-FE21-4633-9E50-0DA49091C9CF}" type="slidenum">
              <a:rPr lang="en-US" altLang="x-none"/>
              <a:pPr/>
              <a:t>37</a:t>
            </a:fld>
            <a:endParaRPr lang="en-US" altLang="x-none"/>
          </a:p>
        </p:txBody>
      </p:sp>
      <p:sp>
        <p:nvSpPr>
          <p:cNvPr id="144386" name="Rectangle 237"/>
          <p:cNvSpPr>
            <a:spLocks noGrp="1" noChangeArrowheads="1"/>
          </p:cNvSpPr>
          <p:nvPr>
            <p:ph idx="4294967295"/>
          </p:nvPr>
        </p:nvSpPr>
        <p:spPr>
          <a:xfrm>
            <a:off x="576263" y="1219200"/>
            <a:ext cx="8488362" cy="1500188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/>
              <a:t>Uses two 4 variable maps side-by-side</a:t>
            </a:r>
          </a:p>
          <a:p>
            <a:pPr lvl="1" eaLnBrk="1" hangingPunct="1"/>
            <a:r>
              <a:rPr lang="en-US" altLang="x-none"/>
              <a:t>groups spanning both maps occupy the same place in both maps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447800" y="5867400"/>
            <a:ext cx="8077200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6517" tIns="26607" rIns="66517" bIns="26607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800" dirty="0">
                <a:latin typeface="+mn-lt"/>
              </a:rPr>
              <a:t>ƒ(A,B,C,D,E) =</a:t>
            </a:r>
            <a:r>
              <a:rPr lang="en-US" sz="15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∑</a:t>
            </a:r>
            <a:r>
              <a:rPr lang="en-US" dirty="0">
                <a:latin typeface="+mn-lt"/>
              </a:rPr>
              <a:t>m </a:t>
            </a:r>
            <a:r>
              <a:rPr lang="en-US" sz="1800" dirty="0">
                <a:latin typeface="+mn-lt"/>
              </a:rPr>
              <a:t>(3,4,7,10,11,14,15,16,17,20,26,27,30 31)</a:t>
            </a:r>
          </a:p>
        </p:txBody>
      </p:sp>
      <p:grpSp>
        <p:nvGrpSpPr>
          <p:cNvPr id="144388" name="Group 149"/>
          <p:cNvGrpSpPr>
            <a:grpSpLocks/>
          </p:cNvGrpSpPr>
          <p:nvPr/>
        </p:nvGrpSpPr>
        <p:grpSpPr bwMode="auto">
          <a:xfrm>
            <a:off x="1485900" y="2667000"/>
            <a:ext cx="3136900" cy="2801938"/>
            <a:chOff x="240" y="1392"/>
            <a:chExt cx="1824" cy="1765"/>
          </a:xfrm>
        </p:grpSpPr>
        <p:sp>
          <p:nvSpPr>
            <p:cNvPr id="144454" name="Rectangle 150"/>
            <p:cNvSpPr>
              <a:spLocks noChangeArrowheads="1"/>
            </p:cNvSpPr>
            <p:nvPr/>
          </p:nvSpPr>
          <p:spPr bwMode="auto">
            <a:xfrm>
              <a:off x="480" y="1440"/>
              <a:ext cx="24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44455" name="Rectangle 151"/>
            <p:cNvSpPr>
              <a:spLocks noChangeArrowheads="1"/>
            </p:cNvSpPr>
            <p:nvPr/>
          </p:nvSpPr>
          <p:spPr bwMode="auto">
            <a:xfrm>
              <a:off x="67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44456" name="Line 152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7" name="Line 153"/>
            <p:cNvSpPr>
              <a:spLocks noChangeShapeType="1"/>
            </p:cNvSpPr>
            <p:nvPr/>
          </p:nvSpPr>
          <p:spPr bwMode="auto">
            <a:xfrm>
              <a:off x="67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8" name="Line 154"/>
            <p:cNvSpPr>
              <a:spLocks noChangeShapeType="1"/>
            </p:cNvSpPr>
            <p:nvPr/>
          </p:nvSpPr>
          <p:spPr bwMode="auto">
            <a:xfrm>
              <a:off x="67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9" name="Line 155"/>
            <p:cNvSpPr>
              <a:spLocks noChangeShapeType="1"/>
            </p:cNvSpPr>
            <p:nvPr/>
          </p:nvSpPr>
          <p:spPr bwMode="auto">
            <a:xfrm>
              <a:off x="124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0" name="Line 156"/>
            <p:cNvSpPr>
              <a:spLocks noChangeShapeType="1"/>
            </p:cNvSpPr>
            <p:nvPr/>
          </p:nvSpPr>
          <p:spPr bwMode="auto">
            <a:xfrm>
              <a:off x="153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1" name="Line 157"/>
            <p:cNvSpPr>
              <a:spLocks noChangeShapeType="1"/>
            </p:cNvSpPr>
            <p:nvPr/>
          </p:nvSpPr>
          <p:spPr bwMode="auto">
            <a:xfrm>
              <a:off x="96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2" name="Rectangle 158"/>
            <p:cNvSpPr>
              <a:spLocks noChangeArrowheads="1"/>
            </p:cNvSpPr>
            <p:nvPr/>
          </p:nvSpPr>
          <p:spPr bwMode="auto">
            <a:xfrm>
              <a:off x="672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4463" name="Rectangle 159"/>
            <p:cNvSpPr>
              <a:spLocks noChangeArrowheads="1"/>
            </p:cNvSpPr>
            <p:nvPr/>
          </p:nvSpPr>
          <p:spPr bwMode="auto">
            <a:xfrm>
              <a:off x="960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4464" name="Rectangle 160"/>
            <p:cNvSpPr>
              <a:spLocks noChangeArrowheads="1"/>
            </p:cNvSpPr>
            <p:nvPr/>
          </p:nvSpPr>
          <p:spPr bwMode="auto">
            <a:xfrm>
              <a:off x="1248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4465" name="Rectangle 161"/>
            <p:cNvSpPr>
              <a:spLocks noChangeArrowheads="1"/>
            </p:cNvSpPr>
            <p:nvPr/>
          </p:nvSpPr>
          <p:spPr bwMode="auto">
            <a:xfrm>
              <a:off x="1536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4466" name="Freeform 162"/>
            <p:cNvSpPr>
              <a:spLocks/>
            </p:cNvSpPr>
            <p:nvPr/>
          </p:nvSpPr>
          <p:spPr bwMode="auto">
            <a:xfrm>
              <a:off x="124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67" name="Freeform 163"/>
            <p:cNvSpPr>
              <a:spLocks/>
            </p:cNvSpPr>
            <p:nvPr/>
          </p:nvSpPr>
          <p:spPr bwMode="auto">
            <a:xfrm>
              <a:off x="43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68" name="Freeform 164"/>
            <p:cNvSpPr>
              <a:spLocks/>
            </p:cNvSpPr>
            <p:nvPr/>
          </p:nvSpPr>
          <p:spPr bwMode="auto">
            <a:xfrm>
              <a:off x="96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69" name="Freeform 165"/>
            <p:cNvSpPr>
              <a:spLocks/>
            </p:cNvSpPr>
            <p:nvPr/>
          </p:nvSpPr>
          <p:spPr bwMode="auto">
            <a:xfrm>
              <a:off x="187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70" name="Rectangle 166"/>
            <p:cNvSpPr>
              <a:spLocks noChangeArrowheads="1"/>
            </p:cNvSpPr>
            <p:nvPr/>
          </p:nvSpPr>
          <p:spPr bwMode="auto">
            <a:xfrm>
              <a:off x="432" y="1776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4471" name="Rectangle 167"/>
            <p:cNvSpPr>
              <a:spLocks noChangeArrowheads="1"/>
            </p:cNvSpPr>
            <p:nvPr/>
          </p:nvSpPr>
          <p:spPr bwMode="auto">
            <a:xfrm>
              <a:off x="432" y="2064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4472" name="Rectangle 168"/>
            <p:cNvSpPr>
              <a:spLocks noChangeArrowheads="1"/>
            </p:cNvSpPr>
            <p:nvPr/>
          </p:nvSpPr>
          <p:spPr bwMode="auto">
            <a:xfrm>
              <a:off x="432" y="2352"/>
              <a:ext cx="21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4473" name="Rectangle 169"/>
            <p:cNvSpPr>
              <a:spLocks noChangeArrowheads="1"/>
            </p:cNvSpPr>
            <p:nvPr/>
          </p:nvSpPr>
          <p:spPr bwMode="auto">
            <a:xfrm>
              <a:off x="432" y="2640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4474" name="Rectangle 170"/>
            <p:cNvSpPr>
              <a:spLocks noChangeArrowheads="1"/>
            </p:cNvSpPr>
            <p:nvPr/>
          </p:nvSpPr>
          <p:spPr bwMode="auto">
            <a:xfrm>
              <a:off x="240" y="2496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144475" name="Rectangle 171"/>
            <p:cNvSpPr>
              <a:spLocks noChangeArrowheads="1"/>
            </p:cNvSpPr>
            <p:nvPr/>
          </p:nvSpPr>
          <p:spPr bwMode="auto">
            <a:xfrm>
              <a:off x="288" y="1584"/>
              <a:ext cx="25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44476" name="Rectangle 172"/>
            <p:cNvSpPr>
              <a:spLocks noChangeArrowheads="1"/>
            </p:cNvSpPr>
            <p:nvPr/>
          </p:nvSpPr>
          <p:spPr bwMode="auto">
            <a:xfrm>
              <a:off x="1440" y="1392"/>
              <a:ext cx="17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 </a:t>
              </a:r>
            </a:p>
          </p:txBody>
        </p:sp>
        <p:sp>
          <p:nvSpPr>
            <p:cNvPr id="144477" name="Rectangle 173"/>
            <p:cNvSpPr>
              <a:spLocks noChangeArrowheads="1"/>
            </p:cNvSpPr>
            <p:nvPr/>
          </p:nvSpPr>
          <p:spPr bwMode="auto">
            <a:xfrm>
              <a:off x="1920" y="2208"/>
              <a:ext cx="14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D </a:t>
              </a:r>
            </a:p>
          </p:txBody>
        </p:sp>
        <p:sp>
          <p:nvSpPr>
            <p:cNvPr id="144478" name="Rectangle 174"/>
            <p:cNvSpPr>
              <a:spLocks noChangeArrowheads="1"/>
            </p:cNvSpPr>
            <p:nvPr/>
          </p:nvSpPr>
          <p:spPr bwMode="auto">
            <a:xfrm>
              <a:off x="1152" y="2976"/>
              <a:ext cx="17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 </a:t>
              </a:r>
            </a:p>
          </p:txBody>
        </p:sp>
        <p:sp>
          <p:nvSpPr>
            <p:cNvPr id="144479" name="Line 175"/>
            <p:cNvSpPr>
              <a:spLocks noChangeShapeType="1"/>
            </p:cNvSpPr>
            <p:nvPr/>
          </p:nvSpPr>
          <p:spPr bwMode="auto">
            <a:xfrm flipH="1" flipV="1">
              <a:off x="43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389" name="Text Box 176"/>
          <p:cNvSpPr txBox="1">
            <a:spLocks noChangeArrowheads="1"/>
          </p:cNvSpPr>
          <p:nvPr/>
        </p:nvSpPr>
        <p:spPr bwMode="auto">
          <a:xfrm>
            <a:off x="2311400" y="46751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390" name="Text Box 177"/>
          <p:cNvSpPr txBox="1">
            <a:spLocks noChangeArrowheads="1"/>
          </p:cNvSpPr>
          <p:nvPr/>
        </p:nvSpPr>
        <p:spPr bwMode="auto">
          <a:xfrm>
            <a:off x="33020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391" name="Text Box 178"/>
          <p:cNvSpPr txBox="1">
            <a:spLocks noChangeArrowheads="1"/>
          </p:cNvSpPr>
          <p:nvPr/>
        </p:nvSpPr>
        <p:spPr bwMode="auto">
          <a:xfrm>
            <a:off x="23114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392" name="Text Box 179"/>
          <p:cNvSpPr txBox="1">
            <a:spLocks noChangeArrowheads="1"/>
          </p:cNvSpPr>
          <p:nvPr/>
        </p:nvSpPr>
        <p:spPr bwMode="auto">
          <a:xfrm>
            <a:off x="23114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393" name="Text Box 180"/>
          <p:cNvSpPr txBox="1">
            <a:spLocks noChangeArrowheads="1"/>
          </p:cNvSpPr>
          <p:nvPr/>
        </p:nvSpPr>
        <p:spPr bwMode="auto">
          <a:xfrm>
            <a:off x="23114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394" name="Text Box 181"/>
          <p:cNvSpPr txBox="1">
            <a:spLocks noChangeArrowheads="1"/>
          </p:cNvSpPr>
          <p:nvPr/>
        </p:nvSpPr>
        <p:spPr bwMode="auto">
          <a:xfrm>
            <a:off x="28067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395" name="Text Box 182"/>
          <p:cNvSpPr txBox="1">
            <a:spLocks noChangeArrowheads="1"/>
          </p:cNvSpPr>
          <p:nvPr/>
        </p:nvSpPr>
        <p:spPr bwMode="auto">
          <a:xfrm>
            <a:off x="28067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396" name="Text Box 183"/>
          <p:cNvSpPr txBox="1">
            <a:spLocks noChangeArrowheads="1"/>
          </p:cNvSpPr>
          <p:nvPr/>
        </p:nvSpPr>
        <p:spPr bwMode="auto">
          <a:xfrm>
            <a:off x="28067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397" name="Text Box 184"/>
          <p:cNvSpPr txBox="1">
            <a:spLocks noChangeArrowheads="1"/>
          </p:cNvSpPr>
          <p:nvPr/>
        </p:nvSpPr>
        <p:spPr bwMode="auto">
          <a:xfrm>
            <a:off x="2806700" y="4648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398" name="Text Box 185"/>
          <p:cNvSpPr txBox="1">
            <a:spLocks noChangeArrowheads="1"/>
          </p:cNvSpPr>
          <p:nvPr/>
        </p:nvSpPr>
        <p:spPr bwMode="auto">
          <a:xfrm>
            <a:off x="379730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399" name="Text Box 186"/>
          <p:cNvSpPr txBox="1">
            <a:spLocks noChangeArrowheads="1"/>
          </p:cNvSpPr>
          <p:nvPr/>
        </p:nvSpPr>
        <p:spPr bwMode="auto">
          <a:xfrm>
            <a:off x="37973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00" name="Text Box 187"/>
          <p:cNvSpPr txBox="1">
            <a:spLocks noChangeArrowheads="1"/>
          </p:cNvSpPr>
          <p:nvPr/>
        </p:nvSpPr>
        <p:spPr bwMode="auto">
          <a:xfrm>
            <a:off x="330200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01" name="Text Box 188"/>
          <p:cNvSpPr txBox="1">
            <a:spLocks noChangeArrowheads="1"/>
          </p:cNvSpPr>
          <p:nvPr/>
        </p:nvSpPr>
        <p:spPr bwMode="auto">
          <a:xfrm>
            <a:off x="33020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02" name="Text Box 189"/>
          <p:cNvSpPr txBox="1">
            <a:spLocks noChangeArrowheads="1"/>
          </p:cNvSpPr>
          <p:nvPr/>
        </p:nvSpPr>
        <p:spPr bwMode="auto">
          <a:xfrm>
            <a:off x="3302000" y="4648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03" name="Text Box 190"/>
          <p:cNvSpPr txBox="1">
            <a:spLocks noChangeArrowheads="1"/>
          </p:cNvSpPr>
          <p:nvPr/>
        </p:nvSpPr>
        <p:spPr bwMode="auto">
          <a:xfrm>
            <a:off x="379730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04" name="Text Box 191"/>
          <p:cNvSpPr txBox="1">
            <a:spLocks noChangeArrowheads="1"/>
          </p:cNvSpPr>
          <p:nvPr/>
        </p:nvSpPr>
        <p:spPr bwMode="auto">
          <a:xfrm>
            <a:off x="3797300" y="4648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grpSp>
        <p:nvGrpSpPr>
          <p:cNvPr id="144405" name="Group 192"/>
          <p:cNvGrpSpPr>
            <a:grpSpLocks/>
          </p:cNvGrpSpPr>
          <p:nvPr/>
        </p:nvGrpSpPr>
        <p:grpSpPr bwMode="auto">
          <a:xfrm>
            <a:off x="5861050" y="2667000"/>
            <a:ext cx="3136900" cy="2801938"/>
            <a:chOff x="240" y="1392"/>
            <a:chExt cx="1824" cy="1765"/>
          </a:xfrm>
        </p:grpSpPr>
        <p:sp>
          <p:nvSpPr>
            <p:cNvPr id="144428" name="Rectangle 193"/>
            <p:cNvSpPr>
              <a:spLocks noChangeArrowheads="1"/>
            </p:cNvSpPr>
            <p:nvPr/>
          </p:nvSpPr>
          <p:spPr bwMode="auto">
            <a:xfrm>
              <a:off x="480" y="1440"/>
              <a:ext cx="24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44429" name="Rectangle 194"/>
            <p:cNvSpPr>
              <a:spLocks noChangeArrowheads="1"/>
            </p:cNvSpPr>
            <p:nvPr/>
          </p:nvSpPr>
          <p:spPr bwMode="auto">
            <a:xfrm>
              <a:off x="67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44430" name="Line 195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1" name="Line 196"/>
            <p:cNvSpPr>
              <a:spLocks noChangeShapeType="1"/>
            </p:cNvSpPr>
            <p:nvPr/>
          </p:nvSpPr>
          <p:spPr bwMode="auto">
            <a:xfrm>
              <a:off x="67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2" name="Line 197"/>
            <p:cNvSpPr>
              <a:spLocks noChangeShapeType="1"/>
            </p:cNvSpPr>
            <p:nvPr/>
          </p:nvSpPr>
          <p:spPr bwMode="auto">
            <a:xfrm>
              <a:off x="67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3" name="Line 198"/>
            <p:cNvSpPr>
              <a:spLocks noChangeShapeType="1"/>
            </p:cNvSpPr>
            <p:nvPr/>
          </p:nvSpPr>
          <p:spPr bwMode="auto">
            <a:xfrm>
              <a:off x="124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4" name="Line 199"/>
            <p:cNvSpPr>
              <a:spLocks noChangeShapeType="1"/>
            </p:cNvSpPr>
            <p:nvPr/>
          </p:nvSpPr>
          <p:spPr bwMode="auto">
            <a:xfrm>
              <a:off x="153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5" name="Line 200"/>
            <p:cNvSpPr>
              <a:spLocks noChangeShapeType="1"/>
            </p:cNvSpPr>
            <p:nvPr/>
          </p:nvSpPr>
          <p:spPr bwMode="auto">
            <a:xfrm>
              <a:off x="96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36" name="Rectangle 201"/>
            <p:cNvSpPr>
              <a:spLocks noChangeArrowheads="1"/>
            </p:cNvSpPr>
            <p:nvPr/>
          </p:nvSpPr>
          <p:spPr bwMode="auto">
            <a:xfrm>
              <a:off x="672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4437" name="Rectangle 202"/>
            <p:cNvSpPr>
              <a:spLocks noChangeArrowheads="1"/>
            </p:cNvSpPr>
            <p:nvPr/>
          </p:nvSpPr>
          <p:spPr bwMode="auto">
            <a:xfrm>
              <a:off x="960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4438" name="Rectangle 203"/>
            <p:cNvSpPr>
              <a:spLocks noChangeArrowheads="1"/>
            </p:cNvSpPr>
            <p:nvPr/>
          </p:nvSpPr>
          <p:spPr bwMode="auto">
            <a:xfrm>
              <a:off x="1248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4439" name="Rectangle 204"/>
            <p:cNvSpPr>
              <a:spLocks noChangeArrowheads="1"/>
            </p:cNvSpPr>
            <p:nvPr/>
          </p:nvSpPr>
          <p:spPr bwMode="auto">
            <a:xfrm>
              <a:off x="1536" y="1584"/>
              <a:ext cx="28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4440" name="Freeform 205"/>
            <p:cNvSpPr>
              <a:spLocks/>
            </p:cNvSpPr>
            <p:nvPr/>
          </p:nvSpPr>
          <p:spPr bwMode="auto">
            <a:xfrm>
              <a:off x="124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41" name="Freeform 206"/>
            <p:cNvSpPr>
              <a:spLocks/>
            </p:cNvSpPr>
            <p:nvPr/>
          </p:nvSpPr>
          <p:spPr bwMode="auto">
            <a:xfrm>
              <a:off x="43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42" name="Freeform 207"/>
            <p:cNvSpPr>
              <a:spLocks/>
            </p:cNvSpPr>
            <p:nvPr/>
          </p:nvSpPr>
          <p:spPr bwMode="auto">
            <a:xfrm>
              <a:off x="96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43" name="Freeform 208"/>
            <p:cNvSpPr>
              <a:spLocks/>
            </p:cNvSpPr>
            <p:nvPr/>
          </p:nvSpPr>
          <p:spPr bwMode="auto">
            <a:xfrm>
              <a:off x="187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44" name="Rectangle 209"/>
            <p:cNvSpPr>
              <a:spLocks noChangeArrowheads="1"/>
            </p:cNvSpPr>
            <p:nvPr/>
          </p:nvSpPr>
          <p:spPr bwMode="auto">
            <a:xfrm>
              <a:off x="432" y="1776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4445" name="Rectangle 210"/>
            <p:cNvSpPr>
              <a:spLocks noChangeArrowheads="1"/>
            </p:cNvSpPr>
            <p:nvPr/>
          </p:nvSpPr>
          <p:spPr bwMode="auto">
            <a:xfrm>
              <a:off x="432" y="2064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4446" name="Rectangle 211"/>
            <p:cNvSpPr>
              <a:spLocks noChangeArrowheads="1"/>
            </p:cNvSpPr>
            <p:nvPr/>
          </p:nvSpPr>
          <p:spPr bwMode="auto">
            <a:xfrm>
              <a:off x="432" y="2352"/>
              <a:ext cx="21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4447" name="Rectangle 212"/>
            <p:cNvSpPr>
              <a:spLocks noChangeArrowheads="1"/>
            </p:cNvSpPr>
            <p:nvPr/>
          </p:nvSpPr>
          <p:spPr bwMode="auto">
            <a:xfrm>
              <a:off x="432" y="2640"/>
              <a:ext cx="22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4448" name="Rectangle 213"/>
            <p:cNvSpPr>
              <a:spLocks noChangeArrowheads="1"/>
            </p:cNvSpPr>
            <p:nvPr/>
          </p:nvSpPr>
          <p:spPr bwMode="auto">
            <a:xfrm>
              <a:off x="240" y="2496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144449" name="Rectangle 214"/>
            <p:cNvSpPr>
              <a:spLocks noChangeArrowheads="1"/>
            </p:cNvSpPr>
            <p:nvPr/>
          </p:nvSpPr>
          <p:spPr bwMode="auto">
            <a:xfrm>
              <a:off x="288" y="1584"/>
              <a:ext cx="25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44450" name="Rectangle 215"/>
            <p:cNvSpPr>
              <a:spLocks noChangeArrowheads="1"/>
            </p:cNvSpPr>
            <p:nvPr/>
          </p:nvSpPr>
          <p:spPr bwMode="auto">
            <a:xfrm>
              <a:off x="1440" y="1392"/>
              <a:ext cx="17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 </a:t>
              </a:r>
            </a:p>
          </p:txBody>
        </p:sp>
        <p:sp>
          <p:nvSpPr>
            <p:cNvPr id="144451" name="Rectangle 216"/>
            <p:cNvSpPr>
              <a:spLocks noChangeArrowheads="1"/>
            </p:cNvSpPr>
            <p:nvPr/>
          </p:nvSpPr>
          <p:spPr bwMode="auto">
            <a:xfrm>
              <a:off x="1920" y="2208"/>
              <a:ext cx="14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D </a:t>
              </a:r>
            </a:p>
          </p:txBody>
        </p:sp>
        <p:sp>
          <p:nvSpPr>
            <p:cNvPr id="144452" name="Rectangle 217"/>
            <p:cNvSpPr>
              <a:spLocks noChangeArrowheads="1"/>
            </p:cNvSpPr>
            <p:nvPr/>
          </p:nvSpPr>
          <p:spPr bwMode="auto">
            <a:xfrm>
              <a:off x="1152" y="2976"/>
              <a:ext cx="17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 </a:t>
              </a:r>
            </a:p>
          </p:txBody>
        </p:sp>
        <p:sp>
          <p:nvSpPr>
            <p:cNvPr id="144453" name="Line 218"/>
            <p:cNvSpPr>
              <a:spLocks noChangeShapeType="1"/>
            </p:cNvSpPr>
            <p:nvPr/>
          </p:nvSpPr>
          <p:spPr bwMode="auto">
            <a:xfrm flipH="1" flipV="1">
              <a:off x="43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06" name="Text Box 219"/>
          <p:cNvSpPr txBox="1">
            <a:spLocks noChangeArrowheads="1"/>
          </p:cNvSpPr>
          <p:nvPr/>
        </p:nvSpPr>
        <p:spPr bwMode="auto">
          <a:xfrm>
            <a:off x="6686550" y="4675188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07" name="Text Box 220"/>
          <p:cNvSpPr txBox="1">
            <a:spLocks noChangeArrowheads="1"/>
          </p:cNvSpPr>
          <p:nvPr/>
        </p:nvSpPr>
        <p:spPr bwMode="auto">
          <a:xfrm>
            <a:off x="767715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08" name="Text Box 221"/>
          <p:cNvSpPr txBox="1">
            <a:spLocks noChangeArrowheads="1"/>
          </p:cNvSpPr>
          <p:nvPr/>
        </p:nvSpPr>
        <p:spPr bwMode="auto">
          <a:xfrm>
            <a:off x="668655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09" name="Text Box 222"/>
          <p:cNvSpPr txBox="1">
            <a:spLocks noChangeArrowheads="1"/>
          </p:cNvSpPr>
          <p:nvPr/>
        </p:nvSpPr>
        <p:spPr bwMode="auto">
          <a:xfrm>
            <a:off x="668655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0" name="Text Box 223"/>
          <p:cNvSpPr txBox="1">
            <a:spLocks noChangeArrowheads="1"/>
          </p:cNvSpPr>
          <p:nvPr/>
        </p:nvSpPr>
        <p:spPr bwMode="auto">
          <a:xfrm>
            <a:off x="668655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1" name="Text Box 224"/>
          <p:cNvSpPr txBox="1">
            <a:spLocks noChangeArrowheads="1"/>
          </p:cNvSpPr>
          <p:nvPr/>
        </p:nvSpPr>
        <p:spPr bwMode="auto">
          <a:xfrm>
            <a:off x="718185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12" name="Text Box 225"/>
          <p:cNvSpPr txBox="1">
            <a:spLocks noChangeArrowheads="1"/>
          </p:cNvSpPr>
          <p:nvPr/>
        </p:nvSpPr>
        <p:spPr bwMode="auto">
          <a:xfrm>
            <a:off x="718185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3" name="Text Box 226"/>
          <p:cNvSpPr txBox="1">
            <a:spLocks noChangeArrowheads="1"/>
          </p:cNvSpPr>
          <p:nvPr/>
        </p:nvSpPr>
        <p:spPr bwMode="auto">
          <a:xfrm>
            <a:off x="718185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4" name="Text Box 227"/>
          <p:cNvSpPr txBox="1">
            <a:spLocks noChangeArrowheads="1"/>
          </p:cNvSpPr>
          <p:nvPr/>
        </p:nvSpPr>
        <p:spPr bwMode="auto">
          <a:xfrm>
            <a:off x="7181850" y="4648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15" name="Text Box 228"/>
          <p:cNvSpPr txBox="1">
            <a:spLocks noChangeArrowheads="1"/>
          </p:cNvSpPr>
          <p:nvPr/>
        </p:nvSpPr>
        <p:spPr bwMode="auto">
          <a:xfrm>
            <a:off x="8172450" y="32766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6" name="Text Box 229"/>
          <p:cNvSpPr txBox="1">
            <a:spLocks noChangeArrowheads="1"/>
          </p:cNvSpPr>
          <p:nvPr/>
        </p:nvSpPr>
        <p:spPr bwMode="auto">
          <a:xfrm>
            <a:off x="817245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17" name="Text Box 230"/>
          <p:cNvSpPr txBox="1">
            <a:spLocks noChangeArrowheads="1"/>
          </p:cNvSpPr>
          <p:nvPr/>
        </p:nvSpPr>
        <p:spPr bwMode="auto">
          <a:xfrm>
            <a:off x="7677150" y="37338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8" name="Text Box 231"/>
          <p:cNvSpPr txBox="1">
            <a:spLocks noChangeArrowheads="1"/>
          </p:cNvSpPr>
          <p:nvPr/>
        </p:nvSpPr>
        <p:spPr bwMode="auto">
          <a:xfrm>
            <a:off x="767715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4419" name="Text Box 232"/>
          <p:cNvSpPr txBox="1">
            <a:spLocks noChangeArrowheads="1"/>
          </p:cNvSpPr>
          <p:nvPr/>
        </p:nvSpPr>
        <p:spPr bwMode="auto">
          <a:xfrm>
            <a:off x="7677150" y="4648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20" name="Text Box 233"/>
          <p:cNvSpPr txBox="1">
            <a:spLocks noChangeArrowheads="1"/>
          </p:cNvSpPr>
          <p:nvPr/>
        </p:nvSpPr>
        <p:spPr bwMode="auto">
          <a:xfrm>
            <a:off x="8172450" y="41910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21" name="Text Box 234"/>
          <p:cNvSpPr txBox="1">
            <a:spLocks noChangeArrowheads="1"/>
          </p:cNvSpPr>
          <p:nvPr/>
        </p:nvSpPr>
        <p:spPr bwMode="auto">
          <a:xfrm>
            <a:off x="8172450" y="4648200"/>
            <a:ext cx="3000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4422" name="Text Box 235"/>
          <p:cNvSpPr txBox="1">
            <a:spLocks noChangeArrowheads="1"/>
          </p:cNvSpPr>
          <p:nvPr/>
        </p:nvSpPr>
        <p:spPr bwMode="auto">
          <a:xfrm>
            <a:off x="2670175" y="5475288"/>
            <a:ext cx="7080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 b="1">
                <a:latin typeface="Arial" pitchFamily="34" charset="0"/>
              </a:rPr>
              <a:t>E = 0</a:t>
            </a:r>
          </a:p>
        </p:txBody>
      </p:sp>
      <p:sp>
        <p:nvSpPr>
          <p:cNvPr id="144423" name="Text Box 236"/>
          <p:cNvSpPr txBox="1">
            <a:spLocks noChangeArrowheads="1"/>
          </p:cNvSpPr>
          <p:nvPr/>
        </p:nvSpPr>
        <p:spPr bwMode="auto">
          <a:xfrm>
            <a:off x="7045325" y="5475288"/>
            <a:ext cx="7080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 b="1">
                <a:latin typeface="Arial" pitchFamily="34" charset="0"/>
              </a:rPr>
              <a:t>E = 1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5 Variable K-Maps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6824809D-4C81-435E-AFD0-EC777F85D9F7}" type="slidenum">
              <a:rPr lang="en-US" altLang="x-none"/>
              <a:pPr/>
              <a:t>38</a:t>
            </a:fld>
            <a:endParaRPr lang="en-US" altLang="x-none"/>
          </a:p>
        </p:txBody>
      </p:sp>
      <p:pic>
        <p:nvPicPr>
          <p:cNvPr id="145413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71628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5 Variable K-Maps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243C091D-91F4-41DA-B0AA-D2BCCBEC5FE7}" type="slidenum">
              <a:rPr lang="en-US" altLang="x-none"/>
              <a:pPr/>
              <a:t>39</a:t>
            </a:fld>
            <a:endParaRPr lang="en-US" altLang="x-none"/>
          </a:p>
        </p:txBody>
      </p:sp>
      <p:graphicFrame>
        <p:nvGraphicFramePr>
          <p:cNvPr id="146434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806575" y="5329238"/>
          <a:ext cx="6526213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4" name="Equation" r:id="rId3" imgW="3670300" imgH="177800" progId="Equation.3">
                  <p:embed/>
                </p:oleObj>
              </mc:Choice>
              <mc:Fallback>
                <p:oleObj name="Equation" r:id="rId3" imgW="36703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329238"/>
                        <a:ext cx="6526213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35" name="Group 1029"/>
          <p:cNvGrpSpPr>
            <a:grpSpLocks/>
          </p:cNvGrpSpPr>
          <p:nvPr/>
        </p:nvGrpSpPr>
        <p:grpSpPr bwMode="auto">
          <a:xfrm>
            <a:off x="1403350" y="1676400"/>
            <a:ext cx="3136900" cy="2795588"/>
            <a:chOff x="240" y="1392"/>
            <a:chExt cx="1824" cy="1761"/>
          </a:xfrm>
        </p:grpSpPr>
        <p:sp>
          <p:nvSpPr>
            <p:cNvPr id="146517" name="Rectangle 1030"/>
            <p:cNvSpPr>
              <a:spLocks noChangeArrowheads="1"/>
            </p:cNvSpPr>
            <p:nvPr/>
          </p:nvSpPr>
          <p:spPr bwMode="auto">
            <a:xfrm>
              <a:off x="480" y="1440"/>
              <a:ext cx="27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46518" name="Rectangle 1031"/>
            <p:cNvSpPr>
              <a:spLocks noChangeArrowheads="1"/>
            </p:cNvSpPr>
            <p:nvPr/>
          </p:nvSpPr>
          <p:spPr bwMode="auto">
            <a:xfrm>
              <a:off x="67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46519" name="Line 1032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0" name="Line 1033"/>
            <p:cNvSpPr>
              <a:spLocks noChangeShapeType="1"/>
            </p:cNvSpPr>
            <p:nvPr/>
          </p:nvSpPr>
          <p:spPr bwMode="auto">
            <a:xfrm>
              <a:off x="67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1" name="Line 1034"/>
            <p:cNvSpPr>
              <a:spLocks noChangeShapeType="1"/>
            </p:cNvSpPr>
            <p:nvPr/>
          </p:nvSpPr>
          <p:spPr bwMode="auto">
            <a:xfrm>
              <a:off x="67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2" name="Line 1035"/>
            <p:cNvSpPr>
              <a:spLocks noChangeShapeType="1"/>
            </p:cNvSpPr>
            <p:nvPr/>
          </p:nvSpPr>
          <p:spPr bwMode="auto">
            <a:xfrm>
              <a:off x="124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3" name="Line 1036"/>
            <p:cNvSpPr>
              <a:spLocks noChangeShapeType="1"/>
            </p:cNvSpPr>
            <p:nvPr/>
          </p:nvSpPr>
          <p:spPr bwMode="auto">
            <a:xfrm>
              <a:off x="153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4" name="Line 1037"/>
            <p:cNvSpPr>
              <a:spLocks noChangeShapeType="1"/>
            </p:cNvSpPr>
            <p:nvPr/>
          </p:nvSpPr>
          <p:spPr bwMode="auto">
            <a:xfrm>
              <a:off x="96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25" name="Rectangle 1038"/>
            <p:cNvSpPr>
              <a:spLocks noChangeArrowheads="1"/>
            </p:cNvSpPr>
            <p:nvPr/>
          </p:nvSpPr>
          <p:spPr bwMode="auto">
            <a:xfrm>
              <a:off x="672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6526" name="Rectangle 1039"/>
            <p:cNvSpPr>
              <a:spLocks noChangeArrowheads="1"/>
            </p:cNvSpPr>
            <p:nvPr/>
          </p:nvSpPr>
          <p:spPr bwMode="auto">
            <a:xfrm>
              <a:off x="960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6527" name="Rectangle 1040"/>
            <p:cNvSpPr>
              <a:spLocks noChangeArrowheads="1"/>
            </p:cNvSpPr>
            <p:nvPr/>
          </p:nvSpPr>
          <p:spPr bwMode="auto">
            <a:xfrm>
              <a:off x="1248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6528" name="Rectangle 1041"/>
            <p:cNvSpPr>
              <a:spLocks noChangeArrowheads="1"/>
            </p:cNvSpPr>
            <p:nvPr/>
          </p:nvSpPr>
          <p:spPr bwMode="auto">
            <a:xfrm>
              <a:off x="1536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6529" name="Freeform 1042"/>
            <p:cNvSpPr>
              <a:spLocks/>
            </p:cNvSpPr>
            <p:nvPr/>
          </p:nvSpPr>
          <p:spPr bwMode="auto">
            <a:xfrm>
              <a:off x="124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30" name="Freeform 1043"/>
            <p:cNvSpPr>
              <a:spLocks/>
            </p:cNvSpPr>
            <p:nvPr/>
          </p:nvSpPr>
          <p:spPr bwMode="auto">
            <a:xfrm>
              <a:off x="43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31" name="Freeform 1044"/>
            <p:cNvSpPr>
              <a:spLocks/>
            </p:cNvSpPr>
            <p:nvPr/>
          </p:nvSpPr>
          <p:spPr bwMode="auto">
            <a:xfrm>
              <a:off x="96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32" name="Freeform 1045"/>
            <p:cNvSpPr>
              <a:spLocks/>
            </p:cNvSpPr>
            <p:nvPr/>
          </p:nvSpPr>
          <p:spPr bwMode="auto">
            <a:xfrm>
              <a:off x="187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33" name="Rectangle 1046"/>
            <p:cNvSpPr>
              <a:spLocks noChangeArrowheads="1"/>
            </p:cNvSpPr>
            <p:nvPr/>
          </p:nvSpPr>
          <p:spPr bwMode="auto">
            <a:xfrm>
              <a:off x="432" y="1776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6534" name="Rectangle 1047"/>
            <p:cNvSpPr>
              <a:spLocks noChangeArrowheads="1"/>
            </p:cNvSpPr>
            <p:nvPr/>
          </p:nvSpPr>
          <p:spPr bwMode="auto">
            <a:xfrm>
              <a:off x="432" y="2064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6535" name="Rectangle 1048"/>
            <p:cNvSpPr>
              <a:spLocks noChangeArrowheads="1"/>
            </p:cNvSpPr>
            <p:nvPr/>
          </p:nvSpPr>
          <p:spPr bwMode="auto">
            <a:xfrm>
              <a:off x="432" y="2352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6536" name="Rectangle 1049"/>
            <p:cNvSpPr>
              <a:spLocks noChangeArrowheads="1"/>
            </p:cNvSpPr>
            <p:nvPr/>
          </p:nvSpPr>
          <p:spPr bwMode="auto">
            <a:xfrm>
              <a:off x="432" y="2640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6537" name="Rectangle 1050"/>
            <p:cNvSpPr>
              <a:spLocks noChangeArrowheads="1"/>
            </p:cNvSpPr>
            <p:nvPr/>
          </p:nvSpPr>
          <p:spPr bwMode="auto">
            <a:xfrm>
              <a:off x="240" y="2496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146538" name="Rectangle 1051"/>
            <p:cNvSpPr>
              <a:spLocks noChangeArrowheads="1"/>
            </p:cNvSpPr>
            <p:nvPr/>
          </p:nvSpPr>
          <p:spPr bwMode="auto">
            <a:xfrm>
              <a:off x="288" y="1584"/>
              <a:ext cx="28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46539" name="Rectangle 1052"/>
            <p:cNvSpPr>
              <a:spLocks noChangeArrowheads="1"/>
            </p:cNvSpPr>
            <p:nvPr/>
          </p:nvSpPr>
          <p:spPr bwMode="auto">
            <a:xfrm>
              <a:off x="1440" y="1392"/>
              <a:ext cx="20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 </a:t>
              </a:r>
            </a:p>
          </p:txBody>
        </p:sp>
        <p:sp>
          <p:nvSpPr>
            <p:cNvPr id="146540" name="Rectangle 1053"/>
            <p:cNvSpPr>
              <a:spLocks noChangeArrowheads="1"/>
            </p:cNvSpPr>
            <p:nvPr/>
          </p:nvSpPr>
          <p:spPr bwMode="auto">
            <a:xfrm>
              <a:off x="1920" y="2208"/>
              <a:ext cx="14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D </a:t>
              </a:r>
            </a:p>
          </p:txBody>
        </p:sp>
        <p:sp>
          <p:nvSpPr>
            <p:cNvPr id="146541" name="Rectangle 1054"/>
            <p:cNvSpPr>
              <a:spLocks noChangeArrowheads="1"/>
            </p:cNvSpPr>
            <p:nvPr/>
          </p:nvSpPr>
          <p:spPr bwMode="auto">
            <a:xfrm>
              <a:off x="1152" y="2976"/>
              <a:ext cx="20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 </a:t>
              </a:r>
            </a:p>
          </p:txBody>
        </p:sp>
        <p:sp>
          <p:nvSpPr>
            <p:cNvPr id="146542" name="Line 1055"/>
            <p:cNvSpPr>
              <a:spLocks noChangeShapeType="1"/>
            </p:cNvSpPr>
            <p:nvPr/>
          </p:nvSpPr>
          <p:spPr bwMode="auto">
            <a:xfrm flipH="1" flipV="1">
              <a:off x="43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36" name="Text Box 1056"/>
          <p:cNvSpPr txBox="1">
            <a:spLocks noChangeArrowheads="1"/>
          </p:cNvSpPr>
          <p:nvPr/>
        </p:nvSpPr>
        <p:spPr bwMode="auto">
          <a:xfrm>
            <a:off x="2228850" y="3684588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37" name="Text Box 1057"/>
          <p:cNvSpPr txBox="1">
            <a:spLocks noChangeArrowheads="1"/>
          </p:cNvSpPr>
          <p:nvPr/>
        </p:nvSpPr>
        <p:spPr bwMode="auto">
          <a:xfrm>
            <a:off x="321945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38" name="Text Box 1058"/>
          <p:cNvSpPr txBox="1">
            <a:spLocks noChangeArrowheads="1"/>
          </p:cNvSpPr>
          <p:nvPr/>
        </p:nvSpPr>
        <p:spPr bwMode="auto">
          <a:xfrm>
            <a:off x="222885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39" name="Text Box 1059"/>
          <p:cNvSpPr txBox="1">
            <a:spLocks noChangeArrowheads="1"/>
          </p:cNvSpPr>
          <p:nvPr/>
        </p:nvSpPr>
        <p:spPr bwMode="auto">
          <a:xfrm>
            <a:off x="222885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40" name="Text Box 1060"/>
          <p:cNvSpPr txBox="1">
            <a:spLocks noChangeArrowheads="1"/>
          </p:cNvSpPr>
          <p:nvPr/>
        </p:nvSpPr>
        <p:spPr bwMode="auto">
          <a:xfrm>
            <a:off x="222885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41" name="Text Box 1061"/>
          <p:cNvSpPr txBox="1">
            <a:spLocks noChangeArrowheads="1"/>
          </p:cNvSpPr>
          <p:nvPr/>
        </p:nvSpPr>
        <p:spPr bwMode="auto">
          <a:xfrm>
            <a:off x="272415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42" name="Text Box 1062"/>
          <p:cNvSpPr txBox="1">
            <a:spLocks noChangeArrowheads="1"/>
          </p:cNvSpPr>
          <p:nvPr/>
        </p:nvSpPr>
        <p:spPr bwMode="auto">
          <a:xfrm>
            <a:off x="272415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43" name="Text Box 1063"/>
          <p:cNvSpPr txBox="1">
            <a:spLocks noChangeArrowheads="1"/>
          </p:cNvSpPr>
          <p:nvPr/>
        </p:nvSpPr>
        <p:spPr bwMode="auto">
          <a:xfrm>
            <a:off x="272415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44" name="Text Box 1064"/>
          <p:cNvSpPr txBox="1">
            <a:spLocks noChangeArrowheads="1"/>
          </p:cNvSpPr>
          <p:nvPr/>
        </p:nvSpPr>
        <p:spPr bwMode="auto">
          <a:xfrm>
            <a:off x="2724150" y="36576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45" name="Text Box 1065"/>
          <p:cNvSpPr txBox="1">
            <a:spLocks noChangeArrowheads="1"/>
          </p:cNvSpPr>
          <p:nvPr/>
        </p:nvSpPr>
        <p:spPr bwMode="auto">
          <a:xfrm>
            <a:off x="371475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46" name="Text Box 1066"/>
          <p:cNvSpPr txBox="1">
            <a:spLocks noChangeArrowheads="1"/>
          </p:cNvSpPr>
          <p:nvPr/>
        </p:nvSpPr>
        <p:spPr bwMode="auto">
          <a:xfrm>
            <a:off x="371475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47" name="Text Box 1067"/>
          <p:cNvSpPr txBox="1">
            <a:spLocks noChangeArrowheads="1"/>
          </p:cNvSpPr>
          <p:nvPr/>
        </p:nvSpPr>
        <p:spPr bwMode="auto">
          <a:xfrm>
            <a:off x="321945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48" name="Text Box 1068"/>
          <p:cNvSpPr txBox="1">
            <a:spLocks noChangeArrowheads="1"/>
          </p:cNvSpPr>
          <p:nvPr/>
        </p:nvSpPr>
        <p:spPr bwMode="auto">
          <a:xfrm>
            <a:off x="321945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49" name="Text Box 1069"/>
          <p:cNvSpPr txBox="1">
            <a:spLocks noChangeArrowheads="1"/>
          </p:cNvSpPr>
          <p:nvPr/>
        </p:nvSpPr>
        <p:spPr bwMode="auto">
          <a:xfrm>
            <a:off x="3219450" y="36576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50" name="Text Box 1070"/>
          <p:cNvSpPr txBox="1">
            <a:spLocks noChangeArrowheads="1"/>
          </p:cNvSpPr>
          <p:nvPr/>
        </p:nvSpPr>
        <p:spPr bwMode="auto">
          <a:xfrm>
            <a:off x="371475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51" name="Text Box 1071"/>
          <p:cNvSpPr txBox="1">
            <a:spLocks noChangeArrowheads="1"/>
          </p:cNvSpPr>
          <p:nvPr/>
        </p:nvSpPr>
        <p:spPr bwMode="auto">
          <a:xfrm>
            <a:off x="3714750" y="36576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grpSp>
        <p:nvGrpSpPr>
          <p:cNvPr id="146452" name="Group 1072"/>
          <p:cNvGrpSpPr>
            <a:grpSpLocks/>
          </p:cNvGrpSpPr>
          <p:nvPr/>
        </p:nvGrpSpPr>
        <p:grpSpPr bwMode="auto">
          <a:xfrm>
            <a:off x="5778500" y="1676400"/>
            <a:ext cx="3136900" cy="2795588"/>
            <a:chOff x="240" y="1392"/>
            <a:chExt cx="1824" cy="1761"/>
          </a:xfrm>
        </p:grpSpPr>
        <p:sp>
          <p:nvSpPr>
            <p:cNvPr id="146491" name="Rectangle 1073"/>
            <p:cNvSpPr>
              <a:spLocks noChangeArrowheads="1"/>
            </p:cNvSpPr>
            <p:nvPr/>
          </p:nvSpPr>
          <p:spPr bwMode="auto">
            <a:xfrm>
              <a:off x="480" y="1440"/>
              <a:ext cx="27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AB </a:t>
              </a:r>
            </a:p>
          </p:txBody>
        </p:sp>
        <p:sp>
          <p:nvSpPr>
            <p:cNvPr id="146492" name="Rectangle 1074"/>
            <p:cNvSpPr>
              <a:spLocks noChangeArrowheads="1"/>
            </p:cNvSpPr>
            <p:nvPr/>
          </p:nvSpPr>
          <p:spPr bwMode="auto">
            <a:xfrm>
              <a:off x="672" y="1728"/>
              <a:ext cx="1152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x-none" altLang="x-none"/>
            </a:p>
          </p:txBody>
        </p:sp>
        <p:sp>
          <p:nvSpPr>
            <p:cNvPr id="146493" name="Line 1075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4" name="Line 1076"/>
            <p:cNvSpPr>
              <a:spLocks noChangeShapeType="1"/>
            </p:cNvSpPr>
            <p:nvPr/>
          </p:nvSpPr>
          <p:spPr bwMode="auto">
            <a:xfrm>
              <a:off x="672" y="20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5" name="Line 1077"/>
            <p:cNvSpPr>
              <a:spLocks noChangeShapeType="1"/>
            </p:cNvSpPr>
            <p:nvPr/>
          </p:nvSpPr>
          <p:spPr bwMode="auto">
            <a:xfrm>
              <a:off x="672" y="259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6" name="Line 1078"/>
            <p:cNvSpPr>
              <a:spLocks noChangeShapeType="1"/>
            </p:cNvSpPr>
            <p:nvPr/>
          </p:nvSpPr>
          <p:spPr bwMode="auto">
            <a:xfrm>
              <a:off x="1248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7" name="Line 1079"/>
            <p:cNvSpPr>
              <a:spLocks noChangeShapeType="1"/>
            </p:cNvSpPr>
            <p:nvPr/>
          </p:nvSpPr>
          <p:spPr bwMode="auto">
            <a:xfrm>
              <a:off x="1536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8" name="Line 1080"/>
            <p:cNvSpPr>
              <a:spLocks noChangeShapeType="1"/>
            </p:cNvSpPr>
            <p:nvPr/>
          </p:nvSpPr>
          <p:spPr bwMode="auto">
            <a:xfrm>
              <a:off x="960" y="1728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99" name="Rectangle 1081"/>
            <p:cNvSpPr>
              <a:spLocks noChangeArrowheads="1"/>
            </p:cNvSpPr>
            <p:nvPr/>
          </p:nvSpPr>
          <p:spPr bwMode="auto">
            <a:xfrm>
              <a:off x="672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6500" name="Rectangle 1082"/>
            <p:cNvSpPr>
              <a:spLocks noChangeArrowheads="1"/>
            </p:cNvSpPr>
            <p:nvPr/>
          </p:nvSpPr>
          <p:spPr bwMode="auto">
            <a:xfrm>
              <a:off x="960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6501" name="Rectangle 1083"/>
            <p:cNvSpPr>
              <a:spLocks noChangeArrowheads="1"/>
            </p:cNvSpPr>
            <p:nvPr/>
          </p:nvSpPr>
          <p:spPr bwMode="auto">
            <a:xfrm>
              <a:off x="1248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6502" name="Rectangle 1084"/>
            <p:cNvSpPr>
              <a:spLocks noChangeArrowheads="1"/>
            </p:cNvSpPr>
            <p:nvPr/>
          </p:nvSpPr>
          <p:spPr bwMode="auto">
            <a:xfrm>
              <a:off x="1536" y="1584"/>
              <a:ext cx="28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6503" name="Freeform 1085"/>
            <p:cNvSpPr>
              <a:spLocks/>
            </p:cNvSpPr>
            <p:nvPr/>
          </p:nvSpPr>
          <p:spPr bwMode="auto">
            <a:xfrm>
              <a:off x="1248" y="1536"/>
              <a:ext cx="576" cy="68"/>
            </a:xfrm>
            <a:custGeom>
              <a:avLst/>
              <a:gdLst>
                <a:gd name="T0" fmla="*/ 0 w 558"/>
                <a:gd name="T1" fmla="*/ 67 h 68"/>
                <a:gd name="T2" fmla="*/ 0 w 558"/>
                <a:gd name="T3" fmla="*/ 0 h 68"/>
                <a:gd name="T4" fmla="*/ 653 w 558"/>
                <a:gd name="T5" fmla="*/ 0 h 68"/>
                <a:gd name="T6" fmla="*/ 653 w 558"/>
                <a:gd name="T7" fmla="*/ 67 h 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8"/>
                <a:gd name="T13" fmla="*/ 0 h 68"/>
                <a:gd name="T14" fmla="*/ 558 w 558"/>
                <a:gd name="T15" fmla="*/ 68 h 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8" h="68">
                  <a:moveTo>
                    <a:pt x="0" y="67"/>
                  </a:moveTo>
                  <a:lnTo>
                    <a:pt x="0" y="0"/>
                  </a:lnTo>
                  <a:lnTo>
                    <a:pt x="557" y="0"/>
                  </a:lnTo>
                  <a:lnTo>
                    <a:pt x="557" y="67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04" name="Freeform 1086"/>
            <p:cNvSpPr>
              <a:spLocks/>
            </p:cNvSpPr>
            <p:nvPr/>
          </p:nvSpPr>
          <p:spPr bwMode="auto">
            <a:xfrm>
              <a:off x="432" y="2304"/>
              <a:ext cx="48" cy="576"/>
            </a:xfrm>
            <a:custGeom>
              <a:avLst/>
              <a:gdLst>
                <a:gd name="T0" fmla="*/ 34 w 52"/>
                <a:gd name="T1" fmla="*/ 677 h 553"/>
                <a:gd name="T2" fmla="*/ 0 w 52"/>
                <a:gd name="T3" fmla="*/ 677 h 553"/>
                <a:gd name="T4" fmla="*/ 0 w 52"/>
                <a:gd name="T5" fmla="*/ 0 h 553"/>
                <a:gd name="T6" fmla="*/ 34 w 52"/>
                <a:gd name="T7" fmla="*/ 0 h 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53"/>
                <a:gd name="T14" fmla="*/ 52 w 52"/>
                <a:gd name="T15" fmla="*/ 553 h 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53">
                  <a:moveTo>
                    <a:pt x="51" y="552"/>
                  </a:moveTo>
                  <a:lnTo>
                    <a:pt x="0" y="552"/>
                  </a:ln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05" name="Freeform 1087"/>
            <p:cNvSpPr>
              <a:spLocks/>
            </p:cNvSpPr>
            <p:nvPr/>
          </p:nvSpPr>
          <p:spPr bwMode="auto">
            <a:xfrm>
              <a:off x="960" y="2928"/>
              <a:ext cx="571" cy="55"/>
            </a:xfrm>
            <a:custGeom>
              <a:avLst/>
              <a:gdLst>
                <a:gd name="T0" fmla="*/ 570 w 571"/>
                <a:gd name="T1" fmla="*/ 0 h 55"/>
                <a:gd name="T2" fmla="*/ 570 w 571"/>
                <a:gd name="T3" fmla="*/ 54 h 55"/>
                <a:gd name="T4" fmla="*/ 0 w 571"/>
                <a:gd name="T5" fmla="*/ 54 h 55"/>
                <a:gd name="T6" fmla="*/ 0 w 571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1"/>
                <a:gd name="T13" fmla="*/ 0 h 55"/>
                <a:gd name="T14" fmla="*/ 571 w 571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1" h="55">
                  <a:moveTo>
                    <a:pt x="570" y="0"/>
                  </a:moveTo>
                  <a:lnTo>
                    <a:pt x="570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06" name="Freeform 1088"/>
            <p:cNvSpPr>
              <a:spLocks/>
            </p:cNvSpPr>
            <p:nvPr/>
          </p:nvSpPr>
          <p:spPr bwMode="auto">
            <a:xfrm>
              <a:off x="1872" y="2016"/>
              <a:ext cx="52" cy="567"/>
            </a:xfrm>
            <a:custGeom>
              <a:avLst/>
              <a:gdLst>
                <a:gd name="T0" fmla="*/ 0 w 52"/>
                <a:gd name="T1" fmla="*/ 0 h 567"/>
                <a:gd name="T2" fmla="*/ 51 w 52"/>
                <a:gd name="T3" fmla="*/ 0 h 567"/>
                <a:gd name="T4" fmla="*/ 51 w 52"/>
                <a:gd name="T5" fmla="*/ 566 h 567"/>
                <a:gd name="T6" fmla="*/ 0 w 52"/>
                <a:gd name="T7" fmla="*/ 566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567"/>
                <a:gd name="T14" fmla="*/ 52 w 52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567">
                  <a:moveTo>
                    <a:pt x="0" y="0"/>
                  </a:moveTo>
                  <a:lnTo>
                    <a:pt x="51" y="0"/>
                  </a:lnTo>
                  <a:lnTo>
                    <a:pt x="51" y="566"/>
                  </a:lnTo>
                  <a:lnTo>
                    <a:pt x="0" y="5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507" name="Rectangle 1089"/>
            <p:cNvSpPr>
              <a:spLocks noChangeArrowheads="1"/>
            </p:cNvSpPr>
            <p:nvPr/>
          </p:nvSpPr>
          <p:spPr bwMode="auto">
            <a:xfrm>
              <a:off x="432" y="1776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00 </a:t>
              </a:r>
            </a:p>
          </p:txBody>
        </p:sp>
        <p:sp>
          <p:nvSpPr>
            <p:cNvPr id="146508" name="Rectangle 1090"/>
            <p:cNvSpPr>
              <a:spLocks noChangeArrowheads="1"/>
            </p:cNvSpPr>
            <p:nvPr/>
          </p:nvSpPr>
          <p:spPr bwMode="auto">
            <a:xfrm>
              <a:off x="432" y="2064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01 </a:t>
              </a:r>
            </a:p>
          </p:txBody>
        </p:sp>
        <p:sp>
          <p:nvSpPr>
            <p:cNvPr id="146509" name="Rectangle 1091"/>
            <p:cNvSpPr>
              <a:spLocks noChangeArrowheads="1"/>
            </p:cNvSpPr>
            <p:nvPr/>
          </p:nvSpPr>
          <p:spPr bwMode="auto">
            <a:xfrm>
              <a:off x="432" y="2352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11 </a:t>
              </a:r>
            </a:p>
          </p:txBody>
        </p:sp>
        <p:sp>
          <p:nvSpPr>
            <p:cNvPr id="146510" name="Rectangle 1092"/>
            <p:cNvSpPr>
              <a:spLocks noChangeArrowheads="1"/>
            </p:cNvSpPr>
            <p:nvPr/>
          </p:nvSpPr>
          <p:spPr bwMode="auto">
            <a:xfrm>
              <a:off x="432" y="2640"/>
              <a:ext cx="24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10 </a:t>
              </a:r>
            </a:p>
          </p:txBody>
        </p:sp>
        <p:sp>
          <p:nvSpPr>
            <p:cNvPr id="146511" name="Rectangle 1093"/>
            <p:cNvSpPr>
              <a:spLocks noChangeArrowheads="1"/>
            </p:cNvSpPr>
            <p:nvPr/>
          </p:nvSpPr>
          <p:spPr bwMode="auto">
            <a:xfrm>
              <a:off x="240" y="2496"/>
              <a:ext cx="1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 </a:t>
              </a:r>
            </a:p>
          </p:txBody>
        </p:sp>
        <p:sp>
          <p:nvSpPr>
            <p:cNvPr id="146512" name="Rectangle 1094"/>
            <p:cNvSpPr>
              <a:spLocks noChangeArrowheads="1"/>
            </p:cNvSpPr>
            <p:nvPr/>
          </p:nvSpPr>
          <p:spPr bwMode="auto">
            <a:xfrm>
              <a:off x="288" y="1584"/>
              <a:ext cx="28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CD </a:t>
              </a:r>
            </a:p>
          </p:txBody>
        </p:sp>
        <p:sp>
          <p:nvSpPr>
            <p:cNvPr id="146513" name="Rectangle 1095"/>
            <p:cNvSpPr>
              <a:spLocks noChangeArrowheads="1"/>
            </p:cNvSpPr>
            <p:nvPr/>
          </p:nvSpPr>
          <p:spPr bwMode="auto">
            <a:xfrm>
              <a:off x="1440" y="1392"/>
              <a:ext cx="20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A </a:t>
              </a:r>
            </a:p>
          </p:txBody>
        </p:sp>
        <p:sp>
          <p:nvSpPr>
            <p:cNvPr id="146514" name="Rectangle 1096"/>
            <p:cNvSpPr>
              <a:spLocks noChangeArrowheads="1"/>
            </p:cNvSpPr>
            <p:nvPr/>
          </p:nvSpPr>
          <p:spPr bwMode="auto">
            <a:xfrm>
              <a:off x="1920" y="2208"/>
              <a:ext cx="14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D </a:t>
              </a:r>
            </a:p>
          </p:txBody>
        </p:sp>
        <p:sp>
          <p:nvSpPr>
            <p:cNvPr id="146515" name="Rectangle 1097"/>
            <p:cNvSpPr>
              <a:spLocks noChangeArrowheads="1"/>
            </p:cNvSpPr>
            <p:nvPr/>
          </p:nvSpPr>
          <p:spPr bwMode="auto">
            <a:xfrm>
              <a:off x="1152" y="2976"/>
              <a:ext cx="20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x-none" sz="1400">
                  <a:solidFill>
                    <a:srgbClr val="000000"/>
                  </a:solidFill>
                  <a:latin typeface="Arial" pitchFamily="34" charset="0"/>
                </a:rPr>
                <a:t>B </a:t>
              </a:r>
            </a:p>
          </p:txBody>
        </p:sp>
        <p:sp>
          <p:nvSpPr>
            <p:cNvPr id="146516" name="Line 1098"/>
            <p:cNvSpPr>
              <a:spLocks noChangeShapeType="1"/>
            </p:cNvSpPr>
            <p:nvPr/>
          </p:nvSpPr>
          <p:spPr bwMode="auto">
            <a:xfrm flipH="1" flipV="1">
              <a:off x="432" y="1488"/>
              <a:ext cx="243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53" name="Text Box 1099"/>
          <p:cNvSpPr txBox="1">
            <a:spLocks noChangeArrowheads="1"/>
          </p:cNvSpPr>
          <p:nvPr/>
        </p:nvSpPr>
        <p:spPr bwMode="auto">
          <a:xfrm>
            <a:off x="6604000" y="3684588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54" name="Text Box 1100"/>
          <p:cNvSpPr txBox="1">
            <a:spLocks noChangeArrowheads="1"/>
          </p:cNvSpPr>
          <p:nvPr/>
        </p:nvSpPr>
        <p:spPr bwMode="auto">
          <a:xfrm>
            <a:off x="759460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55" name="Text Box 1101"/>
          <p:cNvSpPr txBox="1">
            <a:spLocks noChangeArrowheads="1"/>
          </p:cNvSpPr>
          <p:nvPr/>
        </p:nvSpPr>
        <p:spPr bwMode="auto">
          <a:xfrm>
            <a:off x="660400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56" name="Text Box 1102"/>
          <p:cNvSpPr txBox="1">
            <a:spLocks noChangeArrowheads="1"/>
          </p:cNvSpPr>
          <p:nvPr/>
        </p:nvSpPr>
        <p:spPr bwMode="auto">
          <a:xfrm>
            <a:off x="660400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57" name="Text Box 1103"/>
          <p:cNvSpPr txBox="1">
            <a:spLocks noChangeArrowheads="1"/>
          </p:cNvSpPr>
          <p:nvPr/>
        </p:nvSpPr>
        <p:spPr bwMode="auto">
          <a:xfrm>
            <a:off x="660400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58" name="Text Box 1104"/>
          <p:cNvSpPr txBox="1">
            <a:spLocks noChangeArrowheads="1"/>
          </p:cNvSpPr>
          <p:nvPr/>
        </p:nvSpPr>
        <p:spPr bwMode="auto">
          <a:xfrm>
            <a:off x="709930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59" name="Text Box 1105"/>
          <p:cNvSpPr txBox="1">
            <a:spLocks noChangeArrowheads="1"/>
          </p:cNvSpPr>
          <p:nvPr/>
        </p:nvSpPr>
        <p:spPr bwMode="auto">
          <a:xfrm>
            <a:off x="709930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60" name="Text Box 1106"/>
          <p:cNvSpPr txBox="1">
            <a:spLocks noChangeArrowheads="1"/>
          </p:cNvSpPr>
          <p:nvPr/>
        </p:nvSpPr>
        <p:spPr bwMode="auto">
          <a:xfrm>
            <a:off x="709930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61" name="Text Box 1107"/>
          <p:cNvSpPr txBox="1">
            <a:spLocks noChangeArrowheads="1"/>
          </p:cNvSpPr>
          <p:nvPr/>
        </p:nvSpPr>
        <p:spPr bwMode="auto">
          <a:xfrm>
            <a:off x="7099300" y="36576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62" name="Text Box 1108"/>
          <p:cNvSpPr txBox="1">
            <a:spLocks noChangeArrowheads="1"/>
          </p:cNvSpPr>
          <p:nvPr/>
        </p:nvSpPr>
        <p:spPr bwMode="auto">
          <a:xfrm>
            <a:off x="8089900" y="22860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63" name="Text Box 1109"/>
          <p:cNvSpPr txBox="1">
            <a:spLocks noChangeArrowheads="1"/>
          </p:cNvSpPr>
          <p:nvPr/>
        </p:nvSpPr>
        <p:spPr bwMode="auto">
          <a:xfrm>
            <a:off x="808990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64" name="Text Box 1110"/>
          <p:cNvSpPr txBox="1">
            <a:spLocks noChangeArrowheads="1"/>
          </p:cNvSpPr>
          <p:nvPr/>
        </p:nvSpPr>
        <p:spPr bwMode="auto">
          <a:xfrm>
            <a:off x="7594600" y="27432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65" name="Text Box 1111"/>
          <p:cNvSpPr txBox="1">
            <a:spLocks noChangeArrowheads="1"/>
          </p:cNvSpPr>
          <p:nvPr/>
        </p:nvSpPr>
        <p:spPr bwMode="auto">
          <a:xfrm>
            <a:off x="759460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6466" name="Text Box 1112"/>
          <p:cNvSpPr txBox="1">
            <a:spLocks noChangeArrowheads="1"/>
          </p:cNvSpPr>
          <p:nvPr/>
        </p:nvSpPr>
        <p:spPr bwMode="auto">
          <a:xfrm>
            <a:off x="7594600" y="36576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67" name="Text Box 1113"/>
          <p:cNvSpPr txBox="1">
            <a:spLocks noChangeArrowheads="1"/>
          </p:cNvSpPr>
          <p:nvPr/>
        </p:nvSpPr>
        <p:spPr bwMode="auto">
          <a:xfrm>
            <a:off x="8089900" y="32004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6468" name="Text Box 1114"/>
          <p:cNvSpPr txBox="1">
            <a:spLocks noChangeArrowheads="1"/>
          </p:cNvSpPr>
          <p:nvPr/>
        </p:nvSpPr>
        <p:spPr bwMode="auto">
          <a:xfrm>
            <a:off x="8089900" y="365760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80934" name="Text Box 1115"/>
          <p:cNvSpPr txBox="1">
            <a:spLocks noChangeArrowheads="1"/>
          </p:cNvSpPr>
          <p:nvPr/>
        </p:nvSpPr>
        <p:spPr bwMode="auto">
          <a:xfrm>
            <a:off x="2733675" y="1220788"/>
            <a:ext cx="7016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>
              <a:defRPr/>
            </a:pPr>
            <a:r>
              <a:rPr lang="en-US" sz="1700" u="sng" dirty="0">
                <a:solidFill>
                  <a:srgbClr val="8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itchFamily="-109" charset="0"/>
              </a:rPr>
              <a:t>E = 0</a:t>
            </a:r>
          </a:p>
        </p:txBody>
      </p:sp>
      <p:sp>
        <p:nvSpPr>
          <p:cNvPr id="80935" name="Text Box 1116"/>
          <p:cNvSpPr txBox="1">
            <a:spLocks noChangeArrowheads="1"/>
          </p:cNvSpPr>
          <p:nvPr/>
        </p:nvSpPr>
        <p:spPr bwMode="auto">
          <a:xfrm>
            <a:off x="7108825" y="1220788"/>
            <a:ext cx="7016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3" tIns="47892" rIns="95783" bIns="47892" anchor="ctr">
            <a:spAutoFit/>
          </a:bodyPr>
          <a:lstStyle/>
          <a:p>
            <a:pPr algn="ctr" eaLnBrk="0" hangingPunct="0">
              <a:defRPr/>
            </a:pPr>
            <a:r>
              <a:rPr lang="en-US" sz="1700" u="sng" dirty="0">
                <a:solidFill>
                  <a:srgbClr val="8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pitchFamily="-109" charset="0"/>
              </a:rPr>
              <a:t>E = 1</a:t>
            </a:r>
          </a:p>
        </p:txBody>
      </p:sp>
      <p:sp>
        <p:nvSpPr>
          <p:cNvPr id="146471" name="AutoShape 1117"/>
          <p:cNvSpPr>
            <a:spLocks noChangeArrowheads="1"/>
          </p:cNvSpPr>
          <p:nvPr/>
        </p:nvSpPr>
        <p:spPr bwMode="auto">
          <a:xfrm>
            <a:off x="2724150" y="27432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2" name="AutoShape 1118"/>
          <p:cNvSpPr>
            <a:spLocks noChangeArrowheads="1"/>
          </p:cNvSpPr>
          <p:nvPr/>
        </p:nvSpPr>
        <p:spPr bwMode="auto">
          <a:xfrm>
            <a:off x="7099300" y="27432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3" name="Oval 1119"/>
          <p:cNvSpPr>
            <a:spLocks noChangeArrowheads="1"/>
          </p:cNvSpPr>
          <p:nvPr/>
        </p:nvSpPr>
        <p:spPr bwMode="auto">
          <a:xfrm>
            <a:off x="3714750" y="2286000"/>
            <a:ext cx="3302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4" name="Oval 1120"/>
          <p:cNvSpPr>
            <a:spLocks noChangeArrowheads="1"/>
          </p:cNvSpPr>
          <p:nvPr/>
        </p:nvSpPr>
        <p:spPr bwMode="auto">
          <a:xfrm>
            <a:off x="8089900" y="2286000"/>
            <a:ext cx="3302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5" name="AutoShape 1121"/>
          <p:cNvSpPr>
            <a:spLocks noChangeArrowheads="1"/>
          </p:cNvSpPr>
          <p:nvPr/>
        </p:nvSpPr>
        <p:spPr bwMode="auto">
          <a:xfrm>
            <a:off x="6604000" y="2819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6" name="AutoShape 1123"/>
          <p:cNvSpPr>
            <a:spLocks/>
          </p:cNvSpPr>
          <p:nvPr/>
        </p:nvSpPr>
        <p:spPr bwMode="auto">
          <a:xfrm flipH="1">
            <a:off x="3714750" y="3657600"/>
            <a:ext cx="577850" cy="304800"/>
          </a:xfrm>
          <a:prstGeom prst="rightBracket">
            <a:avLst>
              <a:gd name="adj" fmla="val 26565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7" name="AutoShape 1124"/>
          <p:cNvSpPr>
            <a:spLocks/>
          </p:cNvSpPr>
          <p:nvPr/>
        </p:nvSpPr>
        <p:spPr bwMode="auto">
          <a:xfrm>
            <a:off x="1981200" y="3657600"/>
            <a:ext cx="577850" cy="304800"/>
          </a:xfrm>
          <a:prstGeom prst="rightBracket">
            <a:avLst>
              <a:gd name="adj" fmla="val 26565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78" name="Freeform 1126"/>
          <p:cNvSpPr>
            <a:spLocks/>
          </p:cNvSpPr>
          <p:nvPr/>
        </p:nvSpPr>
        <p:spPr bwMode="auto">
          <a:xfrm>
            <a:off x="3467100" y="2463800"/>
            <a:ext cx="4127500" cy="406400"/>
          </a:xfrm>
          <a:custGeom>
            <a:avLst/>
            <a:gdLst>
              <a:gd name="T0" fmla="*/ 2147483647 w 2424"/>
              <a:gd name="T1" fmla="*/ 2147483647 h 256"/>
              <a:gd name="T2" fmla="*/ 2147483647 w 2424"/>
              <a:gd name="T3" fmla="*/ 2147483647 h 256"/>
              <a:gd name="T4" fmla="*/ 2147483647 w 2424"/>
              <a:gd name="T5" fmla="*/ 2147483647 h 256"/>
              <a:gd name="T6" fmla="*/ 2147483647 w 2424"/>
              <a:gd name="T7" fmla="*/ 2147483647 h 256"/>
              <a:gd name="T8" fmla="*/ 2147483647 w 2424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4"/>
              <a:gd name="T16" fmla="*/ 0 h 256"/>
              <a:gd name="T17" fmla="*/ 2424 w 242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4" h="256">
                <a:moveTo>
                  <a:pt x="72" y="224"/>
                </a:moveTo>
                <a:cubicBezTo>
                  <a:pt x="36" y="240"/>
                  <a:pt x="0" y="256"/>
                  <a:pt x="120" y="224"/>
                </a:cubicBezTo>
                <a:cubicBezTo>
                  <a:pt x="240" y="192"/>
                  <a:pt x="568" y="64"/>
                  <a:pt x="792" y="32"/>
                </a:cubicBezTo>
                <a:cubicBezTo>
                  <a:pt x="1016" y="0"/>
                  <a:pt x="1192" y="8"/>
                  <a:pt x="1464" y="32"/>
                </a:cubicBezTo>
                <a:cubicBezTo>
                  <a:pt x="1736" y="56"/>
                  <a:pt x="2080" y="116"/>
                  <a:pt x="2424" y="176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6479" name="Freeform 1127"/>
          <p:cNvSpPr>
            <a:spLocks/>
          </p:cNvSpPr>
          <p:nvPr/>
        </p:nvSpPr>
        <p:spPr bwMode="auto">
          <a:xfrm>
            <a:off x="3962400" y="1981200"/>
            <a:ext cx="4210050" cy="457200"/>
          </a:xfrm>
          <a:custGeom>
            <a:avLst/>
            <a:gdLst>
              <a:gd name="T0" fmla="*/ 2147483647 w 2424"/>
              <a:gd name="T1" fmla="*/ 2147483647 h 256"/>
              <a:gd name="T2" fmla="*/ 2147483647 w 2424"/>
              <a:gd name="T3" fmla="*/ 2147483647 h 256"/>
              <a:gd name="T4" fmla="*/ 2147483647 w 2424"/>
              <a:gd name="T5" fmla="*/ 2147483647 h 256"/>
              <a:gd name="T6" fmla="*/ 2147483647 w 2424"/>
              <a:gd name="T7" fmla="*/ 2147483647 h 256"/>
              <a:gd name="T8" fmla="*/ 2147483647 w 2424"/>
              <a:gd name="T9" fmla="*/ 2147483647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4"/>
              <a:gd name="T16" fmla="*/ 0 h 256"/>
              <a:gd name="T17" fmla="*/ 2424 w 2424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4" h="256">
                <a:moveTo>
                  <a:pt x="72" y="224"/>
                </a:moveTo>
                <a:cubicBezTo>
                  <a:pt x="36" y="240"/>
                  <a:pt x="0" y="256"/>
                  <a:pt x="120" y="224"/>
                </a:cubicBezTo>
                <a:cubicBezTo>
                  <a:pt x="240" y="192"/>
                  <a:pt x="568" y="64"/>
                  <a:pt x="792" y="32"/>
                </a:cubicBezTo>
                <a:cubicBezTo>
                  <a:pt x="1016" y="0"/>
                  <a:pt x="1192" y="8"/>
                  <a:pt x="1464" y="32"/>
                </a:cubicBezTo>
                <a:cubicBezTo>
                  <a:pt x="1736" y="56"/>
                  <a:pt x="2080" y="116"/>
                  <a:pt x="2424" y="1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6480" name="AutoShape 1132"/>
          <p:cNvSpPr>
            <a:spLocks/>
          </p:cNvSpPr>
          <p:nvPr/>
        </p:nvSpPr>
        <p:spPr bwMode="auto">
          <a:xfrm rot="5400000" flipH="1">
            <a:off x="3613150" y="3759200"/>
            <a:ext cx="533400" cy="330200"/>
          </a:xfrm>
          <a:prstGeom prst="rightBracket">
            <a:avLst>
              <a:gd name="adj" fmla="val 26565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81" name="AutoShape 1133"/>
          <p:cNvSpPr>
            <a:spLocks/>
          </p:cNvSpPr>
          <p:nvPr/>
        </p:nvSpPr>
        <p:spPr bwMode="auto">
          <a:xfrm rot="-5400000" flipH="1" flipV="1">
            <a:off x="3613150" y="2159000"/>
            <a:ext cx="533400" cy="330200"/>
          </a:xfrm>
          <a:prstGeom prst="rightBracket">
            <a:avLst>
              <a:gd name="adj" fmla="val 26565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6482" name="Rectangle 1134"/>
          <p:cNvSpPr>
            <a:spLocks noChangeArrowheads="1"/>
          </p:cNvSpPr>
          <p:nvPr/>
        </p:nvSpPr>
        <p:spPr bwMode="auto">
          <a:xfrm>
            <a:off x="591344" y="5980812"/>
            <a:ext cx="8857456" cy="41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6517" tIns="26607" rIns="66517" bIns="26607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x-none" sz="2000" dirty="0">
                <a:latin typeface="Comic Sans MS" pitchFamily="66" charset="0"/>
              </a:rPr>
              <a:t>Ƒ (A,B,C,D,E) = </a:t>
            </a:r>
            <a:r>
              <a:rPr lang="en-US" sz="2800" dirty="0"/>
              <a:t>∑</a:t>
            </a:r>
            <a:r>
              <a:rPr lang="en-US" altLang="x-none" sz="2400" dirty="0">
                <a:latin typeface="Comic Sans MS" pitchFamily="66" charset="0"/>
              </a:rPr>
              <a:t>m</a:t>
            </a:r>
            <a:r>
              <a:rPr lang="en-US" altLang="x-none" sz="2000" dirty="0">
                <a:latin typeface="Comic Sans MS" pitchFamily="66" charset="0"/>
              </a:rPr>
              <a:t> (3, 4, 7, 10, 11,14, 15, 16, 17, 20, 26, 27, 30, 31)</a:t>
            </a:r>
          </a:p>
        </p:txBody>
      </p:sp>
      <p:sp>
        <p:nvSpPr>
          <p:cNvPr id="146483" name="Line 1135"/>
          <p:cNvSpPr>
            <a:spLocks noChangeShapeType="1"/>
          </p:cNvSpPr>
          <p:nvPr/>
        </p:nvSpPr>
        <p:spPr bwMode="auto">
          <a:xfrm flipH="1">
            <a:off x="4540250" y="3352800"/>
            <a:ext cx="305435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6484" name="Line 1137"/>
          <p:cNvSpPr>
            <a:spLocks noChangeShapeType="1"/>
          </p:cNvSpPr>
          <p:nvPr/>
        </p:nvSpPr>
        <p:spPr bwMode="auto">
          <a:xfrm flipH="1">
            <a:off x="5283200" y="3429000"/>
            <a:ext cx="156845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6485" name="Line 1138"/>
          <p:cNvSpPr>
            <a:spLocks noChangeShapeType="1"/>
          </p:cNvSpPr>
          <p:nvPr/>
        </p:nvSpPr>
        <p:spPr bwMode="auto">
          <a:xfrm flipH="1">
            <a:off x="6604000" y="2438400"/>
            <a:ext cx="173355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6486" name="Line 1139"/>
          <p:cNvSpPr>
            <a:spLocks noChangeShapeType="1"/>
          </p:cNvSpPr>
          <p:nvPr/>
        </p:nvSpPr>
        <p:spPr bwMode="auto">
          <a:xfrm>
            <a:off x="4044950" y="3733800"/>
            <a:ext cx="404495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57200" y="228600"/>
            <a:ext cx="879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5 Variable K-Maps</a:t>
            </a:r>
            <a:endParaRPr lang="en-US" altLang="x-none" sz="1700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CBAF5F8-CC55-45BC-A43F-18AD0D4BBBA0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53" name="TextBox 52"/>
          <p:cNvSpPr txBox="1"/>
          <p:nvPr/>
        </p:nvSpPr>
        <p:spPr>
          <a:xfrm>
            <a:off x="7013575" y="3429000"/>
            <a:ext cx="1803400" cy="2047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4198" tIns="42099" rIns="84198" bIns="42099">
            <a:spAutoFit/>
          </a:bodyPr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13824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Literal Analysis - Example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6983413" y="1735138"/>
            <a:ext cx="1858962" cy="2208212"/>
            <a:chOff x="4280" y="763"/>
            <a:chExt cx="1081" cy="1391"/>
          </a:xfrm>
        </p:grpSpPr>
        <p:sp>
          <p:nvSpPr>
            <p:cNvPr id="115756" name="Text Box 1028"/>
            <p:cNvSpPr txBox="1">
              <a:spLocks noChangeArrowheads="1"/>
            </p:cNvSpPr>
            <p:nvPr/>
          </p:nvSpPr>
          <p:spPr bwMode="auto">
            <a:xfrm>
              <a:off x="4320" y="1056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15757" name="Text Box 1029"/>
            <p:cNvSpPr txBox="1">
              <a:spLocks noChangeArrowheads="1"/>
            </p:cNvSpPr>
            <p:nvPr/>
          </p:nvSpPr>
          <p:spPr bwMode="auto">
            <a:xfrm>
              <a:off x="4560" y="1056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15758" name="Text Box 1030"/>
            <p:cNvSpPr txBox="1">
              <a:spLocks noChangeArrowheads="1"/>
            </p:cNvSpPr>
            <p:nvPr/>
          </p:nvSpPr>
          <p:spPr bwMode="auto">
            <a:xfrm>
              <a:off x="4800" y="1056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15759" name="Text Box 1031"/>
            <p:cNvSpPr txBox="1">
              <a:spLocks noChangeArrowheads="1"/>
            </p:cNvSpPr>
            <p:nvPr/>
          </p:nvSpPr>
          <p:spPr bwMode="auto">
            <a:xfrm>
              <a:off x="5136" y="1056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15760" name="Line 1032"/>
            <p:cNvSpPr>
              <a:spLocks noChangeShapeType="1"/>
            </p:cNvSpPr>
            <p:nvPr/>
          </p:nvSpPr>
          <p:spPr bwMode="auto">
            <a:xfrm>
              <a:off x="4320" y="105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1" name="Line 1033"/>
            <p:cNvSpPr>
              <a:spLocks noChangeShapeType="1"/>
            </p:cNvSpPr>
            <p:nvPr/>
          </p:nvSpPr>
          <p:spPr bwMode="auto">
            <a:xfrm>
              <a:off x="5040" y="91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62" name="Text Box 1034"/>
            <p:cNvSpPr txBox="1">
              <a:spLocks noChangeArrowheads="1"/>
            </p:cNvSpPr>
            <p:nvPr/>
          </p:nvSpPr>
          <p:spPr bwMode="auto">
            <a:xfrm>
              <a:off x="4280" y="763"/>
              <a:ext cx="24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A</a:t>
              </a:r>
            </a:p>
          </p:txBody>
        </p:sp>
        <p:sp>
          <p:nvSpPr>
            <p:cNvPr id="115763" name="Text Box 1035"/>
            <p:cNvSpPr txBox="1">
              <a:spLocks noChangeArrowheads="1"/>
            </p:cNvSpPr>
            <p:nvPr/>
          </p:nvSpPr>
          <p:spPr bwMode="auto">
            <a:xfrm>
              <a:off x="4520" y="763"/>
              <a:ext cx="23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B</a:t>
              </a:r>
            </a:p>
          </p:txBody>
        </p:sp>
        <p:sp>
          <p:nvSpPr>
            <p:cNvPr id="115764" name="Text Box 1036"/>
            <p:cNvSpPr txBox="1">
              <a:spLocks noChangeArrowheads="1"/>
            </p:cNvSpPr>
            <p:nvPr/>
          </p:nvSpPr>
          <p:spPr bwMode="auto">
            <a:xfrm>
              <a:off x="5141" y="763"/>
              <a:ext cx="22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Z</a:t>
              </a:r>
            </a:p>
          </p:txBody>
        </p:sp>
        <p:sp>
          <p:nvSpPr>
            <p:cNvPr id="115765" name="Text Box 1037"/>
            <p:cNvSpPr txBox="1">
              <a:spLocks noChangeArrowheads="1"/>
            </p:cNvSpPr>
            <p:nvPr/>
          </p:nvSpPr>
          <p:spPr bwMode="auto">
            <a:xfrm>
              <a:off x="4760" y="763"/>
              <a:ext cx="23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C</a:t>
              </a:r>
            </a:p>
          </p:txBody>
        </p:sp>
      </p:grpSp>
      <p:grpSp>
        <p:nvGrpSpPr>
          <p:cNvPr id="115717" name="Group 1038"/>
          <p:cNvGrpSpPr>
            <a:grpSpLocks/>
          </p:cNvGrpSpPr>
          <p:nvPr/>
        </p:nvGrpSpPr>
        <p:grpSpPr bwMode="auto">
          <a:xfrm>
            <a:off x="1295400" y="1735138"/>
            <a:ext cx="5075238" cy="1863725"/>
            <a:chOff x="534" y="1867"/>
            <a:chExt cx="2951" cy="1174"/>
          </a:xfrm>
        </p:grpSpPr>
        <p:sp>
          <p:nvSpPr>
            <p:cNvPr id="115731" name="Freeform 1039"/>
            <p:cNvSpPr>
              <a:spLocks/>
            </p:cNvSpPr>
            <p:nvPr/>
          </p:nvSpPr>
          <p:spPr bwMode="auto">
            <a:xfrm>
              <a:off x="1776" y="2016"/>
              <a:ext cx="432" cy="384"/>
            </a:xfrm>
            <a:custGeom>
              <a:avLst/>
              <a:gdLst>
                <a:gd name="T0" fmla="*/ 114 w 529"/>
                <a:gd name="T1" fmla="*/ 0 h 480"/>
                <a:gd name="T2" fmla="*/ 0 w 529"/>
                <a:gd name="T3" fmla="*/ 0 h 480"/>
                <a:gd name="T4" fmla="*/ 0 w 529"/>
                <a:gd name="T5" fmla="*/ 157 h 480"/>
                <a:gd name="T6" fmla="*/ 113 w 529"/>
                <a:gd name="T7" fmla="*/ 157 h 480"/>
                <a:gd name="T8" fmla="*/ 130 w 529"/>
                <a:gd name="T9" fmla="*/ 155 h 480"/>
                <a:gd name="T10" fmla="*/ 146 w 529"/>
                <a:gd name="T11" fmla="*/ 149 h 480"/>
                <a:gd name="T12" fmla="*/ 158 w 529"/>
                <a:gd name="T13" fmla="*/ 142 h 480"/>
                <a:gd name="T14" fmla="*/ 168 w 529"/>
                <a:gd name="T15" fmla="*/ 132 h 480"/>
                <a:gd name="T16" fmla="*/ 176 w 529"/>
                <a:gd name="T17" fmla="*/ 122 h 480"/>
                <a:gd name="T18" fmla="*/ 185 w 529"/>
                <a:gd name="T19" fmla="*/ 110 h 480"/>
                <a:gd name="T20" fmla="*/ 190 w 529"/>
                <a:gd name="T21" fmla="*/ 94 h 480"/>
                <a:gd name="T22" fmla="*/ 191 w 529"/>
                <a:gd name="T23" fmla="*/ 77 h 480"/>
                <a:gd name="T24" fmla="*/ 189 w 529"/>
                <a:gd name="T25" fmla="*/ 62 h 480"/>
                <a:gd name="T26" fmla="*/ 184 w 529"/>
                <a:gd name="T27" fmla="*/ 46 h 480"/>
                <a:gd name="T28" fmla="*/ 174 w 529"/>
                <a:gd name="T29" fmla="*/ 32 h 480"/>
                <a:gd name="T30" fmla="*/ 166 w 529"/>
                <a:gd name="T31" fmla="*/ 24 h 480"/>
                <a:gd name="T32" fmla="*/ 154 w 529"/>
                <a:gd name="T33" fmla="*/ 14 h 480"/>
                <a:gd name="T34" fmla="*/ 141 w 529"/>
                <a:gd name="T35" fmla="*/ 7 h 480"/>
                <a:gd name="T36" fmla="*/ 127 w 529"/>
                <a:gd name="T37" fmla="*/ 2 h 480"/>
                <a:gd name="T38" fmla="*/ 114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732" name="Group 1040"/>
            <p:cNvGrpSpPr>
              <a:grpSpLocks/>
            </p:cNvGrpSpPr>
            <p:nvPr/>
          </p:nvGrpSpPr>
          <p:grpSpPr bwMode="auto">
            <a:xfrm>
              <a:off x="2544" y="2304"/>
              <a:ext cx="432" cy="384"/>
              <a:chOff x="4080" y="1968"/>
              <a:chExt cx="432" cy="384"/>
            </a:xfrm>
          </p:grpSpPr>
          <p:sp>
            <p:nvSpPr>
              <p:cNvPr id="115749" name="AutoShape 1041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100">
                  <a:latin typeface="Verdana" pitchFamily="34" charset="0"/>
                </a:endParaRPr>
              </a:p>
            </p:txBody>
          </p:sp>
          <p:sp>
            <p:nvSpPr>
              <p:cNvPr id="115750" name="Freeform 1042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51" name="Freeform 1043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52" name="Line 1044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53" name="Line 1045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54" name="Freeform 1046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55" name="Freeform 1047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733" name="Group 1048"/>
            <p:cNvGrpSpPr>
              <a:grpSpLocks/>
            </p:cNvGrpSpPr>
            <p:nvPr/>
          </p:nvGrpSpPr>
          <p:grpSpPr bwMode="auto">
            <a:xfrm>
              <a:off x="1104" y="2112"/>
              <a:ext cx="384" cy="384"/>
              <a:chOff x="672" y="2064"/>
              <a:chExt cx="384" cy="384"/>
            </a:xfrm>
          </p:grpSpPr>
          <p:sp>
            <p:nvSpPr>
              <p:cNvPr id="115747" name="AutoShape 1049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100">
                  <a:latin typeface="Verdana" pitchFamily="34" charset="0"/>
                </a:endParaRPr>
              </a:p>
            </p:txBody>
          </p:sp>
          <p:sp>
            <p:nvSpPr>
              <p:cNvPr id="115748" name="Freeform 1050"/>
              <p:cNvSpPr>
                <a:spLocks/>
              </p:cNvSpPr>
              <p:nvPr/>
            </p:nvSpPr>
            <p:spPr bwMode="auto">
              <a:xfrm>
                <a:off x="672" y="2064"/>
                <a:ext cx="288" cy="384"/>
              </a:xfrm>
              <a:custGeom>
                <a:avLst/>
                <a:gdLst>
                  <a:gd name="T0" fmla="*/ 288 w 288"/>
                  <a:gd name="T1" fmla="*/ 192 h 384"/>
                  <a:gd name="T2" fmla="*/ 0 w 288"/>
                  <a:gd name="T3" fmla="*/ 0 h 384"/>
                  <a:gd name="T4" fmla="*/ 0 w 288"/>
                  <a:gd name="T5" fmla="*/ 384 h 384"/>
                  <a:gd name="T6" fmla="*/ 288 w 288"/>
                  <a:gd name="T7" fmla="*/ 192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84"/>
                  <a:gd name="T14" fmla="*/ 288 w 28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84">
                    <a:moveTo>
                      <a:pt x="288" y="192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88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34" name="Freeform 1051"/>
            <p:cNvSpPr>
              <a:spLocks/>
            </p:cNvSpPr>
            <p:nvPr/>
          </p:nvSpPr>
          <p:spPr bwMode="auto">
            <a:xfrm>
              <a:off x="1776" y="2640"/>
              <a:ext cx="432" cy="384"/>
            </a:xfrm>
            <a:custGeom>
              <a:avLst/>
              <a:gdLst>
                <a:gd name="T0" fmla="*/ 114 w 529"/>
                <a:gd name="T1" fmla="*/ 0 h 480"/>
                <a:gd name="T2" fmla="*/ 0 w 529"/>
                <a:gd name="T3" fmla="*/ 0 h 480"/>
                <a:gd name="T4" fmla="*/ 0 w 529"/>
                <a:gd name="T5" fmla="*/ 157 h 480"/>
                <a:gd name="T6" fmla="*/ 113 w 529"/>
                <a:gd name="T7" fmla="*/ 157 h 480"/>
                <a:gd name="T8" fmla="*/ 130 w 529"/>
                <a:gd name="T9" fmla="*/ 155 h 480"/>
                <a:gd name="T10" fmla="*/ 146 w 529"/>
                <a:gd name="T11" fmla="*/ 149 h 480"/>
                <a:gd name="T12" fmla="*/ 158 w 529"/>
                <a:gd name="T13" fmla="*/ 142 h 480"/>
                <a:gd name="T14" fmla="*/ 168 w 529"/>
                <a:gd name="T15" fmla="*/ 132 h 480"/>
                <a:gd name="T16" fmla="*/ 176 w 529"/>
                <a:gd name="T17" fmla="*/ 122 h 480"/>
                <a:gd name="T18" fmla="*/ 185 w 529"/>
                <a:gd name="T19" fmla="*/ 110 h 480"/>
                <a:gd name="T20" fmla="*/ 190 w 529"/>
                <a:gd name="T21" fmla="*/ 94 h 480"/>
                <a:gd name="T22" fmla="*/ 191 w 529"/>
                <a:gd name="T23" fmla="*/ 77 h 480"/>
                <a:gd name="T24" fmla="*/ 189 w 529"/>
                <a:gd name="T25" fmla="*/ 62 h 480"/>
                <a:gd name="T26" fmla="*/ 184 w 529"/>
                <a:gd name="T27" fmla="*/ 46 h 480"/>
                <a:gd name="T28" fmla="*/ 174 w 529"/>
                <a:gd name="T29" fmla="*/ 32 h 480"/>
                <a:gd name="T30" fmla="*/ 166 w 529"/>
                <a:gd name="T31" fmla="*/ 24 h 480"/>
                <a:gd name="T32" fmla="*/ 154 w 529"/>
                <a:gd name="T33" fmla="*/ 14 h 480"/>
                <a:gd name="T34" fmla="*/ 141 w 529"/>
                <a:gd name="T35" fmla="*/ 7 h 480"/>
                <a:gd name="T36" fmla="*/ 127 w 529"/>
                <a:gd name="T37" fmla="*/ 2 h 480"/>
                <a:gd name="T38" fmla="*/ 114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5" name="Freeform 1052"/>
            <p:cNvSpPr>
              <a:spLocks/>
            </p:cNvSpPr>
            <p:nvPr/>
          </p:nvSpPr>
          <p:spPr bwMode="auto">
            <a:xfrm>
              <a:off x="2208" y="2208"/>
              <a:ext cx="384" cy="192"/>
            </a:xfrm>
            <a:custGeom>
              <a:avLst/>
              <a:gdLst>
                <a:gd name="T0" fmla="*/ 0 w 384"/>
                <a:gd name="T1" fmla="*/ 0 h 192"/>
                <a:gd name="T2" fmla="*/ 144 w 384"/>
                <a:gd name="T3" fmla="*/ 0 h 192"/>
                <a:gd name="T4" fmla="*/ 144 w 384"/>
                <a:gd name="T5" fmla="*/ 192 h 192"/>
                <a:gd name="T6" fmla="*/ 384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384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6" name="Freeform 1053"/>
            <p:cNvSpPr>
              <a:spLocks/>
            </p:cNvSpPr>
            <p:nvPr/>
          </p:nvSpPr>
          <p:spPr bwMode="auto">
            <a:xfrm>
              <a:off x="2208" y="2592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44 w 384"/>
                <a:gd name="T3" fmla="*/ 240 h 240"/>
                <a:gd name="T4" fmla="*/ 144 w 384"/>
                <a:gd name="T5" fmla="*/ 48 h 240"/>
                <a:gd name="T6" fmla="*/ 144 w 384"/>
                <a:gd name="T7" fmla="*/ 0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240"/>
                  </a:moveTo>
                  <a:lnTo>
                    <a:pt x="144" y="240"/>
                  </a:lnTo>
                  <a:lnTo>
                    <a:pt x="144" y="48"/>
                  </a:lnTo>
                  <a:lnTo>
                    <a:pt x="144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7" name="Line 1054"/>
            <p:cNvSpPr>
              <a:spLocks noChangeShapeType="1"/>
            </p:cNvSpPr>
            <p:nvPr/>
          </p:nvSpPr>
          <p:spPr bwMode="auto">
            <a:xfrm>
              <a:off x="148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Line 1055"/>
            <p:cNvSpPr>
              <a:spLocks noChangeShapeType="1"/>
            </p:cNvSpPr>
            <p:nvPr/>
          </p:nvSpPr>
          <p:spPr bwMode="auto">
            <a:xfrm>
              <a:off x="2976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9" name="Line 1056"/>
            <p:cNvSpPr>
              <a:spLocks noChangeShapeType="1"/>
            </p:cNvSpPr>
            <p:nvPr/>
          </p:nvSpPr>
          <p:spPr bwMode="auto">
            <a:xfrm flipH="1">
              <a:off x="768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0" name="Freeform 1057"/>
            <p:cNvSpPr>
              <a:spLocks/>
            </p:cNvSpPr>
            <p:nvPr/>
          </p:nvSpPr>
          <p:spPr bwMode="auto">
            <a:xfrm>
              <a:off x="768" y="2016"/>
              <a:ext cx="1008" cy="96"/>
            </a:xfrm>
            <a:custGeom>
              <a:avLst/>
              <a:gdLst>
                <a:gd name="T0" fmla="*/ 0 w 1008"/>
                <a:gd name="T1" fmla="*/ 0 h 96"/>
                <a:gd name="T2" fmla="*/ 864 w 1008"/>
                <a:gd name="T3" fmla="*/ 0 h 96"/>
                <a:gd name="T4" fmla="*/ 864 w 1008"/>
                <a:gd name="T5" fmla="*/ 96 h 96"/>
                <a:gd name="T6" fmla="*/ 1008 w 1008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96"/>
                <a:gd name="T14" fmla="*/ 1008 w 100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96">
                  <a:moveTo>
                    <a:pt x="0" y="0"/>
                  </a:moveTo>
                  <a:lnTo>
                    <a:pt x="864" y="0"/>
                  </a:lnTo>
                  <a:lnTo>
                    <a:pt x="864" y="96"/>
                  </a:lnTo>
                  <a:lnTo>
                    <a:pt x="1008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1" name="Freeform 1058"/>
            <p:cNvSpPr>
              <a:spLocks/>
            </p:cNvSpPr>
            <p:nvPr/>
          </p:nvSpPr>
          <p:spPr bwMode="auto">
            <a:xfrm>
              <a:off x="912" y="2304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0 w 864"/>
                <a:gd name="T3" fmla="*/ 432 h 432"/>
                <a:gd name="T4" fmla="*/ 864 w 864"/>
                <a:gd name="T5" fmla="*/ 432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lnTo>
                    <a:pt x="0" y="432"/>
                  </a:lnTo>
                  <a:lnTo>
                    <a:pt x="864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2" name="Line 1059"/>
            <p:cNvSpPr>
              <a:spLocks noChangeShapeType="1"/>
            </p:cNvSpPr>
            <p:nvPr/>
          </p:nvSpPr>
          <p:spPr bwMode="auto">
            <a:xfrm flipH="1">
              <a:off x="768" y="29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43" name="Text Box 1060"/>
            <p:cNvSpPr txBox="1">
              <a:spLocks noChangeArrowheads="1"/>
            </p:cNvSpPr>
            <p:nvPr/>
          </p:nvSpPr>
          <p:spPr bwMode="auto">
            <a:xfrm>
              <a:off x="535" y="1867"/>
              <a:ext cx="21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100">
                  <a:latin typeface="Verdana" pitchFamily="34" charset="0"/>
                </a:rPr>
                <a:t>A</a:t>
              </a:r>
            </a:p>
          </p:txBody>
        </p:sp>
        <p:sp>
          <p:nvSpPr>
            <p:cNvPr id="115744" name="Text Box 1061"/>
            <p:cNvSpPr txBox="1">
              <a:spLocks noChangeArrowheads="1"/>
            </p:cNvSpPr>
            <p:nvPr/>
          </p:nvSpPr>
          <p:spPr bwMode="auto">
            <a:xfrm>
              <a:off x="534" y="2155"/>
              <a:ext cx="21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100">
                  <a:latin typeface="Verdana" pitchFamily="34" charset="0"/>
                </a:rPr>
                <a:t>C</a:t>
              </a:r>
            </a:p>
          </p:txBody>
        </p:sp>
        <p:sp>
          <p:nvSpPr>
            <p:cNvPr id="115745" name="Text Box 1062"/>
            <p:cNvSpPr txBox="1">
              <a:spLocks noChangeArrowheads="1"/>
            </p:cNvSpPr>
            <p:nvPr/>
          </p:nvSpPr>
          <p:spPr bwMode="auto">
            <a:xfrm>
              <a:off x="534" y="2779"/>
              <a:ext cx="21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100">
                  <a:latin typeface="Verdana" pitchFamily="34" charset="0"/>
                </a:rPr>
                <a:t>B</a:t>
              </a:r>
            </a:p>
          </p:txBody>
        </p:sp>
        <p:sp>
          <p:nvSpPr>
            <p:cNvPr id="115746" name="Text Box 1063"/>
            <p:cNvSpPr txBox="1">
              <a:spLocks noChangeArrowheads="1"/>
            </p:cNvSpPr>
            <p:nvPr/>
          </p:nvSpPr>
          <p:spPr bwMode="auto">
            <a:xfrm>
              <a:off x="3270" y="2347"/>
              <a:ext cx="21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100">
                  <a:latin typeface="Verdana" pitchFamily="34" charset="0"/>
                </a:rPr>
                <a:t>Z</a:t>
              </a:r>
            </a:p>
          </p:txBody>
        </p:sp>
      </p:grpSp>
      <p:sp>
        <p:nvSpPr>
          <p:cNvPr id="138280" name="Text Box 1064"/>
          <p:cNvSpPr txBox="1">
            <a:spLocks noChangeArrowheads="1"/>
          </p:cNvSpPr>
          <p:nvPr/>
        </p:nvSpPr>
        <p:spPr bwMode="auto">
          <a:xfrm>
            <a:off x="1804988" y="212566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38281" name="Text Box 1065"/>
          <p:cNvSpPr txBox="1">
            <a:spLocks noChangeArrowheads="1"/>
          </p:cNvSpPr>
          <p:nvPr/>
        </p:nvSpPr>
        <p:spPr bwMode="auto">
          <a:xfrm>
            <a:off x="1722438" y="311626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8282" name="Text Box 1066"/>
          <p:cNvSpPr txBox="1">
            <a:spLocks noChangeArrowheads="1"/>
          </p:cNvSpPr>
          <p:nvPr/>
        </p:nvSpPr>
        <p:spPr bwMode="auto">
          <a:xfrm>
            <a:off x="1804988" y="166846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8283" name="Text Box 1067"/>
          <p:cNvSpPr txBox="1">
            <a:spLocks noChangeArrowheads="1"/>
          </p:cNvSpPr>
          <p:nvPr/>
        </p:nvSpPr>
        <p:spPr bwMode="auto">
          <a:xfrm>
            <a:off x="2960688" y="212566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8284" name="Text Box 1068"/>
          <p:cNvSpPr txBox="1">
            <a:spLocks noChangeArrowheads="1"/>
          </p:cNvSpPr>
          <p:nvPr/>
        </p:nvSpPr>
        <p:spPr bwMode="auto">
          <a:xfrm>
            <a:off x="4151313" y="197326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8285" name="Text Box 1069"/>
          <p:cNvSpPr txBox="1">
            <a:spLocks noChangeArrowheads="1"/>
          </p:cNvSpPr>
          <p:nvPr/>
        </p:nvSpPr>
        <p:spPr bwMode="auto">
          <a:xfrm>
            <a:off x="4175125" y="318611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38286" name="Text Box 1070"/>
          <p:cNvSpPr txBox="1">
            <a:spLocks noChangeArrowheads="1"/>
          </p:cNvSpPr>
          <p:nvPr/>
        </p:nvSpPr>
        <p:spPr bwMode="auto">
          <a:xfrm>
            <a:off x="5684838" y="2430463"/>
            <a:ext cx="327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solidFill>
                  <a:srgbClr val="800000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8287" name="Text Box 1071"/>
          <p:cNvSpPr txBox="1">
            <a:spLocks noChangeArrowheads="1"/>
          </p:cNvSpPr>
          <p:nvPr/>
        </p:nvSpPr>
        <p:spPr bwMode="auto">
          <a:xfrm>
            <a:off x="1490663" y="4105275"/>
            <a:ext cx="33083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Assign input values</a:t>
            </a:r>
          </a:p>
        </p:txBody>
      </p:sp>
      <p:sp>
        <p:nvSpPr>
          <p:cNvPr id="138288" name="Text Box 1072"/>
          <p:cNvSpPr txBox="1">
            <a:spLocks noChangeArrowheads="1"/>
          </p:cNvSpPr>
          <p:nvPr/>
        </p:nvSpPr>
        <p:spPr bwMode="auto">
          <a:xfrm>
            <a:off x="1508125" y="4562475"/>
            <a:ext cx="64881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Determine gate outputs and propagate</a:t>
            </a:r>
          </a:p>
        </p:txBody>
      </p:sp>
      <p:sp>
        <p:nvSpPr>
          <p:cNvPr id="138289" name="Text Box 1073"/>
          <p:cNvSpPr txBox="1">
            <a:spLocks noChangeArrowheads="1"/>
          </p:cNvSpPr>
          <p:nvPr/>
        </p:nvSpPr>
        <p:spPr bwMode="auto">
          <a:xfrm>
            <a:off x="1508125" y="5019675"/>
            <a:ext cx="48641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Repeat until we reach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0" grpId="0" autoUpdateAnimBg="0"/>
      <p:bldP spid="138281" grpId="0" autoUpdateAnimBg="0"/>
      <p:bldP spid="138282" grpId="0" autoUpdateAnimBg="0"/>
      <p:bldP spid="138283" grpId="0" autoUpdateAnimBg="0"/>
      <p:bldP spid="138284" grpId="0" autoUpdateAnimBg="0"/>
      <p:bldP spid="138285" grpId="0" autoUpdateAnimBg="0"/>
      <p:bldP spid="138286" grpId="0" autoUpdateAnimBg="0"/>
      <p:bldP spid="138287" grpId="0" autoUpdateAnimBg="0"/>
      <p:bldP spid="138288" grpId="0" autoUpdateAnimBg="0"/>
      <p:bldP spid="13828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CB20D4DC-FDBA-4F1D-8519-341BC54D61A0}" type="slidenum">
              <a:rPr lang="en-US" altLang="x-none"/>
              <a:pPr/>
              <a:t>40</a:t>
            </a:fld>
            <a:endParaRPr lang="en-US" altLang="x-none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Don’t Cares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For expression minimization, don’t care values (“-” or “x”) can be assigned either 0 or </a:t>
            </a:r>
            <a:r>
              <a:rPr lang="en-US" altLang="x-none" sz="2500" dirty="0">
                <a:latin typeface="Verdana" pitchFamily="34" charset="0"/>
              </a:rPr>
              <a:t>1</a:t>
            </a:r>
            <a:endParaRPr lang="en-US" altLang="x-none" dirty="0">
              <a:latin typeface="Verdana" pitchFamily="34" charset="0"/>
            </a:endParaRPr>
          </a:p>
          <a:p>
            <a:pPr lvl="1" eaLnBrk="1" hangingPunct="1"/>
            <a:r>
              <a:rPr lang="en-US" altLang="x-none" dirty="0"/>
              <a:t>Hard to use in algebraic simplification; must evaluate all possible combinations</a:t>
            </a:r>
          </a:p>
          <a:p>
            <a:pPr lvl="1" eaLnBrk="1" hangingPunct="1"/>
            <a:r>
              <a:rPr lang="en-US" altLang="x-none" dirty="0"/>
              <a:t>K-map minimization easily handles don’t cares</a:t>
            </a:r>
          </a:p>
          <a:p>
            <a:pPr lvl="1"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Basic don’t care rule for K-maps is </a:t>
            </a:r>
            <a:r>
              <a:rPr lang="en-US" altLang="x-none" i="1" u="sng" dirty="0"/>
              <a:t>include</a:t>
            </a:r>
            <a:r>
              <a:rPr lang="en-US" altLang="x-none" dirty="0"/>
              <a:t> the “dc” (“-” or “x”) in group </a:t>
            </a:r>
            <a:r>
              <a:rPr lang="en-US" altLang="x-none" i="1" u="sng" dirty="0"/>
              <a:t>if it helps</a:t>
            </a:r>
            <a:r>
              <a:rPr lang="en-US" altLang="x-none" dirty="0"/>
              <a:t> to form a larger group; else leave it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315CE2F-10E8-4ECA-BB1D-09236AE5DDD4}" type="slidenum">
              <a:rPr lang="en-US" altLang="x-none"/>
              <a:pPr/>
              <a:t>41</a:t>
            </a:fld>
            <a:endParaRPr lang="en-US" altLang="x-none"/>
          </a:p>
        </p:txBody>
      </p:sp>
      <p:grpSp>
        <p:nvGrpSpPr>
          <p:cNvPr id="148482" name="Group 1027"/>
          <p:cNvGrpSpPr>
            <a:grpSpLocks/>
          </p:cNvGrpSpPr>
          <p:nvPr/>
        </p:nvGrpSpPr>
        <p:grpSpPr bwMode="auto">
          <a:xfrm>
            <a:off x="1955800" y="2057400"/>
            <a:ext cx="3136900" cy="2801938"/>
            <a:chOff x="3120" y="1392"/>
            <a:chExt cx="1824" cy="1765"/>
          </a:xfrm>
        </p:grpSpPr>
        <p:grpSp>
          <p:nvGrpSpPr>
            <p:cNvPr id="148498" name="Group 1028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48515" name="Rectangle 1029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48516" name="Rectangle 1030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48517" name="Line 1031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8" name="Line 1032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9" name="Line 1033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0" name="Line 1034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1" name="Line 1035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2" name="Line 1036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3" name="Rectangle 1037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48524" name="Rectangle 1038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48525" name="Rectangle 1039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48526" name="Rectangle 1040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48527" name="Freeform 1041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8" name="Freeform 1042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9" name="Freeform 1043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0" name="Freeform 1044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1" name="Rectangle 1045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48532" name="Rectangle 1046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48533" name="Rectangle 1047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48534" name="Rectangle 1048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48535" name="Rectangle 1049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48536" name="Rectangle 1050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48537" name="Rectangle 105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48538" name="Rectangle 1052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48539" name="Rectangle 1053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48540" name="Line 1054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499" name="Text Box 1055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0" name="Text Box 1056"/>
            <p:cNvSpPr txBox="1">
              <a:spLocks noChangeArrowheads="1"/>
            </p:cNvSpPr>
            <p:nvPr/>
          </p:nvSpPr>
          <p:spPr bwMode="auto">
            <a:xfrm>
              <a:off x="4176" y="1776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01" name="Text Box 1057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2" name="Text Box 1058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3" name="Text Box 1059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4" name="Text Box 1060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5" name="Text Box 1061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6" name="Text Box 1062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7" name="Text Box 1063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8" name="Text Box 1064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9" name="Text Box 1065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10" name="Text Box 1066"/>
            <p:cNvSpPr txBox="1">
              <a:spLocks noChangeArrowheads="1"/>
            </p:cNvSpPr>
            <p:nvPr/>
          </p:nvSpPr>
          <p:spPr bwMode="auto">
            <a:xfrm>
              <a:off x="4176" y="2064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1" name="Text Box 1067"/>
            <p:cNvSpPr txBox="1">
              <a:spLocks noChangeArrowheads="1"/>
            </p:cNvSpPr>
            <p:nvPr/>
          </p:nvSpPr>
          <p:spPr bwMode="auto">
            <a:xfrm>
              <a:off x="4176" y="235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2" name="Text Box 1068"/>
            <p:cNvSpPr txBox="1">
              <a:spLocks noChangeArrowheads="1"/>
            </p:cNvSpPr>
            <p:nvPr/>
          </p:nvSpPr>
          <p:spPr bwMode="auto">
            <a:xfrm>
              <a:off x="4176" y="2640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3" name="Text Box 1069"/>
            <p:cNvSpPr txBox="1">
              <a:spLocks noChangeArrowheads="1"/>
            </p:cNvSpPr>
            <p:nvPr/>
          </p:nvSpPr>
          <p:spPr bwMode="auto">
            <a:xfrm>
              <a:off x="4464" y="235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4" name="Text Box 1070"/>
            <p:cNvSpPr txBox="1">
              <a:spLocks noChangeArrowheads="1"/>
            </p:cNvSpPr>
            <p:nvPr/>
          </p:nvSpPr>
          <p:spPr bwMode="auto">
            <a:xfrm>
              <a:off x="4464" y="2640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</p:grpSp>
      <p:sp>
        <p:nvSpPr>
          <p:cNvPr id="148490" name="Text Box 1085"/>
          <p:cNvSpPr txBox="1">
            <a:spLocks noChangeArrowheads="1"/>
          </p:cNvSpPr>
          <p:nvPr/>
        </p:nvSpPr>
        <p:spPr bwMode="auto">
          <a:xfrm>
            <a:off x="6356350" y="2560821"/>
            <a:ext cx="2971800" cy="171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 dirty="0">
                <a:latin typeface="Lucida Sans" pitchFamily="34" charset="0"/>
                <a:ea typeface="Lucida Sans" pitchFamily="34" charset="0"/>
                <a:cs typeface="Lucida Sans" pitchFamily="34" charset="0"/>
              </a:rPr>
              <a:t>We want a sum of products expression so we circle 1s and x’s (don’t cares)</a:t>
            </a:r>
          </a:p>
          <a:p>
            <a:endParaRPr lang="en-US" altLang="x-none" sz="2100" dirty="0">
              <a:latin typeface="Lucida Sans" pitchFamily="34" charset="0"/>
              <a:ea typeface="Lucida Sans" pitchFamily="34" charset="0"/>
              <a:cs typeface="Lucida Sans" pitchFamily="34" charset="0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 with Don’t Cares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315CE2F-10E8-4ECA-BB1D-09236AE5DDD4}" type="slidenum">
              <a:rPr lang="en-US" altLang="x-none"/>
              <a:pPr/>
              <a:t>42</a:t>
            </a:fld>
            <a:endParaRPr lang="en-US" altLang="x-none"/>
          </a:p>
        </p:txBody>
      </p:sp>
      <p:grpSp>
        <p:nvGrpSpPr>
          <p:cNvPr id="148482" name="Group 1027"/>
          <p:cNvGrpSpPr>
            <a:grpSpLocks/>
          </p:cNvGrpSpPr>
          <p:nvPr/>
        </p:nvGrpSpPr>
        <p:grpSpPr bwMode="auto">
          <a:xfrm>
            <a:off x="1955800" y="2057400"/>
            <a:ext cx="3136900" cy="2801938"/>
            <a:chOff x="3120" y="1392"/>
            <a:chExt cx="1824" cy="1765"/>
          </a:xfrm>
        </p:grpSpPr>
        <p:grpSp>
          <p:nvGrpSpPr>
            <p:cNvPr id="148498" name="Group 1028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48515" name="Rectangle 1029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48516" name="Rectangle 1030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48517" name="Line 1031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8" name="Line 1032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9" name="Line 1033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0" name="Line 1034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1" name="Line 1035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2" name="Line 1036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3" name="Rectangle 1037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48524" name="Rectangle 1038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48525" name="Rectangle 1039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48526" name="Rectangle 1040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48527" name="Freeform 1041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8" name="Freeform 1042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9" name="Freeform 1043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0" name="Freeform 1044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1" name="Rectangle 1045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48532" name="Rectangle 1046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48533" name="Rectangle 1047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48534" name="Rectangle 1048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48535" name="Rectangle 1049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48536" name="Rectangle 1050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48537" name="Rectangle 1051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48538" name="Rectangle 1052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48539" name="Rectangle 1053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48540" name="Line 1054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8499" name="Text Box 1055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0" name="Text Box 1056"/>
            <p:cNvSpPr txBox="1">
              <a:spLocks noChangeArrowheads="1"/>
            </p:cNvSpPr>
            <p:nvPr/>
          </p:nvSpPr>
          <p:spPr bwMode="auto">
            <a:xfrm>
              <a:off x="4176" y="1776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01" name="Text Box 1057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2" name="Text Box 1058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3" name="Text Box 1059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4" name="Text Box 1060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8505" name="Text Box 1061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6" name="Text Box 1062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7" name="Text Box 1063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8" name="Text Box 1064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09" name="Text Box 1065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8510" name="Text Box 1066"/>
            <p:cNvSpPr txBox="1">
              <a:spLocks noChangeArrowheads="1"/>
            </p:cNvSpPr>
            <p:nvPr/>
          </p:nvSpPr>
          <p:spPr bwMode="auto">
            <a:xfrm>
              <a:off x="4176" y="2064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1" name="Text Box 1067"/>
            <p:cNvSpPr txBox="1">
              <a:spLocks noChangeArrowheads="1"/>
            </p:cNvSpPr>
            <p:nvPr/>
          </p:nvSpPr>
          <p:spPr bwMode="auto">
            <a:xfrm>
              <a:off x="4176" y="235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2" name="Text Box 1068"/>
            <p:cNvSpPr txBox="1">
              <a:spLocks noChangeArrowheads="1"/>
            </p:cNvSpPr>
            <p:nvPr/>
          </p:nvSpPr>
          <p:spPr bwMode="auto">
            <a:xfrm>
              <a:off x="4176" y="2640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3" name="Text Box 1069"/>
            <p:cNvSpPr txBox="1">
              <a:spLocks noChangeArrowheads="1"/>
            </p:cNvSpPr>
            <p:nvPr/>
          </p:nvSpPr>
          <p:spPr bwMode="auto">
            <a:xfrm>
              <a:off x="4464" y="235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8514" name="Text Box 1070"/>
            <p:cNvSpPr txBox="1">
              <a:spLocks noChangeArrowheads="1"/>
            </p:cNvSpPr>
            <p:nvPr/>
          </p:nvSpPr>
          <p:spPr bwMode="auto">
            <a:xfrm>
              <a:off x="4464" y="2640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</p:grpSp>
      <p:sp>
        <p:nvSpPr>
          <p:cNvPr id="148483" name="AutoShape 1071"/>
          <p:cNvSpPr>
            <a:spLocks noChangeArrowheads="1"/>
          </p:cNvSpPr>
          <p:nvPr/>
        </p:nvSpPr>
        <p:spPr bwMode="auto">
          <a:xfrm>
            <a:off x="3771900" y="2667000"/>
            <a:ext cx="8255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8484" name="AutoShape 1074"/>
          <p:cNvSpPr>
            <a:spLocks noChangeArrowheads="1"/>
          </p:cNvSpPr>
          <p:nvPr/>
        </p:nvSpPr>
        <p:spPr bwMode="auto">
          <a:xfrm>
            <a:off x="3213100" y="35814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8485" name="AutoShape 1075"/>
          <p:cNvSpPr>
            <a:spLocks noChangeArrowheads="1"/>
          </p:cNvSpPr>
          <p:nvPr/>
        </p:nvSpPr>
        <p:spPr bwMode="auto">
          <a:xfrm>
            <a:off x="3276600" y="3124200"/>
            <a:ext cx="8255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8486" name="Line 1076"/>
          <p:cNvSpPr>
            <a:spLocks noChangeShapeType="1"/>
          </p:cNvSpPr>
          <p:nvPr/>
        </p:nvSpPr>
        <p:spPr bwMode="auto">
          <a:xfrm flipH="1" flipV="1">
            <a:off x="1873250" y="2819400"/>
            <a:ext cx="14033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8487" name="Line 1077"/>
          <p:cNvSpPr>
            <a:spLocks noChangeShapeType="1"/>
          </p:cNvSpPr>
          <p:nvPr/>
        </p:nvSpPr>
        <p:spPr bwMode="auto">
          <a:xfrm flipV="1">
            <a:off x="4597400" y="2819400"/>
            <a:ext cx="660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8488" name="Text Box 1079"/>
          <p:cNvSpPr txBox="1">
            <a:spLocks noChangeArrowheads="1"/>
          </p:cNvSpPr>
          <p:nvPr/>
        </p:nvSpPr>
        <p:spPr bwMode="auto">
          <a:xfrm>
            <a:off x="1047750" y="2501900"/>
            <a:ext cx="7985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/>
              <a:t>BD*</a:t>
            </a:r>
          </a:p>
        </p:txBody>
      </p:sp>
      <p:sp>
        <p:nvSpPr>
          <p:cNvPr id="148489" name="Text Box 1082"/>
          <p:cNvSpPr txBox="1">
            <a:spLocks noChangeArrowheads="1"/>
          </p:cNvSpPr>
          <p:nvPr/>
        </p:nvSpPr>
        <p:spPr bwMode="auto">
          <a:xfrm>
            <a:off x="5257800" y="2501900"/>
            <a:ext cx="584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/>
              <a:t>A*</a:t>
            </a:r>
          </a:p>
        </p:txBody>
      </p:sp>
      <p:sp>
        <p:nvSpPr>
          <p:cNvPr id="148490" name="Text Box 1085"/>
          <p:cNvSpPr txBox="1">
            <a:spLocks noChangeArrowheads="1"/>
          </p:cNvSpPr>
          <p:nvPr/>
        </p:nvSpPr>
        <p:spPr bwMode="auto">
          <a:xfrm>
            <a:off x="6356350" y="1560513"/>
            <a:ext cx="2971800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>
                <a:latin typeface="Lucida Sans" pitchFamily="34" charset="0"/>
                <a:ea typeface="Lucida Sans" pitchFamily="34" charset="0"/>
                <a:cs typeface="Lucida Sans" pitchFamily="34" charset="0"/>
              </a:rPr>
              <a:t>We want a sum of products expression so we circle 1s and x’s (don’t cares)</a:t>
            </a:r>
          </a:p>
          <a:p>
            <a:endParaRPr lang="en-US" altLang="x-none" sz="2100">
              <a:latin typeface="Lucida Sans" pitchFamily="34" charset="0"/>
              <a:ea typeface="Lucida Sans" pitchFamily="34" charset="0"/>
              <a:cs typeface="Lucida Sans" pitchFamily="34" charset="0"/>
            </a:endParaRPr>
          </a:p>
          <a:p>
            <a:r>
              <a:rPr lang="en-US" altLang="x-none" sz="2100">
                <a:latin typeface="Lucida Sans" pitchFamily="34" charset="0"/>
                <a:ea typeface="Lucida Sans" pitchFamily="34" charset="0"/>
                <a:cs typeface="Lucida Sans" pitchFamily="34" charset="0"/>
              </a:rPr>
              <a:t>* PIs are essential; no other implicants remain ( no secondary PIs).</a:t>
            </a:r>
          </a:p>
          <a:p>
            <a:r>
              <a:rPr lang="en-US" altLang="x-none" sz="2100">
                <a:latin typeface="Lucida Sans" pitchFamily="34" charset="0"/>
                <a:ea typeface="Lucida Sans" pitchFamily="34" charset="0"/>
                <a:cs typeface="Lucida Sans" pitchFamily="34" charset="0"/>
              </a:rPr>
              <a:t>The minimal expression is: </a:t>
            </a:r>
          </a:p>
        </p:txBody>
      </p:sp>
      <p:graphicFrame>
        <p:nvGraphicFramePr>
          <p:cNvPr id="148491" name="Object 2"/>
          <p:cNvGraphicFramePr>
            <a:graphicFrameLocks noChangeAspect="1"/>
          </p:cNvGraphicFramePr>
          <p:nvPr/>
        </p:nvGraphicFramePr>
        <p:xfrm>
          <a:off x="4210050" y="5530850"/>
          <a:ext cx="23971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6" name="Equation" r:id="rId3" imgW="1168400" imgH="177800" progId="Equation.3">
                  <p:embed/>
                </p:oleObj>
              </mc:Choice>
              <mc:Fallback>
                <p:oleObj name="Equation" r:id="rId3" imgW="116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5530850"/>
                        <a:ext cx="23971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2" name="Text Box 1088"/>
          <p:cNvSpPr txBox="1">
            <a:spLocks noChangeArrowheads="1"/>
          </p:cNvSpPr>
          <p:nvPr/>
        </p:nvSpPr>
        <p:spPr bwMode="auto">
          <a:xfrm>
            <a:off x="1047750" y="4025900"/>
            <a:ext cx="7810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/>
              <a:t>BC*</a:t>
            </a:r>
          </a:p>
        </p:txBody>
      </p:sp>
      <p:sp>
        <p:nvSpPr>
          <p:cNvPr id="148493" name="Line 1090"/>
          <p:cNvSpPr>
            <a:spLocks noChangeShapeType="1"/>
          </p:cNvSpPr>
          <p:nvPr/>
        </p:nvSpPr>
        <p:spPr bwMode="auto">
          <a:xfrm flipV="1">
            <a:off x="1797050" y="4114800"/>
            <a:ext cx="14033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 with Don’t Cares</a:t>
            </a:r>
          </a:p>
        </p:txBody>
      </p:sp>
    </p:spTree>
    <p:extLst>
      <p:ext uri="{BB962C8B-B14F-4D97-AF65-F5344CB8AC3E}">
        <p14:creationId xmlns:p14="http://schemas.microsoft.com/office/powerpoint/2010/main" val="1961998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BF2ECFCA-2CAD-40B1-AD15-6E66C222F3CC}" type="slidenum">
              <a:rPr lang="en-US" altLang="x-none"/>
              <a:pPr/>
              <a:t>43</a:t>
            </a:fld>
            <a:endParaRPr lang="en-US" altLang="x-none"/>
          </a:p>
        </p:txBody>
      </p:sp>
      <p:grpSp>
        <p:nvGrpSpPr>
          <p:cNvPr id="149506" name="Group 3"/>
          <p:cNvGrpSpPr>
            <a:grpSpLocks/>
          </p:cNvGrpSpPr>
          <p:nvPr/>
        </p:nvGrpSpPr>
        <p:grpSpPr bwMode="auto">
          <a:xfrm>
            <a:off x="1485900" y="2365375"/>
            <a:ext cx="3136900" cy="2801938"/>
            <a:chOff x="3120" y="1392"/>
            <a:chExt cx="1824" cy="1765"/>
          </a:xfrm>
        </p:grpSpPr>
        <p:grpSp>
          <p:nvGrpSpPr>
            <p:cNvPr id="149526" name="Group 4"/>
            <p:cNvGrpSpPr>
              <a:grpSpLocks/>
            </p:cNvGrpSpPr>
            <p:nvPr/>
          </p:nvGrpSpPr>
          <p:grpSpPr bwMode="auto">
            <a:xfrm>
              <a:off x="3120" y="1392"/>
              <a:ext cx="1824" cy="1765"/>
              <a:chOff x="240" y="1392"/>
              <a:chExt cx="1824" cy="1765"/>
            </a:xfrm>
          </p:grpSpPr>
          <p:sp>
            <p:nvSpPr>
              <p:cNvPr id="149543" name="Rectangle 5"/>
              <p:cNvSpPr>
                <a:spLocks noChangeArrowheads="1"/>
              </p:cNvSpPr>
              <p:nvPr/>
            </p:nvSpPr>
            <p:spPr bwMode="auto">
              <a:xfrm>
                <a:off x="480" y="1440"/>
                <a:ext cx="24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AB </a:t>
                </a:r>
              </a:p>
            </p:txBody>
          </p:sp>
          <p:sp>
            <p:nvSpPr>
              <p:cNvPr id="149544" name="Rectangle 6"/>
              <p:cNvSpPr>
                <a:spLocks noChangeArrowheads="1"/>
              </p:cNvSpPr>
              <p:nvPr/>
            </p:nvSpPr>
            <p:spPr bwMode="auto">
              <a:xfrm>
                <a:off x="672" y="1728"/>
                <a:ext cx="1152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49545" name="Line 7"/>
              <p:cNvSpPr>
                <a:spLocks noChangeShapeType="1"/>
              </p:cNvSpPr>
              <p:nvPr/>
            </p:nvSpPr>
            <p:spPr bwMode="auto">
              <a:xfrm>
                <a:off x="672" y="230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46" name="Line 8"/>
              <p:cNvSpPr>
                <a:spLocks noChangeShapeType="1"/>
              </p:cNvSpPr>
              <p:nvPr/>
            </p:nvSpPr>
            <p:spPr bwMode="auto">
              <a:xfrm>
                <a:off x="672" y="2016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47" name="Line 9"/>
              <p:cNvSpPr>
                <a:spLocks noChangeShapeType="1"/>
              </p:cNvSpPr>
              <p:nvPr/>
            </p:nvSpPr>
            <p:spPr bwMode="auto">
              <a:xfrm>
                <a:off x="672" y="259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48" name="Line 10"/>
              <p:cNvSpPr>
                <a:spLocks noChangeShapeType="1"/>
              </p:cNvSpPr>
              <p:nvPr/>
            </p:nvSpPr>
            <p:spPr bwMode="auto">
              <a:xfrm>
                <a:off x="1248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49" name="Line 11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50" name="Line 12"/>
              <p:cNvSpPr>
                <a:spLocks noChangeShapeType="1"/>
              </p:cNvSpPr>
              <p:nvPr/>
            </p:nvSpPr>
            <p:spPr bwMode="auto">
              <a:xfrm>
                <a:off x="960" y="1728"/>
                <a:ext cx="0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51" name="Rectangle 13"/>
              <p:cNvSpPr>
                <a:spLocks noChangeArrowheads="1"/>
              </p:cNvSpPr>
              <p:nvPr/>
            </p:nvSpPr>
            <p:spPr bwMode="auto">
              <a:xfrm>
                <a:off x="672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49552" name="Rectangle 14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49553" name="Rectangle 15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49554" name="Rectangle 16"/>
              <p:cNvSpPr>
                <a:spLocks noChangeArrowheads="1"/>
              </p:cNvSpPr>
              <p:nvPr/>
            </p:nvSpPr>
            <p:spPr bwMode="auto">
              <a:xfrm>
                <a:off x="1536" y="1584"/>
                <a:ext cx="28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49555" name="Freeform 17"/>
              <p:cNvSpPr>
                <a:spLocks/>
              </p:cNvSpPr>
              <p:nvPr/>
            </p:nvSpPr>
            <p:spPr bwMode="auto">
              <a:xfrm>
                <a:off x="1248" y="1536"/>
                <a:ext cx="576" cy="68"/>
              </a:xfrm>
              <a:custGeom>
                <a:avLst/>
                <a:gdLst>
                  <a:gd name="T0" fmla="*/ 0 w 558"/>
                  <a:gd name="T1" fmla="*/ 67 h 68"/>
                  <a:gd name="T2" fmla="*/ 0 w 558"/>
                  <a:gd name="T3" fmla="*/ 0 h 68"/>
                  <a:gd name="T4" fmla="*/ 653 w 558"/>
                  <a:gd name="T5" fmla="*/ 0 h 68"/>
                  <a:gd name="T6" fmla="*/ 653 w 55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8"/>
                  <a:gd name="T13" fmla="*/ 0 h 68"/>
                  <a:gd name="T14" fmla="*/ 558 w 55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8" h="68">
                    <a:moveTo>
                      <a:pt x="0" y="67"/>
                    </a:moveTo>
                    <a:lnTo>
                      <a:pt x="0" y="0"/>
                    </a:lnTo>
                    <a:lnTo>
                      <a:pt x="557" y="0"/>
                    </a:lnTo>
                    <a:lnTo>
                      <a:pt x="557" y="67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56" name="Freeform 18"/>
              <p:cNvSpPr>
                <a:spLocks/>
              </p:cNvSpPr>
              <p:nvPr/>
            </p:nvSpPr>
            <p:spPr bwMode="auto">
              <a:xfrm>
                <a:off x="432" y="2304"/>
                <a:ext cx="48" cy="576"/>
              </a:xfrm>
              <a:custGeom>
                <a:avLst/>
                <a:gdLst>
                  <a:gd name="T0" fmla="*/ 34 w 52"/>
                  <a:gd name="T1" fmla="*/ 677 h 553"/>
                  <a:gd name="T2" fmla="*/ 0 w 52"/>
                  <a:gd name="T3" fmla="*/ 677 h 553"/>
                  <a:gd name="T4" fmla="*/ 0 w 52"/>
                  <a:gd name="T5" fmla="*/ 0 h 553"/>
                  <a:gd name="T6" fmla="*/ 34 w 52"/>
                  <a:gd name="T7" fmla="*/ 0 h 5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53"/>
                  <a:gd name="T14" fmla="*/ 52 w 52"/>
                  <a:gd name="T15" fmla="*/ 553 h 5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53">
                    <a:moveTo>
                      <a:pt x="51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1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57" name="Freeform 19"/>
              <p:cNvSpPr>
                <a:spLocks/>
              </p:cNvSpPr>
              <p:nvPr/>
            </p:nvSpPr>
            <p:spPr bwMode="auto">
              <a:xfrm>
                <a:off x="960" y="2928"/>
                <a:ext cx="571" cy="55"/>
              </a:xfrm>
              <a:custGeom>
                <a:avLst/>
                <a:gdLst>
                  <a:gd name="T0" fmla="*/ 570 w 571"/>
                  <a:gd name="T1" fmla="*/ 0 h 55"/>
                  <a:gd name="T2" fmla="*/ 570 w 571"/>
                  <a:gd name="T3" fmla="*/ 54 h 55"/>
                  <a:gd name="T4" fmla="*/ 0 w 571"/>
                  <a:gd name="T5" fmla="*/ 54 h 55"/>
                  <a:gd name="T6" fmla="*/ 0 w 571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1"/>
                  <a:gd name="T13" fmla="*/ 0 h 55"/>
                  <a:gd name="T14" fmla="*/ 571 w 571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1" h="55">
                    <a:moveTo>
                      <a:pt x="570" y="0"/>
                    </a:moveTo>
                    <a:lnTo>
                      <a:pt x="570" y="54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58" name="Freeform 20"/>
              <p:cNvSpPr>
                <a:spLocks/>
              </p:cNvSpPr>
              <p:nvPr/>
            </p:nvSpPr>
            <p:spPr bwMode="auto">
              <a:xfrm>
                <a:off x="1872" y="2016"/>
                <a:ext cx="52" cy="567"/>
              </a:xfrm>
              <a:custGeom>
                <a:avLst/>
                <a:gdLst>
                  <a:gd name="T0" fmla="*/ 0 w 52"/>
                  <a:gd name="T1" fmla="*/ 0 h 567"/>
                  <a:gd name="T2" fmla="*/ 51 w 52"/>
                  <a:gd name="T3" fmla="*/ 0 h 567"/>
                  <a:gd name="T4" fmla="*/ 51 w 52"/>
                  <a:gd name="T5" fmla="*/ 566 h 567"/>
                  <a:gd name="T6" fmla="*/ 0 w 52"/>
                  <a:gd name="T7" fmla="*/ 566 h 5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67"/>
                  <a:gd name="T14" fmla="*/ 52 w 52"/>
                  <a:gd name="T15" fmla="*/ 567 h 5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67">
                    <a:moveTo>
                      <a:pt x="0" y="0"/>
                    </a:moveTo>
                    <a:lnTo>
                      <a:pt x="51" y="0"/>
                    </a:lnTo>
                    <a:lnTo>
                      <a:pt x="51" y="566"/>
                    </a:lnTo>
                    <a:lnTo>
                      <a:pt x="0" y="566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59" name="Rectangle 21"/>
              <p:cNvSpPr>
                <a:spLocks noChangeArrowheads="1"/>
              </p:cNvSpPr>
              <p:nvPr/>
            </p:nvSpPr>
            <p:spPr bwMode="auto">
              <a:xfrm>
                <a:off x="432" y="1776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00 </a:t>
                </a:r>
              </a:p>
            </p:txBody>
          </p:sp>
          <p:sp>
            <p:nvSpPr>
              <p:cNvPr id="149560" name="Rectangle 22"/>
              <p:cNvSpPr>
                <a:spLocks noChangeArrowheads="1"/>
              </p:cNvSpPr>
              <p:nvPr/>
            </p:nvSpPr>
            <p:spPr bwMode="auto">
              <a:xfrm>
                <a:off x="432" y="2064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01 </a:t>
                </a:r>
              </a:p>
            </p:txBody>
          </p:sp>
          <p:sp>
            <p:nvSpPr>
              <p:cNvPr id="149561" name="Rectangle 23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11 </a:t>
                </a:r>
              </a:p>
            </p:txBody>
          </p:sp>
          <p:sp>
            <p:nvSpPr>
              <p:cNvPr id="149562" name="Rectangle 2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22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10 </a:t>
                </a:r>
              </a:p>
            </p:txBody>
          </p:sp>
          <p:sp>
            <p:nvSpPr>
              <p:cNvPr id="149563" name="Rectangle 25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 </a:t>
                </a:r>
              </a:p>
            </p:txBody>
          </p:sp>
          <p:sp>
            <p:nvSpPr>
              <p:cNvPr id="149564" name="Rectangle 26"/>
              <p:cNvSpPr>
                <a:spLocks noChangeArrowheads="1"/>
              </p:cNvSpPr>
              <p:nvPr/>
            </p:nvSpPr>
            <p:spPr bwMode="auto">
              <a:xfrm>
                <a:off x="288" y="1584"/>
                <a:ext cx="25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CD </a:t>
                </a:r>
              </a:p>
            </p:txBody>
          </p:sp>
          <p:sp>
            <p:nvSpPr>
              <p:cNvPr id="149565" name="Rectangle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A </a:t>
                </a:r>
              </a:p>
            </p:txBody>
          </p:sp>
          <p:sp>
            <p:nvSpPr>
              <p:cNvPr id="149566" name="Rectangle 2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44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D </a:t>
                </a:r>
              </a:p>
            </p:txBody>
          </p:sp>
          <p:sp>
            <p:nvSpPr>
              <p:cNvPr id="149567" name="Rectangle 29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17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US" altLang="x-none" sz="1400">
                    <a:solidFill>
                      <a:srgbClr val="000000"/>
                    </a:solidFill>
                    <a:latin typeface="Arial" pitchFamily="34" charset="0"/>
                  </a:rPr>
                  <a:t>B </a:t>
                </a:r>
              </a:p>
            </p:txBody>
          </p:sp>
          <p:sp>
            <p:nvSpPr>
              <p:cNvPr id="149568" name="Line 30"/>
              <p:cNvSpPr>
                <a:spLocks noChangeShapeType="1"/>
              </p:cNvSpPr>
              <p:nvPr/>
            </p:nvSpPr>
            <p:spPr bwMode="auto">
              <a:xfrm flipH="1" flipV="1">
                <a:off x="432" y="1488"/>
                <a:ext cx="243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527" name="Text Box 31"/>
            <p:cNvSpPr txBox="1">
              <a:spLocks noChangeArrowheads="1"/>
            </p:cNvSpPr>
            <p:nvPr/>
          </p:nvSpPr>
          <p:spPr bwMode="auto">
            <a:xfrm>
              <a:off x="3600" y="265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9528" name="Text Box 32"/>
            <p:cNvSpPr txBox="1">
              <a:spLocks noChangeArrowheads="1"/>
            </p:cNvSpPr>
            <p:nvPr/>
          </p:nvSpPr>
          <p:spPr bwMode="auto">
            <a:xfrm>
              <a:off x="4176" y="1776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9529" name="Text Box 33"/>
            <p:cNvSpPr txBox="1">
              <a:spLocks noChangeArrowheads="1"/>
            </p:cNvSpPr>
            <p:nvPr/>
          </p:nvSpPr>
          <p:spPr bwMode="auto">
            <a:xfrm>
              <a:off x="3600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9530" name="Text Box 34"/>
            <p:cNvSpPr txBox="1">
              <a:spLocks noChangeArrowheads="1"/>
            </p:cNvSpPr>
            <p:nvPr/>
          </p:nvSpPr>
          <p:spPr bwMode="auto">
            <a:xfrm>
              <a:off x="3600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9531" name="Text Box 35"/>
            <p:cNvSpPr txBox="1">
              <a:spLocks noChangeArrowheads="1"/>
            </p:cNvSpPr>
            <p:nvPr/>
          </p:nvSpPr>
          <p:spPr bwMode="auto">
            <a:xfrm>
              <a:off x="3600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9532" name="Text Box 36"/>
            <p:cNvSpPr txBox="1">
              <a:spLocks noChangeArrowheads="1"/>
            </p:cNvSpPr>
            <p:nvPr/>
          </p:nvSpPr>
          <p:spPr bwMode="auto">
            <a:xfrm>
              <a:off x="3888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0</a:t>
              </a:r>
            </a:p>
          </p:txBody>
        </p:sp>
        <p:sp>
          <p:nvSpPr>
            <p:cNvPr id="149533" name="Text Box 37"/>
            <p:cNvSpPr txBox="1">
              <a:spLocks noChangeArrowheads="1"/>
            </p:cNvSpPr>
            <p:nvPr/>
          </p:nvSpPr>
          <p:spPr bwMode="auto">
            <a:xfrm>
              <a:off x="3888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9534" name="Text Box 38"/>
            <p:cNvSpPr txBox="1">
              <a:spLocks noChangeArrowheads="1"/>
            </p:cNvSpPr>
            <p:nvPr/>
          </p:nvSpPr>
          <p:spPr bwMode="auto">
            <a:xfrm>
              <a:off x="3888" y="235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9535" name="Text Box 39"/>
            <p:cNvSpPr txBox="1">
              <a:spLocks noChangeArrowheads="1"/>
            </p:cNvSpPr>
            <p:nvPr/>
          </p:nvSpPr>
          <p:spPr bwMode="auto">
            <a:xfrm>
              <a:off x="3888" y="2640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9536" name="Text Box 40"/>
            <p:cNvSpPr txBox="1">
              <a:spLocks noChangeArrowheads="1"/>
            </p:cNvSpPr>
            <p:nvPr/>
          </p:nvSpPr>
          <p:spPr bwMode="auto">
            <a:xfrm>
              <a:off x="4464" y="1776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9537" name="Text Box 41"/>
            <p:cNvSpPr txBox="1">
              <a:spLocks noChangeArrowheads="1"/>
            </p:cNvSpPr>
            <p:nvPr/>
          </p:nvSpPr>
          <p:spPr bwMode="auto">
            <a:xfrm>
              <a:off x="4464" y="2064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49538" name="Text Box 42"/>
            <p:cNvSpPr txBox="1">
              <a:spLocks noChangeArrowheads="1"/>
            </p:cNvSpPr>
            <p:nvPr/>
          </p:nvSpPr>
          <p:spPr bwMode="auto">
            <a:xfrm>
              <a:off x="4176" y="2064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9539" name="Text Box 43"/>
            <p:cNvSpPr txBox="1">
              <a:spLocks noChangeArrowheads="1"/>
            </p:cNvSpPr>
            <p:nvPr/>
          </p:nvSpPr>
          <p:spPr bwMode="auto">
            <a:xfrm>
              <a:off x="4176" y="235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9540" name="Text Box 44"/>
            <p:cNvSpPr txBox="1">
              <a:spLocks noChangeArrowheads="1"/>
            </p:cNvSpPr>
            <p:nvPr/>
          </p:nvSpPr>
          <p:spPr bwMode="auto">
            <a:xfrm>
              <a:off x="4176" y="2640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9541" name="Text Box 45"/>
            <p:cNvSpPr txBox="1">
              <a:spLocks noChangeArrowheads="1"/>
            </p:cNvSpPr>
            <p:nvPr/>
          </p:nvSpPr>
          <p:spPr bwMode="auto">
            <a:xfrm>
              <a:off x="4464" y="2352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  <p:sp>
          <p:nvSpPr>
            <p:cNvPr id="149542" name="Text Box 46"/>
            <p:cNvSpPr txBox="1">
              <a:spLocks noChangeArrowheads="1"/>
            </p:cNvSpPr>
            <p:nvPr/>
          </p:nvSpPr>
          <p:spPr bwMode="auto">
            <a:xfrm>
              <a:off x="4464" y="2640"/>
              <a:ext cx="16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x-none" sz="1500">
                  <a:latin typeface="Arial" pitchFamily="34" charset="0"/>
                </a:rPr>
                <a:t>x</a:t>
              </a:r>
            </a:p>
          </p:txBody>
        </p:sp>
      </p:grpSp>
      <p:graphicFrame>
        <p:nvGraphicFramePr>
          <p:cNvPr id="149507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1788" y="3538538"/>
          <a:ext cx="10953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59" name="Equation" r:id="rId3" imgW="482391" imgH="165028" progId="Equation.3">
                  <p:embed/>
                </p:oleObj>
              </mc:Choice>
              <mc:Fallback>
                <p:oleObj name="Equation" r:id="rId3" imgW="482391" imgH="16502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538538"/>
                        <a:ext cx="10953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93328800"/>
              </p:ext>
            </p:extLst>
          </p:nvPr>
        </p:nvGraphicFramePr>
        <p:xfrm>
          <a:off x="3365500" y="5181600"/>
          <a:ext cx="850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0" name="Equation" r:id="rId5" imgW="380835" imgH="215806" progId="Equation.3">
                  <p:embed/>
                </p:oleObj>
              </mc:Choice>
              <mc:Fallback>
                <p:oleObj name="Equation" r:id="rId5" imgW="38083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181600"/>
                        <a:ext cx="850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20850" y="1971675"/>
          <a:ext cx="13017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1" name="Equation" r:id="rId7" imgW="647419" imgH="177723" progId="Equation.3">
                  <p:embed/>
                </p:oleObj>
              </mc:Choice>
              <mc:Fallback>
                <p:oleObj name="Equation" r:id="rId7" imgW="647419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971675"/>
                        <a:ext cx="13017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97275" y="1881188"/>
          <a:ext cx="1301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2" name="Equation" r:id="rId9" imgW="634449" imgH="215713" progId="Equation.3">
                  <p:embed/>
                </p:oleObj>
              </mc:Choice>
              <mc:Fallback>
                <p:oleObj name="Equation" r:id="rId9" imgW="634449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881188"/>
                        <a:ext cx="13017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AutoShape 47"/>
          <p:cNvSpPr>
            <a:spLocks noChangeArrowheads="1"/>
          </p:cNvSpPr>
          <p:nvPr/>
        </p:nvSpPr>
        <p:spPr bwMode="auto">
          <a:xfrm>
            <a:off x="2806700" y="2974975"/>
            <a:ext cx="8255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9512" name="AutoShape 50"/>
          <p:cNvSpPr>
            <a:spLocks noChangeArrowheads="1"/>
          </p:cNvSpPr>
          <p:nvPr/>
        </p:nvSpPr>
        <p:spPr bwMode="auto">
          <a:xfrm>
            <a:off x="2311400" y="2974975"/>
            <a:ext cx="330200" cy="16764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9513" name="AutoShape 51"/>
          <p:cNvSpPr>
            <a:spLocks noChangeArrowheads="1"/>
          </p:cNvSpPr>
          <p:nvPr/>
        </p:nvSpPr>
        <p:spPr bwMode="auto">
          <a:xfrm>
            <a:off x="2374900" y="2974975"/>
            <a:ext cx="8255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pPr algn="ctr" eaLnBrk="0" hangingPunct="0"/>
            <a:endParaRPr lang="x-none" altLang="x-none"/>
          </a:p>
        </p:txBody>
      </p:sp>
      <p:sp>
        <p:nvSpPr>
          <p:cNvPr id="149514" name="Text Box 56"/>
          <p:cNvSpPr txBox="1">
            <a:spLocks noChangeArrowheads="1"/>
          </p:cNvSpPr>
          <p:nvPr/>
        </p:nvSpPr>
        <p:spPr bwMode="auto">
          <a:xfrm>
            <a:off x="5695950" y="2103438"/>
            <a:ext cx="36322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2100">
                <a:latin typeface="Verdana" pitchFamily="34" charset="0"/>
              </a:rPr>
              <a:t>We want a product of sums expression so we circle 0s and x’s (don’t cares)</a:t>
            </a:r>
          </a:p>
          <a:p>
            <a:endParaRPr lang="en-US" altLang="x-none" sz="2100">
              <a:latin typeface="Verdana" pitchFamily="34" charset="0"/>
            </a:endParaRPr>
          </a:p>
          <a:p>
            <a:r>
              <a:rPr lang="en-US" altLang="x-none" sz="2100">
                <a:latin typeface="Verdana" pitchFamily="34" charset="0"/>
              </a:rPr>
              <a:t>* PIs are essential; there are 3 secondary Pis. The minimal expressions are: </a:t>
            </a:r>
          </a:p>
        </p:txBody>
      </p:sp>
      <p:graphicFrame>
        <p:nvGraphicFramePr>
          <p:cNvPr id="149515" name="Object 6"/>
          <p:cNvGraphicFramePr>
            <a:graphicFrameLocks noChangeAspect="1"/>
          </p:cNvGraphicFramePr>
          <p:nvPr/>
        </p:nvGraphicFramePr>
        <p:xfrm>
          <a:off x="5778500" y="5232400"/>
          <a:ext cx="3073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3" name="Equation" r:id="rId11" imgW="1498600" imgH="431800" progId="Equation.3">
                  <p:embed/>
                </p:oleObj>
              </mc:Choice>
              <mc:Fallback>
                <p:oleObj name="Equation" r:id="rId11" imgW="1498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232400"/>
                        <a:ext cx="3073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Freeform 61"/>
          <p:cNvSpPr>
            <a:spLocks/>
          </p:cNvSpPr>
          <p:nvPr/>
        </p:nvSpPr>
        <p:spPr bwMode="auto">
          <a:xfrm rot="-5400000">
            <a:off x="3745706" y="3940969"/>
            <a:ext cx="766763" cy="663575"/>
          </a:xfrm>
          <a:custGeom>
            <a:avLst/>
            <a:gdLst>
              <a:gd name="T0" fmla="*/ 2147483647 w 483"/>
              <a:gd name="T1" fmla="*/ 2147483647 h 386"/>
              <a:gd name="T2" fmla="*/ 2147483647 w 483"/>
              <a:gd name="T3" fmla="*/ 2147483647 h 386"/>
              <a:gd name="T4" fmla="*/ 2147483647 w 483"/>
              <a:gd name="T5" fmla="*/ 2147483647 h 386"/>
              <a:gd name="T6" fmla="*/ 2147483647 w 483"/>
              <a:gd name="T7" fmla="*/ 2147483647 h 386"/>
              <a:gd name="T8" fmla="*/ 2147483647 w 483"/>
              <a:gd name="T9" fmla="*/ 2147483647 h 386"/>
              <a:gd name="T10" fmla="*/ 2147483647 w 483"/>
              <a:gd name="T11" fmla="*/ 2147483647 h 386"/>
              <a:gd name="T12" fmla="*/ 2147483647 w 483"/>
              <a:gd name="T13" fmla="*/ 2147483647 h 386"/>
              <a:gd name="T14" fmla="*/ 2147483647 w 483"/>
              <a:gd name="T15" fmla="*/ 2147483647 h 386"/>
              <a:gd name="T16" fmla="*/ 2147483647 w 483"/>
              <a:gd name="T17" fmla="*/ 2147483647 h 386"/>
              <a:gd name="T18" fmla="*/ 2147483647 w 483"/>
              <a:gd name="T19" fmla="*/ 2147483647 h 386"/>
              <a:gd name="T20" fmla="*/ 2147483647 w 483"/>
              <a:gd name="T21" fmla="*/ 2147483647 h 386"/>
              <a:gd name="T22" fmla="*/ 2147483647 w 483"/>
              <a:gd name="T23" fmla="*/ 2147483647 h 386"/>
              <a:gd name="T24" fmla="*/ 2147483647 w 483"/>
              <a:gd name="T25" fmla="*/ 2147483647 h 386"/>
              <a:gd name="T26" fmla="*/ 2147483647 w 483"/>
              <a:gd name="T27" fmla="*/ 2147483647 h 386"/>
              <a:gd name="T28" fmla="*/ 2147483647 w 483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3"/>
              <a:gd name="T46" fmla="*/ 0 h 386"/>
              <a:gd name="T47" fmla="*/ 483 w 483"/>
              <a:gd name="T48" fmla="*/ 386 h 3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3" h="386">
                <a:moveTo>
                  <a:pt x="482" y="386"/>
                </a:moveTo>
                <a:cubicBezTo>
                  <a:pt x="482" y="358"/>
                  <a:pt x="482" y="330"/>
                  <a:pt x="482" y="290"/>
                </a:cubicBezTo>
                <a:cubicBezTo>
                  <a:pt x="482" y="250"/>
                  <a:pt x="482" y="178"/>
                  <a:pt x="482" y="146"/>
                </a:cubicBezTo>
                <a:cubicBezTo>
                  <a:pt x="482" y="114"/>
                  <a:pt x="483" y="114"/>
                  <a:pt x="482" y="98"/>
                </a:cubicBezTo>
                <a:cubicBezTo>
                  <a:pt x="481" y="82"/>
                  <a:pt x="483" y="66"/>
                  <a:pt x="476" y="52"/>
                </a:cubicBezTo>
                <a:cubicBezTo>
                  <a:pt x="469" y="38"/>
                  <a:pt x="457" y="20"/>
                  <a:pt x="442" y="12"/>
                </a:cubicBezTo>
                <a:cubicBezTo>
                  <a:pt x="427" y="4"/>
                  <a:pt x="411" y="4"/>
                  <a:pt x="386" y="2"/>
                </a:cubicBezTo>
                <a:cubicBezTo>
                  <a:pt x="361" y="0"/>
                  <a:pt x="322" y="2"/>
                  <a:pt x="290" y="2"/>
                </a:cubicBezTo>
                <a:cubicBezTo>
                  <a:pt x="258" y="2"/>
                  <a:pt x="226" y="2"/>
                  <a:pt x="194" y="2"/>
                </a:cubicBezTo>
                <a:cubicBezTo>
                  <a:pt x="162" y="2"/>
                  <a:pt x="123" y="1"/>
                  <a:pt x="98" y="2"/>
                </a:cubicBezTo>
                <a:cubicBezTo>
                  <a:pt x="73" y="3"/>
                  <a:pt x="60" y="2"/>
                  <a:pt x="46" y="8"/>
                </a:cubicBezTo>
                <a:cubicBezTo>
                  <a:pt x="32" y="14"/>
                  <a:pt x="19" y="25"/>
                  <a:pt x="12" y="40"/>
                </a:cubicBezTo>
                <a:cubicBezTo>
                  <a:pt x="5" y="55"/>
                  <a:pt x="4" y="64"/>
                  <a:pt x="2" y="98"/>
                </a:cubicBezTo>
                <a:cubicBezTo>
                  <a:pt x="0" y="132"/>
                  <a:pt x="2" y="194"/>
                  <a:pt x="2" y="242"/>
                </a:cubicBezTo>
                <a:cubicBezTo>
                  <a:pt x="2" y="290"/>
                  <a:pt x="2" y="338"/>
                  <a:pt x="2" y="3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9517" name="Freeform 62"/>
          <p:cNvSpPr>
            <a:spLocks/>
          </p:cNvSpPr>
          <p:nvPr/>
        </p:nvSpPr>
        <p:spPr bwMode="auto">
          <a:xfrm rot="5400000" flipH="1">
            <a:off x="1853406" y="3940969"/>
            <a:ext cx="766763" cy="663575"/>
          </a:xfrm>
          <a:custGeom>
            <a:avLst/>
            <a:gdLst>
              <a:gd name="T0" fmla="*/ 2147483647 w 483"/>
              <a:gd name="T1" fmla="*/ 2147483647 h 386"/>
              <a:gd name="T2" fmla="*/ 2147483647 w 483"/>
              <a:gd name="T3" fmla="*/ 2147483647 h 386"/>
              <a:gd name="T4" fmla="*/ 2147483647 w 483"/>
              <a:gd name="T5" fmla="*/ 2147483647 h 386"/>
              <a:gd name="T6" fmla="*/ 2147483647 w 483"/>
              <a:gd name="T7" fmla="*/ 2147483647 h 386"/>
              <a:gd name="T8" fmla="*/ 2147483647 w 483"/>
              <a:gd name="T9" fmla="*/ 2147483647 h 386"/>
              <a:gd name="T10" fmla="*/ 2147483647 w 483"/>
              <a:gd name="T11" fmla="*/ 2147483647 h 386"/>
              <a:gd name="T12" fmla="*/ 2147483647 w 483"/>
              <a:gd name="T13" fmla="*/ 2147483647 h 386"/>
              <a:gd name="T14" fmla="*/ 2147483647 w 483"/>
              <a:gd name="T15" fmla="*/ 2147483647 h 386"/>
              <a:gd name="T16" fmla="*/ 2147483647 w 483"/>
              <a:gd name="T17" fmla="*/ 2147483647 h 386"/>
              <a:gd name="T18" fmla="*/ 2147483647 w 483"/>
              <a:gd name="T19" fmla="*/ 2147483647 h 386"/>
              <a:gd name="T20" fmla="*/ 2147483647 w 483"/>
              <a:gd name="T21" fmla="*/ 2147483647 h 386"/>
              <a:gd name="T22" fmla="*/ 2147483647 w 483"/>
              <a:gd name="T23" fmla="*/ 2147483647 h 386"/>
              <a:gd name="T24" fmla="*/ 2147483647 w 483"/>
              <a:gd name="T25" fmla="*/ 2147483647 h 386"/>
              <a:gd name="T26" fmla="*/ 2147483647 w 483"/>
              <a:gd name="T27" fmla="*/ 2147483647 h 386"/>
              <a:gd name="T28" fmla="*/ 2147483647 w 483"/>
              <a:gd name="T29" fmla="*/ 2147483647 h 3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83"/>
              <a:gd name="T46" fmla="*/ 0 h 386"/>
              <a:gd name="T47" fmla="*/ 483 w 483"/>
              <a:gd name="T48" fmla="*/ 386 h 3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83" h="386">
                <a:moveTo>
                  <a:pt x="482" y="386"/>
                </a:moveTo>
                <a:cubicBezTo>
                  <a:pt x="482" y="358"/>
                  <a:pt x="482" y="330"/>
                  <a:pt x="482" y="290"/>
                </a:cubicBezTo>
                <a:cubicBezTo>
                  <a:pt x="482" y="250"/>
                  <a:pt x="482" y="178"/>
                  <a:pt x="482" y="146"/>
                </a:cubicBezTo>
                <a:cubicBezTo>
                  <a:pt x="482" y="114"/>
                  <a:pt x="483" y="114"/>
                  <a:pt x="482" y="98"/>
                </a:cubicBezTo>
                <a:cubicBezTo>
                  <a:pt x="481" y="82"/>
                  <a:pt x="483" y="66"/>
                  <a:pt x="476" y="52"/>
                </a:cubicBezTo>
                <a:cubicBezTo>
                  <a:pt x="469" y="38"/>
                  <a:pt x="457" y="20"/>
                  <a:pt x="442" y="12"/>
                </a:cubicBezTo>
                <a:cubicBezTo>
                  <a:pt x="427" y="4"/>
                  <a:pt x="411" y="4"/>
                  <a:pt x="386" y="2"/>
                </a:cubicBezTo>
                <a:cubicBezTo>
                  <a:pt x="361" y="0"/>
                  <a:pt x="322" y="2"/>
                  <a:pt x="290" y="2"/>
                </a:cubicBezTo>
                <a:cubicBezTo>
                  <a:pt x="258" y="2"/>
                  <a:pt x="226" y="2"/>
                  <a:pt x="194" y="2"/>
                </a:cubicBezTo>
                <a:cubicBezTo>
                  <a:pt x="162" y="2"/>
                  <a:pt x="123" y="1"/>
                  <a:pt x="98" y="2"/>
                </a:cubicBezTo>
                <a:cubicBezTo>
                  <a:pt x="73" y="3"/>
                  <a:pt x="60" y="2"/>
                  <a:pt x="46" y="8"/>
                </a:cubicBezTo>
                <a:cubicBezTo>
                  <a:pt x="32" y="14"/>
                  <a:pt x="19" y="25"/>
                  <a:pt x="12" y="40"/>
                </a:cubicBezTo>
                <a:cubicBezTo>
                  <a:pt x="5" y="55"/>
                  <a:pt x="4" y="64"/>
                  <a:pt x="2" y="98"/>
                </a:cubicBezTo>
                <a:cubicBezTo>
                  <a:pt x="0" y="132"/>
                  <a:pt x="2" y="194"/>
                  <a:pt x="2" y="242"/>
                </a:cubicBezTo>
                <a:cubicBezTo>
                  <a:pt x="2" y="290"/>
                  <a:pt x="2" y="338"/>
                  <a:pt x="2" y="38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9518" name="Line 106"/>
          <p:cNvSpPr>
            <a:spLocks noChangeShapeType="1"/>
          </p:cNvSpPr>
          <p:nvPr/>
        </p:nvSpPr>
        <p:spPr bwMode="auto">
          <a:xfrm flipV="1">
            <a:off x="3962400" y="4651375"/>
            <a:ext cx="825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9519" name="Line 107"/>
          <p:cNvSpPr>
            <a:spLocks noChangeShapeType="1"/>
          </p:cNvSpPr>
          <p:nvPr/>
        </p:nvSpPr>
        <p:spPr bwMode="auto">
          <a:xfrm>
            <a:off x="1485900" y="3736975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9520" name="Line 108"/>
          <p:cNvSpPr>
            <a:spLocks noChangeShapeType="1"/>
          </p:cNvSpPr>
          <p:nvPr/>
        </p:nvSpPr>
        <p:spPr bwMode="auto">
          <a:xfrm>
            <a:off x="2641600" y="22129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49521" name="Line 109"/>
          <p:cNvSpPr>
            <a:spLocks noChangeShapeType="1"/>
          </p:cNvSpPr>
          <p:nvPr/>
        </p:nvSpPr>
        <p:spPr bwMode="auto">
          <a:xfrm flipH="1">
            <a:off x="3549650" y="2212975"/>
            <a:ext cx="7429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K-map Minimization with Don’t Cares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3FB2D44A-103A-4861-87AB-88A96AA3EEDE}" type="slidenum">
              <a:rPr lang="en-US" altLang="x-none"/>
              <a:pPr/>
              <a:t>44</a:t>
            </a:fld>
            <a:endParaRPr lang="en-US" altLang="x-none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 dirty="0"/>
              <a:t>K-map analysis is not the end of the story</a:t>
            </a:r>
            <a:endParaRPr lang="tr-TR" altLang="x-none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K-Maps </a:t>
            </a:r>
            <a:r>
              <a:rPr lang="en-US" altLang="x-none" dirty="0"/>
              <a:t>guarantees you</a:t>
            </a:r>
            <a:r>
              <a:rPr lang="tr-TR" altLang="x-none" dirty="0"/>
              <a:t> minimized </a:t>
            </a:r>
            <a:r>
              <a:rPr lang="en-US" altLang="x-none" dirty="0"/>
              <a:t>… ? </a:t>
            </a:r>
          </a:p>
          <a:p>
            <a:pPr lvl="1" eaLnBrk="1" hangingPunct="1"/>
            <a:r>
              <a:rPr lang="tr-TR" altLang="x-none" dirty="0"/>
              <a:t>sum-of-products or products-of-sums </a:t>
            </a:r>
            <a:r>
              <a:rPr lang="tr-TR" altLang="x-none" b="1" u="sng" dirty="0"/>
              <a:t>expressions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tr-TR" altLang="x-none" dirty="0"/>
              <a:t>This corresponds to 2-level circuits called AND-OR networks or OR-AND Networks.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This 2-level circuits might not be the least costly implementation.</a:t>
            </a:r>
          </a:p>
          <a:p>
            <a:pPr lvl="1" eaLnBrk="1" hangingPunct="1"/>
            <a:r>
              <a:rPr lang="en-US" altLang="x-none" i="1" dirty="0"/>
              <a:t>An example in the next slide. </a:t>
            </a:r>
            <a:endParaRPr lang="tr-TR" altLang="x-none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82D0A48-07C9-40F8-AD49-108D00CEF1A8}" type="slidenum">
              <a:rPr lang="en-US" altLang="x-none"/>
              <a:pPr/>
              <a:t>45</a:t>
            </a:fld>
            <a:endParaRPr lang="en-US" altLang="x-none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19200"/>
            <a:ext cx="9221788" cy="5181600"/>
          </a:xfrm>
        </p:spPr>
        <p:txBody>
          <a:bodyPr lIns="95783" tIns="47892" rIns="95783" bIns="47892"/>
          <a:lstStyle/>
          <a:p>
            <a:pPr marL="638175" indent="-638175" eaLnBrk="1" hangingPunct="1">
              <a:lnSpc>
                <a:spcPct val="80000"/>
              </a:lnSpc>
              <a:defRPr/>
            </a:pPr>
            <a:r>
              <a:rPr lang="en-US" altLang="x-none" sz="2000" dirty="0">
                <a:latin typeface="Verdana" pitchFamily="34" charset="0"/>
              </a:rPr>
              <a:t>Suppose K-map gave us </a:t>
            </a:r>
            <a:r>
              <a:rPr lang="tr-TR" altLang="x-none" sz="2000" dirty="0">
                <a:latin typeface="Verdana" pitchFamily="34" charset="0"/>
              </a:rPr>
              <a:t> </a:t>
            </a:r>
            <a:r>
              <a:rPr lang="en-US" altLang="x-none" sz="2000" dirty="0">
                <a:latin typeface="Verdana" pitchFamily="34" charset="0"/>
              </a:rPr>
              <a:t>  </a:t>
            </a:r>
            <a:r>
              <a:rPr lang="tr-TR" altLang="x-none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F=X.Y + X.Z + Y.Z</a:t>
            </a:r>
            <a:r>
              <a:rPr lang="tr-TR" altLang="x-none" sz="2000" dirty="0">
                <a:solidFill>
                  <a:srgbClr val="009900"/>
                </a:solidFill>
                <a:latin typeface="Verdana" pitchFamily="34" charset="0"/>
              </a:rPr>
              <a:t> 	</a:t>
            </a:r>
            <a:r>
              <a:rPr lang="tr-TR" altLang="x-none" sz="2000" dirty="0">
                <a:latin typeface="Verdana" pitchFamily="34" charset="0"/>
              </a:rPr>
              <a:t>	</a:t>
            </a:r>
            <a:r>
              <a:rPr lang="tr-TR" altLang="x-none" sz="2000" dirty="0">
                <a:solidFill>
                  <a:srgbClr val="0000FF"/>
                </a:solidFill>
                <a:latin typeface="Verdana" pitchFamily="34" charset="0"/>
              </a:rPr>
              <a:t>(1)</a:t>
            </a:r>
          </a:p>
          <a:p>
            <a:pPr marL="638175" indent="-638175" eaLnBrk="1" hangingPunct="1">
              <a:lnSpc>
                <a:spcPct val="80000"/>
              </a:lnSpc>
              <a:defRPr/>
            </a:pPr>
            <a:endParaRPr lang="tr-TR" altLang="x-none" sz="1300" dirty="0">
              <a:latin typeface="Verdana" pitchFamily="34" charset="0"/>
            </a:endParaRPr>
          </a:p>
          <a:p>
            <a:pPr marL="638175" indent="-638175" eaLnBrk="1" hangingPunct="1">
              <a:lnSpc>
                <a:spcPct val="80000"/>
              </a:lnSpc>
              <a:defRPr/>
            </a:pPr>
            <a:r>
              <a:rPr lang="tr-TR" altLang="x-none" sz="2000" dirty="0">
                <a:latin typeface="Verdana" pitchFamily="34" charset="0"/>
              </a:rPr>
              <a:t>Which can be simplified to:</a:t>
            </a:r>
            <a:r>
              <a:rPr lang="en-US" altLang="x-none" sz="2000" dirty="0">
                <a:latin typeface="Verdana" pitchFamily="34" charset="0"/>
              </a:rPr>
              <a:t>     </a:t>
            </a:r>
            <a:r>
              <a:rPr lang="tr-TR" altLang="x-none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F=X.(Y + Z) + Y.Z</a:t>
            </a:r>
            <a:r>
              <a:rPr lang="tr-TR" altLang="x-none" sz="2000" dirty="0">
                <a:solidFill>
                  <a:srgbClr val="009900"/>
                </a:solidFill>
                <a:latin typeface="Verdana" pitchFamily="34" charset="0"/>
              </a:rPr>
              <a:t> 	</a:t>
            </a:r>
            <a:r>
              <a:rPr lang="tr-TR" altLang="x-none" sz="2000" dirty="0">
                <a:latin typeface="Verdana" pitchFamily="34" charset="0"/>
              </a:rPr>
              <a:t>	</a:t>
            </a:r>
            <a:r>
              <a:rPr lang="tr-TR" altLang="x-none" sz="2000" dirty="0">
                <a:solidFill>
                  <a:srgbClr val="0000FF"/>
                </a:solidFill>
                <a:latin typeface="Verdana" pitchFamily="34" charset="0"/>
              </a:rPr>
              <a:t>(2)</a:t>
            </a:r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tr-TR" altLang="x-none" sz="1000" dirty="0"/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altLang="x-none" sz="2200" dirty="0"/>
              <a:t>Draw these two circuits. </a:t>
            </a:r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en-US" altLang="x-none" sz="2200" dirty="0">
              <a:latin typeface="Verdana" pitchFamily="34" charset="0"/>
            </a:endParaRPr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altLang="x-none" sz="2200" dirty="0">
                <a:latin typeface="Verdana" pitchFamily="34" charset="0"/>
              </a:rPr>
              <a:t>Both circuits require 4 gates but the first one uses a 3-input gate. </a:t>
            </a:r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en-US" altLang="x-none" sz="2200" dirty="0">
              <a:latin typeface="Verdana" pitchFamily="34" charset="0"/>
            </a:endParaRPr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altLang="x-none" sz="2200" dirty="0">
                <a:latin typeface="Verdana" pitchFamily="34" charset="0"/>
              </a:rPr>
              <a:t>Depending on the prices of these gates, one realization might be more expensive than the other. </a:t>
            </a:r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endParaRPr lang="tr-TR" altLang="x-none" sz="1000" dirty="0"/>
          </a:p>
          <a:p>
            <a:pPr marL="638175" indent="-638175" eaLnBrk="1" hangingPunct="1">
              <a:lnSpc>
                <a:spcPct val="80000"/>
              </a:lnSpc>
              <a:buFont typeface="Wingdings 3" pitchFamily="18" charset="2"/>
              <a:buNone/>
              <a:defRPr/>
            </a:pPr>
            <a:r>
              <a:rPr lang="en-US" altLang="x-none" sz="2200" dirty="0"/>
              <a:t>Also, their time costs are different. Which one is slower? </a:t>
            </a:r>
            <a:endParaRPr lang="tr-TR" altLang="x-none" sz="2200" dirty="0"/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tr-TR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Cost Criteria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4A10928-E2E2-45AD-B7FC-03B5C01A292C}" type="slidenum">
              <a:rPr lang="en-US" altLang="x-none"/>
              <a:pPr/>
              <a:t>46</a:t>
            </a:fld>
            <a:endParaRPr lang="en-US" altLang="x-none"/>
          </a:p>
        </p:txBody>
      </p:sp>
      <p:sp>
        <p:nvSpPr>
          <p:cNvPr id="16691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9145588" cy="5410200"/>
          </a:xfrm>
        </p:spPr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Schematic (circuit) diagrams are a graphical representation of the combinational circuit</a:t>
            </a:r>
          </a:p>
          <a:p>
            <a:pPr lvl="1" eaLnBrk="1" hangingPunct="1"/>
            <a:r>
              <a:rPr lang="en-US" altLang="x-none" dirty="0"/>
              <a:t>Best practice is to organize drawing so data flows left to right, control, top to bottom</a:t>
            </a:r>
          </a:p>
          <a:p>
            <a:pPr eaLnBrk="1" hangingPunct="1"/>
            <a:r>
              <a:rPr lang="en-US" altLang="x-none" dirty="0"/>
              <a:t>Two conventions exist to denote circuit signal connections</a:t>
            </a:r>
          </a:p>
          <a:p>
            <a:pPr lvl="1" eaLnBrk="1" hangingPunct="1"/>
            <a:r>
              <a:rPr lang="en-US" altLang="x-none" dirty="0"/>
              <a:t>Only ‘T’ intersections are connections; others just cross over</a:t>
            </a:r>
          </a:p>
          <a:p>
            <a:pPr lvl="1" eaLnBrk="1" hangingPunct="1"/>
            <a:r>
              <a:rPr lang="en-US" altLang="x-none" dirty="0"/>
              <a:t>Solid dots ‘</a:t>
            </a:r>
            <a:r>
              <a:rPr lang="en-US" altLang="x-none" dirty="0">
                <a:sym typeface="Symbol" pitchFamily="18" charset="2"/>
              </a:rPr>
              <a:t>’ are placed at connection points (This is preferred)</a:t>
            </a:r>
            <a:endParaRPr lang="en-US" altLang="x-none" dirty="0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Documenting Combinational Systems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F40FB474-A749-470F-B7FF-FCE57E81DC8F}" type="slidenum">
              <a:rPr lang="en-US" altLang="x-none"/>
              <a:pPr/>
              <a:t>47</a:t>
            </a:fld>
            <a:endParaRPr lang="en-US" altLang="x-none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Timing Diagrams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tr-TR" altLang="x-none"/>
              <a:t>Timing diagrams show how inputs and outputs for a logic circuit change in time</a:t>
            </a:r>
          </a:p>
          <a:p>
            <a:pPr eaLnBrk="1" hangingPunct="1"/>
            <a:r>
              <a:rPr lang="tr-TR" altLang="x-none"/>
              <a:t>For given input timing diagrams, we can draw the output timing diagrams for a given combinational circuit.</a:t>
            </a:r>
          </a:p>
          <a:p>
            <a:pPr eaLnBrk="1" hangingPunct="1"/>
            <a:r>
              <a:rPr lang="tr-TR" altLang="x-none" sz="2000">
                <a:solidFill>
                  <a:srgbClr val="CC6600"/>
                </a:solidFill>
              </a:rPr>
              <a:t>Example:Consider the following XOR circuit with 2 inputs:</a:t>
            </a:r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3632200" y="4648200"/>
            <a:ext cx="825500" cy="612775"/>
            <a:chOff x="4704" y="1968"/>
            <a:chExt cx="480" cy="386"/>
          </a:xfrm>
        </p:grpSpPr>
        <p:sp>
          <p:nvSpPr>
            <p:cNvPr id="167949" name="Freeform 5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7 h 384"/>
                <a:gd name="T4" fmla="*/ 0 w 48"/>
                <a:gd name="T5" fmla="*/ 394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950" name="Group 6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167951" name="AutoShape 7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/>
              </a:p>
            </p:txBody>
          </p:sp>
          <p:sp>
            <p:nvSpPr>
              <p:cNvPr id="167952" name="Freeform 8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3" name="Freeform 9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4" name="Line 10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5" name="Line 11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6" name="Freeform 12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957" name="Freeform 13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7941" name="Line 14"/>
          <p:cNvSpPr>
            <a:spLocks noChangeShapeType="1"/>
          </p:cNvSpPr>
          <p:nvPr/>
        </p:nvSpPr>
        <p:spPr bwMode="auto">
          <a:xfrm>
            <a:off x="4457700" y="49530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7942" name="Line 15"/>
          <p:cNvSpPr>
            <a:spLocks noChangeShapeType="1"/>
          </p:cNvSpPr>
          <p:nvPr/>
        </p:nvSpPr>
        <p:spPr bwMode="auto">
          <a:xfrm>
            <a:off x="2889250" y="48006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7943" name="Line 16"/>
          <p:cNvSpPr>
            <a:spLocks noChangeShapeType="1"/>
          </p:cNvSpPr>
          <p:nvPr/>
        </p:nvSpPr>
        <p:spPr bwMode="auto">
          <a:xfrm>
            <a:off x="2889250" y="5105400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7944" name="Text Box 17"/>
          <p:cNvSpPr txBox="1">
            <a:spLocks noChangeArrowheads="1"/>
          </p:cNvSpPr>
          <p:nvPr/>
        </p:nvSpPr>
        <p:spPr bwMode="auto">
          <a:xfrm>
            <a:off x="2146300" y="4495800"/>
            <a:ext cx="8255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X</a:t>
            </a:r>
          </a:p>
          <a:p>
            <a:pPr algn="ctr">
              <a:spcBef>
                <a:spcPct val="50000"/>
              </a:spcBef>
            </a:pPr>
            <a:r>
              <a:rPr lang="tr-TR" altLang="x-none"/>
              <a:t>Y</a:t>
            </a:r>
          </a:p>
        </p:txBody>
      </p:sp>
      <p:sp>
        <p:nvSpPr>
          <p:cNvPr id="167945" name="Text Box 18"/>
          <p:cNvSpPr txBox="1">
            <a:spLocks noChangeArrowheads="1"/>
          </p:cNvSpPr>
          <p:nvPr/>
        </p:nvSpPr>
        <p:spPr bwMode="auto">
          <a:xfrm>
            <a:off x="5613400" y="4572000"/>
            <a:ext cx="4953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Z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A332409B-5730-4DDB-8731-5B0D17E7D894}" type="slidenum">
              <a:rPr lang="en-US" altLang="x-none"/>
              <a:pPr/>
              <a:t>48</a:t>
            </a:fld>
            <a:endParaRPr lang="en-US" altLang="x-none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tr-TR" altLang="x-none"/>
              <a:t>Timing Diagrams Continued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>
              <a:lnSpc>
                <a:spcPct val="80000"/>
              </a:lnSpc>
            </a:pPr>
            <a:r>
              <a:rPr lang="tr-TR" altLang="x-none" sz="2200"/>
              <a:t>Timing Diagram for X (given),Y (given), and Z</a:t>
            </a:r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tr-TR" altLang="x-none" sz="2200"/>
          </a:p>
          <a:p>
            <a:pPr eaLnBrk="1" hangingPunct="1">
              <a:lnSpc>
                <a:spcPct val="80000"/>
              </a:lnSpc>
            </a:pPr>
            <a:endParaRPr lang="en-US" altLang="x-none" sz="2200"/>
          </a:p>
          <a:p>
            <a:pPr eaLnBrk="1" hangingPunct="1">
              <a:lnSpc>
                <a:spcPct val="80000"/>
              </a:lnSpc>
            </a:pPr>
            <a:endParaRPr lang="en-US" altLang="x-none" sz="2200"/>
          </a:p>
          <a:p>
            <a:pPr eaLnBrk="1" hangingPunct="1">
              <a:lnSpc>
                <a:spcPct val="80000"/>
              </a:lnSpc>
            </a:pPr>
            <a:r>
              <a:rPr lang="tr-TR" altLang="x-none" sz="2200"/>
              <a:t>Actually, there is a delay at each new rising/falling pulse, but not shown here! (will be discussed later)</a:t>
            </a: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1651000" y="2438400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>
            <a:off x="1651000" y="3581400"/>
            <a:ext cx="544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>
            <a:off x="1651000" y="4876800"/>
            <a:ext cx="544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67" name="Line 7"/>
          <p:cNvSpPr>
            <a:spLocks noChangeShapeType="1"/>
          </p:cNvSpPr>
          <p:nvPr/>
        </p:nvSpPr>
        <p:spPr bwMode="auto">
          <a:xfrm>
            <a:off x="206375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68" name="Line 8"/>
          <p:cNvSpPr>
            <a:spLocks noChangeShapeType="1"/>
          </p:cNvSpPr>
          <p:nvPr/>
        </p:nvSpPr>
        <p:spPr bwMode="auto">
          <a:xfrm>
            <a:off x="4292600" y="19812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2641600" y="3124200"/>
            <a:ext cx="181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206375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305435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4375150" y="1981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>
            <a:off x="42926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4" name="Line 15"/>
          <p:cNvSpPr>
            <a:spLocks noChangeShapeType="1"/>
          </p:cNvSpPr>
          <p:nvPr/>
        </p:nvSpPr>
        <p:spPr bwMode="auto">
          <a:xfrm>
            <a:off x="26416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5" name="Line 16"/>
          <p:cNvSpPr>
            <a:spLocks noChangeShapeType="1"/>
          </p:cNvSpPr>
          <p:nvPr/>
        </p:nvSpPr>
        <p:spPr bwMode="auto">
          <a:xfrm>
            <a:off x="44577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6" name="Line 17"/>
          <p:cNvSpPr>
            <a:spLocks noChangeShapeType="1"/>
          </p:cNvSpPr>
          <p:nvPr/>
        </p:nvSpPr>
        <p:spPr bwMode="auto">
          <a:xfrm>
            <a:off x="2063750" y="4419600"/>
            <a:ext cx="577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7" name="Line 18"/>
          <p:cNvSpPr>
            <a:spLocks noChangeShapeType="1"/>
          </p:cNvSpPr>
          <p:nvPr/>
        </p:nvSpPr>
        <p:spPr bwMode="auto">
          <a:xfrm>
            <a:off x="3054350" y="4419600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8" name="Line 19"/>
          <p:cNvSpPr>
            <a:spLocks noChangeShapeType="1"/>
          </p:cNvSpPr>
          <p:nvPr/>
        </p:nvSpPr>
        <p:spPr bwMode="auto">
          <a:xfrm>
            <a:off x="4457700" y="44196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79" name="Line 20"/>
          <p:cNvSpPr>
            <a:spLocks noChangeShapeType="1"/>
          </p:cNvSpPr>
          <p:nvPr/>
        </p:nvSpPr>
        <p:spPr bwMode="auto">
          <a:xfrm>
            <a:off x="206375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0" name="Line 21"/>
          <p:cNvSpPr>
            <a:spLocks noChangeShapeType="1"/>
          </p:cNvSpPr>
          <p:nvPr/>
        </p:nvSpPr>
        <p:spPr bwMode="auto">
          <a:xfrm>
            <a:off x="2641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1" name="Line 22"/>
          <p:cNvSpPr>
            <a:spLocks noChangeShapeType="1"/>
          </p:cNvSpPr>
          <p:nvPr/>
        </p:nvSpPr>
        <p:spPr bwMode="auto">
          <a:xfrm>
            <a:off x="3136900" y="4419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2" name="Line 23"/>
          <p:cNvSpPr>
            <a:spLocks noChangeShapeType="1"/>
          </p:cNvSpPr>
          <p:nvPr/>
        </p:nvSpPr>
        <p:spPr bwMode="auto">
          <a:xfrm>
            <a:off x="305435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3" name="Line 24"/>
          <p:cNvSpPr>
            <a:spLocks noChangeShapeType="1"/>
          </p:cNvSpPr>
          <p:nvPr/>
        </p:nvSpPr>
        <p:spPr bwMode="auto">
          <a:xfrm>
            <a:off x="4292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4" name="Line 25"/>
          <p:cNvSpPr>
            <a:spLocks noChangeShapeType="1"/>
          </p:cNvSpPr>
          <p:nvPr/>
        </p:nvSpPr>
        <p:spPr bwMode="auto">
          <a:xfrm>
            <a:off x="4540250" y="4419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5" name="Line 28"/>
          <p:cNvSpPr>
            <a:spLocks noChangeShapeType="1"/>
          </p:cNvSpPr>
          <p:nvPr/>
        </p:nvSpPr>
        <p:spPr bwMode="auto">
          <a:xfrm>
            <a:off x="2063750" y="2438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6" name="Line 29"/>
          <p:cNvSpPr>
            <a:spLocks noChangeShapeType="1"/>
          </p:cNvSpPr>
          <p:nvPr/>
        </p:nvSpPr>
        <p:spPr bwMode="auto">
          <a:xfrm>
            <a:off x="2641600" y="2438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7" name="Line 30"/>
          <p:cNvSpPr>
            <a:spLocks noChangeShapeType="1"/>
          </p:cNvSpPr>
          <p:nvPr/>
        </p:nvSpPr>
        <p:spPr bwMode="auto">
          <a:xfrm>
            <a:off x="4292600" y="2438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8" name="Line 31"/>
          <p:cNvSpPr>
            <a:spLocks noChangeShapeType="1"/>
          </p:cNvSpPr>
          <p:nvPr/>
        </p:nvSpPr>
        <p:spPr bwMode="auto">
          <a:xfrm>
            <a:off x="4457700" y="2438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89" name="Line 32"/>
          <p:cNvSpPr>
            <a:spLocks noChangeShapeType="1"/>
          </p:cNvSpPr>
          <p:nvPr/>
        </p:nvSpPr>
        <p:spPr bwMode="auto">
          <a:xfrm>
            <a:off x="6026150" y="2438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90" name="Text Box 33"/>
          <p:cNvSpPr txBox="1">
            <a:spLocks noChangeArrowheads="1"/>
          </p:cNvSpPr>
          <p:nvPr/>
        </p:nvSpPr>
        <p:spPr bwMode="auto">
          <a:xfrm>
            <a:off x="990600" y="2209800"/>
            <a:ext cx="660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X</a:t>
            </a:r>
          </a:p>
        </p:txBody>
      </p:sp>
      <p:sp>
        <p:nvSpPr>
          <p:cNvPr id="168991" name="Text Box 34"/>
          <p:cNvSpPr txBox="1">
            <a:spLocks noChangeArrowheads="1"/>
          </p:cNvSpPr>
          <p:nvPr/>
        </p:nvSpPr>
        <p:spPr bwMode="auto">
          <a:xfrm>
            <a:off x="908050" y="3276600"/>
            <a:ext cx="8255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Y</a:t>
            </a:r>
          </a:p>
        </p:txBody>
      </p:sp>
      <p:sp>
        <p:nvSpPr>
          <p:cNvPr id="168992" name="Text Box 35"/>
          <p:cNvSpPr txBox="1">
            <a:spLocks noChangeArrowheads="1"/>
          </p:cNvSpPr>
          <p:nvPr/>
        </p:nvSpPr>
        <p:spPr bwMode="auto">
          <a:xfrm>
            <a:off x="1073150" y="4419600"/>
            <a:ext cx="660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x-none"/>
              <a:t>Z</a:t>
            </a:r>
          </a:p>
        </p:txBody>
      </p:sp>
      <p:sp>
        <p:nvSpPr>
          <p:cNvPr id="168996" name="Line 24"/>
          <p:cNvSpPr>
            <a:spLocks noChangeShapeType="1"/>
          </p:cNvSpPr>
          <p:nvPr/>
        </p:nvSpPr>
        <p:spPr bwMode="auto">
          <a:xfrm>
            <a:off x="44577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97" name="Line 24"/>
          <p:cNvSpPr>
            <a:spLocks noChangeShapeType="1"/>
          </p:cNvSpPr>
          <p:nvPr/>
        </p:nvSpPr>
        <p:spPr bwMode="auto">
          <a:xfrm>
            <a:off x="602615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68998" name="Line 24"/>
          <p:cNvSpPr>
            <a:spLocks noChangeShapeType="1"/>
          </p:cNvSpPr>
          <p:nvPr/>
        </p:nvSpPr>
        <p:spPr bwMode="auto">
          <a:xfrm>
            <a:off x="602615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B7B5BF9-847F-453B-A3FF-C1F7882B51B5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Symbolic Analysis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Symbolic analysis gives both the </a:t>
            </a:r>
            <a:r>
              <a:rPr lang="en-US" altLang="x-none" u="sng" dirty="0"/>
              <a:t>truth table</a:t>
            </a:r>
            <a:r>
              <a:rPr lang="en-US" altLang="x-none" dirty="0"/>
              <a:t> and </a:t>
            </a:r>
            <a:r>
              <a:rPr lang="en-US" altLang="x-none" u="sng" dirty="0"/>
              <a:t>logic expression</a:t>
            </a:r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Like literal analysis we start with the circuit diagram</a:t>
            </a:r>
          </a:p>
          <a:p>
            <a:pPr lvl="1" eaLnBrk="1" hangingPunct="1"/>
            <a:r>
              <a:rPr lang="en-US" altLang="x-none" dirty="0"/>
              <a:t>Instead of assigning values, we determine gate output expressions instead</a:t>
            </a:r>
          </a:p>
          <a:p>
            <a:pPr lvl="1" eaLnBrk="1" hangingPunct="1"/>
            <a:r>
              <a:rPr lang="en-US" altLang="x-none" dirty="0"/>
              <a:t>Intermediate expressions are combined in following gates to form complex expressions</a:t>
            </a:r>
          </a:p>
          <a:p>
            <a:pPr lvl="1" eaLnBrk="1" hangingPunct="1"/>
            <a:r>
              <a:rPr lang="en-US" altLang="x-none" dirty="0"/>
              <a:t>We repeat until we have the output function and expression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7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440C7B03-899C-42D9-BD26-935D7D39B7B3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41315" name="Text Box 1027"/>
          <p:cNvSpPr txBox="1">
            <a:spLocks noChangeArrowheads="1"/>
          </p:cNvSpPr>
          <p:nvPr/>
        </p:nvSpPr>
        <p:spPr bwMode="auto">
          <a:xfrm>
            <a:off x="6789738" y="1257300"/>
            <a:ext cx="28082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>
                <a:solidFill>
                  <a:schemeClr val="tx2"/>
                </a:solidFill>
                <a:latin typeface="Verdana" pitchFamily="34" charset="0"/>
              </a:rPr>
              <a:t>Generate intermediate </a:t>
            </a:r>
          </a:p>
          <a:p>
            <a:r>
              <a:rPr lang="en-US" altLang="x-none" sz="1800">
                <a:solidFill>
                  <a:schemeClr val="tx2"/>
                </a:solidFill>
                <a:latin typeface="Verdana" pitchFamily="34" charset="0"/>
              </a:rPr>
              <a:t>expression</a:t>
            </a:r>
          </a:p>
        </p:txBody>
      </p:sp>
      <p:sp>
        <p:nvSpPr>
          <p:cNvPr id="141316" name="Text Box 1028"/>
          <p:cNvSpPr txBox="1">
            <a:spLocks noChangeArrowheads="1"/>
          </p:cNvSpPr>
          <p:nvPr/>
        </p:nvSpPr>
        <p:spPr bwMode="auto">
          <a:xfrm>
            <a:off x="6789738" y="2055813"/>
            <a:ext cx="261778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>
                <a:solidFill>
                  <a:schemeClr val="tx2"/>
                </a:solidFill>
                <a:latin typeface="Verdana" pitchFamily="34" charset="0"/>
              </a:rPr>
              <a:t>Create associated TT </a:t>
            </a:r>
          </a:p>
          <a:p>
            <a:r>
              <a:rPr lang="en-US" altLang="x-none" sz="1800">
                <a:solidFill>
                  <a:schemeClr val="tx2"/>
                </a:solidFill>
                <a:latin typeface="Verdana" pitchFamily="34" charset="0"/>
              </a:rPr>
              <a:t>column</a:t>
            </a:r>
          </a:p>
        </p:txBody>
      </p:sp>
      <p:sp>
        <p:nvSpPr>
          <p:cNvPr id="141317" name="Text Box 1029"/>
          <p:cNvSpPr txBox="1">
            <a:spLocks noChangeArrowheads="1"/>
          </p:cNvSpPr>
          <p:nvPr/>
        </p:nvSpPr>
        <p:spPr bwMode="auto">
          <a:xfrm>
            <a:off x="6789738" y="2857500"/>
            <a:ext cx="21986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800">
                <a:solidFill>
                  <a:schemeClr val="tx2"/>
                </a:solidFill>
                <a:latin typeface="Verdana" pitchFamily="34" charset="0"/>
              </a:rPr>
              <a:t>Repeat till output </a:t>
            </a:r>
          </a:p>
          <a:p>
            <a:r>
              <a:rPr lang="en-US" altLang="x-none" sz="1800">
                <a:solidFill>
                  <a:schemeClr val="tx2"/>
                </a:solidFill>
                <a:latin typeface="Verdana" pitchFamily="34" charset="0"/>
              </a:rPr>
              <a:t>reached</a:t>
            </a:r>
          </a:p>
        </p:txBody>
      </p:sp>
      <p:sp>
        <p:nvSpPr>
          <p:cNvPr id="141318" name="Text Box 1030"/>
          <p:cNvSpPr txBox="1">
            <a:spLocks noChangeArrowheads="1"/>
          </p:cNvSpPr>
          <p:nvPr/>
        </p:nvSpPr>
        <p:spPr bwMode="auto">
          <a:xfrm>
            <a:off x="3067050" y="4352925"/>
            <a:ext cx="2968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19" name="Text Box 1031"/>
          <p:cNvSpPr txBox="1">
            <a:spLocks noChangeArrowheads="1"/>
          </p:cNvSpPr>
          <p:nvPr/>
        </p:nvSpPr>
        <p:spPr bwMode="auto">
          <a:xfrm>
            <a:off x="3975100" y="4352925"/>
            <a:ext cx="2968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</p:txBody>
      </p:sp>
      <p:sp>
        <p:nvSpPr>
          <p:cNvPr id="141320" name="Text Box 1032"/>
          <p:cNvSpPr txBox="1">
            <a:spLocks noChangeArrowheads="1"/>
          </p:cNvSpPr>
          <p:nvPr/>
        </p:nvSpPr>
        <p:spPr bwMode="auto">
          <a:xfrm>
            <a:off x="5048250" y="4352925"/>
            <a:ext cx="2968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sp>
        <p:nvSpPr>
          <p:cNvPr id="141321" name="Text Box 1033"/>
          <p:cNvSpPr txBox="1">
            <a:spLocks noChangeArrowheads="1"/>
          </p:cNvSpPr>
          <p:nvPr/>
        </p:nvSpPr>
        <p:spPr bwMode="auto">
          <a:xfrm>
            <a:off x="6286500" y="4352925"/>
            <a:ext cx="2968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x-none" sz="1500">
                <a:latin typeface="Arial" pitchFamily="34" charset="0"/>
              </a:rPr>
              <a:t>1</a:t>
            </a:r>
          </a:p>
        </p:txBody>
      </p:sp>
      <p:grpSp>
        <p:nvGrpSpPr>
          <p:cNvPr id="2" name="Group 1034"/>
          <p:cNvGrpSpPr>
            <a:grpSpLocks/>
          </p:cNvGrpSpPr>
          <p:nvPr/>
        </p:nvGrpSpPr>
        <p:grpSpPr bwMode="auto">
          <a:xfrm>
            <a:off x="4100513" y="1547813"/>
            <a:ext cx="565150" cy="354012"/>
            <a:chOff x="2674" y="783"/>
            <a:chExt cx="329" cy="223"/>
          </a:xfrm>
        </p:grpSpPr>
        <p:sp>
          <p:nvSpPr>
            <p:cNvPr id="117837" name="Text Box 1035"/>
            <p:cNvSpPr txBox="1">
              <a:spLocks noChangeArrowheads="1"/>
            </p:cNvSpPr>
            <p:nvPr/>
          </p:nvSpPr>
          <p:spPr bwMode="auto">
            <a:xfrm>
              <a:off x="2674" y="783"/>
              <a:ext cx="32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A·C</a:t>
              </a:r>
            </a:p>
          </p:txBody>
        </p:sp>
        <p:sp>
          <p:nvSpPr>
            <p:cNvPr id="117838" name="Line 1036"/>
            <p:cNvSpPr>
              <a:spLocks noChangeShapeType="1"/>
            </p:cNvSpPr>
            <p:nvPr/>
          </p:nvSpPr>
          <p:spPr bwMode="auto">
            <a:xfrm>
              <a:off x="2882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0" name="Group 1037"/>
          <p:cNvGrpSpPr>
            <a:grpSpLocks/>
          </p:cNvGrpSpPr>
          <p:nvPr/>
        </p:nvGrpSpPr>
        <p:grpSpPr bwMode="auto">
          <a:xfrm>
            <a:off x="1106488" y="1393825"/>
            <a:ext cx="5035550" cy="1806575"/>
            <a:chOff x="494" y="782"/>
            <a:chExt cx="2928" cy="1138"/>
          </a:xfrm>
        </p:grpSpPr>
        <p:sp>
          <p:nvSpPr>
            <p:cNvPr id="117812" name="Freeform 1038"/>
            <p:cNvSpPr>
              <a:spLocks/>
            </p:cNvSpPr>
            <p:nvPr/>
          </p:nvSpPr>
          <p:spPr bwMode="auto">
            <a:xfrm>
              <a:off x="1728" y="912"/>
              <a:ext cx="432" cy="384"/>
            </a:xfrm>
            <a:custGeom>
              <a:avLst/>
              <a:gdLst>
                <a:gd name="T0" fmla="*/ 114 w 529"/>
                <a:gd name="T1" fmla="*/ 0 h 480"/>
                <a:gd name="T2" fmla="*/ 0 w 529"/>
                <a:gd name="T3" fmla="*/ 0 h 480"/>
                <a:gd name="T4" fmla="*/ 0 w 529"/>
                <a:gd name="T5" fmla="*/ 157 h 480"/>
                <a:gd name="T6" fmla="*/ 113 w 529"/>
                <a:gd name="T7" fmla="*/ 157 h 480"/>
                <a:gd name="T8" fmla="*/ 130 w 529"/>
                <a:gd name="T9" fmla="*/ 155 h 480"/>
                <a:gd name="T10" fmla="*/ 146 w 529"/>
                <a:gd name="T11" fmla="*/ 149 h 480"/>
                <a:gd name="T12" fmla="*/ 158 w 529"/>
                <a:gd name="T13" fmla="*/ 142 h 480"/>
                <a:gd name="T14" fmla="*/ 168 w 529"/>
                <a:gd name="T15" fmla="*/ 132 h 480"/>
                <a:gd name="T16" fmla="*/ 176 w 529"/>
                <a:gd name="T17" fmla="*/ 122 h 480"/>
                <a:gd name="T18" fmla="*/ 185 w 529"/>
                <a:gd name="T19" fmla="*/ 110 h 480"/>
                <a:gd name="T20" fmla="*/ 190 w 529"/>
                <a:gd name="T21" fmla="*/ 94 h 480"/>
                <a:gd name="T22" fmla="*/ 191 w 529"/>
                <a:gd name="T23" fmla="*/ 77 h 480"/>
                <a:gd name="T24" fmla="*/ 189 w 529"/>
                <a:gd name="T25" fmla="*/ 62 h 480"/>
                <a:gd name="T26" fmla="*/ 184 w 529"/>
                <a:gd name="T27" fmla="*/ 46 h 480"/>
                <a:gd name="T28" fmla="*/ 174 w 529"/>
                <a:gd name="T29" fmla="*/ 32 h 480"/>
                <a:gd name="T30" fmla="*/ 166 w 529"/>
                <a:gd name="T31" fmla="*/ 24 h 480"/>
                <a:gd name="T32" fmla="*/ 154 w 529"/>
                <a:gd name="T33" fmla="*/ 14 h 480"/>
                <a:gd name="T34" fmla="*/ 141 w 529"/>
                <a:gd name="T35" fmla="*/ 7 h 480"/>
                <a:gd name="T36" fmla="*/ 127 w 529"/>
                <a:gd name="T37" fmla="*/ 2 h 480"/>
                <a:gd name="T38" fmla="*/ 114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813" name="Group 1039"/>
            <p:cNvGrpSpPr>
              <a:grpSpLocks/>
            </p:cNvGrpSpPr>
            <p:nvPr/>
          </p:nvGrpSpPr>
          <p:grpSpPr bwMode="auto">
            <a:xfrm>
              <a:off x="1056" y="1008"/>
              <a:ext cx="384" cy="384"/>
              <a:chOff x="672" y="2064"/>
              <a:chExt cx="384" cy="384"/>
            </a:xfrm>
          </p:grpSpPr>
          <p:sp>
            <p:nvSpPr>
              <p:cNvPr id="117835" name="AutoShape 1040"/>
              <p:cNvSpPr>
                <a:spLocks noChangeArrowheads="1"/>
              </p:cNvSpPr>
              <p:nvPr/>
            </p:nvSpPr>
            <p:spPr bwMode="auto">
              <a:xfrm>
                <a:off x="960" y="2208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1700">
                  <a:latin typeface="Verdana" pitchFamily="34" charset="0"/>
                </a:endParaRPr>
              </a:p>
            </p:txBody>
          </p:sp>
          <p:sp>
            <p:nvSpPr>
              <p:cNvPr id="117836" name="Freeform 1041"/>
              <p:cNvSpPr>
                <a:spLocks/>
              </p:cNvSpPr>
              <p:nvPr/>
            </p:nvSpPr>
            <p:spPr bwMode="auto">
              <a:xfrm>
                <a:off x="672" y="2064"/>
                <a:ext cx="288" cy="384"/>
              </a:xfrm>
              <a:custGeom>
                <a:avLst/>
                <a:gdLst>
                  <a:gd name="T0" fmla="*/ 288 w 288"/>
                  <a:gd name="T1" fmla="*/ 192 h 384"/>
                  <a:gd name="T2" fmla="*/ 0 w 288"/>
                  <a:gd name="T3" fmla="*/ 0 h 384"/>
                  <a:gd name="T4" fmla="*/ 0 w 288"/>
                  <a:gd name="T5" fmla="*/ 384 h 384"/>
                  <a:gd name="T6" fmla="*/ 288 w 288"/>
                  <a:gd name="T7" fmla="*/ 192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84"/>
                  <a:gd name="T14" fmla="*/ 288 w 28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84">
                    <a:moveTo>
                      <a:pt x="288" y="192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88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814" name="Freeform 1042"/>
            <p:cNvSpPr>
              <a:spLocks/>
            </p:cNvSpPr>
            <p:nvPr/>
          </p:nvSpPr>
          <p:spPr bwMode="auto">
            <a:xfrm>
              <a:off x="1728" y="1536"/>
              <a:ext cx="432" cy="384"/>
            </a:xfrm>
            <a:custGeom>
              <a:avLst/>
              <a:gdLst>
                <a:gd name="T0" fmla="*/ 114 w 529"/>
                <a:gd name="T1" fmla="*/ 0 h 480"/>
                <a:gd name="T2" fmla="*/ 0 w 529"/>
                <a:gd name="T3" fmla="*/ 0 h 480"/>
                <a:gd name="T4" fmla="*/ 0 w 529"/>
                <a:gd name="T5" fmla="*/ 157 h 480"/>
                <a:gd name="T6" fmla="*/ 113 w 529"/>
                <a:gd name="T7" fmla="*/ 157 h 480"/>
                <a:gd name="T8" fmla="*/ 130 w 529"/>
                <a:gd name="T9" fmla="*/ 155 h 480"/>
                <a:gd name="T10" fmla="*/ 146 w 529"/>
                <a:gd name="T11" fmla="*/ 149 h 480"/>
                <a:gd name="T12" fmla="*/ 158 w 529"/>
                <a:gd name="T13" fmla="*/ 142 h 480"/>
                <a:gd name="T14" fmla="*/ 168 w 529"/>
                <a:gd name="T15" fmla="*/ 132 h 480"/>
                <a:gd name="T16" fmla="*/ 176 w 529"/>
                <a:gd name="T17" fmla="*/ 122 h 480"/>
                <a:gd name="T18" fmla="*/ 185 w 529"/>
                <a:gd name="T19" fmla="*/ 110 h 480"/>
                <a:gd name="T20" fmla="*/ 190 w 529"/>
                <a:gd name="T21" fmla="*/ 94 h 480"/>
                <a:gd name="T22" fmla="*/ 191 w 529"/>
                <a:gd name="T23" fmla="*/ 77 h 480"/>
                <a:gd name="T24" fmla="*/ 189 w 529"/>
                <a:gd name="T25" fmla="*/ 62 h 480"/>
                <a:gd name="T26" fmla="*/ 184 w 529"/>
                <a:gd name="T27" fmla="*/ 46 h 480"/>
                <a:gd name="T28" fmla="*/ 174 w 529"/>
                <a:gd name="T29" fmla="*/ 32 h 480"/>
                <a:gd name="T30" fmla="*/ 166 w 529"/>
                <a:gd name="T31" fmla="*/ 24 h 480"/>
                <a:gd name="T32" fmla="*/ 154 w 529"/>
                <a:gd name="T33" fmla="*/ 14 h 480"/>
                <a:gd name="T34" fmla="*/ 141 w 529"/>
                <a:gd name="T35" fmla="*/ 7 h 480"/>
                <a:gd name="T36" fmla="*/ 127 w 529"/>
                <a:gd name="T37" fmla="*/ 2 h 480"/>
                <a:gd name="T38" fmla="*/ 114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815" name="Freeform 1043"/>
            <p:cNvSpPr>
              <a:spLocks/>
            </p:cNvSpPr>
            <p:nvPr/>
          </p:nvSpPr>
          <p:spPr bwMode="auto">
            <a:xfrm>
              <a:off x="2160" y="1104"/>
              <a:ext cx="384" cy="192"/>
            </a:xfrm>
            <a:custGeom>
              <a:avLst/>
              <a:gdLst>
                <a:gd name="T0" fmla="*/ 0 w 384"/>
                <a:gd name="T1" fmla="*/ 0 h 192"/>
                <a:gd name="T2" fmla="*/ 144 w 384"/>
                <a:gd name="T3" fmla="*/ 0 h 192"/>
                <a:gd name="T4" fmla="*/ 144 w 384"/>
                <a:gd name="T5" fmla="*/ 192 h 192"/>
                <a:gd name="T6" fmla="*/ 384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0"/>
                  </a:moveTo>
                  <a:lnTo>
                    <a:pt x="144" y="0"/>
                  </a:lnTo>
                  <a:lnTo>
                    <a:pt x="144" y="192"/>
                  </a:lnTo>
                  <a:lnTo>
                    <a:pt x="384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6" name="Freeform 1044"/>
            <p:cNvSpPr>
              <a:spLocks/>
            </p:cNvSpPr>
            <p:nvPr/>
          </p:nvSpPr>
          <p:spPr bwMode="auto">
            <a:xfrm>
              <a:off x="2160" y="1488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44 w 384"/>
                <a:gd name="T3" fmla="*/ 240 h 240"/>
                <a:gd name="T4" fmla="*/ 144 w 384"/>
                <a:gd name="T5" fmla="*/ 48 h 240"/>
                <a:gd name="T6" fmla="*/ 144 w 384"/>
                <a:gd name="T7" fmla="*/ 0 h 240"/>
                <a:gd name="T8" fmla="*/ 384 w 384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40"/>
                <a:gd name="T17" fmla="*/ 384 w 384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40">
                  <a:moveTo>
                    <a:pt x="0" y="240"/>
                  </a:moveTo>
                  <a:lnTo>
                    <a:pt x="144" y="240"/>
                  </a:lnTo>
                  <a:lnTo>
                    <a:pt x="144" y="48"/>
                  </a:lnTo>
                  <a:lnTo>
                    <a:pt x="144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7" name="Line 1045"/>
            <p:cNvSpPr>
              <a:spLocks noChangeShapeType="1"/>
            </p:cNvSpPr>
            <p:nvPr/>
          </p:nvSpPr>
          <p:spPr bwMode="auto">
            <a:xfrm>
              <a:off x="144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8" name="Line 1046"/>
            <p:cNvSpPr>
              <a:spLocks noChangeShapeType="1"/>
            </p:cNvSpPr>
            <p:nvPr/>
          </p:nvSpPr>
          <p:spPr bwMode="auto">
            <a:xfrm>
              <a:off x="2928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9" name="Line 1047"/>
            <p:cNvSpPr>
              <a:spLocks noChangeShapeType="1"/>
            </p:cNvSpPr>
            <p:nvPr/>
          </p:nvSpPr>
          <p:spPr bwMode="auto">
            <a:xfrm flipH="1">
              <a:off x="720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0" name="Freeform 1048"/>
            <p:cNvSpPr>
              <a:spLocks/>
            </p:cNvSpPr>
            <p:nvPr/>
          </p:nvSpPr>
          <p:spPr bwMode="auto">
            <a:xfrm>
              <a:off x="720" y="912"/>
              <a:ext cx="1008" cy="96"/>
            </a:xfrm>
            <a:custGeom>
              <a:avLst/>
              <a:gdLst>
                <a:gd name="T0" fmla="*/ 0 w 1008"/>
                <a:gd name="T1" fmla="*/ 0 h 96"/>
                <a:gd name="T2" fmla="*/ 864 w 1008"/>
                <a:gd name="T3" fmla="*/ 0 h 96"/>
                <a:gd name="T4" fmla="*/ 864 w 1008"/>
                <a:gd name="T5" fmla="*/ 96 h 96"/>
                <a:gd name="T6" fmla="*/ 1008 w 1008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96"/>
                <a:gd name="T14" fmla="*/ 1008 w 1008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96">
                  <a:moveTo>
                    <a:pt x="0" y="0"/>
                  </a:moveTo>
                  <a:lnTo>
                    <a:pt x="864" y="0"/>
                  </a:lnTo>
                  <a:lnTo>
                    <a:pt x="864" y="96"/>
                  </a:lnTo>
                  <a:lnTo>
                    <a:pt x="1008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1" name="Freeform 1049"/>
            <p:cNvSpPr>
              <a:spLocks/>
            </p:cNvSpPr>
            <p:nvPr/>
          </p:nvSpPr>
          <p:spPr bwMode="auto">
            <a:xfrm>
              <a:off x="864" y="1200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0 w 864"/>
                <a:gd name="T3" fmla="*/ 432 h 432"/>
                <a:gd name="T4" fmla="*/ 864 w 864"/>
                <a:gd name="T5" fmla="*/ 432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lnTo>
                    <a:pt x="0" y="432"/>
                  </a:lnTo>
                  <a:lnTo>
                    <a:pt x="864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2" name="Line 1050"/>
            <p:cNvSpPr>
              <a:spLocks noChangeShapeType="1"/>
            </p:cNvSpPr>
            <p:nvPr/>
          </p:nvSpPr>
          <p:spPr bwMode="auto">
            <a:xfrm flipH="1">
              <a:off x="720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3" name="Text Box 1051"/>
            <p:cNvSpPr txBox="1">
              <a:spLocks noChangeArrowheads="1"/>
            </p:cNvSpPr>
            <p:nvPr/>
          </p:nvSpPr>
          <p:spPr bwMode="auto">
            <a:xfrm>
              <a:off x="496" y="782"/>
              <a:ext cx="19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A</a:t>
              </a:r>
              <a:endParaRPr lang="en-US" altLang="x-none" sz="170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117824" name="Text Box 1052"/>
            <p:cNvSpPr txBox="1">
              <a:spLocks noChangeArrowheads="1"/>
            </p:cNvSpPr>
            <p:nvPr/>
          </p:nvSpPr>
          <p:spPr bwMode="auto">
            <a:xfrm>
              <a:off x="494" y="1070"/>
              <a:ext cx="1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C</a:t>
              </a:r>
              <a:endParaRPr lang="en-US" altLang="x-none" sz="170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117825" name="Text Box 1053"/>
            <p:cNvSpPr txBox="1">
              <a:spLocks noChangeArrowheads="1"/>
            </p:cNvSpPr>
            <p:nvPr/>
          </p:nvSpPr>
          <p:spPr bwMode="auto">
            <a:xfrm>
              <a:off x="496" y="1694"/>
              <a:ext cx="1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B</a:t>
              </a:r>
              <a:endParaRPr lang="en-US" altLang="x-none" sz="170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117826" name="Text Box 1054"/>
            <p:cNvSpPr txBox="1">
              <a:spLocks noChangeArrowheads="1"/>
            </p:cNvSpPr>
            <p:nvPr/>
          </p:nvSpPr>
          <p:spPr bwMode="auto">
            <a:xfrm>
              <a:off x="3227" y="1262"/>
              <a:ext cx="195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 b="1">
                  <a:latin typeface="Verdana" pitchFamily="34" charset="0"/>
                </a:rPr>
                <a:t>Z</a:t>
              </a:r>
              <a:endParaRPr lang="en-US" altLang="x-none" sz="1700" b="1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grpSp>
          <p:nvGrpSpPr>
            <p:cNvPr id="117827" name="Group 1055"/>
            <p:cNvGrpSpPr>
              <a:grpSpLocks/>
            </p:cNvGrpSpPr>
            <p:nvPr/>
          </p:nvGrpSpPr>
          <p:grpSpPr bwMode="auto">
            <a:xfrm>
              <a:off x="2496" y="1200"/>
              <a:ext cx="432" cy="384"/>
              <a:chOff x="4080" y="1968"/>
              <a:chExt cx="432" cy="384"/>
            </a:xfrm>
          </p:grpSpPr>
          <p:sp>
            <p:nvSpPr>
              <p:cNvPr id="117828" name="AutoShape 1056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1700">
                  <a:latin typeface="Verdana" pitchFamily="34" charset="0"/>
                </a:endParaRPr>
              </a:p>
            </p:txBody>
          </p:sp>
          <p:sp>
            <p:nvSpPr>
              <p:cNvPr id="117829" name="Freeform 1057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0" name="Freeform 1058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1" name="Line 1059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2" name="Line 1060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3" name="Freeform 1061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34" name="Freeform 1062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1351" name="Text Box 1063"/>
          <p:cNvSpPr txBox="1">
            <a:spLocks noChangeArrowheads="1"/>
          </p:cNvSpPr>
          <p:nvPr/>
        </p:nvSpPr>
        <p:spPr bwMode="auto">
          <a:xfrm>
            <a:off x="4097338" y="2840038"/>
            <a:ext cx="5746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1700">
                <a:latin typeface="Verdana" pitchFamily="34" charset="0"/>
              </a:rPr>
              <a:t>B·C</a:t>
            </a:r>
          </a:p>
        </p:txBody>
      </p:sp>
      <p:grpSp>
        <p:nvGrpSpPr>
          <p:cNvPr id="6" name="Group 1064"/>
          <p:cNvGrpSpPr>
            <a:grpSpLocks/>
          </p:cNvGrpSpPr>
          <p:nvPr/>
        </p:nvGrpSpPr>
        <p:grpSpPr bwMode="auto">
          <a:xfrm>
            <a:off x="5233988" y="2462213"/>
            <a:ext cx="1474787" cy="354012"/>
            <a:chOff x="2722" y="1599"/>
            <a:chExt cx="858" cy="223"/>
          </a:xfrm>
        </p:grpSpPr>
        <p:grpSp>
          <p:nvGrpSpPr>
            <p:cNvPr id="117807" name="Group 1065"/>
            <p:cNvGrpSpPr>
              <a:grpSpLocks/>
            </p:cNvGrpSpPr>
            <p:nvPr/>
          </p:nvGrpSpPr>
          <p:grpSpPr bwMode="auto">
            <a:xfrm>
              <a:off x="2722" y="1599"/>
              <a:ext cx="329" cy="223"/>
              <a:chOff x="2674" y="783"/>
              <a:chExt cx="329" cy="223"/>
            </a:xfrm>
          </p:grpSpPr>
          <p:sp>
            <p:nvSpPr>
              <p:cNvPr id="117810" name="Text Box 1066"/>
              <p:cNvSpPr txBox="1">
                <a:spLocks noChangeArrowheads="1"/>
              </p:cNvSpPr>
              <p:nvPr/>
            </p:nvSpPr>
            <p:spPr bwMode="auto">
              <a:xfrm>
                <a:off x="2674" y="783"/>
                <a:ext cx="32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 sz="1700">
                    <a:latin typeface="Verdana" pitchFamily="34" charset="0"/>
                  </a:rPr>
                  <a:t>A·C</a:t>
                </a:r>
              </a:p>
            </p:txBody>
          </p:sp>
          <p:sp>
            <p:nvSpPr>
              <p:cNvPr id="117811" name="Line 1067"/>
              <p:cNvSpPr>
                <a:spLocks noChangeShapeType="1"/>
              </p:cNvSpPr>
              <p:nvPr/>
            </p:nvSpPr>
            <p:spPr bwMode="auto">
              <a:xfrm>
                <a:off x="2887" y="81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808" name="Text Box 1068"/>
            <p:cNvSpPr txBox="1">
              <a:spLocks noChangeArrowheads="1"/>
            </p:cNvSpPr>
            <p:nvPr/>
          </p:nvSpPr>
          <p:spPr bwMode="auto">
            <a:xfrm>
              <a:off x="3251" y="1599"/>
              <a:ext cx="32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B·C</a:t>
              </a:r>
            </a:p>
          </p:txBody>
        </p:sp>
        <p:sp>
          <p:nvSpPr>
            <p:cNvPr id="117809" name="Text Box 1069"/>
            <p:cNvSpPr txBox="1">
              <a:spLocks noChangeArrowheads="1"/>
            </p:cNvSpPr>
            <p:nvPr/>
          </p:nvSpPr>
          <p:spPr bwMode="auto">
            <a:xfrm>
              <a:off x="3048" y="1599"/>
              <a:ext cx="21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+</a:t>
              </a:r>
            </a:p>
          </p:txBody>
        </p:sp>
      </p:grpSp>
      <p:grpSp>
        <p:nvGrpSpPr>
          <p:cNvPr id="8" name="Group 1070"/>
          <p:cNvGrpSpPr>
            <a:grpSpLocks/>
          </p:cNvGrpSpPr>
          <p:nvPr/>
        </p:nvGrpSpPr>
        <p:grpSpPr bwMode="auto">
          <a:xfrm>
            <a:off x="3763963" y="3887788"/>
            <a:ext cx="703262" cy="473075"/>
            <a:chOff x="2661" y="763"/>
            <a:chExt cx="409" cy="298"/>
          </a:xfrm>
        </p:grpSpPr>
        <p:sp>
          <p:nvSpPr>
            <p:cNvPr id="117805" name="Text Box 1071"/>
            <p:cNvSpPr txBox="1">
              <a:spLocks noChangeArrowheads="1"/>
            </p:cNvSpPr>
            <p:nvPr/>
          </p:nvSpPr>
          <p:spPr bwMode="auto">
            <a:xfrm>
              <a:off x="2661" y="763"/>
              <a:ext cx="40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A·C</a:t>
              </a:r>
            </a:p>
          </p:txBody>
        </p:sp>
        <p:sp>
          <p:nvSpPr>
            <p:cNvPr id="117806" name="Line 1072"/>
            <p:cNvSpPr>
              <a:spLocks noChangeShapeType="1"/>
            </p:cNvSpPr>
            <p:nvPr/>
          </p:nvSpPr>
          <p:spPr bwMode="auto">
            <a:xfrm>
              <a:off x="2928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61" name="Text Box 1073"/>
          <p:cNvSpPr txBox="1">
            <a:spLocks noChangeArrowheads="1"/>
          </p:cNvSpPr>
          <p:nvPr/>
        </p:nvSpPr>
        <p:spPr bwMode="auto">
          <a:xfrm>
            <a:off x="4832350" y="3886200"/>
            <a:ext cx="692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3" tIns="47892" rIns="95783" bIns="47892" anchor="ctr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/>
              <a:t>B·C</a:t>
            </a:r>
          </a:p>
        </p:txBody>
      </p:sp>
      <p:grpSp>
        <p:nvGrpSpPr>
          <p:cNvPr id="117775" name="Group 1074"/>
          <p:cNvGrpSpPr>
            <a:grpSpLocks/>
          </p:cNvGrpSpPr>
          <p:nvPr/>
        </p:nvGrpSpPr>
        <p:grpSpPr bwMode="auto">
          <a:xfrm>
            <a:off x="1595438" y="3887788"/>
            <a:ext cx="7167562" cy="2208212"/>
            <a:chOff x="584" y="2491"/>
            <a:chExt cx="4168" cy="1391"/>
          </a:xfrm>
        </p:grpSpPr>
        <p:sp>
          <p:nvSpPr>
            <p:cNvPr id="117794" name="Text Box 1075"/>
            <p:cNvSpPr txBox="1">
              <a:spLocks noChangeArrowheads="1"/>
            </p:cNvSpPr>
            <p:nvPr/>
          </p:nvSpPr>
          <p:spPr bwMode="auto">
            <a:xfrm>
              <a:off x="624" y="2784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17795" name="Text Box 1076"/>
            <p:cNvSpPr txBox="1">
              <a:spLocks noChangeArrowheads="1"/>
            </p:cNvSpPr>
            <p:nvPr/>
          </p:nvSpPr>
          <p:spPr bwMode="auto">
            <a:xfrm>
              <a:off x="864" y="2784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17796" name="Text Box 1077"/>
            <p:cNvSpPr txBox="1">
              <a:spLocks noChangeArrowheads="1"/>
            </p:cNvSpPr>
            <p:nvPr/>
          </p:nvSpPr>
          <p:spPr bwMode="auto">
            <a:xfrm>
              <a:off x="1104" y="2784"/>
              <a:ext cx="169" cy="1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x-none" sz="1500">
                  <a:latin typeface="Arial" pitchFamily="34" charset="0"/>
                </a:rPr>
                <a:t>1</a:t>
              </a:r>
            </a:p>
          </p:txBody>
        </p:sp>
        <p:sp>
          <p:nvSpPr>
            <p:cNvPr id="117797" name="Line 1078"/>
            <p:cNvSpPr>
              <a:spLocks noChangeShapeType="1"/>
            </p:cNvSpPr>
            <p:nvPr/>
          </p:nvSpPr>
          <p:spPr bwMode="auto">
            <a:xfrm>
              <a:off x="624" y="2784"/>
              <a:ext cx="4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8" name="Line 1079"/>
            <p:cNvSpPr>
              <a:spLocks noChangeShapeType="1"/>
            </p:cNvSpPr>
            <p:nvPr/>
          </p:nvSpPr>
          <p:spPr bwMode="auto">
            <a:xfrm>
              <a:off x="1344" y="254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9" name="Text Box 1080"/>
            <p:cNvSpPr txBox="1">
              <a:spLocks noChangeArrowheads="1"/>
            </p:cNvSpPr>
            <p:nvPr/>
          </p:nvSpPr>
          <p:spPr bwMode="auto">
            <a:xfrm>
              <a:off x="584" y="2491"/>
              <a:ext cx="24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A</a:t>
              </a:r>
            </a:p>
          </p:txBody>
        </p:sp>
        <p:sp>
          <p:nvSpPr>
            <p:cNvPr id="117800" name="Text Box 1081"/>
            <p:cNvSpPr txBox="1">
              <a:spLocks noChangeArrowheads="1"/>
            </p:cNvSpPr>
            <p:nvPr/>
          </p:nvSpPr>
          <p:spPr bwMode="auto">
            <a:xfrm>
              <a:off x="824" y="2491"/>
              <a:ext cx="23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B</a:t>
              </a:r>
            </a:p>
          </p:txBody>
        </p:sp>
        <p:sp>
          <p:nvSpPr>
            <p:cNvPr id="117801" name="Text Box 1082"/>
            <p:cNvSpPr txBox="1">
              <a:spLocks noChangeArrowheads="1"/>
            </p:cNvSpPr>
            <p:nvPr/>
          </p:nvSpPr>
          <p:spPr bwMode="auto">
            <a:xfrm>
              <a:off x="1064" y="2491"/>
              <a:ext cx="23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C</a:t>
              </a:r>
            </a:p>
          </p:txBody>
        </p:sp>
        <p:sp>
          <p:nvSpPr>
            <p:cNvPr id="117802" name="Line 1083"/>
            <p:cNvSpPr>
              <a:spLocks noChangeShapeType="1"/>
            </p:cNvSpPr>
            <p:nvPr/>
          </p:nvSpPr>
          <p:spPr bwMode="auto">
            <a:xfrm>
              <a:off x="1728" y="254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3" name="Line 1084"/>
            <p:cNvSpPr>
              <a:spLocks noChangeShapeType="1"/>
            </p:cNvSpPr>
            <p:nvPr/>
          </p:nvSpPr>
          <p:spPr bwMode="auto">
            <a:xfrm>
              <a:off x="2352" y="254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04" name="Line 1085"/>
            <p:cNvSpPr>
              <a:spLocks noChangeShapeType="1"/>
            </p:cNvSpPr>
            <p:nvPr/>
          </p:nvSpPr>
          <p:spPr bwMode="auto">
            <a:xfrm>
              <a:off x="2976" y="254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86"/>
          <p:cNvGrpSpPr>
            <a:grpSpLocks/>
          </p:cNvGrpSpPr>
          <p:nvPr/>
        </p:nvGrpSpPr>
        <p:grpSpPr bwMode="auto">
          <a:xfrm>
            <a:off x="5973763" y="3887788"/>
            <a:ext cx="2190750" cy="473075"/>
            <a:chOff x="3130" y="2491"/>
            <a:chExt cx="1274" cy="298"/>
          </a:xfrm>
        </p:grpSpPr>
        <p:grpSp>
          <p:nvGrpSpPr>
            <p:cNvPr id="117787" name="Group 1087"/>
            <p:cNvGrpSpPr>
              <a:grpSpLocks/>
            </p:cNvGrpSpPr>
            <p:nvPr/>
          </p:nvGrpSpPr>
          <p:grpSpPr bwMode="auto">
            <a:xfrm>
              <a:off x="3477" y="2491"/>
              <a:ext cx="927" cy="298"/>
              <a:chOff x="2709" y="1579"/>
              <a:chExt cx="927" cy="298"/>
            </a:xfrm>
          </p:grpSpPr>
          <p:grpSp>
            <p:nvGrpSpPr>
              <p:cNvPr id="117789" name="Group 1088"/>
              <p:cNvGrpSpPr>
                <a:grpSpLocks/>
              </p:cNvGrpSpPr>
              <p:nvPr/>
            </p:nvGrpSpPr>
            <p:grpSpPr bwMode="auto">
              <a:xfrm>
                <a:off x="2709" y="1579"/>
                <a:ext cx="409" cy="298"/>
                <a:chOff x="2661" y="763"/>
                <a:chExt cx="409" cy="298"/>
              </a:xfrm>
            </p:grpSpPr>
            <p:sp>
              <p:nvSpPr>
                <p:cNvPr id="117792" name="Text Box 1089"/>
                <p:cNvSpPr txBox="1">
                  <a:spLocks noChangeArrowheads="1"/>
                </p:cNvSpPr>
                <p:nvPr/>
              </p:nvSpPr>
              <p:spPr bwMode="auto">
                <a:xfrm>
                  <a:off x="2661" y="763"/>
                  <a:ext cx="409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5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x-none"/>
                    <a:t>A·C</a:t>
                  </a:r>
                </a:p>
              </p:txBody>
            </p:sp>
            <p:sp>
              <p:nvSpPr>
                <p:cNvPr id="117793" name="Line 1090"/>
                <p:cNvSpPr>
                  <a:spLocks noChangeShapeType="1"/>
                </p:cNvSpPr>
                <p:nvPr/>
              </p:nvSpPr>
              <p:spPr bwMode="auto">
                <a:xfrm>
                  <a:off x="2928" y="81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790" name="Text Box 1091"/>
              <p:cNvSpPr txBox="1">
                <a:spLocks noChangeArrowheads="1"/>
              </p:cNvSpPr>
              <p:nvPr/>
            </p:nvSpPr>
            <p:spPr bwMode="auto">
              <a:xfrm>
                <a:off x="3237" y="1579"/>
                <a:ext cx="39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/>
                  <a:t>B·C</a:t>
                </a:r>
              </a:p>
            </p:txBody>
          </p:sp>
          <p:sp>
            <p:nvSpPr>
              <p:cNvPr id="117791" name="Text Box 1092"/>
              <p:cNvSpPr txBox="1">
                <a:spLocks noChangeArrowheads="1"/>
              </p:cNvSpPr>
              <p:nvPr/>
            </p:nvSpPr>
            <p:spPr bwMode="auto">
              <a:xfrm>
                <a:off x="3077" y="1579"/>
                <a:ext cx="21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x-none"/>
                  <a:t>+</a:t>
                </a:r>
              </a:p>
            </p:txBody>
          </p:sp>
        </p:grpSp>
        <p:sp>
          <p:nvSpPr>
            <p:cNvPr id="117788" name="Text Box 1093"/>
            <p:cNvSpPr txBox="1">
              <a:spLocks noChangeArrowheads="1"/>
            </p:cNvSpPr>
            <p:nvPr/>
          </p:nvSpPr>
          <p:spPr bwMode="auto">
            <a:xfrm>
              <a:off x="3130" y="2491"/>
              <a:ext cx="4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Z = </a:t>
              </a:r>
            </a:p>
          </p:txBody>
        </p:sp>
      </p:grpSp>
      <p:grpSp>
        <p:nvGrpSpPr>
          <p:cNvPr id="13" name="Group 1094"/>
          <p:cNvGrpSpPr>
            <a:grpSpLocks/>
          </p:cNvGrpSpPr>
          <p:nvPr/>
        </p:nvGrpSpPr>
        <p:grpSpPr bwMode="auto">
          <a:xfrm>
            <a:off x="3070225" y="3887788"/>
            <a:ext cx="395288" cy="473075"/>
            <a:chOff x="1442" y="2491"/>
            <a:chExt cx="230" cy="298"/>
          </a:xfrm>
        </p:grpSpPr>
        <p:sp>
          <p:nvSpPr>
            <p:cNvPr id="117785" name="Text Box 1095"/>
            <p:cNvSpPr txBox="1">
              <a:spLocks noChangeArrowheads="1"/>
            </p:cNvSpPr>
            <p:nvPr/>
          </p:nvSpPr>
          <p:spPr bwMode="auto">
            <a:xfrm>
              <a:off x="1442" y="2491"/>
              <a:ext cx="23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/>
                <a:t>C</a:t>
              </a:r>
            </a:p>
          </p:txBody>
        </p:sp>
        <p:sp>
          <p:nvSpPr>
            <p:cNvPr id="117786" name="Line 1096"/>
            <p:cNvSpPr>
              <a:spLocks noChangeShapeType="1"/>
            </p:cNvSpPr>
            <p:nvPr/>
          </p:nvSpPr>
          <p:spPr bwMode="auto">
            <a:xfrm>
              <a:off x="14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97"/>
          <p:cNvGrpSpPr>
            <a:grpSpLocks/>
          </p:cNvGrpSpPr>
          <p:nvPr/>
        </p:nvGrpSpPr>
        <p:grpSpPr bwMode="auto">
          <a:xfrm>
            <a:off x="2749550" y="2081213"/>
            <a:ext cx="338138" cy="354012"/>
            <a:chOff x="1451" y="2511"/>
            <a:chExt cx="196" cy="223"/>
          </a:xfrm>
        </p:grpSpPr>
        <p:sp>
          <p:nvSpPr>
            <p:cNvPr id="117783" name="Text Box 1098"/>
            <p:cNvSpPr txBox="1">
              <a:spLocks noChangeArrowheads="1"/>
            </p:cNvSpPr>
            <p:nvPr/>
          </p:nvSpPr>
          <p:spPr bwMode="auto">
            <a:xfrm>
              <a:off x="1451" y="2511"/>
              <a:ext cx="1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700">
                  <a:latin typeface="Verdana" pitchFamily="34" charset="0"/>
                </a:rPr>
                <a:t>C</a:t>
              </a:r>
            </a:p>
          </p:txBody>
        </p:sp>
        <p:sp>
          <p:nvSpPr>
            <p:cNvPr id="117784" name="Line 1099"/>
            <p:cNvSpPr>
              <a:spLocks noChangeShapeType="1"/>
            </p:cNvSpPr>
            <p:nvPr/>
          </p:nvSpPr>
          <p:spPr bwMode="auto">
            <a:xfrm>
              <a:off x="14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95300" y="152400"/>
            <a:ext cx="8915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3" tIns="47892" rIns="95783" bIns="47892" anchor="b"/>
          <a:lstStyle/>
          <a:p>
            <a:pPr>
              <a:defRPr/>
            </a:pPr>
            <a:r>
              <a:rPr lang="en-US" altLang="x-none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Symbolic Analysis -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6" grpId="0" autoUpdateAnimBg="0"/>
      <p:bldP spid="141317" grpId="0" autoUpdateAnimBg="0"/>
      <p:bldP spid="141318" grpId="0" autoUpdateAnimBg="0"/>
      <p:bldP spid="141319" grpId="0" autoUpdateAnimBg="0"/>
      <p:bldP spid="141320" grpId="0" autoUpdateAnimBg="0"/>
      <p:bldP spid="141321" grpId="0" autoUpdateAnimBg="0"/>
      <p:bldP spid="141351" grpId="0" autoUpdateAnimBg="0"/>
      <p:bldP spid="1413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D97DEC5B-E604-40AD-B4EA-68282A1C14FC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4029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r>
              <a:rPr lang="en-US" altLang="x-none"/>
              <a:t>Symbolic Analysis (cont.)</a:t>
            </a:r>
          </a:p>
        </p:txBody>
      </p:sp>
      <p:sp>
        <p:nvSpPr>
          <p:cNvPr id="118787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 lIns="95783" tIns="47892" rIns="95783" bIns="47892"/>
          <a:lstStyle/>
          <a:p>
            <a:pPr eaLnBrk="1" hangingPunct="1"/>
            <a:r>
              <a:rPr lang="en-US" altLang="x-none" dirty="0"/>
              <a:t>Note that we are constructing the truth table as we go</a:t>
            </a:r>
          </a:p>
          <a:p>
            <a:pPr lvl="1" eaLnBrk="1" hangingPunct="1"/>
            <a:r>
              <a:rPr lang="en-US" altLang="x-none" dirty="0"/>
              <a:t>truth table has a column for each intermediate gate output</a:t>
            </a:r>
          </a:p>
          <a:p>
            <a:pPr lvl="1" eaLnBrk="1" hangingPunct="1"/>
            <a:r>
              <a:rPr lang="en-US" altLang="x-none" dirty="0"/>
              <a:t>intermediate outputs are combined in the truth table to generate the complex columns</a:t>
            </a:r>
          </a:p>
          <a:p>
            <a:pPr eaLnBrk="1" hangingPunct="1"/>
            <a:r>
              <a:rPr lang="en-US" altLang="x-none" dirty="0"/>
              <a:t>Symbolic analysis is </a:t>
            </a:r>
            <a:r>
              <a:rPr lang="en-US" altLang="x-none" u="sng" dirty="0"/>
              <a:t>more work</a:t>
            </a:r>
            <a:r>
              <a:rPr lang="en-US" altLang="x-none" dirty="0"/>
              <a:t> but gives us </a:t>
            </a:r>
            <a:r>
              <a:rPr lang="en-US" altLang="x-none" u="sng" dirty="0"/>
              <a:t>complete information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448800" y="60960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D3D62A4C-5DD4-4359-B6BC-44907318F6BC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5783" tIns="47892" rIns="95783" bIns="47892"/>
          <a:lstStyle/>
          <a:p>
            <a:pPr eaLnBrk="1" hangingPunct="1">
              <a:defRPr/>
            </a:pPr>
            <a:endParaRPr lang="tr-TR" altLang="x-none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9290050" cy="2209794"/>
          </a:xfrm>
        </p:spPr>
        <p:txBody>
          <a:bodyPr lIns="95783" tIns="47892" rIns="95783" bIns="47892"/>
          <a:lstStyle/>
          <a:p>
            <a:pPr eaLnBrk="1" hangingPunct="1"/>
            <a:r>
              <a:rPr lang="tr-TR" altLang="x-none" dirty="0"/>
              <a:t>What if we have only the truth table?</a:t>
            </a:r>
          </a:p>
          <a:p>
            <a:pPr eaLnBrk="1" hangingPunct="1"/>
            <a:r>
              <a:rPr lang="tr-TR" altLang="x-none" dirty="0"/>
              <a:t>Can we obtain simplified expressions from the truth table?</a:t>
            </a:r>
          </a:p>
          <a:p>
            <a:pPr eaLnBrk="1" hangingPunct="1"/>
            <a:r>
              <a:rPr lang="tr-TR" altLang="x-none" dirty="0"/>
              <a:t>We need it when we do design instead of analysis</a:t>
            </a:r>
          </a:p>
          <a:p>
            <a:pPr eaLnBrk="1" hangingPunct="1"/>
            <a:r>
              <a:rPr lang="tr-TR" altLang="x-none" sz="2900" i="1" dirty="0">
                <a:solidFill>
                  <a:srgbClr val="800000"/>
                </a:solidFill>
              </a:rPr>
              <a:t>Consider the Liquid Tank example</a:t>
            </a:r>
          </a:p>
          <a:p>
            <a:pPr eaLnBrk="1" hangingPunct="1"/>
            <a:endParaRPr lang="en-US" altLang="x-none" sz="1800" dirty="0">
              <a:solidFill>
                <a:srgbClr val="800000"/>
              </a:solidFill>
            </a:endParaRPr>
          </a:p>
          <a:p>
            <a:pPr eaLnBrk="1" hangingPunct="1"/>
            <a:endParaRPr lang="en-US" altLang="x-none" sz="1800" dirty="0">
              <a:solidFill>
                <a:srgbClr val="80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x-none" sz="1800" dirty="0">
                <a:solidFill>
                  <a:srgbClr val="800000"/>
                </a:solidFill>
              </a:rPr>
              <a:t>     </a:t>
            </a:r>
            <a:r>
              <a:rPr lang="tr-TR" altLang="x-none" sz="1800" dirty="0">
                <a:solidFill>
                  <a:srgbClr val="800000"/>
                </a:solidFill>
              </a:rPr>
              <a:t>HI       </a:t>
            </a:r>
            <a:r>
              <a:rPr lang="en-US" altLang="x-none" sz="1800" dirty="0">
                <a:solidFill>
                  <a:srgbClr val="800000"/>
                </a:solidFill>
              </a:rPr>
              <a:t> </a:t>
            </a:r>
            <a:r>
              <a:rPr lang="tr-TR" altLang="x-none" sz="1800" dirty="0">
                <a:solidFill>
                  <a:srgbClr val="800000"/>
                </a:solidFill>
              </a:rPr>
              <a:t>LO    </a:t>
            </a:r>
            <a:r>
              <a:rPr lang="en-US" altLang="x-none" sz="1800" dirty="0">
                <a:solidFill>
                  <a:srgbClr val="800000"/>
                </a:solidFill>
              </a:rPr>
              <a:t>    </a:t>
            </a:r>
            <a:r>
              <a:rPr lang="tr-TR" altLang="x-none" sz="1800" dirty="0">
                <a:solidFill>
                  <a:srgbClr val="800000"/>
                </a:solidFill>
              </a:rPr>
              <a:t>  Pump     Drain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x-none" sz="1800" dirty="0">
                <a:solidFill>
                  <a:srgbClr val="800000"/>
                </a:solidFill>
              </a:rPr>
              <a:t>     </a:t>
            </a:r>
            <a:r>
              <a:rPr lang="tr-TR" altLang="x-none" sz="1800" dirty="0">
                <a:solidFill>
                  <a:srgbClr val="800000"/>
                </a:solidFill>
              </a:rPr>
              <a:t>0       </a:t>
            </a:r>
            <a:r>
              <a:rPr lang="en-US" altLang="x-none" sz="1800" dirty="0">
                <a:solidFill>
                  <a:srgbClr val="800000"/>
                </a:solidFill>
              </a:rPr>
              <a:t> </a:t>
            </a:r>
            <a:r>
              <a:rPr lang="tr-TR" altLang="x-none" sz="1800" dirty="0">
                <a:solidFill>
                  <a:srgbClr val="800000"/>
                </a:solidFill>
              </a:rPr>
              <a:t>   0       </a:t>
            </a:r>
            <a:r>
              <a:rPr lang="en-US" altLang="x-none" sz="1800" dirty="0">
                <a:solidFill>
                  <a:srgbClr val="800000"/>
                </a:solidFill>
              </a:rPr>
              <a:t>    </a:t>
            </a:r>
            <a:r>
              <a:rPr lang="tr-TR" altLang="x-none" sz="1800" dirty="0">
                <a:solidFill>
                  <a:srgbClr val="800000"/>
                </a:solidFill>
              </a:rPr>
              <a:t>    0             0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x-none" sz="1800" dirty="0">
                <a:solidFill>
                  <a:srgbClr val="800000"/>
                </a:solidFill>
              </a:rPr>
              <a:t>     </a:t>
            </a:r>
            <a:r>
              <a:rPr lang="tr-TR" altLang="x-none" sz="1800" dirty="0">
                <a:solidFill>
                  <a:srgbClr val="800000"/>
                </a:solidFill>
              </a:rPr>
              <a:t>0       </a:t>
            </a:r>
            <a:r>
              <a:rPr lang="en-US" altLang="x-none" sz="1800" dirty="0">
                <a:solidFill>
                  <a:srgbClr val="800000"/>
                </a:solidFill>
              </a:rPr>
              <a:t> </a:t>
            </a:r>
            <a:r>
              <a:rPr lang="tr-TR" altLang="x-none" sz="1800" dirty="0">
                <a:solidFill>
                  <a:srgbClr val="800000"/>
                </a:solidFill>
              </a:rPr>
              <a:t>   1     </a:t>
            </a:r>
            <a:r>
              <a:rPr lang="en-US" altLang="x-none" sz="1800" dirty="0">
                <a:solidFill>
                  <a:srgbClr val="800000"/>
                </a:solidFill>
              </a:rPr>
              <a:t>    </a:t>
            </a:r>
            <a:r>
              <a:rPr lang="tr-TR" altLang="x-none" sz="1800" dirty="0">
                <a:solidFill>
                  <a:srgbClr val="800000"/>
                </a:solidFill>
              </a:rPr>
              <a:t>      1             0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x-none" sz="1800" dirty="0">
                <a:solidFill>
                  <a:srgbClr val="800000"/>
                </a:solidFill>
              </a:rPr>
              <a:t>     </a:t>
            </a:r>
            <a:r>
              <a:rPr lang="tr-TR" altLang="x-none" sz="1800" dirty="0">
                <a:solidFill>
                  <a:srgbClr val="800000"/>
                </a:solidFill>
              </a:rPr>
              <a:t>1      </a:t>
            </a:r>
            <a:r>
              <a:rPr lang="en-US" altLang="x-none" sz="1800" dirty="0">
                <a:solidFill>
                  <a:srgbClr val="800000"/>
                </a:solidFill>
              </a:rPr>
              <a:t> </a:t>
            </a:r>
            <a:r>
              <a:rPr lang="tr-TR" altLang="x-none" sz="1800" dirty="0">
                <a:solidFill>
                  <a:srgbClr val="800000"/>
                </a:solidFill>
              </a:rPr>
              <a:t>    0      </a:t>
            </a:r>
            <a:r>
              <a:rPr lang="en-US" altLang="x-none" sz="1800" dirty="0">
                <a:solidFill>
                  <a:srgbClr val="800000"/>
                </a:solidFill>
              </a:rPr>
              <a:t>    </a:t>
            </a:r>
            <a:r>
              <a:rPr lang="tr-TR" altLang="x-none" sz="1800" dirty="0">
                <a:solidFill>
                  <a:srgbClr val="800000"/>
                </a:solidFill>
              </a:rPr>
              <a:t>     0             1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x-none" sz="1800" dirty="0">
                <a:solidFill>
                  <a:srgbClr val="800000"/>
                </a:solidFill>
              </a:rPr>
              <a:t>     </a:t>
            </a:r>
            <a:r>
              <a:rPr lang="tr-TR" altLang="x-none" sz="1800" dirty="0">
                <a:solidFill>
                  <a:srgbClr val="800000"/>
                </a:solidFill>
              </a:rPr>
              <a:t>1       </a:t>
            </a:r>
            <a:r>
              <a:rPr lang="en-US" altLang="x-none" sz="1800" dirty="0">
                <a:solidFill>
                  <a:srgbClr val="800000"/>
                </a:solidFill>
              </a:rPr>
              <a:t> </a:t>
            </a:r>
            <a:r>
              <a:rPr lang="tr-TR" altLang="x-none" sz="1800" dirty="0">
                <a:solidFill>
                  <a:srgbClr val="800000"/>
                </a:solidFill>
              </a:rPr>
              <a:t>   1          </a:t>
            </a:r>
            <a:r>
              <a:rPr lang="en-US" altLang="x-none" sz="1800" dirty="0">
                <a:solidFill>
                  <a:srgbClr val="800000"/>
                </a:solidFill>
              </a:rPr>
              <a:t>    </a:t>
            </a:r>
            <a:r>
              <a:rPr lang="tr-TR" altLang="x-none" sz="1800" dirty="0">
                <a:solidFill>
                  <a:srgbClr val="800000"/>
                </a:solidFill>
              </a:rPr>
              <a:t> x             x </a:t>
            </a:r>
            <a:r>
              <a:rPr lang="en-US" altLang="x-none" sz="1800" dirty="0">
                <a:solidFill>
                  <a:srgbClr val="800000"/>
                </a:solidFill>
              </a:rPr>
              <a:t>  </a:t>
            </a:r>
            <a:endParaRPr lang="tr-TR" altLang="x-none" sz="2200" dirty="0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800100" y="4232275"/>
            <a:ext cx="3467100" cy="0"/>
          </a:xfrm>
          <a:prstGeom prst="line">
            <a:avLst/>
          </a:prstGeom>
          <a:noFill/>
          <a:ln w="57150" cmpd="thickThin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1460500" y="3810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4950" y="3940175"/>
            <a:ext cx="42100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3" tIns="47892" rIns="95783" bIns="47892">
            <a:spAutoFit/>
          </a:bodyPr>
          <a:lstStyle>
            <a:lvl1pPr algn="ctr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ctr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ctr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ctr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ctr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tr-TR" altLang="x-none" sz="2100" i="1" dirty="0">
                <a:latin typeface="Verdana" pitchFamily="34" charset="0"/>
              </a:rPr>
              <a:t>By observing the pump column, can we write an expression for pump?</a:t>
            </a:r>
          </a:p>
          <a:p>
            <a:pPr algn="l">
              <a:spcBef>
                <a:spcPct val="50000"/>
              </a:spcBef>
              <a:defRPr/>
            </a:pPr>
            <a:r>
              <a:rPr lang="tr-TR" altLang="x-none" sz="2800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Pump = HI’.LO</a:t>
            </a:r>
          </a:p>
        </p:txBody>
      </p:sp>
      <p:sp>
        <p:nvSpPr>
          <p:cNvPr id="119818" name="Line 5"/>
          <p:cNvSpPr>
            <a:spLocks noChangeShapeType="1"/>
          </p:cNvSpPr>
          <p:nvPr/>
        </p:nvSpPr>
        <p:spPr bwMode="auto">
          <a:xfrm>
            <a:off x="2286000" y="3810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5783" tIns="47892" rIns="95783" bIns="47892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48C34-B2E2-784C-B14D-306F1FC740E1}"/>
              </a:ext>
            </a:extLst>
          </p:cNvPr>
          <p:cNvSpPr/>
          <p:nvPr/>
        </p:nvSpPr>
        <p:spPr>
          <a:xfrm>
            <a:off x="6934200" y="51054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expression forms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Sum-of-products and Product-of-sums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x-none"/>
              <a:t>Page </a:t>
            </a:r>
            <a:fld id="{0F7FE08F-7D44-410D-8319-B81BDDBB4BAB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87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rigin">
  <a:themeElements>
    <a:clrScheme name="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rigin">
  <a:themeElements>
    <a:clrScheme name="1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rigin">
  <a:themeElements>
    <a:clrScheme name="1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rigin">
  <a:themeElements>
    <a:clrScheme name="1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rigin">
  <a:themeElements>
    <a:clrScheme name="1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rigin">
  <a:themeElements>
    <a:clrScheme name="1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rigin">
  <a:themeElements>
    <a:clrScheme name="1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rigin">
  <a:themeElements>
    <a:clrScheme name="1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rigin">
  <a:themeElements>
    <a:clrScheme name="1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rigin">
  <a:themeElements>
    <a:clrScheme name="18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19_Origin">
  <a:themeElements>
    <a:clrScheme name="1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rigin">
  <a:themeElements>
    <a:clrScheme name="2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rigin">
  <a:themeElements>
    <a:clrScheme name="2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rigin">
  <a:themeElements>
    <a:clrScheme name="2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rigin">
  <a:themeElements>
    <a:clrScheme name="2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Origin">
  <a:themeElements>
    <a:clrScheme name="2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Solstice">
  <a:themeElements>
    <a:clrScheme name="2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2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_Solstice">
  <a:themeElements>
    <a:clrScheme name="3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3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4_Solstice">
  <a:themeElements>
    <a:clrScheme name="4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4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rigin">
  <a:themeElements>
    <a:clrScheme name="2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5_Solstice">
  <a:themeElements>
    <a:clrScheme name="5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5_Solstice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5_Origin">
  <a:themeElements>
    <a:clrScheme name="2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26_Origin">
  <a:themeElements>
    <a:clrScheme name="2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27_Origin">
  <a:themeElements>
    <a:clrScheme name="2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28_Origin">
  <a:themeElements>
    <a:clrScheme name="2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9_Origin">
  <a:themeElements>
    <a:clrScheme name="2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0_Origin">
  <a:themeElements>
    <a:clrScheme name="3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1_Origin">
  <a:themeElements>
    <a:clrScheme name="3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2_Origin">
  <a:themeElements>
    <a:clrScheme name="3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33_Origin">
  <a:themeElements>
    <a:clrScheme name="3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rigin">
  <a:themeElements>
    <a:clrScheme name="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34_Origin">
  <a:themeElements>
    <a:clrScheme name="3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35_Origin">
  <a:themeElements>
    <a:clrScheme name="35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5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36_Origin">
  <a:themeElements>
    <a:clrScheme name="3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37_Origin">
  <a:themeElements>
    <a:clrScheme name="3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38_Origin">
  <a:themeElements>
    <a:clrScheme name="3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39_Origin">
  <a:themeElements>
    <a:clrScheme name="39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9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0_Origin">
  <a:themeElements>
    <a:clrScheme name="4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41_Origin">
  <a:themeElements>
    <a:clrScheme name="4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42_Origin">
  <a:themeElements>
    <a:clrScheme name="4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43_Origin">
  <a:themeElements>
    <a:clrScheme name="43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3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rigin">
  <a:themeElements>
    <a:clrScheme name="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44_Origin">
  <a:themeElements>
    <a:clrScheme name="44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4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45_Origin">
  <a:themeElements>
    <a:clrScheme name="4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46_Origin">
  <a:themeElements>
    <a:clrScheme name="4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47_Origin">
  <a:themeElements>
    <a:clrScheme name="4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48_Origin">
  <a:themeElements>
    <a:clrScheme name="4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49_Origin">
  <a:themeElements>
    <a:clrScheme name="4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4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50_Origin">
  <a:themeElements>
    <a:clrScheme name="50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0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51_Origin">
  <a:themeElements>
    <a:clrScheme name="51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1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8.xml><?xml version="1.0" encoding="utf-8"?>
<a:theme xmlns:a="http://schemas.openxmlformats.org/drawingml/2006/main" name="52_Origin">
  <a:themeElements>
    <a:clrScheme name="5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9.xml><?xml version="1.0" encoding="utf-8"?>
<a:theme xmlns:a="http://schemas.openxmlformats.org/drawingml/2006/main" name="53_Origin">
  <a:themeElements>
    <a:clrScheme name="53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3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3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rigin">
  <a:themeElements>
    <a:clrScheme name="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0.xml><?xml version="1.0" encoding="utf-8"?>
<a:theme xmlns:a="http://schemas.openxmlformats.org/drawingml/2006/main" name="54_Origin">
  <a:themeElements>
    <a:clrScheme name="54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4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4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1.xml><?xml version="1.0" encoding="utf-8"?>
<a:theme xmlns:a="http://schemas.openxmlformats.org/drawingml/2006/main" name="55_Origin">
  <a:themeElements>
    <a:clrScheme name="55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5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5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2.xml><?xml version="1.0" encoding="utf-8"?>
<a:theme xmlns:a="http://schemas.openxmlformats.org/drawingml/2006/main" name="56_Origin">
  <a:themeElements>
    <a:clrScheme name="56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6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3.xml><?xml version="1.0" encoding="utf-8"?>
<a:theme xmlns:a="http://schemas.openxmlformats.org/drawingml/2006/main" name="57_Origin">
  <a:themeElements>
    <a:clrScheme name="57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4.xml><?xml version="1.0" encoding="utf-8"?>
<a:theme xmlns:a="http://schemas.openxmlformats.org/drawingml/2006/main" name="58_Origin">
  <a:themeElements>
    <a:clrScheme name="58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8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5.xml><?xml version="1.0" encoding="utf-8"?>
<a:theme xmlns:a="http://schemas.openxmlformats.org/drawingml/2006/main" name="59_Origin">
  <a:themeElements>
    <a:clrScheme name="5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5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6.xml><?xml version="1.0" encoding="utf-8"?>
<a:theme xmlns:a="http://schemas.openxmlformats.org/drawingml/2006/main" name="60_Origin">
  <a:themeElements>
    <a:clrScheme name="60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0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0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7.xml><?xml version="1.0" encoding="utf-8"?>
<a:theme xmlns:a="http://schemas.openxmlformats.org/drawingml/2006/main" name="61_Origin">
  <a:themeElements>
    <a:clrScheme name="61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1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1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8.xml><?xml version="1.0" encoding="utf-8"?>
<a:theme xmlns:a="http://schemas.openxmlformats.org/drawingml/2006/main" name="62_Origin">
  <a:themeElements>
    <a:clrScheme name="62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2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2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rigin">
  <a:themeElements>
    <a:clrScheme name="6_Origin 1">
      <a:dk1>
        <a:srgbClr val="464653"/>
      </a:dk1>
      <a:lt1>
        <a:srgbClr val="FFFFFF"/>
      </a:lt1>
      <a:dk2>
        <a:srgbClr val="000000"/>
      </a:dk2>
      <a:lt2>
        <a:srgbClr val="DDE9EC"/>
      </a:lt2>
      <a:accent1>
        <a:srgbClr val="727CA3"/>
      </a:accent1>
      <a:accent2>
        <a:srgbClr val="9FB8CD"/>
      </a:accent2>
      <a:accent3>
        <a:srgbClr val="AAAAAA"/>
      </a:accent3>
      <a:accent4>
        <a:srgbClr val="DADADA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6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rigin 1">
        <a:dk1>
          <a:srgbClr val="464653"/>
        </a:dk1>
        <a:lt1>
          <a:srgbClr val="FFFFFF"/>
        </a:lt1>
        <a:dk2>
          <a:srgbClr val="000000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AAAAAA"/>
        </a:accent3>
        <a:accent4>
          <a:srgbClr val="DADADA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Origin">
  <a:themeElements>
    <a:clrScheme name="7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7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rigin">
  <a:themeElements>
    <a:clrScheme name="9_Origin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9_Origin">
      <a:majorFont>
        <a:latin typeface="Bookman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Origin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10025</TotalTime>
  <Words>3735</Words>
  <Application>Microsoft Macintosh PowerPoint</Application>
  <PresentationFormat>A4 Paper (210x297 mm)</PresentationFormat>
  <Paragraphs>1589</Paragraphs>
  <Slides>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68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129" baseType="lpstr">
      <vt:lpstr>Arial</vt:lpstr>
      <vt:lpstr>Bookman Old Style</vt:lpstr>
      <vt:lpstr>Calibri</vt:lpstr>
      <vt:lpstr>Comic Sans MS</vt:lpstr>
      <vt:lpstr>Gill Sans MT</vt:lpstr>
      <vt:lpstr>Lucida Sans</vt:lpstr>
      <vt:lpstr>Symbol</vt:lpstr>
      <vt:lpstr>Times New Roman</vt:lpstr>
      <vt:lpstr>Verdana</vt:lpstr>
      <vt:lpstr>Wingdings</vt:lpstr>
      <vt:lpstr>Wingdings 2</vt:lpstr>
      <vt:lpstr>Wingdings 3</vt:lpstr>
      <vt:lpstr>Origin</vt:lpstr>
      <vt:lpstr>Custom Design</vt:lpstr>
      <vt:lpstr>2_Origin</vt:lpstr>
      <vt:lpstr>3_Origin</vt:lpstr>
      <vt:lpstr>4_Origin</vt:lpstr>
      <vt:lpstr>5_Origin</vt:lpstr>
      <vt:lpstr>6_Origin</vt:lpstr>
      <vt:lpstr>7_Origin</vt:lpstr>
      <vt:lpstr>9_Origin</vt:lpstr>
      <vt:lpstr>8_Origin</vt:lpstr>
      <vt:lpstr>10_Origin</vt:lpstr>
      <vt:lpstr>11_Origin</vt:lpstr>
      <vt:lpstr>12_Origin</vt:lpstr>
      <vt:lpstr>13_Origin</vt:lpstr>
      <vt:lpstr>14_Origin</vt:lpstr>
      <vt:lpstr>15_Origin</vt:lpstr>
      <vt:lpstr>16_Origin</vt:lpstr>
      <vt:lpstr>17_Origin</vt:lpstr>
      <vt:lpstr>18_Origin</vt:lpstr>
      <vt:lpstr>19_Origin</vt:lpstr>
      <vt:lpstr>20_Origin</vt:lpstr>
      <vt:lpstr>21_Origin</vt:lpstr>
      <vt:lpstr>22_Origin</vt:lpstr>
      <vt:lpstr>23_Origin</vt:lpstr>
      <vt:lpstr>24_Origin</vt:lpstr>
      <vt:lpstr>1_Solstice</vt:lpstr>
      <vt:lpstr>2_Solstice</vt:lpstr>
      <vt:lpstr>3_Solstice</vt:lpstr>
      <vt:lpstr>4_Solstice</vt:lpstr>
      <vt:lpstr>5_Solstice</vt:lpstr>
      <vt:lpstr>25_Origin</vt:lpstr>
      <vt:lpstr>26_Origin</vt:lpstr>
      <vt:lpstr>27_Origin</vt:lpstr>
      <vt:lpstr>28_Origin</vt:lpstr>
      <vt:lpstr>29_Origin</vt:lpstr>
      <vt:lpstr>30_Origin</vt:lpstr>
      <vt:lpstr>31_Origin</vt:lpstr>
      <vt:lpstr>32_Origin</vt:lpstr>
      <vt:lpstr>33_Origin</vt:lpstr>
      <vt:lpstr>34_Origin</vt:lpstr>
      <vt:lpstr>35_Origin</vt:lpstr>
      <vt:lpstr>36_Origin</vt:lpstr>
      <vt:lpstr>37_Origin</vt:lpstr>
      <vt:lpstr>38_Origin</vt:lpstr>
      <vt:lpstr>39_Origin</vt:lpstr>
      <vt:lpstr>40_Origin</vt:lpstr>
      <vt:lpstr>41_Origin</vt:lpstr>
      <vt:lpstr>42_Origin</vt:lpstr>
      <vt:lpstr>43_Origin</vt:lpstr>
      <vt:lpstr>44_Origin</vt:lpstr>
      <vt:lpstr>45_Origin</vt:lpstr>
      <vt:lpstr>46_Origin</vt:lpstr>
      <vt:lpstr>47_Origin</vt:lpstr>
      <vt:lpstr>48_Origin</vt:lpstr>
      <vt:lpstr>49_Origin</vt:lpstr>
      <vt:lpstr>50_Origin</vt:lpstr>
      <vt:lpstr>51_Origin</vt:lpstr>
      <vt:lpstr>52_Origin</vt:lpstr>
      <vt:lpstr>53_Origin</vt:lpstr>
      <vt:lpstr>54_Origin</vt:lpstr>
      <vt:lpstr>55_Origin</vt:lpstr>
      <vt:lpstr>56_Origin</vt:lpstr>
      <vt:lpstr>57_Origin</vt:lpstr>
      <vt:lpstr>58_Origin</vt:lpstr>
      <vt:lpstr>59_Origin</vt:lpstr>
      <vt:lpstr>60_Origin</vt:lpstr>
      <vt:lpstr>61_Origin</vt:lpstr>
      <vt:lpstr>62_Origin</vt:lpstr>
      <vt:lpstr>Equation</vt:lpstr>
      <vt:lpstr>PowerPoint Presentation</vt:lpstr>
      <vt:lpstr>Combinational Circuit Analysis</vt:lpstr>
      <vt:lpstr>Literal Analysis</vt:lpstr>
      <vt:lpstr>Literal Analysis - Example</vt:lpstr>
      <vt:lpstr>Symbolic Analysis</vt:lpstr>
      <vt:lpstr>PowerPoint Presentation</vt:lpstr>
      <vt:lpstr>Symbolic Analysis (cont.)</vt:lpstr>
      <vt:lpstr>PowerPoint Presentation</vt:lpstr>
      <vt:lpstr>Standard expression forms</vt:lpstr>
      <vt:lpstr>PowerPoint Presentation</vt:lpstr>
      <vt:lpstr>PowerPoint Presentation</vt:lpstr>
      <vt:lpstr>Standard Sum Form</vt:lpstr>
      <vt:lpstr>PowerPoint Presentation</vt:lpstr>
      <vt:lpstr>Standard Product Form</vt:lpstr>
      <vt:lpstr>PowerPoint Presentation</vt:lpstr>
      <vt:lpstr>Karnaugh Map (K-Map) Minimization</vt:lpstr>
      <vt:lpstr>Karnaugh Map Minimization</vt:lpstr>
      <vt:lpstr>K-map Minimization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the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Cares</vt:lpstr>
      <vt:lpstr>PowerPoint Presentation</vt:lpstr>
      <vt:lpstr>PowerPoint Presentation</vt:lpstr>
      <vt:lpstr>PowerPoint Presentation</vt:lpstr>
      <vt:lpstr>K-map analysis is not the end of the story</vt:lpstr>
      <vt:lpstr>PowerPoint Presentation</vt:lpstr>
      <vt:lpstr>PowerPoint Presentation</vt:lpstr>
      <vt:lpstr>Timing Diagrams</vt:lpstr>
      <vt:lpstr>Timing Diagrams Continued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Microsoft Office User</cp:lastModifiedBy>
  <cp:revision>236</cp:revision>
  <cp:lastPrinted>2011-02-21T10:04:44Z</cp:lastPrinted>
  <dcterms:created xsi:type="dcterms:W3CDTF">2013-02-11T13:05:00Z</dcterms:created>
  <dcterms:modified xsi:type="dcterms:W3CDTF">2022-03-08T08:19:00Z</dcterms:modified>
</cp:coreProperties>
</file>