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4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305" r:id="rId12"/>
    <p:sldId id="306" r:id="rId13"/>
    <p:sldId id="268" r:id="rId14"/>
    <p:sldId id="269" r:id="rId15"/>
    <p:sldId id="270" r:id="rId16"/>
    <p:sldId id="271" r:id="rId17"/>
    <p:sldId id="272" r:id="rId18"/>
    <p:sldId id="296" r:id="rId19"/>
    <p:sldId id="273" r:id="rId20"/>
    <p:sldId id="307" r:id="rId21"/>
    <p:sldId id="300" r:id="rId22"/>
    <p:sldId id="299" r:id="rId23"/>
    <p:sldId id="301" r:id="rId24"/>
    <p:sldId id="275" r:id="rId25"/>
    <p:sldId id="276" r:id="rId26"/>
    <p:sldId id="277" r:id="rId27"/>
    <p:sldId id="278" r:id="rId28"/>
    <p:sldId id="279" r:id="rId29"/>
    <p:sldId id="280" r:id="rId30"/>
    <p:sldId id="302" r:id="rId31"/>
    <p:sldId id="281" r:id="rId32"/>
    <p:sldId id="282" r:id="rId33"/>
    <p:sldId id="303" r:id="rId34"/>
    <p:sldId id="309" r:id="rId35"/>
    <p:sldId id="304" r:id="rId36"/>
    <p:sldId id="283" r:id="rId37"/>
    <p:sldId id="284" r:id="rId38"/>
    <p:sldId id="285" r:id="rId39"/>
    <p:sldId id="286" r:id="rId40"/>
    <p:sldId id="287" r:id="rId41"/>
    <p:sldId id="308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8" r:id="rId50"/>
  </p:sldIdLst>
  <p:sldSz cx="9144000" cy="6858000" type="overhead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A50021"/>
    <a:srgbClr val="CC00CC"/>
    <a:srgbClr val="CC6600"/>
    <a:srgbClr val="008000"/>
    <a:srgbClr val="009900"/>
    <a:srgbClr val="996633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3061" autoAdjust="0"/>
  </p:normalViewPr>
  <p:slideViewPr>
    <p:cSldViewPr>
      <p:cViewPr varScale="1">
        <p:scale>
          <a:sx n="119" d="100"/>
          <a:sy n="119" d="100"/>
        </p:scale>
        <p:origin x="19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 defTabSz="971550" eaLnBrk="0" hangingPunct="0">
              <a:defRPr sz="1300"/>
            </a:lvl1pPr>
          </a:lstStyle>
          <a:p>
            <a:endParaRPr lang="x-none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 algn="r" defTabSz="971550" eaLnBrk="0" hangingPunct="0">
              <a:defRPr sz="1300"/>
            </a:lvl1pPr>
          </a:lstStyle>
          <a:p>
            <a:fld id="{1B9BA784-B61B-4851-80FD-A09AADEB1227}" type="datetime1">
              <a:rPr lang="en-US" altLang="x-none"/>
              <a:pPr/>
              <a:t>3/8/22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 defTabSz="971550" eaLnBrk="0" hangingPunct="0">
              <a:defRPr sz="1300"/>
            </a:lvl1pPr>
          </a:lstStyle>
          <a:p>
            <a:endParaRPr lang="x-none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 algn="r" defTabSz="971550" eaLnBrk="0" hangingPunct="0">
              <a:defRPr sz="1300"/>
            </a:lvl1pPr>
          </a:lstStyle>
          <a:p>
            <a:fld id="{8D99D925-0FCC-4535-A158-183C4ED5298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01543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/>
            </a:lvl1pPr>
          </a:lstStyle>
          <a:p>
            <a:endParaRPr lang="x-none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/>
            </a:lvl1pPr>
          </a:lstStyle>
          <a:p>
            <a:endParaRPr lang="x-none" altLang="x-none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/>
            </a:lvl1pPr>
          </a:lstStyle>
          <a:p>
            <a:endParaRPr lang="x-none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/>
            </a:lvl1pPr>
          </a:lstStyle>
          <a:p>
            <a:fld id="{A6A230AC-4E18-44E4-9818-F6F51B37264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697884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x-none" altLang="x-none">
              <a:latin typeface="Times New Roman" pitchFamily="18" charset="0"/>
              <a:ea typeface="ＭＳ Ｐゴシック" pitchFamily="2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88988" indent="-303213" defTabSz="990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214438" indent="-242888" defTabSz="990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00213" indent="-242888" defTabSz="990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187575" indent="-244475" defTabSz="990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644775" indent="-244475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101975" indent="-244475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559175" indent="-244475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016375" indent="-244475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CC9CCA-F124-4C23-A4D4-275749FE1B78}" type="slidenum">
              <a:rPr lang="en-US" altLang="x-none" sz="1300"/>
              <a:pPr/>
              <a:t>3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>
              <a:latin typeface="Times New Roman" pitchFamily="18" charset="0"/>
              <a:ea typeface="ＭＳ Ｐゴシック" pitchFamily="2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>
              <a:latin typeface="Times New Roman" pitchFamily="18" charset="0"/>
              <a:ea typeface="ＭＳ Ｐゴシック" pitchFamily="2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>
              <a:latin typeface="Times New Roman" pitchFamily="18" charset="0"/>
              <a:ea typeface="ＭＳ Ｐゴシック" pitchFamily="2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230AC-4E18-44E4-9818-F6F51B37264E}" type="slidenum">
              <a:rPr lang="en-US" altLang="x-none" smtClean="0"/>
              <a:pPr/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7026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230AC-4E18-44E4-9818-F6F51B37264E}" type="slidenum">
              <a:rPr lang="en-US" altLang="x-none" smtClean="0"/>
              <a:pPr/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61228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41087645" indent="-40592405" eaLnBrk="0" hangingPunct="0"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95239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9047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485717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980956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9E18EA8-8278-E242-BE3E-7785D52A0C4D}" type="slidenum">
              <a:rPr lang="en-US" sz="1300"/>
              <a:pPr eaLnBrk="1" hangingPunct="1"/>
              <a:t>41</a:t>
            </a:fld>
            <a:endParaRPr lang="en-US" sz="1300"/>
          </a:p>
        </p:txBody>
      </p:sp>
      <p:sp>
        <p:nvSpPr>
          <p:cNvPr id="235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320377" y="3886200"/>
            <a:ext cx="7427119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20377" y="5124450"/>
            <a:ext cx="7427119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4FDF091B-1382-4E17-9F58-250542993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CCC9842C-35B5-4F74-B662-9C31885E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2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" name="Straight Connector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9548" y="274639"/>
            <a:ext cx="222813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141" y="274639"/>
            <a:ext cx="651936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626E89D1-C666-4F05-B745-BD7E35B64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95141" y="1219200"/>
            <a:ext cx="8912543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altLang="x-none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0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C2BE9CED-CA19-4399-A4E6-C6039C9B7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5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377" y="2971800"/>
            <a:ext cx="7427119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2900" y="4267200"/>
            <a:ext cx="7344595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94A39DEB-66D4-460E-BC15-435A935821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46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141" y="228600"/>
            <a:ext cx="8912543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95141" y="1219200"/>
            <a:ext cx="4377049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016606" y="1216152"/>
            <a:ext cx="4377049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697FEE45-33E3-4741-96E8-817435F65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0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141" y="228600"/>
            <a:ext cx="8912543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141" y="1285875"/>
            <a:ext cx="4375467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33937" y="1295400"/>
            <a:ext cx="4377186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5141" y="2133600"/>
            <a:ext cx="4373748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033936" y="2133600"/>
            <a:ext cx="4373748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AE8B9EBA-7C61-4941-B68F-DD110EADF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2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141" y="228600"/>
            <a:ext cx="8912543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altLang="x-none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94E2469C-8D18-4136-8E61-20EA9B451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0D9F330D-7CA0-4DD2-A671-6AFF25164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9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Straight Connector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9454" y="304800"/>
            <a:ext cx="2723277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49454" y="1219201"/>
            <a:ext cx="2723277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30094" y="304800"/>
            <a:ext cx="6189266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59FD58C3-9B81-41B8-9E7F-5EEBB4CD4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9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141" y="500856"/>
            <a:ext cx="8912543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" y="1905000"/>
            <a:ext cx="8912543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141" y="1219200"/>
            <a:ext cx="8912543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Page </a:t>
            </a:r>
            <a:fld id="{BAFAC687-9B61-41A8-BE6E-82380FA2F9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3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endParaRPr lang="en-US" altLang="x-non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Gill Sans MT" pitchFamily="34" charset="0"/>
              </a:defRPr>
            </a:lvl1pPr>
          </a:lstStyle>
          <a:p>
            <a:r>
              <a:rPr lang="en-US" altLang="x-none"/>
              <a:t>232 - Logic Design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2F710E-A3B3-41F1-BD61-4604365665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17550" y="908050"/>
            <a:ext cx="7773988" cy="2082800"/>
          </a:xfrm>
          <a:prstGeom prst="rect">
            <a:avLst/>
          </a:prstGeom>
          <a:noFill/>
          <a:ln>
            <a:noFill/>
          </a:ln>
          <a:effectLst>
            <a:outerShdw blurRad="63500" dist="45791" dir="2021404" algn="ctr" rotWithShape="0">
              <a:schemeClr val="bg2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defRPr/>
            </a:pPr>
            <a:r>
              <a:rPr lang="en-US" altLang="x-none" sz="3800" dirty="0">
                <a:solidFill>
                  <a:schemeClr val="tx2"/>
                </a:solidFill>
                <a:latin typeface="Bookman Old Style" pitchFamily="18" charset="0"/>
              </a:rPr>
              <a:t>CENG</a:t>
            </a:r>
            <a:r>
              <a:rPr lang="tr-TR" altLang="x-none" sz="3800" dirty="0">
                <a:solidFill>
                  <a:schemeClr val="tx2"/>
                </a:solidFill>
                <a:latin typeface="Bookman Old Style" pitchFamily="18" charset="0"/>
              </a:rPr>
              <a:t>-</a:t>
            </a:r>
            <a:r>
              <a:rPr lang="en-US" altLang="x-none" sz="3800" dirty="0">
                <a:solidFill>
                  <a:schemeClr val="tx2"/>
                </a:solidFill>
                <a:latin typeface="Bookman Old Style" pitchFamily="18" charset="0"/>
              </a:rPr>
              <a:t>232</a:t>
            </a:r>
            <a:br>
              <a:rPr lang="tr-TR" altLang="x-none" sz="3800" dirty="0">
                <a:solidFill>
                  <a:schemeClr val="tx2"/>
                </a:solidFill>
                <a:latin typeface="Bookman Old Style" pitchFamily="18" charset="0"/>
              </a:rPr>
            </a:br>
            <a:r>
              <a:rPr lang="en-US" altLang="x-none" sz="3800" dirty="0">
                <a:solidFill>
                  <a:schemeClr val="tx2"/>
                </a:solidFill>
                <a:latin typeface="Bookman Old Style" pitchFamily="18" charset="0"/>
              </a:rPr>
              <a:t>Logic Design</a:t>
            </a:r>
          </a:p>
        </p:txBody>
      </p:sp>
      <p:sp>
        <p:nvSpPr>
          <p:cNvPr id="13318" name="Rectangle 3"/>
          <p:cNvSpPr>
            <a:spLocks noChangeArrowheads="1"/>
          </p:cNvSpPr>
          <p:nvPr/>
        </p:nvSpPr>
        <p:spPr bwMode="auto">
          <a:xfrm>
            <a:off x="1182688" y="3890963"/>
            <a:ext cx="69802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US" altLang="x-none" sz="2800" dirty="0">
                <a:latin typeface="Gill Sans MT" pitchFamily="34" charset="0"/>
              </a:rPr>
              <a:t>Week 4 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US" altLang="x-none" sz="2800" dirty="0">
                <a:latin typeface="Gill Sans MT" pitchFamily="34" charset="0"/>
              </a:rPr>
              <a:t>Combinational Logic 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73AFA24-811A-4304-9690-65725F685AF8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2536" name="Rectangle 8"/>
          <p:cNvSpPr>
            <a:spLocks noGrp="1"/>
          </p:cNvSpPr>
          <p:nvPr>
            <p:ph type="title" idx="4294967295"/>
          </p:nvPr>
        </p:nvSpPr>
        <p:spPr>
          <a:xfrm>
            <a:off x="228600" y="152400"/>
            <a:ext cx="8686800" cy="990600"/>
          </a:xfrm>
        </p:spPr>
        <p:txBody>
          <a:bodyPr/>
          <a:lstStyle/>
          <a:p>
            <a:r>
              <a:rPr lang="en-US" altLang="x-none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Different Aspects of Digital Logic Implementation</a:t>
            </a:r>
          </a:p>
        </p:txBody>
      </p:sp>
      <p:sp>
        <p:nvSpPr>
          <p:cNvPr id="22537" name="Rectangle 9"/>
          <p:cNvSpPr>
            <a:spLocks noGrp="1"/>
          </p:cNvSpPr>
          <p:nvPr>
            <p:ph type="body" idx="4294967295"/>
          </p:nvPr>
        </p:nvSpPr>
        <p:spPr>
          <a:xfrm>
            <a:off x="838200" y="1219200"/>
            <a:ext cx="8153400" cy="4953000"/>
          </a:xfrm>
        </p:spPr>
        <p:txBody>
          <a:bodyPr/>
          <a:lstStyle/>
          <a:p>
            <a:r>
              <a:rPr lang="en-US" altLang="x-none" sz="2000" dirty="0"/>
              <a:t>Circuit Properties</a:t>
            </a:r>
          </a:p>
          <a:p>
            <a:pPr lvl="1"/>
            <a:r>
              <a:rPr lang="en-US" altLang="x-none" sz="1800" dirty="0"/>
              <a:t>logic representation</a:t>
            </a:r>
          </a:p>
          <a:p>
            <a:pPr lvl="1"/>
            <a:r>
              <a:rPr lang="en-US" altLang="x-none" sz="1800" dirty="0"/>
              <a:t>size</a:t>
            </a:r>
          </a:p>
          <a:p>
            <a:pPr lvl="1"/>
            <a:r>
              <a:rPr lang="en-US" altLang="x-none" sz="1800" dirty="0"/>
              <a:t>weight </a:t>
            </a:r>
          </a:p>
          <a:p>
            <a:pPr lvl="1"/>
            <a:r>
              <a:rPr lang="en-US" altLang="x-none" sz="1800" dirty="0"/>
              <a:t>speed</a:t>
            </a:r>
          </a:p>
          <a:p>
            <a:pPr lvl="1"/>
            <a:r>
              <a:rPr lang="en-US" altLang="x-none" sz="1800" dirty="0"/>
              <a:t>power</a:t>
            </a:r>
          </a:p>
          <a:p>
            <a:pPr lvl="1"/>
            <a:r>
              <a:rPr lang="en-US" altLang="x-none" sz="1800" dirty="0"/>
              <a:t>package</a:t>
            </a:r>
          </a:p>
          <a:p>
            <a:pPr lvl="1"/>
            <a:r>
              <a:rPr lang="en-US" altLang="x-none" sz="1800" dirty="0"/>
              <a:t>temperature</a:t>
            </a:r>
          </a:p>
          <a:p>
            <a:pPr lvl="1"/>
            <a:r>
              <a:rPr lang="en-US" altLang="x-none" sz="1800" dirty="0"/>
              <a:t>noise immunity </a:t>
            </a:r>
          </a:p>
          <a:p>
            <a:pPr lvl="1"/>
            <a:r>
              <a:rPr lang="en-US" altLang="x-none" sz="1800" dirty="0"/>
              <a:t>cost</a:t>
            </a:r>
          </a:p>
          <a:p>
            <a:r>
              <a:rPr lang="en-US" altLang="x-none" sz="2000" dirty="0"/>
              <a:t>Levels of Integration</a:t>
            </a:r>
          </a:p>
          <a:p>
            <a:pPr lvl="1"/>
            <a:r>
              <a:rPr lang="en-US" altLang="x-none" sz="1800" dirty="0"/>
              <a:t>SSI, MSI, LSI, VLSI</a:t>
            </a:r>
          </a:p>
          <a:p>
            <a:r>
              <a:rPr lang="en-US" altLang="x-none" sz="2000" dirty="0"/>
              <a:t>Circuit Technology </a:t>
            </a:r>
          </a:p>
          <a:p>
            <a:pPr lvl="1"/>
            <a:r>
              <a:rPr lang="en-US" altLang="x-none" sz="1800" dirty="0"/>
              <a:t>Digital Logic Families</a:t>
            </a:r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11"/>
          </p:nvPr>
        </p:nvSpPr>
        <p:spPr bwMode="auto">
          <a:custGeom>
            <a:avLst/>
            <a:gdLst>
              <a:gd name="T0" fmla="*/ 0 w 2895600"/>
              <a:gd name="T1" fmla="*/ 0 h 304800"/>
              <a:gd name="T2" fmla="*/ 4111106 w 2895600"/>
              <a:gd name="T3" fmla="*/ 0 h 304800"/>
              <a:gd name="T4" fmla="*/ 4111106 w 2895600"/>
              <a:gd name="T5" fmla="*/ 273844 h 304800"/>
              <a:gd name="T6" fmla="*/ 0 w 2895600"/>
              <a:gd name="T7" fmla="*/ 273844 h 304800"/>
              <a:gd name="T8" fmla="*/ 0 w 2895600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0"/>
              <a:gd name="T16" fmla="*/ 0 h 304800"/>
              <a:gd name="T17" fmla="*/ 2895600 w 289560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0" h="304800">
                <a:moveTo>
                  <a:pt x="0" y="0"/>
                </a:moveTo>
                <a:lnTo>
                  <a:pt x="2895600" y="0"/>
                </a:lnTo>
                <a:lnTo>
                  <a:pt x="2895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x-none">
                <a:latin typeface="Verdana" pitchFamily="34" charset="0"/>
              </a:rPr>
              <a:t>232 - Logic Design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73AFA24-811A-4304-9690-65725F685AF8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2536" name="Rectangle 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 sz="2800" dirty="0"/>
              <a:t>Levels of Integration</a:t>
            </a:r>
            <a:endParaRPr lang="en-US" altLang="x-none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7" name="Rectangle 9"/>
          <p:cNvSpPr>
            <a:spLocks noGrp="1"/>
          </p:cNvSpPr>
          <p:nvPr>
            <p:ph type="body" idx="4294967295"/>
          </p:nvPr>
        </p:nvSpPr>
        <p:spPr>
          <a:xfrm>
            <a:off x="457200" y="1109662"/>
            <a:ext cx="8229600" cy="4910138"/>
          </a:xfrm>
        </p:spPr>
        <p:txBody>
          <a:bodyPr/>
          <a:lstStyle/>
          <a:p>
            <a:r>
              <a:rPr lang="en-US" altLang="x-none" dirty="0"/>
              <a:t>Small Scale Integration (SSI)</a:t>
            </a:r>
          </a:p>
          <a:p>
            <a:pPr lvl="1"/>
            <a:r>
              <a:rPr lang="en-US" altLang="x-none" dirty="0"/>
              <a:t>&lt;10 gates usually</a:t>
            </a:r>
          </a:p>
          <a:p>
            <a:r>
              <a:rPr lang="en-US" altLang="x-none" dirty="0"/>
              <a:t>Medium Scale Integration (MSI)</a:t>
            </a:r>
          </a:p>
          <a:p>
            <a:pPr lvl="1"/>
            <a:r>
              <a:rPr lang="en-US" altLang="x-none" dirty="0"/>
              <a:t>10 to 1000 gates</a:t>
            </a:r>
          </a:p>
          <a:p>
            <a:pPr lvl="1"/>
            <a:r>
              <a:rPr lang="en-US" altLang="x-none" dirty="0"/>
              <a:t>Decoders, adders, multiplexers</a:t>
            </a:r>
          </a:p>
          <a:p>
            <a:pPr lvl="1"/>
            <a:r>
              <a:rPr lang="en-US" altLang="x-none" dirty="0"/>
              <a:t>Registers and counters</a:t>
            </a:r>
          </a:p>
          <a:p>
            <a:r>
              <a:rPr lang="en-US" altLang="x-none" dirty="0"/>
              <a:t>Large Scale Integration (LSI)</a:t>
            </a:r>
          </a:p>
          <a:p>
            <a:pPr lvl="1"/>
            <a:r>
              <a:rPr lang="en-US" altLang="x-none" dirty="0"/>
              <a:t>Thousands of gates</a:t>
            </a:r>
          </a:p>
          <a:p>
            <a:pPr lvl="1"/>
            <a:r>
              <a:rPr lang="en-US" altLang="x-none" dirty="0"/>
              <a:t>processors, memory chips, PLDs</a:t>
            </a:r>
          </a:p>
          <a:p>
            <a:r>
              <a:rPr lang="en-US" altLang="x-none" dirty="0"/>
              <a:t>Very Large Scale Integration (VLSI)</a:t>
            </a:r>
          </a:p>
          <a:p>
            <a:pPr lvl="1"/>
            <a:r>
              <a:rPr lang="en-US" altLang="x-none" dirty="0"/>
              <a:t>Millions of gates in a single package</a:t>
            </a:r>
          </a:p>
          <a:p>
            <a:pPr lvl="1"/>
            <a:r>
              <a:rPr lang="en-US" altLang="x-none" dirty="0"/>
              <a:t>Large memory arrays, complex micro computer chips</a:t>
            </a:r>
          </a:p>
          <a:p>
            <a:pPr lvl="1"/>
            <a:endParaRPr lang="en-US" altLang="x-none" dirty="0"/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11"/>
          </p:nvPr>
        </p:nvSpPr>
        <p:spPr bwMode="auto">
          <a:custGeom>
            <a:avLst/>
            <a:gdLst>
              <a:gd name="T0" fmla="*/ 0 w 2895600"/>
              <a:gd name="T1" fmla="*/ 0 h 304800"/>
              <a:gd name="T2" fmla="*/ 4111106 w 2895600"/>
              <a:gd name="T3" fmla="*/ 0 h 304800"/>
              <a:gd name="T4" fmla="*/ 4111106 w 2895600"/>
              <a:gd name="T5" fmla="*/ 273844 h 304800"/>
              <a:gd name="T6" fmla="*/ 0 w 2895600"/>
              <a:gd name="T7" fmla="*/ 273844 h 304800"/>
              <a:gd name="T8" fmla="*/ 0 w 2895600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0"/>
              <a:gd name="T16" fmla="*/ 0 h 304800"/>
              <a:gd name="T17" fmla="*/ 2895600 w 289560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0" h="304800">
                <a:moveTo>
                  <a:pt x="0" y="0"/>
                </a:moveTo>
                <a:lnTo>
                  <a:pt x="2895600" y="0"/>
                </a:lnTo>
                <a:lnTo>
                  <a:pt x="2895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x-none">
                <a:latin typeface="Verdana" pitchFamily="34" charset="0"/>
              </a:rPr>
              <a:t>232 - Logic Design</a:t>
            </a:r>
          </a:p>
        </p:txBody>
      </p:sp>
    </p:spTree>
    <p:extLst>
      <p:ext uri="{BB962C8B-B14F-4D97-AF65-F5344CB8AC3E}">
        <p14:creationId xmlns:p14="http://schemas.microsoft.com/office/powerpoint/2010/main" val="375291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73AFA24-811A-4304-9690-65725F685AF8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2536" name="Rectangle 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Digital Logic Families</a:t>
            </a:r>
          </a:p>
        </p:txBody>
      </p:sp>
      <p:sp>
        <p:nvSpPr>
          <p:cNvPr id="22537" name="Rectangle 9"/>
          <p:cNvSpPr>
            <a:spLocks noGrp="1"/>
          </p:cNvSpPr>
          <p:nvPr>
            <p:ph type="body" idx="4294967295"/>
          </p:nvPr>
        </p:nvSpPr>
        <p:spPr>
          <a:xfrm>
            <a:off x="457200" y="1109662"/>
            <a:ext cx="8229600" cy="4910138"/>
          </a:xfrm>
        </p:spPr>
        <p:txBody>
          <a:bodyPr/>
          <a:lstStyle/>
          <a:p>
            <a:r>
              <a:rPr lang="en-US" altLang="x-none" sz="2400" dirty="0"/>
              <a:t>TTL : T</a:t>
            </a:r>
            <a:r>
              <a:rPr lang="en-US" sz="2400" dirty="0"/>
              <a:t>ransistor-transistor logic</a:t>
            </a:r>
          </a:p>
          <a:p>
            <a:pPr lvl="1"/>
            <a:r>
              <a:rPr lang="en-US" altLang="x-none" sz="2000" dirty="0"/>
              <a:t>In use for 50 years</a:t>
            </a:r>
          </a:p>
          <a:p>
            <a:pPr lvl="1"/>
            <a:r>
              <a:rPr lang="en-US" altLang="x-none" sz="2000" dirty="0"/>
              <a:t>Considered to be the standard</a:t>
            </a:r>
          </a:p>
          <a:p>
            <a:r>
              <a:rPr lang="en-US" altLang="x-none" sz="2400" dirty="0"/>
              <a:t>ECL: </a:t>
            </a:r>
            <a:r>
              <a:rPr lang="en-US" sz="2400" dirty="0"/>
              <a:t>Emitter-coupled logic</a:t>
            </a:r>
          </a:p>
          <a:p>
            <a:pPr lvl="1"/>
            <a:r>
              <a:rPr lang="en-US" altLang="x-none" sz="2000" dirty="0"/>
              <a:t>Has advantage in high-speed operation</a:t>
            </a:r>
          </a:p>
          <a:p>
            <a:r>
              <a:rPr lang="en-US" altLang="x-none" sz="2400" dirty="0"/>
              <a:t>MOS: </a:t>
            </a:r>
            <a:r>
              <a:rPr lang="en-US" altLang="x-none" sz="2000" dirty="0"/>
              <a:t>M</a:t>
            </a:r>
            <a:r>
              <a:rPr lang="en-US" sz="2000" dirty="0"/>
              <a:t>etal-oxide semiconductor</a:t>
            </a:r>
          </a:p>
          <a:p>
            <a:pPr lvl="1"/>
            <a:r>
              <a:rPr lang="en-US" altLang="x-none" sz="2000" dirty="0"/>
              <a:t>Suitable for circuits that need high component density</a:t>
            </a:r>
          </a:p>
          <a:p>
            <a:r>
              <a:rPr lang="en-US" altLang="x-none" sz="2400" dirty="0"/>
              <a:t>CMOS: </a:t>
            </a:r>
            <a:r>
              <a:rPr lang="en-US" sz="2400" dirty="0"/>
              <a:t>Complementary metal-oxide semiconductor</a:t>
            </a:r>
          </a:p>
          <a:p>
            <a:pPr lvl="1"/>
            <a:r>
              <a:rPr lang="en-US" altLang="x-none" sz="2000" b="1" dirty="0"/>
              <a:t>Low power consumption</a:t>
            </a:r>
          </a:p>
          <a:p>
            <a:pPr lvl="1"/>
            <a:r>
              <a:rPr lang="en-US" altLang="x-none" sz="2000" b="1" dirty="0"/>
              <a:t>Handheld computers, cameras, etc.</a:t>
            </a:r>
          </a:p>
          <a:p>
            <a:r>
              <a:rPr lang="en-US" altLang="x-none" sz="2400" dirty="0" err="1"/>
              <a:t>GaAs</a:t>
            </a:r>
            <a:r>
              <a:rPr lang="en-US" altLang="x-none" sz="2400" dirty="0"/>
              <a:t>: </a:t>
            </a:r>
            <a:r>
              <a:rPr lang="en-US" sz="2400" dirty="0" err="1"/>
              <a:t>Galium</a:t>
            </a:r>
            <a:r>
              <a:rPr lang="en-US" sz="2400" dirty="0"/>
              <a:t> Arsenide</a:t>
            </a:r>
            <a:endParaRPr lang="en-US" altLang="x-none" sz="2400" dirty="0"/>
          </a:p>
          <a:p>
            <a:r>
              <a:rPr lang="en-US" altLang="x-none" sz="2400" dirty="0" err="1"/>
              <a:t>SiGe</a:t>
            </a:r>
            <a:r>
              <a:rPr lang="en-US" altLang="x-none" sz="2400" dirty="0"/>
              <a:t>: </a:t>
            </a:r>
            <a:r>
              <a:rPr lang="en-US" sz="2400" dirty="0"/>
              <a:t>Silicon-germanium</a:t>
            </a:r>
            <a:endParaRPr lang="en-US" altLang="x-none" sz="2400" dirty="0"/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11"/>
          </p:nvPr>
        </p:nvSpPr>
        <p:spPr bwMode="auto">
          <a:custGeom>
            <a:avLst/>
            <a:gdLst>
              <a:gd name="T0" fmla="*/ 0 w 2895600"/>
              <a:gd name="T1" fmla="*/ 0 h 304800"/>
              <a:gd name="T2" fmla="*/ 4111106 w 2895600"/>
              <a:gd name="T3" fmla="*/ 0 h 304800"/>
              <a:gd name="T4" fmla="*/ 4111106 w 2895600"/>
              <a:gd name="T5" fmla="*/ 273844 h 304800"/>
              <a:gd name="T6" fmla="*/ 0 w 2895600"/>
              <a:gd name="T7" fmla="*/ 273844 h 304800"/>
              <a:gd name="T8" fmla="*/ 0 w 2895600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0"/>
              <a:gd name="T16" fmla="*/ 0 h 304800"/>
              <a:gd name="T17" fmla="*/ 2895600 w 289560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0" h="304800">
                <a:moveTo>
                  <a:pt x="0" y="0"/>
                </a:moveTo>
                <a:lnTo>
                  <a:pt x="2895600" y="0"/>
                </a:lnTo>
                <a:lnTo>
                  <a:pt x="2895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x-none">
                <a:latin typeface="Verdana" pitchFamily="34" charset="0"/>
              </a:rPr>
              <a:t>232 - Logic Design</a:t>
            </a:r>
          </a:p>
        </p:txBody>
      </p:sp>
    </p:spTree>
    <p:extLst>
      <p:ext uri="{BB962C8B-B14F-4D97-AF65-F5344CB8AC3E}">
        <p14:creationId xmlns:p14="http://schemas.microsoft.com/office/powerpoint/2010/main" val="422893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CCF6DDD3-782A-4DE9-9EB6-FD7A5B4054E2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23560" name="Rectangle 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Technology Parameters</a:t>
            </a:r>
          </a:p>
        </p:txBody>
      </p:sp>
      <p:sp>
        <p:nvSpPr>
          <p:cNvPr id="23561" name="Rectangle 9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x-none"/>
              <a:t>Fan-in</a:t>
            </a:r>
          </a:p>
          <a:p>
            <a:endParaRPr lang="en-US" altLang="x-none"/>
          </a:p>
          <a:p>
            <a:r>
              <a:rPr lang="en-US" altLang="x-none"/>
              <a:t>Fan-out</a:t>
            </a:r>
          </a:p>
          <a:p>
            <a:endParaRPr lang="en-US" altLang="x-none"/>
          </a:p>
          <a:p>
            <a:r>
              <a:rPr lang="en-US" altLang="x-none"/>
              <a:t>Noise margin</a:t>
            </a:r>
          </a:p>
          <a:p>
            <a:endParaRPr lang="en-US" altLang="x-none"/>
          </a:p>
          <a:p>
            <a:r>
              <a:rPr lang="en-US" altLang="x-none"/>
              <a:t>Propagation delay</a:t>
            </a:r>
          </a:p>
          <a:p>
            <a:endParaRPr lang="en-US" altLang="x-none"/>
          </a:p>
          <a:p>
            <a:r>
              <a:rPr lang="en-US" altLang="x-none"/>
              <a:t>Power dissipation</a:t>
            </a:r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11"/>
          </p:nvPr>
        </p:nvSpPr>
        <p:spPr bwMode="auto">
          <a:custGeom>
            <a:avLst/>
            <a:gdLst>
              <a:gd name="T0" fmla="*/ 0 w 2895600"/>
              <a:gd name="T1" fmla="*/ 0 h 304800"/>
              <a:gd name="T2" fmla="*/ 4111106 w 2895600"/>
              <a:gd name="T3" fmla="*/ 0 h 304800"/>
              <a:gd name="T4" fmla="*/ 4111106 w 2895600"/>
              <a:gd name="T5" fmla="*/ 273844 h 304800"/>
              <a:gd name="T6" fmla="*/ 0 w 2895600"/>
              <a:gd name="T7" fmla="*/ 273844 h 304800"/>
              <a:gd name="T8" fmla="*/ 0 w 2895600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0"/>
              <a:gd name="T16" fmla="*/ 0 h 304800"/>
              <a:gd name="T17" fmla="*/ 2895600 w 289560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0" h="304800">
                <a:moveTo>
                  <a:pt x="0" y="0"/>
                </a:moveTo>
                <a:lnTo>
                  <a:pt x="2895600" y="0"/>
                </a:lnTo>
                <a:lnTo>
                  <a:pt x="2895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x-none">
                <a:latin typeface="Verdana" pitchFamily="34" charset="0"/>
              </a:rPr>
              <a:t>232 - Logic Design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B74E0D41-2DF6-4B64-B65A-CB97A2E8F71D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4584" name="Rectangle 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Fan-In</a:t>
            </a:r>
          </a:p>
        </p:txBody>
      </p:sp>
      <p:sp>
        <p:nvSpPr>
          <p:cNvPr id="24585" name="Rectangle 9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x-none" dirty="0"/>
              <a:t>For logic gates, it’s the max number of inputs to a specific gate</a:t>
            </a:r>
          </a:p>
          <a:p>
            <a:pPr lvl="1"/>
            <a:r>
              <a:rPr lang="en-US" altLang="x-none" dirty="0"/>
              <a:t>Defined by gate design; usually limited to a max of 4 or 5</a:t>
            </a:r>
          </a:p>
          <a:p>
            <a:pPr lvl="1"/>
            <a:r>
              <a:rPr lang="en-US" altLang="x-none" dirty="0"/>
              <a:t>E.G. 74LS08 is a Quad, 2-input AND device</a:t>
            </a:r>
          </a:p>
          <a:p>
            <a:pPr lvl="2"/>
            <a:r>
              <a:rPr lang="en-US" altLang="x-none" dirty="0"/>
              <a:t>4 AND gates in package, each AND has 2 inputs</a:t>
            </a:r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r>
              <a:rPr lang="en-US" altLang="x-none" dirty="0"/>
              <a:t>When you have more variables than your gate’s inputs</a:t>
            </a:r>
          </a:p>
          <a:p>
            <a:pPr lvl="1"/>
            <a:r>
              <a:rPr lang="en-US" altLang="x-none" dirty="0"/>
              <a:t>Cascade gates, transform function, etc.</a:t>
            </a:r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11"/>
          </p:nvPr>
        </p:nvSpPr>
        <p:spPr bwMode="auto">
          <a:custGeom>
            <a:avLst/>
            <a:gdLst>
              <a:gd name="T0" fmla="*/ 0 w 2895600"/>
              <a:gd name="T1" fmla="*/ 0 h 304800"/>
              <a:gd name="T2" fmla="*/ 4111106 w 2895600"/>
              <a:gd name="T3" fmla="*/ 0 h 304800"/>
              <a:gd name="T4" fmla="*/ 4111106 w 2895600"/>
              <a:gd name="T5" fmla="*/ 273844 h 304800"/>
              <a:gd name="T6" fmla="*/ 0 w 2895600"/>
              <a:gd name="T7" fmla="*/ 273844 h 304800"/>
              <a:gd name="T8" fmla="*/ 0 w 2895600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0"/>
              <a:gd name="T16" fmla="*/ 0 h 304800"/>
              <a:gd name="T17" fmla="*/ 2895600 w 289560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0" h="304800">
                <a:moveTo>
                  <a:pt x="0" y="0"/>
                </a:moveTo>
                <a:lnTo>
                  <a:pt x="2895600" y="0"/>
                </a:lnTo>
                <a:lnTo>
                  <a:pt x="2895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x-none">
                <a:latin typeface="Verdana" pitchFamily="34" charset="0"/>
              </a:rPr>
              <a:t>232 - Logic Design</a:t>
            </a:r>
          </a:p>
        </p:txBody>
      </p:sp>
      <p:pic>
        <p:nvPicPr>
          <p:cNvPr id="3" name="Picture 2" descr="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480" y="2590800"/>
            <a:ext cx="257872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DE0FDA24-136D-4F71-AC3D-107B416B76DB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25608" name="Rectangle 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Fan-Out</a:t>
            </a:r>
          </a:p>
        </p:txBody>
      </p:sp>
      <p:sp>
        <p:nvSpPr>
          <p:cNvPr id="25609" name="Rectangle 9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x-none" dirty="0"/>
              <a:t>Fan-out is usually defined as the max number of “standard” logic gate inputs that can be connected to a logic gate output</a:t>
            </a:r>
          </a:p>
          <a:p>
            <a:pPr lvl="1"/>
            <a:r>
              <a:rPr lang="en-US" altLang="x-none" dirty="0"/>
              <a:t>Specifies the “drive” capability of an output</a:t>
            </a:r>
          </a:p>
          <a:p>
            <a:endParaRPr lang="en-US" altLang="x-none" dirty="0"/>
          </a:p>
          <a:p>
            <a:r>
              <a:rPr lang="en-US" altLang="x-none" dirty="0"/>
              <a:t>If an output is overloaded, other characteristics such as noise margin, rise &amp; fall times are degraded</a:t>
            </a:r>
          </a:p>
          <a:p>
            <a:endParaRPr lang="en-US" altLang="x-none" dirty="0"/>
          </a:p>
          <a:p>
            <a:r>
              <a:rPr lang="en-US" altLang="x-none" dirty="0"/>
              <a:t>Different logic types are affected by “overload” in different ways</a:t>
            </a:r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11"/>
          </p:nvPr>
        </p:nvSpPr>
        <p:spPr bwMode="auto">
          <a:custGeom>
            <a:avLst/>
            <a:gdLst>
              <a:gd name="T0" fmla="*/ 0 w 2895600"/>
              <a:gd name="T1" fmla="*/ 0 h 304800"/>
              <a:gd name="T2" fmla="*/ 4111106 w 2895600"/>
              <a:gd name="T3" fmla="*/ 0 h 304800"/>
              <a:gd name="T4" fmla="*/ 4111106 w 2895600"/>
              <a:gd name="T5" fmla="*/ 273844 h 304800"/>
              <a:gd name="T6" fmla="*/ 0 w 2895600"/>
              <a:gd name="T7" fmla="*/ 273844 h 304800"/>
              <a:gd name="T8" fmla="*/ 0 w 2895600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0"/>
              <a:gd name="T16" fmla="*/ 0 h 304800"/>
              <a:gd name="T17" fmla="*/ 2895600 w 289560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0" h="304800">
                <a:moveTo>
                  <a:pt x="0" y="0"/>
                </a:moveTo>
                <a:lnTo>
                  <a:pt x="2895600" y="0"/>
                </a:lnTo>
                <a:lnTo>
                  <a:pt x="2895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x-none">
                <a:latin typeface="Verdana" pitchFamily="34" charset="0"/>
              </a:rPr>
              <a:t>232 - Logic Design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1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7BAFF3B9-A7D2-4F74-BB1E-D18DDC844D38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26643" name="Rectangle 19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Noise Margin</a:t>
            </a:r>
          </a:p>
        </p:txBody>
      </p:sp>
      <p:sp>
        <p:nvSpPr>
          <p:cNvPr id="26644" name="Rectangle 20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x-none" dirty="0"/>
              <a:t>Noise Margin defines how much noise can be induced onto a logic signal and still be correctly recognized as a high or low level</a:t>
            </a:r>
          </a:p>
          <a:p>
            <a:pPr lvl="1"/>
            <a:r>
              <a:rPr lang="en-US" altLang="x-none" dirty="0"/>
              <a:t>Difference between output high or low level and input level that will recognized as high or low</a:t>
            </a: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 bwMode="auto">
          <a:custGeom>
            <a:avLst/>
            <a:gdLst>
              <a:gd name="T0" fmla="*/ 0 w 2895600"/>
              <a:gd name="T1" fmla="*/ 0 h 304800"/>
              <a:gd name="T2" fmla="*/ 4111106 w 2895600"/>
              <a:gd name="T3" fmla="*/ 0 h 304800"/>
              <a:gd name="T4" fmla="*/ 4111106 w 2895600"/>
              <a:gd name="T5" fmla="*/ 273844 h 304800"/>
              <a:gd name="T6" fmla="*/ 0 w 2895600"/>
              <a:gd name="T7" fmla="*/ 273844 h 304800"/>
              <a:gd name="T8" fmla="*/ 0 w 2895600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0"/>
              <a:gd name="T16" fmla="*/ 0 h 304800"/>
              <a:gd name="T17" fmla="*/ 2895600 w 289560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0" h="304800">
                <a:moveTo>
                  <a:pt x="0" y="0"/>
                </a:moveTo>
                <a:lnTo>
                  <a:pt x="2895600" y="0"/>
                </a:lnTo>
                <a:lnTo>
                  <a:pt x="2895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x-none">
                <a:latin typeface="Verdana" pitchFamily="34" charset="0"/>
              </a:rPr>
              <a:t>232 - Logic Design</a:t>
            </a:r>
          </a:p>
        </p:txBody>
      </p:sp>
      <p:grpSp>
        <p:nvGrpSpPr>
          <p:cNvPr id="26631" name="Group 16"/>
          <p:cNvGrpSpPr>
            <a:grpSpLocks/>
          </p:cNvGrpSpPr>
          <p:nvPr/>
        </p:nvGrpSpPr>
        <p:grpSpPr bwMode="auto">
          <a:xfrm>
            <a:off x="2578100" y="3733800"/>
            <a:ext cx="5730875" cy="2057400"/>
            <a:chOff x="854" y="2352"/>
            <a:chExt cx="3610" cy="1296"/>
          </a:xfrm>
        </p:grpSpPr>
        <p:sp>
          <p:nvSpPr>
            <p:cNvPr id="26633" name="Text Box 4"/>
            <p:cNvSpPr txBox="1">
              <a:spLocks noChangeArrowheads="1"/>
            </p:cNvSpPr>
            <p:nvPr/>
          </p:nvSpPr>
          <p:spPr bwMode="auto">
            <a:xfrm>
              <a:off x="854" y="2448"/>
              <a:ext cx="944" cy="1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Aft>
                  <a:spcPts val="200"/>
                </a:spcAft>
              </a:pPr>
              <a:r>
                <a:rPr lang="en-US" altLang="x-none" sz="1800">
                  <a:latin typeface="Verdana" pitchFamily="34" charset="0"/>
                </a:rPr>
                <a:t>V</a:t>
              </a:r>
              <a:r>
                <a:rPr lang="en-US" altLang="x-none" sz="1800" baseline="-15000">
                  <a:latin typeface="Verdana" pitchFamily="34" charset="0"/>
                </a:rPr>
                <a:t>oh</a:t>
              </a:r>
              <a:r>
                <a:rPr lang="en-US" altLang="x-none" sz="1800">
                  <a:latin typeface="Verdana" pitchFamily="34" charset="0"/>
                </a:rPr>
                <a:t> = 2.8 v</a:t>
              </a:r>
            </a:p>
            <a:p>
              <a:pPr>
                <a:spcAft>
                  <a:spcPts val="200"/>
                </a:spcAft>
              </a:pPr>
              <a:r>
                <a:rPr lang="en-US" altLang="x-none" sz="1800">
                  <a:latin typeface="Verdana" pitchFamily="34" charset="0"/>
                </a:rPr>
                <a:t>V</a:t>
              </a:r>
              <a:r>
                <a:rPr lang="en-US" altLang="x-none" sz="1800" baseline="-15000">
                  <a:latin typeface="Verdana" pitchFamily="34" charset="0"/>
                </a:rPr>
                <a:t>ih</a:t>
              </a:r>
              <a:r>
                <a:rPr lang="en-US" altLang="x-none" sz="1800">
                  <a:latin typeface="Verdana" pitchFamily="34" charset="0"/>
                </a:rPr>
                <a:t>  = 2.4 v</a:t>
              </a:r>
            </a:p>
            <a:p>
              <a:endParaRPr lang="en-US" altLang="x-none" sz="1800">
                <a:latin typeface="Verdana" pitchFamily="34" charset="0"/>
              </a:endParaRPr>
            </a:p>
            <a:p>
              <a:endParaRPr lang="en-US" altLang="x-none" sz="1800">
                <a:latin typeface="Verdana" pitchFamily="34" charset="0"/>
              </a:endParaRPr>
            </a:p>
            <a:p>
              <a:r>
                <a:rPr lang="en-US" altLang="x-none" sz="1800">
                  <a:latin typeface="Verdana" pitchFamily="34" charset="0"/>
                </a:rPr>
                <a:t>V</a:t>
              </a:r>
              <a:r>
                <a:rPr lang="en-US" altLang="x-none" sz="1800" baseline="-15000">
                  <a:latin typeface="Verdana" pitchFamily="34" charset="0"/>
                </a:rPr>
                <a:t>il</a:t>
              </a:r>
              <a:r>
                <a:rPr lang="en-US" altLang="x-none" sz="1800">
                  <a:latin typeface="Verdana" pitchFamily="34" charset="0"/>
                </a:rPr>
                <a:t> = 0.8 v</a:t>
              </a:r>
            </a:p>
            <a:p>
              <a:r>
                <a:rPr lang="en-US" altLang="x-none" sz="1800">
                  <a:latin typeface="Verdana" pitchFamily="34" charset="0"/>
                </a:rPr>
                <a:t>V</a:t>
              </a:r>
              <a:r>
                <a:rPr lang="en-US" altLang="x-none" sz="1800" baseline="-15000">
                  <a:latin typeface="Verdana" pitchFamily="34" charset="0"/>
                </a:rPr>
                <a:t>ol</a:t>
              </a:r>
              <a:r>
                <a:rPr lang="en-US" altLang="x-none" sz="1800">
                  <a:latin typeface="Verdana" pitchFamily="34" charset="0"/>
                </a:rPr>
                <a:t> = 0.4 v</a:t>
              </a:r>
            </a:p>
          </p:txBody>
        </p:sp>
        <p:sp>
          <p:nvSpPr>
            <p:cNvPr id="26634" name="Line 8"/>
            <p:cNvSpPr>
              <a:spLocks noChangeShapeType="1"/>
            </p:cNvSpPr>
            <p:nvPr/>
          </p:nvSpPr>
          <p:spPr bwMode="auto">
            <a:xfrm>
              <a:off x="1968" y="3456"/>
              <a:ext cx="2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" name="Rectangle 9"/>
            <p:cNvSpPr>
              <a:spLocks noChangeArrowheads="1"/>
            </p:cNvSpPr>
            <p:nvPr/>
          </p:nvSpPr>
          <p:spPr bwMode="auto">
            <a:xfrm>
              <a:off x="1968" y="2544"/>
              <a:ext cx="2496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x-none" sz="1200">
                  <a:latin typeface="Verdana" pitchFamily="34" charset="0"/>
                </a:rPr>
                <a:t>Noise margin high = 0.4 v</a:t>
              </a:r>
            </a:p>
          </p:txBody>
        </p:sp>
        <p:sp>
          <p:nvSpPr>
            <p:cNvPr id="26636" name="Line 10"/>
            <p:cNvSpPr>
              <a:spLocks noChangeShapeType="1"/>
            </p:cNvSpPr>
            <p:nvPr/>
          </p:nvSpPr>
          <p:spPr bwMode="auto">
            <a:xfrm>
              <a:off x="1968" y="2544"/>
              <a:ext cx="2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" name="Line 11"/>
            <p:cNvSpPr>
              <a:spLocks noChangeShapeType="1"/>
            </p:cNvSpPr>
            <p:nvPr/>
          </p:nvSpPr>
          <p:spPr bwMode="auto">
            <a:xfrm>
              <a:off x="1968" y="2784"/>
              <a:ext cx="2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Rectangle 12"/>
            <p:cNvSpPr>
              <a:spLocks noChangeArrowheads="1"/>
            </p:cNvSpPr>
            <p:nvPr/>
          </p:nvSpPr>
          <p:spPr bwMode="auto">
            <a:xfrm>
              <a:off x="1968" y="3216"/>
              <a:ext cx="2496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x-none" sz="1200">
                  <a:latin typeface="Verdana" pitchFamily="34" charset="0"/>
                </a:rPr>
                <a:t>Noise margin low = 0.4 v</a:t>
              </a:r>
            </a:p>
          </p:txBody>
        </p:sp>
        <p:sp>
          <p:nvSpPr>
            <p:cNvPr id="26639" name="Line 13"/>
            <p:cNvSpPr>
              <a:spLocks noChangeShapeType="1"/>
            </p:cNvSpPr>
            <p:nvPr/>
          </p:nvSpPr>
          <p:spPr bwMode="auto">
            <a:xfrm>
              <a:off x="1968" y="3216"/>
              <a:ext cx="2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Rectangle 15"/>
            <p:cNvSpPr>
              <a:spLocks noChangeArrowheads="1"/>
            </p:cNvSpPr>
            <p:nvPr/>
          </p:nvSpPr>
          <p:spPr bwMode="auto">
            <a:xfrm>
              <a:off x="1968" y="2784"/>
              <a:ext cx="249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x-none" sz="1400">
                  <a:latin typeface="Verdana" pitchFamily="34" charset="0"/>
                </a:rPr>
                <a:t>Transition region; neither Hi or Lo!</a:t>
              </a:r>
              <a:endParaRPr lang="en-US" altLang="x-none" sz="1800">
                <a:latin typeface="Verdana" pitchFamily="34" charset="0"/>
              </a:endParaRPr>
            </a:p>
          </p:txBody>
        </p:sp>
        <p:sp>
          <p:nvSpPr>
            <p:cNvPr id="26641" name="Freeform 7"/>
            <p:cNvSpPr>
              <a:spLocks/>
            </p:cNvSpPr>
            <p:nvPr/>
          </p:nvSpPr>
          <p:spPr bwMode="auto">
            <a:xfrm>
              <a:off x="1968" y="2352"/>
              <a:ext cx="2496" cy="1296"/>
            </a:xfrm>
            <a:custGeom>
              <a:avLst/>
              <a:gdLst>
                <a:gd name="T0" fmla="*/ 0 w 2496"/>
                <a:gd name="T1" fmla="*/ 0 h 1296"/>
                <a:gd name="T2" fmla="*/ 0 w 2496"/>
                <a:gd name="T3" fmla="*/ 1296 h 1296"/>
                <a:gd name="T4" fmla="*/ 2496 w 2496"/>
                <a:gd name="T5" fmla="*/ 1296 h 1296"/>
                <a:gd name="T6" fmla="*/ 0 60000 65536"/>
                <a:gd name="T7" fmla="*/ 0 60000 65536"/>
                <a:gd name="T8" fmla="*/ 0 60000 65536"/>
                <a:gd name="T9" fmla="*/ 0 w 2496"/>
                <a:gd name="T10" fmla="*/ 0 h 1296"/>
                <a:gd name="T11" fmla="*/ 2496 w 2496"/>
                <a:gd name="T12" fmla="*/ 1296 h 1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96" h="1296">
                  <a:moveTo>
                    <a:pt x="0" y="0"/>
                  </a:moveTo>
                  <a:lnTo>
                    <a:pt x="0" y="1296"/>
                  </a:lnTo>
                  <a:lnTo>
                    <a:pt x="2496" y="12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32" name="Text Box 17"/>
          <p:cNvSpPr txBox="1">
            <a:spLocks noChangeArrowheads="1"/>
          </p:cNvSpPr>
          <p:nvPr/>
        </p:nvSpPr>
        <p:spPr bwMode="auto">
          <a:xfrm>
            <a:off x="1222375" y="4133850"/>
            <a:ext cx="11398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>
                <a:solidFill>
                  <a:schemeClr val="tx2"/>
                </a:solidFill>
                <a:latin typeface="Verdana" pitchFamily="34" charset="0"/>
              </a:rPr>
              <a:t>TTL</a:t>
            </a:r>
          </a:p>
          <a:p>
            <a:pPr algn="ctr"/>
            <a:r>
              <a:rPr lang="en-US" altLang="x-none">
                <a:solidFill>
                  <a:schemeClr val="tx2"/>
                </a:solidFill>
                <a:latin typeface="Verdana" pitchFamily="34" charset="0"/>
              </a:rPr>
              <a:t>Logic</a:t>
            </a:r>
          </a:p>
          <a:p>
            <a:pPr algn="ctr"/>
            <a:r>
              <a:rPr lang="en-US" altLang="x-none">
                <a:solidFill>
                  <a:schemeClr val="tx2"/>
                </a:solidFill>
                <a:latin typeface="Verdana" pitchFamily="34" charset="0"/>
              </a:rPr>
              <a:t>Levels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58251B-D381-40F9-B5FF-775EFB3CDD90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27656" name="Rectangle 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Propagation Delay</a:t>
            </a:r>
          </a:p>
        </p:txBody>
      </p:sp>
      <p:sp>
        <p:nvSpPr>
          <p:cNvPr id="27657" name="Rectangle 9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x-none" dirty="0"/>
              <a:t>Real devices do not have zero delay!</a:t>
            </a:r>
          </a:p>
          <a:p>
            <a:r>
              <a:rPr lang="en-US" altLang="x-none" dirty="0"/>
              <a:t>Propagation delays are measured from input change to output change (</a:t>
            </a:r>
            <a:r>
              <a:rPr lang="en-US" altLang="x-none" dirty="0" err="1"/>
              <a:t>tPD</a:t>
            </a:r>
            <a:r>
              <a:rPr lang="en-US" altLang="x-none" dirty="0"/>
              <a:t>)</a:t>
            </a:r>
          </a:p>
          <a:p>
            <a:pPr lvl="1"/>
            <a:r>
              <a:rPr lang="en-US" altLang="x-none" dirty="0"/>
              <a:t>Usually referenced to 50% point on transition</a:t>
            </a:r>
          </a:p>
          <a:p>
            <a:r>
              <a:rPr lang="en-US" altLang="x-none" dirty="0"/>
              <a:t>Gates usually have different delays for the output low to high (</a:t>
            </a:r>
            <a:r>
              <a:rPr lang="en-US" altLang="x-none" dirty="0" err="1"/>
              <a:t>tLH</a:t>
            </a:r>
            <a:r>
              <a:rPr lang="en-US" altLang="x-none" dirty="0"/>
              <a:t>) and high to low (</a:t>
            </a:r>
            <a:r>
              <a:rPr lang="en-US" altLang="x-none" dirty="0" err="1"/>
              <a:t>tHL</a:t>
            </a:r>
            <a:r>
              <a:rPr lang="en-US" altLang="x-none" dirty="0"/>
              <a:t>)</a:t>
            </a:r>
          </a:p>
          <a:p>
            <a:r>
              <a:rPr lang="en-US" altLang="x-none" dirty="0"/>
              <a:t>Best to design using the max of the two</a:t>
            </a:r>
          </a:p>
          <a:p>
            <a:r>
              <a:rPr lang="en-US" altLang="x-none" dirty="0"/>
              <a:t>Not all input changes show up at the output</a:t>
            </a:r>
          </a:p>
          <a:p>
            <a:pPr lvl="1"/>
            <a:r>
              <a:rPr lang="en-US" altLang="x-none" dirty="0"/>
              <a:t>Gate may not respond to a narrow pulse</a:t>
            </a: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11"/>
          </p:nvPr>
        </p:nvSpPr>
        <p:spPr bwMode="auto">
          <a:custGeom>
            <a:avLst/>
            <a:gdLst>
              <a:gd name="T0" fmla="*/ 0 w 2895600"/>
              <a:gd name="T1" fmla="*/ 0 h 304800"/>
              <a:gd name="T2" fmla="*/ 4111106 w 2895600"/>
              <a:gd name="T3" fmla="*/ 0 h 304800"/>
              <a:gd name="T4" fmla="*/ 4111106 w 2895600"/>
              <a:gd name="T5" fmla="*/ 273844 h 304800"/>
              <a:gd name="T6" fmla="*/ 0 w 2895600"/>
              <a:gd name="T7" fmla="*/ 273844 h 304800"/>
              <a:gd name="T8" fmla="*/ 0 w 2895600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0"/>
              <a:gd name="T16" fmla="*/ 0 h 304800"/>
              <a:gd name="T17" fmla="*/ 2895600 w 289560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0" h="304800">
                <a:moveTo>
                  <a:pt x="0" y="0"/>
                </a:moveTo>
                <a:lnTo>
                  <a:pt x="2895600" y="0"/>
                </a:lnTo>
                <a:lnTo>
                  <a:pt x="2895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x-none">
                <a:latin typeface="Verdana" pitchFamily="34" charset="0"/>
              </a:rPr>
              <a:t>232 - Logic Design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58251B-D381-40F9-B5FF-775EFB3CDD90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27656" name="Rectangle 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Propagation Delay and Glitches</a:t>
            </a:r>
          </a:p>
        </p:txBody>
      </p:sp>
      <p:sp>
        <p:nvSpPr>
          <p:cNvPr id="27657" name="Rectangle 9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sz="1600" dirty="0"/>
          </a:p>
          <a:p>
            <a:endParaRPr lang="en-US" altLang="x-none" sz="1600" dirty="0"/>
          </a:p>
          <a:p>
            <a:r>
              <a:rPr lang="en-US" altLang="x-none" sz="1600" dirty="0"/>
              <a:t>From http://www.designcabana.com/knowledge/electrical/electronics/digital/propag/</a:t>
            </a: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11"/>
          </p:nvPr>
        </p:nvSpPr>
        <p:spPr bwMode="auto">
          <a:custGeom>
            <a:avLst/>
            <a:gdLst>
              <a:gd name="T0" fmla="*/ 0 w 2895600"/>
              <a:gd name="T1" fmla="*/ 0 h 304800"/>
              <a:gd name="T2" fmla="*/ 4111106 w 2895600"/>
              <a:gd name="T3" fmla="*/ 0 h 304800"/>
              <a:gd name="T4" fmla="*/ 4111106 w 2895600"/>
              <a:gd name="T5" fmla="*/ 273844 h 304800"/>
              <a:gd name="T6" fmla="*/ 0 w 2895600"/>
              <a:gd name="T7" fmla="*/ 273844 h 304800"/>
              <a:gd name="T8" fmla="*/ 0 w 2895600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0"/>
              <a:gd name="T16" fmla="*/ 0 h 304800"/>
              <a:gd name="T17" fmla="*/ 2895600 w 289560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0" h="304800">
                <a:moveTo>
                  <a:pt x="0" y="0"/>
                </a:moveTo>
                <a:lnTo>
                  <a:pt x="2895600" y="0"/>
                </a:lnTo>
                <a:lnTo>
                  <a:pt x="2895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x-none">
                <a:latin typeface="Verdana" pitchFamily="34" charset="0"/>
              </a:rPr>
              <a:t>232 - Logic Design</a:t>
            </a:r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25812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76400"/>
            <a:ext cx="25812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088178"/>
            <a:ext cx="33432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6164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8AD212B2-17D7-45E2-BF54-327AA21F4639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8680" name="Rectangle 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Power Dissipation</a:t>
            </a:r>
          </a:p>
        </p:txBody>
      </p:sp>
      <p:sp>
        <p:nvSpPr>
          <p:cNvPr id="28681" name="Rectangle 9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x-none" dirty="0"/>
              <a:t>The quantity of electrical power that is dissipated by the device as heat</a:t>
            </a:r>
          </a:p>
          <a:p>
            <a:pPr lvl="1"/>
            <a:r>
              <a:rPr lang="en-US" altLang="x-none" dirty="0"/>
              <a:t>Devices have temperature operating range that the device cannot exceed</a:t>
            </a:r>
          </a:p>
          <a:p>
            <a:endParaRPr lang="en-US" altLang="x-none" dirty="0"/>
          </a:p>
          <a:p>
            <a:r>
              <a:rPr lang="en-US" altLang="x-none" dirty="0"/>
              <a:t>Power dissipation is mainly static or dynamic depending on the logic type</a:t>
            </a:r>
          </a:p>
          <a:p>
            <a:pPr lvl="1"/>
            <a:r>
              <a:rPr lang="en-US" altLang="x-none" dirty="0"/>
              <a:t>TTL/ECL dissipation is mainly static and therefore independent of signal rate of change</a:t>
            </a:r>
          </a:p>
          <a:p>
            <a:pPr lvl="1"/>
            <a:r>
              <a:rPr lang="en-US" altLang="x-none" dirty="0"/>
              <a:t>CMOS dissipation is mainly dynamic and increases linearly with changing signals</a:t>
            </a: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 bwMode="auto">
          <a:custGeom>
            <a:avLst/>
            <a:gdLst>
              <a:gd name="T0" fmla="*/ 0 w 2895600"/>
              <a:gd name="T1" fmla="*/ 0 h 304800"/>
              <a:gd name="T2" fmla="*/ 4111106 w 2895600"/>
              <a:gd name="T3" fmla="*/ 0 h 304800"/>
              <a:gd name="T4" fmla="*/ 4111106 w 2895600"/>
              <a:gd name="T5" fmla="*/ 273844 h 304800"/>
              <a:gd name="T6" fmla="*/ 0 w 2895600"/>
              <a:gd name="T7" fmla="*/ 273844 h 304800"/>
              <a:gd name="T8" fmla="*/ 0 w 2895600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0"/>
              <a:gd name="T16" fmla="*/ 0 h 304800"/>
              <a:gd name="T17" fmla="*/ 2895600 w 289560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0" h="304800">
                <a:moveTo>
                  <a:pt x="0" y="0"/>
                </a:moveTo>
                <a:lnTo>
                  <a:pt x="2895600" y="0"/>
                </a:lnTo>
                <a:lnTo>
                  <a:pt x="2895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x-none">
                <a:latin typeface="Verdana" pitchFamily="34" charset="0"/>
              </a:rPr>
              <a:t>232 - Logic Design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20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3DBB8BD-40D5-4D4F-B8D1-629B913DBD34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4358" name="Rectangle 2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Combinational Logic</a:t>
            </a:r>
          </a:p>
        </p:txBody>
      </p:sp>
      <p:sp>
        <p:nvSpPr>
          <p:cNvPr id="14359" name="Rectangle 2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x-none"/>
              <a:t>One or more digital signal inputs</a:t>
            </a:r>
          </a:p>
          <a:p>
            <a:r>
              <a:rPr lang="en-US" altLang="x-none"/>
              <a:t>One or more digital signal outputs</a:t>
            </a:r>
          </a:p>
          <a:p>
            <a:r>
              <a:rPr lang="en-US" altLang="x-none"/>
              <a:t>Outputs are only functions of current input values (ideal) plus logic propagation delays</a:t>
            </a:r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 bwMode="auto">
          <a:custGeom>
            <a:avLst/>
            <a:gdLst>
              <a:gd name="T0" fmla="*/ 0 w 2895600"/>
              <a:gd name="T1" fmla="*/ 0 h 304800"/>
              <a:gd name="T2" fmla="*/ 4111106 w 2895600"/>
              <a:gd name="T3" fmla="*/ 0 h 304800"/>
              <a:gd name="T4" fmla="*/ 4111106 w 2895600"/>
              <a:gd name="T5" fmla="*/ 273844 h 304800"/>
              <a:gd name="T6" fmla="*/ 0 w 2895600"/>
              <a:gd name="T7" fmla="*/ 273844 h 304800"/>
              <a:gd name="T8" fmla="*/ 0 w 2895600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0"/>
              <a:gd name="T16" fmla="*/ 0 h 304800"/>
              <a:gd name="T17" fmla="*/ 2895600 w 289560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0" h="304800">
                <a:moveTo>
                  <a:pt x="0" y="0"/>
                </a:moveTo>
                <a:lnTo>
                  <a:pt x="2895600" y="0"/>
                </a:lnTo>
                <a:lnTo>
                  <a:pt x="2895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x-none">
                <a:latin typeface="Verdana" pitchFamily="34" charset="0"/>
              </a:rPr>
              <a:t>232 - Logic Design</a:t>
            </a:r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auto">
          <a:xfrm>
            <a:off x="3565525" y="3579813"/>
            <a:ext cx="22098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x-none" sz="2000">
                <a:latin typeface="Verdana" pitchFamily="34" charset="0"/>
              </a:rPr>
              <a:t>Combinational Logic </a:t>
            </a:r>
          </a:p>
        </p:txBody>
      </p:sp>
      <p:sp>
        <p:nvSpPr>
          <p:cNvPr id="14344" name="Line 5"/>
          <p:cNvSpPr>
            <a:spLocks noChangeShapeType="1"/>
          </p:cNvSpPr>
          <p:nvPr/>
        </p:nvSpPr>
        <p:spPr bwMode="auto">
          <a:xfrm>
            <a:off x="2268538" y="3808413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Line 6"/>
          <p:cNvSpPr>
            <a:spLocks noChangeShapeType="1"/>
          </p:cNvSpPr>
          <p:nvPr/>
        </p:nvSpPr>
        <p:spPr bwMode="auto">
          <a:xfrm>
            <a:off x="2268538" y="4494213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Line 7"/>
          <p:cNvSpPr>
            <a:spLocks noChangeShapeType="1"/>
          </p:cNvSpPr>
          <p:nvPr/>
        </p:nvSpPr>
        <p:spPr bwMode="auto">
          <a:xfrm>
            <a:off x="5775325" y="3808413"/>
            <a:ext cx="1293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Line 8"/>
          <p:cNvSpPr>
            <a:spLocks noChangeShapeType="1"/>
          </p:cNvSpPr>
          <p:nvPr/>
        </p:nvSpPr>
        <p:spPr bwMode="auto">
          <a:xfrm>
            <a:off x="5775325" y="4494213"/>
            <a:ext cx="1293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Text Box 9"/>
          <p:cNvSpPr txBox="1">
            <a:spLocks noChangeArrowheads="1"/>
          </p:cNvSpPr>
          <p:nvPr/>
        </p:nvSpPr>
        <p:spPr bwMode="auto">
          <a:xfrm>
            <a:off x="1816100" y="35052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2000">
                <a:latin typeface="Verdana" pitchFamily="34" charset="0"/>
              </a:rPr>
              <a:t>I</a:t>
            </a:r>
            <a:r>
              <a:rPr lang="en-US" altLang="x-none" sz="2000" baseline="-25000">
                <a:latin typeface="Verdana" pitchFamily="34" charset="0"/>
              </a:rPr>
              <a:t>1</a:t>
            </a:r>
            <a:endParaRPr lang="en-US" altLang="x-none" sz="2000">
              <a:latin typeface="Verdana" pitchFamily="34" charset="0"/>
            </a:endParaRPr>
          </a:p>
        </p:txBody>
      </p:sp>
      <p:sp>
        <p:nvSpPr>
          <p:cNvPr id="14349" name="Text Box 10"/>
          <p:cNvSpPr txBox="1">
            <a:spLocks noChangeArrowheads="1"/>
          </p:cNvSpPr>
          <p:nvPr/>
        </p:nvSpPr>
        <p:spPr bwMode="auto">
          <a:xfrm>
            <a:off x="1739900" y="4191000"/>
            <a:ext cx="45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2000">
                <a:latin typeface="Verdana" pitchFamily="34" charset="0"/>
              </a:rPr>
              <a:t>I</a:t>
            </a:r>
            <a:r>
              <a:rPr lang="en-US" altLang="x-none" sz="2000" baseline="-25000">
                <a:latin typeface="Verdana" pitchFamily="34" charset="0"/>
              </a:rPr>
              <a:t>m</a:t>
            </a:r>
            <a:endParaRPr lang="en-US" altLang="x-none" sz="2000">
              <a:latin typeface="Verdana" pitchFamily="34" charset="0"/>
            </a:endParaRPr>
          </a:p>
        </p:txBody>
      </p:sp>
      <p:sp>
        <p:nvSpPr>
          <p:cNvPr id="14350" name="Text Box 11"/>
          <p:cNvSpPr txBox="1">
            <a:spLocks noChangeArrowheads="1"/>
          </p:cNvSpPr>
          <p:nvPr/>
        </p:nvSpPr>
        <p:spPr bwMode="auto">
          <a:xfrm>
            <a:off x="7073900" y="35814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2000">
                <a:latin typeface="Verdana" pitchFamily="34" charset="0"/>
              </a:rPr>
              <a:t>O</a:t>
            </a:r>
            <a:r>
              <a:rPr lang="en-US" altLang="x-none" sz="2000" baseline="-25000">
                <a:latin typeface="Verdana" pitchFamily="34" charset="0"/>
              </a:rPr>
              <a:t>1</a:t>
            </a:r>
            <a:endParaRPr lang="en-US" altLang="x-none" sz="2000">
              <a:latin typeface="Verdana" pitchFamily="34" charset="0"/>
            </a:endParaRPr>
          </a:p>
        </p:txBody>
      </p:sp>
      <p:sp>
        <p:nvSpPr>
          <p:cNvPr id="14351" name="Text Box 12"/>
          <p:cNvSpPr txBox="1">
            <a:spLocks noChangeArrowheads="1"/>
          </p:cNvSpPr>
          <p:nvPr/>
        </p:nvSpPr>
        <p:spPr bwMode="auto">
          <a:xfrm>
            <a:off x="7073900" y="42672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2000">
                <a:latin typeface="Verdana" pitchFamily="34" charset="0"/>
              </a:rPr>
              <a:t>O</a:t>
            </a:r>
            <a:r>
              <a:rPr lang="en-US" altLang="x-none" sz="2000" baseline="-25000">
                <a:latin typeface="Verdana" pitchFamily="34" charset="0"/>
              </a:rPr>
              <a:t>n</a:t>
            </a:r>
            <a:endParaRPr lang="en-US" altLang="x-none" sz="2000">
              <a:latin typeface="Verdana" pitchFamily="34" charset="0"/>
            </a:endParaRPr>
          </a:p>
        </p:txBody>
      </p:sp>
      <p:graphicFrame>
        <p:nvGraphicFramePr>
          <p:cNvPr id="14352" name="Object 2"/>
          <p:cNvGraphicFramePr>
            <a:graphicFrameLocks noChangeAspect="1"/>
          </p:cNvGraphicFramePr>
          <p:nvPr/>
        </p:nvGraphicFramePr>
        <p:xfrm>
          <a:off x="3249613" y="4951413"/>
          <a:ext cx="299402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1" name="Equation" r:id="rId3" imgW="1701800" imgH="228600" progId="Equation.3">
                  <p:embed/>
                </p:oleObj>
              </mc:Choice>
              <mc:Fallback>
                <p:oleObj name="Equation" r:id="rId3" imgW="17018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13" y="4951413"/>
                        <a:ext cx="2994025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3"/>
          <p:cNvGraphicFramePr>
            <a:graphicFrameLocks noChangeAspect="1"/>
          </p:cNvGraphicFramePr>
          <p:nvPr/>
        </p:nvGraphicFramePr>
        <p:xfrm>
          <a:off x="3238500" y="5713413"/>
          <a:ext cx="308451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2" name="Equation" r:id="rId5" imgW="1752600" imgH="228600" progId="Equation.3">
                  <p:embed/>
                </p:oleObj>
              </mc:Choice>
              <mc:Fallback>
                <p:oleObj name="Equation" r:id="rId5" imgW="17526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5713413"/>
                        <a:ext cx="3084513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4" name="Oval 15"/>
          <p:cNvSpPr>
            <a:spLocks noChangeAspect="1" noChangeArrowheads="1"/>
          </p:cNvSpPr>
          <p:nvPr/>
        </p:nvSpPr>
        <p:spPr bwMode="auto">
          <a:xfrm>
            <a:off x="4708525" y="5408613"/>
            <a:ext cx="19050" cy="190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x-none" altLang="x-none" sz="2000">
              <a:latin typeface="Verdana" pitchFamily="34" charset="0"/>
            </a:endParaRPr>
          </a:p>
        </p:txBody>
      </p:sp>
      <p:sp>
        <p:nvSpPr>
          <p:cNvPr id="14355" name="Oval 16"/>
          <p:cNvSpPr>
            <a:spLocks noChangeAspect="1" noChangeArrowheads="1"/>
          </p:cNvSpPr>
          <p:nvPr/>
        </p:nvSpPr>
        <p:spPr bwMode="auto">
          <a:xfrm>
            <a:off x="4708525" y="5561013"/>
            <a:ext cx="19050" cy="190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x-none" altLang="x-none" sz="2000">
              <a:latin typeface="Verdana" pitchFamily="34" charset="0"/>
            </a:endParaRPr>
          </a:p>
        </p:txBody>
      </p:sp>
      <p:sp>
        <p:nvSpPr>
          <p:cNvPr id="14356" name="Oval 17"/>
          <p:cNvSpPr>
            <a:spLocks noChangeAspect="1" noChangeArrowheads="1"/>
          </p:cNvSpPr>
          <p:nvPr/>
        </p:nvSpPr>
        <p:spPr bwMode="auto">
          <a:xfrm>
            <a:off x="4708525" y="5713413"/>
            <a:ext cx="19050" cy="190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x-none" altLang="x-none" sz="200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2C2DB4AD-C26E-490C-907E-9C1CFFE4A5E0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9704" name="Rectangle 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Positive and negative logic</a:t>
            </a:r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11"/>
          </p:nvPr>
        </p:nvSpPr>
        <p:spPr bwMode="auto">
          <a:custGeom>
            <a:avLst/>
            <a:gdLst>
              <a:gd name="T0" fmla="*/ 0 w 2895600"/>
              <a:gd name="T1" fmla="*/ 0 h 304800"/>
              <a:gd name="T2" fmla="*/ 4111106 w 2895600"/>
              <a:gd name="T3" fmla="*/ 0 h 304800"/>
              <a:gd name="T4" fmla="*/ 4111106 w 2895600"/>
              <a:gd name="T5" fmla="*/ 273844 h 304800"/>
              <a:gd name="T6" fmla="*/ 0 w 2895600"/>
              <a:gd name="T7" fmla="*/ 273844 h 304800"/>
              <a:gd name="T8" fmla="*/ 0 w 2895600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0"/>
              <a:gd name="T16" fmla="*/ 0 h 304800"/>
              <a:gd name="T17" fmla="*/ 2895600 w 289560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0" h="304800">
                <a:moveTo>
                  <a:pt x="0" y="0"/>
                </a:moveTo>
                <a:lnTo>
                  <a:pt x="2895600" y="0"/>
                </a:lnTo>
                <a:lnTo>
                  <a:pt x="2895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x-none">
                <a:latin typeface="Verdana" pitchFamily="34" charset="0"/>
              </a:rPr>
              <a:t>232 - Logic Design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76600"/>
            <a:ext cx="7407782" cy="2312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9"/>
          <p:cNvSpPr txBox="1">
            <a:spLocks/>
          </p:cNvSpPr>
          <p:nvPr/>
        </p:nvSpPr>
        <p:spPr bwMode="auto">
          <a:xfrm>
            <a:off x="304800" y="1295400"/>
            <a:ext cx="8610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dirty="0"/>
              <a:t>We have 1 and 0 in Digital Logic</a:t>
            </a:r>
          </a:p>
          <a:p>
            <a:r>
              <a:rPr lang="en-US" altLang="x-none" dirty="0"/>
              <a:t>We have High Voltage and Low Voltage in the Digital Circuit</a:t>
            </a:r>
          </a:p>
          <a:p>
            <a:r>
              <a:rPr lang="en-US" altLang="x-none" dirty="0"/>
              <a:t>There are two ways to assign voltage states to logic states</a:t>
            </a:r>
          </a:p>
        </p:txBody>
      </p:sp>
    </p:spTree>
    <p:extLst>
      <p:ext uri="{BB962C8B-B14F-4D97-AF65-F5344CB8AC3E}">
        <p14:creationId xmlns:p14="http://schemas.microsoft.com/office/powerpoint/2010/main" val="373669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2C2DB4AD-C26E-490C-907E-9C1CFFE4A5E0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9704" name="Rectangle 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Positive and negative logic</a:t>
            </a:r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11"/>
          </p:nvPr>
        </p:nvSpPr>
        <p:spPr bwMode="auto">
          <a:custGeom>
            <a:avLst/>
            <a:gdLst>
              <a:gd name="T0" fmla="*/ 0 w 2895600"/>
              <a:gd name="T1" fmla="*/ 0 h 304800"/>
              <a:gd name="T2" fmla="*/ 4111106 w 2895600"/>
              <a:gd name="T3" fmla="*/ 0 h 304800"/>
              <a:gd name="T4" fmla="*/ 4111106 w 2895600"/>
              <a:gd name="T5" fmla="*/ 273844 h 304800"/>
              <a:gd name="T6" fmla="*/ 0 w 2895600"/>
              <a:gd name="T7" fmla="*/ 273844 h 304800"/>
              <a:gd name="T8" fmla="*/ 0 w 2895600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0"/>
              <a:gd name="T16" fmla="*/ 0 h 304800"/>
              <a:gd name="T17" fmla="*/ 2895600 w 289560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0" h="304800">
                <a:moveTo>
                  <a:pt x="0" y="0"/>
                </a:moveTo>
                <a:lnTo>
                  <a:pt x="2895600" y="0"/>
                </a:lnTo>
                <a:lnTo>
                  <a:pt x="2895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x-none">
                <a:latin typeface="Verdana" pitchFamily="34" charset="0"/>
              </a:rPr>
              <a:t>232 - Logic Design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9" y="2819400"/>
            <a:ext cx="5454651" cy="1702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12192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"/>
                <a:cs typeface="Gill Sans"/>
              </a:rPr>
              <a:t>Hardware manufacturers define their gates using signal values such as H and L.  </a:t>
            </a:r>
          </a:p>
          <a:p>
            <a:endParaRPr lang="en-US" dirty="0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2" y="2819400"/>
            <a:ext cx="149542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18654" y="1988403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"/>
                <a:cs typeface="Gill Sans"/>
              </a:rPr>
              <a:t>The TTL chips with part numbers 7408 and 7432 generate outputs according to the function table below.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724400"/>
            <a:ext cx="1127501" cy="119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055" y="4762673"/>
            <a:ext cx="1132521" cy="1198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4543214"/>
            <a:ext cx="3284913" cy="19389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"/>
                <a:cs typeface="Gill Sans"/>
              </a:rPr>
              <a:t>The same </a:t>
            </a:r>
            <a:r>
              <a:rPr lang="en-US" i="1" dirty="0">
                <a:latin typeface="Gill Sans"/>
                <a:cs typeface="Gill Sans"/>
              </a:rPr>
              <a:t>physical gate </a:t>
            </a:r>
            <a:r>
              <a:rPr lang="en-US" dirty="0">
                <a:latin typeface="Gill Sans"/>
                <a:cs typeface="Gill Sans"/>
              </a:rPr>
              <a:t>can operate either as a positive-logic AND gate or as a negative-logic OR gate.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91000" y="4343400"/>
            <a:ext cx="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497382" y="4419600"/>
            <a:ext cx="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19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2C2DB4AD-C26E-490C-907E-9C1CFFE4A5E0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9704" name="Rectangle 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 example</a:t>
            </a:r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11"/>
          </p:nvPr>
        </p:nvSpPr>
        <p:spPr bwMode="auto">
          <a:custGeom>
            <a:avLst/>
            <a:gdLst>
              <a:gd name="T0" fmla="*/ 0 w 2895600"/>
              <a:gd name="T1" fmla="*/ 0 h 304800"/>
              <a:gd name="T2" fmla="*/ 4111106 w 2895600"/>
              <a:gd name="T3" fmla="*/ 0 h 304800"/>
              <a:gd name="T4" fmla="*/ 4111106 w 2895600"/>
              <a:gd name="T5" fmla="*/ 273844 h 304800"/>
              <a:gd name="T6" fmla="*/ 0 w 2895600"/>
              <a:gd name="T7" fmla="*/ 273844 h 304800"/>
              <a:gd name="T8" fmla="*/ 0 w 2895600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0"/>
              <a:gd name="T16" fmla="*/ 0 h 304800"/>
              <a:gd name="T17" fmla="*/ 2895600 w 289560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0" h="304800">
                <a:moveTo>
                  <a:pt x="0" y="0"/>
                </a:moveTo>
                <a:lnTo>
                  <a:pt x="2895600" y="0"/>
                </a:lnTo>
                <a:lnTo>
                  <a:pt x="2895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x-none">
                <a:latin typeface="Verdana" pitchFamily="34" charset="0"/>
              </a:rPr>
              <a:t>232 - Logic Design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28813"/>
            <a:ext cx="2848382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1" y="2209800"/>
            <a:ext cx="3733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notation indicates that the alarm will be enabled when X is low.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5410200"/>
            <a:ext cx="790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http://sce2.umkc.edu/csee/hieberm/281_new/lectures/basic-electrical-components/pos-neg-logic.html</a:t>
            </a:r>
          </a:p>
        </p:txBody>
      </p:sp>
    </p:spTree>
    <p:extLst>
      <p:ext uri="{BB962C8B-B14F-4D97-AF65-F5344CB8AC3E}">
        <p14:creationId xmlns:p14="http://schemas.microsoft.com/office/powerpoint/2010/main" val="683838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2C2DB4AD-C26E-490C-907E-9C1CFFE4A5E0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9704" name="Rectangle 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Signal Active States and Bubbles</a:t>
            </a:r>
          </a:p>
        </p:txBody>
      </p:sp>
      <p:sp>
        <p:nvSpPr>
          <p:cNvPr id="29705" name="Rectangle 9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x-none" dirty="0"/>
              <a:t>Primarily applies to </a:t>
            </a:r>
            <a:r>
              <a:rPr lang="en-US" altLang="x-none" b="1" dirty="0"/>
              <a:t>control signals</a:t>
            </a:r>
            <a:r>
              <a:rPr lang="en-US" altLang="x-none" dirty="0"/>
              <a:t>; used to denote when a condition is active or enabled</a:t>
            </a:r>
          </a:p>
          <a:p>
            <a:pPr lvl="1"/>
            <a:r>
              <a:rPr lang="en-US" altLang="x-none" dirty="0"/>
              <a:t>Symbol pins without bubbles denote active-1</a:t>
            </a:r>
          </a:p>
          <a:p>
            <a:pPr lvl="1"/>
            <a:r>
              <a:rPr lang="en-US" altLang="x-none" dirty="0"/>
              <a:t>Symbol pins with bubbles denote active-0</a:t>
            </a:r>
          </a:p>
          <a:p>
            <a:pPr lvl="1"/>
            <a:r>
              <a:rPr lang="en-US" altLang="x-none" dirty="0"/>
              <a:t>Active State - signal state (0 or 1) that indicates the assertion of some condition or action</a:t>
            </a:r>
          </a:p>
          <a:p>
            <a:pPr lvl="2"/>
            <a:r>
              <a:rPr lang="en-US" altLang="x-none" dirty="0"/>
              <a:t>Active-1 (active high)  is when active state is logic 1</a:t>
            </a:r>
          </a:p>
          <a:p>
            <a:pPr lvl="2"/>
            <a:r>
              <a:rPr lang="en-US" altLang="x-none" dirty="0"/>
              <a:t>Active-0 (active low) is when active state is logic 0</a:t>
            </a:r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11"/>
          </p:nvPr>
        </p:nvSpPr>
        <p:spPr bwMode="auto">
          <a:custGeom>
            <a:avLst/>
            <a:gdLst>
              <a:gd name="T0" fmla="*/ 0 w 2895600"/>
              <a:gd name="T1" fmla="*/ 0 h 304800"/>
              <a:gd name="T2" fmla="*/ 4111106 w 2895600"/>
              <a:gd name="T3" fmla="*/ 0 h 304800"/>
              <a:gd name="T4" fmla="*/ 4111106 w 2895600"/>
              <a:gd name="T5" fmla="*/ 273844 h 304800"/>
              <a:gd name="T6" fmla="*/ 0 w 2895600"/>
              <a:gd name="T7" fmla="*/ 273844 h 304800"/>
              <a:gd name="T8" fmla="*/ 0 w 2895600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0"/>
              <a:gd name="T16" fmla="*/ 0 h 304800"/>
              <a:gd name="T17" fmla="*/ 2895600 w 289560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0" h="304800">
                <a:moveTo>
                  <a:pt x="0" y="0"/>
                </a:moveTo>
                <a:lnTo>
                  <a:pt x="2895600" y="0"/>
                </a:lnTo>
                <a:lnTo>
                  <a:pt x="2895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x-none">
                <a:latin typeface="Verdana" pitchFamily="34" charset="0"/>
              </a:rPr>
              <a:t>232 - Logic Design</a:t>
            </a:r>
          </a:p>
        </p:txBody>
      </p:sp>
    </p:spTree>
    <p:extLst>
      <p:ext uri="{BB962C8B-B14F-4D97-AF65-F5344CB8AC3E}">
        <p14:creationId xmlns:p14="http://schemas.microsoft.com/office/powerpoint/2010/main" val="1380961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20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3F50063E-A985-4718-BA9B-5E81823EB31E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0743" name="Rectangle 2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Active States and Bubbles (Cont’d.)</a:t>
            </a:r>
          </a:p>
        </p:txBody>
      </p:sp>
      <p:sp>
        <p:nvSpPr>
          <p:cNvPr id="30744" name="Rectangle 2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x-none"/>
              <a:t>Inverter (NOT) has two different forms </a:t>
            </a: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 bwMode="auto">
          <a:custGeom>
            <a:avLst/>
            <a:gdLst>
              <a:gd name="T0" fmla="*/ 0 w 2895600"/>
              <a:gd name="T1" fmla="*/ 0 h 304800"/>
              <a:gd name="T2" fmla="*/ 4111106 w 2895600"/>
              <a:gd name="T3" fmla="*/ 0 h 304800"/>
              <a:gd name="T4" fmla="*/ 4111106 w 2895600"/>
              <a:gd name="T5" fmla="*/ 273844 h 304800"/>
              <a:gd name="T6" fmla="*/ 0 w 2895600"/>
              <a:gd name="T7" fmla="*/ 273844 h 304800"/>
              <a:gd name="T8" fmla="*/ 0 w 2895600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0"/>
              <a:gd name="T16" fmla="*/ 0 h 304800"/>
              <a:gd name="T17" fmla="*/ 2895600 w 289560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0" h="304800">
                <a:moveTo>
                  <a:pt x="0" y="0"/>
                </a:moveTo>
                <a:lnTo>
                  <a:pt x="2895600" y="0"/>
                </a:lnTo>
                <a:lnTo>
                  <a:pt x="2895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x-none">
                <a:latin typeface="Verdana" pitchFamily="34" charset="0"/>
              </a:rPr>
              <a:t>232 - Logic Design</a:t>
            </a:r>
          </a:p>
        </p:txBody>
      </p:sp>
      <p:grpSp>
        <p:nvGrpSpPr>
          <p:cNvPr id="30726" name="Group 3"/>
          <p:cNvGrpSpPr>
            <a:grpSpLocks/>
          </p:cNvGrpSpPr>
          <p:nvPr/>
        </p:nvGrpSpPr>
        <p:grpSpPr bwMode="auto">
          <a:xfrm>
            <a:off x="4749800" y="2514600"/>
            <a:ext cx="609600" cy="609600"/>
            <a:chOff x="672" y="2064"/>
            <a:chExt cx="384" cy="384"/>
          </a:xfrm>
        </p:grpSpPr>
        <p:sp>
          <p:nvSpPr>
            <p:cNvPr id="30739" name="AutoShape 4"/>
            <p:cNvSpPr>
              <a:spLocks noChangeArrowheads="1"/>
            </p:cNvSpPr>
            <p:nvPr/>
          </p:nvSpPr>
          <p:spPr bwMode="auto">
            <a:xfrm>
              <a:off x="960" y="2208"/>
              <a:ext cx="96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 sz="2000">
                <a:latin typeface="Verdana" pitchFamily="34" charset="0"/>
              </a:endParaRPr>
            </a:p>
          </p:txBody>
        </p:sp>
        <p:sp>
          <p:nvSpPr>
            <p:cNvPr id="30740" name="Freeform 5"/>
            <p:cNvSpPr>
              <a:spLocks/>
            </p:cNvSpPr>
            <p:nvPr/>
          </p:nvSpPr>
          <p:spPr bwMode="auto">
            <a:xfrm>
              <a:off x="672" y="2064"/>
              <a:ext cx="288" cy="384"/>
            </a:xfrm>
            <a:custGeom>
              <a:avLst/>
              <a:gdLst>
                <a:gd name="T0" fmla="*/ 288 w 288"/>
                <a:gd name="T1" fmla="*/ 192 h 384"/>
                <a:gd name="T2" fmla="*/ 0 w 288"/>
                <a:gd name="T3" fmla="*/ 0 h 384"/>
                <a:gd name="T4" fmla="*/ 0 w 288"/>
                <a:gd name="T5" fmla="*/ 384 h 384"/>
                <a:gd name="T6" fmla="*/ 288 w 288"/>
                <a:gd name="T7" fmla="*/ 192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384"/>
                <a:gd name="T14" fmla="*/ 288 w 28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384">
                  <a:moveTo>
                    <a:pt x="288" y="192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88" y="19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7" name="Group 6"/>
          <p:cNvGrpSpPr>
            <a:grpSpLocks/>
          </p:cNvGrpSpPr>
          <p:nvPr/>
        </p:nvGrpSpPr>
        <p:grpSpPr bwMode="auto">
          <a:xfrm>
            <a:off x="4673600" y="4800600"/>
            <a:ext cx="609600" cy="609600"/>
            <a:chOff x="720" y="2160"/>
            <a:chExt cx="384" cy="384"/>
          </a:xfrm>
        </p:grpSpPr>
        <p:sp>
          <p:nvSpPr>
            <p:cNvPr id="30737" name="AutoShape 7"/>
            <p:cNvSpPr>
              <a:spLocks noChangeArrowheads="1"/>
            </p:cNvSpPr>
            <p:nvPr/>
          </p:nvSpPr>
          <p:spPr bwMode="auto">
            <a:xfrm>
              <a:off x="720" y="2304"/>
              <a:ext cx="96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 sz="2000">
                <a:latin typeface="Verdana" pitchFamily="34" charset="0"/>
              </a:endParaRPr>
            </a:p>
          </p:txBody>
        </p:sp>
        <p:sp>
          <p:nvSpPr>
            <p:cNvPr id="30738" name="Freeform 8"/>
            <p:cNvSpPr>
              <a:spLocks/>
            </p:cNvSpPr>
            <p:nvPr/>
          </p:nvSpPr>
          <p:spPr bwMode="auto">
            <a:xfrm>
              <a:off x="816" y="2160"/>
              <a:ext cx="288" cy="384"/>
            </a:xfrm>
            <a:custGeom>
              <a:avLst/>
              <a:gdLst>
                <a:gd name="T0" fmla="*/ 288 w 288"/>
                <a:gd name="T1" fmla="*/ 192 h 384"/>
                <a:gd name="T2" fmla="*/ 0 w 288"/>
                <a:gd name="T3" fmla="*/ 0 h 384"/>
                <a:gd name="T4" fmla="*/ 0 w 288"/>
                <a:gd name="T5" fmla="*/ 384 h 384"/>
                <a:gd name="T6" fmla="*/ 288 w 288"/>
                <a:gd name="T7" fmla="*/ 192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384"/>
                <a:gd name="T14" fmla="*/ 288 w 28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384">
                  <a:moveTo>
                    <a:pt x="288" y="192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88" y="19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29" name="Line 10"/>
          <p:cNvSpPr>
            <a:spLocks noChangeShapeType="1"/>
          </p:cNvSpPr>
          <p:nvPr/>
        </p:nvSpPr>
        <p:spPr bwMode="auto">
          <a:xfrm flipH="1">
            <a:off x="4140200" y="2819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Line 11"/>
          <p:cNvSpPr>
            <a:spLocks noChangeShapeType="1"/>
          </p:cNvSpPr>
          <p:nvPr/>
        </p:nvSpPr>
        <p:spPr bwMode="auto">
          <a:xfrm flipH="1">
            <a:off x="5359400" y="2819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Line 12"/>
          <p:cNvSpPr>
            <a:spLocks noChangeShapeType="1"/>
          </p:cNvSpPr>
          <p:nvPr/>
        </p:nvSpPr>
        <p:spPr bwMode="auto">
          <a:xfrm flipH="1">
            <a:off x="4064000" y="5105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Line 13"/>
          <p:cNvSpPr>
            <a:spLocks noChangeShapeType="1"/>
          </p:cNvSpPr>
          <p:nvPr/>
        </p:nvSpPr>
        <p:spPr bwMode="auto">
          <a:xfrm flipH="1">
            <a:off x="5283200" y="5105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Text Box 14"/>
          <p:cNvSpPr txBox="1">
            <a:spLocks noChangeArrowheads="1"/>
          </p:cNvSpPr>
          <p:nvPr/>
        </p:nvSpPr>
        <p:spPr bwMode="auto">
          <a:xfrm>
            <a:off x="1408113" y="2441575"/>
            <a:ext cx="20431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2000">
                <a:latin typeface="Verdana" pitchFamily="34" charset="0"/>
              </a:rPr>
              <a:t>Input asserted</a:t>
            </a:r>
          </a:p>
          <a:p>
            <a:pPr algn="ctr"/>
            <a:r>
              <a:rPr lang="en-US" altLang="x-none" sz="2000">
                <a:latin typeface="Verdana" pitchFamily="34" charset="0"/>
              </a:rPr>
              <a:t>active-1</a:t>
            </a:r>
          </a:p>
        </p:txBody>
      </p:sp>
      <p:sp>
        <p:nvSpPr>
          <p:cNvPr id="30734" name="Text Box 15"/>
          <p:cNvSpPr txBox="1">
            <a:spLocks noChangeArrowheads="1"/>
          </p:cNvSpPr>
          <p:nvPr/>
        </p:nvSpPr>
        <p:spPr bwMode="auto">
          <a:xfrm>
            <a:off x="6316663" y="2411413"/>
            <a:ext cx="22367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2000">
                <a:latin typeface="Verdana" pitchFamily="34" charset="0"/>
              </a:rPr>
              <a:t>Output asserted</a:t>
            </a:r>
          </a:p>
          <a:p>
            <a:pPr algn="ctr"/>
            <a:r>
              <a:rPr lang="en-US" altLang="x-none" sz="2000">
                <a:latin typeface="Verdana" pitchFamily="34" charset="0"/>
              </a:rPr>
              <a:t>active-0</a:t>
            </a:r>
          </a:p>
        </p:txBody>
      </p:sp>
      <p:sp>
        <p:nvSpPr>
          <p:cNvPr id="30735" name="Text Box 16"/>
          <p:cNvSpPr txBox="1">
            <a:spLocks noChangeArrowheads="1"/>
          </p:cNvSpPr>
          <p:nvPr/>
        </p:nvSpPr>
        <p:spPr bwMode="auto">
          <a:xfrm>
            <a:off x="1462088" y="4773613"/>
            <a:ext cx="20431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2000">
                <a:latin typeface="Verdana" pitchFamily="34" charset="0"/>
              </a:rPr>
              <a:t>Input asserted</a:t>
            </a:r>
          </a:p>
          <a:p>
            <a:pPr algn="ctr"/>
            <a:r>
              <a:rPr lang="en-US" altLang="x-none" sz="2000">
                <a:latin typeface="Verdana" pitchFamily="34" charset="0"/>
              </a:rPr>
              <a:t>active-0</a:t>
            </a:r>
          </a:p>
        </p:txBody>
      </p:sp>
      <p:sp>
        <p:nvSpPr>
          <p:cNvPr id="30736" name="Text Box 17"/>
          <p:cNvSpPr txBox="1">
            <a:spLocks noChangeArrowheads="1"/>
          </p:cNvSpPr>
          <p:nvPr/>
        </p:nvSpPr>
        <p:spPr bwMode="auto">
          <a:xfrm>
            <a:off x="6362700" y="4727575"/>
            <a:ext cx="22367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2000">
                <a:latin typeface="Verdana" pitchFamily="34" charset="0"/>
              </a:rPr>
              <a:t>Output asserted</a:t>
            </a:r>
          </a:p>
          <a:p>
            <a:pPr algn="ctr"/>
            <a:r>
              <a:rPr lang="en-US" altLang="x-none" sz="2000">
                <a:latin typeface="Verdana" pitchFamily="34" charset="0"/>
              </a:rPr>
              <a:t>active-1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A28A9A29-8B70-4E79-BF8F-0BFDA35DDD4D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1752" name="Rectangle 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Alternative Symbols</a:t>
            </a:r>
          </a:p>
        </p:txBody>
      </p:sp>
      <p:sp>
        <p:nvSpPr>
          <p:cNvPr id="31753" name="Rectangle 9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x-none"/>
              <a:t>The NOT example can be extended to all logic gates</a:t>
            </a:r>
          </a:p>
          <a:p>
            <a:pPr lvl="1"/>
            <a:r>
              <a:rPr lang="en-US" altLang="x-none"/>
              <a:t>Each logic gate has two equivalent symbols</a:t>
            </a:r>
          </a:p>
          <a:p>
            <a:pPr lvl="2"/>
            <a:r>
              <a:rPr lang="en-US" altLang="x-none"/>
              <a:t>The one we’ve seen so far for active-1 inputs</a:t>
            </a:r>
          </a:p>
          <a:p>
            <a:pPr lvl="2"/>
            <a:r>
              <a:rPr lang="en-US" altLang="x-none"/>
              <a:t>The alternate for active-0 inputs</a:t>
            </a:r>
          </a:p>
          <a:p>
            <a:pPr lvl="1"/>
            <a:endParaRPr lang="en-US" altLang="x-none"/>
          </a:p>
          <a:p>
            <a:pPr lvl="1"/>
            <a:r>
              <a:rPr lang="en-US" altLang="x-none"/>
              <a:t>In each case the gate operates the same</a:t>
            </a:r>
          </a:p>
          <a:p>
            <a:pPr lvl="2"/>
            <a:r>
              <a:rPr lang="en-US" altLang="x-none"/>
              <a:t>The only difference is how we interpret the values</a:t>
            </a:r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11"/>
          </p:nvPr>
        </p:nvSpPr>
        <p:spPr bwMode="auto">
          <a:custGeom>
            <a:avLst/>
            <a:gdLst>
              <a:gd name="T0" fmla="*/ 0 w 2895600"/>
              <a:gd name="T1" fmla="*/ 0 h 304800"/>
              <a:gd name="T2" fmla="*/ 4111106 w 2895600"/>
              <a:gd name="T3" fmla="*/ 0 h 304800"/>
              <a:gd name="T4" fmla="*/ 4111106 w 2895600"/>
              <a:gd name="T5" fmla="*/ 273844 h 304800"/>
              <a:gd name="T6" fmla="*/ 0 w 2895600"/>
              <a:gd name="T7" fmla="*/ 273844 h 304800"/>
              <a:gd name="T8" fmla="*/ 0 w 2895600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0"/>
              <a:gd name="T16" fmla="*/ 0 h 304800"/>
              <a:gd name="T17" fmla="*/ 2895600 w 289560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0" h="304800">
                <a:moveTo>
                  <a:pt x="0" y="0"/>
                </a:moveTo>
                <a:lnTo>
                  <a:pt x="2895600" y="0"/>
                </a:lnTo>
                <a:lnTo>
                  <a:pt x="2895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x-none">
                <a:latin typeface="Verdana" pitchFamily="34" charset="0"/>
              </a:rPr>
              <a:t>232 - Logic Design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A7FD8192-C16C-4DD2-ABAF-F2A34BE62CCD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2815" name="Rectangle 47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AND Gate Alternate Symbol</a:t>
            </a:r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1"/>
          </p:nvPr>
        </p:nvSpPr>
        <p:spPr bwMode="auto">
          <a:custGeom>
            <a:avLst/>
            <a:gdLst>
              <a:gd name="T0" fmla="*/ 0 w 2895600"/>
              <a:gd name="T1" fmla="*/ 0 h 304800"/>
              <a:gd name="T2" fmla="*/ 4111106 w 2895600"/>
              <a:gd name="T3" fmla="*/ 0 h 304800"/>
              <a:gd name="T4" fmla="*/ 4111106 w 2895600"/>
              <a:gd name="T5" fmla="*/ 273844 h 304800"/>
              <a:gd name="T6" fmla="*/ 0 w 2895600"/>
              <a:gd name="T7" fmla="*/ 273844 h 304800"/>
              <a:gd name="T8" fmla="*/ 0 w 2895600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0"/>
              <a:gd name="T16" fmla="*/ 0 h 304800"/>
              <a:gd name="T17" fmla="*/ 2895600 w 289560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0" h="304800">
                <a:moveTo>
                  <a:pt x="0" y="0"/>
                </a:moveTo>
                <a:lnTo>
                  <a:pt x="2895600" y="0"/>
                </a:lnTo>
                <a:lnTo>
                  <a:pt x="2895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x-none">
                <a:latin typeface="Verdana" pitchFamily="34" charset="0"/>
              </a:rPr>
              <a:t>232 - Logic Design</a:t>
            </a:r>
          </a:p>
        </p:txBody>
      </p:sp>
      <p:grpSp>
        <p:nvGrpSpPr>
          <p:cNvPr id="32774" name="Group 3"/>
          <p:cNvGrpSpPr>
            <a:grpSpLocks/>
          </p:cNvGrpSpPr>
          <p:nvPr/>
        </p:nvGrpSpPr>
        <p:grpSpPr bwMode="auto">
          <a:xfrm>
            <a:off x="971550" y="1747838"/>
            <a:ext cx="1674813" cy="1897062"/>
            <a:chOff x="865" y="1781"/>
            <a:chExt cx="1055" cy="1195"/>
          </a:xfrm>
        </p:grpSpPr>
        <p:sp>
          <p:nvSpPr>
            <p:cNvPr id="32808" name="Text Box 4"/>
            <p:cNvSpPr txBox="1">
              <a:spLocks noChangeArrowheads="1"/>
            </p:cNvSpPr>
            <p:nvPr/>
          </p:nvSpPr>
          <p:spPr bwMode="auto">
            <a:xfrm>
              <a:off x="865" y="1781"/>
              <a:ext cx="226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2000">
                  <a:latin typeface="Verdana" pitchFamily="34" charset="0"/>
                </a:rPr>
                <a:t>X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0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0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1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1</a:t>
              </a:r>
            </a:p>
          </p:txBody>
        </p:sp>
        <p:sp>
          <p:nvSpPr>
            <p:cNvPr id="32809" name="Text Box 5"/>
            <p:cNvSpPr txBox="1">
              <a:spLocks noChangeArrowheads="1"/>
            </p:cNvSpPr>
            <p:nvPr/>
          </p:nvSpPr>
          <p:spPr bwMode="auto">
            <a:xfrm>
              <a:off x="1155" y="1781"/>
              <a:ext cx="218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2000">
                  <a:latin typeface="Verdana" pitchFamily="34" charset="0"/>
                </a:rPr>
                <a:t>Y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0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1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0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1</a:t>
              </a:r>
            </a:p>
          </p:txBody>
        </p:sp>
        <p:sp>
          <p:nvSpPr>
            <p:cNvPr id="32810" name="Text Box 6"/>
            <p:cNvSpPr txBox="1">
              <a:spLocks noChangeArrowheads="1"/>
            </p:cNvSpPr>
            <p:nvPr/>
          </p:nvSpPr>
          <p:spPr bwMode="auto">
            <a:xfrm>
              <a:off x="1483" y="1781"/>
              <a:ext cx="382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2000">
                  <a:latin typeface="Verdana" pitchFamily="34" charset="0"/>
                </a:rPr>
                <a:t>X·Y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0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0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0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1</a:t>
              </a:r>
            </a:p>
          </p:txBody>
        </p:sp>
        <p:sp>
          <p:nvSpPr>
            <p:cNvPr id="32811" name="Line 7"/>
            <p:cNvSpPr>
              <a:spLocks noChangeShapeType="1"/>
            </p:cNvSpPr>
            <p:nvPr/>
          </p:nvSpPr>
          <p:spPr bwMode="auto">
            <a:xfrm>
              <a:off x="912" y="201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2" name="Line 8"/>
            <p:cNvSpPr>
              <a:spLocks noChangeShapeType="1"/>
            </p:cNvSpPr>
            <p:nvPr/>
          </p:nvSpPr>
          <p:spPr bwMode="auto">
            <a:xfrm>
              <a:off x="1440" y="182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775" name="Group 9"/>
          <p:cNvGrpSpPr>
            <a:grpSpLocks/>
          </p:cNvGrpSpPr>
          <p:nvPr/>
        </p:nvGrpSpPr>
        <p:grpSpPr bwMode="auto">
          <a:xfrm>
            <a:off x="7142163" y="2438400"/>
            <a:ext cx="1295400" cy="609600"/>
            <a:chOff x="1872" y="1152"/>
            <a:chExt cx="816" cy="384"/>
          </a:xfrm>
        </p:grpSpPr>
        <p:sp>
          <p:nvSpPr>
            <p:cNvPr id="32804" name="Freeform 10"/>
            <p:cNvSpPr>
              <a:spLocks/>
            </p:cNvSpPr>
            <p:nvPr/>
          </p:nvSpPr>
          <p:spPr bwMode="auto">
            <a:xfrm>
              <a:off x="2064" y="1152"/>
              <a:ext cx="432" cy="384"/>
            </a:xfrm>
            <a:custGeom>
              <a:avLst/>
              <a:gdLst>
                <a:gd name="T0" fmla="*/ 139 w 529"/>
                <a:gd name="T1" fmla="*/ 0 h 480"/>
                <a:gd name="T2" fmla="*/ 0 w 529"/>
                <a:gd name="T3" fmla="*/ 0 h 480"/>
                <a:gd name="T4" fmla="*/ 0 w 529"/>
                <a:gd name="T5" fmla="*/ 196 h 480"/>
                <a:gd name="T6" fmla="*/ 138 w 529"/>
                <a:gd name="T7" fmla="*/ 196 h 480"/>
                <a:gd name="T8" fmla="*/ 159 w 529"/>
                <a:gd name="T9" fmla="*/ 194 h 480"/>
                <a:gd name="T10" fmla="*/ 179 w 529"/>
                <a:gd name="T11" fmla="*/ 186 h 480"/>
                <a:gd name="T12" fmla="*/ 193 w 529"/>
                <a:gd name="T13" fmla="*/ 178 h 480"/>
                <a:gd name="T14" fmla="*/ 206 w 529"/>
                <a:gd name="T15" fmla="*/ 165 h 480"/>
                <a:gd name="T16" fmla="*/ 216 w 529"/>
                <a:gd name="T17" fmla="*/ 153 h 480"/>
                <a:gd name="T18" fmla="*/ 226 w 529"/>
                <a:gd name="T19" fmla="*/ 137 h 480"/>
                <a:gd name="T20" fmla="*/ 233 w 529"/>
                <a:gd name="T21" fmla="*/ 117 h 480"/>
                <a:gd name="T22" fmla="*/ 234 w 529"/>
                <a:gd name="T23" fmla="*/ 96 h 480"/>
                <a:gd name="T24" fmla="*/ 231 w 529"/>
                <a:gd name="T25" fmla="*/ 77 h 480"/>
                <a:gd name="T26" fmla="*/ 225 w 529"/>
                <a:gd name="T27" fmla="*/ 58 h 480"/>
                <a:gd name="T28" fmla="*/ 213 w 529"/>
                <a:gd name="T29" fmla="*/ 40 h 480"/>
                <a:gd name="T30" fmla="*/ 203 w 529"/>
                <a:gd name="T31" fmla="*/ 30 h 480"/>
                <a:gd name="T32" fmla="*/ 189 w 529"/>
                <a:gd name="T33" fmla="*/ 18 h 480"/>
                <a:gd name="T34" fmla="*/ 173 w 529"/>
                <a:gd name="T35" fmla="*/ 9 h 480"/>
                <a:gd name="T36" fmla="*/ 156 w 529"/>
                <a:gd name="T37" fmla="*/ 3 h 480"/>
                <a:gd name="T38" fmla="*/ 139 w 529"/>
                <a:gd name="T39" fmla="*/ 0 h 48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9"/>
                <a:gd name="T61" fmla="*/ 0 h 480"/>
                <a:gd name="T62" fmla="*/ 529 w 529"/>
                <a:gd name="T63" fmla="*/ 480 h 48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9" h="480">
                  <a:moveTo>
                    <a:pt x="312" y="0"/>
                  </a:moveTo>
                  <a:lnTo>
                    <a:pt x="0" y="0"/>
                  </a:lnTo>
                  <a:lnTo>
                    <a:pt x="0" y="479"/>
                  </a:lnTo>
                  <a:lnTo>
                    <a:pt x="310" y="479"/>
                  </a:lnTo>
                  <a:lnTo>
                    <a:pt x="359" y="471"/>
                  </a:lnTo>
                  <a:lnTo>
                    <a:pt x="402" y="455"/>
                  </a:lnTo>
                  <a:lnTo>
                    <a:pt x="433" y="433"/>
                  </a:lnTo>
                  <a:lnTo>
                    <a:pt x="463" y="404"/>
                  </a:lnTo>
                  <a:lnTo>
                    <a:pt x="486" y="374"/>
                  </a:lnTo>
                  <a:lnTo>
                    <a:pt x="508" y="334"/>
                  </a:lnTo>
                  <a:lnTo>
                    <a:pt x="523" y="285"/>
                  </a:lnTo>
                  <a:lnTo>
                    <a:pt x="528" y="235"/>
                  </a:lnTo>
                  <a:lnTo>
                    <a:pt x="521" y="187"/>
                  </a:lnTo>
                  <a:lnTo>
                    <a:pt x="506" y="140"/>
                  </a:lnTo>
                  <a:lnTo>
                    <a:pt x="480" y="99"/>
                  </a:lnTo>
                  <a:lnTo>
                    <a:pt x="456" y="71"/>
                  </a:lnTo>
                  <a:lnTo>
                    <a:pt x="425" y="43"/>
                  </a:lnTo>
                  <a:lnTo>
                    <a:pt x="390" y="23"/>
                  </a:lnTo>
                  <a:lnTo>
                    <a:pt x="352" y="8"/>
                  </a:lnTo>
                  <a:lnTo>
                    <a:pt x="312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Line 11"/>
            <p:cNvSpPr>
              <a:spLocks noChangeShapeType="1"/>
            </p:cNvSpPr>
            <p:nvPr/>
          </p:nvSpPr>
          <p:spPr bwMode="auto">
            <a:xfrm flipH="1">
              <a:off x="1872" y="12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6" name="Line 12"/>
            <p:cNvSpPr>
              <a:spLocks noChangeShapeType="1"/>
            </p:cNvSpPr>
            <p:nvPr/>
          </p:nvSpPr>
          <p:spPr bwMode="auto">
            <a:xfrm flipH="1">
              <a:off x="1872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7" name="Line 13"/>
            <p:cNvSpPr>
              <a:spLocks noChangeShapeType="1"/>
            </p:cNvSpPr>
            <p:nvPr/>
          </p:nvSpPr>
          <p:spPr bwMode="auto">
            <a:xfrm flipH="1">
              <a:off x="2496" y="13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776" name="Group 14"/>
          <p:cNvGrpSpPr>
            <a:grpSpLocks/>
          </p:cNvGrpSpPr>
          <p:nvPr/>
        </p:nvGrpSpPr>
        <p:grpSpPr bwMode="auto">
          <a:xfrm>
            <a:off x="5162550" y="1608138"/>
            <a:ext cx="1674813" cy="1897062"/>
            <a:chOff x="865" y="1781"/>
            <a:chExt cx="1055" cy="1195"/>
          </a:xfrm>
        </p:grpSpPr>
        <p:sp>
          <p:nvSpPr>
            <p:cNvPr id="32799" name="Text Box 15"/>
            <p:cNvSpPr txBox="1">
              <a:spLocks noChangeArrowheads="1"/>
            </p:cNvSpPr>
            <p:nvPr/>
          </p:nvSpPr>
          <p:spPr bwMode="auto">
            <a:xfrm>
              <a:off x="865" y="1781"/>
              <a:ext cx="226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2000">
                  <a:latin typeface="Verdana" pitchFamily="34" charset="0"/>
                </a:rPr>
                <a:t>X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F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F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T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T</a:t>
              </a:r>
            </a:p>
          </p:txBody>
        </p:sp>
        <p:sp>
          <p:nvSpPr>
            <p:cNvPr id="32800" name="Text Box 16"/>
            <p:cNvSpPr txBox="1">
              <a:spLocks noChangeArrowheads="1"/>
            </p:cNvSpPr>
            <p:nvPr/>
          </p:nvSpPr>
          <p:spPr bwMode="auto">
            <a:xfrm>
              <a:off x="1155" y="1781"/>
              <a:ext cx="215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2000">
                  <a:latin typeface="Verdana" pitchFamily="34" charset="0"/>
                </a:rPr>
                <a:t>Y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F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T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F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T</a:t>
              </a:r>
            </a:p>
          </p:txBody>
        </p:sp>
        <p:sp>
          <p:nvSpPr>
            <p:cNvPr id="32801" name="Text Box 17"/>
            <p:cNvSpPr txBox="1">
              <a:spLocks noChangeArrowheads="1"/>
            </p:cNvSpPr>
            <p:nvPr/>
          </p:nvSpPr>
          <p:spPr bwMode="auto">
            <a:xfrm>
              <a:off x="1483" y="1781"/>
              <a:ext cx="382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2000">
                  <a:latin typeface="Verdana" pitchFamily="34" charset="0"/>
                </a:rPr>
                <a:t>X·Y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F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F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F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T</a:t>
              </a:r>
            </a:p>
          </p:txBody>
        </p:sp>
        <p:sp>
          <p:nvSpPr>
            <p:cNvPr id="32802" name="Line 18"/>
            <p:cNvSpPr>
              <a:spLocks noChangeShapeType="1"/>
            </p:cNvSpPr>
            <p:nvPr/>
          </p:nvSpPr>
          <p:spPr bwMode="auto">
            <a:xfrm>
              <a:off x="912" y="201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3" name="Line 19"/>
            <p:cNvSpPr>
              <a:spLocks noChangeShapeType="1"/>
            </p:cNvSpPr>
            <p:nvPr/>
          </p:nvSpPr>
          <p:spPr bwMode="auto">
            <a:xfrm>
              <a:off x="1440" y="182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777" name="Group 20"/>
          <p:cNvGrpSpPr>
            <a:grpSpLocks/>
          </p:cNvGrpSpPr>
          <p:nvPr/>
        </p:nvGrpSpPr>
        <p:grpSpPr bwMode="auto">
          <a:xfrm>
            <a:off x="5162550" y="3894138"/>
            <a:ext cx="1674813" cy="1897062"/>
            <a:chOff x="865" y="1781"/>
            <a:chExt cx="1055" cy="1195"/>
          </a:xfrm>
        </p:grpSpPr>
        <p:sp>
          <p:nvSpPr>
            <p:cNvPr id="32794" name="Text Box 21"/>
            <p:cNvSpPr txBox="1">
              <a:spLocks noChangeArrowheads="1"/>
            </p:cNvSpPr>
            <p:nvPr/>
          </p:nvSpPr>
          <p:spPr bwMode="auto">
            <a:xfrm>
              <a:off x="865" y="1781"/>
              <a:ext cx="226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2000">
                  <a:latin typeface="Verdana" pitchFamily="34" charset="0"/>
                </a:rPr>
                <a:t>X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T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T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F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F</a:t>
              </a:r>
            </a:p>
          </p:txBody>
        </p:sp>
        <p:sp>
          <p:nvSpPr>
            <p:cNvPr id="32795" name="Text Box 22"/>
            <p:cNvSpPr txBox="1">
              <a:spLocks noChangeArrowheads="1"/>
            </p:cNvSpPr>
            <p:nvPr/>
          </p:nvSpPr>
          <p:spPr bwMode="auto">
            <a:xfrm>
              <a:off x="1152" y="1781"/>
              <a:ext cx="215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2000">
                  <a:latin typeface="Verdana" pitchFamily="34" charset="0"/>
                </a:rPr>
                <a:t>Y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T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F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T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F</a:t>
              </a:r>
            </a:p>
          </p:txBody>
        </p:sp>
        <p:sp>
          <p:nvSpPr>
            <p:cNvPr id="32796" name="Text Box 23"/>
            <p:cNvSpPr txBox="1">
              <a:spLocks noChangeArrowheads="1"/>
            </p:cNvSpPr>
            <p:nvPr/>
          </p:nvSpPr>
          <p:spPr bwMode="auto">
            <a:xfrm>
              <a:off x="1463" y="1781"/>
              <a:ext cx="455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2000">
                  <a:latin typeface="Verdana" pitchFamily="34" charset="0"/>
                </a:rPr>
                <a:t>X+Y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T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T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T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F</a:t>
              </a:r>
            </a:p>
          </p:txBody>
        </p:sp>
        <p:sp>
          <p:nvSpPr>
            <p:cNvPr id="32797" name="Line 24"/>
            <p:cNvSpPr>
              <a:spLocks noChangeShapeType="1"/>
            </p:cNvSpPr>
            <p:nvPr/>
          </p:nvSpPr>
          <p:spPr bwMode="auto">
            <a:xfrm>
              <a:off x="912" y="201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8" name="Line 25"/>
            <p:cNvSpPr>
              <a:spLocks noChangeShapeType="1"/>
            </p:cNvSpPr>
            <p:nvPr/>
          </p:nvSpPr>
          <p:spPr bwMode="auto">
            <a:xfrm>
              <a:off x="1440" y="182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778" name="Group 26"/>
          <p:cNvGrpSpPr>
            <a:grpSpLocks/>
          </p:cNvGrpSpPr>
          <p:nvPr/>
        </p:nvGrpSpPr>
        <p:grpSpPr bwMode="auto">
          <a:xfrm>
            <a:off x="7065963" y="4724400"/>
            <a:ext cx="1371600" cy="685800"/>
            <a:chOff x="3408" y="1008"/>
            <a:chExt cx="864" cy="432"/>
          </a:xfrm>
        </p:grpSpPr>
        <p:sp>
          <p:nvSpPr>
            <p:cNvPr id="32781" name="Line 27"/>
            <p:cNvSpPr>
              <a:spLocks noChangeShapeType="1"/>
            </p:cNvSpPr>
            <p:nvPr/>
          </p:nvSpPr>
          <p:spPr bwMode="auto">
            <a:xfrm flipH="1">
              <a:off x="3408" y="11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Line 28"/>
            <p:cNvSpPr>
              <a:spLocks noChangeShapeType="1"/>
            </p:cNvSpPr>
            <p:nvPr/>
          </p:nvSpPr>
          <p:spPr bwMode="auto">
            <a:xfrm flipH="1">
              <a:off x="3408" y="12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3" name="Line 29"/>
            <p:cNvSpPr>
              <a:spLocks noChangeShapeType="1"/>
            </p:cNvSpPr>
            <p:nvPr/>
          </p:nvSpPr>
          <p:spPr bwMode="auto">
            <a:xfrm flipH="1">
              <a:off x="4080" y="120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4" name="AutoShape 30"/>
            <p:cNvSpPr>
              <a:spLocks noChangeArrowheads="1"/>
            </p:cNvSpPr>
            <p:nvPr/>
          </p:nvSpPr>
          <p:spPr bwMode="auto">
            <a:xfrm>
              <a:off x="3648" y="1056"/>
              <a:ext cx="384" cy="384"/>
            </a:xfrm>
            <a:prstGeom prst="flowChartDelay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 sz="2000">
                <a:latin typeface="Verdana" pitchFamily="34" charset="0"/>
              </a:endParaRPr>
            </a:p>
          </p:txBody>
        </p:sp>
        <p:sp>
          <p:nvSpPr>
            <p:cNvPr id="32785" name="AutoShape 31"/>
            <p:cNvSpPr>
              <a:spLocks noChangeArrowheads="1"/>
            </p:cNvSpPr>
            <p:nvPr/>
          </p:nvSpPr>
          <p:spPr bwMode="auto">
            <a:xfrm>
              <a:off x="4034" y="1153"/>
              <a:ext cx="96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 sz="2000">
                <a:latin typeface="Verdana" pitchFamily="34" charset="0"/>
              </a:endParaRPr>
            </a:p>
          </p:txBody>
        </p:sp>
        <p:sp>
          <p:nvSpPr>
            <p:cNvPr id="32786" name="Freeform 32"/>
            <p:cNvSpPr>
              <a:spLocks/>
            </p:cNvSpPr>
            <p:nvPr/>
          </p:nvSpPr>
          <p:spPr bwMode="auto">
            <a:xfrm>
              <a:off x="3793" y="1008"/>
              <a:ext cx="241" cy="193"/>
            </a:xfrm>
            <a:custGeom>
              <a:avLst/>
              <a:gdLst>
                <a:gd name="T0" fmla="*/ 0 w 240"/>
                <a:gd name="T1" fmla="*/ 0 h 192"/>
                <a:gd name="T2" fmla="*/ 148 w 240"/>
                <a:gd name="T3" fmla="*/ 48 h 192"/>
                <a:gd name="T4" fmla="*/ 244 w 240"/>
                <a:gd name="T5" fmla="*/ 196 h 192"/>
                <a:gd name="T6" fmla="*/ 0 60000 65536"/>
                <a:gd name="T7" fmla="*/ 0 60000 65536"/>
                <a:gd name="T8" fmla="*/ 0 60000 65536"/>
                <a:gd name="T9" fmla="*/ 0 w 240"/>
                <a:gd name="T10" fmla="*/ 0 h 192"/>
                <a:gd name="T11" fmla="*/ 240 w 240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92">
                  <a:moveTo>
                    <a:pt x="0" y="0"/>
                  </a:moveTo>
                  <a:cubicBezTo>
                    <a:pt x="52" y="8"/>
                    <a:pt x="104" y="16"/>
                    <a:pt x="144" y="48"/>
                  </a:cubicBezTo>
                  <a:cubicBezTo>
                    <a:pt x="184" y="80"/>
                    <a:pt x="212" y="136"/>
                    <a:pt x="240" y="192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Freeform 33"/>
            <p:cNvSpPr>
              <a:spLocks/>
            </p:cNvSpPr>
            <p:nvPr/>
          </p:nvSpPr>
          <p:spPr bwMode="auto">
            <a:xfrm>
              <a:off x="3793" y="1201"/>
              <a:ext cx="241" cy="193"/>
            </a:xfrm>
            <a:custGeom>
              <a:avLst/>
              <a:gdLst>
                <a:gd name="T0" fmla="*/ 0 w 240"/>
                <a:gd name="T1" fmla="*/ 196 h 192"/>
                <a:gd name="T2" fmla="*/ 148 w 240"/>
                <a:gd name="T3" fmla="*/ 148 h 192"/>
                <a:gd name="T4" fmla="*/ 244 w 240"/>
                <a:gd name="T5" fmla="*/ 0 h 192"/>
                <a:gd name="T6" fmla="*/ 0 60000 65536"/>
                <a:gd name="T7" fmla="*/ 0 60000 65536"/>
                <a:gd name="T8" fmla="*/ 0 60000 65536"/>
                <a:gd name="T9" fmla="*/ 0 w 240"/>
                <a:gd name="T10" fmla="*/ 0 h 192"/>
                <a:gd name="T11" fmla="*/ 240 w 240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92">
                  <a:moveTo>
                    <a:pt x="0" y="192"/>
                  </a:moveTo>
                  <a:cubicBezTo>
                    <a:pt x="52" y="184"/>
                    <a:pt x="104" y="176"/>
                    <a:pt x="144" y="144"/>
                  </a:cubicBezTo>
                  <a:cubicBezTo>
                    <a:pt x="184" y="112"/>
                    <a:pt x="212" y="56"/>
                    <a:pt x="240" y="0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8" name="Freeform 34"/>
            <p:cNvSpPr>
              <a:spLocks/>
            </p:cNvSpPr>
            <p:nvPr/>
          </p:nvSpPr>
          <p:spPr bwMode="auto">
            <a:xfrm>
              <a:off x="3600" y="1008"/>
              <a:ext cx="48" cy="384"/>
            </a:xfrm>
            <a:custGeom>
              <a:avLst/>
              <a:gdLst>
                <a:gd name="T0" fmla="*/ 0 w 48"/>
                <a:gd name="T1" fmla="*/ 384 h 384"/>
                <a:gd name="T2" fmla="*/ 48 w 48"/>
                <a:gd name="T3" fmla="*/ 240 h 384"/>
                <a:gd name="T4" fmla="*/ 48 w 48"/>
                <a:gd name="T5" fmla="*/ 192 h 384"/>
                <a:gd name="T6" fmla="*/ 48 w 48"/>
                <a:gd name="T7" fmla="*/ 144 h 384"/>
                <a:gd name="T8" fmla="*/ 0 w 48"/>
                <a:gd name="T9" fmla="*/ 0 h 384"/>
                <a:gd name="T10" fmla="*/ 48 w 48"/>
                <a:gd name="T11" fmla="*/ 0 h 384"/>
                <a:gd name="T12" fmla="*/ 48 w 48"/>
                <a:gd name="T13" fmla="*/ 384 h 384"/>
                <a:gd name="T14" fmla="*/ 0 w 48"/>
                <a:gd name="T15" fmla="*/ 38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8"/>
                <a:gd name="T25" fmla="*/ 0 h 384"/>
                <a:gd name="T26" fmla="*/ 48 w 4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8" h="384">
                  <a:moveTo>
                    <a:pt x="0" y="384"/>
                  </a:moveTo>
                  <a:lnTo>
                    <a:pt x="48" y="240"/>
                  </a:lnTo>
                  <a:lnTo>
                    <a:pt x="48" y="192"/>
                  </a:lnTo>
                  <a:lnTo>
                    <a:pt x="48" y="144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384"/>
                  </a:lnTo>
                  <a:lnTo>
                    <a:pt x="0" y="3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9" name="Freeform 35"/>
            <p:cNvSpPr>
              <a:spLocks/>
            </p:cNvSpPr>
            <p:nvPr/>
          </p:nvSpPr>
          <p:spPr bwMode="auto">
            <a:xfrm>
              <a:off x="3600" y="1008"/>
              <a:ext cx="48" cy="386"/>
            </a:xfrm>
            <a:custGeom>
              <a:avLst/>
              <a:gdLst>
                <a:gd name="T0" fmla="*/ 0 w 48"/>
                <a:gd name="T1" fmla="*/ 0 h 384"/>
                <a:gd name="T2" fmla="*/ 48 w 48"/>
                <a:gd name="T3" fmla="*/ 196 h 384"/>
                <a:gd name="T4" fmla="*/ 0 w 48"/>
                <a:gd name="T5" fmla="*/ 392 h 384"/>
                <a:gd name="T6" fmla="*/ 0 60000 65536"/>
                <a:gd name="T7" fmla="*/ 0 60000 65536"/>
                <a:gd name="T8" fmla="*/ 0 60000 65536"/>
                <a:gd name="T9" fmla="*/ 0 w 48"/>
                <a:gd name="T10" fmla="*/ 0 h 384"/>
                <a:gd name="T11" fmla="*/ 48 w 48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384">
                  <a:moveTo>
                    <a:pt x="0" y="0"/>
                  </a:moveTo>
                  <a:cubicBezTo>
                    <a:pt x="24" y="64"/>
                    <a:pt x="48" y="128"/>
                    <a:pt x="48" y="192"/>
                  </a:cubicBezTo>
                  <a:cubicBezTo>
                    <a:pt x="48" y="256"/>
                    <a:pt x="24" y="320"/>
                    <a:pt x="0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0" name="Line 36"/>
            <p:cNvSpPr>
              <a:spLocks noChangeShapeType="1"/>
            </p:cNvSpPr>
            <p:nvPr/>
          </p:nvSpPr>
          <p:spPr bwMode="auto">
            <a:xfrm>
              <a:off x="3600" y="1008"/>
              <a:ext cx="1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1" name="Line 37"/>
            <p:cNvSpPr>
              <a:spLocks noChangeShapeType="1"/>
            </p:cNvSpPr>
            <p:nvPr/>
          </p:nvSpPr>
          <p:spPr bwMode="auto">
            <a:xfrm>
              <a:off x="3600" y="13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2" name="AutoShape 38"/>
            <p:cNvSpPr>
              <a:spLocks noChangeArrowheads="1"/>
            </p:cNvSpPr>
            <p:nvPr/>
          </p:nvSpPr>
          <p:spPr bwMode="auto">
            <a:xfrm>
              <a:off x="3534" y="1056"/>
              <a:ext cx="96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 sz="2000">
                <a:latin typeface="Verdana" pitchFamily="34" charset="0"/>
              </a:endParaRPr>
            </a:p>
          </p:txBody>
        </p:sp>
        <p:sp>
          <p:nvSpPr>
            <p:cNvPr id="32793" name="AutoShape 39"/>
            <p:cNvSpPr>
              <a:spLocks noChangeArrowheads="1"/>
            </p:cNvSpPr>
            <p:nvPr/>
          </p:nvSpPr>
          <p:spPr bwMode="auto">
            <a:xfrm>
              <a:off x="3534" y="1248"/>
              <a:ext cx="96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 sz="2000">
                <a:latin typeface="Verdana" pitchFamily="34" charset="0"/>
              </a:endParaRPr>
            </a:p>
          </p:txBody>
        </p:sp>
      </p:grpSp>
      <p:sp>
        <p:nvSpPr>
          <p:cNvPr id="32779" name="Text Box 40"/>
          <p:cNvSpPr txBox="1">
            <a:spLocks noChangeArrowheads="1"/>
          </p:cNvSpPr>
          <p:nvPr/>
        </p:nvSpPr>
        <p:spPr bwMode="auto">
          <a:xfrm>
            <a:off x="3259138" y="1754188"/>
            <a:ext cx="1238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2000">
                <a:latin typeface="Verdana" pitchFamily="34" charset="0"/>
              </a:rPr>
              <a:t>Active-1</a:t>
            </a:r>
          </a:p>
        </p:txBody>
      </p:sp>
      <p:sp>
        <p:nvSpPr>
          <p:cNvPr id="32780" name="Text Box 41"/>
          <p:cNvSpPr txBox="1">
            <a:spLocks noChangeArrowheads="1"/>
          </p:cNvSpPr>
          <p:nvPr/>
        </p:nvSpPr>
        <p:spPr bwMode="auto">
          <a:xfrm>
            <a:off x="3259138" y="4040188"/>
            <a:ext cx="1238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2000">
                <a:latin typeface="Verdana" pitchFamily="34" charset="0"/>
              </a:rPr>
              <a:t>Active-0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F7036701-18CE-4BE0-9506-0154A0384078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3840" name="Rectangle 4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OR Gate Alternate Symbol</a:t>
            </a: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 bwMode="auto">
          <a:custGeom>
            <a:avLst/>
            <a:gdLst>
              <a:gd name="T0" fmla="*/ 0 w 2895600"/>
              <a:gd name="T1" fmla="*/ 0 h 304800"/>
              <a:gd name="T2" fmla="*/ 4111106 w 2895600"/>
              <a:gd name="T3" fmla="*/ 0 h 304800"/>
              <a:gd name="T4" fmla="*/ 4111106 w 2895600"/>
              <a:gd name="T5" fmla="*/ 273844 h 304800"/>
              <a:gd name="T6" fmla="*/ 0 w 2895600"/>
              <a:gd name="T7" fmla="*/ 273844 h 304800"/>
              <a:gd name="T8" fmla="*/ 0 w 2895600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0"/>
              <a:gd name="T16" fmla="*/ 0 h 304800"/>
              <a:gd name="T17" fmla="*/ 2895600 w 289560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0" h="304800">
                <a:moveTo>
                  <a:pt x="0" y="0"/>
                </a:moveTo>
                <a:lnTo>
                  <a:pt x="2895600" y="0"/>
                </a:lnTo>
                <a:lnTo>
                  <a:pt x="2895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x-none">
                <a:latin typeface="Verdana" pitchFamily="34" charset="0"/>
              </a:rPr>
              <a:t>232 - Logic Design</a:t>
            </a:r>
          </a:p>
        </p:txBody>
      </p:sp>
      <p:grpSp>
        <p:nvGrpSpPr>
          <p:cNvPr id="33798" name="Group 3"/>
          <p:cNvGrpSpPr>
            <a:grpSpLocks/>
          </p:cNvGrpSpPr>
          <p:nvPr/>
        </p:nvGrpSpPr>
        <p:grpSpPr bwMode="auto">
          <a:xfrm>
            <a:off x="971550" y="1760538"/>
            <a:ext cx="1674813" cy="1897062"/>
            <a:chOff x="865" y="1781"/>
            <a:chExt cx="1055" cy="1195"/>
          </a:xfrm>
        </p:grpSpPr>
        <p:sp>
          <p:nvSpPr>
            <p:cNvPr id="33833" name="Text Box 4"/>
            <p:cNvSpPr txBox="1">
              <a:spLocks noChangeArrowheads="1"/>
            </p:cNvSpPr>
            <p:nvPr/>
          </p:nvSpPr>
          <p:spPr bwMode="auto">
            <a:xfrm>
              <a:off x="865" y="1781"/>
              <a:ext cx="226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2000">
                  <a:latin typeface="Verdana" pitchFamily="34" charset="0"/>
                </a:rPr>
                <a:t>X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0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0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1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1</a:t>
              </a:r>
            </a:p>
          </p:txBody>
        </p:sp>
        <p:sp>
          <p:nvSpPr>
            <p:cNvPr id="33834" name="Text Box 5"/>
            <p:cNvSpPr txBox="1">
              <a:spLocks noChangeArrowheads="1"/>
            </p:cNvSpPr>
            <p:nvPr/>
          </p:nvSpPr>
          <p:spPr bwMode="auto">
            <a:xfrm>
              <a:off x="1155" y="1781"/>
              <a:ext cx="218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2000">
                  <a:latin typeface="Verdana" pitchFamily="34" charset="0"/>
                </a:rPr>
                <a:t>Y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0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1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0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1</a:t>
              </a:r>
            </a:p>
          </p:txBody>
        </p:sp>
        <p:sp>
          <p:nvSpPr>
            <p:cNvPr id="33835" name="Text Box 6"/>
            <p:cNvSpPr txBox="1">
              <a:spLocks noChangeArrowheads="1"/>
            </p:cNvSpPr>
            <p:nvPr/>
          </p:nvSpPr>
          <p:spPr bwMode="auto">
            <a:xfrm>
              <a:off x="1464" y="1781"/>
              <a:ext cx="455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2000">
                  <a:latin typeface="Verdana" pitchFamily="34" charset="0"/>
                </a:rPr>
                <a:t>X+Y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0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1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1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1</a:t>
              </a:r>
            </a:p>
          </p:txBody>
        </p:sp>
        <p:sp>
          <p:nvSpPr>
            <p:cNvPr id="33836" name="Line 7"/>
            <p:cNvSpPr>
              <a:spLocks noChangeShapeType="1"/>
            </p:cNvSpPr>
            <p:nvPr/>
          </p:nvSpPr>
          <p:spPr bwMode="auto">
            <a:xfrm>
              <a:off x="912" y="201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7" name="Line 8"/>
            <p:cNvSpPr>
              <a:spLocks noChangeShapeType="1"/>
            </p:cNvSpPr>
            <p:nvPr/>
          </p:nvSpPr>
          <p:spPr bwMode="auto">
            <a:xfrm>
              <a:off x="1440" y="182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799" name="Group 9"/>
          <p:cNvGrpSpPr>
            <a:grpSpLocks/>
          </p:cNvGrpSpPr>
          <p:nvPr/>
        </p:nvGrpSpPr>
        <p:grpSpPr bwMode="auto">
          <a:xfrm>
            <a:off x="5154613" y="1608138"/>
            <a:ext cx="1673225" cy="1897062"/>
            <a:chOff x="865" y="1781"/>
            <a:chExt cx="1055" cy="1195"/>
          </a:xfrm>
        </p:grpSpPr>
        <p:sp>
          <p:nvSpPr>
            <p:cNvPr id="33828" name="Text Box 10"/>
            <p:cNvSpPr txBox="1">
              <a:spLocks noChangeArrowheads="1"/>
            </p:cNvSpPr>
            <p:nvPr/>
          </p:nvSpPr>
          <p:spPr bwMode="auto">
            <a:xfrm>
              <a:off x="865" y="1781"/>
              <a:ext cx="226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2000">
                  <a:latin typeface="Verdana" pitchFamily="34" charset="0"/>
                </a:rPr>
                <a:t>X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F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F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T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T</a:t>
              </a:r>
            </a:p>
          </p:txBody>
        </p:sp>
        <p:sp>
          <p:nvSpPr>
            <p:cNvPr id="33829" name="Text Box 11"/>
            <p:cNvSpPr txBox="1">
              <a:spLocks noChangeArrowheads="1"/>
            </p:cNvSpPr>
            <p:nvPr/>
          </p:nvSpPr>
          <p:spPr bwMode="auto">
            <a:xfrm>
              <a:off x="1155" y="1781"/>
              <a:ext cx="215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2000">
                  <a:latin typeface="Verdana" pitchFamily="34" charset="0"/>
                </a:rPr>
                <a:t>Y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F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T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F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T</a:t>
              </a:r>
            </a:p>
          </p:txBody>
        </p:sp>
        <p:sp>
          <p:nvSpPr>
            <p:cNvPr id="33830" name="Text Box 12"/>
            <p:cNvSpPr txBox="1">
              <a:spLocks noChangeArrowheads="1"/>
            </p:cNvSpPr>
            <p:nvPr/>
          </p:nvSpPr>
          <p:spPr bwMode="auto">
            <a:xfrm>
              <a:off x="1463" y="1781"/>
              <a:ext cx="455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2000">
                  <a:latin typeface="Verdana" pitchFamily="34" charset="0"/>
                </a:rPr>
                <a:t>X+Y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F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T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T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T</a:t>
              </a:r>
            </a:p>
          </p:txBody>
        </p:sp>
        <p:sp>
          <p:nvSpPr>
            <p:cNvPr id="33831" name="Line 13"/>
            <p:cNvSpPr>
              <a:spLocks noChangeShapeType="1"/>
            </p:cNvSpPr>
            <p:nvPr/>
          </p:nvSpPr>
          <p:spPr bwMode="auto">
            <a:xfrm>
              <a:off x="912" y="201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2" name="Line 14"/>
            <p:cNvSpPr>
              <a:spLocks noChangeShapeType="1"/>
            </p:cNvSpPr>
            <p:nvPr/>
          </p:nvSpPr>
          <p:spPr bwMode="auto">
            <a:xfrm>
              <a:off x="1440" y="182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00" name="Group 15"/>
          <p:cNvGrpSpPr>
            <a:grpSpLocks/>
          </p:cNvGrpSpPr>
          <p:nvPr/>
        </p:nvGrpSpPr>
        <p:grpSpPr bwMode="auto">
          <a:xfrm>
            <a:off x="5154613" y="3894138"/>
            <a:ext cx="1673225" cy="1897062"/>
            <a:chOff x="865" y="1781"/>
            <a:chExt cx="1055" cy="1195"/>
          </a:xfrm>
        </p:grpSpPr>
        <p:sp>
          <p:nvSpPr>
            <p:cNvPr id="33823" name="Text Box 16"/>
            <p:cNvSpPr txBox="1">
              <a:spLocks noChangeArrowheads="1"/>
            </p:cNvSpPr>
            <p:nvPr/>
          </p:nvSpPr>
          <p:spPr bwMode="auto">
            <a:xfrm>
              <a:off x="865" y="1781"/>
              <a:ext cx="226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2000">
                  <a:latin typeface="Verdana" pitchFamily="34" charset="0"/>
                </a:rPr>
                <a:t>X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T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T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F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F</a:t>
              </a:r>
            </a:p>
          </p:txBody>
        </p:sp>
        <p:sp>
          <p:nvSpPr>
            <p:cNvPr id="33824" name="Text Box 17"/>
            <p:cNvSpPr txBox="1">
              <a:spLocks noChangeArrowheads="1"/>
            </p:cNvSpPr>
            <p:nvPr/>
          </p:nvSpPr>
          <p:spPr bwMode="auto">
            <a:xfrm>
              <a:off x="1152" y="1781"/>
              <a:ext cx="215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2000">
                  <a:latin typeface="Verdana" pitchFamily="34" charset="0"/>
                </a:rPr>
                <a:t>Y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T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F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T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F</a:t>
              </a:r>
            </a:p>
          </p:txBody>
        </p:sp>
        <p:sp>
          <p:nvSpPr>
            <p:cNvPr id="33825" name="Text Box 18"/>
            <p:cNvSpPr txBox="1">
              <a:spLocks noChangeArrowheads="1"/>
            </p:cNvSpPr>
            <p:nvPr/>
          </p:nvSpPr>
          <p:spPr bwMode="auto">
            <a:xfrm>
              <a:off x="1483" y="1781"/>
              <a:ext cx="382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2000">
                  <a:latin typeface="Verdana" pitchFamily="34" charset="0"/>
                </a:rPr>
                <a:t>X·Y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T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F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F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F</a:t>
              </a:r>
            </a:p>
          </p:txBody>
        </p:sp>
        <p:sp>
          <p:nvSpPr>
            <p:cNvPr id="33826" name="Line 19"/>
            <p:cNvSpPr>
              <a:spLocks noChangeShapeType="1"/>
            </p:cNvSpPr>
            <p:nvPr/>
          </p:nvSpPr>
          <p:spPr bwMode="auto">
            <a:xfrm>
              <a:off x="912" y="201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7" name="Line 20"/>
            <p:cNvSpPr>
              <a:spLocks noChangeShapeType="1"/>
            </p:cNvSpPr>
            <p:nvPr/>
          </p:nvSpPr>
          <p:spPr bwMode="auto">
            <a:xfrm>
              <a:off x="1440" y="182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01" name="Group 21"/>
          <p:cNvGrpSpPr>
            <a:grpSpLocks/>
          </p:cNvGrpSpPr>
          <p:nvPr/>
        </p:nvGrpSpPr>
        <p:grpSpPr bwMode="auto">
          <a:xfrm>
            <a:off x="7056438" y="2438400"/>
            <a:ext cx="1371600" cy="685800"/>
            <a:chOff x="4464" y="1344"/>
            <a:chExt cx="864" cy="432"/>
          </a:xfrm>
        </p:grpSpPr>
        <p:sp>
          <p:nvSpPr>
            <p:cNvPr id="33813" name="Line 22"/>
            <p:cNvSpPr>
              <a:spLocks noChangeShapeType="1"/>
            </p:cNvSpPr>
            <p:nvPr/>
          </p:nvSpPr>
          <p:spPr bwMode="auto">
            <a:xfrm flipH="1">
              <a:off x="4464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4" name="Line 23"/>
            <p:cNvSpPr>
              <a:spLocks noChangeShapeType="1"/>
            </p:cNvSpPr>
            <p:nvPr/>
          </p:nvSpPr>
          <p:spPr bwMode="auto">
            <a:xfrm flipH="1">
              <a:off x="4464" y="16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5" name="Line 24"/>
            <p:cNvSpPr>
              <a:spLocks noChangeShapeType="1"/>
            </p:cNvSpPr>
            <p:nvPr/>
          </p:nvSpPr>
          <p:spPr bwMode="auto">
            <a:xfrm flipH="1">
              <a:off x="5088" y="15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6" name="AutoShape 25"/>
            <p:cNvSpPr>
              <a:spLocks noChangeArrowheads="1"/>
            </p:cNvSpPr>
            <p:nvPr/>
          </p:nvSpPr>
          <p:spPr bwMode="auto">
            <a:xfrm>
              <a:off x="4704" y="1392"/>
              <a:ext cx="384" cy="384"/>
            </a:xfrm>
            <a:prstGeom prst="flowChartDelay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 sz="2000">
                <a:latin typeface="Verdana" pitchFamily="34" charset="0"/>
              </a:endParaRPr>
            </a:p>
          </p:txBody>
        </p:sp>
        <p:sp>
          <p:nvSpPr>
            <p:cNvPr id="33817" name="Freeform 26"/>
            <p:cNvSpPr>
              <a:spLocks/>
            </p:cNvSpPr>
            <p:nvPr/>
          </p:nvSpPr>
          <p:spPr bwMode="auto">
            <a:xfrm>
              <a:off x="4849" y="1344"/>
              <a:ext cx="241" cy="193"/>
            </a:xfrm>
            <a:custGeom>
              <a:avLst/>
              <a:gdLst>
                <a:gd name="T0" fmla="*/ 0 w 240"/>
                <a:gd name="T1" fmla="*/ 0 h 192"/>
                <a:gd name="T2" fmla="*/ 148 w 240"/>
                <a:gd name="T3" fmla="*/ 48 h 192"/>
                <a:gd name="T4" fmla="*/ 244 w 240"/>
                <a:gd name="T5" fmla="*/ 196 h 192"/>
                <a:gd name="T6" fmla="*/ 0 60000 65536"/>
                <a:gd name="T7" fmla="*/ 0 60000 65536"/>
                <a:gd name="T8" fmla="*/ 0 60000 65536"/>
                <a:gd name="T9" fmla="*/ 0 w 240"/>
                <a:gd name="T10" fmla="*/ 0 h 192"/>
                <a:gd name="T11" fmla="*/ 240 w 240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92">
                  <a:moveTo>
                    <a:pt x="0" y="0"/>
                  </a:moveTo>
                  <a:cubicBezTo>
                    <a:pt x="52" y="8"/>
                    <a:pt x="104" y="16"/>
                    <a:pt x="144" y="48"/>
                  </a:cubicBezTo>
                  <a:cubicBezTo>
                    <a:pt x="184" y="80"/>
                    <a:pt x="212" y="136"/>
                    <a:pt x="240" y="192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8" name="Freeform 27"/>
            <p:cNvSpPr>
              <a:spLocks/>
            </p:cNvSpPr>
            <p:nvPr/>
          </p:nvSpPr>
          <p:spPr bwMode="auto">
            <a:xfrm>
              <a:off x="4849" y="1537"/>
              <a:ext cx="241" cy="193"/>
            </a:xfrm>
            <a:custGeom>
              <a:avLst/>
              <a:gdLst>
                <a:gd name="T0" fmla="*/ 0 w 240"/>
                <a:gd name="T1" fmla="*/ 196 h 192"/>
                <a:gd name="T2" fmla="*/ 148 w 240"/>
                <a:gd name="T3" fmla="*/ 148 h 192"/>
                <a:gd name="T4" fmla="*/ 244 w 240"/>
                <a:gd name="T5" fmla="*/ 0 h 192"/>
                <a:gd name="T6" fmla="*/ 0 60000 65536"/>
                <a:gd name="T7" fmla="*/ 0 60000 65536"/>
                <a:gd name="T8" fmla="*/ 0 60000 65536"/>
                <a:gd name="T9" fmla="*/ 0 w 240"/>
                <a:gd name="T10" fmla="*/ 0 h 192"/>
                <a:gd name="T11" fmla="*/ 240 w 240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92">
                  <a:moveTo>
                    <a:pt x="0" y="192"/>
                  </a:moveTo>
                  <a:cubicBezTo>
                    <a:pt x="52" y="184"/>
                    <a:pt x="104" y="176"/>
                    <a:pt x="144" y="144"/>
                  </a:cubicBezTo>
                  <a:cubicBezTo>
                    <a:pt x="184" y="112"/>
                    <a:pt x="212" y="56"/>
                    <a:pt x="240" y="0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9" name="Freeform 28"/>
            <p:cNvSpPr>
              <a:spLocks/>
            </p:cNvSpPr>
            <p:nvPr/>
          </p:nvSpPr>
          <p:spPr bwMode="auto">
            <a:xfrm>
              <a:off x="4656" y="1344"/>
              <a:ext cx="48" cy="384"/>
            </a:xfrm>
            <a:custGeom>
              <a:avLst/>
              <a:gdLst>
                <a:gd name="T0" fmla="*/ 0 w 48"/>
                <a:gd name="T1" fmla="*/ 384 h 384"/>
                <a:gd name="T2" fmla="*/ 48 w 48"/>
                <a:gd name="T3" fmla="*/ 240 h 384"/>
                <a:gd name="T4" fmla="*/ 48 w 48"/>
                <a:gd name="T5" fmla="*/ 192 h 384"/>
                <a:gd name="T6" fmla="*/ 48 w 48"/>
                <a:gd name="T7" fmla="*/ 144 h 384"/>
                <a:gd name="T8" fmla="*/ 0 w 48"/>
                <a:gd name="T9" fmla="*/ 0 h 384"/>
                <a:gd name="T10" fmla="*/ 48 w 48"/>
                <a:gd name="T11" fmla="*/ 0 h 384"/>
                <a:gd name="T12" fmla="*/ 48 w 48"/>
                <a:gd name="T13" fmla="*/ 384 h 384"/>
                <a:gd name="T14" fmla="*/ 0 w 48"/>
                <a:gd name="T15" fmla="*/ 38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8"/>
                <a:gd name="T25" fmla="*/ 0 h 384"/>
                <a:gd name="T26" fmla="*/ 48 w 4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8" h="384">
                  <a:moveTo>
                    <a:pt x="0" y="384"/>
                  </a:moveTo>
                  <a:lnTo>
                    <a:pt x="48" y="240"/>
                  </a:lnTo>
                  <a:lnTo>
                    <a:pt x="48" y="192"/>
                  </a:lnTo>
                  <a:lnTo>
                    <a:pt x="48" y="144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384"/>
                  </a:lnTo>
                  <a:lnTo>
                    <a:pt x="0" y="3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Freeform 29"/>
            <p:cNvSpPr>
              <a:spLocks/>
            </p:cNvSpPr>
            <p:nvPr/>
          </p:nvSpPr>
          <p:spPr bwMode="auto">
            <a:xfrm>
              <a:off x="4656" y="1344"/>
              <a:ext cx="48" cy="386"/>
            </a:xfrm>
            <a:custGeom>
              <a:avLst/>
              <a:gdLst>
                <a:gd name="T0" fmla="*/ 0 w 48"/>
                <a:gd name="T1" fmla="*/ 0 h 384"/>
                <a:gd name="T2" fmla="*/ 48 w 48"/>
                <a:gd name="T3" fmla="*/ 196 h 384"/>
                <a:gd name="T4" fmla="*/ 0 w 48"/>
                <a:gd name="T5" fmla="*/ 392 h 384"/>
                <a:gd name="T6" fmla="*/ 0 60000 65536"/>
                <a:gd name="T7" fmla="*/ 0 60000 65536"/>
                <a:gd name="T8" fmla="*/ 0 60000 65536"/>
                <a:gd name="T9" fmla="*/ 0 w 48"/>
                <a:gd name="T10" fmla="*/ 0 h 384"/>
                <a:gd name="T11" fmla="*/ 48 w 48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384">
                  <a:moveTo>
                    <a:pt x="0" y="0"/>
                  </a:moveTo>
                  <a:cubicBezTo>
                    <a:pt x="24" y="64"/>
                    <a:pt x="48" y="128"/>
                    <a:pt x="48" y="192"/>
                  </a:cubicBezTo>
                  <a:cubicBezTo>
                    <a:pt x="48" y="256"/>
                    <a:pt x="24" y="320"/>
                    <a:pt x="0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1" name="Line 30"/>
            <p:cNvSpPr>
              <a:spLocks noChangeShapeType="1"/>
            </p:cNvSpPr>
            <p:nvPr/>
          </p:nvSpPr>
          <p:spPr bwMode="auto">
            <a:xfrm>
              <a:off x="4656" y="1344"/>
              <a:ext cx="1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Line 31"/>
            <p:cNvSpPr>
              <a:spLocks noChangeShapeType="1"/>
            </p:cNvSpPr>
            <p:nvPr/>
          </p:nvSpPr>
          <p:spPr bwMode="auto">
            <a:xfrm>
              <a:off x="4656" y="17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02" name="Text Box 32"/>
          <p:cNvSpPr txBox="1">
            <a:spLocks noChangeArrowheads="1"/>
          </p:cNvSpPr>
          <p:nvPr/>
        </p:nvSpPr>
        <p:spPr bwMode="auto">
          <a:xfrm>
            <a:off x="3251200" y="1754188"/>
            <a:ext cx="1238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2000">
                <a:latin typeface="Verdana" pitchFamily="34" charset="0"/>
              </a:rPr>
              <a:t>Active-1</a:t>
            </a:r>
          </a:p>
        </p:txBody>
      </p:sp>
      <p:sp>
        <p:nvSpPr>
          <p:cNvPr id="33803" name="Text Box 33"/>
          <p:cNvSpPr txBox="1">
            <a:spLocks noChangeArrowheads="1"/>
          </p:cNvSpPr>
          <p:nvPr/>
        </p:nvSpPr>
        <p:spPr bwMode="auto">
          <a:xfrm>
            <a:off x="3251200" y="4040188"/>
            <a:ext cx="1238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2000">
                <a:latin typeface="Verdana" pitchFamily="34" charset="0"/>
              </a:rPr>
              <a:t>Active-0</a:t>
            </a:r>
          </a:p>
        </p:txBody>
      </p:sp>
      <p:grpSp>
        <p:nvGrpSpPr>
          <p:cNvPr id="33804" name="Group 34"/>
          <p:cNvGrpSpPr>
            <a:grpSpLocks/>
          </p:cNvGrpSpPr>
          <p:nvPr/>
        </p:nvGrpSpPr>
        <p:grpSpPr bwMode="auto">
          <a:xfrm>
            <a:off x="7056438" y="4724400"/>
            <a:ext cx="1295400" cy="609600"/>
            <a:chOff x="4464" y="2784"/>
            <a:chExt cx="816" cy="384"/>
          </a:xfrm>
        </p:grpSpPr>
        <p:grpSp>
          <p:nvGrpSpPr>
            <p:cNvPr id="33805" name="Group 35"/>
            <p:cNvGrpSpPr>
              <a:grpSpLocks/>
            </p:cNvGrpSpPr>
            <p:nvPr/>
          </p:nvGrpSpPr>
          <p:grpSpPr bwMode="auto">
            <a:xfrm>
              <a:off x="4464" y="2784"/>
              <a:ext cx="816" cy="384"/>
              <a:chOff x="1872" y="1152"/>
              <a:chExt cx="816" cy="384"/>
            </a:xfrm>
          </p:grpSpPr>
          <p:sp>
            <p:nvSpPr>
              <p:cNvPr id="33809" name="Freeform 36"/>
              <p:cNvSpPr>
                <a:spLocks/>
              </p:cNvSpPr>
              <p:nvPr/>
            </p:nvSpPr>
            <p:spPr bwMode="auto">
              <a:xfrm>
                <a:off x="2064" y="1152"/>
                <a:ext cx="432" cy="384"/>
              </a:xfrm>
              <a:custGeom>
                <a:avLst/>
                <a:gdLst>
                  <a:gd name="T0" fmla="*/ 139 w 529"/>
                  <a:gd name="T1" fmla="*/ 0 h 480"/>
                  <a:gd name="T2" fmla="*/ 0 w 529"/>
                  <a:gd name="T3" fmla="*/ 0 h 480"/>
                  <a:gd name="T4" fmla="*/ 0 w 529"/>
                  <a:gd name="T5" fmla="*/ 196 h 480"/>
                  <a:gd name="T6" fmla="*/ 138 w 529"/>
                  <a:gd name="T7" fmla="*/ 196 h 480"/>
                  <a:gd name="T8" fmla="*/ 159 w 529"/>
                  <a:gd name="T9" fmla="*/ 194 h 480"/>
                  <a:gd name="T10" fmla="*/ 179 w 529"/>
                  <a:gd name="T11" fmla="*/ 186 h 480"/>
                  <a:gd name="T12" fmla="*/ 193 w 529"/>
                  <a:gd name="T13" fmla="*/ 178 h 480"/>
                  <a:gd name="T14" fmla="*/ 206 w 529"/>
                  <a:gd name="T15" fmla="*/ 165 h 480"/>
                  <a:gd name="T16" fmla="*/ 216 w 529"/>
                  <a:gd name="T17" fmla="*/ 153 h 480"/>
                  <a:gd name="T18" fmla="*/ 226 w 529"/>
                  <a:gd name="T19" fmla="*/ 137 h 480"/>
                  <a:gd name="T20" fmla="*/ 233 w 529"/>
                  <a:gd name="T21" fmla="*/ 117 h 480"/>
                  <a:gd name="T22" fmla="*/ 234 w 529"/>
                  <a:gd name="T23" fmla="*/ 96 h 480"/>
                  <a:gd name="T24" fmla="*/ 231 w 529"/>
                  <a:gd name="T25" fmla="*/ 77 h 480"/>
                  <a:gd name="T26" fmla="*/ 225 w 529"/>
                  <a:gd name="T27" fmla="*/ 58 h 480"/>
                  <a:gd name="T28" fmla="*/ 213 w 529"/>
                  <a:gd name="T29" fmla="*/ 40 h 480"/>
                  <a:gd name="T30" fmla="*/ 203 w 529"/>
                  <a:gd name="T31" fmla="*/ 30 h 480"/>
                  <a:gd name="T32" fmla="*/ 189 w 529"/>
                  <a:gd name="T33" fmla="*/ 18 h 480"/>
                  <a:gd name="T34" fmla="*/ 173 w 529"/>
                  <a:gd name="T35" fmla="*/ 9 h 480"/>
                  <a:gd name="T36" fmla="*/ 156 w 529"/>
                  <a:gd name="T37" fmla="*/ 3 h 480"/>
                  <a:gd name="T38" fmla="*/ 139 w 529"/>
                  <a:gd name="T39" fmla="*/ 0 h 48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29"/>
                  <a:gd name="T61" fmla="*/ 0 h 480"/>
                  <a:gd name="T62" fmla="*/ 529 w 529"/>
                  <a:gd name="T63" fmla="*/ 480 h 48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29" h="480">
                    <a:moveTo>
                      <a:pt x="312" y="0"/>
                    </a:moveTo>
                    <a:lnTo>
                      <a:pt x="0" y="0"/>
                    </a:lnTo>
                    <a:lnTo>
                      <a:pt x="0" y="479"/>
                    </a:lnTo>
                    <a:lnTo>
                      <a:pt x="310" y="479"/>
                    </a:lnTo>
                    <a:lnTo>
                      <a:pt x="359" y="471"/>
                    </a:lnTo>
                    <a:lnTo>
                      <a:pt x="402" y="455"/>
                    </a:lnTo>
                    <a:lnTo>
                      <a:pt x="433" y="433"/>
                    </a:lnTo>
                    <a:lnTo>
                      <a:pt x="463" y="404"/>
                    </a:lnTo>
                    <a:lnTo>
                      <a:pt x="486" y="374"/>
                    </a:lnTo>
                    <a:lnTo>
                      <a:pt x="508" y="334"/>
                    </a:lnTo>
                    <a:lnTo>
                      <a:pt x="523" y="285"/>
                    </a:lnTo>
                    <a:lnTo>
                      <a:pt x="528" y="235"/>
                    </a:lnTo>
                    <a:lnTo>
                      <a:pt x="521" y="187"/>
                    </a:lnTo>
                    <a:lnTo>
                      <a:pt x="506" y="140"/>
                    </a:lnTo>
                    <a:lnTo>
                      <a:pt x="480" y="99"/>
                    </a:lnTo>
                    <a:lnTo>
                      <a:pt x="456" y="71"/>
                    </a:lnTo>
                    <a:lnTo>
                      <a:pt x="425" y="43"/>
                    </a:lnTo>
                    <a:lnTo>
                      <a:pt x="390" y="23"/>
                    </a:lnTo>
                    <a:lnTo>
                      <a:pt x="352" y="8"/>
                    </a:lnTo>
                    <a:lnTo>
                      <a:pt x="312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10" name="Line 37"/>
              <p:cNvSpPr>
                <a:spLocks noChangeShapeType="1"/>
              </p:cNvSpPr>
              <p:nvPr/>
            </p:nvSpPr>
            <p:spPr bwMode="auto">
              <a:xfrm flipH="1">
                <a:off x="1872" y="12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1" name="Line 38"/>
              <p:cNvSpPr>
                <a:spLocks noChangeShapeType="1"/>
              </p:cNvSpPr>
              <p:nvPr/>
            </p:nvSpPr>
            <p:spPr bwMode="auto">
              <a:xfrm flipH="1">
                <a:off x="1872" y="144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2" name="Line 39"/>
              <p:cNvSpPr>
                <a:spLocks noChangeShapeType="1"/>
              </p:cNvSpPr>
              <p:nvPr/>
            </p:nvSpPr>
            <p:spPr bwMode="auto">
              <a:xfrm flipH="1">
                <a:off x="2496" y="134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06" name="AutoShape 40"/>
            <p:cNvSpPr>
              <a:spLocks noChangeArrowheads="1"/>
            </p:cNvSpPr>
            <p:nvPr/>
          </p:nvSpPr>
          <p:spPr bwMode="auto">
            <a:xfrm>
              <a:off x="4560" y="3024"/>
              <a:ext cx="96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 sz="2000">
                <a:latin typeface="Verdana" pitchFamily="34" charset="0"/>
              </a:endParaRPr>
            </a:p>
          </p:txBody>
        </p:sp>
        <p:sp>
          <p:nvSpPr>
            <p:cNvPr id="33807" name="AutoShape 41"/>
            <p:cNvSpPr>
              <a:spLocks noChangeArrowheads="1"/>
            </p:cNvSpPr>
            <p:nvPr/>
          </p:nvSpPr>
          <p:spPr bwMode="auto">
            <a:xfrm>
              <a:off x="4560" y="2832"/>
              <a:ext cx="96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 sz="2000">
                <a:latin typeface="Verdana" pitchFamily="34" charset="0"/>
              </a:endParaRPr>
            </a:p>
          </p:txBody>
        </p:sp>
        <p:sp>
          <p:nvSpPr>
            <p:cNvPr id="33808" name="AutoShape 42"/>
            <p:cNvSpPr>
              <a:spLocks noChangeArrowheads="1"/>
            </p:cNvSpPr>
            <p:nvPr/>
          </p:nvSpPr>
          <p:spPr bwMode="auto">
            <a:xfrm>
              <a:off x="5088" y="2928"/>
              <a:ext cx="96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 sz="2000">
                <a:latin typeface="Verdana" pitchFamily="34" charset="0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1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DE00A81E-0CAF-4D3F-9365-FD148AC5DE90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x-none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Other Gate Alternative Symbols</a:t>
            </a: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1"/>
          </p:nvPr>
        </p:nvSpPr>
        <p:spPr bwMode="auto">
          <a:custGeom>
            <a:avLst/>
            <a:gdLst>
              <a:gd name="T0" fmla="*/ 0 w 2895600"/>
              <a:gd name="T1" fmla="*/ 0 h 304800"/>
              <a:gd name="T2" fmla="*/ 4111106 w 2895600"/>
              <a:gd name="T3" fmla="*/ 0 h 304800"/>
              <a:gd name="T4" fmla="*/ 4111106 w 2895600"/>
              <a:gd name="T5" fmla="*/ 273844 h 304800"/>
              <a:gd name="T6" fmla="*/ 0 w 2895600"/>
              <a:gd name="T7" fmla="*/ 273844 h 304800"/>
              <a:gd name="T8" fmla="*/ 0 w 2895600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0"/>
              <a:gd name="T16" fmla="*/ 0 h 304800"/>
              <a:gd name="T17" fmla="*/ 2895600 w 289560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0" h="304800">
                <a:moveTo>
                  <a:pt x="0" y="0"/>
                </a:moveTo>
                <a:lnTo>
                  <a:pt x="2895600" y="0"/>
                </a:lnTo>
                <a:lnTo>
                  <a:pt x="2895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x-none">
                <a:latin typeface="Verdana" pitchFamily="34" charset="0"/>
              </a:rPr>
              <a:t>232 - Logic Design</a:t>
            </a: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1158875" y="1997075"/>
            <a:ext cx="93345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2000">
                <a:latin typeface="Verdana" pitchFamily="34" charset="0"/>
              </a:rPr>
              <a:t>NAND</a:t>
            </a:r>
          </a:p>
          <a:p>
            <a:pPr algn="ctr"/>
            <a:endParaRPr lang="en-US" altLang="x-none" sz="2000">
              <a:latin typeface="Verdana" pitchFamily="34" charset="0"/>
            </a:endParaRPr>
          </a:p>
          <a:p>
            <a:pPr algn="ctr"/>
            <a:endParaRPr lang="en-US" altLang="x-none" sz="2000">
              <a:latin typeface="Verdana" pitchFamily="34" charset="0"/>
            </a:endParaRPr>
          </a:p>
          <a:p>
            <a:pPr algn="ctr"/>
            <a:endParaRPr lang="en-US" altLang="x-none" sz="2000">
              <a:latin typeface="Verdana" pitchFamily="34" charset="0"/>
            </a:endParaRPr>
          </a:p>
          <a:p>
            <a:pPr algn="ctr"/>
            <a:r>
              <a:rPr lang="en-US" altLang="x-none" sz="2000">
                <a:latin typeface="Verdana" pitchFamily="34" charset="0"/>
              </a:rPr>
              <a:t>NOR</a:t>
            </a:r>
          </a:p>
          <a:p>
            <a:pPr algn="ctr"/>
            <a:endParaRPr lang="en-US" altLang="x-none" sz="2000">
              <a:latin typeface="Verdana" pitchFamily="34" charset="0"/>
            </a:endParaRPr>
          </a:p>
          <a:p>
            <a:pPr algn="ctr"/>
            <a:endParaRPr lang="en-US" altLang="x-none" sz="2000">
              <a:latin typeface="Verdana" pitchFamily="34" charset="0"/>
            </a:endParaRPr>
          </a:p>
          <a:p>
            <a:pPr algn="ctr"/>
            <a:r>
              <a:rPr lang="en-US" altLang="x-none" sz="2000">
                <a:latin typeface="Verdana" pitchFamily="34" charset="0"/>
              </a:rPr>
              <a:t>XOR</a:t>
            </a:r>
          </a:p>
          <a:p>
            <a:pPr algn="ctr"/>
            <a:endParaRPr lang="en-US" altLang="x-none" sz="2000">
              <a:latin typeface="Verdana" pitchFamily="34" charset="0"/>
            </a:endParaRPr>
          </a:p>
          <a:p>
            <a:pPr algn="ctr"/>
            <a:endParaRPr lang="en-US" altLang="x-none" sz="2000">
              <a:latin typeface="Verdana" pitchFamily="34" charset="0"/>
            </a:endParaRPr>
          </a:p>
          <a:p>
            <a:pPr algn="ctr"/>
            <a:r>
              <a:rPr lang="en-US" altLang="x-none" sz="2000">
                <a:latin typeface="Verdana" pitchFamily="34" charset="0"/>
              </a:rPr>
              <a:t>XNOR</a:t>
            </a: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3687763" y="1220788"/>
            <a:ext cx="3981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2000">
                <a:latin typeface="Verdana" pitchFamily="34" charset="0"/>
              </a:rPr>
              <a:t>Active-1                   Active-0</a:t>
            </a:r>
          </a:p>
        </p:txBody>
      </p:sp>
      <p:grpSp>
        <p:nvGrpSpPr>
          <p:cNvPr id="34824" name="Group 5"/>
          <p:cNvGrpSpPr>
            <a:grpSpLocks/>
          </p:cNvGrpSpPr>
          <p:nvPr/>
        </p:nvGrpSpPr>
        <p:grpSpPr bwMode="auto">
          <a:xfrm>
            <a:off x="3668713" y="4038600"/>
            <a:ext cx="1371600" cy="612775"/>
            <a:chOff x="2208" y="2544"/>
            <a:chExt cx="864" cy="386"/>
          </a:xfrm>
        </p:grpSpPr>
        <p:sp>
          <p:nvSpPr>
            <p:cNvPr id="34911" name="Line 6"/>
            <p:cNvSpPr>
              <a:spLocks noChangeShapeType="1"/>
            </p:cNvSpPr>
            <p:nvPr/>
          </p:nvSpPr>
          <p:spPr bwMode="auto">
            <a:xfrm>
              <a:off x="2832" y="27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2" name="Line 7"/>
            <p:cNvSpPr>
              <a:spLocks noChangeShapeType="1"/>
            </p:cNvSpPr>
            <p:nvPr/>
          </p:nvSpPr>
          <p:spPr bwMode="auto">
            <a:xfrm flipH="1">
              <a:off x="2208" y="26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3" name="Line 8"/>
            <p:cNvSpPr>
              <a:spLocks noChangeShapeType="1"/>
            </p:cNvSpPr>
            <p:nvPr/>
          </p:nvSpPr>
          <p:spPr bwMode="auto">
            <a:xfrm flipH="1">
              <a:off x="2208" y="28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914" name="Group 9"/>
            <p:cNvGrpSpPr>
              <a:grpSpLocks/>
            </p:cNvGrpSpPr>
            <p:nvPr/>
          </p:nvGrpSpPr>
          <p:grpSpPr bwMode="auto">
            <a:xfrm>
              <a:off x="2352" y="2544"/>
              <a:ext cx="480" cy="386"/>
              <a:chOff x="4704" y="1968"/>
              <a:chExt cx="480" cy="386"/>
            </a:xfrm>
          </p:grpSpPr>
          <p:sp>
            <p:nvSpPr>
              <p:cNvPr id="34915" name="Freeform 10"/>
              <p:cNvSpPr>
                <a:spLocks/>
              </p:cNvSpPr>
              <p:nvPr/>
            </p:nvSpPr>
            <p:spPr bwMode="auto">
              <a:xfrm>
                <a:off x="4704" y="1968"/>
                <a:ext cx="48" cy="386"/>
              </a:xfrm>
              <a:custGeom>
                <a:avLst/>
                <a:gdLst>
                  <a:gd name="T0" fmla="*/ 0 w 48"/>
                  <a:gd name="T1" fmla="*/ 0 h 384"/>
                  <a:gd name="T2" fmla="*/ 48 w 48"/>
                  <a:gd name="T3" fmla="*/ 196 h 384"/>
                  <a:gd name="T4" fmla="*/ 0 w 48"/>
                  <a:gd name="T5" fmla="*/ 392 h 384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384"/>
                  <a:gd name="T11" fmla="*/ 48 w 48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384">
                    <a:moveTo>
                      <a:pt x="0" y="0"/>
                    </a:moveTo>
                    <a:cubicBezTo>
                      <a:pt x="24" y="64"/>
                      <a:pt x="48" y="128"/>
                      <a:pt x="48" y="192"/>
                    </a:cubicBezTo>
                    <a:cubicBezTo>
                      <a:pt x="48" y="256"/>
                      <a:pt x="24" y="320"/>
                      <a:pt x="0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916" name="Group 11"/>
              <p:cNvGrpSpPr>
                <a:grpSpLocks/>
              </p:cNvGrpSpPr>
              <p:nvPr/>
            </p:nvGrpSpPr>
            <p:grpSpPr bwMode="auto">
              <a:xfrm>
                <a:off x="4752" y="1968"/>
                <a:ext cx="432" cy="384"/>
                <a:chOff x="4080" y="1968"/>
                <a:chExt cx="432" cy="384"/>
              </a:xfrm>
            </p:grpSpPr>
            <p:sp>
              <p:nvSpPr>
                <p:cNvPr id="34917" name="AutoShape 12"/>
                <p:cNvSpPr>
                  <a:spLocks noChangeArrowheads="1"/>
                </p:cNvSpPr>
                <p:nvPr/>
              </p:nvSpPr>
              <p:spPr bwMode="auto">
                <a:xfrm>
                  <a:off x="4176" y="1968"/>
                  <a:ext cx="336" cy="384"/>
                </a:xfrm>
                <a:prstGeom prst="flowChartDelay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x-none" altLang="x-none" sz="2000">
                    <a:latin typeface="Verdana" pitchFamily="34" charset="0"/>
                  </a:endParaRPr>
                </a:p>
              </p:txBody>
            </p:sp>
            <p:sp>
              <p:nvSpPr>
                <p:cNvPr id="34918" name="Freeform 13"/>
                <p:cNvSpPr>
                  <a:spLocks/>
                </p:cNvSpPr>
                <p:nvPr/>
              </p:nvSpPr>
              <p:spPr bwMode="auto">
                <a:xfrm>
                  <a:off x="4080" y="1968"/>
                  <a:ext cx="96" cy="384"/>
                </a:xfrm>
                <a:custGeom>
                  <a:avLst/>
                  <a:gdLst>
                    <a:gd name="T0" fmla="*/ 0 w 96"/>
                    <a:gd name="T1" fmla="*/ 0 h 384"/>
                    <a:gd name="T2" fmla="*/ 48 w 96"/>
                    <a:gd name="T3" fmla="*/ 144 h 384"/>
                    <a:gd name="T4" fmla="*/ 48 w 96"/>
                    <a:gd name="T5" fmla="*/ 240 h 384"/>
                    <a:gd name="T6" fmla="*/ 0 w 96"/>
                    <a:gd name="T7" fmla="*/ 384 h 384"/>
                    <a:gd name="T8" fmla="*/ 96 w 96"/>
                    <a:gd name="T9" fmla="*/ 384 h 384"/>
                    <a:gd name="T10" fmla="*/ 96 w 96"/>
                    <a:gd name="T11" fmla="*/ 0 h 384"/>
                    <a:gd name="T12" fmla="*/ 0 w 96"/>
                    <a:gd name="T13" fmla="*/ 0 h 3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6"/>
                    <a:gd name="T22" fmla="*/ 0 h 384"/>
                    <a:gd name="T23" fmla="*/ 96 w 96"/>
                    <a:gd name="T24" fmla="*/ 384 h 3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6" h="384">
                      <a:moveTo>
                        <a:pt x="0" y="0"/>
                      </a:moveTo>
                      <a:lnTo>
                        <a:pt x="48" y="144"/>
                      </a:lnTo>
                      <a:lnTo>
                        <a:pt x="48" y="240"/>
                      </a:lnTo>
                      <a:lnTo>
                        <a:pt x="0" y="384"/>
                      </a:lnTo>
                      <a:lnTo>
                        <a:pt x="96" y="384"/>
                      </a:lnTo>
                      <a:lnTo>
                        <a:pt x="9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9" name="Freeform 14"/>
                <p:cNvSpPr>
                  <a:spLocks/>
                </p:cNvSpPr>
                <p:nvPr/>
              </p:nvSpPr>
              <p:spPr bwMode="auto">
                <a:xfrm>
                  <a:off x="4080" y="1968"/>
                  <a:ext cx="48" cy="384"/>
                </a:xfrm>
                <a:custGeom>
                  <a:avLst/>
                  <a:gdLst>
                    <a:gd name="T0" fmla="*/ 0 w 48"/>
                    <a:gd name="T1" fmla="*/ 0 h 384"/>
                    <a:gd name="T2" fmla="*/ 48 w 48"/>
                    <a:gd name="T3" fmla="*/ 192 h 384"/>
                    <a:gd name="T4" fmla="*/ 0 w 48"/>
                    <a:gd name="T5" fmla="*/ 384 h 384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384"/>
                    <a:gd name="T11" fmla="*/ 48 w 48"/>
                    <a:gd name="T12" fmla="*/ 384 h 38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384">
                      <a:moveTo>
                        <a:pt x="0" y="0"/>
                      </a:moveTo>
                      <a:cubicBezTo>
                        <a:pt x="24" y="64"/>
                        <a:pt x="48" y="128"/>
                        <a:pt x="48" y="192"/>
                      </a:cubicBezTo>
                      <a:cubicBezTo>
                        <a:pt x="48" y="256"/>
                        <a:pt x="24" y="320"/>
                        <a:pt x="0" y="384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0" name="Line 15"/>
                <p:cNvSpPr>
                  <a:spLocks noChangeShapeType="1"/>
                </p:cNvSpPr>
                <p:nvPr/>
              </p:nvSpPr>
              <p:spPr bwMode="auto">
                <a:xfrm>
                  <a:off x="4080" y="196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1" name="Line 16"/>
                <p:cNvSpPr>
                  <a:spLocks noChangeShapeType="1"/>
                </p:cNvSpPr>
                <p:nvPr/>
              </p:nvSpPr>
              <p:spPr bwMode="auto">
                <a:xfrm>
                  <a:off x="4080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2" name="Freeform 17"/>
                <p:cNvSpPr>
                  <a:spLocks/>
                </p:cNvSpPr>
                <p:nvPr/>
              </p:nvSpPr>
              <p:spPr bwMode="auto">
                <a:xfrm>
                  <a:off x="4272" y="1968"/>
                  <a:ext cx="240" cy="192"/>
                </a:xfrm>
                <a:custGeom>
                  <a:avLst/>
                  <a:gdLst>
                    <a:gd name="T0" fmla="*/ 0 w 240"/>
                    <a:gd name="T1" fmla="*/ 0 h 192"/>
                    <a:gd name="T2" fmla="*/ 144 w 240"/>
                    <a:gd name="T3" fmla="*/ 48 h 192"/>
                    <a:gd name="T4" fmla="*/ 240 w 240"/>
                    <a:gd name="T5" fmla="*/ 192 h 192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192"/>
                    <a:gd name="T11" fmla="*/ 240 w 240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192">
                      <a:moveTo>
                        <a:pt x="0" y="0"/>
                      </a:moveTo>
                      <a:cubicBezTo>
                        <a:pt x="52" y="8"/>
                        <a:pt x="104" y="16"/>
                        <a:pt x="144" y="48"/>
                      </a:cubicBezTo>
                      <a:cubicBezTo>
                        <a:pt x="184" y="80"/>
                        <a:pt x="212" y="136"/>
                        <a:pt x="240" y="192"/>
                      </a:cubicBezTo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3" name="Freeform 18"/>
                <p:cNvSpPr>
                  <a:spLocks/>
                </p:cNvSpPr>
                <p:nvPr/>
              </p:nvSpPr>
              <p:spPr bwMode="auto">
                <a:xfrm>
                  <a:off x="4272" y="2160"/>
                  <a:ext cx="240" cy="192"/>
                </a:xfrm>
                <a:custGeom>
                  <a:avLst/>
                  <a:gdLst>
                    <a:gd name="T0" fmla="*/ 0 w 240"/>
                    <a:gd name="T1" fmla="*/ 192 h 192"/>
                    <a:gd name="T2" fmla="*/ 144 w 240"/>
                    <a:gd name="T3" fmla="*/ 144 h 192"/>
                    <a:gd name="T4" fmla="*/ 240 w 240"/>
                    <a:gd name="T5" fmla="*/ 0 h 192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192"/>
                    <a:gd name="T11" fmla="*/ 240 w 240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192">
                      <a:moveTo>
                        <a:pt x="0" y="192"/>
                      </a:moveTo>
                      <a:cubicBezTo>
                        <a:pt x="52" y="184"/>
                        <a:pt x="104" y="176"/>
                        <a:pt x="144" y="144"/>
                      </a:cubicBezTo>
                      <a:cubicBezTo>
                        <a:pt x="184" y="112"/>
                        <a:pt x="212" y="56"/>
                        <a:pt x="240" y="0"/>
                      </a:cubicBezTo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4825" name="Group 19"/>
          <p:cNvGrpSpPr>
            <a:grpSpLocks/>
          </p:cNvGrpSpPr>
          <p:nvPr/>
        </p:nvGrpSpPr>
        <p:grpSpPr bwMode="auto">
          <a:xfrm>
            <a:off x="3668713" y="3048000"/>
            <a:ext cx="1371600" cy="685800"/>
            <a:chOff x="4464" y="1344"/>
            <a:chExt cx="864" cy="432"/>
          </a:xfrm>
        </p:grpSpPr>
        <p:sp>
          <p:nvSpPr>
            <p:cNvPr id="34901" name="Line 20"/>
            <p:cNvSpPr>
              <a:spLocks noChangeShapeType="1"/>
            </p:cNvSpPr>
            <p:nvPr/>
          </p:nvSpPr>
          <p:spPr bwMode="auto">
            <a:xfrm flipH="1">
              <a:off x="4464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2" name="Line 21"/>
            <p:cNvSpPr>
              <a:spLocks noChangeShapeType="1"/>
            </p:cNvSpPr>
            <p:nvPr/>
          </p:nvSpPr>
          <p:spPr bwMode="auto">
            <a:xfrm flipH="1">
              <a:off x="4464" y="16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3" name="Line 22"/>
            <p:cNvSpPr>
              <a:spLocks noChangeShapeType="1"/>
            </p:cNvSpPr>
            <p:nvPr/>
          </p:nvSpPr>
          <p:spPr bwMode="auto">
            <a:xfrm flipH="1">
              <a:off x="5088" y="15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4" name="AutoShape 23"/>
            <p:cNvSpPr>
              <a:spLocks noChangeArrowheads="1"/>
            </p:cNvSpPr>
            <p:nvPr/>
          </p:nvSpPr>
          <p:spPr bwMode="auto">
            <a:xfrm>
              <a:off x="4704" y="1392"/>
              <a:ext cx="384" cy="384"/>
            </a:xfrm>
            <a:prstGeom prst="flowChartDelay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 sz="2000">
                <a:latin typeface="Verdana" pitchFamily="34" charset="0"/>
              </a:endParaRPr>
            </a:p>
          </p:txBody>
        </p:sp>
        <p:sp>
          <p:nvSpPr>
            <p:cNvPr id="34905" name="Freeform 24"/>
            <p:cNvSpPr>
              <a:spLocks/>
            </p:cNvSpPr>
            <p:nvPr/>
          </p:nvSpPr>
          <p:spPr bwMode="auto">
            <a:xfrm>
              <a:off x="4849" y="1344"/>
              <a:ext cx="241" cy="193"/>
            </a:xfrm>
            <a:custGeom>
              <a:avLst/>
              <a:gdLst>
                <a:gd name="T0" fmla="*/ 0 w 240"/>
                <a:gd name="T1" fmla="*/ 0 h 192"/>
                <a:gd name="T2" fmla="*/ 148 w 240"/>
                <a:gd name="T3" fmla="*/ 48 h 192"/>
                <a:gd name="T4" fmla="*/ 244 w 240"/>
                <a:gd name="T5" fmla="*/ 196 h 192"/>
                <a:gd name="T6" fmla="*/ 0 60000 65536"/>
                <a:gd name="T7" fmla="*/ 0 60000 65536"/>
                <a:gd name="T8" fmla="*/ 0 60000 65536"/>
                <a:gd name="T9" fmla="*/ 0 w 240"/>
                <a:gd name="T10" fmla="*/ 0 h 192"/>
                <a:gd name="T11" fmla="*/ 240 w 240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92">
                  <a:moveTo>
                    <a:pt x="0" y="0"/>
                  </a:moveTo>
                  <a:cubicBezTo>
                    <a:pt x="52" y="8"/>
                    <a:pt x="104" y="16"/>
                    <a:pt x="144" y="48"/>
                  </a:cubicBezTo>
                  <a:cubicBezTo>
                    <a:pt x="184" y="80"/>
                    <a:pt x="212" y="136"/>
                    <a:pt x="240" y="192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6" name="Freeform 25"/>
            <p:cNvSpPr>
              <a:spLocks/>
            </p:cNvSpPr>
            <p:nvPr/>
          </p:nvSpPr>
          <p:spPr bwMode="auto">
            <a:xfrm>
              <a:off x="4849" y="1537"/>
              <a:ext cx="241" cy="193"/>
            </a:xfrm>
            <a:custGeom>
              <a:avLst/>
              <a:gdLst>
                <a:gd name="T0" fmla="*/ 0 w 240"/>
                <a:gd name="T1" fmla="*/ 196 h 192"/>
                <a:gd name="T2" fmla="*/ 148 w 240"/>
                <a:gd name="T3" fmla="*/ 148 h 192"/>
                <a:gd name="T4" fmla="*/ 244 w 240"/>
                <a:gd name="T5" fmla="*/ 0 h 192"/>
                <a:gd name="T6" fmla="*/ 0 60000 65536"/>
                <a:gd name="T7" fmla="*/ 0 60000 65536"/>
                <a:gd name="T8" fmla="*/ 0 60000 65536"/>
                <a:gd name="T9" fmla="*/ 0 w 240"/>
                <a:gd name="T10" fmla="*/ 0 h 192"/>
                <a:gd name="T11" fmla="*/ 240 w 240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92">
                  <a:moveTo>
                    <a:pt x="0" y="192"/>
                  </a:moveTo>
                  <a:cubicBezTo>
                    <a:pt x="52" y="184"/>
                    <a:pt x="104" y="176"/>
                    <a:pt x="144" y="144"/>
                  </a:cubicBezTo>
                  <a:cubicBezTo>
                    <a:pt x="184" y="112"/>
                    <a:pt x="212" y="56"/>
                    <a:pt x="240" y="0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7" name="Freeform 26"/>
            <p:cNvSpPr>
              <a:spLocks/>
            </p:cNvSpPr>
            <p:nvPr/>
          </p:nvSpPr>
          <p:spPr bwMode="auto">
            <a:xfrm>
              <a:off x="4656" y="1344"/>
              <a:ext cx="48" cy="384"/>
            </a:xfrm>
            <a:custGeom>
              <a:avLst/>
              <a:gdLst>
                <a:gd name="T0" fmla="*/ 0 w 48"/>
                <a:gd name="T1" fmla="*/ 384 h 384"/>
                <a:gd name="T2" fmla="*/ 48 w 48"/>
                <a:gd name="T3" fmla="*/ 240 h 384"/>
                <a:gd name="T4" fmla="*/ 48 w 48"/>
                <a:gd name="T5" fmla="*/ 192 h 384"/>
                <a:gd name="T6" fmla="*/ 48 w 48"/>
                <a:gd name="T7" fmla="*/ 144 h 384"/>
                <a:gd name="T8" fmla="*/ 0 w 48"/>
                <a:gd name="T9" fmla="*/ 0 h 384"/>
                <a:gd name="T10" fmla="*/ 48 w 48"/>
                <a:gd name="T11" fmla="*/ 0 h 384"/>
                <a:gd name="T12" fmla="*/ 48 w 48"/>
                <a:gd name="T13" fmla="*/ 384 h 384"/>
                <a:gd name="T14" fmla="*/ 0 w 48"/>
                <a:gd name="T15" fmla="*/ 38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8"/>
                <a:gd name="T25" fmla="*/ 0 h 384"/>
                <a:gd name="T26" fmla="*/ 48 w 4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8" h="384">
                  <a:moveTo>
                    <a:pt x="0" y="384"/>
                  </a:moveTo>
                  <a:lnTo>
                    <a:pt x="48" y="240"/>
                  </a:lnTo>
                  <a:lnTo>
                    <a:pt x="48" y="192"/>
                  </a:lnTo>
                  <a:lnTo>
                    <a:pt x="48" y="144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384"/>
                  </a:lnTo>
                  <a:lnTo>
                    <a:pt x="0" y="3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8" name="Freeform 27"/>
            <p:cNvSpPr>
              <a:spLocks/>
            </p:cNvSpPr>
            <p:nvPr/>
          </p:nvSpPr>
          <p:spPr bwMode="auto">
            <a:xfrm>
              <a:off x="4656" y="1344"/>
              <a:ext cx="48" cy="386"/>
            </a:xfrm>
            <a:custGeom>
              <a:avLst/>
              <a:gdLst>
                <a:gd name="T0" fmla="*/ 0 w 48"/>
                <a:gd name="T1" fmla="*/ 0 h 384"/>
                <a:gd name="T2" fmla="*/ 48 w 48"/>
                <a:gd name="T3" fmla="*/ 196 h 384"/>
                <a:gd name="T4" fmla="*/ 0 w 48"/>
                <a:gd name="T5" fmla="*/ 392 h 384"/>
                <a:gd name="T6" fmla="*/ 0 60000 65536"/>
                <a:gd name="T7" fmla="*/ 0 60000 65536"/>
                <a:gd name="T8" fmla="*/ 0 60000 65536"/>
                <a:gd name="T9" fmla="*/ 0 w 48"/>
                <a:gd name="T10" fmla="*/ 0 h 384"/>
                <a:gd name="T11" fmla="*/ 48 w 48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384">
                  <a:moveTo>
                    <a:pt x="0" y="0"/>
                  </a:moveTo>
                  <a:cubicBezTo>
                    <a:pt x="24" y="64"/>
                    <a:pt x="48" y="128"/>
                    <a:pt x="48" y="192"/>
                  </a:cubicBezTo>
                  <a:cubicBezTo>
                    <a:pt x="48" y="256"/>
                    <a:pt x="24" y="320"/>
                    <a:pt x="0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9" name="Line 28"/>
            <p:cNvSpPr>
              <a:spLocks noChangeShapeType="1"/>
            </p:cNvSpPr>
            <p:nvPr/>
          </p:nvSpPr>
          <p:spPr bwMode="auto">
            <a:xfrm>
              <a:off x="4656" y="1344"/>
              <a:ext cx="1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0" name="Line 29"/>
            <p:cNvSpPr>
              <a:spLocks noChangeShapeType="1"/>
            </p:cNvSpPr>
            <p:nvPr/>
          </p:nvSpPr>
          <p:spPr bwMode="auto">
            <a:xfrm>
              <a:off x="4656" y="17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26" name="Group 30"/>
          <p:cNvGrpSpPr>
            <a:grpSpLocks/>
          </p:cNvGrpSpPr>
          <p:nvPr/>
        </p:nvGrpSpPr>
        <p:grpSpPr bwMode="auto">
          <a:xfrm>
            <a:off x="3668713" y="1981200"/>
            <a:ext cx="1295400" cy="609600"/>
            <a:chOff x="1872" y="1152"/>
            <a:chExt cx="816" cy="384"/>
          </a:xfrm>
        </p:grpSpPr>
        <p:sp>
          <p:nvSpPr>
            <p:cNvPr id="34897" name="Freeform 31"/>
            <p:cNvSpPr>
              <a:spLocks/>
            </p:cNvSpPr>
            <p:nvPr/>
          </p:nvSpPr>
          <p:spPr bwMode="auto">
            <a:xfrm>
              <a:off x="2064" y="1152"/>
              <a:ext cx="432" cy="384"/>
            </a:xfrm>
            <a:custGeom>
              <a:avLst/>
              <a:gdLst>
                <a:gd name="T0" fmla="*/ 139 w 529"/>
                <a:gd name="T1" fmla="*/ 0 h 480"/>
                <a:gd name="T2" fmla="*/ 0 w 529"/>
                <a:gd name="T3" fmla="*/ 0 h 480"/>
                <a:gd name="T4" fmla="*/ 0 w 529"/>
                <a:gd name="T5" fmla="*/ 196 h 480"/>
                <a:gd name="T6" fmla="*/ 138 w 529"/>
                <a:gd name="T7" fmla="*/ 196 h 480"/>
                <a:gd name="T8" fmla="*/ 159 w 529"/>
                <a:gd name="T9" fmla="*/ 194 h 480"/>
                <a:gd name="T10" fmla="*/ 179 w 529"/>
                <a:gd name="T11" fmla="*/ 186 h 480"/>
                <a:gd name="T12" fmla="*/ 193 w 529"/>
                <a:gd name="T13" fmla="*/ 178 h 480"/>
                <a:gd name="T14" fmla="*/ 206 w 529"/>
                <a:gd name="T15" fmla="*/ 165 h 480"/>
                <a:gd name="T16" fmla="*/ 216 w 529"/>
                <a:gd name="T17" fmla="*/ 153 h 480"/>
                <a:gd name="T18" fmla="*/ 226 w 529"/>
                <a:gd name="T19" fmla="*/ 137 h 480"/>
                <a:gd name="T20" fmla="*/ 233 w 529"/>
                <a:gd name="T21" fmla="*/ 117 h 480"/>
                <a:gd name="T22" fmla="*/ 234 w 529"/>
                <a:gd name="T23" fmla="*/ 96 h 480"/>
                <a:gd name="T24" fmla="*/ 231 w 529"/>
                <a:gd name="T25" fmla="*/ 77 h 480"/>
                <a:gd name="T26" fmla="*/ 225 w 529"/>
                <a:gd name="T27" fmla="*/ 58 h 480"/>
                <a:gd name="T28" fmla="*/ 213 w 529"/>
                <a:gd name="T29" fmla="*/ 40 h 480"/>
                <a:gd name="T30" fmla="*/ 203 w 529"/>
                <a:gd name="T31" fmla="*/ 30 h 480"/>
                <a:gd name="T32" fmla="*/ 189 w 529"/>
                <a:gd name="T33" fmla="*/ 18 h 480"/>
                <a:gd name="T34" fmla="*/ 173 w 529"/>
                <a:gd name="T35" fmla="*/ 9 h 480"/>
                <a:gd name="T36" fmla="*/ 156 w 529"/>
                <a:gd name="T37" fmla="*/ 3 h 480"/>
                <a:gd name="T38" fmla="*/ 139 w 529"/>
                <a:gd name="T39" fmla="*/ 0 h 48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9"/>
                <a:gd name="T61" fmla="*/ 0 h 480"/>
                <a:gd name="T62" fmla="*/ 529 w 529"/>
                <a:gd name="T63" fmla="*/ 480 h 48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9" h="480">
                  <a:moveTo>
                    <a:pt x="312" y="0"/>
                  </a:moveTo>
                  <a:lnTo>
                    <a:pt x="0" y="0"/>
                  </a:lnTo>
                  <a:lnTo>
                    <a:pt x="0" y="479"/>
                  </a:lnTo>
                  <a:lnTo>
                    <a:pt x="310" y="479"/>
                  </a:lnTo>
                  <a:lnTo>
                    <a:pt x="359" y="471"/>
                  </a:lnTo>
                  <a:lnTo>
                    <a:pt x="402" y="455"/>
                  </a:lnTo>
                  <a:lnTo>
                    <a:pt x="433" y="433"/>
                  </a:lnTo>
                  <a:lnTo>
                    <a:pt x="463" y="404"/>
                  </a:lnTo>
                  <a:lnTo>
                    <a:pt x="486" y="374"/>
                  </a:lnTo>
                  <a:lnTo>
                    <a:pt x="508" y="334"/>
                  </a:lnTo>
                  <a:lnTo>
                    <a:pt x="523" y="285"/>
                  </a:lnTo>
                  <a:lnTo>
                    <a:pt x="528" y="235"/>
                  </a:lnTo>
                  <a:lnTo>
                    <a:pt x="521" y="187"/>
                  </a:lnTo>
                  <a:lnTo>
                    <a:pt x="506" y="140"/>
                  </a:lnTo>
                  <a:lnTo>
                    <a:pt x="480" y="99"/>
                  </a:lnTo>
                  <a:lnTo>
                    <a:pt x="456" y="71"/>
                  </a:lnTo>
                  <a:lnTo>
                    <a:pt x="425" y="43"/>
                  </a:lnTo>
                  <a:lnTo>
                    <a:pt x="390" y="23"/>
                  </a:lnTo>
                  <a:lnTo>
                    <a:pt x="352" y="8"/>
                  </a:lnTo>
                  <a:lnTo>
                    <a:pt x="312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8" name="Line 32"/>
            <p:cNvSpPr>
              <a:spLocks noChangeShapeType="1"/>
            </p:cNvSpPr>
            <p:nvPr/>
          </p:nvSpPr>
          <p:spPr bwMode="auto">
            <a:xfrm flipH="1">
              <a:off x="1872" y="12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99" name="Line 33"/>
            <p:cNvSpPr>
              <a:spLocks noChangeShapeType="1"/>
            </p:cNvSpPr>
            <p:nvPr/>
          </p:nvSpPr>
          <p:spPr bwMode="auto">
            <a:xfrm flipH="1">
              <a:off x="1872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0" name="Line 34"/>
            <p:cNvSpPr>
              <a:spLocks noChangeShapeType="1"/>
            </p:cNvSpPr>
            <p:nvPr/>
          </p:nvSpPr>
          <p:spPr bwMode="auto">
            <a:xfrm flipH="1">
              <a:off x="2496" y="13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7" name="AutoShape 35"/>
          <p:cNvSpPr>
            <a:spLocks noChangeArrowheads="1"/>
          </p:cNvSpPr>
          <p:nvPr/>
        </p:nvSpPr>
        <p:spPr bwMode="auto">
          <a:xfrm>
            <a:off x="4657725" y="2209800"/>
            <a:ext cx="153988" cy="1524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x-none" altLang="x-none" sz="2000">
              <a:latin typeface="Verdana" pitchFamily="34" charset="0"/>
            </a:endParaRPr>
          </a:p>
        </p:txBody>
      </p:sp>
      <p:sp>
        <p:nvSpPr>
          <p:cNvPr id="34828" name="Line 36"/>
          <p:cNvSpPr>
            <a:spLocks noChangeShapeType="1"/>
          </p:cNvSpPr>
          <p:nvPr/>
        </p:nvSpPr>
        <p:spPr bwMode="auto">
          <a:xfrm>
            <a:off x="4811713" y="541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Line 37"/>
          <p:cNvSpPr>
            <a:spLocks noChangeShapeType="1"/>
          </p:cNvSpPr>
          <p:nvPr/>
        </p:nvSpPr>
        <p:spPr bwMode="auto">
          <a:xfrm flipH="1">
            <a:off x="3668713" y="5257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Line 38"/>
          <p:cNvSpPr>
            <a:spLocks noChangeShapeType="1"/>
          </p:cNvSpPr>
          <p:nvPr/>
        </p:nvSpPr>
        <p:spPr bwMode="auto">
          <a:xfrm flipH="1">
            <a:off x="3668713" y="556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31" name="Group 39"/>
          <p:cNvGrpSpPr>
            <a:grpSpLocks/>
          </p:cNvGrpSpPr>
          <p:nvPr/>
        </p:nvGrpSpPr>
        <p:grpSpPr bwMode="auto">
          <a:xfrm>
            <a:off x="3897313" y="5105400"/>
            <a:ext cx="760412" cy="612775"/>
            <a:chOff x="4704" y="1968"/>
            <a:chExt cx="480" cy="386"/>
          </a:xfrm>
        </p:grpSpPr>
        <p:sp>
          <p:nvSpPr>
            <p:cNvPr id="34888" name="Freeform 40"/>
            <p:cNvSpPr>
              <a:spLocks/>
            </p:cNvSpPr>
            <p:nvPr/>
          </p:nvSpPr>
          <p:spPr bwMode="auto">
            <a:xfrm>
              <a:off x="4704" y="1968"/>
              <a:ext cx="48" cy="386"/>
            </a:xfrm>
            <a:custGeom>
              <a:avLst/>
              <a:gdLst>
                <a:gd name="T0" fmla="*/ 0 w 48"/>
                <a:gd name="T1" fmla="*/ 0 h 384"/>
                <a:gd name="T2" fmla="*/ 48 w 48"/>
                <a:gd name="T3" fmla="*/ 196 h 384"/>
                <a:gd name="T4" fmla="*/ 0 w 48"/>
                <a:gd name="T5" fmla="*/ 392 h 384"/>
                <a:gd name="T6" fmla="*/ 0 60000 65536"/>
                <a:gd name="T7" fmla="*/ 0 60000 65536"/>
                <a:gd name="T8" fmla="*/ 0 60000 65536"/>
                <a:gd name="T9" fmla="*/ 0 w 48"/>
                <a:gd name="T10" fmla="*/ 0 h 384"/>
                <a:gd name="T11" fmla="*/ 48 w 48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384">
                  <a:moveTo>
                    <a:pt x="0" y="0"/>
                  </a:moveTo>
                  <a:cubicBezTo>
                    <a:pt x="24" y="64"/>
                    <a:pt x="48" y="128"/>
                    <a:pt x="48" y="192"/>
                  </a:cubicBezTo>
                  <a:cubicBezTo>
                    <a:pt x="48" y="256"/>
                    <a:pt x="24" y="320"/>
                    <a:pt x="0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889" name="Group 41"/>
            <p:cNvGrpSpPr>
              <a:grpSpLocks/>
            </p:cNvGrpSpPr>
            <p:nvPr/>
          </p:nvGrpSpPr>
          <p:grpSpPr bwMode="auto">
            <a:xfrm>
              <a:off x="4752" y="1968"/>
              <a:ext cx="432" cy="384"/>
              <a:chOff x="4080" y="1968"/>
              <a:chExt cx="432" cy="384"/>
            </a:xfrm>
          </p:grpSpPr>
          <p:sp>
            <p:nvSpPr>
              <p:cNvPr id="34890" name="AutoShape 42"/>
              <p:cNvSpPr>
                <a:spLocks noChangeArrowheads="1"/>
              </p:cNvSpPr>
              <p:nvPr/>
            </p:nvSpPr>
            <p:spPr bwMode="auto">
              <a:xfrm>
                <a:off x="4176" y="1968"/>
                <a:ext cx="336" cy="384"/>
              </a:xfrm>
              <a:prstGeom prst="flowChartDelay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x-none" altLang="x-none" sz="2000">
                  <a:latin typeface="Verdana" pitchFamily="34" charset="0"/>
                </a:endParaRPr>
              </a:p>
            </p:txBody>
          </p:sp>
          <p:sp>
            <p:nvSpPr>
              <p:cNvPr id="34891" name="Freeform 43"/>
              <p:cNvSpPr>
                <a:spLocks/>
              </p:cNvSpPr>
              <p:nvPr/>
            </p:nvSpPr>
            <p:spPr bwMode="auto">
              <a:xfrm>
                <a:off x="4080" y="1968"/>
                <a:ext cx="96" cy="384"/>
              </a:xfrm>
              <a:custGeom>
                <a:avLst/>
                <a:gdLst>
                  <a:gd name="T0" fmla="*/ 0 w 96"/>
                  <a:gd name="T1" fmla="*/ 0 h 384"/>
                  <a:gd name="T2" fmla="*/ 48 w 96"/>
                  <a:gd name="T3" fmla="*/ 144 h 384"/>
                  <a:gd name="T4" fmla="*/ 48 w 96"/>
                  <a:gd name="T5" fmla="*/ 240 h 384"/>
                  <a:gd name="T6" fmla="*/ 0 w 96"/>
                  <a:gd name="T7" fmla="*/ 384 h 384"/>
                  <a:gd name="T8" fmla="*/ 96 w 96"/>
                  <a:gd name="T9" fmla="*/ 384 h 384"/>
                  <a:gd name="T10" fmla="*/ 96 w 96"/>
                  <a:gd name="T11" fmla="*/ 0 h 384"/>
                  <a:gd name="T12" fmla="*/ 0 w 96"/>
                  <a:gd name="T13" fmla="*/ 0 h 3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6"/>
                  <a:gd name="T22" fmla="*/ 0 h 384"/>
                  <a:gd name="T23" fmla="*/ 96 w 96"/>
                  <a:gd name="T24" fmla="*/ 384 h 38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6" h="384">
                    <a:moveTo>
                      <a:pt x="0" y="0"/>
                    </a:moveTo>
                    <a:lnTo>
                      <a:pt x="48" y="144"/>
                    </a:lnTo>
                    <a:lnTo>
                      <a:pt x="48" y="240"/>
                    </a:lnTo>
                    <a:lnTo>
                      <a:pt x="0" y="384"/>
                    </a:lnTo>
                    <a:lnTo>
                      <a:pt x="96" y="384"/>
                    </a:lnTo>
                    <a:lnTo>
                      <a:pt x="9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92" name="Freeform 44"/>
              <p:cNvSpPr>
                <a:spLocks/>
              </p:cNvSpPr>
              <p:nvPr/>
            </p:nvSpPr>
            <p:spPr bwMode="auto">
              <a:xfrm>
                <a:off x="4080" y="1968"/>
                <a:ext cx="48" cy="384"/>
              </a:xfrm>
              <a:custGeom>
                <a:avLst/>
                <a:gdLst>
                  <a:gd name="T0" fmla="*/ 0 w 48"/>
                  <a:gd name="T1" fmla="*/ 0 h 384"/>
                  <a:gd name="T2" fmla="*/ 48 w 48"/>
                  <a:gd name="T3" fmla="*/ 192 h 384"/>
                  <a:gd name="T4" fmla="*/ 0 w 48"/>
                  <a:gd name="T5" fmla="*/ 384 h 384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384"/>
                  <a:gd name="T11" fmla="*/ 48 w 48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384">
                    <a:moveTo>
                      <a:pt x="0" y="0"/>
                    </a:moveTo>
                    <a:cubicBezTo>
                      <a:pt x="24" y="64"/>
                      <a:pt x="48" y="128"/>
                      <a:pt x="48" y="192"/>
                    </a:cubicBezTo>
                    <a:cubicBezTo>
                      <a:pt x="48" y="256"/>
                      <a:pt x="24" y="320"/>
                      <a:pt x="0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93" name="Line 45"/>
              <p:cNvSpPr>
                <a:spLocks noChangeShapeType="1"/>
              </p:cNvSpPr>
              <p:nvPr/>
            </p:nvSpPr>
            <p:spPr bwMode="auto">
              <a:xfrm>
                <a:off x="408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94" name="Line 46"/>
              <p:cNvSpPr>
                <a:spLocks noChangeShapeType="1"/>
              </p:cNvSpPr>
              <p:nvPr/>
            </p:nvSpPr>
            <p:spPr bwMode="auto">
              <a:xfrm>
                <a:off x="4080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95" name="Freeform 47"/>
              <p:cNvSpPr>
                <a:spLocks/>
              </p:cNvSpPr>
              <p:nvPr/>
            </p:nvSpPr>
            <p:spPr bwMode="auto">
              <a:xfrm>
                <a:off x="4272" y="1968"/>
                <a:ext cx="240" cy="192"/>
              </a:xfrm>
              <a:custGeom>
                <a:avLst/>
                <a:gdLst>
                  <a:gd name="T0" fmla="*/ 0 w 240"/>
                  <a:gd name="T1" fmla="*/ 0 h 192"/>
                  <a:gd name="T2" fmla="*/ 144 w 240"/>
                  <a:gd name="T3" fmla="*/ 48 h 192"/>
                  <a:gd name="T4" fmla="*/ 240 w 240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92"/>
                  <a:gd name="T11" fmla="*/ 240 w 24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92">
                    <a:moveTo>
                      <a:pt x="0" y="0"/>
                    </a:moveTo>
                    <a:cubicBezTo>
                      <a:pt x="52" y="8"/>
                      <a:pt x="104" y="16"/>
                      <a:pt x="144" y="48"/>
                    </a:cubicBezTo>
                    <a:cubicBezTo>
                      <a:pt x="184" y="80"/>
                      <a:pt x="212" y="136"/>
                      <a:pt x="240" y="192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96" name="Freeform 48"/>
              <p:cNvSpPr>
                <a:spLocks/>
              </p:cNvSpPr>
              <p:nvPr/>
            </p:nvSpPr>
            <p:spPr bwMode="auto">
              <a:xfrm>
                <a:off x="4272" y="2160"/>
                <a:ext cx="240" cy="192"/>
              </a:xfrm>
              <a:custGeom>
                <a:avLst/>
                <a:gdLst>
                  <a:gd name="T0" fmla="*/ 0 w 240"/>
                  <a:gd name="T1" fmla="*/ 192 h 192"/>
                  <a:gd name="T2" fmla="*/ 144 w 240"/>
                  <a:gd name="T3" fmla="*/ 144 h 192"/>
                  <a:gd name="T4" fmla="*/ 240 w 240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92"/>
                  <a:gd name="T11" fmla="*/ 240 w 24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92">
                    <a:moveTo>
                      <a:pt x="0" y="192"/>
                    </a:moveTo>
                    <a:cubicBezTo>
                      <a:pt x="52" y="184"/>
                      <a:pt x="104" y="176"/>
                      <a:pt x="144" y="144"/>
                    </a:cubicBezTo>
                    <a:cubicBezTo>
                      <a:pt x="184" y="112"/>
                      <a:pt x="212" y="56"/>
                      <a:pt x="24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4832" name="AutoShape 49"/>
          <p:cNvSpPr>
            <a:spLocks noChangeArrowheads="1"/>
          </p:cNvSpPr>
          <p:nvPr/>
        </p:nvSpPr>
        <p:spPr bwMode="auto">
          <a:xfrm>
            <a:off x="4657725" y="5334000"/>
            <a:ext cx="153988" cy="1524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x-none" altLang="x-none" sz="2000">
              <a:latin typeface="Verdana" pitchFamily="34" charset="0"/>
            </a:endParaRPr>
          </a:p>
        </p:txBody>
      </p:sp>
      <p:grpSp>
        <p:nvGrpSpPr>
          <p:cNvPr id="34833" name="Group 50"/>
          <p:cNvGrpSpPr>
            <a:grpSpLocks/>
          </p:cNvGrpSpPr>
          <p:nvPr/>
        </p:nvGrpSpPr>
        <p:grpSpPr bwMode="auto">
          <a:xfrm>
            <a:off x="6488113" y="3048000"/>
            <a:ext cx="1295400" cy="609600"/>
            <a:chOff x="3984" y="1920"/>
            <a:chExt cx="816" cy="384"/>
          </a:xfrm>
        </p:grpSpPr>
        <p:grpSp>
          <p:nvGrpSpPr>
            <p:cNvPr id="34881" name="Group 51"/>
            <p:cNvGrpSpPr>
              <a:grpSpLocks/>
            </p:cNvGrpSpPr>
            <p:nvPr/>
          </p:nvGrpSpPr>
          <p:grpSpPr bwMode="auto">
            <a:xfrm>
              <a:off x="3984" y="1920"/>
              <a:ext cx="816" cy="384"/>
              <a:chOff x="1872" y="1152"/>
              <a:chExt cx="816" cy="384"/>
            </a:xfrm>
          </p:grpSpPr>
          <p:sp>
            <p:nvSpPr>
              <p:cNvPr id="34884" name="Freeform 52"/>
              <p:cNvSpPr>
                <a:spLocks/>
              </p:cNvSpPr>
              <p:nvPr/>
            </p:nvSpPr>
            <p:spPr bwMode="auto">
              <a:xfrm>
                <a:off x="2064" y="1152"/>
                <a:ext cx="432" cy="384"/>
              </a:xfrm>
              <a:custGeom>
                <a:avLst/>
                <a:gdLst>
                  <a:gd name="T0" fmla="*/ 139 w 529"/>
                  <a:gd name="T1" fmla="*/ 0 h 480"/>
                  <a:gd name="T2" fmla="*/ 0 w 529"/>
                  <a:gd name="T3" fmla="*/ 0 h 480"/>
                  <a:gd name="T4" fmla="*/ 0 w 529"/>
                  <a:gd name="T5" fmla="*/ 196 h 480"/>
                  <a:gd name="T6" fmla="*/ 138 w 529"/>
                  <a:gd name="T7" fmla="*/ 196 h 480"/>
                  <a:gd name="T8" fmla="*/ 159 w 529"/>
                  <a:gd name="T9" fmla="*/ 194 h 480"/>
                  <a:gd name="T10" fmla="*/ 179 w 529"/>
                  <a:gd name="T11" fmla="*/ 186 h 480"/>
                  <a:gd name="T12" fmla="*/ 193 w 529"/>
                  <a:gd name="T13" fmla="*/ 178 h 480"/>
                  <a:gd name="T14" fmla="*/ 206 w 529"/>
                  <a:gd name="T15" fmla="*/ 165 h 480"/>
                  <a:gd name="T16" fmla="*/ 216 w 529"/>
                  <a:gd name="T17" fmla="*/ 153 h 480"/>
                  <a:gd name="T18" fmla="*/ 226 w 529"/>
                  <a:gd name="T19" fmla="*/ 137 h 480"/>
                  <a:gd name="T20" fmla="*/ 233 w 529"/>
                  <a:gd name="T21" fmla="*/ 117 h 480"/>
                  <a:gd name="T22" fmla="*/ 234 w 529"/>
                  <a:gd name="T23" fmla="*/ 96 h 480"/>
                  <a:gd name="T24" fmla="*/ 231 w 529"/>
                  <a:gd name="T25" fmla="*/ 77 h 480"/>
                  <a:gd name="T26" fmla="*/ 225 w 529"/>
                  <a:gd name="T27" fmla="*/ 58 h 480"/>
                  <a:gd name="T28" fmla="*/ 213 w 529"/>
                  <a:gd name="T29" fmla="*/ 40 h 480"/>
                  <a:gd name="T30" fmla="*/ 203 w 529"/>
                  <a:gd name="T31" fmla="*/ 30 h 480"/>
                  <a:gd name="T32" fmla="*/ 189 w 529"/>
                  <a:gd name="T33" fmla="*/ 18 h 480"/>
                  <a:gd name="T34" fmla="*/ 173 w 529"/>
                  <a:gd name="T35" fmla="*/ 9 h 480"/>
                  <a:gd name="T36" fmla="*/ 156 w 529"/>
                  <a:gd name="T37" fmla="*/ 3 h 480"/>
                  <a:gd name="T38" fmla="*/ 139 w 529"/>
                  <a:gd name="T39" fmla="*/ 0 h 48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29"/>
                  <a:gd name="T61" fmla="*/ 0 h 480"/>
                  <a:gd name="T62" fmla="*/ 529 w 529"/>
                  <a:gd name="T63" fmla="*/ 480 h 48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29" h="480">
                    <a:moveTo>
                      <a:pt x="312" y="0"/>
                    </a:moveTo>
                    <a:lnTo>
                      <a:pt x="0" y="0"/>
                    </a:lnTo>
                    <a:lnTo>
                      <a:pt x="0" y="479"/>
                    </a:lnTo>
                    <a:lnTo>
                      <a:pt x="310" y="479"/>
                    </a:lnTo>
                    <a:lnTo>
                      <a:pt x="359" y="471"/>
                    </a:lnTo>
                    <a:lnTo>
                      <a:pt x="402" y="455"/>
                    </a:lnTo>
                    <a:lnTo>
                      <a:pt x="433" y="433"/>
                    </a:lnTo>
                    <a:lnTo>
                      <a:pt x="463" y="404"/>
                    </a:lnTo>
                    <a:lnTo>
                      <a:pt x="486" y="374"/>
                    </a:lnTo>
                    <a:lnTo>
                      <a:pt x="508" y="334"/>
                    </a:lnTo>
                    <a:lnTo>
                      <a:pt x="523" y="285"/>
                    </a:lnTo>
                    <a:lnTo>
                      <a:pt x="528" y="235"/>
                    </a:lnTo>
                    <a:lnTo>
                      <a:pt x="521" y="187"/>
                    </a:lnTo>
                    <a:lnTo>
                      <a:pt x="506" y="140"/>
                    </a:lnTo>
                    <a:lnTo>
                      <a:pt x="480" y="99"/>
                    </a:lnTo>
                    <a:lnTo>
                      <a:pt x="456" y="71"/>
                    </a:lnTo>
                    <a:lnTo>
                      <a:pt x="425" y="43"/>
                    </a:lnTo>
                    <a:lnTo>
                      <a:pt x="390" y="23"/>
                    </a:lnTo>
                    <a:lnTo>
                      <a:pt x="352" y="8"/>
                    </a:lnTo>
                    <a:lnTo>
                      <a:pt x="312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5" name="Line 53"/>
              <p:cNvSpPr>
                <a:spLocks noChangeShapeType="1"/>
              </p:cNvSpPr>
              <p:nvPr/>
            </p:nvSpPr>
            <p:spPr bwMode="auto">
              <a:xfrm flipH="1">
                <a:off x="1872" y="12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86" name="Line 54"/>
              <p:cNvSpPr>
                <a:spLocks noChangeShapeType="1"/>
              </p:cNvSpPr>
              <p:nvPr/>
            </p:nvSpPr>
            <p:spPr bwMode="auto">
              <a:xfrm flipH="1">
                <a:off x="1872" y="144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87" name="Line 55"/>
              <p:cNvSpPr>
                <a:spLocks noChangeShapeType="1"/>
              </p:cNvSpPr>
              <p:nvPr/>
            </p:nvSpPr>
            <p:spPr bwMode="auto">
              <a:xfrm flipH="1">
                <a:off x="2496" y="134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82" name="AutoShape 56"/>
            <p:cNvSpPr>
              <a:spLocks noChangeArrowheads="1"/>
            </p:cNvSpPr>
            <p:nvPr/>
          </p:nvSpPr>
          <p:spPr bwMode="auto">
            <a:xfrm>
              <a:off x="4080" y="2160"/>
              <a:ext cx="96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 sz="2000">
                <a:latin typeface="Verdana" pitchFamily="34" charset="0"/>
              </a:endParaRPr>
            </a:p>
          </p:txBody>
        </p:sp>
        <p:sp>
          <p:nvSpPr>
            <p:cNvPr id="34883" name="AutoShape 57"/>
            <p:cNvSpPr>
              <a:spLocks noChangeArrowheads="1"/>
            </p:cNvSpPr>
            <p:nvPr/>
          </p:nvSpPr>
          <p:spPr bwMode="auto">
            <a:xfrm>
              <a:off x="4080" y="1968"/>
              <a:ext cx="96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 sz="2000">
                <a:latin typeface="Verdana" pitchFamily="34" charset="0"/>
              </a:endParaRPr>
            </a:p>
          </p:txBody>
        </p:sp>
      </p:grpSp>
      <p:sp>
        <p:nvSpPr>
          <p:cNvPr id="34834" name="AutoShape 58"/>
          <p:cNvSpPr>
            <a:spLocks noChangeArrowheads="1"/>
          </p:cNvSpPr>
          <p:nvPr/>
        </p:nvSpPr>
        <p:spPr bwMode="auto">
          <a:xfrm>
            <a:off x="4657725" y="3276600"/>
            <a:ext cx="153988" cy="1524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x-none" altLang="x-none" sz="2000">
              <a:latin typeface="Verdana" pitchFamily="34" charset="0"/>
            </a:endParaRPr>
          </a:p>
        </p:txBody>
      </p:sp>
      <p:grpSp>
        <p:nvGrpSpPr>
          <p:cNvPr id="34835" name="Group 59"/>
          <p:cNvGrpSpPr>
            <a:grpSpLocks/>
          </p:cNvGrpSpPr>
          <p:nvPr/>
        </p:nvGrpSpPr>
        <p:grpSpPr bwMode="auto">
          <a:xfrm>
            <a:off x="6488113" y="1981200"/>
            <a:ext cx="1371600" cy="685800"/>
            <a:chOff x="3984" y="1248"/>
            <a:chExt cx="864" cy="432"/>
          </a:xfrm>
        </p:grpSpPr>
        <p:sp>
          <p:nvSpPr>
            <p:cNvPr id="34869" name="Line 60"/>
            <p:cNvSpPr>
              <a:spLocks noChangeShapeType="1"/>
            </p:cNvSpPr>
            <p:nvPr/>
          </p:nvSpPr>
          <p:spPr bwMode="auto">
            <a:xfrm flipH="1">
              <a:off x="3984" y="13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0" name="Line 61"/>
            <p:cNvSpPr>
              <a:spLocks noChangeShapeType="1"/>
            </p:cNvSpPr>
            <p:nvPr/>
          </p:nvSpPr>
          <p:spPr bwMode="auto">
            <a:xfrm flipH="1">
              <a:off x="3984" y="15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1" name="Line 62"/>
            <p:cNvSpPr>
              <a:spLocks noChangeShapeType="1"/>
            </p:cNvSpPr>
            <p:nvPr/>
          </p:nvSpPr>
          <p:spPr bwMode="auto">
            <a:xfrm flipH="1">
              <a:off x="4608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2" name="AutoShape 63"/>
            <p:cNvSpPr>
              <a:spLocks noChangeArrowheads="1"/>
            </p:cNvSpPr>
            <p:nvPr/>
          </p:nvSpPr>
          <p:spPr bwMode="auto">
            <a:xfrm>
              <a:off x="4224" y="1296"/>
              <a:ext cx="384" cy="384"/>
            </a:xfrm>
            <a:prstGeom prst="flowChartDelay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 sz="2000">
                <a:latin typeface="Verdana" pitchFamily="34" charset="0"/>
              </a:endParaRPr>
            </a:p>
          </p:txBody>
        </p:sp>
        <p:sp>
          <p:nvSpPr>
            <p:cNvPr id="34873" name="Freeform 64"/>
            <p:cNvSpPr>
              <a:spLocks/>
            </p:cNvSpPr>
            <p:nvPr/>
          </p:nvSpPr>
          <p:spPr bwMode="auto">
            <a:xfrm>
              <a:off x="4369" y="1248"/>
              <a:ext cx="241" cy="193"/>
            </a:xfrm>
            <a:custGeom>
              <a:avLst/>
              <a:gdLst>
                <a:gd name="T0" fmla="*/ 0 w 240"/>
                <a:gd name="T1" fmla="*/ 0 h 192"/>
                <a:gd name="T2" fmla="*/ 148 w 240"/>
                <a:gd name="T3" fmla="*/ 48 h 192"/>
                <a:gd name="T4" fmla="*/ 244 w 240"/>
                <a:gd name="T5" fmla="*/ 196 h 192"/>
                <a:gd name="T6" fmla="*/ 0 60000 65536"/>
                <a:gd name="T7" fmla="*/ 0 60000 65536"/>
                <a:gd name="T8" fmla="*/ 0 60000 65536"/>
                <a:gd name="T9" fmla="*/ 0 w 240"/>
                <a:gd name="T10" fmla="*/ 0 h 192"/>
                <a:gd name="T11" fmla="*/ 240 w 240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92">
                  <a:moveTo>
                    <a:pt x="0" y="0"/>
                  </a:moveTo>
                  <a:cubicBezTo>
                    <a:pt x="52" y="8"/>
                    <a:pt x="104" y="16"/>
                    <a:pt x="144" y="48"/>
                  </a:cubicBezTo>
                  <a:cubicBezTo>
                    <a:pt x="184" y="80"/>
                    <a:pt x="212" y="136"/>
                    <a:pt x="240" y="192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4" name="Freeform 65"/>
            <p:cNvSpPr>
              <a:spLocks/>
            </p:cNvSpPr>
            <p:nvPr/>
          </p:nvSpPr>
          <p:spPr bwMode="auto">
            <a:xfrm>
              <a:off x="4369" y="1441"/>
              <a:ext cx="241" cy="193"/>
            </a:xfrm>
            <a:custGeom>
              <a:avLst/>
              <a:gdLst>
                <a:gd name="T0" fmla="*/ 0 w 240"/>
                <a:gd name="T1" fmla="*/ 196 h 192"/>
                <a:gd name="T2" fmla="*/ 148 w 240"/>
                <a:gd name="T3" fmla="*/ 148 h 192"/>
                <a:gd name="T4" fmla="*/ 244 w 240"/>
                <a:gd name="T5" fmla="*/ 0 h 192"/>
                <a:gd name="T6" fmla="*/ 0 60000 65536"/>
                <a:gd name="T7" fmla="*/ 0 60000 65536"/>
                <a:gd name="T8" fmla="*/ 0 60000 65536"/>
                <a:gd name="T9" fmla="*/ 0 w 240"/>
                <a:gd name="T10" fmla="*/ 0 h 192"/>
                <a:gd name="T11" fmla="*/ 240 w 240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92">
                  <a:moveTo>
                    <a:pt x="0" y="192"/>
                  </a:moveTo>
                  <a:cubicBezTo>
                    <a:pt x="52" y="184"/>
                    <a:pt x="104" y="176"/>
                    <a:pt x="144" y="144"/>
                  </a:cubicBezTo>
                  <a:cubicBezTo>
                    <a:pt x="184" y="112"/>
                    <a:pt x="212" y="56"/>
                    <a:pt x="240" y="0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5" name="Freeform 66"/>
            <p:cNvSpPr>
              <a:spLocks/>
            </p:cNvSpPr>
            <p:nvPr/>
          </p:nvSpPr>
          <p:spPr bwMode="auto">
            <a:xfrm>
              <a:off x="4176" y="1248"/>
              <a:ext cx="48" cy="384"/>
            </a:xfrm>
            <a:custGeom>
              <a:avLst/>
              <a:gdLst>
                <a:gd name="T0" fmla="*/ 0 w 48"/>
                <a:gd name="T1" fmla="*/ 384 h 384"/>
                <a:gd name="T2" fmla="*/ 48 w 48"/>
                <a:gd name="T3" fmla="*/ 240 h 384"/>
                <a:gd name="T4" fmla="*/ 48 w 48"/>
                <a:gd name="T5" fmla="*/ 192 h 384"/>
                <a:gd name="T6" fmla="*/ 48 w 48"/>
                <a:gd name="T7" fmla="*/ 144 h 384"/>
                <a:gd name="T8" fmla="*/ 0 w 48"/>
                <a:gd name="T9" fmla="*/ 0 h 384"/>
                <a:gd name="T10" fmla="*/ 48 w 48"/>
                <a:gd name="T11" fmla="*/ 0 h 384"/>
                <a:gd name="T12" fmla="*/ 48 w 48"/>
                <a:gd name="T13" fmla="*/ 384 h 384"/>
                <a:gd name="T14" fmla="*/ 0 w 48"/>
                <a:gd name="T15" fmla="*/ 38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8"/>
                <a:gd name="T25" fmla="*/ 0 h 384"/>
                <a:gd name="T26" fmla="*/ 48 w 4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8" h="384">
                  <a:moveTo>
                    <a:pt x="0" y="384"/>
                  </a:moveTo>
                  <a:lnTo>
                    <a:pt x="48" y="240"/>
                  </a:lnTo>
                  <a:lnTo>
                    <a:pt x="48" y="192"/>
                  </a:lnTo>
                  <a:lnTo>
                    <a:pt x="48" y="144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384"/>
                  </a:lnTo>
                  <a:lnTo>
                    <a:pt x="0" y="3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6" name="Freeform 67"/>
            <p:cNvSpPr>
              <a:spLocks/>
            </p:cNvSpPr>
            <p:nvPr/>
          </p:nvSpPr>
          <p:spPr bwMode="auto">
            <a:xfrm>
              <a:off x="4176" y="1248"/>
              <a:ext cx="48" cy="386"/>
            </a:xfrm>
            <a:custGeom>
              <a:avLst/>
              <a:gdLst>
                <a:gd name="T0" fmla="*/ 0 w 48"/>
                <a:gd name="T1" fmla="*/ 0 h 384"/>
                <a:gd name="T2" fmla="*/ 48 w 48"/>
                <a:gd name="T3" fmla="*/ 196 h 384"/>
                <a:gd name="T4" fmla="*/ 0 w 48"/>
                <a:gd name="T5" fmla="*/ 392 h 384"/>
                <a:gd name="T6" fmla="*/ 0 60000 65536"/>
                <a:gd name="T7" fmla="*/ 0 60000 65536"/>
                <a:gd name="T8" fmla="*/ 0 60000 65536"/>
                <a:gd name="T9" fmla="*/ 0 w 48"/>
                <a:gd name="T10" fmla="*/ 0 h 384"/>
                <a:gd name="T11" fmla="*/ 48 w 48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384">
                  <a:moveTo>
                    <a:pt x="0" y="0"/>
                  </a:moveTo>
                  <a:cubicBezTo>
                    <a:pt x="24" y="64"/>
                    <a:pt x="48" y="128"/>
                    <a:pt x="48" y="192"/>
                  </a:cubicBezTo>
                  <a:cubicBezTo>
                    <a:pt x="48" y="256"/>
                    <a:pt x="24" y="320"/>
                    <a:pt x="0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7" name="Line 68"/>
            <p:cNvSpPr>
              <a:spLocks noChangeShapeType="1"/>
            </p:cNvSpPr>
            <p:nvPr/>
          </p:nvSpPr>
          <p:spPr bwMode="auto">
            <a:xfrm>
              <a:off x="4176" y="1248"/>
              <a:ext cx="1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8" name="Line 69"/>
            <p:cNvSpPr>
              <a:spLocks noChangeShapeType="1"/>
            </p:cNvSpPr>
            <p:nvPr/>
          </p:nvSpPr>
          <p:spPr bwMode="auto">
            <a:xfrm>
              <a:off x="4176" y="16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9" name="AutoShape 70"/>
            <p:cNvSpPr>
              <a:spLocks noChangeArrowheads="1"/>
            </p:cNvSpPr>
            <p:nvPr/>
          </p:nvSpPr>
          <p:spPr bwMode="auto">
            <a:xfrm>
              <a:off x="4112" y="1296"/>
              <a:ext cx="96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 sz="2000">
                <a:latin typeface="Verdana" pitchFamily="34" charset="0"/>
              </a:endParaRPr>
            </a:p>
          </p:txBody>
        </p:sp>
        <p:sp>
          <p:nvSpPr>
            <p:cNvPr id="34880" name="AutoShape 71"/>
            <p:cNvSpPr>
              <a:spLocks noChangeArrowheads="1"/>
            </p:cNvSpPr>
            <p:nvPr/>
          </p:nvSpPr>
          <p:spPr bwMode="auto">
            <a:xfrm>
              <a:off x="4112" y="1488"/>
              <a:ext cx="96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 sz="2000">
                <a:latin typeface="Verdana" pitchFamily="34" charset="0"/>
              </a:endParaRPr>
            </a:p>
          </p:txBody>
        </p:sp>
      </p:grpSp>
      <p:grpSp>
        <p:nvGrpSpPr>
          <p:cNvPr id="34836" name="Group 72"/>
          <p:cNvGrpSpPr>
            <a:grpSpLocks/>
          </p:cNvGrpSpPr>
          <p:nvPr/>
        </p:nvGrpSpPr>
        <p:grpSpPr bwMode="auto">
          <a:xfrm>
            <a:off x="6488113" y="5118173"/>
            <a:ext cx="1371600" cy="612775"/>
            <a:chOff x="3984" y="2592"/>
            <a:chExt cx="864" cy="386"/>
          </a:xfrm>
        </p:grpSpPr>
        <p:sp>
          <p:nvSpPr>
            <p:cNvPr id="34854" name="Line 73"/>
            <p:cNvSpPr>
              <a:spLocks noChangeShapeType="1"/>
            </p:cNvSpPr>
            <p:nvPr/>
          </p:nvSpPr>
          <p:spPr bwMode="auto">
            <a:xfrm>
              <a:off x="4608" y="27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5" name="Line 74"/>
            <p:cNvSpPr>
              <a:spLocks noChangeShapeType="1"/>
            </p:cNvSpPr>
            <p:nvPr/>
          </p:nvSpPr>
          <p:spPr bwMode="auto">
            <a:xfrm flipH="1">
              <a:off x="3984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6" name="Line 75"/>
            <p:cNvSpPr>
              <a:spLocks noChangeShapeType="1"/>
            </p:cNvSpPr>
            <p:nvPr/>
          </p:nvSpPr>
          <p:spPr bwMode="auto">
            <a:xfrm flipH="1">
              <a:off x="3984" y="28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857" name="Group 76"/>
            <p:cNvGrpSpPr>
              <a:grpSpLocks/>
            </p:cNvGrpSpPr>
            <p:nvPr/>
          </p:nvGrpSpPr>
          <p:grpSpPr bwMode="auto">
            <a:xfrm>
              <a:off x="4128" y="2592"/>
              <a:ext cx="480" cy="386"/>
              <a:chOff x="4704" y="1968"/>
              <a:chExt cx="480" cy="386"/>
            </a:xfrm>
          </p:grpSpPr>
          <p:sp>
            <p:nvSpPr>
              <p:cNvPr id="34860" name="Freeform 77"/>
              <p:cNvSpPr>
                <a:spLocks/>
              </p:cNvSpPr>
              <p:nvPr/>
            </p:nvSpPr>
            <p:spPr bwMode="auto">
              <a:xfrm>
                <a:off x="4704" y="1968"/>
                <a:ext cx="48" cy="386"/>
              </a:xfrm>
              <a:custGeom>
                <a:avLst/>
                <a:gdLst>
                  <a:gd name="T0" fmla="*/ 0 w 48"/>
                  <a:gd name="T1" fmla="*/ 0 h 384"/>
                  <a:gd name="T2" fmla="*/ 48 w 48"/>
                  <a:gd name="T3" fmla="*/ 196 h 384"/>
                  <a:gd name="T4" fmla="*/ 0 w 48"/>
                  <a:gd name="T5" fmla="*/ 392 h 384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384"/>
                  <a:gd name="T11" fmla="*/ 48 w 48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384">
                    <a:moveTo>
                      <a:pt x="0" y="0"/>
                    </a:moveTo>
                    <a:cubicBezTo>
                      <a:pt x="24" y="64"/>
                      <a:pt x="48" y="128"/>
                      <a:pt x="48" y="192"/>
                    </a:cubicBezTo>
                    <a:cubicBezTo>
                      <a:pt x="48" y="256"/>
                      <a:pt x="24" y="320"/>
                      <a:pt x="0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861" name="Group 78"/>
              <p:cNvGrpSpPr>
                <a:grpSpLocks/>
              </p:cNvGrpSpPr>
              <p:nvPr/>
            </p:nvGrpSpPr>
            <p:grpSpPr bwMode="auto">
              <a:xfrm>
                <a:off x="4752" y="1968"/>
                <a:ext cx="432" cy="384"/>
                <a:chOff x="4080" y="1968"/>
                <a:chExt cx="432" cy="384"/>
              </a:xfrm>
            </p:grpSpPr>
            <p:sp>
              <p:nvSpPr>
                <p:cNvPr id="34862" name="AutoShape 79"/>
                <p:cNvSpPr>
                  <a:spLocks noChangeArrowheads="1"/>
                </p:cNvSpPr>
                <p:nvPr/>
              </p:nvSpPr>
              <p:spPr bwMode="auto">
                <a:xfrm>
                  <a:off x="4176" y="1968"/>
                  <a:ext cx="336" cy="384"/>
                </a:xfrm>
                <a:prstGeom prst="flowChartDelay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x-none" altLang="x-none" sz="2000">
                    <a:latin typeface="Verdana" pitchFamily="34" charset="0"/>
                  </a:endParaRPr>
                </a:p>
              </p:txBody>
            </p:sp>
            <p:sp>
              <p:nvSpPr>
                <p:cNvPr id="34863" name="Freeform 80"/>
                <p:cNvSpPr>
                  <a:spLocks/>
                </p:cNvSpPr>
                <p:nvPr/>
              </p:nvSpPr>
              <p:spPr bwMode="auto">
                <a:xfrm>
                  <a:off x="4080" y="1968"/>
                  <a:ext cx="96" cy="384"/>
                </a:xfrm>
                <a:custGeom>
                  <a:avLst/>
                  <a:gdLst>
                    <a:gd name="T0" fmla="*/ 0 w 96"/>
                    <a:gd name="T1" fmla="*/ 0 h 384"/>
                    <a:gd name="T2" fmla="*/ 48 w 96"/>
                    <a:gd name="T3" fmla="*/ 144 h 384"/>
                    <a:gd name="T4" fmla="*/ 48 w 96"/>
                    <a:gd name="T5" fmla="*/ 240 h 384"/>
                    <a:gd name="T6" fmla="*/ 0 w 96"/>
                    <a:gd name="T7" fmla="*/ 384 h 384"/>
                    <a:gd name="T8" fmla="*/ 96 w 96"/>
                    <a:gd name="T9" fmla="*/ 384 h 384"/>
                    <a:gd name="T10" fmla="*/ 96 w 96"/>
                    <a:gd name="T11" fmla="*/ 0 h 384"/>
                    <a:gd name="T12" fmla="*/ 0 w 96"/>
                    <a:gd name="T13" fmla="*/ 0 h 3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6"/>
                    <a:gd name="T22" fmla="*/ 0 h 384"/>
                    <a:gd name="T23" fmla="*/ 96 w 96"/>
                    <a:gd name="T24" fmla="*/ 384 h 3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6" h="384">
                      <a:moveTo>
                        <a:pt x="0" y="0"/>
                      </a:moveTo>
                      <a:lnTo>
                        <a:pt x="48" y="144"/>
                      </a:lnTo>
                      <a:lnTo>
                        <a:pt x="48" y="240"/>
                      </a:lnTo>
                      <a:lnTo>
                        <a:pt x="0" y="384"/>
                      </a:lnTo>
                      <a:lnTo>
                        <a:pt x="96" y="384"/>
                      </a:lnTo>
                      <a:lnTo>
                        <a:pt x="9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4" name="Freeform 81"/>
                <p:cNvSpPr>
                  <a:spLocks/>
                </p:cNvSpPr>
                <p:nvPr/>
              </p:nvSpPr>
              <p:spPr bwMode="auto">
                <a:xfrm>
                  <a:off x="4080" y="1968"/>
                  <a:ext cx="48" cy="384"/>
                </a:xfrm>
                <a:custGeom>
                  <a:avLst/>
                  <a:gdLst>
                    <a:gd name="T0" fmla="*/ 0 w 48"/>
                    <a:gd name="T1" fmla="*/ 0 h 384"/>
                    <a:gd name="T2" fmla="*/ 48 w 48"/>
                    <a:gd name="T3" fmla="*/ 192 h 384"/>
                    <a:gd name="T4" fmla="*/ 0 w 48"/>
                    <a:gd name="T5" fmla="*/ 384 h 384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384"/>
                    <a:gd name="T11" fmla="*/ 48 w 48"/>
                    <a:gd name="T12" fmla="*/ 384 h 38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384">
                      <a:moveTo>
                        <a:pt x="0" y="0"/>
                      </a:moveTo>
                      <a:cubicBezTo>
                        <a:pt x="24" y="64"/>
                        <a:pt x="48" y="128"/>
                        <a:pt x="48" y="192"/>
                      </a:cubicBezTo>
                      <a:cubicBezTo>
                        <a:pt x="48" y="256"/>
                        <a:pt x="24" y="320"/>
                        <a:pt x="0" y="384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5" name="Line 82"/>
                <p:cNvSpPr>
                  <a:spLocks noChangeShapeType="1"/>
                </p:cNvSpPr>
                <p:nvPr/>
              </p:nvSpPr>
              <p:spPr bwMode="auto">
                <a:xfrm>
                  <a:off x="4080" y="196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6" name="Line 83"/>
                <p:cNvSpPr>
                  <a:spLocks noChangeShapeType="1"/>
                </p:cNvSpPr>
                <p:nvPr/>
              </p:nvSpPr>
              <p:spPr bwMode="auto">
                <a:xfrm>
                  <a:off x="4080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7" name="Freeform 84"/>
                <p:cNvSpPr>
                  <a:spLocks/>
                </p:cNvSpPr>
                <p:nvPr/>
              </p:nvSpPr>
              <p:spPr bwMode="auto">
                <a:xfrm>
                  <a:off x="4272" y="1968"/>
                  <a:ext cx="240" cy="192"/>
                </a:xfrm>
                <a:custGeom>
                  <a:avLst/>
                  <a:gdLst>
                    <a:gd name="T0" fmla="*/ 0 w 240"/>
                    <a:gd name="T1" fmla="*/ 0 h 192"/>
                    <a:gd name="T2" fmla="*/ 144 w 240"/>
                    <a:gd name="T3" fmla="*/ 48 h 192"/>
                    <a:gd name="T4" fmla="*/ 240 w 240"/>
                    <a:gd name="T5" fmla="*/ 192 h 192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192"/>
                    <a:gd name="T11" fmla="*/ 240 w 240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192">
                      <a:moveTo>
                        <a:pt x="0" y="0"/>
                      </a:moveTo>
                      <a:cubicBezTo>
                        <a:pt x="52" y="8"/>
                        <a:pt x="104" y="16"/>
                        <a:pt x="144" y="48"/>
                      </a:cubicBezTo>
                      <a:cubicBezTo>
                        <a:pt x="184" y="80"/>
                        <a:pt x="212" y="136"/>
                        <a:pt x="240" y="192"/>
                      </a:cubicBezTo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8" name="Freeform 85"/>
                <p:cNvSpPr>
                  <a:spLocks/>
                </p:cNvSpPr>
                <p:nvPr/>
              </p:nvSpPr>
              <p:spPr bwMode="auto">
                <a:xfrm>
                  <a:off x="4272" y="2160"/>
                  <a:ext cx="240" cy="192"/>
                </a:xfrm>
                <a:custGeom>
                  <a:avLst/>
                  <a:gdLst>
                    <a:gd name="T0" fmla="*/ 0 w 240"/>
                    <a:gd name="T1" fmla="*/ 192 h 192"/>
                    <a:gd name="T2" fmla="*/ 144 w 240"/>
                    <a:gd name="T3" fmla="*/ 144 h 192"/>
                    <a:gd name="T4" fmla="*/ 240 w 240"/>
                    <a:gd name="T5" fmla="*/ 0 h 192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192"/>
                    <a:gd name="T11" fmla="*/ 240 w 240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192">
                      <a:moveTo>
                        <a:pt x="0" y="192"/>
                      </a:moveTo>
                      <a:cubicBezTo>
                        <a:pt x="52" y="184"/>
                        <a:pt x="104" y="176"/>
                        <a:pt x="144" y="144"/>
                      </a:cubicBezTo>
                      <a:cubicBezTo>
                        <a:pt x="184" y="112"/>
                        <a:pt x="212" y="56"/>
                        <a:pt x="240" y="0"/>
                      </a:cubicBezTo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4858" name="AutoShape 86"/>
            <p:cNvSpPr>
              <a:spLocks noChangeArrowheads="1"/>
            </p:cNvSpPr>
            <p:nvPr/>
          </p:nvSpPr>
          <p:spPr bwMode="auto">
            <a:xfrm>
              <a:off x="4064" y="2640"/>
              <a:ext cx="96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 sz="2000">
                <a:latin typeface="Verdana" pitchFamily="34" charset="0"/>
              </a:endParaRPr>
            </a:p>
          </p:txBody>
        </p:sp>
        <p:sp>
          <p:nvSpPr>
            <p:cNvPr id="34859" name="AutoShape 87"/>
            <p:cNvSpPr>
              <a:spLocks noChangeArrowheads="1"/>
            </p:cNvSpPr>
            <p:nvPr/>
          </p:nvSpPr>
          <p:spPr bwMode="auto">
            <a:xfrm>
              <a:off x="4064" y="2832"/>
              <a:ext cx="96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 sz="2000">
                <a:latin typeface="Verdana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450013" y="4035425"/>
            <a:ext cx="1371600" cy="612775"/>
            <a:chOff x="6488113" y="5181600"/>
            <a:chExt cx="1371600" cy="612775"/>
          </a:xfrm>
        </p:grpSpPr>
        <p:grpSp>
          <p:nvGrpSpPr>
            <p:cNvPr id="34837" name="Group 88"/>
            <p:cNvGrpSpPr>
              <a:grpSpLocks/>
            </p:cNvGrpSpPr>
            <p:nvPr/>
          </p:nvGrpSpPr>
          <p:grpSpPr bwMode="auto">
            <a:xfrm>
              <a:off x="6488113" y="5181600"/>
              <a:ext cx="1371600" cy="612775"/>
              <a:chOff x="3984" y="3264"/>
              <a:chExt cx="864" cy="386"/>
            </a:xfrm>
          </p:grpSpPr>
          <p:sp>
            <p:nvSpPr>
              <p:cNvPr id="34839" name="Line 89"/>
              <p:cNvSpPr>
                <a:spLocks noChangeShapeType="1"/>
              </p:cNvSpPr>
              <p:nvPr/>
            </p:nvSpPr>
            <p:spPr bwMode="auto">
              <a:xfrm>
                <a:off x="4608" y="345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0" name="Line 90"/>
              <p:cNvSpPr>
                <a:spLocks noChangeShapeType="1"/>
              </p:cNvSpPr>
              <p:nvPr/>
            </p:nvSpPr>
            <p:spPr bwMode="auto">
              <a:xfrm flipH="1">
                <a:off x="3984" y="336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1" name="Line 91"/>
              <p:cNvSpPr>
                <a:spLocks noChangeShapeType="1"/>
              </p:cNvSpPr>
              <p:nvPr/>
            </p:nvSpPr>
            <p:spPr bwMode="auto">
              <a:xfrm flipH="1">
                <a:off x="3984" y="355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842" name="Group 92"/>
              <p:cNvGrpSpPr>
                <a:grpSpLocks/>
              </p:cNvGrpSpPr>
              <p:nvPr/>
            </p:nvGrpSpPr>
            <p:grpSpPr bwMode="auto">
              <a:xfrm>
                <a:off x="4128" y="3264"/>
                <a:ext cx="480" cy="386"/>
                <a:chOff x="4704" y="1968"/>
                <a:chExt cx="480" cy="386"/>
              </a:xfrm>
            </p:grpSpPr>
            <p:sp>
              <p:nvSpPr>
                <p:cNvPr id="34845" name="Freeform 93"/>
                <p:cNvSpPr>
                  <a:spLocks/>
                </p:cNvSpPr>
                <p:nvPr/>
              </p:nvSpPr>
              <p:spPr bwMode="auto">
                <a:xfrm>
                  <a:off x="4704" y="1968"/>
                  <a:ext cx="48" cy="386"/>
                </a:xfrm>
                <a:custGeom>
                  <a:avLst/>
                  <a:gdLst>
                    <a:gd name="T0" fmla="*/ 0 w 48"/>
                    <a:gd name="T1" fmla="*/ 0 h 384"/>
                    <a:gd name="T2" fmla="*/ 48 w 48"/>
                    <a:gd name="T3" fmla="*/ 196 h 384"/>
                    <a:gd name="T4" fmla="*/ 0 w 48"/>
                    <a:gd name="T5" fmla="*/ 392 h 384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384"/>
                    <a:gd name="T11" fmla="*/ 48 w 48"/>
                    <a:gd name="T12" fmla="*/ 384 h 38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384">
                      <a:moveTo>
                        <a:pt x="0" y="0"/>
                      </a:moveTo>
                      <a:cubicBezTo>
                        <a:pt x="24" y="64"/>
                        <a:pt x="48" y="128"/>
                        <a:pt x="48" y="192"/>
                      </a:cubicBezTo>
                      <a:cubicBezTo>
                        <a:pt x="48" y="256"/>
                        <a:pt x="24" y="320"/>
                        <a:pt x="0" y="384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846" name="Group 94"/>
                <p:cNvGrpSpPr>
                  <a:grpSpLocks/>
                </p:cNvGrpSpPr>
                <p:nvPr/>
              </p:nvGrpSpPr>
              <p:grpSpPr bwMode="auto">
                <a:xfrm>
                  <a:off x="4752" y="1968"/>
                  <a:ext cx="432" cy="384"/>
                  <a:chOff x="4080" y="1968"/>
                  <a:chExt cx="432" cy="384"/>
                </a:xfrm>
              </p:grpSpPr>
              <p:sp>
                <p:nvSpPr>
                  <p:cNvPr id="34847" name="AutoShape 9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968"/>
                    <a:ext cx="336" cy="384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x-none" altLang="x-none" sz="2000">
                      <a:latin typeface="Verdana" pitchFamily="34" charset="0"/>
                    </a:endParaRPr>
                  </a:p>
                </p:txBody>
              </p:sp>
              <p:sp>
                <p:nvSpPr>
                  <p:cNvPr id="34848" name="Freeform 96"/>
                  <p:cNvSpPr>
                    <a:spLocks/>
                  </p:cNvSpPr>
                  <p:nvPr/>
                </p:nvSpPr>
                <p:spPr bwMode="auto">
                  <a:xfrm>
                    <a:off x="4080" y="1968"/>
                    <a:ext cx="96" cy="384"/>
                  </a:xfrm>
                  <a:custGeom>
                    <a:avLst/>
                    <a:gdLst>
                      <a:gd name="T0" fmla="*/ 0 w 96"/>
                      <a:gd name="T1" fmla="*/ 0 h 384"/>
                      <a:gd name="T2" fmla="*/ 48 w 96"/>
                      <a:gd name="T3" fmla="*/ 144 h 384"/>
                      <a:gd name="T4" fmla="*/ 48 w 96"/>
                      <a:gd name="T5" fmla="*/ 240 h 384"/>
                      <a:gd name="T6" fmla="*/ 0 w 96"/>
                      <a:gd name="T7" fmla="*/ 384 h 384"/>
                      <a:gd name="T8" fmla="*/ 96 w 96"/>
                      <a:gd name="T9" fmla="*/ 384 h 384"/>
                      <a:gd name="T10" fmla="*/ 96 w 96"/>
                      <a:gd name="T11" fmla="*/ 0 h 384"/>
                      <a:gd name="T12" fmla="*/ 0 w 96"/>
                      <a:gd name="T13" fmla="*/ 0 h 38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96"/>
                      <a:gd name="T22" fmla="*/ 0 h 384"/>
                      <a:gd name="T23" fmla="*/ 96 w 96"/>
                      <a:gd name="T24" fmla="*/ 384 h 38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96" h="384">
                        <a:moveTo>
                          <a:pt x="0" y="0"/>
                        </a:moveTo>
                        <a:lnTo>
                          <a:pt x="48" y="144"/>
                        </a:lnTo>
                        <a:lnTo>
                          <a:pt x="48" y="240"/>
                        </a:lnTo>
                        <a:lnTo>
                          <a:pt x="0" y="384"/>
                        </a:lnTo>
                        <a:lnTo>
                          <a:pt x="96" y="384"/>
                        </a:lnTo>
                        <a:lnTo>
                          <a:pt x="96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49" name="Freeform 97"/>
                  <p:cNvSpPr>
                    <a:spLocks/>
                  </p:cNvSpPr>
                  <p:nvPr/>
                </p:nvSpPr>
                <p:spPr bwMode="auto">
                  <a:xfrm>
                    <a:off x="4080" y="1968"/>
                    <a:ext cx="48" cy="384"/>
                  </a:xfrm>
                  <a:custGeom>
                    <a:avLst/>
                    <a:gdLst>
                      <a:gd name="T0" fmla="*/ 0 w 48"/>
                      <a:gd name="T1" fmla="*/ 0 h 384"/>
                      <a:gd name="T2" fmla="*/ 48 w 48"/>
                      <a:gd name="T3" fmla="*/ 192 h 384"/>
                      <a:gd name="T4" fmla="*/ 0 w 48"/>
                      <a:gd name="T5" fmla="*/ 384 h 384"/>
                      <a:gd name="T6" fmla="*/ 0 60000 65536"/>
                      <a:gd name="T7" fmla="*/ 0 60000 65536"/>
                      <a:gd name="T8" fmla="*/ 0 60000 65536"/>
                      <a:gd name="T9" fmla="*/ 0 w 48"/>
                      <a:gd name="T10" fmla="*/ 0 h 384"/>
                      <a:gd name="T11" fmla="*/ 48 w 48"/>
                      <a:gd name="T12" fmla="*/ 384 h 38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" h="384">
                        <a:moveTo>
                          <a:pt x="0" y="0"/>
                        </a:moveTo>
                        <a:cubicBezTo>
                          <a:pt x="24" y="64"/>
                          <a:pt x="48" y="128"/>
                          <a:pt x="48" y="192"/>
                        </a:cubicBezTo>
                        <a:cubicBezTo>
                          <a:pt x="48" y="256"/>
                          <a:pt x="24" y="320"/>
                          <a:pt x="0" y="384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50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4080" y="1968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51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4080" y="235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52" name="Freeform 100"/>
                  <p:cNvSpPr>
                    <a:spLocks/>
                  </p:cNvSpPr>
                  <p:nvPr/>
                </p:nvSpPr>
                <p:spPr bwMode="auto">
                  <a:xfrm>
                    <a:off x="4272" y="1968"/>
                    <a:ext cx="240" cy="192"/>
                  </a:xfrm>
                  <a:custGeom>
                    <a:avLst/>
                    <a:gdLst>
                      <a:gd name="T0" fmla="*/ 0 w 240"/>
                      <a:gd name="T1" fmla="*/ 0 h 192"/>
                      <a:gd name="T2" fmla="*/ 144 w 240"/>
                      <a:gd name="T3" fmla="*/ 48 h 192"/>
                      <a:gd name="T4" fmla="*/ 240 w 240"/>
                      <a:gd name="T5" fmla="*/ 192 h 192"/>
                      <a:gd name="T6" fmla="*/ 0 60000 65536"/>
                      <a:gd name="T7" fmla="*/ 0 60000 65536"/>
                      <a:gd name="T8" fmla="*/ 0 60000 65536"/>
                      <a:gd name="T9" fmla="*/ 0 w 240"/>
                      <a:gd name="T10" fmla="*/ 0 h 192"/>
                      <a:gd name="T11" fmla="*/ 240 w 240"/>
                      <a:gd name="T12" fmla="*/ 192 h 19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40" h="192">
                        <a:moveTo>
                          <a:pt x="0" y="0"/>
                        </a:moveTo>
                        <a:cubicBezTo>
                          <a:pt x="52" y="8"/>
                          <a:pt x="104" y="16"/>
                          <a:pt x="144" y="48"/>
                        </a:cubicBezTo>
                        <a:cubicBezTo>
                          <a:pt x="184" y="80"/>
                          <a:pt x="212" y="136"/>
                          <a:pt x="240" y="192"/>
                        </a:cubicBezTo>
                      </a:path>
                    </a:pathLst>
                  </a:cu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53" name="Freeform 101"/>
                  <p:cNvSpPr>
                    <a:spLocks/>
                  </p:cNvSpPr>
                  <p:nvPr/>
                </p:nvSpPr>
                <p:spPr bwMode="auto">
                  <a:xfrm>
                    <a:off x="4272" y="2160"/>
                    <a:ext cx="240" cy="192"/>
                  </a:xfrm>
                  <a:custGeom>
                    <a:avLst/>
                    <a:gdLst>
                      <a:gd name="T0" fmla="*/ 0 w 240"/>
                      <a:gd name="T1" fmla="*/ 192 h 192"/>
                      <a:gd name="T2" fmla="*/ 144 w 240"/>
                      <a:gd name="T3" fmla="*/ 144 h 192"/>
                      <a:gd name="T4" fmla="*/ 240 w 240"/>
                      <a:gd name="T5" fmla="*/ 0 h 192"/>
                      <a:gd name="T6" fmla="*/ 0 60000 65536"/>
                      <a:gd name="T7" fmla="*/ 0 60000 65536"/>
                      <a:gd name="T8" fmla="*/ 0 60000 65536"/>
                      <a:gd name="T9" fmla="*/ 0 w 240"/>
                      <a:gd name="T10" fmla="*/ 0 h 192"/>
                      <a:gd name="T11" fmla="*/ 240 w 240"/>
                      <a:gd name="T12" fmla="*/ 192 h 19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40" h="192">
                        <a:moveTo>
                          <a:pt x="0" y="192"/>
                        </a:moveTo>
                        <a:cubicBezTo>
                          <a:pt x="52" y="184"/>
                          <a:pt x="104" y="176"/>
                          <a:pt x="144" y="144"/>
                        </a:cubicBezTo>
                        <a:cubicBezTo>
                          <a:pt x="184" y="112"/>
                          <a:pt x="212" y="56"/>
                          <a:pt x="240" y="0"/>
                        </a:cubicBezTo>
                      </a:path>
                    </a:pathLst>
                  </a:cu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4843" name="AutoShape 102"/>
              <p:cNvSpPr>
                <a:spLocks noChangeArrowheads="1"/>
              </p:cNvSpPr>
              <p:nvPr/>
            </p:nvSpPr>
            <p:spPr bwMode="auto">
              <a:xfrm>
                <a:off x="4060" y="3312"/>
                <a:ext cx="96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x-none" altLang="x-none" sz="2000">
                  <a:latin typeface="Verdana" pitchFamily="34" charset="0"/>
                </a:endParaRPr>
              </a:p>
            </p:txBody>
          </p:sp>
          <p:sp>
            <p:nvSpPr>
              <p:cNvPr id="34844" name="AutoShape 103"/>
              <p:cNvSpPr>
                <a:spLocks noChangeArrowheads="1"/>
              </p:cNvSpPr>
              <p:nvPr/>
            </p:nvSpPr>
            <p:spPr bwMode="auto">
              <a:xfrm>
                <a:off x="4062" y="3504"/>
                <a:ext cx="96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x-none" altLang="x-none" sz="2000">
                  <a:latin typeface="Verdana" pitchFamily="34" charset="0"/>
                </a:endParaRPr>
              </a:p>
            </p:txBody>
          </p:sp>
        </p:grpSp>
        <p:sp>
          <p:nvSpPr>
            <p:cNvPr id="34838" name="AutoShape 104"/>
            <p:cNvSpPr>
              <a:spLocks noChangeArrowheads="1"/>
            </p:cNvSpPr>
            <p:nvPr/>
          </p:nvSpPr>
          <p:spPr bwMode="auto">
            <a:xfrm>
              <a:off x="7478713" y="5410200"/>
              <a:ext cx="152400" cy="152400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 sz="2000">
                <a:latin typeface="Verdana" pitchFamily="34" charset="0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4241DFD-6709-4211-919C-138EA9964C7F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5849" name="Rectangle 9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Signal Naming Conventions</a:t>
            </a:r>
          </a:p>
        </p:txBody>
      </p:sp>
      <p:sp>
        <p:nvSpPr>
          <p:cNvPr id="35850" name="Rectangle 10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x-none" dirty="0"/>
              <a:t>The problem is how to distinguish between active-1 and active-0 signals.</a:t>
            </a:r>
          </a:p>
          <a:p>
            <a:pPr lvl="1"/>
            <a:r>
              <a:rPr lang="en-US" altLang="x-none" dirty="0"/>
              <a:t>Barring a signal name to designate active-0 is not recommended</a:t>
            </a:r>
          </a:p>
          <a:p>
            <a:pPr lvl="2"/>
            <a:r>
              <a:rPr lang="en-US" altLang="x-none" dirty="0"/>
              <a:t>Is A active-0 or NOT A??</a:t>
            </a:r>
          </a:p>
          <a:p>
            <a:pPr lvl="1"/>
            <a:r>
              <a:rPr lang="en-US" altLang="x-none" dirty="0"/>
              <a:t>Use suffix of ‘_0’; (i.e.  A_0) after signal name</a:t>
            </a:r>
          </a:p>
          <a:p>
            <a:pPr lvl="1"/>
            <a:r>
              <a:rPr lang="en-US" altLang="x-none" dirty="0"/>
              <a:t>Use suffix of ‘_LO’ or ‘_L’</a:t>
            </a:r>
          </a:p>
          <a:p>
            <a:pPr lvl="1"/>
            <a:r>
              <a:rPr lang="en-US" altLang="x-none" dirty="0"/>
              <a:t>Use suffix of ‘_BAR’</a:t>
            </a:r>
          </a:p>
          <a:p>
            <a:endParaRPr lang="en-US" altLang="x-none" dirty="0"/>
          </a:p>
          <a:p>
            <a:r>
              <a:rPr lang="en-US" altLang="x-none" dirty="0"/>
              <a:t>No matter what you use, BE CONSISTENT!</a:t>
            </a: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11"/>
          </p:nvPr>
        </p:nvSpPr>
        <p:spPr bwMode="auto">
          <a:custGeom>
            <a:avLst/>
            <a:gdLst>
              <a:gd name="T0" fmla="*/ 0 w 2895600"/>
              <a:gd name="T1" fmla="*/ 0 h 304800"/>
              <a:gd name="T2" fmla="*/ 4111106 w 2895600"/>
              <a:gd name="T3" fmla="*/ 0 h 304800"/>
              <a:gd name="T4" fmla="*/ 4111106 w 2895600"/>
              <a:gd name="T5" fmla="*/ 273844 h 304800"/>
              <a:gd name="T6" fmla="*/ 0 w 2895600"/>
              <a:gd name="T7" fmla="*/ 273844 h 304800"/>
              <a:gd name="T8" fmla="*/ 0 w 2895600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0"/>
              <a:gd name="T16" fmla="*/ 0 h 304800"/>
              <a:gd name="T17" fmla="*/ 2895600 w 289560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0" h="304800">
                <a:moveTo>
                  <a:pt x="0" y="0"/>
                </a:moveTo>
                <a:lnTo>
                  <a:pt x="2895600" y="0"/>
                </a:lnTo>
                <a:lnTo>
                  <a:pt x="2895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x-none">
                <a:latin typeface="Verdana" pitchFamily="34" charset="0"/>
              </a:rPr>
              <a:t>232 - Logic Design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00200" y="2895600"/>
            <a:ext cx="15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D09E0721-4556-4946-A8CE-D65F29F1CFDC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5368" name="Rectangle 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Combinational Logic (Cont’d.)</a:t>
            </a:r>
          </a:p>
        </p:txBody>
      </p:sp>
      <p:sp>
        <p:nvSpPr>
          <p:cNvPr id="15369" name="Rectangle 9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x-none" dirty="0"/>
              <a:t>Combinational logic has no memory!</a:t>
            </a:r>
          </a:p>
          <a:p>
            <a:pPr lvl="1"/>
            <a:r>
              <a:rPr lang="en-US" altLang="x-none" dirty="0"/>
              <a:t>Outputs are only function of current input combination</a:t>
            </a:r>
          </a:p>
          <a:p>
            <a:pPr lvl="1"/>
            <a:r>
              <a:rPr lang="en-US" altLang="x-none" dirty="0"/>
              <a:t>Nothing is known about past events</a:t>
            </a:r>
          </a:p>
          <a:p>
            <a:pPr lvl="1"/>
            <a:r>
              <a:rPr lang="en-US" altLang="x-none" dirty="0"/>
              <a:t>Repeating a sequence of inputs always gives the same output sequence</a:t>
            </a:r>
          </a:p>
          <a:p>
            <a:r>
              <a:rPr lang="en-US" altLang="x-none" dirty="0"/>
              <a:t>Sequential logic (covered later) does have memory</a:t>
            </a:r>
          </a:p>
          <a:p>
            <a:pPr lvl="1"/>
            <a:r>
              <a:rPr lang="en-US" altLang="x-none" dirty="0"/>
              <a:t>Repeating a sequence of inputs can result in an entirely different output sequence</a:t>
            </a:r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 bwMode="auto">
          <a:custGeom>
            <a:avLst/>
            <a:gdLst>
              <a:gd name="T0" fmla="*/ 0 w 2895600"/>
              <a:gd name="T1" fmla="*/ 0 h 304800"/>
              <a:gd name="T2" fmla="*/ 4111106 w 2895600"/>
              <a:gd name="T3" fmla="*/ 0 h 304800"/>
              <a:gd name="T4" fmla="*/ 4111106 w 2895600"/>
              <a:gd name="T5" fmla="*/ 273844 h 304800"/>
              <a:gd name="T6" fmla="*/ 0 w 2895600"/>
              <a:gd name="T7" fmla="*/ 273844 h 304800"/>
              <a:gd name="T8" fmla="*/ 0 w 2895600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0"/>
              <a:gd name="T16" fmla="*/ 0 h 304800"/>
              <a:gd name="T17" fmla="*/ 2895600 w 289560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0" h="304800">
                <a:moveTo>
                  <a:pt x="0" y="0"/>
                </a:moveTo>
                <a:lnTo>
                  <a:pt x="2895600" y="0"/>
                </a:lnTo>
                <a:lnTo>
                  <a:pt x="2895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x-none">
                <a:latin typeface="Verdana" pitchFamily="34" charset="0"/>
              </a:rPr>
              <a:t>232 - Logic Design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4241DFD-6709-4211-919C-138EA9964C7F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5849" name="Rectangle 9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Signal Naming Conventions</a:t>
            </a:r>
          </a:p>
        </p:txBody>
      </p:sp>
      <p:sp>
        <p:nvSpPr>
          <p:cNvPr id="35850" name="Rectangle 10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x-none" dirty="0"/>
              <a:t>To denote an active-0 signal, we use one of the following naming conventions: 	</a:t>
            </a:r>
          </a:p>
          <a:p>
            <a:pPr lvl="1"/>
            <a:r>
              <a:rPr lang="en-US" altLang="x-none" dirty="0"/>
              <a:t>Suffix of ‘_0’; (i.e.  A_0) after signal name</a:t>
            </a:r>
          </a:p>
          <a:p>
            <a:pPr lvl="1"/>
            <a:r>
              <a:rPr lang="en-US" altLang="x-none" dirty="0"/>
              <a:t>Suffix of ‘_LO’ or ‘_L’</a:t>
            </a:r>
          </a:p>
          <a:p>
            <a:pPr lvl="1"/>
            <a:r>
              <a:rPr lang="en-US" altLang="x-none" dirty="0"/>
              <a:t>Suffix of ‘_BAR’</a:t>
            </a: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11"/>
          </p:nvPr>
        </p:nvSpPr>
        <p:spPr bwMode="auto">
          <a:custGeom>
            <a:avLst/>
            <a:gdLst>
              <a:gd name="T0" fmla="*/ 0 w 2895600"/>
              <a:gd name="T1" fmla="*/ 0 h 304800"/>
              <a:gd name="T2" fmla="*/ 4111106 w 2895600"/>
              <a:gd name="T3" fmla="*/ 0 h 304800"/>
              <a:gd name="T4" fmla="*/ 4111106 w 2895600"/>
              <a:gd name="T5" fmla="*/ 273844 h 304800"/>
              <a:gd name="T6" fmla="*/ 0 w 2895600"/>
              <a:gd name="T7" fmla="*/ 273844 h 304800"/>
              <a:gd name="T8" fmla="*/ 0 w 2895600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0"/>
              <a:gd name="T16" fmla="*/ 0 h 304800"/>
              <a:gd name="T17" fmla="*/ 2895600 w 289560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0" h="304800">
                <a:moveTo>
                  <a:pt x="0" y="0"/>
                </a:moveTo>
                <a:lnTo>
                  <a:pt x="2895600" y="0"/>
                </a:lnTo>
                <a:lnTo>
                  <a:pt x="2895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x-none">
                <a:latin typeface="Verdana" pitchFamily="34" charset="0"/>
              </a:rPr>
              <a:t>232 - Logic Design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00200" y="2895600"/>
            <a:ext cx="152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052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20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F463640A-A6E0-4483-8FCD-9D698FE4A316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6887" name="Rectangle 2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Signal Naming (Cont’d.)</a:t>
            </a:r>
          </a:p>
        </p:txBody>
      </p:sp>
      <p:sp>
        <p:nvSpPr>
          <p:cNvPr id="36888" name="Rectangle 2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x-none"/>
              <a:t>Active-0 signal naming and symbol bubbles require some thought to interpret properly</a:t>
            </a:r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1"/>
          </p:nvPr>
        </p:nvSpPr>
        <p:spPr bwMode="auto">
          <a:custGeom>
            <a:avLst/>
            <a:gdLst>
              <a:gd name="T0" fmla="*/ 0 w 2895600"/>
              <a:gd name="T1" fmla="*/ 0 h 304800"/>
              <a:gd name="T2" fmla="*/ 4111106 w 2895600"/>
              <a:gd name="T3" fmla="*/ 0 h 304800"/>
              <a:gd name="T4" fmla="*/ 4111106 w 2895600"/>
              <a:gd name="T5" fmla="*/ 273844 h 304800"/>
              <a:gd name="T6" fmla="*/ 0 w 2895600"/>
              <a:gd name="T7" fmla="*/ 273844 h 304800"/>
              <a:gd name="T8" fmla="*/ 0 w 2895600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0"/>
              <a:gd name="T16" fmla="*/ 0 h 304800"/>
              <a:gd name="T17" fmla="*/ 2895600 w 289560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0" h="304800">
                <a:moveTo>
                  <a:pt x="0" y="0"/>
                </a:moveTo>
                <a:lnTo>
                  <a:pt x="2895600" y="0"/>
                </a:lnTo>
                <a:lnTo>
                  <a:pt x="2895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x-none">
                <a:latin typeface="Verdana" pitchFamily="34" charset="0"/>
              </a:rPr>
              <a:t>232 - Logic Design</a:t>
            </a:r>
          </a:p>
        </p:txBody>
      </p:sp>
      <p:grpSp>
        <p:nvGrpSpPr>
          <p:cNvPr id="36871" name="Group 4"/>
          <p:cNvGrpSpPr>
            <a:grpSpLocks/>
          </p:cNvGrpSpPr>
          <p:nvPr/>
        </p:nvGrpSpPr>
        <p:grpSpPr bwMode="auto">
          <a:xfrm>
            <a:off x="4343400" y="2819400"/>
            <a:ext cx="609600" cy="609600"/>
            <a:chOff x="720" y="2160"/>
            <a:chExt cx="384" cy="384"/>
          </a:xfrm>
        </p:grpSpPr>
        <p:sp>
          <p:nvSpPr>
            <p:cNvPr id="36883" name="AutoShape 5"/>
            <p:cNvSpPr>
              <a:spLocks noChangeArrowheads="1"/>
            </p:cNvSpPr>
            <p:nvPr/>
          </p:nvSpPr>
          <p:spPr bwMode="auto">
            <a:xfrm>
              <a:off x="720" y="2304"/>
              <a:ext cx="96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 sz="2000">
                <a:latin typeface="Verdana" pitchFamily="34" charset="0"/>
              </a:endParaRPr>
            </a:p>
          </p:txBody>
        </p:sp>
        <p:sp>
          <p:nvSpPr>
            <p:cNvPr id="36884" name="Freeform 6"/>
            <p:cNvSpPr>
              <a:spLocks/>
            </p:cNvSpPr>
            <p:nvPr/>
          </p:nvSpPr>
          <p:spPr bwMode="auto">
            <a:xfrm>
              <a:off x="816" y="2160"/>
              <a:ext cx="288" cy="384"/>
            </a:xfrm>
            <a:custGeom>
              <a:avLst/>
              <a:gdLst>
                <a:gd name="T0" fmla="*/ 288 w 288"/>
                <a:gd name="T1" fmla="*/ 192 h 384"/>
                <a:gd name="T2" fmla="*/ 0 w 288"/>
                <a:gd name="T3" fmla="*/ 0 h 384"/>
                <a:gd name="T4" fmla="*/ 0 w 288"/>
                <a:gd name="T5" fmla="*/ 384 h 384"/>
                <a:gd name="T6" fmla="*/ 288 w 288"/>
                <a:gd name="T7" fmla="*/ 192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384"/>
                <a:gd name="T14" fmla="*/ 288 w 28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384">
                  <a:moveTo>
                    <a:pt x="288" y="192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88" y="19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2" name="Line 7"/>
          <p:cNvSpPr>
            <a:spLocks noChangeShapeType="1"/>
          </p:cNvSpPr>
          <p:nvPr/>
        </p:nvSpPr>
        <p:spPr bwMode="auto">
          <a:xfrm flipH="1">
            <a:off x="37338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Line 8"/>
          <p:cNvSpPr>
            <a:spLocks noChangeShapeType="1"/>
          </p:cNvSpPr>
          <p:nvPr/>
        </p:nvSpPr>
        <p:spPr bwMode="auto">
          <a:xfrm flipH="1">
            <a:off x="49530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2519363" y="2898775"/>
            <a:ext cx="14493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2000">
                <a:latin typeface="Verdana" pitchFamily="34" charset="0"/>
              </a:rPr>
              <a:t>A_L</a:t>
            </a:r>
          </a:p>
          <a:p>
            <a:pPr algn="ctr"/>
            <a:r>
              <a:rPr lang="en-US" altLang="x-none" sz="2000">
                <a:latin typeface="Verdana" pitchFamily="34" charset="0"/>
              </a:rPr>
              <a:t>(active-0)</a:t>
            </a:r>
          </a:p>
        </p:txBody>
      </p:sp>
      <p:grpSp>
        <p:nvGrpSpPr>
          <p:cNvPr id="36875" name="Group 10"/>
          <p:cNvGrpSpPr>
            <a:grpSpLocks/>
          </p:cNvGrpSpPr>
          <p:nvPr/>
        </p:nvGrpSpPr>
        <p:grpSpPr bwMode="auto">
          <a:xfrm>
            <a:off x="4191000" y="4724400"/>
            <a:ext cx="609600" cy="609600"/>
            <a:chOff x="672" y="2064"/>
            <a:chExt cx="384" cy="384"/>
          </a:xfrm>
        </p:grpSpPr>
        <p:sp>
          <p:nvSpPr>
            <p:cNvPr id="36881" name="AutoShape 11"/>
            <p:cNvSpPr>
              <a:spLocks noChangeArrowheads="1"/>
            </p:cNvSpPr>
            <p:nvPr/>
          </p:nvSpPr>
          <p:spPr bwMode="auto">
            <a:xfrm>
              <a:off x="960" y="2208"/>
              <a:ext cx="96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 sz="2000">
                <a:latin typeface="Verdana" pitchFamily="34" charset="0"/>
              </a:endParaRPr>
            </a:p>
          </p:txBody>
        </p:sp>
        <p:sp>
          <p:nvSpPr>
            <p:cNvPr id="36882" name="Freeform 12"/>
            <p:cNvSpPr>
              <a:spLocks/>
            </p:cNvSpPr>
            <p:nvPr/>
          </p:nvSpPr>
          <p:spPr bwMode="auto">
            <a:xfrm>
              <a:off x="672" y="2064"/>
              <a:ext cx="288" cy="384"/>
            </a:xfrm>
            <a:custGeom>
              <a:avLst/>
              <a:gdLst>
                <a:gd name="T0" fmla="*/ 288 w 288"/>
                <a:gd name="T1" fmla="*/ 192 h 384"/>
                <a:gd name="T2" fmla="*/ 0 w 288"/>
                <a:gd name="T3" fmla="*/ 0 h 384"/>
                <a:gd name="T4" fmla="*/ 0 w 288"/>
                <a:gd name="T5" fmla="*/ 384 h 384"/>
                <a:gd name="T6" fmla="*/ 288 w 288"/>
                <a:gd name="T7" fmla="*/ 192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384"/>
                <a:gd name="T14" fmla="*/ 288 w 28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384">
                  <a:moveTo>
                    <a:pt x="288" y="192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88" y="19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6" name="Line 13"/>
          <p:cNvSpPr>
            <a:spLocks noChangeShapeType="1"/>
          </p:cNvSpPr>
          <p:nvPr/>
        </p:nvSpPr>
        <p:spPr bwMode="auto">
          <a:xfrm>
            <a:off x="3429000" y="5029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Line 14"/>
          <p:cNvSpPr>
            <a:spLocks noChangeShapeType="1"/>
          </p:cNvSpPr>
          <p:nvPr/>
        </p:nvSpPr>
        <p:spPr bwMode="auto">
          <a:xfrm>
            <a:off x="4800600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15"/>
          <p:cNvSpPr txBox="1">
            <a:spLocks noChangeArrowheads="1"/>
          </p:cNvSpPr>
          <p:nvPr/>
        </p:nvSpPr>
        <p:spPr bwMode="auto">
          <a:xfrm>
            <a:off x="2519363" y="4803775"/>
            <a:ext cx="14493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2000">
                <a:latin typeface="Verdana" pitchFamily="34" charset="0"/>
              </a:rPr>
              <a:t>A</a:t>
            </a:r>
          </a:p>
          <a:p>
            <a:pPr algn="ctr"/>
            <a:r>
              <a:rPr lang="en-US" altLang="x-none" sz="2000">
                <a:latin typeface="Verdana" pitchFamily="34" charset="0"/>
              </a:rPr>
              <a:t>(active-1)</a:t>
            </a:r>
          </a:p>
        </p:txBody>
      </p:sp>
      <p:sp>
        <p:nvSpPr>
          <p:cNvPr id="36879" name="Text Box 16"/>
          <p:cNvSpPr txBox="1">
            <a:spLocks noChangeArrowheads="1"/>
          </p:cNvSpPr>
          <p:nvPr/>
        </p:nvSpPr>
        <p:spPr bwMode="auto">
          <a:xfrm>
            <a:off x="5186363" y="4803775"/>
            <a:ext cx="14493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2000">
                <a:latin typeface="Verdana" pitchFamily="34" charset="0"/>
              </a:rPr>
              <a:t>A_L</a:t>
            </a:r>
          </a:p>
          <a:p>
            <a:pPr algn="ctr"/>
            <a:r>
              <a:rPr lang="en-US" altLang="x-none" sz="2000">
                <a:latin typeface="Verdana" pitchFamily="34" charset="0"/>
              </a:rPr>
              <a:t>(active-0)</a:t>
            </a:r>
          </a:p>
        </p:txBody>
      </p:sp>
      <p:sp>
        <p:nvSpPr>
          <p:cNvPr id="36880" name="Text Box 17"/>
          <p:cNvSpPr txBox="1">
            <a:spLocks noChangeArrowheads="1"/>
          </p:cNvSpPr>
          <p:nvPr/>
        </p:nvSpPr>
        <p:spPr bwMode="auto">
          <a:xfrm>
            <a:off x="5033963" y="2898775"/>
            <a:ext cx="14493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2000">
                <a:latin typeface="Verdana" pitchFamily="34" charset="0"/>
              </a:rPr>
              <a:t>A</a:t>
            </a:r>
          </a:p>
          <a:p>
            <a:pPr algn="ctr"/>
            <a:r>
              <a:rPr lang="en-US" altLang="x-none" sz="2000">
                <a:latin typeface="Verdana" pitchFamily="34" charset="0"/>
              </a:rPr>
              <a:t>(active-1)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114C024E-D7E2-45EB-9BF7-C8B00A36B9D2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37928" name="Rectangle 40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Naming and Alternate Symbols</a:t>
            </a:r>
          </a:p>
        </p:txBody>
      </p:sp>
      <p:sp>
        <p:nvSpPr>
          <p:cNvPr id="37929" name="Rectangle 41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x-none" dirty="0"/>
              <a:t>Proper active-0 signal naming and usage of alternate symbols can </a:t>
            </a:r>
            <a:r>
              <a:rPr lang="en-US" altLang="x-none" b="1" dirty="0"/>
              <a:t>clarify</a:t>
            </a:r>
            <a:r>
              <a:rPr lang="en-US" altLang="x-none" dirty="0"/>
              <a:t> the circuit intent</a:t>
            </a:r>
          </a:p>
          <a:p>
            <a:endParaRPr lang="en-US" altLang="x-none" dirty="0"/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 bwMode="auto">
          <a:custGeom>
            <a:avLst/>
            <a:gdLst>
              <a:gd name="T0" fmla="*/ 0 w 2895600"/>
              <a:gd name="T1" fmla="*/ 0 h 304800"/>
              <a:gd name="T2" fmla="*/ 4111106 w 2895600"/>
              <a:gd name="T3" fmla="*/ 0 h 304800"/>
              <a:gd name="T4" fmla="*/ 4111106 w 2895600"/>
              <a:gd name="T5" fmla="*/ 273844 h 304800"/>
              <a:gd name="T6" fmla="*/ 0 w 2895600"/>
              <a:gd name="T7" fmla="*/ 273844 h 304800"/>
              <a:gd name="T8" fmla="*/ 0 w 2895600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0"/>
              <a:gd name="T16" fmla="*/ 0 h 304800"/>
              <a:gd name="T17" fmla="*/ 2895600 w 289560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0" h="304800">
                <a:moveTo>
                  <a:pt x="0" y="0"/>
                </a:moveTo>
                <a:lnTo>
                  <a:pt x="2895600" y="0"/>
                </a:lnTo>
                <a:lnTo>
                  <a:pt x="2895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x-none">
                <a:latin typeface="Verdana" pitchFamily="34" charset="0"/>
              </a:rPr>
              <a:t>232 - Logic Design</a:t>
            </a:r>
          </a:p>
        </p:txBody>
      </p:sp>
      <p:grpSp>
        <p:nvGrpSpPr>
          <p:cNvPr id="37894" name="Group 3"/>
          <p:cNvGrpSpPr>
            <a:grpSpLocks/>
          </p:cNvGrpSpPr>
          <p:nvPr/>
        </p:nvGrpSpPr>
        <p:grpSpPr bwMode="auto">
          <a:xfrm>
            <a:off x="3643313" y="5616575"/>
            <a:ext cx="1295400" cy="609600"/>
            <a:chOff x="3984" y="1920"/>
            <a:chExt cx="816" cy="384"/>
          </a:xfrm>
        </p:grpSpPr>
        <p:grpSp>
          <p:nvGrpSpPr>
            <p:cNvPr id="37919" name="Group 4"/>
            <p:cNvGrpSpPr>
              <a:grpSpLocks/>
            </p:cNvGrpSpPr>
            <p:nvPr/>
          </p:nvGrpSpPr>
          <p:grpSpPr bwMode="auto">
            <a:xfrm>
              <a:off x="3984" y="1920"/>
              <a:ext cx="816" cy="384"/>
              <a:chOff x="1872" y="1152"/>
              <a:chExt cx="816" cy="384"/>
            </a:xfrm>
          </p:grpSpPr>
          <p:sp>
            <p:nvSpPr>
              <p:cNvPr id="37922" name="Freeform 5"/>
              <p:cNvSpPr>
                <a:spLocks/>
              </p:cNvSpPr>
              <p:nvPr/>
            </p:nvSpPr>
            <p:spPr bwMode="auto">
              <a:xfrm>
                <a:off x="2064" y="1152"/>
                <a:ext cx="432" cy="384"/>
              </a:xfrm>
              <a:custGeom>
                <a:avLst/>
                <a:gdLst>
                  <a:gd name="T0" fmla="*/ 139 w 529"/>
                  <a:gd name="T1" fmla="*/ 0 h 480"/>
                  <a:gd name="T2" fmla="*/ 0 w 529"/>
                  <a:gd name="T3" fmla="*/ 0 h 480"/>
                  <a:gd name="T4" fmla="*/ 0 w 529"/>
                  <a:gd name="T5" fmla="*/ 196 h 480"/>
                  <a:gd name="T6" fmla="*/ 138 w 529"/>
                  <a:gd name="T7" fmla="*/ 196 h 480"/>
                  <a:gd name="T8" fmla="*/ 159 w 529"/>
                  <a:gd name="T9" fmla="*/ 194 h 480"/>
                  <a:gd name="T10" fmla="*/ 179 w 529"/>
                  <a:gd name="T11" fmla="*/ 186 h 480"/>
                  <a:gd name="T12" fmla="*/ 193 w 529"/>
                  <a:gd name="T13" fmla="*/ 178 h 480"/>
                  <a:gd name="T14" fmla="*/ 206 w 529"/>
                  <a:gd name="T15" fmla="*/ 165 h 480"/>
                  <a:gd name="T16" fmla="*/ 216 w 529"/>
                  <a:gd name="T17" fmla="*/ 153 h 480"/>
                  <a:gd name="T18" fmla="*/ 226 w 529"/>
                  <a:gd name="T19" fmla="*/ 137 h 480"/>
                  <a:gd name="T20" fmla="*/ 233 w 529"/>
                  <a:gd name="T21" fmla="*/ 117 h 480"/>
                  <a:gd name="T22" fmla="*/ 234 w 529"/>
                  <a:gd name="T23" fmla="*/ 96 h 480"/>
                  <a:gd name="T24" fmla="*/ 231 w 529"/>
                  <a:gd name="T25" fmla="*/ 77 h 480"/>
                  <a:gd name="T26" fmla="*/ 225 w 529"/>
                  <a:gd name="T27" fmla="*/ 58 h 480"/>
                  <a:gd name="T28" fmla="*/ 213 w 529"/>
                  <a:gd name="T29" fmla="*/ 40 h 480"/>
                  <a:gd name="T30" fmla="*/ 203 w 529"/>
                  <a:gd name="T31" fmla="*/ 30 h 480"/>
                  <a:gd name="T32" fmla="*/ 189 w 529"/>
                  <a:gd name="T33" fmla="*/ 18 h 480"/>
                  <a:gd name="T34" fmla="*/ 173 w 529"/>
                  <a:gd name="T35" fmla="*/ 9 h 480"/>
                  <a:gd name="T36" fmla="*/ 156 w 529"/>
                  <a:gd name="T37" fmla="*/ 3 h 480"/>
                  <a:gd name="T38" fmla="*/ 139 w 529"/>
                  <a:gd name="T39" fmla="*/ 0 h 48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29"/>
                  <a:gd name="T61" fmla="*/ 0 h 480"/>
                  <a:gd name="T62" fmla="*/ 529 w 529"/>
                  <a:gd name="T63" fmla="*/ 480 h 48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29" h="480">
                    <a:moveTo>
                      <a:pt x="312" y="0"/>
                    </a:moveTo>
                    <a:lnTo>
                      <a:pt x="0" y="0"/>
                    </a:lnTo>
                    <a:lnTo>
                      <a:pt x="0" y="479"/>
                    </a:lnTo>
                    <a:lnTo>
                      <a:pt x="310" y="479"/>
                    </a:lnTo>
                    <a:lnTo>
                      <a:pt x="359" y="471"/>
                    </a:lnTo>
                    <a:lnTo>
                      <a:pt x="402" y="455"/>
                    </a:lnTo>
                    <a:lnTo>
                      <a:pt x="433" y="433"/>
                    </a:lnTo>
                    <a:lnTo>
                      <a:pt x="463" y="404"/>
                    </a:lnTo>
                    <a:lnTo>
                      <a:pt x="486" y="374"/>
                    </a:lnTo>
                    <a:lnTo>
                      <a:pt x="508" y="334"/>
                    </a:lnTo>
                    <a:lnTo>
                      <a:pt x="523" y="285"/>
                    </a:lnTo>
                    <a:lnTo>
                      <a:pt x="528" y="235"/>
                    </a:lnTo>
                    <a:lnTo>
                      <a:pt x="521" y="187"/>
                    </a:lnTo>
                    <a:lnTo>
                      <a:pt x="506" y="140"/>
                    </a:lnTo>
                    <a:lnTo>
                      <a:pt x="480" y="99"/>
                    </a:lnTo>
                    <a:lnTo>
                      <a:pt x="456" y="71"/>
                    </a:lnTo>
                    <a:lnTo>
                      <a:pt x="425" y="43"/>
                    </a:lnTo>
                    <a:lnTo>
                      <a:pt x="390" y="23"/>
                    </a:lnTo>
                    <a:lnTo>
                      <a:pt x="352" y="8"/>
                    </a:lnTo>
                    <a:lnTo>
                      <a:pt x="312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3" name="Line 6"/>
              <p:cNvSpPr>
                <a:spLocks noChangeShapeType="1"/>
              </p:cNvSpPr>
              <p:nvPr/>
            </p:nvSpPr>
            <p:spPr bwMode="auto">
              <a:xfrm flipH="1">
                <a:off x="1872" y="12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4" name="Line 7"/>
              <p:cNvSpPr>
                <a:spLocks noChangeShapeType="1"/>
              </p:cNvSpPr>
              <p:nvPr/>
            </p:nvSpPr>
            <p:spPr bwMode="auto">
              <a:xfrm flipH="1">
                <a:off x="1872" y="144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5" name="Line 8"/>
              <p:cNvSpPr>
                <a:spLocks noChangeShapeType="1"/>
              </p:cNvSpPr>
              <p:nvPr/>
            </p:nvSpPr>
            <p:spPr bwMode="auto">
              <a:xfrm flipH="1">
                <a:off x="2496" y="134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920" name="AutoShape 9"/>
            <p:cNvSpPr>
              <a:spLocks noChangeArrowheads="1"/>
            </p:cNvSpPr>
            <p:nvPr/>
          </p:nvSpPr>
          <p:spPr bwMode="auto">
            <a:xfrm>
              <a:off x="4080" y="2160"/>
              <a:ext cx="96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 sz="2000">
                <a:latin typeface="Verdana" pitchFamily="34" charset="0"/>
              </a:endParaRPr>
            </a:p>
          </p:txBody>
        </p:sp>
        <p:sp>
          <p:nvSpPr>
            <p:cNvPr id="37921" name="AutoShape 10"/>
            <p:cNvSpPr>
              <a:spLocks noChangeArrowheads="1"/>
            </p:cNvSpPr>
            <p:nvPr/>
          </p:nvSpPr>
          <p:spPr bwMode="auto">
            <a:xfrm>
              <a:off x="4080" y="1968"/>
              <a:ext cx="96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 sz="2000">
                <a:latin typeface="Verdana" pitchFamily="34" charset="0"/>
              </a:endParaRPr>
            </a:p>
          </p:txBody>
        </p:sp>
      </p:grpSp>
      <p:sp>
        <p:nvSpPr>
          <p:cNvPr id="37896" name="Line 13"/>
          <p:cNvSpPr>
            <a:spLocks noChangeShapeType="1"/>
          </p:cNvSpPr>
          <p:nvPr/>
        </p:nvSpPr>
        <p:spPr bwMode="auto">
          <a:xfrm flipH="1">
            <a:off x="3109913" y="57689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Line 14"/>
          <p:cNvSpPr>
            <a:spLocks noChangeShapeType="1"/>
          </p:cNvSpPr>
          <p:nvPr/>
        </p:nvSpPr>
        <p:spPr bwMode="auto">
          <a:xfrm flipH="1">
            <a:off x="3109913" y="60737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Text Box 15"/>
          <p:cNvSpPr txBox="1">
            <a:spLocks noChangeArrowheads="1"/>
          </p:cNvSpPr>
          <p:nvPr/>
        </p:nvSpPr>
        <p:spPr bwMode="auto">
          <a:xfrm>
            <a:off x="4935538" y="5694363"/>
            <a:ext cx="865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2000">
                <a:latin typeface="Verdana" pitchFamily="34" charset="0"/>
              </a:rPr>
              <a:t>HEAT</a:t>
            </a:r>
          </a:p>
        </p:txBody>
      </p:sp>
      <p:sp>
        <p:nvSpPr>
          <p:cNvPr id="37899" name="Text Box 26"/>
          <p:cNvSpPr txBox="1">
            <a:spLocks noChangeArrowheads="1"/>
          </p:cNvSpPr>
          <p:nvPr/>
        </p:nvSpPr>
        <p:spPr bwMode="auto">
          <a:xfrm>
            <a:off x="1803400" y="5543550"/>
            <a:ext cx="1333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2000">
                <a:latin typeface="Verdana" pitchFamily="34" charset="0"/>
              </a:rPr>
              <a:t>TEMP1_L</a:t>
            </a:r>
          </a:p>
          <a:p>
            <a:pPr algn="ctr"/>
            <a:r>
              <a:rPr lang="en-US" altLang="x-none" sz="2000">
                <a:latin typeface="Verdana" pitchFamily="34" charset="0"/>
              </a:rPr>
              <a:t>TEMP2_L</a:t>
            </a:r>
          </a:p>
        </p:txBody>
      </p:sp>
      <p:graphicFrame>
        <p:nvGraphicFramePr>
          <p:cNvPr id="37900" name="Object 2"/>
          <p:cNvGraphicFramePr>
            <a:graphicFrameLocks noChangeAspect="1"/>
          </p:cNvGraphicFramePr>
          <p:nvPr/>
        </p:nvGraphicFramePr>
        <p:xfrm>
          <a:off x="2347913" y="2568575"/>
          <a:ext cx="44053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1" name="Equation" r:id="rId3" imgW="2070100" imgH="203200" progId="Equation.3">
                  <p:embed/>
                </p:oleObj>
              </mc:Choice>
              <mc:Fallback>
                <p:oleObj name="Equation" r:id="rId3" imgW="20701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3" y="2568575"/>
                        <a:ext cx="44053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1" name="Text Box 34"/>
          <p:cNvSpPr txBox="1">
            <a:spLocks noChangeArrowheads="1"/>
          </p:cNvSpPr>
          <p:nvPr/>
        </p:nvSpPr>
        <p:spPr bwMode="auto">
          <a:xfrm>
            <a:off x="5186363" y="5008563"/>
            <a:ext cx="333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2000" i="1">
                <a:solidFill>
                  <a:srgbClr val="000090"/>
                </a:solidFill>
                <a:latin typeface="Verdana" pitchFamily="34" charset="0"/>
              </a:rPr>
              <a:t>This is really a NOR gate</a:t>
            </a:r>
          </a:p>
        </p:txBody>
      </p:sp>
      <p:sp>
        <p:nvSpPr>
          <p:cNvPr id="37902" name="Line 35"/>
          <p:cNvSpPr>
            <a:spLocks noChangeShapeType="1"/>
          </p:cNvSpPr>
          <p:nvPr/>
        </p:nvSpPr>
        <p:spPr bwMode="auto">
          <a:xfrm flipH="1">
            <a:off x="4641850" y="5257800"/>
            <a:ext cx="609600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Freeform 36"/>
          <p:cNvSpPr>
            <a:spLocks/>
          </p:cNvSpPr>
          <p:nvPr/>
        </p:nvSpPr>
        <p:spPr bwMode="auto">
          <a:xfrm>
            <a:off x="5624513" y="3787775"/>
            <a:ext cx="685800" cy="609600"/>
          </a:xfrm>
          <a:custGeom>
            <a:avLst/>
            <a:gdLst>
              <a:gd name="T0" fmla="*/ 2147483647 w 529"/>
              <a:gd name="T1" fmla="*/ 0 h 480"/>
              <a:gd name="T2" fmla="*/ 0 w 529"/>
              <a:gd name="T3" fmla="*/ 0 h 480"/>
              <a:gd name="T4" fmla="*/ 0 w 529"/>
              <a:gd name="T5" fmla="*/ 2147483647 h 480"/>
              <a:gd name="T6" fmla="*/ 2147483647 w 529"/>
              <a:gd name="T7" fmla="*/ 2147483647 h 480"/>
              <a:gd name="T8" fmla="*/ 2147483647 w 529"/>
              <a:gd name="T9" fmla="*/ 2147483647 h 480"/>
              <a:gd name="T10" fmla="*/ 2147483647 w 529"/>
              <a:gd name="T11" fmla="*/ 2147483647 h 480"/>
              <a:gd name="T12" fmla="*/ 2147483647 w 529"/>
              <a:gd name="T13" fmla="*/ 2147483647 h 480"/>
              <a:gd name="T14" fmla="*/ 2147483647 w 529"/>
              <a:gd name="T15" fmla="*/ 2147483647 h 480"/>
              <a:gd name="T16" fmla="*/ 2147483647 w 529"/>
              <a:gd name="T17" fmla="*/ 2147483647 h 480"/>
              <a:gd name="T18" fmla="*/ 2147483647 w 529"/>
              <a:gd name="T19" fmla="*/ 2147483647 h 480"/>
              <a:gd name="T20" fmla="*/ 2147483647 w 529"/>
              <a:gd name="T21" fmla="*/ 2147483647 h 480"/>
              <a:gd name="T22" fmla="*/ 2147483647 w 529"/>
              <a:gd name="T23" fmla="*/ 2147483647 h 480"/>
              <a:gd name="T24" fmla="*/ 2147483647 w 529"/>
              <a:gd name="T25" fmla="*/ 2147483647 h 480"/>
              <a:gd name="T26" fmla="*/ 2147483647 w 529"/>
              <a:gd name="T27" fmla="*/ 2147483647 h 480"/>
              <a:gd name="T28" fmla="*/ 2147483647 w 529"/>
              <a:gd name="T29" fmla="*/ 2147483647 h 480"/>
              <a:gd name="T30" fmla="*/ 2147483647 w 529"/>
              <a:gd name="T31" fmla="*/ 2147483647 h 480"/>
              <a:gd name="T32" fmla="*/ 2147483647 w 529"/>
              <a:gd name="T33" fmla="*/ 2147483647 h 480"/>
              <a:gd name="T34" fmla="*/ 2147483647 w 529"/>
              <a:gd name="T35" fmla="*/ 2147483647 h 480"/>
              <a:gd name="T36" fmla="*/ 2147483647 w 529"/>
              <a:gd name="T37" fmla="*/ 2147483647 h 480"/>
              <a:gd name="T38" fmla="*/ 2147483647 w 529"/>
              <a:gd name="T39" fmla="*/ 0 h 48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529"/>
              <a:gd name="T61" fmla="*/ 0 h 480"/>
              <a:gd name="T62" fmla="*/ 529 w 529"/>
              <a:gd name="T63" fmla="*/ 480 h 48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529" h="480">
                <a:moveTo>
                  <a:pt x="312" y="0"/>
                </a:moveTo>
                <a:lnTo>
                  <a:pt x="0" y="0"/>
                </a:lnTo>
                <a:lnTo>
                  <a:pt x="0" y="479"/>
                </a:lnTo>
                <a:lnTo>
                  <a:pt x="310" y="479"/>
                </a:lnTo>
                <a:lnTo>
                  <a:pt x="359" y="471"/>
                </a:lnTo>
                <a:lnTo>
                  <a:pt x="402" y="455"/>
                </a:lnTo>
                <a:lnTo>
                  <a:pt x="433" y="433"/>
                </a:lnTo>
                <a:lnTo>
                  <a:pt x="463" y="404"/>
                </a:lnTo>
                <a:lnTo>
                  <a:pt x="486" y="374"/>
                </a:lnTo>
                <a:lnTo>
                  <a:pt x="508" y="334"/>
                </a:lnTo>
                <a:lnTo>
                  <a:pt x="523" y="285"/>
                </a:lnTo>
                <a:lnTo>
                  <a:pt x="528" y="235"/>
                </a:lnTo>
                <a:lnTo>
                  <a:pt x="521" y="187"/>
                </a:lnTo>
                <a:lnTo>
                  <a:pt x="506" y="140"/>
                </a:lnTo>
                <a:lnTo>
                  <a:pt x="480" y="99"/>
                </a:lnTo>
                <a:lnTo>
                  <a:pt x="456" y="71"/>
                </a:lnTo>
                <a:lnTo>
                  <a:pt x="425" y="43"/>
                </a:lnTo>
                <a:lnTo>
                  <a:pt x="390" y="23"/>
                </a:lnTo>
                <a:lnTo>
                  <a:pt x="352" y="8"/>
                </a:lnTo>
                <a:lnTo>
                  <a:pt x="312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7904" name="Group 37"/>
          <p:cNvGrpSpPr>
            <a:grpSpLocks/>
          </p:cNvGrpSpPr>
          <p:nvPr/>
        </p:nvGrpSpPr>
        <p:grpSpPr bwMode="auto">
          <a:xfrm>
            <a:off x="3490913" y="3406775"/>
            <a:ext cx="609600" cy="609600"/>
            <a:chOff x="720" y="2160"/>
            <a:chExt cx="384" cy="384"/>
          </a:xfrm>
        </p:grpSpPr>
        <p:sp>
          <p:nvSpPr>
            <p:cNvPr id="37917" name="AutoShape 38"/>
            <p:cNvSpPr>
              <a:spLocks noChangeArrowheads="1"/>
            </p:cNvSpPr>
            <p:nvPr/>
          </p:nvSpPr>
          <p:spPr bwMode="auto">
            <a:xfrm>
              <a:off x="720" y="2304"/>
              <a:ext cx="96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 sz="2000">
                <a:latin typeface="Verdana" pitchFamily="34" charset="0"/>
              </a:endParaRPr>
            </a:p>
          </p:txBody>
        </p:sp>
        <p:sp>
          <p:nvSpPr>
            <p:cNvPr id="37918" name="Freeform 39"/>
            <p:cNvSpPr>
              <a:spLocks/>
            </p:cNvSpPr>
            <p:nvPr/>
          </p:nvSpPr>
          <p:spPr bwMode="auto">
            <a:xfrm>
              <a:off x="816" y="2160"/>
              <a:ext cx="288" cy="384"/>
            </a:xfrm>
            <a:custGeom>
              <a:avLst/>
              <a:gdLst>
                <a:gd name="T0" fmla="*/ 288 w 288"/>
                <a:gd name="T1" fmla="*/ 192 h 384"/>
                <a:gd name="T2" fmla="*/ 0 w 288"/>
                <a:gd name="T3" fmla="*/ 0 h 384"/>
                <a:gd name="T4" fmla="*/ 0 w 288"/>
                <a:gd name="T5" fmla="*/ 384 h 384"/>
                <a:gd name="T6" fmla="*/ 288 w 288"/>
                <a:gd name="T7" fmla="*/ 192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384"/>
                <a:gd name="T14" fmla="*/ 288 w 28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384">
                  <a:moveTo>
                    <a:pt x="288" y="192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88" y="19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905" name="Group 40"/>
          <p:cNvGrpSpPr>
            <a:grpSpLocks/>
          </p:cNvGrpSpPr>
          <p:nvPr/>
        </p:nvGrpSpPr>
        <p:grpSpPr bwMode="auto">
          <a:xfrm>
            <a:off x="3490913" y="4168775"/>
            <a:ext cx="609600" cy="609600"/>
            <a:chOff x="720" y="2160"/>
            <a:chExt cx="384" cy="384"/>
          </a:xfrm>
        </p:grpSpPr>
        <p:sp>
          <p:nvSpPr>
            <p:cNvPr id="37915" name="AutoShape 41"/>
            <p:cNvSpPr>
              <a:spLocks noChangeArrowheads="1"/>
            </p:cNvSpPr>
            <p:nvPr/>
          </p:nvSpPr>
          <p:spPr bwMode="auto">
            <a:xfrm>
              <a:off x="720" y="2304"/>
              <a:ext cx="96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 sz="2000">
                <a:latin typeface="Verdana" pitchFamily="34" charset="0"/>
              </a:endParaRPr>
            </a:p>
          </p:txBody>
        </p:sp>
        <p:sp>
          <p:nvSpPr>
            <p:cNvPr id="37916" name="Freeform 42"/>
            <p:cNvSpPr>
              <a:spLocks/>
            </p:cNvSpPr>
            <p:nvPr/>
          </p:nvSpPr>
          <p:spPr bwMode="auto">
            <a:xfrm>
              <a:off x="816" y="2160"/>
              <a:ext cx="288" cy="384"/>
            </a:xfrm>
            <a:custGeom>
              <a:avLst/>
              <a:gdLst>
                <a:gd name="T0" fmla="*/ 288 w 288"/>
                <a:gd name="T1" fmla="*/ 192 h 384"/>
                <a:gd name="T2" fmla="*/ 0 w 288"/>
                <a:gd name="T3" fmla="*/ 0 h 384"/>
                <a:gd name="T4" fmla="*/ 0 w 288"/>
                <a:gd name="T5" fmla="*/ 384 h 384"/>
                <a:gd name="T6" fmla="*/ 288 w 288"/>
                <a:gd name="T7" fmla="*/ 192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384"/>
                <a:gd name="T14" fmla="*/ 288 w 28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384">
                  <a:moveTo>
                    <a:pt x="288" y="192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88" y="19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906" name="Text Box 43"/>
          <p:cNvSpPr txBox="1">
            <a:spLocks noChangeArrowheads="1"/>
          </p:cNvSpPr>
          <p:nvPr/>
        </p:nvSpPr>
        <p:spPr bwMode="auto">
          <a:xfrm>
            <a:off x="1803400" y="3533775"/>
            <a:ext cx="13335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2000">
                <a:latin typeface="Verdana" pitchFamily="34" charset="0"/>
              </a:rPr>
              <a:t>TEMP1_L</a:t>
            </a:r>
          </a:p>
          <a:p>
            <a:pPr algn="ctr"/>
            <a:endParaRPr lang="en-US" altLang="x-none" sz="2000">
              <a:latin typeface="Verdana" pitchFamily="34" charset="0"/>
            </a:endParaRPr>
          </a:p>
          <a:p>
            <a:pPr algn="ctr"/>
            <a:r>
              <a:rPr lang="en-US" altLang="x-none" sz="2000">
                <a:latin typeface="Verdana" pitchFamily="34" charset="0"/>
              </a:rPr>
              <a:t>TEMP2_L</a:t>
            </a:r>
          </a:p>
        </p:txBody>
      </p:sp>
      <p:sp>
        <p:nvSpPr>
          <p:cNvPr id="37907" name="Freeform 44"/>
          <p:cNvSpPr>
            <a:spLocks/>
          </p:cNvSpPr>
          <p:nvPr/>
        </p:nvSpPr>
        <p:spPr bwMode="auto">
          <a:xfrm>
            <a:off x="4100513" y="3711575"/>
            <a:ext cx="1524000" cy="228600"/>
          </a:xfrm>
          <a:custGeom>
            <a:avLst/>
            <a:gdLst>
              <a:gd name="T0" fmla="*/ 0 w 960"/>
              <a:gd name="T1" fmla="*/ 0 h 144"/>
              <a:gd name="T2" fmla="*/ 2147483647 w 960"/>
              <a:gd name="T3" fmla="*/ 0 h 144"/>
              <a:gd name="T4" fmla="*/ 2147483647 w 960"/>
              <a:gd name="T5" fmla="*/ 2147483647 h 144"/>
              <a:gd name="T6" fmla="*/ 2147483647 w 960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0"/>
              <a:gd name="T13" fmla="*/ 0 h 144"/>
              <a:gd name="T14" fmla="*/ 960 w 960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0" h="144">
                <a:moveTo>
                  <a:pt x="0" y="0"/>
                </a:moveTo>
                <a:lnTo>
                  <a:pt x="672" y="0"/>
                </a:lnTo>
                <a:lnTo>
                  <a:pt x="672" y="144"/>
                </a:lnTo>
                <a:lnTo>
                  <a:pt x="960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8" name="Freeform 45"/>
          <p:cNvSpPr>
            <a:spLocks/>
          </p:cNvSpPr>
          <p:nvPr/>
        </p:nvSpPr>
        <p:spPr bwMode="auto">
          <a:xfrm flipV="1">
            <a:off x="4100513" y="4244975"/>
            <a:ext cx="1524000" cy="228600"/>
          </a:xfrm>
          <a:custGeom>
            <a:avLst/>
            <a:gdLst>
              <a:gd name="T0" fmla="*/ 0 w 960"/>
              <a:gd name="T1" fmla="*/ 0 h 144"/>
              <a:gd name="T2" fmla="*/ 2147483647 w 960"/>
              <a:gd name="T3" fmla="*/ 0 h 144"/>
              <a:gd name="T4" fmla="*/ 2147483647 w 960"/>
              <a:gd name="T5" fmla="*/ 2147483647 h 144"/>
              <a:gd name="T6" fmla="*/ 2147483647 w 960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0"/>
              <a:gd name="T13" fmla="*/ 0 h 144"/>
              <a:gd name="T14" fmla="*/ 960 w 960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0" h="144">
                <a:moveTo>
                  <a:pt x="0" y="0"/>
                </a:moveTo>
                <a:lnTo>
                  <a:pt x="672" y="0"/>
                </a:lnTo>
                <a:lnTo>
                  <a:pt x="672" y="144"/>
                </a:lnTo>
                <a:lnTo>
                  <a:pt x="960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Line 46"/>
          <p:cNvSpPr>
            <a:spLocks noChangeShapeType="1"/>
          </p:cNvSpPr>
          <p:nvPr/>
        </p:nvSpPr>
        <p:spPr bwMode="auto">
          <a:xfrm flipH="1">
            <a:off x="3186113" y="44735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Line 47"/>
          <p:cNvSpPr>
            <a:spLocks noChangeShapeType="1"/>
          </p:cNvSpPr>
          <p:nvPr/>
        </p:nvSpPr>
        <p:spPr bwMode="auto">
          <a:xfrm flipH="1">
            <a:off x="3186113" y="37115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1" name="Line 48"/>
          <p:cNvSpPr>
            <a:spLocks noChangeShapeType="1"/>
          </p:cNvSpPr>
          <p:nvPr/>
        </p:nvSpPr>
        <p:spPr bwMode="auto">
          <a:xfrm>
            <a:off x="6310313" y="409257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2" name="Text Box 49"/>
          <p:cNvSpPr txBox="1">
            <a:spLocks noChangeArrowheads="1"/>
          </p:cNvSpPr>
          <p:nvPr/>
        </p:nvSpPr>
        <p:spPr bwMode="auto">
          <a:xfrm>
            <a:off x="6992938" y="3865563"/>
            <a:ext cx="865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2000">
                <a:latin typeface="Verdana" pitchFamily="34" charset="0"/>
              </a:rPr>
              <a:t>HEAT</a:t>
            </a:r>
          </a:p>
        </p:txBody>
      </p:sp>
      <p:sp>
        <p:nvSpPr>
          <p:cNvPr id="37913" name="Text Box 50"/>
          <p:cNvSpPr txBox="1">
            <a:spLocks noChangeArrowheads="1"/>
          </p:cNvSpPr>
          <p:nvPr/>
        </p:nvSpPr>
        <p:spPr bwMode="auto">
          <a:xfrm>
            <a:off x="4105275" y="333216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2000">
                <a:latin typeface="Verdana" pitchFamily="34" charset="0"/>
              </a:rPr>
              <a:t>TEMP1</a:t>
            </a:r>
          </a:p>
        </p:txBody>
      </p:sp>
      <p:sp>
        <p:nvSpPr>
          <p:cNvPr id="37914" name="Text Box 51"/>
          <p:cNvSpPr txBox="1">
            <a:spLocks noChangeArrowheads="1"/>
          </p:cNvSpPr>
          <p:nvPr/>
        </p:nvSpPr>
        <p:spPr bwMode="auto">
          <a:xfrm>
            <a:off x="4105275" y="439896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2000">
                <a:latin typeface="Verdana" pitchFamily="34" charset="0"/>
              </a:rPr>
              <a:t>TEMP2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114C024E-D7E2-45EB-9BF7-C8B00A36B9D2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37928" name="Rectangle 40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Naming and Alternate Symbols</a:t>
            </a:r>
          </a:p>
        </p:txBody>
      </p:sp>
      <p:sp>
        <p:nvSpPr>
          <p:cNvPr id="37929" name="Rectangle 41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x-none" dirty="0"/>
              <a:t>Proper active-0 signal naming and usage of alternate symbols can </a:t>
            </a:r>
            <a:r>
              <a:rPr lang="en-US" altLang="x-none" b="1" dirty="0"/>
              <a:t>clarify</a:t>
            </a:r>
            <a:r>
              <a:rPr lang="en-US" altLang="x-none" dirty="0"/>
              <a:t> the circuit intent</a:t>
            </a:r>
          </a:p>
          <a:p>
            <a:endParaRPr lang="en-US" altLang="x-none" dirty="0"/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 bwMode="auto">
          <a:custGeom>
            <a:avLst/>
            <a:gdLst>
              <a:gd name="T0" fmla="*/ 0 w 2895600"/>
              <a:gd name="T1" fmla="*/ 0 h 304800"/>
              <a:gd name="T2" fmla="*/ 4111106 w 2895600"/>
              <a:gd name="T3" fmla="*/ 0 h 304800"/>
              <a:gd name="T4" fmla="*/ 4111106 w 2895600"/>
              <a:gd name="T5" fmla="*/ 273844 h 304800"/>
              <a:gd name="T6" fmla="*/ 0 w 2895600"/>
              <a:gd name="T7" fmla="*/ 273844 h 304800"/>
              <a:gd name="T8" fmla="*/ 0 w 2895600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0"/>
              <a:gd name="T16" fmla="*/ 0 h 304800"/>
              <a:gd name="T17" fmla="*/ 2895600 w 289560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0" h="304800">
                <a:moveTo>
                  <a:pt x="0" y="0"/>
                </a:moveTo>
                <a:lnTo>
                  <a:pt x="2895600" y="0"/>
                </a:lnTo>
                <a:lnTo>
                  <a:pt x="2895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x-none">
                <a:latin typeface="Verdana" pitchFamily="34" charset="0"/>
              </a:rPr>
              <a:t>232 - Logic Design</a:t>
            </a:r>
          </a:p>
        </p:txBody>
      </p:sp>
      <p:grpSp>
        <p:nvGrpSpPr>
          <p:cNvPr id="37894" name="Group 3"/>
          <p:cNvGrpSpPr>
            <a:grpSpLocks/>
          </p:cNvGrpSpPr>
          <p:nvPr/>
        </p:nvGrpSpPr>
        <p:grpSpPr bwMode="auto">
          <a:xfrm>
            <a:off x="4430713" y="4264025"/>
            <a:ext cx="1295400" cy="609600"/>
            <a:chOff x="3984" y="1920"/>
            <a:chExt cx="816" cy="384"/>
          </a:xfrm>
        </p:grpSpPr>
        <p:grpSp>
          <p:nvGrpSpPr>
            <p:cNvPr id="37919" name="Group 4"/>
            <p:cNvGrpSpPr>
              <a:grpSpLocks/>
            </p:cNvGrpSpPr>
            <p:nvPr/>
          </p:nvGrpSpPr>
          <p:grpSpPr bwMode="auto">
            <a:xfrm>
              <a:off x="3984" y="1920"/>
              <a:ext cx="816" cy="384"/>
              <a:chOff x="1872" y="1152"/>
              <a:chExt cx="816" cy="384"/>
            </a:xfrm>
          </p:grpSpPr>
          <p:sp>
            <p:nvSpPr>
              <p:cNvPr id="37922" name="Freeform 5"/>
              <p:cNvSpPr>
                <a:spLocks/>
              </p:cNvSpPr>
              <p:nvPr/>
            </p:nvSpPr>
            <p:spPr bwMode="auto">
              <a:xfrm>
                <a:off x="2064" y="1152"/>
                <a:ext cx="432" cy="384"/>
              </a:xfrm>
              <a:custGeom>
                <a:avLst/>
                <a:gdLst>
                  <a:gd name="T0" fmla="*/ 139 w 529"/>
                  <a:gd name="T1" fmla="*/ 0 h 480"/>
                  <a:gd name="T2" fmla="*/ 0 w 529"/>
                  <a:gd name="T3" fmla="*/ 0 h 480"/>
                  <a:gd name="T4" fmla="*/ 0 w 529"/>
                  <a:gd name="T5" fmla="*/ 196 h 480"/>
                  <a:gd name="T6" fmla="*/ 138 w 529"/>
                  <a:gd name="T7" fmla="*/ 196 h 480"/>
                  <a:gd name="T8" fmla="*/ 159 w 529"/>
                  <a:gd name="T9" fmla="*/ 194 h 480"/>
                  <a:gd name="T10" fmla="*/ 179 w 529"/>
                  <a:gd name="T11" fmla="*/ 186 h 480"/>
                  <a:gd name="T12" fmla="*/ 193 w 529"/>
                  <a:gd name="T13" fmla="*/ 178 h 480"/>
                  <a:gd name="T14" fmla="*/ 206 w 529"/>
                  <a:gd name="T15" fmla="*/ 165 h 480"/>
                  <a:gd name="T16" fmla="*/ 216 w 529"/>
                  <a:gd name="T17" fmla="*/ 153 h 480"/>
                  <a:gd name="T18" fmla="*/ 226 w 529"/>
                  <a:gd name="T19" fmla="*/ 137 h 480"/>
                  <a:gd name="T20" fmla="*/ 233 w 529"/>
                  <a:gd name="T21" fmla="*/ 117 h 480"/>
                  <a:gd name="T22" fmla="*/ 234 w 529"/>
                  <a:gd name="T23" fmla="*/ 96 h 480"/>
                  <a:gd name="T24" fmla="*/ 231 w 529"/>
                  <a:gd name="T25" fmla="*/ 77 h 480"/>
                  <a:gd name="T26" fmla="*/ 225 w 529"/>
                  <a:gd name="T27" fmla="*/ 58 h 480"/>
                  <a:gd name="T28" fmla="*/ 213 w 529"/>
                  <a:gd name="T29" fmla="*/ 40 h 480"/>
                  <a:gd name="T30" fmla="*/ 203 w 529"/>
                  <a:gd name="T31" fmla="*/ 30 h 480"/>
                  <a:gd name="T32" fmla="*/ 189 w 529"/>
                  <a:gd name="T33" fmla="*/ 18 h 480"/>
                  <a:gd name="T34" fmla="*/ 173 w 529"/>
                  <a:gd name="T35" fmla="*/ 9 h 480"/>
                  <a:gd name="T36" fmla="*/ 156 w 529"/>
                  <a:gd name="T37" fmla="*/ 3 h 480"/>
                  <a:gd name="T38" fmla="*/ 139 w 529"/>
                  <a:gd name="T39" fmla="*/ 0 h 48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29"/>
                  <a:gd name="T61" fmla="*/ 0 h 480"/>
                  <a:gd name="T62" fmla="*/ 529 w 529"/>
                  <a:gd name="T63" fmla="*/ 480 h 48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29" h="480">
                    <a:moveTo>
                      <a:pt x="312" y="0"/>
                    </a:moveTo>
                    <a:lnTo>
                      <a:pt x="0" y="0"/>
                    </a:lnTo>
                    <a:lnTo>
                      <a:pt x="0" y="479"/>
                    </a:lnTo>
                    <a:lnTo>
                      <a:pt x="310" y="479"/>
                    </a:lnTo>
                    <a:lnTo>
                      <a:pt x="359" y="471"/>
                    </a:lnTo>
                    <a:lnTo>
                      <a:pt x="402" y="455"/>
                    </a:lnTo>
                    <a:lnTo>
                      <a:pt x="433" y="433"/>
                    </a:lnTo>
                    <a:lnTo>
                      <a:pt x="463" y="404"/>
                    </a:lnTo>
                    <a:lnTo>
                      <a:pt x="486" y="374"/>
                    </a:lnTo>
                    <a:lnTo>
                      <a:pt x="508" y="334"/>
                    </a:lnTo>
                    <a:lnTo>
                      <a:pt x="523" y="285"/>
                    </a:lnTo>
                    <a:lnTo>
                      <a:pt x="528" y="235"/>
                    </a:lnTo>
                    <a:lnTo>
                      <a:pt x="521" y="187"/>
                    </a:lnTo>
                    <a:lnTo>
                      <a:pt x="506" y="140"/>
                    </a:lnTo>
                    <a:lnTo>
                      <a:pt x="480" y="99"/>
                    </a:lnTo>
                    <a:lnTo>
                      <a:pt x="456" y="71"/>
                    </a:lnTo>
                    <a:lnTo>
                      <a:pt x="425" y="43"/>
                    </a:lnTo>
                    <a:lnTo>
                      <a:pt x="390" y="23"/>
                    </a:lnTo>
                    <a:lnTo>
                      <a:pt x="352" y="8"/>
                    </a:lnTo>
                    <a:lnTo>
                      <a:pt x="312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3" name="Line 6"/>
              <p:cNvSpPr>
                <a:spLocks noChangeShapeType="1"/>
              </p:cNvSpPr>
              <p:nvPr/>
            </p:nvSpPr>
            <p:spPr bwMode="auto">
              <a:xfrm flipH="1">
                <a:off x="1872" y="12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4" name="Line 7"/>
              <p:cNvSpPr>
                <a:spLocks noChangeShapeType="1"/>
              </p:cNvSpPr>
              <p:nvPr/>
            </p:nvSpPr>
            <p:spPr bwMode="auto">
              <a:xfrm flipH="1">
                <a:off x="1872" y="144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5" name="Line 8"/>
              <p:cNvSpPr>
                <a:spLocks noChangeShapeType="1"/>
              </p:cNvSpPr>
              <p:nvPr/>
            </p:nvSpPr>
            <p:spPr bwMode="auto">
              <a:xfrm flipH="1">
                <a:off x="2496" y="134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920" name="AutoShape 9"/>
            <p:cNvSpPr>
              <a:spLocks noChangeArrowheads="1"/>
            </p:cNvSpPr>
            <p:nvPr/>
          </p:nvSpPr>
          <p:spPr bwMode="auto">
            <a:xfrm>
              <a:off x="4080" y="2160"/>
              <a:ext cx="96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 sz="2000">
                <a:latin typeface="Verdana" pitchFamily="34" charset="0"/>
              </a:endParaRPr>
            </a:p>
          </p:txBody>
        </p:sp>
        <p:sp>
          <p:nvSpPr>
            <p:cNvPr id="37921" name="AutoShape 10"/>
            <p:cNvSpPr>
              <a:spLocks noChangeArrowheads="1"/>
            </p:cNvSpPr>
            <p:nvPr/>
          </p:nvSpPr>
          <p:spPr bwMode="auto">
            <a:xfrm>
              <a:off x="4080" y="1968"/>
              <a:ext cx="96" cy="9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 sz="2000">
                <a:latin typeface="Verdana" pitchFamily="34" charset="0"/>
              </a:endParaRPr>
            </a:p>
          </p:txBody>
        </p:sp>
      </p:grpSp>
      <p:sp>
        <p:nvSpPr>
          <p:cNvPr id="37896" name="Line 13"/>
          <p:cNvSpPr>
            <a:spLocks noChangeShapeType="1"/>
          </p:cNvSpPr>
          <p:nvPr/>
        </p:nvSpPr>
        <p:spPr bwMode="auto">
          <a:xfrm flipH="1">
            <a:off x="3897313" y="44164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Line 14"/>
          <p:cNvSpPr>
            <a:spLocks noChangeShapeType="1"/>
          </p:cNvSpPr>
          <p:nvPr/>
        </p:nvSpPr>
        <p:spPr bwMode="auto">
          <a:xfrm flipH="1">
            <a:off x="3897313" y="47212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Text Box 15"/>
          <p:cNvSpPr txBox="1">
            <a:spLocks noChangeArrowheads="1"/>
          </p:cNvSpPr>
          <p:nvPr/>
        </p:nvSpPr>
        <p:spPr bwMode="auto">
          <a:xfrm>
            <a:off x="5722938" y="4341813"/>
            <a:ext cx="865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2000">
                <a:latin typeface="Verdana" pitchFamily="34" charset="0"/>
              </a:rPr>
              <a:t>HEAT</a:t>
            </a:r>
          </a:p>
        </p:txBody>
      </p:sp>
      <p:sp>
        <p:nvSpPr>
          <p:cNvPr id="37899" name="Text Box 26"/>
          <p:cNvSpPr txBox="1">
            <a:spLocks noChangeArrowheads="1"/>
          </p:cNvSpPr>
          <p:nvPr/>
        </p:nvSpPr>
        <p:spPr bwMode="auto">
          <a:xfrm>
            <a:off x="2590800" y="4191000"/>
            <a:ext cx="1333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2000">
                <a:latin typeface="Verdana" pitchFamily="34" charset="0"/>
              </a:rPr>
              <a:t>TEMP1_L</a:t>
            </a:r>
          </a:p>
          <a:p>
            <a:pPr algn="ctr"/>
            <a:r>
              <a:rPr lang="en-US" altLang="x-none" sz="2000">
                <a:latin typeface="Verdana" pitchFamily="34" charset="0"/>
              </a:rPr>
              <a:t>TEMP2_L</a:t>
            </a:r>
          </a:p>
        </p:txBody>
      </p:sp>
      <p:graphicFrame>
        <p:nvGraphicFramePr>
          <p:cNvPr id="37900" name="Object 2"/>
          <p:cNvGraphicFramePr>
            <a:graphicFrameLocks noChangeAspect="1"/>
          </p:cNvGraphicFramePr>
          <p:nvPr/>
        </p:nvGraphicFramePr>
        <p:xfrm>
          <a:off x="2347913" y="2568575"/>
          <a:ext cx="44053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0" name="Equation" r:id="rId3" imgW="2070100" imgH="203200" progId="Equation.3">
                  <p:embed/>
                </p:oleObj>
              </mc:Choice>
              <mc:Fallback>
                <p:oleObj name="Equation" r:id="rId3" imgW="2070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3" y="2568575"/>
                        <a:ext cx="44053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930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6" grpId="0" animBg="1"/>
      <p:bldP spid="37897" grpId="0" animBg="1"/>
      <p:bldP spid="37898" grpId="0"/>
      <p:bldP spid="3789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on CENG 232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5141" y="1066800"/>
            <a:ext cx="7963059" cy="4937760"/>
          </a:xfrm>
        </p:spPr>
        <p:txBody>
          <a:bodyPr/>
          <a:lstStyle/>
          <a:p>
            <a:r>
              <a:rPr lang="en-US" sz="2400" dirty="0"/>
              <a:t>Digital </a:t>
            </a:r>
            <a:r>
              <a:rPr lang="en-US" sz="2400" dirty="0" err="1"/>
              <a:t>vs</a:t>
            </a:r>
            <a:r>
              <a:rPr lang="en-US" sz="2400" dirty="0"/>
              <a:t> Analog</a:t>
            </a:r>
          </a:p>
          <a:p>
            <a:r>
              <a:rPr lang="en-US" sz="2400" dirty="0"/>
              <a:t>Binary Digital Systems </a:t>
            </a:r>
          </a:p>
          <a:p>
            <a:pPr lvl="1"/>
            <a:r>
              <a:rPr lang="en-US" sz="2000" dirty="0"/>
              <a:t>Represented physically by voltage, or ..</a:t>
            </a:r>
          </a:p>
          <a:p>
            <a:r>
              <a:rPr lang="en-US" sz="2400" dirty="0"/>
              <a:t>Boolean Algebra (Switching Algebra)</a:t>
            </a:r>
          </a:p>
          <a:p>
            <a:pPr lvl="1"/>
            <a:r>
              <a:rPr lang="en-US" sz="2000" dirty="0"/>
              <a:t>A way to express logic functions algebraically</a:t>
            </a:r>
          </a:p>
          <a:p>
            <a:r>
              <a:rPr lang="en-US" sz="2400" dirty="0"/>
              <a:t>Simplify Boolean functions</a:t>
            </a:r>
          </a:p>
          <a:p>
            <a:pPr lvl="1"/>
            <a:r>
              <a:rPr lang="en-US" sz="2000" dirty="0"/>
              <a:t>Algebraically, or using K-maps</a:t>
            </a:r>
          </a:p>
          <a:p>
            <a:pPr lvl="1"/>
            <a:r>
              <a:rPr lang="en-US" sz="2000" dirty="0"/>
              <a:t>To have economical implementations</a:t>
            </a:r>
          </a:p>
          <a:p>
            <a:r>
              <a:rPr lang="en-US" sz="2400" dirty="0"/>
              <a:t>Digital Gates that manipulates the signals to achieve functionality</a:t>
            </a:r>
          </a:p>
          <a:p>
            <a:r>
              <a:rPr lang="en-US" sz="2400" dirty="0"/>
              <a:t>Analyze the behavior of a logic circuit</a:t>
            </a:r>
          </a:p>
          <a:p>
            <a:pPr lvl="1"/>
            <a:r>
              <a:rPr lang="en-US" sz="2000" dirty="0"/>
              <a:t>Literal </a:t>
            </a:r>
          </a:p>
          <a:p>
            <a:pPr lvl="1"/>
            <a:r>
              <a:rPr lang="en-US" sz="2000" dirty="0"/>
              <a:t>Symbolic</a:t>
            </a:r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C2BE9CED-CA19-4399-A4E6-C6039C9B7BC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88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320377" y="3886200"/>
            <a:ext cx="6833023" cy="990600"/>
          </a:xfrm>
        </p:spPr>
        <p:txBody>
          <a:bodyPr/>
          <a:lstStyle/>
          <a:p>
            <a:r>
              <a:rPr lang="en-US" dirty="0"/>
              <a:t>Combinational Circuit Design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232 -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94E2469C-8D18-4136-8E61-20EA9B4518F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5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92A9A0A7-46E9-4F1D-92B8-9CB4BEE02DA8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38920" name="Rectangle 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Design Methodology</a:t>
            </a:r>
          </a:p>
        </p:txBody>
      </p:sp>
      <p:sp>
        <p:nvSpPr>
          <p:cNvPr id="38921" name="Rectangle 9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x-none" dirty="0"/>
              <a:t>We start with some form of a problem statement</a:t>
            </a:r>
          </a:p>
          <a:p>
            <a:pPr lvl="1"/>
            <a:r>
              <a:rPr lang="en-US" altLang="x-none" dirty="0"/>
              <a:t>Usually just text; ambiguous, poorly stated</a:t>
            </a:r>
          </a:p>
          <a:p>
            <a:endParaRPr lang="en-US" altLang="x-none" dirty="0"/>
          </a:p>
          <a:p>
            <a:r>
              <a:rPr lang="en-US" altLang="x-none" dirty="0"/>
              <a:t>We must produce a design representation</a:t>
            </a:r>
          </a:p>
          <a:p>
            <a:pPr lvl="1"/>
            <a:r>
              <a:rPr lang="en-US" altLang="x-none" dirty="0"/>
              <a:t>Minimized switching algebra expressions</a:t>
            </a:r>
          </a:p>
          <a:p>
            <a:endParaRPr lang="en-US" altLang="x-none" dirty="0"/>
          </a:p>
          <a:p>
            <a:r>
              <a:rPr lang="en-US" altLang="x-none" dirty="0"/>
              <a:t>The primary problem we have, is first to concisely define the true problem we are to solve</a:t>
            </a:r>
          </a:p>
          <a:p>
            <a:pPr lvl="1"/>
            <a:r>
              <a:rPr lang="en-US" altLang="x-none" dirty="0"/>
              <a:t>Define the “system” requirements</a:t>
            </a:r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11"/>
          </p:nvPr>
        </p:nvSpPr>
        <p:spPr bwMode="auto">
          <a:custGeom>
            <a:avLst/>
            <a:gdLst>
              <a:gd name="T0" fmla="*/ 0 w 2895600"/>
              <a:gd name="T1" fmla="*/ 0 h 304800"/>
              <a:gd name="T2" fmla="*/ 4111106 w 2895600"/>
              <a:gd name="T3" fmla="*/ 0 h 304800"/>
              <a:gd name="T4" fmla="*/ 4111106 w 2895600"/>
              <a:gd name="T5" fmla="*/ 273844 h 304800"/>
              <a:gd name="T6" fmla="*/ 0 w 2895600"/>
              <a:gd name="T7" fmla="*/ 273844 h 304800"/>
              <a:gd name="T8" fmla="*/ 0 w 2895600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0"/>
              <a:gd name="T16" fmla="*/ 0 h 304800"/>
              <a:gd name="T17" fmla="*/ 2895600 w 289560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0" h="304800">
                <a:moveTo>
                  <a:pt x="0" y="0"/>
                </a:moveTo>
                <a:lnTo>
                  <a:pt x="2895600" y="0"/>
                </a:lnTo>
                <a:lnTo>
                  <a:pt x="2895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x-none">
                <a:latin typeface="Verdana" pitchFamily="34" charset="0"/>
              </a:rPr>
              <a:t>232 - Logic Design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2ADD221B-F328-412A-BD0B-FE8AC1ED939B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39944" name="Rectangle 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Design Methodology (Cont’d.)</a:t>
            </a:r>
          </a:p>
        </p:txBody>
      </p:sp>
      <p:sp>
        <p:nvSpPr>
          <p:cNvPr id="39945" name="Rectangle 9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x-none" dirty="0"/>
              <a:t>Step 1 - Break down the problem statement</a:t>
            </a:r>
          </a:p>
          <a:p>
            <a:pPr lvl="1"/>
            <a:r>
              <a:rPr lang="en-US" altLang="x-none" dirty="0"/>
              <a:t>Identify system inputs and outputs</a:t>
            </a:r>
          </a:p>
          <a:p>
            <a:pPr lvl="1"/>
            <a:r>
              <a:rPr lang="en-US" altLang="x-none" dirty="0"/>
              <a:t>Extract the stated input-output relationship(s)</a:t>
            </a:r>
          </a:p>
          <a:p>
            <a:pPr lvl="1"/>
            <a:r>
              <a:rPr lang="en-US" altLang="x-none" dirty="0"/>
              <a:t>State the above as system (black-box) level requirements.  BE PRECISE!</a:t>
            </a:r>
          </a:p>
          <a:p>
            <a:endParaRPr lang="en-US" altLang="x-none" dirty="0"/>
          </a:p>
          <a:p>
            <a:r>
              <a:rPr lang="en-US" altLang="x-none" dirty="0"/>
              <a:t>Step 2 - Perform initial system definition</a:t>
            </a:r>
          </a:p>
          <a:p>
            <a:pPr lvl="1"/>
            <a:r>
              <a:rPr lang="en-US" altLang="x-none" dirty="0"/>
              <a:t>Define interface variables and representation</a:t>
            </a:r>
          </a:p>
          <a:p>
            <a:pPr lvl="2"/>
            <a:r>
              <a:rPr lang="en-US" altLang="x-none" dirty="0"/>
              <a:t>If representation is not defined in problem statement, make preliminary assignment</a:t>
            </a:r>
          </a:p>
          <a:p>
            <a:pPr lvl="1"/>
            <a:r>
              <a:rPr lang="en-US" altLang="x-none" dirty="0"/>
              <a:t>Restate I/O relationship as algorithm, equation, simulation, etc.</a:t>
            </a:r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11"/>
          </p:nvPr>
        </p:nvSpPr>
        <p:spPr bwMode="auto">
          <a:custGeom>
            <a:avLst/>
            <a:gdLst>
              <a:gd name="T0" fmla="*/ 0 w 2895600"/>
              <a:gd name="T1" fmla="*/ 0 h 304800"/>
              <a:gd name="T2" fmla="*/ 4111106 w 2895600"/>
              <a:gd name="T3" fmla="*/ 0 h 304800"/>
              <a:gd name="T4" fmla="*/ 4111106 w 2895600"/>
              <a:gd name="T5" fmla="*/ 273844 h 304800"/>
              <a:gd name="T6" fmla="*/ 0 w 2895600"/>
              <a:gd name="T7" fmla="*/ 273844 h 304800"/>
              <a:gd name="T8" fmla="*/ 0 w 2895600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0"/>
              <a:gd name="T16" fmla="*/ 0 h 304800"/>
              <a:gd name="T17" fmla="*/ 2895600 w 289560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0" h="304800">
                <a:moveTo>
                  <a:pt x="0" y="0"/>
                </a:moveTo>
                <a:lnTo>
                  <a:pt x="2895600" y="0"/>
                </a:lnTo>
                <a:lnTo>
                  <a:pt x="2895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x-none">
                <a:latin typeface="Verdana" pitchFamily="34" charset="0"/>
              </a:rPr>
              <a:t>232 - Logic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5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B4C8D44-C81B-47B6-A450-580F3908091C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40968" name="Rectangle 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Design Methodology (Cont’d.)</a:t>
            </a:r>
          </a:p>
        </p:txBody>
      </p:sp>
      <p:sp>
        <p:nvSpPr>
          <p:cNvPr id="40969" name="Rectangle 9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x-none" dirty="0"/>
              <a:t>Step 3 - Translate relationships to logic representation</a:t>
            </a:r>
          </a:p>
          <a:p>
            <a:pPr lvl="1"/>
            <a:r>
              <a:rPr lang="en-US" altLang="x-none" dirty="0"/>
              <a:t>Construct truth table, generate S.A. expressions</a:t>
            </a:r>
          </a:p>
          <a:p>
            <a:pPr lvl="1"/>
            <a:r>
              <a:rPr lang="en-US" altLang="x-none" dirty="0"/>
              <a:t>This is the formal statement of the I/O relationship(s)</a:t>
            </a:r>
          </a:p>
          <a:p>
            <a:endParaRPr lang="en-US" altLang="x-none" dirty="0"/>
          </a:p>
          <a:p>
            <a:r>
              <a:rPr lang="en-US" altLang="x-none" dirty="0"/>
              <a:t>Step 4 - Generate minimal set of logic expressions</a:t>
            </a:r>
          </a:p>
          <a:p>
            <a:pPr lvl="1"/>
            <a:r>
              <a:rPr lang="en-US" altLang="x-none" dirty="0"/>
              <a:t>Rapid prototyping development tools</a:t>
            </a:r>
          </a:p>
          <a:p>
            <a:pPr lvl="1"/>
            <a:r>
              <a:rPr lang="en-US" altLang="x-none" dirty="0" err="1"/>
              <a:t>Karnaugh</a:t>
            </a:r>
            <a:r>
              <a:rPr lang="en-US" altLang="x-none" dirty="0"/>
              <a:t> maps, </a:t>
            </a:r>
            <a:r>
              <a:rPr lang="en-US" altLang="x-none" dirty="0" err="1"/>
              <a:t>Quine-McCluskey</a:t>
            </a:r>
            <a:r>
              <a:rPr lang="en-US" altLang="x-none" dirty="0"/>
              <a:t>, etc.</a:t>
            </a: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11"/>
          </p:nvPr>
        </p:nvSpPr>
        <p:spPr bwMode="auto">
          <a:custGeom>
            <a:avLst/>
            <a:gdLst>
              <a:gd name="T0" fmla="*/ 0 w 2895600"/>
              <a:gd name="T1" fmla="*/ 0 h 304800"/>
              <a:gd name="T2" fmla="*/ 4111106 w 2895600"/>
              <a:gd name="T3" fmla="*/ 0 h 304800"/>
              <a:gd name="T4" fmla="*/ 4111106 w 2895600"/>
              <a:gd name="T5" fmla="*/ 273844 h 304800"/>
              <a:gd name="T6" fmla="*/ 0 w 2895600"/>
              <a:gd name="T7" fmla="*/ 273844 h 304800"/>
              <a:gd name="T8" fmla="*/ 0 w 2895600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0"/>
              <a:gd name="T16" fmla="*/ 0 h 304800"/>
              <a:gd name="T17" fmla="*/ 2895600 w 289560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0" h="304800">
                <a:moveTo>
                  <a:pt x="0" y="0"/>
                </a:moveTo>
                <a:lnTo>
                  <a:pt x="2895600" y="0"/>
                </a:lnTo>
                <a:lnTo>
                  <a:pt x="2895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x-none">
                <a:latin typeface="Verdana" pitchFamily="34" charset="0"/>
              </a:rPr>
              <a:t>232 - Logic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9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38604327-414C-4B66-84D4-29E094742F80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41992" name="Rectangle 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Design Methodology (Cont’d.)</a:t>
            </a:r>
          </a:p>
        </p:txBody>
      </p:sp>
      <p:sp>
        <p:nvSpPr>
          <p:cNvPr id="41993" name="Rectangle 9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x-none" dirty="0"/>
              <a:t>Step 5 - Implement and verify the design</a:t>
            </a:r>
          </a:p>
          <a:p>
            <a:pPr lvl="1"/>
            <a:r>
              <a:rPr lang="en-US" altLang="x-none" dirty="0"/>
              <a:t>Rapid prototyping (programmable logic) - target device and simulate timing behavior</a:t>
            </a:r>
          </a:p>
          <a:p>
            <a:pPr lvl="1"/>
            <a:r>
              <a:rPr lang="en-US" altLang="x-none" dirty="0"/>
              <a:t>Otherwise, draw schematic</a:t>
            </a:r>
          </a:p>
          <a:p>
            <a:pPr lvl="2"/>
            <a:r>
              <a:rPr lang="en-US" altLang="x-none" dirty="0"/>
              <a:t>Lots of ways to actually implement the equations</a:t>
            </a:r>
          </a:p>
          <a:p>
            <a:pPr lvl="2"/>
            <a:r>
              <a:rPr lang="en-US" altLang="x-none" dirty="0"/>
              <a:t>Must know what logic family you are to use.</a:t>
            </a:r>
          </a:p>
          <a:p>
            <a:pPr lvl="1"/>
            <a:r>
              <a:rPr lang="en-US" altLang="x-none" dirty="0"/>
              <a:t>Acid test is to build the circuit and test it</a:t>
            </a:r>
          </a:p>
          <a:p>
            <a:pPr lvl="2"/>
            <a:r>
              <a:rPr lang="en-US" altLang="x-none" dirty="0"/>
              <a:t>Must operate in real-world environment</a:t>
            </a:r>
          </a:p>
          <a:p>
            <a:pPr lvl="2"/>
            <a:r>
              <a:rPr lang="en-US" altLang="x-none" dirty="0"/>
              <a:t>Noise, temperature, other factors may cause problems</a:t>
            </a:r>
          </a:p>
          <a:p>
            <a:pPr lvl="2"/>
            <a:endParaRPr lang="en-US" altLang="x-none" dirty="0"/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11"/>
          </p:nvPr>
        </p:nvSpPr>
        <p:spPr bwMode="auto">
          <a:custGeom>
            <a:avLst/>
            <a:gdLst>
              <a:gd name="T0" fmla="*/ 0 w 2895600"/>
              <a:gd name="T1" fmla="*/ 0 h 304800"/>
              <a:gd name="T2" fmla="*/ 4111106 w 2895600"/>
              <a:gd name="T3" fmla="*/ 0 h 304800"/>
              <a:gd name="T4" fmla="*/ 4111106 w 2895600"/>
              <a:gd name="T5" fmla="*/ 273844 h 304800"/>
              <a:gd name="T6" fmla="*/ 0 w 2895600"/>
              <a:gd name="T7" fmla="*/ 273844 h 304800"/>
              <a:gd name="T8" fmla="*/ 0 w 2895600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0"/>
              <a:gd name="T16" fmla="*/ 0 h 304800"/>
              <a:gd name="T17" fmla="*/ 2895600 w 289560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0" h="304800">
                <a:moveTo>
                  <a:pt x="0" y="0"/>
                </a:moveTo>
                <a:lnTo>
                  <a:pt x="2895600" y="0"/>
                </a:lnTo>
                <a:lnTo>
                  <a:pt x="2895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x-none">
                <a:latin typeface="Verdana" pitchFamily="34" charset="0"/>
              </a:rPr>
              <a:t>232 - Logic Design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2748B44F-A21A-4A9D-83D7-0A59A670785D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6392" name="Rectangle 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Design Hierarchy</a:t>
            </a:r>
          </a:p>
        </p:txBody>
      </p:sp>
      <p:sp>
        <p:nvSpPr>
          <p:cNvPr id="16393" name="Rectangle 9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x-none" dirty="0"/>
              <a:t>Large systems are usually too complex to design as a single entity</a:t>
            </a:r>
          </a:p>
          <a:p>
            <a:pPr lvl="1"/>
            <a:r>
              <a:rPr lang="en-US" altLang="x-none" dirty="0"/>
              <a:t>i.e., a 16 bit binary adder has 32 inputs and therefore there are 2^32 rows in the truth table!</a:t>
            </a:r>
          </a:p>
          <a:p>
            <a:r>
              <a:rPr lang="en-US" altLang="x-none" dirty="0"/>
              <a:t>System is usually partitioned into smaller parts which are further partitioned …</a:t>
            </a:r>
          </a:p>
          <a:p>
            <a:r>
              <a:rPr lang="en-US" altLang="x-none" dirty="0"/>
              <a:t>This defines a hierarchy of design from complex to simple; </a:t>
            </a:r>
          </a:p>
          <a:p>
            <a:pPr lvl="1"/>
            <a:r>
              <a:rPr lang="en-US" altLang="x-none" dirty="0"/>
              <a:t>“top to bottom”</a:t>
            </a:r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 bwMode="auto">
          <a:custGeom>
            <a:avLst/>
            <a:gdLst>
              <a:gd name="T0" fmla="*/ 0 w 2895600"/>
              <a:gd name="T1" fmla="*/ 0 h 304800"/>
              <a:gd name="T2" fmla="*/ 4111106 w 2895600"/>
              <a:gd name="T3" fmla="*/ 0 h 304800"/>
              <a:gd name="T4" fmla="*/ 4111106 w 2895600"/>
              <a:gd name="T5" fmla="*/ 273844 h 304800"/>
              <a:gd name="T6" fmla="*/ 0 w 2895600"/>
              <a:gd name="T7" fmla="*/ 273844 h 304800"/>
              <a:gd name="T8" fmla="*/ 0 w 2895600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0"/>
              <a:gd name="T16" fmla="*/ 0 h 304800"/>
              <a:gd name="T17" fmla="*/ 2895600 w 289560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0" h="304800">
                <a:moveTo>
                  <a:pt x="0" y="0"/>
                </a:moveTo>
                <a:lnTo>
                  <a:pt x="2895600" y="0"/>
                </a:lnTo>
                <a:lnTo>
                  <a:pt x="2895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x-none">
                <a:latin typeface="Verdana" pitchFamily="34" charset="0"/>
              </a:rPr>
              <a:t>232 - Logic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BA2830D8-CD25-4A72-9C54-ED0039EC3CCE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43021" name="Rectangle 1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BCD to XS3 Example</a:t>
            </a:r>
          </a:p>
        </p:txBody>
      </p:sp>
      <p:sp>
        <p:nvSpPr>
          <p:cNvPr id="43022" name="Rectangle 1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x-none" dirty="0"/>
              <a:t>Initial Statement:  “Design a circuit to convert BCD to XS3.”</a:t>
            </a:r>
          </a:p>
          <a:p>
            <a:pPr lvl="1"/>
            <a:r>
              <a:rPr lang="en-US" altLang="x-none" dirty="0"/>
              <a:t>1) We need to restate and translate this to specific requirements</a:t>
            </a:r>
          </a:p>
          <a:p>
            <a:pPr lvl="2"/>
            <a:r>
              <a:rPr lang="en-US" altLang="x-none" dirty="0"/>
              <a:t>R1: The circuit shall input one BCD digit</a:t>
            </a:r>
          </a:p>
          <a:p>
            <a:pPr lvl="2"/>
            <a:r>
              <a:rPr lang="en-US" altLang="x-none" dirty="0"/>
              <a:t>R2: The circuit shall output one XS3 digit</a:t>
            </a:r>
          </a:p>
          <a:p>
            <a:pPr lvl="2"/>
            <a:r>
              <a:rPr lang="en-US" altLang="x-none" dirty="0"/>
              <a:t>R3: The XS3 output shall be the equivalent decimal value as the BCD input value</a:t>
            </a: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11"/>
          </p:nvPr>
        </p:nvSpPr>
        <p:spPr bwMode="auto">
          <a:custGeom>
            <a:avLst/>
            <a:gdLst>
              <a:gd name="T0" fmla="*/ 0 w 2895600"/>
              <a:gd name="T1" fmla="*/ 0 h 304800"/>
              <a:gd name="T2" fmla="*/ 4111106 w 2895600"/>
              <a:gd name="T3" fmla="*/ 0 h 304800"/>
              <a:gd name="T4" fmla="*/ 4111106 w 2895600"/>
              <a:gd name="T5" fmla="*/ 273844 h 304800"/>
              <a:gd name="T6" fmla="*/ 0 w 2895600"/>
              <a:gd name="T7" fmla="*/ 273844 h 304800"/>
              <a:gd name="T8" fmla="*/ 0 w 2895600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0"/>
              <a:gd name="T16" fmla="*/ 0 h 304800"/>
              <a:gd name="T17" fmla="*/ 2895600 w 289560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0" h="304800">
                <a:moveTo>
                  <a:pt x="0" y="0"/>
                </a:moveTo>
                <a:lnTo>
                  <a:pt x="2895600" y="0"/>
                </a:lnTo>
                <a:lnTo>
                  <a:pt x="2895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x-none">
                <a:latin typeface="Verdana" pitchFamily="34" charset="0"/>
              </a:rPr>
              <a:t>232 - Logic Design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78000" y="5029200"/>
            <a:ext cx="5922963" cy="1219200"/>
            <a:chOff x="1778000" y="5029200"/>
            <a:chExt cx="5922963" cy="1219200"/>
          </a:xfrm>
        </p:grpSpPr>
        <p:sp>
          <p:nvSpPr>
            <p:cNvPr id="43015" name="Rectangle 4"/>
            <p:cNvSpPr>
              <a:spLocks noChangeArrowheads="1"/>
            </p:cNvSpPr>
            <p:nvPr/>
          </p:nvSpPr>
          <p:spPr bwMode="auto">
            <a:xfrm>
              <a:off x="3449638" y="5029200"/>
              <a:ext cx="2667000" cy="1219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x-none" sz="2000" dirty="0">
                  <a:latin typeface="Verdana" pitchFamily="34" charset="0"/>
                </a:rPr>
                <a:t>BCD(X) to XS3(X) </a:t>
              </a:r>
            </a:p>
          </p:txBody>
        </p:sp>
        <p:sp>
          <p:nvSpPr>
            <p:cNvPr id="43016" name="Line 5"/>
            <p:cNvSpPr>
              <a:spLocks noChangeShapeType="1"/>
            </p:cNvSpPr>
            <p:nvPr/>
          </p:nvSpPr>
          <p:spPr bwMode="auto">
            <a:xfrm>
              <a:off x="2611438" y="5638800"/>
              <a:ext cx="8382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7" name="Line 6"/>
            <p:cNvSpPr>
              <a:spLocks noChangeShapeType="1"/>
            </p:cNvSpPr>
            <p:nvPr/>
          </p:nvSpPr>
          <p:spPr bwMode="auto">
            <a:xfrm>
              <a:off x="6116638" y="5638800"/>
              <a:ext cx="8382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8" name="Text Box 7"/>
            <p:cNvSpPr txBox="1">
              <a:spLocks noChangeArrowheads="1"/>
            </p:cNvSpPr>
            <p:nvPr/>
          </p:nvSpPr>
          <p:spPr bwMode="auto">
            <a:xfrm>
              <a:off x="1778000" y="5257800"/>
              <a:ext cx="741363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2000">
                  <a:latin typeface="Verdana" pitchFamily="34" charset="0"/>
                </a:rPr>
                <a:t>BCD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digit</a:t>
              </a:r>
            </a:p>
          </p:txBody>
        </p:sp>
        <p:sp>
          <p:nvSpPr>
            <p:cNvPr id="43019" name="Text Box 8"/>
            <p:cNvSpPr txBox="1">
              <a:spLocks noChangeArrowheads="1"/>
            </p:cNvSpPr>
            <p:nvPr/>
          </p:nvSpPr>
          <p:spPr bwMode="auto">
            <a:xfrm>
              <a:off x="6959600" y="5257800"/>
              <a:ext cx="741363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2000">
                  <a:latin typeface="Verdana" pitchFamily="34" charset="0"/>
                </a:rPr>
                <a:t>XS3</a:t>
              </a:r>
            </a:p>
            <a:p>
              <a:pPr algn="ctr"/>
              <a:r>
                <a:rPr lang="en-US" altLang="x-none" sz="2000">
                  <a:latin typeface="Verdana" pitchFamily="34" charset="0"/>
                </a:rPr>
                <a:t>digit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1.5.jpg" descr="1.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371600"/>
            <a:ext cx="56007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3"/>
          <p:cNvSpPr txBox="1">
            <a:spLocks/>
          </p:cNvSpPr>
          <p:nvPr/>
        </p:nvSpPr>
        <p:spPr bwMode="auto">
          <a:xfrm>
            <a:off x="609600" y="762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9pPr>
          </a:lstStyle>
          <a:p>
            <a:r>
              <a:rPr lang="en-US" altLang="x-none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BCD to XS3 Example</a:t>
            </a:r>
          </a:p>
        </p:txBody>
      </p:sp>
    </p:spTree>
    <p:extLst>
      <p:ext uri="{BB962C8B-B14F-4D97-AF65-F5344CB8AC3E}">
        <p14:creationId xmlns:p14="http://schemas.microsoft.com/office/powerpoint/2010/main" val="11802463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B7FE3097-9389-4B37-A282-3B1A05A4F339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44040" name="Rectangle 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BCD to XS3 Example (Cont’d.)</a:t>
            </a:r>
          </a:p>
        </p:txBody>
      </p:sp>
      <p:sp>
        <p:nvSpPr>
          <p:cNvPr id="44041" name="Rectangle 9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x-none" dirty="0"/>
              <a:t>2) Now we need to define the interfaces in detail</a:t>
            </a:r>
          </a:p>
          <a:p>
            <a:pPr lvl="2"/>
            <a:r>
              <a:rPr lang="en-US" altLang="x-none" dirty="0"/>
              <a:t>We know that the input is one decimal digit in BCD representation, i.e. 4 bits, BCD := {b3, b2, b1, b0}</a:t>
            </a:r>
          </a:p>
          <a:p>
            <a:pPr lvl="2"/>
            <a:r>
              <a:rPr lang="en-US" altLang="x-none" dirty="0"/>
              <a:t>The output is one XS3 decimal digit, which is also 4 bits, i.e. XS3 := {x3, x2, x1, x0}</a:t>
            </a:r>
          </a:p>
          <a:p>
            <a:pPr lvl="2"/>
            <a:r>
              <a:rPr lang="en-US" altLang="x-none" dirty="0"/>
              <a:t>Usually, well known representations don’t need explicit definition;  when in doubt, DEFINE IT!</a:t>
            </a:r>
          </a:p>
          <a:p>
            <a:endParaRPr lang="en-US" altLang="x-none" dirty="0"/>
          </a:p>
          <a:p>
            <a:r>
              <a:rPr lang="en-US" altLang="x-none" dirty="0"/>
              <a:t>3) Now we use a truth table to define the logical input/output relationship</a:t>
            </a:r>
          </a:p>
          <a:p>
            <a:pPr lvl="2"/>
            <a:r>
              <a:rPr lang="en-US" altLang="x-none" dirty="0"/>
              <a:t>Only 10 of 16 possible input combinations are valid</a:t>
            </a:r>
          </a:p>
          <a:p>
            <a:pPr lvl="2"/>
            <a:r>
              <a:rPr lang="en-US" altLang="x-none" dirty="0"/>
              <a:t>We’ll assume last 6 won’t occur; i.e. are don’t cares</a:t>
            </a: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 bwMode="auto">
          <a:custGeom>
            <a:avLst/>
            <a:gdLst>
              <a:gd name="T0" fmla="*/ 0 w 2895600"/>
              <a:gd name="T1" fmla="*/ 0 h 304800"/>
              <a:gd name="T2" fmla="*/ 4111106 w 2895600"/>
              <a:gd name="T3" fmla="*/ 0 h 304800"/>
              <a:gd name="T4" fmla="*/ 4111106 w 2895600"/>
              <a:gd name="T5" fmla="*/ 273844 h 304800"/>
              <a:gd name="T6" fmla="*/ 0 w 2895600"/>
              <a:gd name="T7" fmla="*/ 273844 h 304800"/>
              <a:gd name="T8" fmla="*/ 0 w 2895600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0"/>
              <a:gd name="T16" fmla="*/ 0 h 304800"/>
              <a:gd name="T17" fmla="*/ 2895600 w 289560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0" h="304800">
                <a:moveTo>
                  <a:pt x="0" y="0"/>
                </a:moveTo>
                <a:lnTo>
                  <a:pt x="2895600" y="0"/>
                </a:lnTo>
                <a:lnTo>
                  <a:pt x="2895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x-none">
                <a:latin typeface="Verdana" pitchFamily="34" charset="0"/>
              </a:rPr>
              <a:t>232 - Logic Design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A165341E-B2D8-4F82-BDE1-AE0E3745F9D2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45077" name="Rectangle 2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BCD to XS3 Example (Cont’d.)</a:t>
            </a:r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1"/>
          </p:nvPr>
        </p:nvSpPr>
        <p:spPr bwMode="auto">
          <a:custGeom>
            <a:avLst/>
            <a:gdLst>
              <a:gd name="T0" fmla="*/ 0 w 2895600"/>
              <a:gd name="T1" fmla="*/ 0 h 304800"/>
              <a:gd name="T2" fmla="*/ 4111106 w 2895600"/>
              <a:gd name="T3" fmla="*/ 0 h 304800"/>
              <a:gd name="T4" fmla="*/ 4111106 w 2895600"/>
              <a:gd name="T5" fmla="*/ 273844 h 304800"/>
              <a:gd name="T6" fmla="*/ 0 w 2895600"/>
              <a:gd name="T7" fmla="*/ 273844 h 304800"/>
              <a:gd name="T8" fmla="*/ 0 w 2895600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0"/>
              <a:gd name="T16" fmla="*/ 0 h 304800"/>
              <a:gd name="T17" fmla="*/ 2895600 w 289560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0" h="304800">
                <a:moveTo>
                  <a:pt x="0" y="0"/>
                </a:moveTo>
                <a:lnTo>
                  <a:pt x="2895600" y="0"/>
                </a:lnTo>
                <a:lnTo>
                  <a:pt x="2895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x-none">
                <a:latin typeface="Verdana" pitchFamily="34" charset="0"/>
              </a:rPr>
              <a:t>232 - Logic Design</a:t>
            </a:r>
          </a:p>
        </p:txBody>
      </p:sp>
      <p:grpSp>
        <p:nvGrpSpPr>
          <p:cNvPr id="45062" name="Group 3"/>
          <p:cNvGrpSpPr>
            <a:grpSpLocks/>
          </p:cNvGrpSpPr>
          <p:nvPr/>
        </p:nvGrpSpPr>
        <p:grpSpPr bwMode="auto">
          <a:xfrm>
            <a:off x="2362200" y="1136650"/>
            <a:ext cx="2819400" cy="5035550"/>
            <a:chOff x="1776" y="672"/>
            <a:chExt cx="1776" cy="3172"/>
          </a:xfrm>
        </p:grpSpPr>
        <p:sp>
          <p:nvSpPr>
            <p:cNvPr id="45065" name="Text Box 4"/>
            <p:cNvSpPr txBox="1">
              <a:spLocks noChangeArrowheads="1"/>
            </p:cNvSpPr>
            <p:nvPr/>
          </p:nvSpPr>
          <p:spPr bwMode="auto">
            <a:xfrm>
              <a:off x="2352" y="672"/>
              <a:ext cx="236" cy="3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1800"/>
                <a:t>b</a:t>
              </a:r>
              <a:r>
                <a:rPr lang="en-US" altLang="x-none" sz="1800" baseline="-25000"/>
                <a:t>0</a:t>
              </a:r>
              <a:endParaRPr lang="en-US" altLang="x-none" sz="1800"/>
            </a:p>
            <a:p>
              <a:pPr algn="ctr"/>
              <a:endParaRPr lang="en-US" altLang="x-none" sz="1800"/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1</a:t>
              </a:r>
            </a:p>
          </p:txBody>
        </p:sp>
        <p:sp>
          <p:nvSpPr>
            <p:cNvPr id="45066" name="Text Box 5"/>
            <p:cNvSpPr txBox="1">
              <a:spLocks noChangeArrowheads="1"/>
            </p:cNvSpPr>
            <p:nvPr/>
          </p:nvSpPr>
          <p:spPr bwMode="auto">
            <a:xfrm>
              <a:off x="2160" y="672"/>
              <a:ext cx="236" cy="3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1800"/>
                <a:t>b</a:t>
              </a:r>
              <a:r>
                <a:rPr lang="en-US" altLang="x-none" sz="1800" baseline="-25000"/>
                <a:t>1</a:t>
              </a:r>
              <a:endParaRPr lang="en-US" altLang="x-none" sz="1800"/>
            </a:p>
            <a:p>
              <a:pPr algn="ctr"/>
              <a:endParaRPr lang="en-US" altLang="x-none" sz="1800"/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1</a:t>
              </a:r>
            </a:p>
          </p:txBody>
        </p:sp>
        <p:sp>
          <p:nvSpPr>
            <p:cNvPr id="45067" name="Text Box 6"/>
            <p:cNvSpPr txBox="1">
              <a:spLocks noChangeArrowheads="1"/>
            </p:cNvSpPr>
            <p:nvPr/>
          </p:nvSpPr>
          <p:spPr bwMode="auto">
            <a:xfrm>
              <a:off x="1968" y="672"/>
              <a:ext cx="236" cy="3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1800"/>
                <a:t>b</a:t>
              </a:r>
              <a:r>
                <a:rPr lang="en-US" altLang="x-none" sz="1800" baseline="-25000"/>
                <a:t>2</a:t>
              </a:r>
              <a:endParaRPr lang="en-US" altLang="x-none" sz="1800"/>
            </a:p>
            <a:p>
              <a:pPr algn="ctr"/>
              <a:endParaRPr lang="en-US" altLang="x-none" sz="1800"/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1</a:t>
              </a:r>
            </a:p>
          </p:txBody>
        </p:sp>
        <p:sp>
          <p:nvSpPr>
            <p:cNvPr id="45068" name="Text Box 7"/>
            <p:cNvSpPr txBox="1">
              <a:spLocks noChangeArrowheads="1"/>
            </p:cNvSpPr>
            <p:nvPr/>
          </p:nvSpPr>
          <p:spPr bwMode="auto">
            <a:xfrm>
              <a:off x="1776" y="672"/>
              <a:ext cx="236" cy="3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1800"/>
                <a:t>b</a:t>
              </a:r>
              <a:r>
                <a:rPr lang="en-US" altLang="x-none" sz="1800" baseline="-25000"/>
                <a:t>3</a:t>
              </a:r>
              <a:endParaRPr lang="en-US" altLang="x-none" sz="1800"/>
            </a:p>
            <a:p>
              <a:pPr algn="ctr"/>
              <a:endParaRPr lang="en-US" altLang="x-none" sz="1800"/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1</a:t>
              </a:r>
            </a:p>
          </p:txBody>
        </p:sp>
        <p:sp>
          <p:nvSpPr>
            <p:cNvPr id="45069" name="Text Box 8"/>
            <p:cNvSpPr txBox="1">
              <a:spLocks noChangeArrowheads="1"/>
            </p:cNvSpPr>
            <p:nvPr/>
          </p:nvSpPr>
          <p:spPr bwMode="auto">
            <a:xfrm>
              <a:off x="3312" y="672"/>
              <a:ext cx="236" cy="3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1800"/>
                <a:t>x</a:t>
              </a:r>
              <a:r>
                <a:rPr lang="en-US" altLang="x-none" sz="1800" baseline="-25000"/>
                <a:t>0</a:t>
              </a:r>
              <a:endParaRPr lang="en-US" altLang="x-none" sz="1800"/>
            </a:p>
            <a:p>
              <a:pPr algn="ctr"/>
              <a:endParaRPr lang="en-US" altLang="x-none" sz="1800"/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-</a:t>
              </a:r>
            </a:p>
            <a:p>
              <a:pPr algn="ctr"/>
              <a:r>
                <a:rPr lang="en-US" altLang="x-none" sz="1800"/>
                <a:t>-</a:t>
              </a:r>
            </a:p>
            <a:p>
              <a:pPr algn="ctr"/>
              <a:r>
                <a:rPr lang="en-US" altLang="x-none" sz="1800"/>
                <a:t>-</a:t>
              </a:r>
            </a:p>
            <a:p>
              <a:pPr algn="ctr"/>
              <a:r>
                <a:rPr lang="en-US" altLang="x-none" sz="1800"/>
                <a:t>-</a:t>
              </a:r>
            </a:p>
            <a:p>
              <a:pPr algn="ctr"/>
              <a:r>
                <a:rPr lang="en-US" altLang="x-none" sz="1800"/>
                <a:t>-</a:t>
              </a:r>
            </a:p>
            <a:p>
              <a:pPr algn="ctr"/>
              <a:r>
                <a:rPr lang="en-US" altLang="x-none" sz="1800"/>
                <a:t>-</a:t>
              </a:r>
            </a:p>
          </p:txBody>
        </p:sp>
        <p:sp>
          <p:nvSpPr>
            <p:cNvPr id="45070" name="Text Box 9"/>
            <p:cNvSpPr txBox="1">
              <a:spLocks noChangeArrowheads="1"/>
            </p:cNvSpPr>
            <p:nvPr/>
          </p:nvSpPr>
          <p:spPr bwMode="auto">
            <a:xfrm>
              <a:off x="3120" y="672"/>
              <a:ext cx="236" cy="3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1800"/>
                <a:t>x</a:t>
              </a:r>
              <a:r>
                <a:rPr lang="en-US" altLang="x-none" sz="1800" baseline="-25000"/>
                <a:t>1</a:t>
              </a:r>
              <a:endParaRPr lang="en-US" altLang="x-none" sz="1800"/>
            </a:p>
            <a:p>
              <a:pPr algn="ctr"/>
              <a:endParaRPr lang="en-US" altLang="x-none" sz="1800"/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-</a:t>
              </a:r>
            </a:p>
            <a:p>
              <a:pPr algn="ctr"/>
              <a:r>
                <a:rPr lang="en-US" altLang="x-none" sz="1800"/>
                <a:t>-</a:t>
              </a:r>
            </a:p>
            <a:p>
              <a:pPr algn="ctr"/>
              <a:r>
                <a:rPr lang="en-US" altLang="x-none" sz="1800"/>
                <a:t>-</a:t>
              </a:r>
            </a:p>
            <a:p>
              <a:pPr algn="ctr"/>
              <a:r>
                <a:rPr lang="en-US" altLang="x-none" sz="1800"/>
                <a:t>-</a:t>
              </a:r>
            </a:p>
            <a:p>
              <a:pPr algn="ctr"/>
              <a:r>
                <a:rPr lang="en-US" altLang="x-none" sz="1800"/>
                <a:t>-</a:t>
              </a:r>
            </a:p>
            <a:p>
              <a:pPr algn="ctr"/>
              <a:r>
                <a:rPr lang="en-US" altLang="x-none" sz="1800"/>
                <a:t>-</a:t>
              </a:r>
            </a:p>
          </p:txBody>
        </p:sp>
        <p:sp>
          <p:nvSpPr>
            <p:cNvPr id="45071" name="Text Box 10"/>
            <p:cNvSpPr txBox="1">
              <a:spLocks noChangeArrowheads="1"/>
            </p:cNvSpPr>
            <p:nvPr/>
          </p:nvSpPr>
          <p:spPr bwMode="auto">
            <a:xfrm>
              <a:off x="2928" y="672"/>
              <a:ext cx="236" cy="3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1800"/>
                <a:t>x</a:t>
              </a:r>
              <a:r>
                <a:rPr lang="en-US" altLang="x-none" sz="1800" baseline="-25000"/>
                <a:t>2</a:t>
              </a:r>
              <a:endParaRPr lang="en-US" altLang="x-none" sz="1800"/>
            </a:p>
            <a:p>
              <a:pPr algn="ctr"/>
              <a:endParaRPr lang="en-US" altLang="x-none" sz="1800"/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-</a:t>
              </a:r>
            </a:p>
            <a:p>
              <a:pPr algn="ctr"/>
              <a:r>
                <a:rPr lang="en-US" altLang="x-none" sz="1800"/>
                <a:t>-</a:t>
              </a:r>
            </a:p>
            <a:p>
              <a:pPr algn="ctr"/>
              <a:r>
                <a:rPr lang="en-US" altLang="x-none" sz="1800"/>
                <a:t>-</a:t>
              </a:r>
            </a:p>
            <a:p>
              <a:pPr algn="ctr"/>
              <a:r>
                <a:rPr lang="en-US" altLang="x-none" sz="1800"/>
                <a:t>-</a:t>
              </a:r>
            </a:p>
            <a:p>
              <a:pPr algn="ctr"/>
              <a:r>
                <a:rPr lang="en-US" altLang="x-none" sz="1800"/>
                <a:t>-</a:t>
              </a:r>
            </a:p>
            <a:p>
              <a:pPr algn="ctr"/>
              <a:r>
                <a:rPr lang="en-US" altLang="x-none" sz="1800"/>
                <a:t>-</a:t>
              </a:r>
            </a:p>
          </p:txBody>
        </p:sp>
        <p:sp>
          <p:nvSpPr>
            <p:cNvPr id="45072" name="Text Box 11"/>
            <p:cNvSpPr txBox="1">
              <a:spLocks noChangeArrowheads="1"/>
            </p:cNvSpPr>
            <p:nvPr/>
          </p:nvSpPr>
          <p:spPr bwMode="auto">
            <a:xfrm>
              <a:off x="2736" y="672"/>
              <a:ext cx="236" cy="3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x-none" sz="1800"/>
                <a:t>x</a:t>
              </a:r>
              <a:r>
                <a:rPr lang="en-US" altLang="x-none" sz="1800" baseline="-25000"/>
                <a:t>3</a:t>
              </a:r>
              <a:endParaRPr lang="en-US" altLang="x-none" sz="1800"/>
            </a:p>
            <a:p>
              <a:pPr algn="ctr"/>
              <a:endParaRPr lang="en-US" altLang="x-none" sz="1800"/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0</a:t>
              </a:r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1</a:t>
              </a:r>
            </a:p>
            <a:p>
              <a:pPr algn="ctr"/>
              <a:r>
                <a:rPr lang="en-US" altLang="x-none" sz="1800"/>
                <a:t>-</a:t>
              </a:r>
            </a:p>
            <a:p>
              <a:pPr algn="ctr"/>
              <a:r>
                <a:rPr lang="en-US" altLang="x-none" sz="1800"/>
                <a:t>-</a:t>
              </a:r>
            </a:p>
            <a:p>
              <a:pPr algn="ctr"/>
              <a:r>
                <a:rPr lang="en-US" altLang="x-none" sz="1800"/>
                <a:t>-</a:t>
              </a:r>
            </a:p>
            <a:p>
              <a:pPr algn="ctr"/>
              <a:r>
                <a:rPr lang="en-US" altLang="x-none" sz="1800"/>
                <a:t>-</a:t>
              </a:r>
            </a:p>
            <a:p>
              <a:pPr algn="ctr"/>
              <a:r>
                <a:rPr lang="en-US" altLang="x-none" sz="1800"/>
                <a:t>-</a:t>
              </a:r>
            </a:p>
            <a:p>
              <a:pPr algn="ctr"/>
              <a:r>
                <a:rPr lang="en-US" altLang="x-none" sz="1800"/>
                <a:t>-</a:t>
              </a:r>
            </a:p>
          </p:txBody>
        </p:sp>
        <p:sp>
          <p:nvSpPr>
            <p:cNvPr id="45073" name="Line 12"/>
            <p:cNvSpPr>
              <a:spLocks noChangeShapeType="1"/>
            </p:cNvSpPr>
            <p:nvPr/>
          </p:nvSpPr>
          <p:spPr bwMode="auto">
            <a:xfrm>
              <a:off x="1776" y="960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4" name="Line 13"/>
            <p:cNvSpPr>
              <a:spLocks noChangeShapeType="1"/>
            </p:cNvSpPr>
            <p:nvPr/>
          </p:nvSpPr>
          <p:spPr bwMode="auto">
            <a:xfrm>
              <a:off x="2640" y="720"/>
              <a:ext cx="0" cy="30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3" name="Text Box 14"/>
          <p:cNvSpPr txBox="1">
            <a:spLocks noChangeArrowheads="1"/>
          </p:cNvSpPr>
          <p:nvPr/>
        </p:nvSpPr>
        <p:spPr bwMode="auto">
          <a:xfrm>
            <a:off x="5943600" y="4525963"/>
            <a:ext cx="1985963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x-none" sz="1600">
                <a:solidFill>
                  <a:srgbClr val="800000"/>
                </a:solidFill>
                <a:latin typeface="Verdana" pitchFamily="34" charset="0"/>
              </a:rPr>
              <a:t>Note: Don’t cares</a:t>
            </a:r>
          </a:p>
          <a:p>
            <a:r>
              <a:rPr lang="en-US" altLang="x-none" sz="1600">
                <a:solidFill>
                  <a:srgbClr val="800000"/>
                </a:solidFill>
                <a:latin typeface="Verdana" pitchFamily="34" charset="0"/>
              </a:rPr>
              <a:t>can work to our </a:t>
            </a:r>
          </a:p>
          <a:p>
            <a:r>
              <a:rPr lang="en-US" altLang="x-none" sz="1600">
                <a:solidFill>
                  <a:srgbClr val="800000"/>
                </a:solidFill>
                <a:latin typeface="Verdana" pitchFamily="34" charset="0"/>
              </a:rPr>
              <a:t>advantage during</a:t>
            </a:r>
          </a:p>
          <a:p>
            <a:r>
              <a:rPr lang="en-US" altLang="x-none" sz="1600">
                <a:solidFill>
                  <a:srgbClr val="800000"/>
                </a:solidFill>
                <a:latin typeface="Verdana" pitchFamily="34" charset="0"/>
              </a:rPr>
              <a:t>minimization; we</a:t>
            </a:r>
          </a:p>
          <a:p>
            <a:r>
              <a:rPr lang="en-US" altLang="x-none" sz="1600">
                <a:solidFill>
                  <a:srgbClr val="800000"/>
                </a:solidFill>
                <a:latin typeface="Verdana" pitchFamily="34" charset="0"/>
              </a:rPr>
              <a:t>can assign either</a:t>
            </a:r>
          </a:p>
          <a:p>
            <a:r>
              <a:rPr lang="en-US" altLang="x-none" sz="1600">
                <a:solidFill>
                  <a:srgbClr val="800000"/>
                </a:solidFill>
                <a:latin typeface="Verdana" pitchFamily="34" charset="0"/>
              </a:rPr>
              <a:t>0 or 1 as needed.</a:t>
            </a:r>
          </a:p>
        </p:txBody>
      </p:sp>
      <p:sp>
        <p:nvSpPr>
          <p:cNvPr id="45064" name="AutoShape 15"/>
          <p:cNvSpPr>
            <a:spLocks/>
          </p:cNvSpPr>
          <p:nvPr/>
        </p:nvSpPr>
        <p:spPr bwMode="auto">
          <a:xfrm>
            <a:off x="5181600" y="4565650"/>
            <a:ext cx="304800" cy="1524000"/>
          </a:xfrm>
          <a:prstGeom prst="rightBrace">
            <a:avLst>
              <a:gd name="adj1" fmla="val 4511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x-none" altLang="x-none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7FD78C80-71AD-41FE-863E-6497DAF3AC14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46089" name="Rectangle 9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BCD to XS3 Example (Cont’d.)</a:t>
            </a:r>
          </a:p>
        </p:txBody>
      </p:sp>
      <p:sp>
        <p:nvSpPr>
          <p:cNvPr id="46090" name="Rectangle 10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x-none"/>
              <a:t>4) Now we can generate the logical expressions for the outputs (canonical SofP form)</a:t>
            </a:r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11"/>
          </p:nvPr>
        </p:nvSpPr>
        <p:spPr bwMode="auto">
          <a:custGeom>
            <a:avLst/>
            <a:gdLst>
              <a:gd name="T0" fmla="*/ 0 w 2895600"/>
              <a:gd name="T1" fmla="*/ 0 h 304800"/>
              <a:gd name="T2" fmla="*/ 4111106 w 2895600"/>
              <a:gd name="T3" fmla="*/ 0 h 304800"/>
              <a:gd name="T4" fmla="*/ 4111106 w 2895600"/>
              <a:gd name="T5" fmla="*/ 273844 h 304800"/>
              <a:gd name="T6" fmla="*/ 0 w 2895600"/>
              <a:gd name="T7" fmla="*/ 273844 h 304800"/>
              <a:gd name="T8" fmla="*/ 0 w 2895600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0"/>
              <a:gd name="T16" fmla="*/ 0 h 304800"/>
              <a:gd name="T17" fmla="*/ 2895600 w 289560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0" h="304800">
                <a:moveTo>
                  <a:pt x="0" y="0"/>
                </a:moveTo>
                <a:lnTo>
                  <a:pt x="2895600" y="0"/>
                </a:lnTo>
                <a:lnTo>
                  <a:pt x="2895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x-none">
                <a:latin typeface="Verdana" pitchFamily="34" charset="0"/>
              </a:rPr>
              <a:t>232 - Logic Design</a:t>
            </a:r>
          </a:p>
        </p:txBody>
      </p:sp>
      <p:graphicFrame>
        <p:nvGraphicFramePr>
          <p:cNvPr id="46087" name="Object 2"/>
          <p:cNvGraphicFramePr>
            <a:graphicFrameLocks noChangeAspect="1"/>
          </p:cNvGraphicFramePr>
          <p:nvPr/>
        </p:nvGraphicFramePr>
        <p:xfrm>
          <a:off x="1046163" y="2895600"/>
          <a:ext cx="7185025" cy="203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2" name="Equation" r:id="rId3" imgW="3594100" imgH="1016000" progId="Equation.3">
                  <p:embed/>
                </p:oleObj>
              </mc:Choice>
              <mc:Fallback>
                <p:oleObj name="Equation" r:id="rId3" imgW="3594100" imgH="1016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2895600"/>
                        <a:ext cx="7185025" cy="203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FDBE7262-F233-4948-B39A-4E16BAFC5A4A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47113" name="Rectangle 9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BCD to XS3 Example (Cont’d.)</a:t>
            </a:r>
          </a:p>
        </p:txBody>
      </p:sp>
      <p:sp>
        <p:nvSpPr>
          <p:cNvPr id="47114" name="Rectangle 10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x-none"/>
              <a:t>The minimized equations are as follows: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11"/>
          </p:nvPr>
        </p:nvSpPr>
        <p:spPr bwMode="auto">
          <a:custGeom>
            <a:avLst/>
            <a:gdLst>
              <a:gd name="T0" fmla="*/ 0 w 2895600"/>
              <a:gd name="T1" fmla="*/ 0 h 304800"/>
              <a:gd name="T2" fmla="*/ 4111106 w 2895600"/>
              <a:gd name="T3" fmla="*/ 0 h 304800"/>
              <a:gd name="T4" fmla="*/ 4111106 w 2895600"/>
              <a:gd name="T5" fmla="*/ 273844 h 304800"/>
              <a:gd name="T6" fmla="*/ 0 w 2895600"/>
              <a:gd name="T7" fmla="*/ 273844 h 304800"/>
              <a:gd name="T8" fmla="*/ 0 w 2895600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0"/>
              <a:gd name="T16" fmla="*/ 0 h 304800"/>
              <a:gd name="T17" fmla="*/ 2895600 w 289560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0" h="304800">
                <a:moveTo>
                  <a:pt x="0" y="0"/>
                </a:moveTo>
                <a:lnTo>
                  <a:pt x="2895600" y="0"/>
                </a:lnTo>
                <a:lnTo>
                  <a:pt x="2895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x-none">
                <a:latin typeface="Verdana" pitchFamily="34" charset="0"/>
              </a:rPr>
              <a:t>232 - Logic Design</a:t>
            </a:r>
          </a:p>
        </p:txBody>
      </p:sp>
      <p:graphicFrame>
        <p:nvGraphicFramePr>
          <p:cNvPr id="47111" name="Object 2"/>
          <p:cNvGraphicFramePr>
            <a:graphicFrameLocks noChangeAspect="1"/>
          </p:cNvGraphicFramePr>
          <p:nvPr/>
        </p:nvGraphicFramePr>
        <p:xfrm>
          <a:off x="1998663" y="2128838"/>
          <a:ext cx="5068887" cy="304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6" name="Equation" r:id="rId3" imgW="1778000" imgH="1066800" progId="Equation.3">
                  <p:embed/>
                </p:oleObj>
              </mc:Choice>
              <mc:Fallback>
                <p:oleObj name="Equation" r:id="rId3" imgW="1778000" imgH="1066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2128838"/>
                        <a:ext cx="5068887" cy="304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C04668D-35E9-476E-BE58-25E8370A7BA6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48207" name="Rectangle 79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BCD to XS3 Example (Cont’d.)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custGeom>
            <a:avLst/>
            <a:gdLst>
              <a:gd name="T0" fmla="*/ 0 w 2895600"/>
              <a:gd name="T1" fmla="*/ 0 h 304800"/>
              <a:gd name="T2" fmla="*/ 4111106 w 2895600"/>
              <a:gd name="T3" fmla="*/ 0 h 304800"/>
              <a:gd name="T4" fmla="*/ 4111106 w 2895600"/>
              <a:gd name="T5" fmla="*/ 273844 h 304800"/>
              <a:gd name="T6" fmla="*/ 0 w 2895600"/>
              <a:gd name="T7" fmla="*/ 273844 h 304800"/>
              <a:gd name="T8" fmla="*/ 0 w 2895600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0"/>
              <a:gd name="T16" fmla="*/ 0 h 304800"/>
              <a:gd name="T17" fmla="*/ 2895600 w 289560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0" h="304800">
                <a:moveTo>
                  <a:pt x="0" y="0"/>
                </a:moveTo>
                <a:lnTo>
                  <a:pt x="2895600" y="0"/>
                </a:lnTo>
                <a:lnTo>
                  <a:pt x="2895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x-none">
                <a:latin typeface="Verdana" pitchFamily="34" charset="0"/>
              </a:rPr>
              <a:t>232 - Logic Design</a:t>
            </a:r>
          </a:p>
        </p:txBody>
      </p:sp>
      <p:sp>
        <p:nvSpPr>
          <p:cNvPr id="48134" name="Text Box 66"/>
          <p:cNvSpPr txBox="1">
            <a:spLocks noChangeArrowheads="1"/>
          </p:cNvSpPr>
          <p:nvPr/>
        </p:nvSpPr>
        <p:spPr bwMode="auto">
          <a:xfrm>
            <a:off x="1493838" y="1676400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2000">
                <a:latin typeface="Verdana" pitchFamily="34" charset="0"/>
              </a:rPr>
              <a:t>b0</a:t>
            </a:r>
          </a:p>
        </p:txBody>
      </p:sp>
      <p:sp>
        <p:nvSpPr>
          <p:cNvPr id="48135" name="Text Box 67"/>
          <p:cNvSpPr txBox="1">
            <a:spLocks noChangeArrowheads="1"/>
          </p:cNvSpPr>
          <p:nvPr/>
        </p:nvSpPr>
        <p:spPr bwMode="auto">
          <a:xfrm>
            <a:off x="1493838" y="1981200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2000">
                <a:latin typeface="Verdana" pitchFamily="34" charset="0"/>
              </a:rPr>
              <a:t>b1</a:t>
            </a:r>
          </a:p>
        </p:txBody>
      </p:sp>
      <p:sp>
        <p:nvSpPr>
          <p:cNvPr id="48136" name="Text Box 68"/>
          <p:cNvSpPr txBox="1">
            <a:spLocks noChangeArrowheads="1"/>
          </p:cNvSpPr>
          <p:nvPr/>
        </p:nvSpPr>
        <p:spPr bwMode="auto">
          <a:xfrm>
            <a:off x="1493838" y="3429000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2000">
                <a:latin typeface="Verdana" pitchFamily="34" charset="0"/>
              </a:rPr>
              <a:t>b2</a:t>
            </a:r>
          </a:p>
        </p:txBody>
      </p:sp>
      <p:sp>
        <p:nvSpPr>
          <p:cNvPr id="48137" name="Text Box 69"/>
          <p:cNvSpPr txBox="1">
            <a:spLocks noChangeArrowheads="1"/>
          </p:cNvSpPr>
          <p:nvPr/>
        </p:nvSpPr>
        <p:spPr bwMode="auto">
          <a:xfrm>
            <a:off x="1493838" y="2743200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2000">
                <a:latin typeface="Verdana" pitchFamily="34" charset="0"/>
              </a:rPr>
              <a:t>b3</a:t>
            </a:r>
          </a:p>
        </p:txBody>
      </p:sp>
      <p:sp>
        <p:nvSpPr>
          <p:cNvPr id="48138" name="Text Box 70"/>
          <p:cNvSpPr txBox="1">
            <a:spLocks noChangeArrowheads="1"/>
          </p:cNvSpPr>
          <p:nvPr/>
        </p:nvSpPr>
        <p:spPr bwMode="auto">
          <a:xfrm>
            <a:off x="7894638" y="2133600"/>
            <a:ext cx="496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2000">
                <a:latin typeface="Verdana" pitchFamily="34" charset="0"/>
              </a:rPr>
              <a:t>x3</a:t>
            </a:r>
          </a:p>
        </p:txBody>
      </p:sp>
      <p:sp>
        <p:nvSpPr>
          <p:cNvPr id="48139" name="Text Box 71"/>
          <p:cNvSpPr txBox="1">
            <a:spLocks noChangeArrowheads="1"/>
          </p:cNvSpPr>
          <p:nvPr/>
        </p:nvSpPr>
        <p:spPr bwMode="auto">
          <a:xfrm>
            <a:off x="7894638" y="3276600"/>
            <a:ext cx="496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2000">
                <a:latin typeface="Verdana" pitchFamily="34" charset="0"/>
              </a:rPr>
              <a:t>x2</a:t>
            </a:r>
          </a:p>
        </p:txBody>
      </p:sp>
      <p:sp>
        <p:nvSpPr>
          <p:cNvPr id="48140" name="Text Box 72"/>
          <p:cNvSpPr txBox="1">
            <a:spLocks noChangeArrowheads="1"/>
          </p:cNvSpPr>
          <p:nvPr/>
        </p:nvSpPr>
        <p:spPr bwMode="auto">
          <a:xfrm>
            <a:off x="7878763" y="4232275"/>
            <a:ext cx="496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2000">
                <a:latin typeface="Verdana" pitchFamily="34" charset="0"/>
              </a:rPr>
              <a:t>x1</a:t>
            </a:r>
          </a:p>
        </p:txBody>
      </p:sp>
      <p:sp>
        <p:nvSpPr>
          <p:cNvPr id="48141" name="Text Box 73"/>
          <p:cNvSpPr txBox="1">
            <a:spLocks noChangeArrowheads="1"/>
          </p:cNvSpPr>
          <p:nvPr/>
        </p:nvSpPr>
        <p:spPr bwMode="auto">
          <a:xfrm>
            <a:off x="7878763" y="5146675"/>
            <a:ext cx="496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x-none" sz="2000">
                <a:latin typeface="Verdana" pitchFamily="34" charset="0"/>
              </a:rPr>
              <a:t>x0</a:t>
            </a:r>
          </a:p>
        </p:txBody>
      </p:sp>
      <p:grpSp>
        <p:nvGrpSpPr>
          <p:cNvPr id="48142" name="Group 85"/>
          <p:cNvGrpSpPr>
            <a:grpSpLocks/>
          </p:cNvGrpSpPr>
          <p:nvPr/>
        </p:nvGrpSpPr>
        <p:grpSpPr bwMode="auto">
          <a:xfrm>
            <a:off x="2101850" y="1752600"/>
            <a:ext cx="5638800" cy="3962400"/>
            <a:chOff x="864" y="960"/>
            <a:chExt cx="3552" cy="2496"/>
          </a:xfrm>
        </p:grpSpPr>
        <p:sp>
          <p:nvSpPr>
            <p:cNvPr id="48143" name="Line 46"/>
            <p:cNvSpPr>
              <a:spLocks noChangeShapeType="1"/>
            </p:cNvSpPr>
            <p:nvPr/>
          </p:nvSpPr>
          <p:spPr bwMode="auto">
            <a:xfrm flipH="1">
              <a:off x="864" y="105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4" name="Line 47"/>
            <p:cNvSpPr>
              <a:spLocks noChangeShapeType="1"/>
            </p:cNvSpPr>
            <p:nvPr/>
          </p:nvSpPr>
          <p:spPr bwMode="auto">
            <a:xfrm flipH="1">
              <a:off x="864" y="124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5" name="Line 48"/>
            <p:cNvSpPr>
              <a:spLocks noChangeShapeType="1"/>
            </p:cNvSpPr>
            <p:nvPr/>
          </p:nvSpPr>
          <p:spPr bwMode="auto">
            <a:xfrm>
              <a:off x="2064" y="115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6" name="Line 49"/>
            <p:cNvSpPr>
              <a:spLocks noChangeShapeType="1"/>
            </p:cNvSpPr>
            <p:nvPr/>
          </p:nvSpPr>
          <p:spPr bwMode="auto">
            <a:xfrm>
              <a:off x="2976" y="12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7" name="Line 50"/>
            <p:cNvSpPr>
              <a:spLocks noChangeShapeType="1"/>
            </p:cNvSpPr>
            <p:nvPr/>
          </p:nvSpPr>
          <p:spPr bwMode="auto">
            <a:xfrm>
              <a:off x="3840" y="134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8" name="Line 51"/>
            <p:cNvSpPr>
              <a:spLocks noChangeShapeType="1"/>
            </p:cNvSpPr>
            <p:nvPr/>
          </p:nvSpPr>
          <p:spPr bwMode="auto">
            <a:xfrm>
              <a:off x="3888" y="206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9" name="Line 52"/>
            <p:cNvSpPr>
              <a:spLocks noChangeShapeType="1"/>
            </p:cNvSpPr>
            <p:nvPr/>
          </p:nvSpPr>
          <p:spPr bwMode="auto">
            <a:xfrm>
              <a:off x="3888" y="26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0" name="Line 53"/>
            <p:cNvSpPr>
              <a:spLocks noChangeShapeType="1"/>
            </p:cNvSpPr>
            <p:nvPr/>
          </p:nvSpPr>
          <p:spPr bwMode="auto">
            <a:xfrm>
              <a:off x="3840" y="326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1" name="Freeform 54"/>
            <p:cNvSpPr>
              <a:spLocks/>
            </p:cNvSpPr>
            <p:nvPr/>
          </p:nvSpPr>
          <p:spPr bwMode="auto">
            <a:xfrm>
              <a:off x="864" y="1440"/>
              <a:ext cx="2592" cy="288"/>
            </a:xfrm>
            <a:custGeom>
              <a:avLst/>
              <a:gdLst>
                <a:gd name="T0" fmla="*/ 2742 w 2544"/>
                <a:gd name="T1" fmla="*/ 0 h 288"/>
                <a:gd name="T2" fmla="*/ 2482 w 2544"/>
                <a:gd name="T3" fmla="*/ 0 h 288"/>
                <a:gd name="T4" fmla="*/ 2482 w 2544"/>
                <a:gd name="T5" fmla="*/ 288 h 288"/>
                <a:gd name="T6" fmla="*/ 0 w 2544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4"/>
                <a:gd name="T13" fmla="*/ 0 h 288"/>
                <a:gd name="T14" fmla="*/ 2544 w 254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4" h="288">
                  <a:moveTo>
                    <a:pt x="2544" y="0"/>
                  </a:moveTo>
                  <a:lnTo>
                    <a:pt x="2304" y="0"/>
                  </a:lnTo>
                  <a:lnTo>
                    <a:pt x="2304" y="288"/>
                  </a:lnTo>
                  <a:lnTo>
                    <a:pt x="0" y="2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2" name="Line 56"/>
            <p:cNvSpPr>
              <a:spLocks noChangeShapeType="1"/>
            </p:cNvSpPr>
            <p:nvPr/>
          </p:nvSpPr>
          <p:spPr bwMode="auto">
            <a:xfrm flipH="1">
              <a:off x="864" y="2160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3" name="Line 57"/>
            <p:cNvSpPr>
              <a:spLocks noChangeShapeType="1"/>
            </p:cNvSpPr>
            <p:nvPr/>
          </p:nvSpPr>
          <p:spPr bwMode="auto">
            <a:xfrm flipH="1">
              <a:off x="2352" y="13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4" name="Line 58"/>
            <p:cNvSpPr>
              <a:spLocks noChangeShapeType="1"/>
            </p:cNvSpPr>
            <p:nvPr/>
          </p:nvSpPr>
          <p:spPr bwMode="auto">
            <a:xfrm>
              <a:off x="2352" y="134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5" name="Line 60"/>
            <p:cNvSpPr>
              <a:spLocks noChangeShapeType="1"/>
            </p:cNvSpPr>
            <p:nvPr/>
          </p:nvSpPr>
          <p:spPr bwMode="auto">
            <a:xfrm>
              <a:off x="2256" y="1152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6" name="Line 61"/>
            <p:cNvSpPr>
              <a:spLocks noChangeShapeType="1"/>
            </p:cNvSpPr>
            <p:nvPr/>
          </p:nvSpPr>
          <p:spPr bwMode="auto">
            <a:xfrm>
              <a:off x="2256" y="196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7" name="Freeform 63"/>
            <p:cNvSpPr>
              <a:spLocks/>
            </p:cNvSpPr>
            <p:nvPr/>
          </p:nvSpPr>
          <p:spPr bwMode="auto">
            <a:xfrm>
              <a:off x="1392" y="1056"/>
              <a:ext cx="2112" cy="1536"/>
            </a:xfrm>
            <a:custGeom>
              <a:avLst/>
              <a:gdLst>
                <a:gd name="T0" fmla="*/ 2112 w 2112"/>
                <a:gd name="T1" fmla="*/ 1536 h 1536"/>
                <a:gd name="T2" fmla="*/ 0 w 2112"/>
                <a:gd name="T3" fmla="*/ 1536 h 1536"/>
                <a:gd name="T4" fmla="*/ 0 w 2112"/>
                <a:gd name="T5" fmla="*/ 0 h 1536"/>
                <a:gd name="T6" fmla="*/ 0 60000 65536"/>
                <a:gd name="T7" fmla="*/ 0 60000 65536"/>
                <a:gd name="T8" fmla="*/ 0 60000 65536"/>
                <a:gd name="T9" fmla="*/ 0 w 2112"/>
                <a:gd name="T10" fmla="*/ 0 h 1536"/>
                <a:gd name="T11" fmla="*/ 2112 w 2112"/>
                <a:gd name="T12" fmla="*/ 1536 h 1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1536">
                  <a:moveTo>
                    <a:pt x="2112" y="1536"/>
                  </a:moveTo>
                  <a:lnTo>
                    <a:pt x="0" y="153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8" name="Freeform 64"/>
            <p:cNvSpPr>
              <a:spLocks/>
            </p:cNvSpPr>
            <p:nvPr/>
          </p:nvSpPr>
          <p:spPr bwMode="auto">
            <a:xfrm>
              <a:off x="1248" y="1248"/>
              <a:ext cx="2256" cy="1536"/>
            </a:xfrm>
            <a:custGeom>
              <a:avLst/>
              <a:gdLst>
                <a:gd name="T0" fmla="*/ 2256 w 2256"/>
                <a:gd name="T1" fmla="*/ 1536 h 1536"/>
                <a:gd name="T2" fmla="*/ 0 w 2256"/>
                <a:gd name="T3" fmla="*/ 1536 h 1536"/>
                <a:gd name="T4" fmla="*/ 0 w 2256"/>
                <a:gd name="T5" fmla="*/ 0 h 1536"/>
                <a:gd name="T6" fmla="*/ 0 60000 65536"/>
                <a:gd name="T7" fmla="*/ 0 60000 65536"/>
                <a:gd name="T8" fmla="*/ 0 60000 65536"/>
                <a:gd name="T9" fmla="*/ 0 w 2256"/>
                <a:gd name="T10" fmla="*/ 0 h 1536"/>
                <a:gd name="T11" fmla="*/ 2256 w 2256"/>
                <a:gd name="T12" fmla="*/ 1536 h 1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56" h="1536">
                  <a:moveTo>
                    <a:pt x="2256" y="1536"/>
                  </a:moveTo>
                  <a:lnTo>
                    <a:pt x="0" y="153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9" name="Freeform 65"/>
            <p:cNvSpPr>
              <a:spLocks/>
            </p:cNvSpPr>
            <p:nvPr/>
          </p:nvSpPr>
          <p:spPr bwMode="auto">
            <a:xfrm>
              <a:off x="1392" y="2592"/>
              <a:ext cx="2064" cy="672"/>
            </a:xfrm>
            <a:custGeom>
              <a:avLst/>
              <a:gdLst>
                <a:gd name="T0" fmla="*/ 0 w 2208"/>
                <a:gd name="T1" fmla="*/ 0 h 432"/>
                <a:gd name="T2" fmla="*/ 0 w 2208"/>
                <a:gd name="T3" fmla="*/ 2529 h 432"/>
                <a:gd name="T4" fmla="*/ 1685 w 2208"/>
                <a:gd name="T5" fmla="*/ 2529 h 432"/>
                <a:gd name="T6" fmla="*/ 0 60000 65536"/>
                <a:gd name="T7" fmla="*/ 0 60000 65536"/>
                <a:gd name="T8" fmla="*/ 0 60000 65536"/>
                <a:gd name="T9" fmla="*/ 0 w 2208"/>
                <a:gd name="T10" fmla="*/ 0 h 432"/>
                <a:gd name="T11" fmla="*/ 2208 w 2208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8" h="432">
                  <a:moveTo>
                    <a:pt x="0" y="0"/>
                  </a:moveTo>
                  <a:lnTo>
                    <a:pt x="0" y="432"/>
                  </a:lnTo>
                  <a:lnTo>
                    <a:pt x="2208" y="4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0" name="Freeform 4"/>
            <p:cNvSpPr>
              <a:spLocks/>
            </p:cNvSpPr>
            <p:nvPr/>
          </p:nvSpPr>
          <p:spPr bwMode="auto">
            <a:xfrm>
              <a:off x="2544" y="1056"/>
              <a:ext cx="432" cy="384"/>
            </a:xfrm>
            <a:custGeom>
              <a:avLst/>
              <a:gdLst>
                <a:gd name="T0" fmla="*/ 139 w 529"/>
                <a:gd name="T1" fmla="*/ 0 h 480"/>
                <a:gd name="T2" fmla="*/ 0 w 529"/>
                <a:gd name="T3" fmla="*/ 0 h 480"/>
                <a:gd name="T4" fmla="*/ 0 w 529"/>
                <a:gd name="T5" fmla="*/ 196 h 480"/>
                <a:gd name="T6" fmla="*/ 138 w 529"/>
                <a:gd name="T7" fmla="*/ 196 h 480"/>
                <a:gd name="T8" fmla="*/ 159 w 529"/>
                <a:gd name="T9" fmla="*/ 194 h 480"/>
                <a:gd name="T10" fmla="*/ 179 w 529"/>
                <a:gd name="T11" fmla="*/ 186 h 480"/>
                <a:gd name="T12" fmla="*/ 193 w 529"/>
                <a:gd name="T13" fmla="*/ 178 h 480"/>
                <a:gd name="T14" fmla="*/ 206 w 529"/>
                <a:gd name="T15" fmla="*/ 165 h 480"/>
                <a:gd name="T16" fmla="*/ 216 w 529"/>
                <a:gd name="T17" fmla="*/ 153 h 480"/>
                <a:gd name="T18" fmla="*/ 226 w 529"/>
                <a:gd name="T19" fmla="*/ 137 h 480"/>
                <a:gd name="T20" fmla="*/ 233 w 529"/>
                <a:gd name="T21" fmla="*/ 117 h 480"/>
                <a:gd name="T22" fmla="*/ 234 w 529"/>
                <a:gd name="T23" fmla="*/ 96 h 480"/>
                <a:gd name="T24" fmla="*/ 231 w 529"/>
                <a:gd name="T25" fmla="*/ 77 h 480"/>
                <a:gd name="T26" fmla="*/ 225 w 529"/>
                <a:gd name="T27" fmla="*/ 58 h 480"/>
                <a:gd name="T28" fmla="*/ 213 w 529"/>
                <a:gd name="T29" fmla="*/ 40 h 480"/>
                <a:gd name="T30" fmla="*/ 203 w 529"/>
                <a:gd name="T31" fmla="*/ 30 h 480"/>
                <a:gd name="T32" fmla="*/ 189 w 529"/>
                <a:gd name="T33" fmla="*/ 18 h 480"/>
                <a:gd name="T34" fmla="*/ 173 w 529"/>
                <a:gd name="T35" fmla="*/ 9 h 480"/>
                <a:gd name="T36" fmla="*/ 156 w 529"/>
                <a:gd name="T37" fmla="*/ 3 h 480"/>
                <a:gd name="T38" fmla="*/ 139 w 529"/>
                <a:gd name="T39" fmla="*/ 0 h 48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9"/>
                <a:gd name="T61" fmla="*/ 0 h 480"/>
                <a:gd name="T62" fmla="*/ 529 w 529"/>
                <a:gd name="T63" fmla="*/ 480 h 48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9" h="480">
                  <a:moveTo>
                    <a:pt x="312" y="0"/>
                  </a:moveTo>
                  <a:lnTo>
                    <a:pt x="0" y="0"/>
                  </a:lnTo>
                  <a:lnTo>
                    <a:pt x="0" y="479"/>
                  </a:lnTo>
                  <a:lnTo>
                    <a:pt x="310" y="479"/>
                  </a:lnTo>
                  <a:lnTo>
                    <a:pt x="359" y="471"/>
                  </a:lnTo>
                  <a:lnTo>
                    <a:pt x="402" y="455"/>
                  </a:lnTo>
                  <a:lnTo>
                    <a:pt x="433" y="433"/>
                  </a:lnTo>
                  <a:lnTo>
                    <a:pt x="463" y="404"/>
                  </a:lnTo>
                  <a:lnTo>
                    <a:pt x="486" y="374"/>
                  </a:lnTo>
                  <a:lnTo>
                    <a:pt x="508" y="334"/>
                  </a:lnTo>
                  <a:lnTo>
                    <a:pt x="523" y="285"/>
                  </a:lnTo>
                  <a:lnTo>
                    <a:pt x="528" y="235"/>
                  </a:lnTo>
                  <a:lnTo>
                    <a:pt x="521" y="187"/>
                  </a:lnTo>
                  <a:lnTo>
                    <a:pt x="506" y="140"/>
                  </a:lnTo>
                  <a:lnTo>
                    <a:pt x="480" y="99"/>
                  </a:lnTo>
                  <a:lnTo>
                    <a:pt x="456" y="71"/>
                  </a:lnTo>
                  <a:lnTo>
                    <a:pt x="425" y="43"/>
                  </a:lnTo>
                  <a:lnTo>
                    <a:pt x="390" y="23"/>
                  </a:lnTo>
                  <a:lnTo>
                    <a:pt x="352" y="8"/>
                  </a:lnTo>
                  <a:lnTo>
                    <a:pt x="312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161" name="Group 84"/>
            <p:cNvGrpSpPr>
              <a:grpSpLocks/>
            </p:cNvGrpSpPr>
            <p:nvPr/>
          </p:nvGrpSpPr>
          <p:grpSpPr bwMode="auto">
            <a:xfrm>
              <a:off x="3408" y="1152"/>
              <a:ext cx="432" cy="384"/>
              <a:chOff x="3408" y="1152"/>
              <a:chExt cx="432" cy="384"/>
            </a:xfrm>
          </p:grpSpPr>
          <p:sp>
            <p:nvSpPr>
              <p:cNvPr id="48198" name="AutoShape 6"/>
              <p:cNvSpPr>
                <a:spLocks noChangeArrowheads="1"/>
              </p:cNvSpPr>
              <p:nvPr/>
            </p:nvSpPr>
            <p:spPr bwMode="auto">
              <a:xfrm>
                <a:off x="3504" y="1152"/>
                <a:ext cx="336" cy="384"/>
              </a:xfrm>
              <a:prstGeom prst="flowChartDelay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x-none" altLang="x-none" sz="2000">
                  <a:latin typeface="Verdana" pitchFamily="34" charset="0"/>
                </a:endParaRPr>
              </a:p>
            </p:txBody>
          </p:sp>
          <p:sp>
            <p:nvSpPr>
              <p:cNvPr id="48199" name="Freeform 7"/>
              <p:cNvSpPr>
                <a:spLocks/>
              </p:cNvSpPr>
              <p:nvPr/>
            </p:nvSpPr>
            <p:spPr bwMode="auto">
              <a:xfrm>
                <a:off x="3408" y="1152"/>
                <a:ext cx="96" cy="384"/>
              </a:xfrm>
              <a:custGeom>
                <a:avLst/>
                <a:gdLst>
                  <a:gd name="T0" fmla="*/ 0 w 96"/>
                  <a:gd name="T1" fmla="*/ 0 h 384"/>
                  <a:gd name="T2" fmla="*/ 48 w 96"/>
                  <a:gd name="T3" fmla="*/ 144 h 384"/>
                  <a:gd name="T4" fmla="*/ 48 w 96"/>
                  <a:gd name="T5" fmla="*/ 240 h 384"/>
                  <a:gd name="T6" fmla="*/ 0 w 96"/>
                  <a:gd name="T7" fmla="*/ 384 h 384"/>
                  <a:gd name="T8" fmla="*/ 96 w 96"/>
                  <a:gd name="T9" fmla="*/ 384 h 384"/>
                  <a:gd name="T10" fmla="*/ 96 w 96"/>
                  <a:gd name="T11" fmla="*/ 0 h 384"/>
                  <a:gd name="T12" fmla="*/ 0 w 96"/>
                  <a:gd name="T13" fmla="*/ 0 h 3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6"/>
                  <a:gd name="T22" fmla="*/ 0 h 384"/>
                  <a:gd name="T23" fmla="*/ 96 w 96"/>
                  <a:gd name="T24" fmla="*/ 384 h 38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6" h="384">
                    <a:moveTo>
                      <a:pt x="0" y="0"/>
                    </a:moveTo>
                    <a:lnTo>
                      <a:pt x="48" y="144"/>
                    </a:lnTo>
                    <a:lnTo>
                      <a:pt x="48" y="240"/>
                    </a:lnTo>
                    <a:lnTo>
                      <a:pt x="0" y="384"/>
                    </a:lnTo>
                    <a:lnTo>
                      <a:pt x="96" y="384"/>
                    </a:lnTo>
                    <a:lnTo>
                      <a:pt x="9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0" name="Freeform 8"/>
              <p:cNvSpPr>
                <a:spLocks/>
              </p:cNvSpPr>
              <p:nvPr/>
            </p:nvSpPr>
            <p:spPr bwMode="auto">
              <a:xfrm>
                <a:off x="3408" y="1152"/>
                <a:ext cx="48" cy="384"/>
              </a:xfrm>
              <a:custGeom>
                <a:avLst/>
                <a:gdLst>
                  <a:gd name="T0" fmla="*/ 0 w 48"/>
                  <a:gd name="T1" fmla="*/ 0 h 384"/>
                  <a:gd name="T2" fmla="*/ 48 w 48"/>
                  <a:gd name="T3" fmla="*/ 192 h 384"/>
                  <a:gd name="T4" fmla="*/ 0 w 48"/>
                  <a:gd name="T5" fmla="*/ 384 h 384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384"/>
                  <a:gd name="T11" fmla="*/ 48 w 48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384">
                    <a:moveTo>
                      <a:pt x="0" y="0"/>
                    </a:moveTo>
                    <a:cubicBezTo>
                      <a:pt x="24" y="64"/>
                      <a:pt x="48" y="128"/>
                      <a:pt x="48" y="192"/>
                    </a:cubicBezTo>
                    <a:cubicBezTo>
                      <a:pt x="48" y="256"/>
                      <a:pt x="24" y="320"/>
                      <a:pt x="0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1" name="Line 9"/>
              <p:cNvSpPr>
                <a:spLocks noChangeShapeType="1"/>
              </p:cNvSpPr>
              <p:nvPr/>
            </p:nvSpPr>
            <p:spPr bwMode="auto">
              <a:xfrm>
                <a:off x="3408" y="11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2" name="Line 10"/>
              <p:cNvSpPr>
                <a:spLocks noChangeShapeType="1"/>
              </p:cNvSpPr>
              <p:nvPr/>
            </p:nvSpPr>
            <p:spPr bwMode="auto">
              <a:xfrm>
                <a:off x="3408" y="153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3" name="Freeform 11"/>
              <p:cNvSpPr>
                <a:spLocks/>
              </p:cNvSpPr>
              <p:nvPr/>
            </p:nvSpPr>
            <p:spPr bwMode="auto">
              <a:xfrm>
                <a:off x="3600" y="1152"/>
                <a:ext cx="240" cy="192"/>
              </a:xfrm>
              <a:custGeom>
                <a:avLst/>
                <a:gdLst>
                  <a:gd name="T0" fmla="*/ 0 w 240"/>
                  <a:gd name="T1" fmla="*/ 0 h 192"/>
                  <a:gd name="T2" fmla="*/ 144 w 240"/>
                  <a:gd name="T3" fmla="*/ 48 h 192"/>
                  <a:gd name="T4" fmla="*/ 240 w 240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92"/>
                  <a:gd name="T11" fmla="*/ 240 w 24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92">
                    <a:moveTo>
                      <a:pt x="0" y="0"/>
                    </a:moveTo>
                    <a:cubicBezTo>
                      <a:pt x="52" y="8"/>
                      <a:pt x="104" y="16"/>
                      <a:pt x="144" y="48"/>
                    </a:cubicBezTo>
                    <a:cubicBezTo>
                      <a:pt x="184" y="80"/>
                      <a:pt x="212" y="136"/>
                      <a:pt x="240" y="192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4" name="Freeform 12"/>
              <p:cNvSpPr>
                <a:spLocks/>
              </p:cNvSpPr>
              <p:nvPr/>
            </p:nvSpPr>
            <p:spPr bwMode="auto">
              <a:xfrm>
                <a:off x="3600" y="1344"/>
                <a:ext cx="240" cy="192"/>
              </a:xfrm>
              <a:custGeom>
                <a:avLst/>
                <a:gdLst>
                  <a:gd name="T0" fmla="*/ 0 w 240"/>
                  <a:gd name="T1" fmla="*/ 192 h 192"/>
                  <a:gd name="T2" fmla="*/ 144 w 240"/>
                  <a:gd name="T3" fmla="*/ 144 h 192"/>
                  <a:gd name="T4" fmla="*/ 240 w 240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92"/>
                  <a:gd name="T11" fmla="*/ 240 w 24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92">
                    <a:moveTo>
                      <a:pt x="0" y="192"/>
                    </a:moveTo>
                    <a:cubicBezTo>
                      <a:pt x="52" y="184"/>
                      <a:pt x="104" y="176"/>
                      <a:pt x="144" y="144"/>
                    </a:cubicBezTo>
                    <a:cubicBezTo>
                      <a:pt x="184" y="112"/>
                      <a:pt x="212" y="56"/>
                      <a:pt x="24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8162" name="Group 83"/>
            <p:cNvGrpSpPr>
              <a:grpSpLocks/>
            </p:cNvGrpSpPr>
            <p:nvPr/>
          </p:nvGrpSpPr>
          <p:grpSpPr bwMode="auto">
            <a:xfrm>
              <a:off x="3408" y="1872"/>
              <a:ext cx="480" cy="386"/>
              <a:chOff x="3408" y="1872"/>
              <a:chExt cx="480" cy="386"/>
            </a:xfrm>
          </p:grpSpPr>
          <p:sp>
            <p:nvSpPr>
              <p:cNvPr id="48189" name="Freeform 14"/>
              <p:cNvSpPr>
                <a:spLocks/>
              </p:cNvSpPr>
              <p:nvPr/>
            </p:nvSpPr>
            <p:spPr bwMode="auto">
              <a:xfrm>
                <a:off x="3408" y="1872"/>
                <a:ext cx="48" cy="386"/>
              </a:xfrm>
              <a:custGeom>
                <a:avLst/>
                <a:gdLst>
                  <a:gd name="T0" fmla="*/ 0 w 48"/>
                  <a:gd name="T1" fmla="*/ 0 h 384"/>
                  <a:gd name="T2" fmla="*/ 48 w 48"/>
                  <a:gd name="T3" fmla="*/ 196 h 384"/>
                  <a:gd name="T4" fmla="*/ 0 w 48"/>
                  <a:gd name="T5" fmla="*/ 392 h 384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384"/>
                  <a:gd name="T11" fmla="*/ 48 w 48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384">
                    <a:moveTo>
                      <a:pt x="0" y="0"/>
                    </a:moveTo>
                    <a:cubicBezTo>
                      <a:pt x="24" y="64"/>
                      <a:pt x="48" y="128"/>
                      <a:pt x="48" y="192"/>
                    </a:cubicBezTo>
                    <a:cubicBezTo>
                      <a:pt x="48" y="256"/>
                      <a:pt x="24" y="320"/>
                      <a:pt x="0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190" name="Group 15"/>
              <p:cNvGrpSpPr>
                <a:grpSpLocks/>
              </p:cNvGrpSpPr>
              <p:nvPr/>
            </p:nvGrpSpPr>
            <p:grpSpPr bwMode="auto">
              <a:xfrm>
                <a:off x="3456" y="1872"/>
                <a:ext cx="432" cy="384"/>
                <a:chOff x="4080" y="1968"/>
                <a:chExt cx="432" cy="384"/>
              </a:xfrm>
            </p:grpSpPr>
            <p:sp>
              <p:nvSpPr>
                <p:cNvPr id="48191" name="AutoShape 16"/>
                <p:cNvSpPr>
                  <a:spLocks noChangeArrowheads="1"/>
                </p:cNvSpPr>
                <p:nvPr/>
              </p:nvSpPr>
              <p:spPr bwMode="auto">
                <a:xfrm>
                  <a:off x="4176" y="1968"/>
                  <a:ext cx="336" cy="384"/>
                </a:xfrm>
                <a:prstGeom prst="flowChartDelay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x-none" altLang="x-none" sz="2000">
                    <a:latin typeface="Verdana" pitchFamily="34" charset="0"/>
                  </a:endParaRPr>
                </a:p>
              </p:txBody>
            </p:sp>
            <p:sp>
              <p:nvSpPr>
                <p:cNvPr id="48192" name="Freeform 17"/>
                <p:cNvSpPr>
                  <a:spLocks/>
                </p:cNvSpPr>
                <p:nvPr/>
              </p:nvSpPr>
              <p:spPr bwMode="auto">
                <a:xfrm>
                  <a:off x="4080" y="1968"/>
                  <a:ext cx="96" cy="384"/>
                </a:xfrm>
                <a:custGeom>
                  <a:avLst/>
                  <a:gdLst>
                    <a:gd name="T0" fmla="*/ 0 w 96"/>
                    <a:gd name="T1" fmla="*/ 0 h 384"/>
                    <a:gd name="T2" fmla="*/ 48 w 96"/>
                    <a:gd name="T3" fmla="*/ 144 h 384"/>
                    <a:gd name="T4" fmla="*/ 48 w 96"/>
                    <a:gd name="T5" fmla="*/ 240 h 384"/>
                    <a:gd name="T6" fmla="*/ 0 w 96"/>
                    <a:gd name="T7" fmla="*/ 384 h 384"/>
                    <a:gd name="T8" fmla="*/ 96 w 96"/>
                    <a:gd name="T9" fmla="*/ 384 h 384"/>
                    <a:gd name="T10" fmla="*/ 96 w 96"/>
                    <a:gd name="T11" fmla="*/ 0 h 384"/>
                    <a:gd name="T12" fmla="*/ 0 w 96"/>
                    <a:gd name="T13" fmla="*/ 0 h 3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6"/>
                    <a:gd name="T22" fmla="*/ 0 h 384"/>
                    <a:gd name="T23" fmla="*/ 96 w 96"/>
                    <a:gd name="T24" fmla="*/ 384 h 3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6" h="384">
                      <a:moveTo>
                        <a:pt x="0" y="0"/>
                      </a:moveTo>
                      <a:lnTo>
                        <a:pt x="48" y="144"/>
                      </a:lnTo>
                      <a:lnTo>
                        <a:pt x="48" y="240"/>
                      </a:lnTo>
                      <a:lnTo>
                        <a:pt x="0" y="384"/>
                      </a:lnTo>
                      <a:lnTo>
                        <a:pt x="96" y="384"/>
                      </a:lnTo>
                      <a:lnTo>
                        <a:pt x="9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93" name="Freeform 18"/>
                <p:cNvSpPr>
                  <a:spLocks/>
                </p:cNvSpPr>
                <p:nvPr/>
              </p:nvSpPr>
              <p:spPr bwMode="auto">
                <a:xfrm>
                  <a:off x="4080" y="1968"/>
                  <a:ext cx="48" cy="384"/>
                </a:xfrm>
                <a:custGeom>
                  <a:avLst/>
                  <a:gdLst>
                    <a:gd name="T0" fmla="*/ 0 w 48"/>
                    <a:gd name="T1" fmla="*/ 0 h 384"/>
                    <a:gd name="T2" fmla="*/ 48 w 48"/>
                    <a:gd name="T3" fmla="*/ 192 h 384"/>
                    <a:gd name="T4" fmla="*/ 0 w 48"/>
                    <a:gd name="T5" fmla="*/ 384 h 384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384"/>
                    <a:gd name="T11" fmla="*/ 48 w 48"/>
                    <a:gd name="T12" fmla="*/ 384 h 38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384">
                      <a:moveTo>
                        <a:pt x="0" y="0"/>
                      </a:moveTo>
                      <a:cubicBezTo>
                        <a:pt x="24" y="64"/>
                        <a:pt x="48" y="128"/>
                        <a:pt x="48" y="192"/>
                      </a:cubicBezTo>
                      <a:cubicBezTo>
                        <a:pt x="48" y="256"/>
                        <a:pt x="24" y="320"/>
                        <a:pt x="0" y="384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94" name="Line 19"/>
                <p:cNvSpPr>
                  <a:spLocks noChangeShapeType="1"/>
                </p:cNvSpPr>
                <p:nvPr/>
              </p:nvSpPr>
              <p:spPr bwMode="auto">
                <a:xfrm>
                  <a:off x="4080" y="196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95" name="Line 20"/>
                <p:cNvSpPr>
                  <a:spLocks noChangeShapeType="1"/>
                </p:cNvSpPr>
                <p:nvPr/>
              </p:nvSpPr>
              <p:spPr bwMode="auto">
                <a:xfrm>
                  <a:off x="4080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96" name="Freeform 21"/>
                <p:cNvSpPr>
                  <a:spLocks/>
                </p:cNvSpPr>
                <p:nvPr/>
              </p:nvSpPr>
              <p:spPr bwMode="auto">
                <a:xfrm>
                  <a:off x="4272" y="1968"/>
                  <a:ext cx="240" cy="192"/>
                </a:xfrm>
                <a:custGeom>
                  <a:avLst/>
                  <a:gdLst>
                    <a:gd name="T0" fmla="*/ 0 w 240"/>
                    <a:gd name="T1" fmla="*/ 0 h 192"/>
                    <a:gd name="T2" fmla="*/ 144 w 240"/>
                    <a:gd name="T3" fmla="*/ 48 h 192"/>
                    <a:gd name="T4" fmla="*/ 240 w 240"/>
                    <a:gd name="T5" fmla="*/ 192 h 192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192"/>
                    <a:gd name="T11" fmla="*/ 240 w 240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192">
                      <a:moveTo>
                        <a:pt x="0" y="0"/>
                      </a:moveTo>
                      <a:cubicBezTo>
                        <a:pt x="52" y="8"/>
                        <a:pt x="104" y="16"/>
                        <a:pt x="144" y="48"/>
                      </a:cubicBezTo>
                      <a:cubicBezTo>
                        <a:pt x="184" y="80"/>
                        <a:pt x="212" y="136"/>
                        <a:pt x="240" y="192"/>
                      </a:cubicBezTo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97" name="Freeform 22"/>
                <p:cNvSpPr>
                  <a:spLocks/>
                </p:cNvSpPr>
                <p:nvPr/>
              </p:nvSpPr>
              <p:spPr bwMode="auto">
                <a:xfrm>
                  <a:off x="4272" y="2160"/>
                  <a:ext cx="240" cy="192"/>
                </a:xfrm>
                <a:custGeom>
                  <a:avLst/>
                  <a:gdLst>
                    <a:gd name="T0" fmla="*/ 0 w 240"/>
                    <a:gd name="T1" fmla="*/ 192 h 192"/>
                    <a:gd name="T2" fmla="*/ 144 w 240"/>
                    <a:gd name="T3" fmla="*/ 144 h 192"/>
                    <a:gd name="T4" fmla="*/ 240 w 240"/>
                    <a:gd name="T5" fmla="*/ 0 h 192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192"/>
                    <a:gd name="T11" fmla="*/ 240 w 240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192">
                      <a:moveTo>
                        <a:pt x="0" y="192"/>
                      </a:moveTo>
                      <a:cubicBezTo>
                        <a:pt x="52" y="184"/>
                        <a:pt x="104" y="176"/>
                        <a:pt x="144" y="144"/>
                      </a:cubicBezTo>
                      <a:cubicBezTo>
                        <a:pt x="184" y="112"/>
                        <a:pt x="212" y="56"/>
                        <a:pt x="240" y="0"/>
                      </a:cubicBezTo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8163" name="Group 82"/>
            <p:cNvGrpSpPr>
              <a:grpSpLocks/>
            </p:cNvGrpSpPr>
            <p:nvPr/>
          </p:nvGrpSpPr>
          <p:grpSpPr bwMode="auto">
            <a:xfrm>
              <a:off x="3456" y="3072"/>
              <a:ext cx="384" cy="384"/>
              <a:chOff x="3456" y="3072"/>
              <a:chExt cx="384" cy="384"/>
            </a:xfrm>
          </p:grpSpPr>
          <p:sp>
            <p:nvSpPr>
              <p:cNvPr id="48187" name="AutoShape 26"/>
              <p:cNvSpPr>
                <a:spLocks noChangeArrowheads="1"/>
              </p:cNvSpPr>
              <p:nvPr/>
            </p:nvSpPr>
            <p:spPr bwMode="auto">
              <a:xfrm>
                <a:off x="3744" y="3216"/>
                <a:ext cx="96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x-none" altLang="x-none" sz="2000">
                  <a:latin typeface="Verdana" pitchFamily="34" charset="0"/>
                </a:endParaRPr>
              </a:p>
            </p:txBody>
          </p:sp>
          <p:sp>
            <p:nvSpPr>
              <p:cNvPr id="48188" name="Freeform 27"/>
              <p:cNvSpPr>
                <a:spLocks/>
              </p:cNvSpPr>
              <p:nvPr/>
            </p:nvSpPr>
            <p:spPr bwMode="auto">
              <a:xfrm>
                <a:off x="3456" y="3072"/>
                <a:ext cx="288" cy="384"/>
              </a:xfrm>
              <a:custGeom>
                <a:avLst/>
                <a:gdLst>
                  <a:gd name="T0" fmla="*/ 288 w 288"/>
                  <a:gd name="T1" fmla="*/ 192 h 384"/>
                  <a:gd name="T2" fmla="*/ 0 w 288"/>
                  <a:gd name="T3" fmla="*/ 0 h 384"/>
                  <a:gd name="T4" fmla="*/ 0 w 288"/>
                  <a:gd name="T5" fmla="*/ 384 h 384"/>
                  <a:gd name="T6" fmla="*/ 288 w 288"/>
                  <a:gd name="T7" fmla="*/ 192 h 3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384"/>
                  <a:gd name="T14" fmla="*/ 288 w 288"/>
                  <a:gd name="T15" fmla="*/ 384 h 3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384">
                    <a:moveTo>
                      <a:pt x="288" y="192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88" y="19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8164" name="Group 81"/>
            <p:cNvGrpSpPr>
              <a:grpSpLocks/>
            </p:cNvGrpSpPr>
            <p:nvPr/>
          </p:nvGrpSpPr>
          <p:grpSpPr bwMode="auto">
            <a:xfrm>
              <a:off x="1632" y="960"/>
              <a:ext cx="432" cy="384"/>
              <a:chOff x="1632" y="960"/>
              <a:chExt cx="432" cy="384"/>
            </a:xfrm>
          </p:grpSpPr>
          <p:sp>
            <p:nvSpPr>
              <p:cNvPr id="48180" name="AutoShape 29"/>
              <p:cNvSpPr>
                <a:spLocks noChangeArrowheads="1"/>
              </p:cNvSpPr>
              <p:nvPr/>
            </p:nvSpPr>
            <p:spPr bwMode="auto">
              <a:xfrm>
                <a:off x="1728" y="960"/>
                <a:ext cx="336" cy="384"/>
              </a:xfrm>
              <a:prstGeom prst="flowChartDelay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x-none" altLang="x-none" sz="2000">
                  <a:latin typeface="Verdana" pitchFamily="34" charset="0"/>
                </a:endParaRPr>
              </a:p>
            </p:txBody>
          </p:sp>
          <p:sp>
            <p:nvSpPr>
              <p:cNvPr id="48181" name="Freeform 30"/>
              <p:cNvSpPr>
                <a:spLocks/>
              </p:cNvSpPr>
              <p:nvPr/>
            </p:nvSpPr>
            <p:spPr bwMode="auto">
              <a:xfrm>
                <a:off x="1632" y="960"/>
                <a:ext cx="96" cy="384"/>
              </a:xfrm>
              <a:custGeom>
                <a:avLst/>
                <a:gdLst>
                  <a:gd name="T0" fmla="*/ 0 w 96"/>
                  <a:gd name="T1" fmla="*/ 0 h 384"/>
                  <a:gd name="T2" fmla="*/ 48 w 96"/>
                  <a:gd name="T3" fmla="*/ 144 h 384"/>
                  <a:gd name="T4" fmla="*/ 48 w 96"/>
                  <a:gd name="T5" fmla="*/ 240 h 384"/>
                  <a:gd name="T6" fmla="*/ 0 w 96"/>
                  <a:gd name="T7" fmla="*/ 384 h 384"/>
                  <a:gd name="T8" fmla="*/ 96 w 96"/>
                  <a:gd name="T9" fmla="*/ 384 h 384"/>
                  <a:gd name="T10" fmla="*/ 96 w 96"/>
                  <a:gd name="T11" fmla="*/ 0 h 384"/>
                  <a:gd name="T12" fmla="*/ 0 w 96"/>
                  <a:gd name="T13" fmla="*/ 0 h 3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6"/>
                  <a:gd name="T22" fmla="*/ 0 h 384"/>
                  <a:gd name="T23" fmla="*/ 96 w 96"/>
                  <a:gd name="T24" fmla="*/ 384 h 38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6" h="384">
                    <a:moveTo>
                      <a:pt x="0" y="0"/>
                    </a:moveTo>
                    <a:lnTo>
                      <a:pt x="48" y="144"/>
                    </a:lnTo>
                    <a:lnTo>
                      <a:pt x="48" y="240"/>
                    </a:lnTo>
                    <a:lnTo>
                      <a:pt x="0" y="384"/>
                    </a:lnTo>
                    <a:lnTo>
                      <a:pt x="96" y="384"/>
                    </a:lnTo>
                    <a:lnTo>
                      <a:pt x="9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2" name="Freeform 31"/>
              <p:cNvSpPr>
                <a:spLocks/>
              </p:cNvSpPr>
              <p:nvPr/>
            </p:nvSpPr>
            <p:spPr bwMode="auto">
              <a:xfrm>
                <a:off x="1632" y="960"/>
                <a:ext cx="48" cy="384"/>
              </a:xfrm>
              <a:custGeom>
                <a:avLst/>
                <a:gdLst>
                  <a:gd name="T0" fmla="*/ 0 w 48"/>
                  <a:gd name="T1" fmla="*/ 0 h 384"/>
                  <a:gd name="T2" fmla="*/ 48 w 48"/>
                  <a:gd name="T3" fmla="*/ 192 h 384"/>
                  <a:gd name="T4" fmla="*/ 0 w 48"/>
                  <a:gd name="T5" fmla="*/ 384 h 384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384"/>
                  <a:gd name="T11" fmla="*/ 48 w 48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384">
                    <a:moveTo>
                      <a:pt x="0" y="0"/>
                    </a:moveTo>
                    <a:cubicBezTo>
                      <a:pt x="24" y="64"/>
                      <a:pt x="48" y="128"/>
                      <a:pt x="48" y="192"/>
                    </a:cubicBezTo>
                    <a:cubicBezTo>
                      <a:pt x="48" y="256"/>
                      <a:pt x="24" y="320"/>
                      <a:pt x="0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3" name="Line 32"/>
              <p:cNvSpPr>
                <a:spLocks noChangeShapeType="1"/>
              </p:cNvSpPr>
              <p:nvPr/>
            </p:nvSpPr>
            <p:spPr bwMode="auto">
              <a:xfrm>
                <a:off x="1632" y="96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4" name="Line 33"/>
              <p:cNvSpPr>
                <a:spLocks noChangeShapeType="1"/>
              </p:cNvSpPr>
              <p:nvPr/>
            </p:nvSpPr>
            <p:spPr bwMode="auto">
              <a:xfrm>
                <a:off x="1632" y="134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5" name="Freeform 34"/>
              <p:cNvSpPr>
                <a:spLocks/>
              </p:cNvSpPr>
              <p:nvPr/>
            </p:nvSpPr>
            <p:spPr bwMode="auto">
              <a:xfrm>
                <a:off x="1824" y="960"/>
                <a:ext cx="240" cy="192"/>
              </a:xfrm>
              <a:custGeom>
                <a:avLst/>
                <a:gdLst>
                  <a:gd name="T0" fmla="*/ 0 w 240"/>
                  <a:gd name="T1" fmla="*/ 0 h 192"/>
                  <a:gd name="T2" fmla="*/ 144 w 240"/>
                  <a:gd name="T3" fmla="*/ 48 h 192"/>
                  <a:gd name="T4" fmla="*/ 240 w 240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92"/>
                  <a:gd name="T11" fmla="*/ 240 w 24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92">
                    <a:moveTo>
                      <a:pt x="0" y="0"/>
                    </a:moveTo>
                    <a:cubicBezTo>
                      <a:pt x="52" y="8"/>
                      <a:pt x="104" y="16"/>
                      <a:pt x="144" y="48"/>
                    </a:cubicBezTo>
                    <a:cubicBezTo>
                      <a:pt x="184" y="80"/>
                      <a:pt x="212" y="136"/>
                      <a:pt x="240" y="192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6" name="Freeform 35"/>
              <p:cNvSpPr>
                <a:spLocks/>
              </p:cNvSpPr>
              <p:nvPr/>
            </p:nvSpPr>
            <p:spPr bwMode="auto">
              <a:xfrm>
                <a:off x="1824" y="1152"/>
                <a:ext cx="240" cy="192"/>
              </a:xfrm>
              <a:custGeom>
                <a:avLst/>
                <a:gdLst>
                  <a:gd name="T0" fmla="*/ 0 w 240"/>
                  <a:gd name="T1" fmla="*/ 192 h 192"/>
                  <a:gd name="T2" fmla="*/ 144 w 240"/>
                  <a:gd name="T3" fmla="*/ 144 h 192"/>
                  <a:gd name="T4" fmla="*/ 240 w 240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92"/>
                  <a:gd name="T11" fmla="*/ 240 w 24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92">
                    <a:moveTo>
                      <a:pt x="0" y="192"/>
                    </a:moveTo>
                    <a:cubicBezTo>
                      <a:pt x="52" y="184"/>
                      <a:pt x="104" y="176"/>
                      <a:pt x="144" y="144"/>
                    </a:cubicBezTo>
                    <a:cubicBezTo>
                      <a:pt x="184" y="112"/>
                      <a:pt x="212" y="56"/>
                      <a:pt x="24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8165" name="Group 80"/>
            <p:cNvGrpSpPr>
              <a:grpSpLocks/>
            </p:cNvGrpSpPr>
            <p:nvPr/>
          </p:nvGrpSpPr>
          <p:grpSpPr bwMode="auto">
            <a:xfrm>
              <a:off x="3408" y="2496"/>
              <a:ext cx="480" cy="386"/>
              <a:chOff x="3408" y="2496"/>
              <a:chExt cx="480" cy="386"/>
            </a:xfrm>
          </p:grpSpPr>
          <p:sp>
            <p:nvSpPr>
              <p:cNvPr id="48171" name="Freeform 37"/>
              <p:cNvSpPr>
                <a:spLocks/>
              </p:cNvSpPr>
              <p:nvPr/>
            </p:nvSpPr>
            <p:spPr bwMode="auto">
              <a:xfrm>
                <a:off x="3408" y="2496"/>
                <a:ext cx="48" cy="386"/>
              </a:xfrm>
              <a:custGeom>
                <a:avLst/>
                <a:gdLst>
                  <a:gd name="T0" fmla="*/ 0 w 48"/>
                  <a:gd name="T1" fmla="*/ 0 h 384"/>
                  <a:gd name="T2" fmla="*/ 48 w 48"/>
                  <a:gd name="T3" fmla="*/ 196 h 384"/>
                  <a:gd name="T4" fmla="*/ 0 w 48"/>
                  <a:gd name="T5" fmla="*/ 392 h 384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384"/>
                  <a:gd name="T11" fmla="*/ 48 w 48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384">
                    <a:moveTo>
                      <a:pt x="0" y="0"/>
                    </a:moveTo>
                    <a:cubicBezTo>
                      <a:pt x="24" y="64"/>
                      <a:pt x="48" y="128"/>
                      <a:pt x="48" y="192"/>
                    </a:cubicBezTo>
                    <a:cubicBezTo>
                      <a:pt x="48" y="256"/>
                      <a:pt x="24" y="320"/>
                      <a:pt x="0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172" name="Group 38"/>
              <p:cNvGrpSpPr>
                <a:grpSpLocks/>
              </p:cNvGrpSpPr>
              <p:nvPr/>
            </p:nvGrpSpPr>
            <p:grpSpPr bwMode="auto">
              <a:xfrm>
                <a:off x="3456" y="2496"/>
                <a:ext cx="432" cy="384"/>
                <a:chOff x="4080" y="1968"/>
                <a:chExt cx="432" cy="384"/>
              </a:xfrm>
            </p:grpSpPr>
            <p:sp>
              <p:nvSpPr>
                <p:cNvPr id="48173" name="AutoShape 39"/>
                <p:cNvSpPr>
                  <a:spLocks noChangeArrowheads="1"/>
                </p:cNvSpPr>
                <p:nvPr/>
              </p:nvSpPr>
              <p:spPr bwMode="auto">
                <a:xfrm>
                  <a:off x="4176" y="1968"/>
                  <a:ext cx="336" cy="384"/>
                </a:xfrm>
                <a:prstGeom prst="flowChartDelay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x-none" altLang="x-none" sz="2000">
                    <a:latin typeface="Verdana" pitchFamily="34" charset="0"/>
                  </a:endParaRPr>
                </a:p>
              </p:txBody>
            </p:sp>
            <p:sp>
              <p:nvSpPr>
                <p:cNvPr id="48174" name="Freeform 40"/>
                <p:cNvSpPr>
                  <a:spLocks/>
                </p:cNvSpPr>
                <p:nvPr/>
              </p:nvSpPr>
              <p:spPr bwMode="auto">
                <a:xfrm>
                  <a:off x="4080" y="1968"/>
                  <a:ext cx="96" cy="384"/>
                </a:xfrm>
                <a:custGeom>
                  <a:avLst/>
                  <a:gdLst>
                    <a:gd name="T0" fmla="*/ 0 w 96"/>
                    <a:gd name="T1" fmla="*/ 0 h 384"/>
                    <a:gd name="T2" fmla="*/ 48 w 96"/>
                    <a:gd name="T3" fmla="*/ 144 h 384"/>
                    <a:gd name="T4" fmla="*/ 48 w 96"/>
                    <a:gd name="T5" fmla="*/ 240 h 384"/>
                    <a:gd name="T6" fmla="*/ 0 w 96"/>
                    <a:gd name="T7" fmla="*/ 384 h 384"/>
                    <a:gd name="T8" fmla="*/ 96 w 96"/>
                    <a:gd name="T9" fmla="*/ 384 h 384"/>
                    <a:gd name="T10" fmla="*/ 96 w 96"/>
                    <a:gd name="T11" fmla="*/ 0 h 384"/>
                    <a:gd name="T12" fmla="*/ 0 w 96"/>
                    <a:gd name="T13" fmla="*/ 0 h 3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6"/>
                    <a:gd name="T22" fmla="*/ 0 h 384"/>
                    <a:gd name="T23" fmla="*/ 96 w 96"/>
                    <a:gd name="T24" fmla="*/ 384 h 3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6" h="384">
                      <a:moveTo>
                        <a:pt x="0" y="0"/>
                      </a:moveTo>
                      <a:lnTo>
                        <a:pt x="48" y="144"/>
                      </a:lnTo>
                      <a:lnTo>
                        <a:pt x="48" y="240"/>
                      </a:lnTo>
                      <a:lnTo>
                        <a:pt x="0" y="384"/>
                      </a:lnTo>
                      <a:lnTo>
                        <a:pt x="96" y="384"/>
                      </a:lnTo>
                      <a:lnTo>
                        <a:pt x="9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75" name="Freeform 41"/>
                <p:cNvSpPr>
                  <a:spLocks/>
                </p:cNvSpPr>
                <p:nvPr/>
              </p:nvSpPr>
              <p:spPr bwMode="auto">
                <a:xfrm>
                  <a:off x="4080" y="1968"/>
                  <a:ext cx="48" cy="384"/>
                </a:xfrm>
                <a:custGeom>
                  <a:avLst/>
                  <a:gdLst>
                    <a:gd name="T0" fmla="*/ 0 w 48"/>
                    <a:gd name="T1" fmla="*/ 0 h 384"/>
                    <a:gd name="T2" fmla="*/ 48 w 48"/>
                    <a:gd name="T3" fmla="*/ 192 h 384"/>
                    <a:gd name="T4" fmla="*/ 0 w 48"/>
                    <a:gd name="T5" fmla="*/ 384 h 384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384"/>
                    <a:gd name="T11" fmla="*/ 48 w 48"/>
                    <a:gd name="T12" fmla="*/ 384 h 38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384">
                      <a:moveTo>
                        <a:pt x="0" y="0"/>
                      </a:moveTo>
                      <a:cubicBezTo>
                        <a:pt x="24" y="64"/>
                        <a:pt x="48" y="128"/>
                        <a:pt x="48" y="192"/>
                      </a:cubicBezTo>
                      <a:cubicBezTo>
                        <a:pt x="48" y="256"/>
                        <a:pt x="24" y="320"/>
                        <a:pt x="0" y="384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76" name="Line 42"/>
                <p:cNvSpPr>
                  <a:spLocks noChangeShapeType="1"/>
                </p:cNvSpPr>
                <p:nvPr/>
              </p:nvSpPr>
              <p:spPr bwMode="auto">
                <a:xfrm>
                  <a:off x="4080" y="196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77" name="Line 43"/>
                <p:cNvSpPr>
                  <a:spLocks noChangeShapeType="1"/>
                </p:cNvSpPr>
                <p:nvPr/>
              </p:nvSpPr>
              <p:spPr bwMode="auto">
                <a:xfrm>
                  <a:off x="4080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78" name="Freeform 44"/>
                <p:cNvSpPr>
                  <a:spLocks/>
                </p:cNvSpPr>
                <p:nvPr/>
              </p:nvSpPr>
              <p:spPr bwMode="auto">
                <a:xfrm>
                  <a:off x="4272" y="1968"/>
                  <a:ext cx="240" cy="192"/>
                </a:xfrm>
                <a:custGeom>
                  <a:avLst/>
                  <a:gdLst>
                    <a:gd name="T0" fmla="*/ 0 w 240"/>
                    <a:gd name="T1" fmla="*/ 0 h 192"/>
                    <a:gd name="T2" fmla="*/ 144 w 240"/>
                    <a:gd name="T3" fmla="*/ 48 h 192"/>
                    <a:gd name="T4" fmla="*/ 240 w 240"/>
                    <a:gd name="T5" fmla="*/ 192 h 192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192"/>
                    <a:gd name="T11" fmla="*/ 240 w 240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192">
                      <a:moveTo>
                        <a:pt x="0" y="0"/>
                      </a:moveTo>
                      <a:cubicBezTo>
                        <a:pt x="52" y="8"/>
                        <a:pt x="104" y="16"/>
                        <a:pt x="144" y="48"/>
                      </a:cubicBezTo>
                      <a:cubicBezTo>
                        <a:pt x="184" y="80"/>
                        <a:pt x="212" y="136"/>
                        <a:pt x="240" y="192"/>
                      </a:cubicBezTo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179" name="Freeform 45"/>
                <p:cNvSpPr>
                  <a:spLocks/>
                </p:cNvSpPr>
                <p:nvPr/>
              </p:nvSpPr>
              <p:spPr bwMode="auto">
                <a:xfrm>
                  <a:off x="4272" y="2160"/>
                  <a:ext cx="240" cy="192"/>
                </a:xfrm>
                <a:custGeom>
                  <a:avLst/>
                  <a:gdLst>
                    <a:gd name="T0" fmla="*/ 0 w 240"/>
                    <a:gd name="T1" fmla="*/ 192 h 192"/>
                    <a:gd name="T2" fmla="*/ 144 w 240"/>
                    <a:gd name="T3" fmla="*/ 144 h 192"/>
                    <a:gd name="T4" fmla="*/ 240 w 240"/>
                    <a:gd name="T5" fmla="*/ 0 h 192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192"/>
                    <a:gd name="T11" fmla="*/ 240 w 240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192">
                      <a:moveTo>
                        <a:pt x="0" y="192"/>
                      </a:moveTo>
                      <a:cubicBezTo>
                        <a:pt x="52" y="184"/>
                        <a:pt x="104" y="176"/>
                        <a:pt x="144" y="144"/>
                      </a:cubicBezTo>
                      <a:cubicBezTo>
                        <a:pt x="184" y="112"/>
                        <a:pt x="212" y="56"/>
                        <a:pt x="240" y="0"/>
                      </a:cubicBezTo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8166" name="Oval 74"/>
            <p:cNvSpPr>
              <a:spLocks noChangeArrowheads="1"/>
            </p:cNvSpPr>
            <p:nvPr/>
          </p:nvSpPr>
          <p:spPr bwMode="auto">
            <a:xfrm>
              <a:off x="1224" y="12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 sz="2000">
                <a:latin typeface="Verdana" pitchFamily="34" charset="0"/>
              </a:endParaRPr>
            </a:p>
          </p:txBody>
        </p:sp>
        <p:sp>
          <p:nvSpPr>
            <p:cNvPr id="48167" name="Oval 75"/>
            <p:cNvSpPr>
              <a:spLocks noChangeArrowheads="1"/>
            </p:cNvSpPr>
            <p:nvPr/>
          </p:nvSpPr>
          <p:spPr bwMode="auto">
            <a:xfrm>
              <a:off x="1368" y="10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 sz="2000">
                <a:latin typeface="Verdana" pitchFamily="34" charset="0"/>
              </a:endParaRPr>
            </a:p>
          </p:txBody>
        </p:sp>
        <p:sp>
          <p:nvSpPr>
            <p:cNvPr id="48168" name="Oval 76"/>
            <p:cNvSpPr>
              <a:spLocks noChangeArrowheads="1"/>
            </p:cNvSpPr>
            <p:nvPr/>
          </p:nvSpPr>
          <p:spPr bwMode="auto">
            <a:xfrm>
              <a:off x="2232" y="112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 sz="2000">
                <a:latin typeface="Verdana" pitchFamily="34" charset="0"/>
              </a:endParaRPr>
            </a:p>
          </p:txBody>
        </p:sp>
        <p:sp>
          <p:nvSpPr>
            <p:cNvPr id="48169" name="Oval 77"/>
            <p:cNvSpPr>
              <a:spLocks noChangeArrowheads="1"/>
            </p:cNvSpPr>
            <p:nvPr/>
          </p:nvSpPr>
          <p:spPr bwMode="auto">
            <a:xfrm>
              <a:off x="2328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 sz="2000">
                <a:latin typeface="Verdana" pitchFamily="34" charset="0"/>
              </a:endParaRPr>
            </a:p>
          </p:txBody>
        </p:sp>
        <p:sp>
          <p:nvSpPr>
            <p:cNvPr id="48170" name="Oval 78"/>
            <p:cNvSpPr>
              <a:spLocks noChangeArrowheads="1"/>
            </p:cNvSpPr>
            <p:nvPr/>
          </p:nvSpPr>
          <p:spPr bwMode="auto">
            <a:xfrm>
              <a:off x="1368" y="25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x-none" altLang="x-none" sz="2000">
                <a:latin typeface="Verdana" pitchFamily="34" charset="0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94103FCB-1A05-4389-B09E-1E9A40DB3A79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49160" name="Rectangle 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Technology Mapping</a:t>
            </a:r>
          </a:p>
        </p:txBody>
      </p:sp>
      <p:sp>
        <p:nvSpPr>
          <p:cNvPr id="49161" name="Rectangle 9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x-none" sz="2400" dirty="0"/>
              <a:t>Translation of the “ideal” circuit design to actual hardware must account for the implementation method</a:t>
            </a:r>
          </a:p>
          <a:p>
            <a:pPr lvl="1"/>
            <a:r>
              <a:rPr lang="en-US" altLang="x-none" sz="2000" dirty="0"/>
              <a:t>ASICs (Application specific integrated circuit): full custom, standard cell, or gate arrays</a:t>
            </a:r>
          </a:p>
          <a:p>
            <a:pPr lvl="1"/>
            <a:r>
              <a:rPr lang="en-US" altLang="x-none" sz="2000" dirty="0"/>
              <a:t>Programmable logic: FPGAs or PLDs</a:t>
            </a:r>
          </a:p>
          <a:p>
            <a:pPr lvl="1"/>
            <a:r>
              <a:rPr lang="en-US" altLang="x-none" sz="2000" dirty="0"/>
              <a:t>Gate types, input configurations available</a:t>
            </a:r>
          </a:p>
          <a:p>
            <a:r>
              <a:rPr lang="en-US" altLang="x-none" sz="2400" dirty="0"/>
              <a:t>Vendors supply you with a set of logic gate design patterns known as a cell library</a:t>
            </a:r>
          </a:p>
          <a:p>
            <a:pPr lvl="1"/>
            <a:r>
              <a:rPr lang="en-US" altLang="x-none" sz="2000" dirty="0"/>
              <a:t>Defines implementation rules as well as gate types</a:t>
            </a:r>
          </a:p>
          <a:p>
            <a:r>
              <a:rPr lang="en-US" altLang="x-none" sz="2400" dirty="0"/>
              <a:t>CAD tools then use the provided library to map the ideal design to the physical implementation</a:t>
            </a:r>
          </a:p>
          <a:p>
            <a:pPr lvl="1"/>
            <a:r>
              <a:rPr lang="en-US" altLang="x-none" sz="2000" dirty="0"/>
              <a:t>Translates design to preferred logic types</a:t>
            </a:r>
          </a:p>
          <a:p>
            <a:pPr lvl="1"/>
            <a:r>
              <a:rPr lang="en-US" altLang="x-none" sz="2000" dirty="0"/>
              <a:t>Checks for problems; fan-out, propagation times exceeded</a:t>
            </a: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11"/>
          </p:nvPr>
        </p:nvSpPr>
        <p:spPr bwMode="auto">
          <a:custGeom>
            <a:avLst/>
            <a:gdLst>
              <a:gd name="T0" fmla="*/ 0 w 2895600"/>
              <a:gd name="T1" fmla="*/ 0 h 304800"/>
              <a:gd name="T2" fmla="*/ 4111106 w 2895600"/>
              <a:gd name="T3" fmla="*/ 0 h 304800"/>
              <a:gd name="T4" fmla="*/ 4111106 w 2895600"/>
              <a:gd name="T5" fmla="*/ 273844 h 304800"/>
              <a:gd name="T6" fmla="*/ 0 w 2895600"/>
              <a:gd name="T7" fmla="*/ 273844 h 304800"/>
              <a:gd name="T8" fmla="*/ 0 w 2895600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0"/>
              <a:gd name="T16" fmla="*/ 0 h 304800"/>
              <a:gd name="T17" fmla="*/ 2895600 w 289560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0" h="304800">
                <a:moveTo>
                  <a:pt x="0" y="0"/>
                </a:moveTo>
                <a:lnTo>
                  <a:pt x="2895600" y="0"/>
                </a:lnTo>
                <a:lnTo>
                  <a:pt x="2895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x-none">
                <a:latin typeface="Verdana" pitchFamily="34" charset="0"/>
              </a:rPr>
              <a:t>232 - Logic Design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1C3C3640-3F9E-451B-BA12-35CF6E04BC71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50184" name="Rectangle 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Verification</a:t>
            </a:r>
          </a:p>
        </p:txBody>
      </p:sp>
      <p:sp>
        <p:nvSpPr>
          <p:cNvPr id="50185" name="Rectangle 9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x-none" dirty="0"/>
              <a:t>Design verification is much more difficult with VLSI ASICs than with SSI designs</a:t>
            </a:r>
          </a:p>
          <a:p>
            <a:pPr lvl="1"/>
            <a:r>
              <a:rPr lang="en-US" altLang="x-none" dirty="0"/>
              <a:t>Lots more signals and less accessibility</a:t>
            </a:r>
          </a:p>
          <a:p>
            <a:r>
              <a:rPr lang="en-US" altLang="x-none" dirty="0"/>
              <a:t>VLSI:  Very-large-scale integration is the process of creating an integrated circuit by combining thousands of transistors into a single chip.</a:t>
            </a:r>
          </a:p>
          <a:p>
            <a:r>
              <a:rPr lang="en-US" altLang="x-none" dirty="0"/>
              <a:t>ASIC:  Application specific integrated circuit</a:t>
            </a:r>
          </a:p>
          <a:p>
            <a:r>
              <a:rPr lang="en-US" altLang="x-none" dirty="0"/>
              <a:t>SSI: Small-scale integration. The early integrated circuits were SSI.</a:t>
            </a:r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11"/>
          </p:nvPr>
        </p:nvSpPr>
        <p:spPr bwMode="auto">
          <a:custGeom>
            <a:avLst/>
            <a:gdLst>
              <a:gd name="T0" fmla="*/ 0 w 2895600"/>
              <a:gd name="T1" fmla="*/ 0 h 304800"/>
              <a:gd name="T2" fmla="*/ 4111106 w 2895600"/>
              <a:gd name="T3" fmla="*/ 0 h 304800"/>
              <a:gd name="T4" fmla="*/ 4111106 w 2895600"/>
              <a:gd name="T5" fmla="*/ 273844 h 304800"/>
              <a:gd name="T6" fmla="*/ 0 w 2895600"/>
              <a:gd name="T7" fmla="*/ 273844 h 304800"/>
              <a:gd name="T8" fmla="*/ 0 w 2895600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0"/>
              <a:gd name="T16" fmla="*/ 0 h 304800"/>
              <a:gd name="T17" fmla="*/ 2895600 w 289560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0" h="304800">
                <a:moveTo>
                  <a:pt x="0" y="0"/>
                </a:moveTo>
                <a:lnTo>
                  <a:pt x="2895600" y="0"/>
                </a:lnTo>
                <a:lnTo>
                  <a:pt x="2895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x-none">
                <a:latin typeface="Verdana" pitchFamily="34" charset="0"/>
              </a:rPr>
              <a:t>232 - Logic Design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1C3C3640-3F9E-451B-BA12-35CF6E04BC71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50184" name="Rectangle 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Verification</a:t>
            </a:r>
          </a:p>
        </p:txBody>
      </p:sp>
      <p:sp>
        <p:nvSpPr>
          <p:cNvPr id="50185" name="Rectangle 9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x-none" dirty="0"/>
              <a:t>Ensuring that the final device actually works is mandatory and can also be hard to do</a:t>
            </a:r>
          </a:p>
          <a:p>
            <a:pPr lvl="1"/>
            <a:endParaRPr lang="en-US" altLang="x-none" dirty="0"/>
          </a:p>
          <a:p>
            <a:pPr lvl="1"/>
            <a:r>
              <a:rPr lang="en-US" altLang="x-none" dirty="0"/>
              <a:t>Must start with good requirements (validation)</a:t>
            </a:r>
          </a:p>
          <a:p>
            <a:pPr lvl="2"/>
            <a:r>
              <a:rPr lang="en-US" altLang="x-none" dirty="0"/>
              <a:t>It’s really bad to find out your design meets the stated requirements but it’s not what the customer wanted</a:t>
            </a:r>
          </a:p>
          <a:p>
            <a:pPr lvl="1"/>
            <a:endParaRPr lang="en-US" altLang="x-none" dirty="0"/>
          </a:p>
          <a:p>
            <a:pPr lvl="1"/>
            <a:r>
              <a:rPr lang="en-US" altLang="x-none" dirty="0"/>
              <a:t>Done at different stages of the development</a:t>
            </a:r>
          </a:p>
          <a:p>
            <a:pPr lvl="2"/>
            <a:r>
              <a:rPr lang="en-US" altLang="x-none" dirty="0"/>
              <a:t>Simulation used during the design capture and implementation mapping phase</a:t>
            </a:r>
          </a:p>
          <a:p>
            <a:pPr lvl="2"/>
            <a:r>
              <a:rPr lang="en-US" altLang="x-none" dirty="0"/>
              <a:t>Functional and parametric testing after device fabrication</a:t>
            </a:r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11"/>
          </p:nvPr>
        </p:nvSpPr>
        <p:spPr bwMode="auto">
          <a:custGeom>
            <a:avLst/>
            <a:gdLst>
              <a:gd name="T0" fmla="*/ 0 w 2895600"/>
              <a:gd name="T1" fmla="*/ 0 h 304800"/>
              <a:gd name="T2" fmla="*/ 4111106 w 2895600"/>
              <a:gd name="T3" fmla="*/ 0 h 304800"/>
              <a:gd name="T4" fmla="*/ 4111106 w 2895600"/>
              <a:gd name="T5" fmla="*/ 273844 h 304800"/>
              <a:gd name="T6" fmla="*/ 0 w 2895600"/>
              <a:gd name="T7" fmla="*/ 273844 h 304800"/>
              <a:gd name="T8" fmla="*/ 0 w 2895600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0"/>
              <a:gd name="T16" fmla="*/ 0 h 304800"/>
              <a:gd name="T17" fmla="*/ 2895600 w 289560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0" h="304800">
                <a:moveTo>
                  <a:pt x="0" y="0"/>
                </a:moveTo>
                <a:lnTo>
                  <a:pt x="2895600" y="0"/>
                </a:lnTo>
                <a:lnTo>
                  <a:pt x="2895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x-none">
                <a:latin typeface="Verdana" pitchFamily="34" charset="0"/>
              </a:rPr>
              <a:t>232 - Logic Design</a:t>
            </a:r>
          </a:p>
        </p:txBody>
      </p:sp>
    </p:spTree>
    <p:extLst>
      <p:ext uri="{BB962C8B-B14F-4D97-AF65-F5344CB8AC3E}">
        <p14:creationId xmlns:p14="http://schemas.microsoft.com/office/powerpoint/2010/main" val="90679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9703A86D-1A60-443F-A1A9-733A53C99DE9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7416" name="Rectangle 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Design Methodologies</a:t>
            </a:r>
          </a:p>
        </p:txBody>
      </p:sp>
      <p:sp>
        <p:nvSpPr>
          <p:cNvPr id="17417" name="Rectangle 9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x-none" dirty="0"/>
              <a:t>There are two basic approaches to system design: </a:t>
            </a:r>
          </a:p>
          <a:p>
            <a:pPr lvl="1"/>
            <a:r>
              <a:rPr lang="en-US" altLang="x-none" dirty="0"/>
              <a:t>Top-down and Bottom-up.</a:t>
            </a:r>
          </a:p>
          <a:p>
            <a:endParaRPr lang="en-US" altLang="x-none" b="1" u="sng" dirty="0"/>
          </a:p>
          <a:p>
            <a:r>
              <a:rPr lang="en-US" altLang="x-none" b="1" u="sng" dirty="0"/>
              <a:t>Top-Down</a:t>
            </a:r>
            <a:r>
              <a:rPr lang="en-US" altLang="x-none" dirty="0"/>
              <a:t>: start at the top system level and decompose into ever simpler subsystems and components</a:t>
            </a:r>
          </a:p>
          <a:p>
            <a:endParaRPr lang="en-US" altLang="x-none" b="1" u="sng" dirty="0"/>
          </a:p>
          <a:p>
            <a:r>
              <a:rPr lang="en-US" altLang="x-none" b="1" u="sng" dirty="0"/>
              <a:t>Bottom-Up</a:t>
            </a:r>
            <a:r>
              <a:rPr lang="en-US" altLang="x-none" dirty="0"/>
              <a:t>: start with known low-level building blocks and put them together into increasing complex functions</a:t>
            </a:r>
          </a:p>
          <a:p>
            <a:endParaRPr lang="en-US" altLang="x-none" dirty="0"/>
          </a:p>
          <a:p>
            <a:r>
              <a:rPr lang="en-US" altLang="x-none" dirty="0"/>
              <a:t>Ideally either can be used to design a combinational system.</a:t>
            </a: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 bwMode="auto">
          <a:custGeom>
            <a:avLst/>
            <a:gdLst>
              <a:gd name="T0" fmla="*/ 0 w 2895600"/>
              <a:gd name="T1" fmla="*/ 0 h 304800"/>
              <a:gd name="T2" fmla="*/ 4111106 w 2895600"/>
              <a:gd name="T3" fmla="*/ 0 h 304800"/>
              <a:gd name="T4" fmla="*/ 4111106 w 2895600"/>
              <a:gd name="T5" fmla="*/ 273844 h 304800"/>
              <a:gd name="T6" fmla="*/ 0 w 2895600"/>
              <a:gd name="T7" fmla="*/ 273844 h 304800"/>
              <a:gd name="T8" fmla="*/ 0 w 2895600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0"/>
              <a:gd name="T16" fmla="*/ 0 h 304800"/>
              <a:gd name="T17" fmla="*/ 2895600 w 289560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0" h="304800">
                <a:moveTo>
                  <a:pt x="0" y="0"/>
                </a:moveTo>
                <a:lnTo>
                  <a:pt x="2895600" y="0"/>
                </a:lnTo>
                <a:lnTo>
                  <a:pt x="2895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x-none">
                <a:latin typeface="Verdana" pitchFamily="34" charset="0"/>
              </a:rPr>
              <a:t>232 - Logic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9DB99C93-36AF-4318-81F6-32424EEF42D9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8440" name="Rectangle 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Concurrent Design</a:t>
            </a:r>
          </a:p>
        </p:txBody>
      </p:sp>
      <p:sp>
        <p:nvSpPr>
          <p:cNvPr id="18441" name="Rectangle 9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x-none" dirty="0"/>
              <a:t>The practical approach is to combine the two </a:t>
            </a:r>
          </a:p>
          <a:p>
            <a:pPr lvl="1"/>
            <a:r>
              <a:rPr lang="en-US" altLang="x-none" dirty="0"/>
              <a:t>Basic top-down to provide proper decomposition and validation</a:t>
            </a:r>
          </a:p>
          <a:p>
            <a:pPr lvl="1"/>
            <a:r>
              <a:rPr lang="en-US" altLang="x-none" dirty="0"/>
              <a:t>BUT as you decompose functions, be aware of:</a:t>
            </a:r>
          </a:p>
          <a:p>
            <a:pPr lvl="2"/>
            <a:r>
              <a:rPr lang="en-US" altLang="x-none" dirty="0"/>
              <a:t>already existing and available components</a:t>
            </a:r>
          </a:p>
          <a:p>
            <a:pPr lvl="2"/>
            <a:r>
              <a:rPr lang="en-US" altLang="x-none" dirty="0"/>
              <a:t>component to component interface characteristics</a:t>
            </a:r>
          </a:p>
          <a:p>
            <a:pPr lvl="2"/>
            <a:r>
              <a:rPr lang="en-US" altLang="x-none" dirty="0"/>
              <a:t>reality - cost, size, weight, power, etc.</a:t>
            </a:r>
          </a:p>
          <a:p>
            <a:endParaRPr lang="en-US" altLang="x-none" dirty="0"/>
          </a:p>
          <a:p>
            <a:r>
              <a:rPr lang="en-US" altLang="x-none" dirty="0"/>
              <a:t>If done properly, you end up with a low-cost practical solution that works!</a:t>
            </a:r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11"/>
          </p:nvPr>
        </p:nvSpPr>
        <p:spPr bwMode="auto">
          <a:custGeom>
            <a:avLst/>
            <a:gdLst>
              <a:gd name="T0" fmla="*/ 0 w 2895600"/>
              <a:gd name="T1" fmla="*/ 0 h 304800"/>
              <a:gd name="T2" fmla="*/ 4111106 w 2895600"/>
              <a:gd name="T3" fmla="*/ 0 h 304800"/>
              <a:gd name="T4" fmla="*/ 4111106 w 2895600"/>
              <a:gd name="T5" fmla="*/ 273844 h 304800"/>
              <a:gd name="T6" fmla="*/ 0 w 2895600"/>
              <a:gd name="T7" fmla="*/ 273844 h 304800"/>
              <a:gd name="T8" fmla="*/ 0 w 2895600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0"/>
              <a:gd name="T16" fmla="*/ 0 h 304800"/>
              <a:gd name="T17" fmla="*/ 2895600 w 289560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0" h="304800">
                <a:moveTo>
                  <a:pt x="0" y="0"/>
                </a:moveTo>
                <a:lnTo>
                  <a:pt x="2895600" y="0"/>
                </a:lnTo>
                <a:lnTo>
                  <a:pt x="2895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x-none">
                <a:latin typeface="Verdana" pitchFamily="34" charset="0"/>
              </a:rPr>
              <a:t>232 - Logic Design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0B62F3A7-94C0-40A9-AB20-A3967F6FD9DC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9466" name="Rectangle 10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Rapid Prototyping and CAD</a:t>
            </a:r>
          </a:p>
        </p:txBody>
      </p:sp>
      <p:sp>
        <p:nvSpPr>
          <p:cNvPr id="19467" name="Rectangle 11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x-none" dirty="0"/>
              <a:t>Rapid prototyping assumes we can built many different versions and see which ones work</a:t>
            </a:r>
          </a:p>
          <a:p>
            <a:pPr lvl="1"/>
            <a:r>
              <a:rPr lang="en-US" altLang="x-none" dirty="0"/>
              <a:t>Programmable logic is vital to this approach</a:t>
            </a:r>
          </a:p>
          <a:p>
            <a:pPr lvl="1"/>
            <a:r>
              <a:rPr lang="en-US" altLang="x-none" dirty="0"/>
              <a:t>Good development tools are also essential</a:t>
            </a:r>
          </a:p>
          <a:p>
            <a:endParaRPr lang="en-US" altLang="x-none" dirty="0"/>
          </a:p>
          <a:p>
            <a:r>
              <a:rPr lang="en-US" altLang="x-none" dirty="0"/>
              <a:t>Hardware description languages are the way we quickly specify and change our designs</a:t>
            </a:r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11"/>
          </p:nvPr>
        </p:nvSpPr>
        <p:spPr bwMode="auto">
          <a:custGeom>
            <a:avLst/>
            <a:gdLst>
              <a:gd name="T0" fmla="*/ 0 w 2895600"/>
              <a:gd name="T1" fmla="*/ 0 h 304800"/>
              <a:gd name="T2" fmla="*/ 4111106 w 2895600"/>
              <a:gd name="T3" fmla="*/ 0 h 304800"/>
              <a:gd name="T4" fmla="*/ 4111106 w 2895600"/>
              <a:gd name="T5" fmla="*/ 273844 h 304800"/>
              <a:gd name="T6" fmla="*/ 0 w 2895600"/>
              <a:gd name="T7" fmla="*/ 273844 h 304800"/>
              <a:gd name="T8" fmla="*/ 0 w 2895600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0"/>
              <a:gd name="T16" fmla="*/ 0 h 304800"/>
              <a:gd name="T17" fmla="*/ 2895600 w 289560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0" h="304800">
                <a:moveTo>
                  <a:pt x="0" y="0"/>
                </a:moveTo>
                <a:lnTo>
                  <a:pt x="2895600" y="0"/>
                </a:lnTo>
                <a:lnTo>
                  <a:pt x="2895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x-none">
                <a:latin typeface="Verdana" pitchFamily="34" charset="0"/>
              </a:rPr>
              <a:t>232 - Logic Design</a:t>
            </a:r>
            <a:endParaRPr lang="en-US" altLang="x-none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CA155850-3859-4664-8E0F-066B73D5BD5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0490" name="Rectangle 10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Hardware Description Languages (HDLs)</a:t>
            </a:r>
          </a:p>
        </p:txBody>
      </p:sp>
      <p:sp>
        <p:nvSpPr>
          <p:cNvPr id="20491" name="Rectangle 11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x-none" dirty="0"/>
              <a:t>Two main HDLs are being used today</a:t>
            </a:r>
          </a:p>
          <a:p>
            <a:pPr lvl="1"/>
            <a:r>
              <a:rPr lang="en-US" altLang="x-none" dirty="0"/>
              <a:t>VHDL</a:t>
            </a:r>
          </a:p>
          <a:p>
            <a:pPr lvl="1"/>
            <a:r>
              <a:rPr lang="en-US" altLang="x-none" dirty="0"/>
              <a:t>Verilog</a:t>
            </a:r>
          </a:p>
          <a:p>
            <a:r>
              <a:rPr lang="en-US" altLang="x-none" dirty="0"/>
              <a:t>Both are IEEE standards</a:t>
            </a:r>
          </a:p>
          <a:p>
            <a:r>
              <a:rPr lang="en-US" altLang="x-none" dirty="0"/>
              <a:t>Both allow us to specify logic designs as textual descriptions</a:t>
            </a:r>
          </a:p>
          <a:p>
            <a:pPr lvl="1"/>
            <a:r>
              <a:rPr lang="en-US" altLang="x-none" dirty="0"/>
              <a:t>BE AWARE - both look like a software procedure but are describing HARDWARE!</a:t>
            </a:r>
          </a:p>
          <a:p>
            <a:pPr lvl="2"/>
            <a:r>
              <a:rPr lang="en-US" altLang="x-none" dirty="0"/>
              <a:t>Concurrency!!!</a:t>
            </a:r>
          </a:p>
          <a:p>
            <a:endParaRPr lang="en-US" altLang="x-none" dirty="0"/>
          </a:p>
          <a:p>
            <a:r>
              <a:rPr lang="en-US" altLang="x-none" dirty="0"/>
              <a:t>We will use Verilog 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 bwMode="auto">
          <a:custGeom>
            <a:avLst/>
            <a:gdLst>
              <a:gd name="T0" fmla="*/ 0 w 2895600"/>
              <a:gd name="T1" fmla="*/ 0 h 304800"/>
              <a:gd name="T2" fmla="*/ 4111106 w 2895600"/>
              <a:gd name="T3" fmla="*/ 0 h 304800"/>
              <a:gd name="T4" fmla="*/ 4111106 w 2895600"/>
              <a:gd name="T5" fmla="*/ 273844 h 304800"/>
              <a:gd name="T6" fmla="*/ 0 w 2895600"/>
              <a:gd name="T7" fmla="*/ 273844 h 304800"/>
              <a:gd name="T8" fmla="*/ 0 w 2895600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0"/>
              <a:gd name="T16" fmla="*/ 0 h 304800"/>
              <a:gd name="T17" fmla="*/ 2895600 w 289560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0" h="304800">
                <a:moveTo>
                  <a:pt x="0" y="0"/>
                </a:moveTo>
                <a:lnTo>
                  <a:pt x="2895600" y="0"/>
                </a:lnTo>
                <a:lnTo>
                  <a:pt x="2895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x-none">
                <a:latin typeface="Verdana" pitchFamily="34" charset="0"/>
              </a:rPr>
              <a:t>232 - Logic Design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1DC99D3F-2C6A-4F1E-8F88-039C56E1B6B6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1512" name="Rectangle 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x-none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Logic Synthesis</a:t>
            </a:r>
          </a:p>
        </p:txBody>
      </p:sp>
      <p:sp>
        <p:nvSpPr>
          <p:cNvPr id="21513" name="Rectangle 9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x-none" dirty="0"/>
              <a:t>After writing the HDL program:</a:t>
            </a:r>
          </a:p>
          <a:p>
            <a:r>
              <a:rPr lang="en-US" altLang="x-none" dirty="0"/>
              <a:t>Logic synthesis translates the HDL to our hardware implementation</a:t>
            </a:r>
          </a:p>
          <a:p>
            <a:pPr lvl="1"/>
            <a:r>
              <a:rPr lang="en-US" altLang="x-none" dirty="0"/>
              <a:t>1st phase translates HDL to a generic, ideal logic description</a:t>
            </a:r>
          </a:p>
          <a:p>
            <a:pPr lvl="2"/>
            <a:r>
              <a:rPr lang="en-US" altLang="x-none" dirty="0"/>
              <a:t>logic expressions are generated and minimized</a:t>
            </a:r>
          </a:p>
          <a:p>
            <a:pPr lvl="2"/>
            <a:r>
              <a:rPr lang="en-US" altLang="x-none" dirty="0"/>
              <a:t>allows us to verify functional operation</a:t>
            </a:r>
          </a:p>
          <a:p>
            <a:pPr lvl="1"/>
            <a:endParaRPr lang="en-US" altLang="x-none" dirty="0"/>
          </a:p>
          <a:p>
            <a:pPr lvl="1"/>
            <a:r>
              <a:rPr lang="en-US" altLang="x-none" dirty="0"/>
              <a:t>2nd phase translates the design to the final physical device</a:t>
            </a:r>
          </a:p>
          <a:p>
            <a:pPr lvl="2"/>
            <a:r>
              <a:rPr lang="en-US" altLang="x-none" dirty="0"/>
              <a:t>complexity,  speed, delays,  power must be addressed</a:t>
            </a:r>
          </a:p>
          <a:p>
            <a:pPr lvl="2"/>
            <a:r>
              <a:rPr lang="en-US" altLang="x-none" dirty="0"/>
              <a:t>we can then simulate physical operation of device</a:t>
            </a: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 bwMode="auto">
          <a:custGeom>
            <a:avLst/>
            <a:gdLst>
              <a:gd name="T0" fmla="*/ 0 w 2895600"/>
              <a:gd name="T1" fmla="*/ 0 h 304800"/>
              <a:gd name="T2" fmla="*/ 4111106 w 2895600"/>
              <a:gd name="T3" fmla="*/ 0 h 304800"/>
              <a:gd name="T4" fmla="*/ 4111106 w 2895600"/>
              <a:gd name="T5" fmla="*/ 273844 h 304800"/>
              <a:gd name="T6" fmla="*/ 0 w 2895600"/>
              <a:gd name="T7" fmla="*/ 273844 h 304800"/>
              <a:gd name="T8" fmla="*/ 0 w 2895600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5600"/>
              <a:gd name="T16" fmla="*/ 0 h 304800"/>
              <a:gd name="T17" fmla="*/ 2895600 w 2895600"/>
              <a:gd name="T18" fmla="*/ 304800 h 304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5600" h="304800">
                <a:moveTo>
                  <a:pt x="0" y="0"/>
                </a:moveTo>
                <a:lnTo>
                  <a:pt x="2895600" y="0"/>
                </a:lnTo>
                <a:lnTo>
                  <a:pt x="28956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x-none">
                <a:latin typeface="Verdana" pitchFamily="34" charset="0"/>
              </a:rPr>
              <a:t>232 - Logic Design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7033</TotalTime>
  <Words>2909</Words>
  <Application>Microsoft Macintosh PowerPoint</Application>
  <PresentationFormat>Overhead</PresentationFormat>
  <Paragraphs>723</Paragraphs>
  <Slides>49</Slides>
  <Notes>7</Notes>
  <HiddenSlides>12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Bookman Old Style</vt:lpstr>
      <vt:lpstr>Gill Sans</vt:lpstr>
      <vt:lpstr>Gill Sans MT</vt:lpstr>
      <vt:lpstr>Times New Roman</vt:lpstr>
      <vt:lpstr>Verdana</vt:lpstr>
      <vt:lpstr>Wingdings</vt:lpstr>
      <vt:lpstr>Wingdings 3</vt:lpstr>
      <vt:lpstr>Origin</vt:lpstr>
      <vt:lpstr>Equation</vt:lpstr>
      <vt:lpstr>PowerPoint Presentation</vt:lpstr>
      <vt:lpstr>Combinational Logic</vt:lpstr>
      <vt:lpstr>Combinational Logic (Cont’d.)</vt:lpstr>
      <vt:lpstr>Design Hierarchy</vt:lpstr>
      <vt:lpstr>Design Methodologies</vt:lpstr>
      <vt:lpstr>Concurrent Design</vt:lpstr>
      <vt:lpstr>Rapid Prototyping and CAD</vt:lpstr>
      <vt:lpstr>Hardware Description Languages (HDLs)</vt:lpstr>
      <vt:lpstr>Logic Synthesis</vt:lpstr>
      <vt:lpstr>Different Aspects of Digital Logic Implementation</vt:lpstr>
      <vt:lpstr>Levels of Integration</vt:lpstr>
      <vt:lpstr>Digital Logic Families</vt:lpstr>
      <vt:lpstr>Technology Parameters</vt:lpstr>
      <vt:lpstr>Fan-In</vt:lpstr>
      <vt:lpstr>Fan-Out</vt:lpstr>
      <vt:lpstr>Noise Margin</vt:lpstr>
      <vt:lpstr>Propagation Delay</vt:lpstr>
      <vt:lpstr>Propagation Delay and Glitches</vt:lpstr>
      <vt:lpstr>Power Dissipation</vt:lpstr>
      <vt:lpstr>Positive and negative logic</vt:lpstr>
      <vt:lpstr>Positive and negative logic</vt:lpstr>
      <vt:lpstr>An example</vt:lpstr>
      <vt:lpstr>Signal Active States and Bubbles</vt:lpstr>
      <vt:lpstr>Active States and Bubbles (Cont’d.)</vt:lpstr>
      <vt:lpstr>Alternative Symbols</vt:lpstr>
      <vt:lpstr>AND Gate Alternate Symbol</vt:lpstr>
      <vt:lpstr>OR Gate Alternate Symbol</vt:lpstr>
      <vt:lpstr>Other Gate Alternative Symbols</vt:lpstr>
      <vt:lpstr>Signal Naming Conventions</vt:lpstr>
      <vt:lpstr>Signal Naming Conventions</vt:lpstr>
      <vt:lpstr>Signal Naming (Cont’d.)</vt:lpstr>
      <vt:lpstr>Naming and Alternate Symbols</vt:lpstr>
      <vt:lpstr>Naming and Alternate Symbols</vt:lpstr>
      <vt:lpstr>Previously on CENG 232</vt:lpstr>
      <vt:lpstr>Combinational Circuit Design</vt:lpstr>
      <vt:lpstr>Design Methodology</vt:lpstr>
      <vt:lpstr>Design Methodology (Cont’d.)</vt:lpstr>
      <vt:lpstr>Design Methodology (Cont’d.)</vt:lpstr>
      <vt:lpstr>Design Methodology (Cont’d.)</vt:lpstr>
      <vt:lpstr>BCD to XS3 Example</vt:lpstr>
      <vt:lpstr>PowerPoint Presentation</vt:lpstr>
      <vt:lpstr>BCD to XS3 Example (Cont’d.)</vt:lpstr>
      <vt:lpstr>BCD to XS3 Example (Cont’d.)</vt:lpstr>
      <vt:lpstr>BCD to XS3 Example (Cont’d.)</vt:lpstr>
      <vt:lpstr>BCD to XS3 Example (Cont’d.)</vt:lpstr>
      <vt:lpstr>BCD to XS3 Example (Cont’d.)</vt:lpstr>
      <vt:lpstr>Technology Mapping</vt:lpstr>
      <vt:lpstr>Verification</vt:lpstr>
      <vt:lpstr>Verification</vt:lpstr>
    </vt:vector>
  </TitlesOfParts>
  <Company>Rockwell Collins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Systems</dc:title>
  <dc:creator>James C. Maxted</dc:creator>
  <cp:lastModifiedBy>Microsoft Office User</cp:lastModifiedBy>
  <cp:revision>137</cp:revision>
  <cp:lastPrinted>2010-02-25T11:13:54Z</cp:lastPrinted>
  <dcterms:created xsi:type="dcterms:W3CDTF">2013-02-11T12:58:56Z</dcterms:created>
  <dcterms:modified xsi:type="dcterms:W3CDTF">2022-03-08T08:20:52Z</dcterms:modified>
</cp:coreProperties>
</file>