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4" r:id="rId1"/>
    <p:sldMasterId id="2147483675" r:id="rId2"/>
    <p:sldMasterId id="2147483676" r:id="rId3"/>
    <p:sldMasterId id="2147483677" r:id="rId4"/>
    <p:sldMasterId id="2147483678" r:id="rId5"/>
    <p:sldMasterId id="2147483679" r:id="rId6"/>
    <p:sldMasterId id="2147483680" r:id="rId7"/>
    <p:sldMasterId id="2147483681" r:id="rId8"/>
    <p:sldMasterId id="2147483682" r:id="rId9"/>
    <p:sldMasterId id="2147483683" r:id="rId10"/>
    <p:sldMasterId id="2147483684" r:id="rId11"/>
    <p:sldMasterId id="2147483685" r:id="rId12"/>
    <p:sldMasterId id="2147483686" r:id="rId13"/>
    <p:sldMasterId id="2147483687" r:id="rId14"/>
    <p:sldMasterId id="2147483688" r:id="rId15"/>
    <p:sldMasterId id="2147483689" r:id="rId16"/>
    <p:sldMasterId id="2147483690" r:id="rId17"/>
    <p:sldMasterId id="2147483691" r:id="rId18"/>
    <p:sldMasterId id="2147483692" r:id="rId19"/>
    <p:sldMasterId id="2147483693" r:id="rId20"/>
    <p:sldMasterId id="2147483694" r:id="rId21"/>
    <p:sldMasterId id="2147483695" r:id="rId22"/>
    <p:sldMasterId id="2147483696" r:id="rId23"/>
    <p:sldMasterId id="2147483697" r:id="rId24"/>
    <p:sldMasterId id="2147483698" r:id="rId25"/>
    <p:sldMasterId id="2147483699" r:id="rId26"/>
    <p:sldMasterId id="2147483700" r:id="rId27"/>
    <p:sldMasterId id="2147483701" r:id="rId28"/>
    <p:sldMasterId id="2147483702" r:id="rId29"/>
  </p:sldMasterIdLst>
  <p:notesMasterIdLst>
    <p:notesMasterId r:id="rId69"/>
  </p:notesMasterIdLst>
  <p:handoutMasterIdLst>
    <p:handoutMasterId r:id="rId70"/>
  </p:handoutMasterIdLst>
  <p:sldIdLst>
    <p:sldId id="25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57" r:id="rId39"/>
    <p:sldId id="305" r:id="rId40"/>
    <p:sldId id="361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6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62" r:id="rId66"/>
    <p:sldId id="363" r:id="rId67"/>
    <p:sldId id="329" r:id="rId6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A50021"/>
    <a:srgbClr val="CC00CC"/>
    <a:srgbClr val="CC6600"/>
    <a:srgbClr val="008000"/>
    <a:srgbClr val="009900"/>
    <a:srgbClr val="996633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1"/>
    <p:restoredTop sz="88231" autoAdjust="0"/>
  </p:normalViewPr>
  <p:slideViewPr>
    <p:cSldViewPr>
      <p:cViewPr varScale="1">
        <p:scale>
          <a:sx n="112" d="100"/>
          <a:sy n="112" d="100"/>
        </p:scale>
        <p:origin x="19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3.xml"/><Relationship Id="rId47" Type="http://schemas.openxmlformats.org/officeDocument/2006/relationships/slide" Target="slides/slide18.xml"/><Relationship Id="rId63" Type="http://schemas.openxmlformats.org/officeDocument/2006/relationships/slide" Target="slides/slide34.xml"/><Relationship Id="rId68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3.xml"/><Relationship Id="rId37" Type="http://schemas.openxmlformats.org/officeDocument/2006/relationships/slide" Target="slides/slide8.xml"/><Relationship Id="rId40" Type="http://schemas.openxmlformats.org/officeDocument/2006/relationships/slide" Target="slides/slide11.xml"/><Relationship Id="rId45" Type="http://schemas.openxmlformats.org/officeDocument/2006/relationships/slide" Target="slides/slide16.xml"/><Relationship Id="rId53" Type="http://schemas.openxmlformats.org/officeDocument/2006/relationships/slide" Target="slides/slide24.xml"/><Relationship Id="rId58" Type="http://schemas.openxmlformats.org/officeDocument/2006/relationships/slide" Target="slides/slide29.xml"/><Relationship Id="rId66" Type="http://schemas.openxmlformats.org/officeDocument/2006/relationships/slide" Target="slides/slide37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2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1.xml"/><Relationship Id="rId35" Type="http://schemas.openxmlformats.org/officeDocument/2006/relationships/slide" Target="slides/slide6.xml"/><Relationship Id="rId43" Type="http://schemas.openxmlformats.org/officeDocument/2006/relationships/slide" Target="slides/slide14.xml"/><Relationship Id="rId48" Type="http://schemas.openxmlformats.org/officeDocument/2006/relationships/slide" Target="slides/slide19.xml"/><Relationship Id="rId56" Type="http://schemas.openxmlformats.org/officeDocument/2006/relationships/slide" Target="slides/slide27.xml"/><Relationship Id="rId64" Type="http://schemas.openxmlformats.org/officeDocument/2006/relationships/slide" Target="slides/slide35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2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4.xml"/><Relationship Id="rId38" Type="http://schemas.openxmlformats.org/officeDocument/2006/relationships/slide" Target="slides/slide9.xml"/><Relationship Id="rId46" Type="http://schemas.openxmlformats.org/officeDocument/2006/relationships/slide" Target="slides/slide17.xml"/><Relationship Id="rId59" Type="http://schemas.openxmlformats.org/officeDocument/2006/relationships/slide" Target="slides/slide30.xml"/><Relationship Id="rId67" Type="http://schemas.openxmlformats.org/officeDocument/2006/relationships/slide" Target="slides/slide38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2.xml"/><Relationship Id="rId54" Type="http://schemas.openxmlformats.org/officeDocument/2006/relationships/slide" Target="slides/slide25.xml"/><Relationship Id="rId62" Type="http://schemas.openxmlformats.org/officeDocument/2006/relationships/slide" Target="slides/slide33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7.xml"/><Relationship Id="rId49" Type="http://schemas.openxmlformats.org/officeDocument/2006/relationships/slide" Target="slides/slide20.xml"/><Relationship Id="rId57" Type="http://schemas.openxmlformats.org/officeDocument/2006/relationships/slide" Target="slides/slide28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.xml"/><Relationship Id="rId44" Type="http://schemas.openxmlformats.org/officeDocument/2006/relationships/slide" Target="slides/slide15.xml"/><Relationship Id="rId52" Type="http://schemas.openxmlformats.org/officeDocument/2006/relationships/slide" Target="slides/slide23.xml"/><Relationship Id="rId60" Type="http://schemas.openxmlformats.org/officeDocument/2006/relationships/slide" Target="slides/slide31.xml"/><Relationship Id="rId65" Type="http://schemas.openxmlformats.org/officeDocument/2006/relationships/slide" Target="slides/slide36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0.xml"/><Relationship Id="rId34" Type="http://schemas.openxmlformats.org/officeDocument/2006/relationships/slide" Target="slides/slide5.xml"/><Relationship Id="rId50" Type="http://schemas.openxmlformats.org/officeDocument/2006/relationships/slide" Target="slides/slide21.xml"/><Relationship Id="rId55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20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20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7.png"/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png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image" Target="../media/image3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defTabSz="97155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/>
            </a:lvl1pPr>
          </a:lstStyle>
          <a:p>
            <a:fld id="{D095D34B-8ED7-46C3-B574-9A835920D50A}" type="datetime1">
              <a:rPr lang="en-US" altLang="x-none"/>
              <a:pPr/>
              <a:t>3/8/22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defTabSz="97155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/>
            </a:lvl1pPr>
          </a:lstStyle>
          <a:p>
            <a:fld id="{9A65096B-5D62-4C34-BCF5-5583467DDFC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4047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61AD60F2-1255-4A83-9C49-88969BF5813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69483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>
              <a:latin typeface="Times New Roman" pitchFamily="18" charset="0"/>
              <a:ea typeface="ＭＳ Ｐゴシック" pitchFamily="2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88988" indent="-303213" defTabSz="990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214438" indent="-242888" defTabSz="990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700213" indent="-242888" defTabSz="990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187575" indent="-244475" defTabSz="990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644775" indent="-244475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3101975" indent="-244475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559175" indent="-244475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4016375" indent="-244475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fld id="{5B5E6DE7-7B44-431F-8DCF-AF85437488B2}" type="slidenum">
              <a:rPr lang="en-US" altLang="x-none" sz="1300"/>
              <a:pPr/>
              <a:t>14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3267886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5939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3750"/>
          </a:xfrm>
        </p:spPr>
        <p:txBody>
          <a:bodyPr wrap="none" lIns="98714" tIns="49357" rIns="98714" bIns="49357" anchor="ctr"/>
          <a:lstStyle/>
          <a:p>
            <a:endParaRPr lang="tr-TR" altLang="x-none">
              <a:latin typeface="Times New Roman" pitchFamily="18" charset="0"/>
              <a:ea typeface="ＭＳ Ｐゴシック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883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6144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3750"/>
          </a:xfrm>
        </p:spPr>
        <p:txBody>
          <a:bodyPr wrap="none" lIns="98714" tIns="49357" rIns="98714" bIns="49357" anchor="ctr"/>
          <a:lstStyle/>
          <a:p>
            <a:endParaRPr lang="tr-TR" altLang="x-none">
              <a:latin typeface="Times New Roman" pitchFamily="18" charset="0"/>
              <a:ea typeface="ＭＳ Ｐゴシック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2044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63491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3750"/>
          </a:xfrm>
        </p:spPr>
        <p:txBody>
          <a:bodyPr wrap="none" lIns="98714" tIns="49357" rIns="98714" bIns="49357" anchor="ctr"/>
          <a:lstStyle/>
          <a:p>
            <a:endParaRPr lang="tr-TR" altLang="x-none">
              <a:latin typeface="Times New Roman" pitchFamily="18" charset="0"/>
              <a:ea typeface="ＭＳ Ｐゴシック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31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43011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3750"/>
          </a:xfrm>
        </p:spPr>
        <p:txBody>
          <a:bodyPr wrap="none" lIns="98714" tIns="49357" rIns="98714" bIns="49357" anchor="ctr"/>
          <a:lstStyle/>
          <a:p>
            <a:endParaRPr lang="tr-TR" altLang="x-none">
              <a:latin typeface="Times New Roman" pitchFamily="18" charset="0"/>
              <a:ea typeface="ＭＳ Ｐゴシック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342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45059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3750"/>
          </a:xfrm>
        </p:spPr>
        <p:txBody>
          <a:bodyPr wrap="none" lIns="98714" tIns="49357" rIns="98714" bIns="49357" anchor="ctr"/>
          <a:lstStyle/>
          <a:p>
            <a:endParaRPr lang="tr-TR" altLang="x-none">
              <a:latin typeface="Times New Roman" pitchFamily="18" charset="0"/>
              <a:ea typeface="ＭＳ Ｐゴシック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530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47107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3750"/>
          </a:xfrm>
        </p:spPr>
        <p:txBody>
          <a:bodyPr wrap="none" lIns="98714" tIns="49357" rIns="98714" bIns="49357" anchor="ctr"/>
          <a:lstStyle/>
          <a:p>
            <a:endParaRPr lang="tr-TR" altLang="x-none">
              <a:latin typeface="Times New Roman" pitchFamily="18" charset="0"/>
              <a:ea typeface="ＭＳ Ｐゴシック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94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491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3750"/>
          </a:xfrm>
        </p:spPr>
        <p:txBody>
          <a:bodyPr wrap="none" lIns="98714" tIns="49357" rIns="98714" bIns="49357" anchor="ctr"/>
          <a:lstStyle/>
          <a:p>
            <a:endParaRPr lang="tr-TR" altLang="x-none">
              <a:latin typeface="Times New Roman" pitchFamily="18" charset="0"/>
              <a:ea typeface="ＭＳ Ｐゴシック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763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5120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3750"/>
          </a:xfrm>
        </p:spPr>
        <p:txBody>
          <a:bodyPr wrap="none" lIns="98714" tIns="49357" rIns="98714" bIns="49357" anchor="ctr"/>
          <a:lstStyle/>
          <a:p>
            <a:endParaRPr lang="tr-TR" altLang="x-none">
              <a:latin typeface="Times New Roman" pitchFamily="18" charset="0"/>
              <a:ea typeface="ＭＳ Ｐゴシック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146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53251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3750"/>
          </a:xfrm>
        </p:spPr>
        <p:txBody>
          <a:bodyPr wrap="none" lIns="98714" tIns="49357" rIns="98714" bIns="49357" anchor="ctr"/>
          <a:lstStyle/>
          <a:p>
            <a:endParaRPr lang="tr-TR" altLang="x-none">
              <a:latin typeface="Times New Roman" pitchFamily="18" charset="0"/>
              <a:ea typeface="ＭＳ Ｐゴシック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4383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55299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3750"/>
          </a:xfrm>
        </p:spPr>
        <p:txBody>
          <a:bodyPr wrap="none" lIns="98714" tIns="49357" rIns="98714" bIns="49357" anchor="ctr"/>
          <a:lstStyle/>
          <a:p>
            <a:endParaRPr lang="tr-TR" altLang="x-none">
              <a:latin typeface="Times New Roman" pitchFamily="18" charset="0"/>
              <a:ea typeface="ＭＳ Ｐゴシック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29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57347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08587" cy="4603750"/>
          </a:xfrm>
        </p:spPr>
        <p:txBody>
          <a:bodyPr wrap="none" lIns="98714" tIns="49357" rIns="98714" bIns="49357" anchor="ctr"/>
          <a:lstStyle/>
          <a:p>
            <a:endParaRPr lang="tr-TR" altLang="x-none">
              <a:latin typeface="Times New Roman" pitchFamily="18" charset="0"/>
              <a:ea typeface="ＭＳ Ｐゴシック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39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2A9EB-CFB0-406C-BC6C-8F9BAE1C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2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D9DBB-78BD-44EB-9AD8-F58A158BB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9000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9B44A-3A5B-4A82-A60A-2C77F6FBC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3477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3162A-44E4-415D-806E-8899E4F26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4160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F759A-84BD-4CEE-8CE1-F5EB2E481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84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C481D-4423-4A3D-8F6D-93018629E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0973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4FA26-82D9-4E1B-A61E-88B63A55C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086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AA673-B1A2-43FA-B9C4-D01A1248C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103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216C-3491-4A92-8BB1-9C7073334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860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38976-DE4D-43A2-AE2A-80D61FC28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900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95EF8-0EB4-4A21-A735-0B32444BFA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1612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B983F-40D1-4D9C-ABAE-0163EDEBE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F90C8-5EA6-4638-87B0-AC97A4284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6148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0C827-C2DC-403F-BBB9-1DC95CAE2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241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54017-57CE-4420-A289-6EECDDD3B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386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71361-BDAF-49F1-9D85-B864DEDF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1266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EF133-9253-4663-BC99-C6DB1DDA8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48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686D2-76B8-4F9A-8D3E-FA0DF3973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1077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7CFF0-38DD-48C8-9172-A6D43AB04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4116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0D037-CE66-4801-9D7F-947440284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6903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78B46-2200-4B44-8FC2-3445C1676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715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F563F-945C-4127-9922-A918F91CD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2162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F0FA1-BDA0-43AD-8BD0-8B761FA1E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7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DE345E6B-89E1-4B23-9B5D-1DD2EE2598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9685407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32AC0-F8B0-4833-900B-F61AD6F4B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917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535BC-9555-4470-901D-80B8EE368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6879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35292-917F-4E07-B5EF-4964B9F66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1821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CF00D-7DE7-454B-B49B-A22B72843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386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A2EEE-1730-4307-8E2A-1618694E0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3707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250CD-8BBE-4E3D-A55F-89ADA989E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205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D41FE-8F46-42CB-AC80-682C80A0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4019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82CC3-A37C-4F5C-AB17-20C771F0D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8636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AC17F-7A30-447D-866D-E81DC9128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369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889C7-4757-4CEB-B9A2-D4CF9EB28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40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89E6D70E-417D-4D33-BF5A-89B71FB20DF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6729617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8C293-E152-4B13-9E61-886BAB2A4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9390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34628-540E-4FC6-A862-8A2BB226B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2955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1649B-0952-402E-89F8-02FB81285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482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CDEE4-A1BA-4117-B694-6B4AA5193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3090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3922C-700E-43BC-9EC2-6CC3C11ED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1424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EF01C-9CBF-47E0-8537-644CC1A6C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4858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34769-CCB7-4DF4-B2B2-4FDEC5F07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4127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DEBE3-2135-4065-AE7E-A1B6188DF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9237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47950-FE82-4CD3-8C98-4ABD3248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382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053A2-B1D6-4D32-9CC8-3CC8676FE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2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AB013E2D-3A4D-435E-8634-37A10C98415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743922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88BA6-8856-454A-8ADC-DBB84E78A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1286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10356-F4A9-4EC5-B590-84A235F05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7016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6520D-A300-460A-977A-44066868E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057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C7A6D-E034-4D6A-8DC5-652455A57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1238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6B5DD-1AA6-47D6-93A2-FE8A94E5C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092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D85C2-3FC6-4D6E-9BAC-C80D8B2C5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8109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82AA5-156B-43E8-8661-975537C7E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4894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106E3-64C4-4226-8E61-255AD935C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8137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D3F57-6F24-43B4-B9D5-DD1C8A546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587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43941-2AA7-4F48-A83C-EF395CAAB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6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F43E6A61-A67C-4E6F-9229-FE39CDBB735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570958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53A09-BBAC-4CCD-98CA-61CC6A501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032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1B421-3C24-4FC2-9F0F-C85EEABF9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3956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43AE9-3936-458E-AFDC-8CF3198F6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892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73AEC-7A84-4898-BA0C-771E0507F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827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261F3-139D-4AC5-9046-3375F2DEC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8992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A11F-D0BB-4010-B896-22D2093FA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62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1DCF0-1F63-4558-B99D-B95606415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2655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33A3E-B8F4-4045-8641-0070C5258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162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7F3C4-7DF6-40DE-8100-D66DFFAB0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368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39A9C-2BAF-4046-9C13-F46B586D9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60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F40F4FAC-77AF-4A65-BF72-3BD115E909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551626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B6F4C-591D-4E03-A5DD-CB1D8DE95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479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D846A-59A5-4BBB-A622-25A67C996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7207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248A1-56FE-43B2-A728-1458CF348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1618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4BA3F-B1F3-41DC-802B-BAA366383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5215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00B83-B4D4-478C-8651-1EC6ECA67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7813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77E6B-92B0-4083-9B68-DB64A44DD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2138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2356B-7E92-469A-81A7-1E839C201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8013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10ED8-3207-4DB5-AA29-B2C2C4487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7816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06AD3-6B03-4AB8-B87A-CD3BF2A37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7291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2A864-859D-470E-84EF-2A1D2FC26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0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189B0F96-E16E-4EE0-A3AA-E866EE2F80F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1141882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70ADC-3EC6-45F9-8ADD-2D1A947C9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6861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B5361-62FD-4797-8FC6-E9AE81E5F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0631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2AB15-8DF8-4CFA-8189-421C81041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487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CF9E7-B552-4CC1-9B04-5E6053004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9363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4C3C0-7E4E-41CF-AB0C-5326AD7E5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8684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9CEC0-B0F5-48A9-9CD4-B635F3EFD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050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BFBC6-06E2-42B5-8F4D-194242DF2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642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B1EF-9277-41A1-9367-932DB6B92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0621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315D7-FC04-4E13-868F-A6AC04613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844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17118-7D67-4BE6-9EBF-2C5281FE4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27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71210C15-FD90-4947-9274-36AC724217A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885692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FBA6F-D3D2-4BF0-B73B-3A25364CC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54717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B12B1-587F-4049-93AE-911F50436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804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E2B7B-BECE-460A-B1C5-3C9303E5B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186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F2FC8-6A25-4545-BE62-707C0CE4A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701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5673F-42AC-49D6-90D5-A94DEBFD5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0322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B768A-EEC9-4296-8BC1-39AF837F1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895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594A8-AC0E-4885-9DBD-20BFF4DA2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12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CFCCC-5D00-4E91-A6E4-F6D280C5A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851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18A27-37A9-4656-94C6-0DBD74571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4176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5A4C3-ED42-4A00-BE1D-467AD97A0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4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F4678D42-85D5-4CF7-B8E6-FFDFBB84E4F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861498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74B13-5E6F-4E9B-AF8D-E9146AB63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75662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CFA1E-46CB-42B3-95E1-C5B6DB4D9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4054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64D35-ABA3-44F5-8D20-397C0CF66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709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5182B-25DB-4A18-BC3D-6B2EF6EFC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6334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CCEB2-2FAA-4B06-BE6C-3A6CC4F37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9248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98EA7-DF95-4DE1-AFA5-8DE72CAA6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6471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D70F1-A763-45CE-848B-C489C4291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9547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F4754-F34C-4CDF-84BD-4B8EF06D8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018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6571-BF7E-4299-B14B-8D7FF62AD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983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01AD7-2504-4A6F-A6B9-CD71FED9D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7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ECC45-2220-4281-9B52-14065B253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56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E52E7BA0-5E16-406D-9843-9B3F4987BD5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084838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D597A-786B-43E0-82C3-D1EC2BC56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0316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03A15-8D1C-447F-B58A-F48730001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5257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E4A0B-8111-4F19-BE91-59D8D9381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750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94F44-3EF3-4E27-8230-E97F1EDB8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40753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F498-989A-4FC3-9BD7-195B63D299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444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CE443-6E83-44B5-A345-3B53D84F2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377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1539E-8620-4EE6-B14F-F0DEFAF85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2416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BC043-7DA3-407D-9B11-BBF5C4C77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631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DB9BD-D83A-4A27-85AF-6E5625C6D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03546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8A6C6-EDA2-4F03-B04B-C8480A134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55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1E6D3168-4ECD-4A43-B16D-B8B6ED65F71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714705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57098-88E8-499A-BA02-1174E2D8F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52221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96359-A92B-4D26-9E6F-92A3943D6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6237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B5964-C2C5-45A5-B970-2E4CCFD00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71476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B3944-3F0F-4950-8A34-0E739697C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55615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BF84A-5401-4F69-A014-DF3F8AED9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6342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A16E-A225-4251-9EA9-31E61935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7211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93A9F-FB6B-42AB-B357-7C89E971E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91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03025-A684-41C6-A281-A82F8AF91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2711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6440-C692-4802-ABDF-F81004F51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1673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67F3-A03C-4015-B6EF-DB6508284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28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D9520756-2A3D-42C1-9491-82B992AC9B5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44642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9515B-81C0-4DB6-8129-A0C2C1EF8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37922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147F0-41A1-4632-83DA-5A82A2D05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960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45A4C-B98A-44A1-8962-D8BBF2F5B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3358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BF81-28B6-4B3A-8B0F-838A60B7E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515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BEBF0-BAEA-4D0B-A2B7-8D5E62298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88844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9EB08-D705-4028-B67C-0EA0A6C0A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7740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CD901-6A43-42C0-A7B6-4E74AC14A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524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43475-F828-4D50-A65E-F1456409F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40261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71EB0-1B1B-4BFE-8507-D35EF5F6E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9383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8CF55-1C8E-4813-AACD-604307495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82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00D9F-D288-4D4C-88EB-2F9CC2BCE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66646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C723A-6397-48C8-B774-520E92227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11541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7711-A3F5-4787-BD9A-FBA2A9787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04809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8F839-FD1D-48D9-BB96-C69ABBDA3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9902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4454A-0EB8-494B-9970-BD1E7B9E8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466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D22B1-7644-4AD6-B5F5-D3E5214E8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71339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92F80-0C99-421F-A944-8A8B681B9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5081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81835-5E7E-43A1-95D9-94050692D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685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6E4B4-A7E0-45F0-A2E0-17ECFF9A9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84168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A8032-5723-49C7-89ED-7F4513534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1297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D01C9-FFFD-4A7B-8DC1-77DFF8906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2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9E513-E801-44E1-B9F0-0E7D6F179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95164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8C4EF-35A9-4496-8A55-6D82D162F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5812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AFE74-7F98-4000-A6E1-76C1A3070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3481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2F351-B641-4396-8624-47395FD09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424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1CC1C-206A-481A-BEED-1769415A2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89384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70E19-01D5-4D1C-A32E-E053DB768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09925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F5667-FB18-4243-8008-A50CE3E31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3954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2EDF4-2007-4839-85A1-C71787A6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9163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9AC83-FE54-4F19-8EB8-0185458CD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17770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AB56B-55A9-403E-B3AD-999B80D91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896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5A318-3CB2-45CB-83B4-F06829DF5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35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8CDBF-9583-48E7-8F88-8C78F8D40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835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2A8C0-E700-434B-91CC-CD1D77A49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413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8525E-D0FB-49D5-87B1-0BC853954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4581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1FC37-DADE-4708-969A-1D5F17684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9541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E5517-DDFA-4913-ACDC-ADA6FD70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8611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831CE-04BF-4156-AB00-33AF8910C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2252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41F74-1294-4BAD-B53A-80AAC0562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2582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D718D-92F6-4426-9D78-BF9A43594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79858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D138E-7FE8-4A56-B368-9A8D711F2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4942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6111F-B311-451C-91D5-7F426FC2D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78258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B30D6-3DE8-4BE0-A042-9EC5C69A8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4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9BE7B-436E-46F0-A877-D0784B8F5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99693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278FB-B468-4CFE-9E96-384A9CA79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9512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FEA09-D514-4A0D-8764-FF01A9FD4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7939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DB0C2-7945-4B0C-B0E5-511784570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646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E7865-7F25-41DB-AA94-5D8D2CA8C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9714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D5B92-4B74-41FF-B0A8-6B873473C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66972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47422-C721-45BC-B71C-69A3B4872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1195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2C37E-A455-47C8-AC09-62D54CCB7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79155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D70BF-A77A-405F-8319-B4AE93526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512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CB47F-1718-44D5-89B0-AA3D98EE7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9757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71943-8659-453B-A81D-F577ECEBF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17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14B53-BDD9-4392-B8F6-90B605B20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75328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F075C-5710-44CB-B4C2-222767197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88652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EEFAE-32D4-481C-9D04-A86865552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17038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AFAEB-F909-455D-A8D5-C519C19C7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4283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E3124-E84F-4E87-BDFF-932A559F6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42212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C7856-10EA-4E60-A34D-5E3E334B2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6582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9C75E-E671-42F8-A7C9-C5EF9E88F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47724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C3099-38BD-43D3-8A2F-F1E75C1024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3418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A8993-A269-448D-8F3F-92F3FE9E77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62948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76773-B71A-4270-8A46-D6F30A3F9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8097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EA9C-3326-4146-AB8A-1D08BF7DC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010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8F4E-7A55-422D-8FE2-D9357DB8A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9275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4DEB6-7593-4A37-80F6-84B04A3A4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16621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3D83-A68C-40CE-8769-DAF05093C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3494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B8793-7464-4B0C-B412-FDCAA7309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07362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93FDA-9006-4ED2-83C5-6C7D60912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8694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3D0BC-0CE1-4135-A262-F5B8CAF43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8118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38372-D88E-407A-BCC1-776734A37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55520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1EDF8-C9D6-4BAC-B676-F9BDA84FB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93256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6C265-64A2-476D-B614-3F8832A85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07728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70459-6B0B-4FAE-A3DB-1E577A757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8591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BE30-F2F6-463B-AFA3-084B7DF01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E4E7E-EA2D-4823-8519-EBC3B5E3C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84549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66FE-6746-4730-B923-1BFCD3E41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5122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44E33-B1D0-4811-97E4-4355D8FBF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96586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7CC96-91D3-4FB1-8E25-CAB2E8193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76572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71042-2E3A-488D-9342-DE23AE2E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60991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CDF95-0ED7-4EAB-90A2-007105124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11620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4C981-1653-480E-907D-F727C122F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0475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31A16-DF5F-4FFF-BF7C-1DC9AD459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2637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46679-03D0-4809-96C1-7B8EEA265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90040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16C60-2176-47FE-85F1-123906BFE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0703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AE380-7893-4F08-8BB0-B535A39AB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133F2-B11D-48C3-97E1-EE37ECF6E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503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B55CB-D372-4425-9843-93AE15C94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95041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82641-0CE6-4670-B278-46F579EFA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88157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1096D-63ED-408A-9409-3D5F8066B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78365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889D8-233D-4961-A81F-B9116A013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1903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8228E-FE99-4A79-BE41-0CD2A1D56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31329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ADF69-65E5-458D-9A31-1BFD09DCB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5183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EA6CA-A56E-41A3-9118-FE7E1ADF9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5908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3D0B9-D1E3-4726-A65E-70F1D4E1E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4525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AAA40-12BF-4BFC-BA25-654E18E97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0461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D8608-3BF7-4809-BA64-7293D21F5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46772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48D7D-58DF-4807-975D-4001E7718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712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8F5D8-2E0F-49BB-9CFF-DDBCD2F1F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7459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8126D-3EAE-4953-9EC1-EF6CC19FB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70346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CC6E7-3E38-4EF1-B0E7-6983578C9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5623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D0F3A-EEC9-446E-8F28-F2AA8F3B5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14780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851B-CBD2-4D9F-9A8B-634DE8C54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9366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FFFB2-304D-46F1-901B-5A502F35E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79187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38FFC-2E39-4D7D-8E0F-1D6A979E5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7224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B85F2-ED66-448F-AEDD-DF83029B1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8520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321A5-9C91-4E21-8691-7A0261AEA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3058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51343-A585-4D5F-8434-97B42C8BF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1946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1645-8104-44AC-ADFD-F275DCA5A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7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3A66E-1504-4795-BB6D-F78AB0247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873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C1D3B-824A-42EE-9F35-85C8A8C99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45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C4D21-9C63-44BC-9B6E-CCF970728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A1A7D-79BB-4380-ADB4-AE7884C2F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17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14AF1-D65C-4F8D-82BA-AA7E71F48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875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D41E1-6956-420F-B947-5326F76E8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452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6C858-8815-4B4B-BF1F-0DBBD6F1C4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BD473-9B7D-4022-AD44-DDFA0DB83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5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79179-5D06-4A37-907F-A12689CAC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33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862D-37DC-4931-91E5-8A1A73C5F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2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71517-C4C6-48BB-BA0F-89E1F885E2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722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9BDBE-871A-469A-B5A3-7567D438C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834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6DC9D-0A85-480F-A587-EF51A0951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68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AF839-01F3-4D93-8508-0CA846ED4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88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B354E-C2D2-4459-964D-55B1D58B6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82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3947D-7538-4206-A1FC-3233734F7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542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9A3DB-D7D1-494E-931B-E847EFFFD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272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6CD87-B457-4CB5-8DAF-76EEF722C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8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2483-D175-414B-A192-30E668F7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9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9198E-354F-4331-9AA6-B44F47243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630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3A2DC-82DC-41F5-BCAF-C8936E9C1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65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C81E1-F673-4C89-B194-85E7A5B05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50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F4A53-15CF-4F4B-9C4B-625D3034B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030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9633C-D758-49BD-B5E3-5A2F14AAF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963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E423D-0272-486D-84D1-41BECD358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155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5062D-BB81-456D-AE0B-C13DB8E5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885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320E6-DE3A-4A98-A40A-CA82C3E54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91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4D511-92F9-49ED-9D01-F9EFBB260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700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CF2D1-A8FB-4028-8982-BFA9CA9F0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183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46CEA-CAEB-400D-AF42-6DF40F1AB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1D78D-C344-4C21-8D5C-969DD5438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01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9F897-E378-44B0-9C1B-3B6898C25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311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88DD6-EB58-4EFE-A19B-441A33904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475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DDC00-6642-4C04-BA09-690DD91C1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13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F7274-96CF-48C3-8B05-DB516C2C5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125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06822-CCFC-41F4-BAF7-A377E1FF4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693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2AC44-9C7D-4E85-8664-E8056A657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07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EDF31-FA3A-413C-807C-5AC0AB2F9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4457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5C4CD-C96E-4030-9610-62813AEE4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545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A75CF-724B-424B-8DED-B2647EB5C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248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4CBD-AEE2-47CE-9F2F-F2BC89BC9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2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DBADC-3EB3-4EAF-B7BF-F2854AA4D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722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5D5C8-D0B1-41FC-BFA0-7F2C3FB46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72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C6837-5BB1-43F4-A042-267299D40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5705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961DE-DA82-44DC-B455-AA47E7CA7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64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6A4DB-A189-48A9-93E6-E0F186361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783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8A7F9-FA23-41D4-B52E-A9EBC6C16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874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F3B98-4A50-404A-BA45-7033EAE9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425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3F76A-EF37-4B6F-A115-219F6B4B5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2668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09B98-F578-4DF1-8823-306033DE8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256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B3BCF-846D-4AF1-BF49-722C097F8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51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ABF86-FD35-47AE-890E-CC1FAEBE0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6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9E39E-1C6E-467D-AD96-0D674DA61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023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67DBF-F837-497E-9202-E3F606080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726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1796-DAFD-4537-8FC5-62BDB5009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204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4C1A2-0612-49F3-B5A1-AC2F3DBF9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9344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FA8D3-F6F0-4AE4-A1EC-8CE746FE6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189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A48B1-F2D8-4C58-98E8-5CC0964D1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806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BF295-87CE-4BA7-8A40-AF5A45C8F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83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4B479-AC1E-4FF5-95DB-99E861899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7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1D378-8FE0-4CF3-BEA9-20139F9BB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7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1CC82-44BC-40CE-8945-036E75851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9668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EDE5-AAA4-4D98-A95C-DA64D5AD1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0B58F-9B23-40D2-B707-4A5FEAA41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262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731E6-EE75-48DC-BB4B-B39419278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3472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A7B6D-9091-4C35-93FD-D9E230BB5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413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8B35E-EA95-4FA8-B6FA-927C5591E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005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1E6B4-8706-4BF9-92A6-0B17BE091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580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1FCD7-52A3-48F9-805C-87C0AEBC0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459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24AA5-5656-4CCF-AAAA-DC11C6116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9499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47944-1495-4B9F-AE9A-42E03D8E7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001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09959-4A7A-4405-9CBA-DC357D18B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059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B8718-F52F-4257-8939-00C00902C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101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6372C-9A84-4836-A20A-0F65CF8CC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5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517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517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90D088-EBA9-4348-98C2-365857E60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565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556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D8CC32-3CDF-4250-BA2A-79300E089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75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Isosceles Triangle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667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5667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F805FEC-9D38-4A08-BDE7-3C4FDF7D3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770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5770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322E151-E44E-43D3-957A-7029BE566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3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Isosceles Triangle 1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8725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587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502A13-B151-4AA5-85EA-B56F92534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974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5975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8E0A262-BD65-4471-BE5F-674A65109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0772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3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6077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E583E0-15D1-4C33-8553-9E1EBAF1F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6896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E180E-FA9F-4C32-AD3E-9B1D2DD40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8967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68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998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6998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FFA2A6-9951-4315-A1C7-E4CE27735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1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Isosceles Triangle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101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101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BBED01-3BE4-411E-8698-F43B2ED82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203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203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C54FA9-9149-432E-A3C4-6C82A90F7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721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40080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40080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40080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Page </a:t>
            </a:r>
            <a:fld id="{4B345D22-72B8-4812-99F5-A274C771B81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7223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4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59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Isosceles Triangle 1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3061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306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88B0-1D3D-4A7E-BA16-617ABC03E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4085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408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BA15EFD-AB9D-4880-A778-297C885D0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5108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0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511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640CFD9-1A87-48C8-902D-947361FCF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329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880D95-F081-44F4-B63A-89AEB640B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3303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4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432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432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AF4014-F9B1-4CEC-A29E-B8FA24CE1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47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Isosceles Triangle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53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53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C12617-3AEF-4069-8366-C73CA121D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637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637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6142A4-18B6-4B4D-8385-DCE40232E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395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Isosceles Triangle 1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739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739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F86756-3ED4-451C-BE47-29DC3875D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8421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842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68432A-2000-4918-9FCD-13AB9CF0D9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9444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445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944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7ED0F8B-678E-4754-B737-5058CF668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824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824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495251-55EF-40B7-93E0-1F15DC5C8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67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Isosceles Triangle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927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927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EA0556-E071-4759-9C2B-2FD0FCB86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029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029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8B1FCF-9B68-46C5-AED5-64B605261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15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Isosceles Triangle 1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131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131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E2EA3A6-2E96-40ED-BD0C-B08BBF084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2341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234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B6A7E3-6CEA-4BC0-932A-F50B28A72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3364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5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6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2BA6FD-4B85-443B-96A2-F2012FF56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546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AA9AAB1-B703-4C09-A2C0-3F776FA63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46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19.png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3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0.png"/><Relationship Id="rId4" Type="http://schemas.openxmlformats.org/officeDocument/2006/relationships/oleObject" Target="../embeddings/oleObject3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2.png"/><Relationship Id="rId4" Type="http://schemas.openxmlformats.org/officeDocument/2006/relationships/oleObject" Target="../embeddings/oleObject3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4.png"/><Relationship Id="rId4" Type="http://schemas.openxmlformats.org/officeDocument/2006/relationships/oleObject" Target="../embeddings/oleObject3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9100" y="908050"/>
            <a:ext cx="8420100" cy="2082800"/>
          </a:xfrm>
          <a:prstGeom prst="rect">
            <a:avLst/>
          </a:prstGeom>
          <a:noFill/>
          <a:ln>
            <a:noFill/>
          </a:ln>
          <a:effectLst>
            <a:outerShdw blurRad="63500" dist="45791" dir="2021404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defRPr/>
            </a:pPr>
            <a:r>
              <a:rPr lang="en-US" altLang="x-none" sz="3800" dirty="0">
                <a:solidFill>
                  <a:schemeClr val="tx2"/>
                </a:solidFill>
                <a:latin typeface="Bookman Old Style" pitchFamily="18" charset="0"/>
                <a:ea typeface="+mn-ea"/>
              </a:rPr>
              <a:t>CENG</a:t>
            </a:r>
            <a:r>
              <a:rPr lang="tr-TR" altLang="x-none" sz="3800" dirty="0">
                <a:solidFill>
                  <a:schemeClr val="tx2"/>
                </a:solidFill>
                <a:latin typeface="Bookman Old Style" pitchFamily="18" charset="0"/>
                <a:ea typeface="+mn-ea"/>
              </a:rPr>
              <a:t>-</a:t>
            </a:r>
            <a:r>
              <a:rPr lang="en-US" altLang="x-none" sz="3800" dirty="0">
                <a:solidFill>
                  <a:schemeClr val="tx2"/>
                </a:solidFill>
                <a:latin typeface="Bookman Old Style" pitchFamily="18" charset="0"/>
                <a:ea typeface="+mn-ea"/>
              </a:rPr>
              <a:t>232</a:t>
            </a:r>
            <a:br>
              <a:rPr lang="tr-TR" altLang="x-none" sz="3800" dirty="0">
                <a:solidFill>
                  <a:schemeClr val="tx2"/>
                </a:solidFill>
                <a:latin typeface="Bookman Old Style" pitchFamily="18" charset="0"/>
                <a:ea typeface="+mn-ea"/>
              </a:rPr>
            </a:br>
            <a:r>
              <a:rPr lang="en-US" altLang="x-none" sz="3800" dirty="0">
                <a:solidFill>
                  <a:schemeClr val="tx2"/>
                </a:solidFill>
                <a:latin typeface="Bookman Old Style" pitchFamily="18" charset="0"/>
                <a:ea typeface="+mn-ea"/>
              </a:rPr>
              <a:t>Logic Design</a:t>
            </a:r>
          </a:p>
        </p:txBody>
      </p:sp>
      <p:sp>
        <p:nvSpPr>
          <p:cNvPr id="16397" name="Rectangle 3"/>
          <p:cNvSpPr>
            <a:spLocks noChangeArrowheads="1"/>
          </p:cNvSpPr>
          <p:nvPr/>
        </p:nvSpPr>
        <p:spPr bwMode="auto">
          <a:xfrm>
            <a:off x="1281113" y="3890963"/>
            <a:ext cx="687228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800" dirty="0">
                <a:latin typeface="Gill Sans MT" pitchFamily="34" charset="0"/>
              </a:rPr>
              <a:t>Week 4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800" dirty="0">
                <a:latin typeface="Gill Sans MT" pitchFamily="34" charset="0"/>
              </a:rPr>
              <a:t>Decoders, Multiplexers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47800" y="5084763"/>
            <a:ext cx="633095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endParaRPr lang="en-US" altLang="x-none" sz="1700" dirty="0">
              <a:effectLst>
                <a:outerShdw blurRad="38100" dist="38100" dir="2700000" algn="tl">
                  <a:srgbClr val="C0C0C0"/>
                </a:outerShdw>
              </a:effectLst>
              <a:latin typeface="Gill Sans M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70AEEC3C-CF8B-464B-8A64-32942A3ED3F4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25609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Abstraction</a:t>
            </a:r>
          </a:p>
        </p:txBody>
      </p:sp>
      <p:sp>
        <p:nvSpPr>
          <p:cNvPr id="25610" name="Rectangl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decoder block provides abstraction:</a:t>
            </a:r>
          </a:p>
          <a:p>
            <a:pPr lvl="1"/>
            <a:r>
              <a:rPr lang="en-US" altLang="x-none" dirty="0"/>
              <a:t>You can use the decoder as long as you know its truth table or equations, without knowing exactly what’s inside.</a:t>
            </a:r>
          </a:p>
          <a:p>
            <a:pPr lvl="1"/>
            <a:r>
              <a:rPr lang="en-US" altLang="x-none" dirty="0"/>
              <a:t>It makes diagrams simpler by hiding the internal circuitry.</a:t>
            </a:r>
          </a:p>
          <a:p>
            <a:pPr lvl="1"/>
            <a:r>
              <a:rPr lang="en-US" altLang="x-none" dirty="0"/>
              <a:t>It simplifies hardware reuse. You don’t have to keep rebuilding the decoder from scratch every time you need it.</a:t>
            </a:r>
          </a:p>
          <a:p>
            <a:endParaRPr lang="en-US" altLang="x-none" dirty="0"/>
          </a:p>
          <a:p>
            <a:r>
              <a:rPr lang="en-US" altLang="x-none" dirty="0"/>
              <a:t>These blocks are like functions in programming!</a:t>
            </a:r>
          </a:p>
          <a:p>
            <a:endParaRPr lang="en-US" altLang="x-non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13E8432-F435-40A0-BEDD-C303BE571AF5}" type="slidenum">
              <a:rPr lang="en-US" altLang="x-none"/>
              <a:pPr/>
              <a:t>11</a:t>
            </a:fld>
            <a:endParaRPr lang="en-US" altLang="x-none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46387"/>
              </p:ext>
            </p:extLst>
          </p:nvPr>
        </p:nvGraphicFramePr>
        <p:xfrm>
          <a:off x="1158081" y="3384550"/>
          <a:ext cx="5151438" cy="274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5" name="Document" r:id="rId3" imgW="5930682" imgH="3149484" progId="Word.Document.8">
                  <p:embed/>
                </p:oleObj>
              </mc:Choice>
              <mc:Fallback>
                <p:oleObj name="Document" r:id="rId3" imgW="5930682" imgH="314948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081" y="3384550"/>
                        <a:ext cx="5151438" cy="274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 3-to-8 decoder</a:t>
            </a:r>
          </a:p>
        </p:txBody>
      </p:sp>
      <p:sp>
        <p:nvSpPr>
          <p:cNvPr id="26638" name="Rectangle 14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6553200" cy="4910138"/>
          </a:xfrm>
        </p:spPr>
        <p:txBody>
          <a:bodyPr/>
          <a:lstStyle/>
          <a:p>
            <a:r>
              <a:rPr lang="en-US" altLang="x-none" sz="2000" dirty="0"/>
              <a:t>Larger decoders are similar. Here is a 3-to-8 decoder.</a:t>
            </a:r>
          </a:p>
          <a:p>
            <a:pPr lvl="1"/>
            <a:r>
              <a:rPr lang="en-US" altLang="x-none" sz="1900" dirty="0"/>
              <a:t>The block symbol is on the right.</a:t>
            </a:r>
          </a:p>
          <a:p>
            <a:pPr lvl="1"/>
            <a:r>
              <a:rPr lang="en-US" altLang="x-none" sz="1900" dirty="0"/>
              <a:t>A truth table (without EN) is below.</a:t>
            </a:r>
          </a:p>
          <a:p>
            <a:pPr lvl="1"/>
            <a:r>
              <a:rPr lang="en-US" altLang="x-none" sz="1900" dirty="0"/>
              <a:t>Output equations are at the bottom right.</a:t>
            </a:r>
          </a:p>
          <a:p>
            <a:r>
              <a:rPr lang="en-US" altLang="x-none" sz="2000" dirty="0"/>
              <a:t>Again, only one output is true for any input combination.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7077075" y="3886200"/>
            <a:ext cx="1598613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04813" algn="l"/>
                <a:tab pos="165258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404813" algn="l"/>
                <a:tab pos="165258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404813" algn="l"/>
                <a:tab pos="165258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404813" algn="l"/>
                <a:tab pos="165258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404813" algn="l"/>
                <a:tab pos="165258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165258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165258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165258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165258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eaLnBrk="0" hangingPunct="0">
              <a:spcBef>
                <a:spcPct val="16000"/>
              </a:spcBef>
            </a:pPr>
            <a:r>
              <a:rPr lang="en-US" altLang="x-none" sz="1400">
                <a:latin typeface="Comic Sans MS" pitchFamily="66" charset="0"/>
              </a:rPr>
              <a:t>Q0	= S2’ S1’ S0’</a:t>
            </a:r>
          </a:p>
          <a:p>
            <a:pPr eaLnBrk="0" hangingPunct="0">
              <a:spcBef>
                <a:spcPct val="16000"/>
              </a:spcBef>
            </a:pPr>
            <a:r>
              <a:rPr lang="en-US" altLang="x-none" sz="1400">
                <a:latin typeface="Comic Sans MS" pitchFamily="66" charset="0"/>
              </a:rPr>
              <a:t>Q1	= S2’ S1’ S0</a:t>
            </a:r>
          </a:p>
          <a:p>
            <a:pPr eaLnBrk="0" hangingPunct="0">
              <a:spcBef>
                <a:spcPct val="16000"/>
              </a:spcBef>
            </a:pPr>
            <a:r>
              <a:rPr lang="en-US" altLang="x-none" sz="1400">
                <a:latin typeface="Comic Sans MS" pitchFamily="66" charset="0"/>
              </a:rPr>
              <a:t>Q2	= S2’ S1 S0’</a:t>
            </a:r>
          </a:p>
          <a:p>
            <a:pPr eaLnBrk="0" hangingPunct="0">
              <a:spcBef>
                <a:spcPct val="16000"/>
              </a:spcBef>
            </a:pPr>
            <a:r>
              <a:rPr lang="en-US" altLang="x-none" sz="1400">
                <a:latin typeface="Comic Sans MS" pitchFamily="66" charset="0"/>
              </a:rPr>
              <a:t>Q3	= S2’ S1 S0</a:t>
            </a:r>
          </a:p>
          <a:p>
            <a:pPr eaLnBrk="0" hangingPunct="0">
              <a:spcBef>
                <a:spcPct val="16000"/>
              </a:spcBef>
            </a:pPr>
            <a:r>
              <a:rPr lang="en-US" altLang="x-none" sz="1400">
                <a:latin typeface="Comic Sans MS" pitchFamily="66" charset="0"/>
              </a:rPr>
              <a:t>Q4	= S2 S1’ S0’</a:t>
            </a:r>
          </a:p>
          <a:p>
            <a:pPr eaLnBrk="0" hangingPunct="0">
              <a:spcBef>
                <a:spcPct val="16000"/>
              </a:spcBef>
            </a:pPr>
            <a:r>
              <a:rPr lang="en-US" altLang="x-none" sz="1400">
                <a:latin typeface="Comic Sans MS" pitchFamily="66" charset="0"/>
              </a:rPr>
              <a:t>Q5	= S2 S1’ S0</a:t>
            </a:r>
          </a:p>
          <a:p>
            <a:pPr eaLnBrk="0" hangingPunct="0">
              <a:spcBef>
                <a:spcPct val="16000"/>
              </a:spcBef>
            </a:pPr>
            <a:r>
              <a:rPr lang="en-US" altLang="x-none" sz="1400">
                <a:latin typeface="Comic Sans MS" pitchFamily="66" charset="0"/>
              </a:rPr>
              <a:t>Q6	= S2 S1 S0’</a:t>
            </a:r>
          </a:p>
          <a:p>
            <a:pPr eaLnBrk="0" hangingPunct="0">
              <a:spcBef>
                <a:spcPct val="16000"/>
              </a:spcBef>
            </a:pPr>
            <a:r>
              <a:rPr lang="en-US" altLang="x-none" sz="1400">
                <a:latin typeface="Comic Sans MS" pitchFamily="66" charset="0"/>
              </a:rPr>
              <a:t>Q7	= S2 S1 S0</a:t>
            </a:r>
            <a:endParaRPr lang="en-US" altLang="x-none" sz="1600">
              <a:latin typeface="Comic Sans MS" pitchFamily="66" charset="0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7010400" y="1371600"/>
          <a:ext cx="18875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6" name="Bitmap Image" r:id="rId5" imgW="1676634" imgH="1961905" progId="PBrush">
                  <p:embed/>
                </p:oleObj>
              </mc:Choice>
              <mc:Fallback>
                <p:oleObj name="Bitmap Image" r:id="rId5" imgW="1676634" imgH="1961905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371600"/>
                        <a:ext cx="18875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636EBF12-B113-4DA8-B4C6-0C8A9771B179}" type="slidenum">
              <a:rPr lang="en-US" altLang="x-none"/>
              <a:pPr/>
              <a:t>12</a:t>
            </a:fld>
            <a:endParaRPr lang="en-US" altLang="x-non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 dirty="0"/>
              <a:t>So what is a decoder good for? </a:t>
            </a:r>
          </a:p>
        </p:txBody>
      </p:sp>
      <p:sp>
        <p:nvSpPr>
          <p:cNvPr id="122883" name="Rectangle 5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Remember the definition of “</a:t>
            </a:r>
            <a:r>
              <a:rPr lang="en-US" altLang="x-none" dirty="0" err="1"/>
              <a:t>minterm</a:t>
            </a:r>
            <a:r>
              <a:rPr lang="en-US" altLang="x-none" dirty="0"/>
              <a:t>”:</a:t>
            </a:r>
          </a:p>
          <a:p>
            <a:pPr lvl="1" eaLnBrk="1" hangingPunct="1"/>
            <a:r>
              <a:rPr lang="en-US" altLang="x-none" dirty="0"/>
              <a:t>“</a:t>
            </a:r>
            <a:r>
              <a:rPr lang="en-US" altLang="x-none" dirty="0" err="1"/>
              <a:t>AND”ed</a:t>
            </a:r>
            <a:r>
              <a:rPr lang="en-US" altLang="x-none" dirty="0"/>
              <a:t> product of literals in which each variable appears exactly once, in true or complemented form (but not both!)</a:t>
            </a:r>
          </a:p>
          <a:p>
            <a:pPr lvl="1" eaLnBrk="1" hangingPunct="1"/>
            <a:r>
              <a:rPr lang="en-US" altLang="x-none" dirty="0"/>
              <a:t>Each </a:t>
            </a:r>
            <a:r>
              <a:rPr lang="en-US" altLang="x-none" dirty="0" err="1"/>
              <a:t>minterm</a:t>
            </a:r>
            <a:r>
              <a:rPr lang="en-US" altLang="x-none" dirty="0"/>
              <a:t> has exactly one ‘</a:t>
            </a:r>
            <a:r>
              <a:rPr lang="en-US" altLang="x-none" sz="2200" dirty="0">
                <a:latin typeface="Verdana" pitchFamily="34" charset="0"/>
              </a:rPr>
              <a:t>1</a:t>
            </a:r>
            <a:r>
              <a:rPr lang="en-US" altLang="x-none" dirty="0"/>
              <a:t>’ in the truth table</a:t>
            </a:r>
          </a:p>
          <a:p>
            <a:pPr lvl="1" eaLnBrk="1" hangingPunct="1"/>
            <a:r>
              <a:rPr lang="en-US" altLang="x-none" dirty="0"/>
              <a:t>When </a:t>
            </a:r>
            <a:r>
              <a:rPr lang="en-US" altLang="x-none" dirty="0" err="1"/>
              <a:t>minterms</a:t>
            </a:r>
            <a:r>
              <a:rPr lang="en-US" altLang="x-none" dirty="0"/>
              <a:t> are </a:t>
            </a:r>
            <a:r>
              <a:rPr lang="en-US" altLang="x-none" dirty="0" err="1"/>
              <a:t>ORed</a:t>
            </a:r>
            <a:r>
              <a:rPr lang="en-US" altLang="x-none" dirty="0"/>
              <a:t> together each </a:t>
            </a:r>
            <a:r>
              <a:rPr lang="en-US" altLang="x-none" dirty="0" err="1"/>
              <a:t>minterm</a:t>
            </a:r>
            <a:r>
              <a:rPr lang="en-US" altLang="x-none" dirty="0"/>
              <a:t> contributes a ‘</a:t>
            </a:r>
            <a:r>
              <a:rPr lang="en-US" altLang="x-none" sz="2200" dirty="0">
                <a:latin typeface="Verdana" pitchFamily="34" charset="0"/>
              </a:rPr>
              <a:t>1</a:t>
            </a:r>
            <a:r>
              <a:rPr lang="en-US" altLang="x-none" dirty="0"/>
              <a:t>’ to the final function</a:t>
            </a:r>
          </a:p>
          <a:p>
            <a:pPr algn="ctr" eaLnBrk="1" hangingPunct="1">
              <a:buFont typeface="Symbol" pitchFamily="18" charset="2"/>
              <a:buNone/>
            </a:pPr>
            <a:endParaRPr lang="en-US" altLang="x-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09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6E843FD-36C4-4DE9-9DA5-57AF3490D8FC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27660" name="Rectang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So what is a decoder good for? </a:t>
            </a:r>
          </a:p>
        </p:txBody>
      </p:sp>
      <p:sp>
        <p:nvSpPr>
          <p:cNvPr id="27661" name="Rectangle 1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5791200" cy="4910138"/>
          </a:xfrm>
        </p:spPr>
        <p:txBody>
          <a:bodyPr/>
          <a:lstStyle/>
          <a:p>
            <a:r>
              <a:rPr lang="en-US" altLang="x-none" sz="2000" dirty="0"/>
              <a:t>Do the truth table and equations look familiar?</a:t>
            </a:r>
          </a:p>
          <a:p>
            <a:r>
              <a:rPr lang="en-US" altLang="x-none" sz="2000" dirty="0"/>
              <a:t>Decoders are sometimes called </a:t>
            </a:r>
            <a:r>
              <a:rPr lang="en-US" altLang="x-none" sz="2000" b="1" dirty="0" err="1"/>
              <a:t>minterm</a:t>
            </a:r>
            <a:r>
              <a:rPr lang="en-US" altLang="x-none" sz="2000" dirty="0"/>
              <a:t> </a:t>
            </a:r>
            <a:r>
              <a:rPr lang="en-US" altLang="x-none" sz="2000" b="1" dirty="0"/>
              <a:t>generators</a:t>
            </a:r>
            <a:r>
              <a:rPr lang="en-US" altLang="x-none" sz="2000" dirty="0"/>
              <a:t>.</a:t>
            </a:r>
          </a:p>
          <a:p>
            <a:pPr lvl="1"/>
            <a:r>
              <a:rPr lang="en-US" altLang="x-none" sz="1900" dirty="0"/>
              <a:t>For each of the input combinations, exactly one output is true.</a:t>
            </a:r>
          </a:p>
          <a:p>
            <a:pPr lvl="1"/>
            <a:r>
              <a:rPr lang="en-US" altLang="x-none" sz="1900" dirty="0"/>
              <a:t>Each output equation contains all of the input variables.</a:t>
            </a:r>
          </a:p>
          <a:p>
            <a:pPr lvl="1"/>
            <a:r>
              <a:rPr lang="en-US" altLang="x-none" sz="1900" dirty="0"/>
              <a:t>These properties hold for all sizes of decoders.</a:t>
            </a:r>
          </a:p>
          <a:p>
            <a:r>
              <a:rPr lang="en-US" altLang="x-none" sz="2000" b="1" dirty="0"/>
              <a:t>This means that you can implement arbitrary functions with decoders.</a:t>
            </a:r>
          </a:p>
          <a:p>
            <a:pPr lvl="1"/>
            <a:r>
              <a:rPr lang="en-US" altLang="x-none" sz="1900" dirty="0"/>
              <a:t>If you have a sum of </a:t>
            </a:r>
            <a:r>
              <a:rPr lang="en-US" altLang="x-none" sz="1900" dirty="0" err="1"/>
              <a:t>minterms</a:t>
            </a:r>
            <a:r>
              <a:rPr lang="en-US" altLang="x-none" sz="1900" dirty="0"/>
              <a:t> equation for a function, you can easily use a decoder (a </a:t>
            </a:r>
            <a:r>
              <a:rPr lang="en-US" altLang="x-none" sz="1900" dirty="0" err="1"/>
              <a:t>minterm</a:t>
            </a:r>
            <a:r>
              <a:rPr lang="en-US" altLang="x-none" sz="1900" dirty="0"/>
              <a:t> generator) to implement that function.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6292850" y="2362200"/>
          <a:ext cx="27749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Document" r:id="rId3" imgW="3698280" imgH="1842120" progId="Word.Document.8">
                  <p:embed/>
                </p:oleObj>
              </mc:Choice>
              <mc:Fallback>
                <p:oleObj name="Document" r:id="rId3" imgW="3698280" imgH="18421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2362200"/>
                        <a:ext cx="277495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150100" y="4343400"/>
            <a:ext cx="15367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eaLnBrk="0" hangingPunct="0">
              <a:spcBef>
                <a:spcPct val="10000"/>
              </a:spcBef>
            </a:pPr>
            <a:r>
              <a:rPr lang="en-US" altLang="x-none" sz="1600">
                <a:latin typeface="Comic Sans MS" pitchFamily="66" charset="0"/>
              </a:rPr>
              <a:t>Q0	= S1’ S0’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x-none" sz="1600">
                <a:latin typeface="Comic Sans MS" pitchFamily="66" charset="0"/>
              </a:rPr>
              <a:t>Q1	= S1’ S0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x-none" sz="1600">
                <a:latin typeface="Comic Sans MS" pitchFamily="66" charset="0"/>
              </a:rPr>
              <a:t>Q2	= S1 S0’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x-none" sz="1600">
                <a:latin typeface="Comic Sans MS" pitchFamily="66" charset="0"/>
              </a:rPr>
              <a:t>Q3	= S1 S0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DC3E2095-CB83-42B8-9AD1-F874505380AB}" type="slidenum">
              <a:rPr lang="en-US" altLang="x-none"/>
              <a:pPr/>
              <a:t>14</a:t>
            </a:fld>
            <a:endParaRPr lang="en-US" altLang="x-none"/>
          </a:p>
        </p:txBody>
      </p:sp>
      <p:sp>
        <p:nvSpPr>
          <p:cNvPr id="28688" name="Rectang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Design example: “Addition”</a:t>
            </a:r>
          </a:p>
        </p:txBody>
      </p:sp>
      <p:sp>
        <p:nvSpPr>
          <p:cNvPr id="28689" name="Rectangle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200" dirty="0"/>
              <a:t>Let’s make a circuit that adds three 1-bit inputs X, Y and Z.</a:t>
            </a:r>
          </a:p>
          <a:p>
            <a:r>
              <a:rPr lang="en-US" altLang="x-none" sz="2200" dirty="0"/>
              <a:t>We will need two bits to represent the total; let’s call them C and S, for “carry” and “sum” Note that C and S are two separate functions of the same inputs X,  Y and Z.</a:t>
            </a:r>
          </a:p>
          <a:p>
            <a:r>
              <a:rPr lang="en-US" altLang="x-none" sz="2200" dirty="0"/>
              <a:t>Here is the truth table.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987675" y="3200400"/>
          <a:ext cx="2557463" cy="315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Document" r:id="rId4" imgW="1962000" imgH="3162240" progId="Word.Document.8">
                  <p:embed/>
                </p:oleObj>
              </mc:Choice>
              <mc:Fallback>
                <p:oleObj name="Document" r:id="rId4" imgW="1962000" imgH="31622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200400"/>
                        <a:ext cx="2557463" cy="315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188075" y="5791200"/>
            <a:ext cx="1444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algn="ctr" eaLnBrk="0" hangingPunct="0"/>
            <a:r>
              <a:rPr lang="en-US" altLang="x-none" sz="1800">
                <a:latin typeface="Comic Sans MS" pitchFamily="66" charset="0"/>
              </a:rPr>
              <a:t>1 + 1 + 1 = 11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85800" y="4613275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algn="ctr" eaLnBrk="0" hangingPunct="0"/>
            <a:r>
              <a:rPr lang="en-US" altLang="x-none" sz="1800">
                <a:latin typeface="Comic Sans MS" pitchFamily="66" charset="0"/>
              </a:rPr>
              <a:t>0 + 1 + 1 = 10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301875" y="4800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>
            <a:off x="5591175" y="59817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770563" y="4376738"/>
            <a:ext cx="2928937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algn="ctr" eaLnBrk="0" hangingPunct="0">
              <a:spcAft>
                <a:spcPts val="1200"/>
              </a:spcAft>
            </a:pPr>
            <a:r>
              <a:rPr lang="en-US" altLang="x-none" sz="2000" dirty="0">
                <a:solidFill>
                  <a:srgbClr val="000090"/>
                </a:solidFill>
                <a:latin typeface="Comic Sans MS" pitchFamily="66" charset="0"/>
              </a:rPr>
              <a:t>C(X,Y,Z) = </a:t>
            </a:r>
            <a:r>
              <a:rPr lang="en-US" altLang="x-none" dirty="0">
                <a:solidFill>
                  <a:srgbClr val="000090"/>
                </a:solidFill>
                <a:sym typeface="Symbol" pitchFamily="18" charset="2"/>
              </a:rPr>
              <a:t></a:t>
            </a:r>
            <a:r>
              <a:rPr lang="en-US" altLang="x-none" sz="2000" dirty="0">
                <a:solidFill>
                  <a:srgbClr val="000090"/>
                </a:solidFill>
                <a:sym typeface="Symbol" pitchFamily="18" charset="2"/>
              </a:rPr>
              <a:t> </a:t>
            </a:r>
            <a:r>
              <a:rPr lang="en-US" altLang="x-none" sz="2000" dirty="0">
                <a:solidFill>
                  <a:srgbClr val="000090"/>
                </a:solidFill>
                <a:latin typeface="Comic Sans MS" pitchFamily="66" charset="0"/>
                <a:sym typeface="WP Greek Century"/>
              </a:rPr>
              <a:t>m(3,5,6,7)</a:t>
            </a:r>
          </a:p>
          <a:p>
            <a:pPr algn="ctr" eaLnBrk="0" hangingPunct="0">
              <a:spcAft>
                <a:spcPts val="1200"/>
              </a:spcAft>
            </a:pPr>
            <a:r>
              <a:rPr lang="en-US" altLang="x-none" sz="2000" dirty="0">
                <a:solidFill>
                  <a:srgbClr val="000090"/>
                </a:solidFill>
                <a:latin typeface="Comic Sans MS" pitchFamily="66" charset="0"/>
              </a:rPr>
              <a:t>S(X,Y,Z) = </a:t>
            </a:r>
            <a:r>
              <a:rPr lang="en-US" altLang="x-none" dirty="0">
                <a:solidFill>
                  <a:srgbClr val="000090"/>
                </a:solidFill>
                <a:sym typeface="Symbol" pitchFamily="18" charset="2"/>
              </a:rPr>
              <a:t></a:t>
            </a:r>
            <a:r>
              <a:rPr lang="en-US" altLang="x-none" sz="2000" dirty="0">
                <a:solidFill>
                  <a:srgbClr val="000090"/>
                </a:solidFill>
                <a:sym typeface="Symbol" pitchFamily="18" charset="2"/>
              </a:rPr>
              <a:t> </a:t>
            </a:r>
            <a:r>
              <a:rPr lang="en-US" altLang="x-none" sz="2000" dirty="0">
                <a:solidFill>
                  <a:srgbClr val="000090"/>
                </a:solidFill>
                <a:latin typeface="Comic Sans MS" pitchFamily="66" charset="0"/>
                <a:sym typeface="WP Greek Century"/>
              </a:rPr>
              <a:t>m(1,2,4,7)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1422E009-E9E7-41D1-AF42-0BA9A5C56D55}" type="slidenum">
              <a:rPr lang="en-US" altLang="x-none"/>
              <a:pPr/>
              <a:t>15</a:t>
            </a:fld>
            <a:endParaRPr lang="en-US" altLang="x-none"/>
          </a:p>
        </p:txBody>
      </p:sp>
      <p:sp>
        <p:nvSpPr>
          <p:cNvPr id="30732" name="Rectang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Decoder-based “Adder”</a:t>
            </a:r>
          </a:p>
        </p:txBody>
      </p:sp>
      <p:sp>
        <p:nvSpPr>
          <p:cNvPr id="30733" name="Rectangle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Here, two 3-to-8 decoders implement C and S as sums of minterms.</a:t>
            </a:r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981200" y="2220913"/>
          <a:ext cx="5715000" cy="410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Bitmap Image" r:id="rId3" imgW="5172797" imgH="4266667" progId="PBrush">
                  <p:embed/>
                </p:oleObj>
              </mc:Choice>
              <mc:Fallback>
                <p:oleObj name="Bitmap Image" r:id="rId3" imgW="5172797" imgH="4266667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20913"/>
                        <a:ext cx="5715000" cy="410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330825" y="3505200"/>
            <a:ext cx="32416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algn="ctr" eaLnBrk="0" hangingPunct="0"/>
            <a:r>
              <a:rPr lang="en-US" altLang="x-none" sz="2000">
                <a:solidFill>
                  <a:srgbClr val="000090"/>
                </a:solidFill>
                <a:latin typeface="Comic Sans MS" pitchFamily="66" charset="0"/>
              </a:rPr>
              <a:t>C (X,Y,Z) = </a:t>
            </a:r>
            <a:r>
              <a:rPr lang="en-US" altLang="x-none" sz="2800">
                <a:solidFill>
                  <a:srgbClr val="000090"/>
                </a:solidFill>
                <a:sym typeface="Symbol" pitchFamily="18" charset="2"/>
              </a:rPr>
              <a:t> </a:t>
            </a:r>
            <a:r>
              <a:rPr lang="en-US" altLang="x-none" sz="2800">
                <a:solidFill>
                  <a:srgbClr val="000090"/>
                </a:solidFill>
                <a:latin typeface="Comic Sans MS" pitchFamily="66" charset="0"/>
                <a:sym typeface="WP Greek Century"/>
              </a:rPr>
              <a:t>m</a:t>
            </a:r>
            <a:r>
              <a:rPr lang="en-US" altLang="x-none" sz="2000">
                <a:solidFill>
                  <a:srgbClr val="000090"/>
                </a:solidFill>
                <a:latin typeface="Comic Sans MS" pitchFamily="66" charset="0"/>
                <a:sym typeface="WP Greek Century"/>
              </a:rPr>
              <a:t>(3,5,6,7)</a:t>
            </a:r>
          </a:p>
          <a:p>
            <a:pPr algn="ctr" eaLnBrk="0" hangingPunct="0"/>
            <a:r>
              <a:rPr lang="en-US" altLang="x-none" sz="2000">
                <a:solidFill>
                  <a:srgbClr val="000090"/>
                </a:solidFill>
                <a:latin typeface="Comic Sans MS" pitchFamily="66" charset="0"/>
              </a:rPr>
              <a:t>S (X,Y,Z) = </a:t>
            </a:r>
            <a:r>
              <a:rPr lang="en-US" altLang="x-none" sz="2800">
                <a:solidFill>
                  <a:srgbClr val="000090"/>
                </a:solidFill>
                <a:sym typeface="Symbol" pitchFamily="18" charset="2"/>
              </a:rPr>
              <a:t> </a:t>
            </a:r>
            <a:r>
              <a:rPr lang="en-US" altLang="x-none" sz="2800">
                <a:solidFill>
                  <a:srgbClr val="000090"/>
                </a:solidFill>
                <a:latin typeface="Comic Sans MS" pitchFamily="66" charset="0"/>
                <a:sym typeface="WP Greek Century"/>
              </a:rPr>
              <a:t>m</a:t>
            </a:r>
            <a:r>
              <a:rPr lang="en-US" altLang="x-none" sz="2000">
                <a:solidFill>
                  <a:srgbClr val="000090"/>
                </a:solidFill>
                <a:latin typeface="Comic Sans MS" pitchFamily="66" charset="0"/>
                <a:sym typeface="WP Greek Century"/>
              </a:rPr>
              <a:t>(1,2,4,7)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69859C3C-72F9-49A2-AE85-F5C8BACAADF4}" type="slidenum">
              <a:rPr lang="en-US" altLang="x-none"/>
              <a:pPr/>
              <a:t>16</a:t>
            </a:fld>
            <a:endParaRPr lang="en-US" altLang="x-none"/>
          </a:p>
        </p:txBody>
      </p:sp>
      <p:sp>
        <p:nvSpPr>
          <p:cNvPr id="31756" name="Rectang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Using just one decoder</a:t>
            </a:r>
          </a:p>
        </p:txBody>
      </p:sp>
      <p:sp>
        <p:nvSpPr>
          <p:cNvPr id="31757" name="Rectangle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Since the two functions C and S both have the same inputs, we could use just one decoder instead of two.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2900363" y="4908550"/>
            <a:ext cx="368776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algn="ctr" eaLnBrk="0" hangingPunct="0">
              <a:spcAft>
                <a:spcPts val="1200"/>
              </a:spcAft>
            </a:pPr>
            <a:r>
              <a:rPr lang="en-US" altLang="x-none">
                <a:solidFill>
                  <a:srgbClr val="000090"/>
                </a:solidFill>
                <a:latin typeface="Comic Sans MS" pitchFamily="66" charset="0"/>
              </a:rPr>
              <a:t>C (X,Y,Z) = </a:t>
            </a:r>
            <a:r>
              <a:rPr lang="en-US" altLang="x-none" sz="3200">
                <a:solidFill>
                  <a:srgbClr val="000090"/>
                </a:solidFill>
                <a:sym typeface="Symbol" pitchFamily="18" charset="2"/>
              </a:rPr>
              <a:t> </a:t>
            </a:r>
            <a:r>
              <a:rPr lang="en-US" altLang="x-none" sz="3200">
                <a:solidFill>
                  <a:srgbClr val="000090"/>
                </a:solidFill>
                <a:latin typeface="Comic Sans MS" pitchFamily="66" charset="0"/>
                <a:sym typeface="WP Greek Century"/>
              </a:rPr>
              <a:t>m</a:t>
            </a:r>
            <a:r>
              <a:rPr lang="en-US" altLang="x-none">
                <a:solidFill>
                  <a:srgbClr val="000090"/>
                </a:solidFill>
                <a:latin typeface="Comic Sans MS" pitchFamily="66" charset="0"/>
                <a:sym typeface="WP Greek Century"/>
              </a:rPr>
              <a:t>(3,5,6,7)</a:t>
            </a:r>
          </a:p>
          <a:p>
            <a:pPr algn="ctr" eaLnBrk="0" hangingPunct="0">
              <a:spcAft>
                <a:spcPts val="1200"/>
              </a:spcAft>
            </a:pPr>
            <a:r>
              <a:rPr lang="en-US" altLang="x-none">
                <a:solidFill>
                  <a:srgbClr val="000090"/>
                </a:solidFill>
                <a:latin typeface="Comic Sans MS" pitchFamily="66" charset="0"/>
              </a:rPr>
              <a:t>S (X,Y,Z) = </a:t>
            </a:r>
            <a:r>
              <a:rPr lang="en-US" altLang="x-none" sz="3200">
                <a:solidFill>
                  <a:srgbClr val="000090"/>
                </a:solidFill>
                <a:sym typeface="Symbol" pitchFamily="18" charset="2"/>
              </a:rPr>
              <a:t> </a:t>
            </a:r>
            <a:r>
              <a:rPr lang="en-US" altLang="x-none" sz="3200">
                <a:solidFill>
                  <a:srgbClr val="000090"/>
                </a:solidFill>
                <a:latin typeface="Comic Sans MS" pitchFamily="66" charset="0"/>
                <a:sym typeface="WP Greek Century"/>
              </a:rPr>
              <a:t>m</a:t>
            </a:r>
            <a:r>
              <a:rPr lang="en-US" altLang="x-none">
                <a:solidFill>
                  <a:srgbClr val="000090"/>
                </a:solidFill>
                <a:latin typeface="Comic Sans MS" pitchFamily="66" charset="0"/>
                <a:sym typeface="WP Greek Century"/>
              </a:rPr>
              <a:t>(1,2,4,7)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209800" y="2438400"/>
          <a:ext cx="5230813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Bitmap Image" r:id="rId3" imgW="5229955" imgH="2104762" progId="PBrush">
                  <p:embed/>
                </p:oleObj>
              </mc:Choice>
              <mc:Fallback>
                <p:oleObj name="Bitmap Image" r:id="rId3" imgW="5229955" imgH="2104762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5230813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912AA999-1AC9-453F-815C-FDD8D750FA42}" type="slidenum">
              <a:rPr lang="en-US" altLang="x-none"/>
              <a:pPr/>
              <a:t>17</a:t>
            </a:fld>
            <a:endParaRPr lang="en-US" altLang="x-none"/>
          </a:p>
        </p:txBody>
      </p:sp>
      <p:sp>
        <p:nvSpPr>
          <p:cNvPr id="32780" name="Rectang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Building a 3-to-8 decoder</a:t>
            </a:r>
          </a:p>
        </p:txBody>
      </p:sp>
      <p:sp>
        <p:nvSpPr>
          <p:cNvPr id="32781" name="Rectangle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000" dirty="0"/>
              <a:t>You could build a 3-to-8 decoder directly from the truth table and equations below, just like how we built the 2-to-4 decoder.</a:t>
            </a:r>
          </a:p>
          <a:p>
            <a:r>
              <a:rPr lang="en-US" altLang="x-none" sz="2000" dirty="0"/>
              <a:t>Another way to design a decoder is to break it into smaller pieces. </a:t>
            </a:r>
          </a:p>
          <a:p>
            <a:r>
              <a:rPr lang="en-US" altLang="x-none" sz="2000" dirty="0"/>
              <a:t>Notice some patterns in the table below:</a:t>
            </a:r>
          </a:p>
          <a:p>
            <a:pPr lvl="1"/>
            <a:r>
              <a:rPr lang="en-US" altLang="x-none" sz="1900" dirty="0"/>
              <a:t>When S2 = 0, outputs Q0-Q3 are generated as in a 2-to-4 decoder.</a:t>
            </a:r>
          </a:p>
          <a:p>
            <a:pPr lvl="1"/>
            <a:r>
              <a:rPr lang="en-US" altLang="x-none" sz="1900" dirty="0"/>
              <a:t>When S2 = 1, outputs Q4-Q7 are generated as in a 2-to-4 decoder.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914400" y="3581400"/>
          <a:ext cx="4967288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Document" r:id="rId3" imgW="5935320" imgH="3200400" progId="Word.Document.8">
                  <p:embed/>
                </p:oleObj>
              </mc:Choice>
              <mc:Fallback>
                <p:oleObj name="Document" r:id="rId3" imgW="5935320" imgH="32004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4967288" cy="271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119813" y="3962400"/>
            <a:ext cx="2187575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04813" algn="l"/>
                <a:tab pos="165258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404813" algn="l"/>
                <a:tab pos="165258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404813" algn="l"/>
                <a:tab pos="165258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404813" algn="l"/>
                <a:tab pos="165258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404813" algn="l"/>
                <a:tab pos="165258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165258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165258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165258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1652588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algn="ctr" eaLnBrk="0" hangingPunct="0">
              <a:spcBef>
                <a:spcPct val="16000"/>
              </a:spcBef>
            </a:pPr>
            <a:r>
              <a:rPr lang="en-US" altLang="x-none" sz="1400">
                <a:latin typeface="Comic Sans MS" pitchFamily="66" charset="0"/>
              </a:rPr>
              <a:t>Q0	= S2’ S1’ S0’	= m</a:t>
            </a:r>
            <a:r>
              <a:rPr lang="en-US" altLang="x-none" sz="1400" baseline="-25000">
                <a:latin typeface="Comic Sans MS" pitchFamily="66" charset="0"/>
              </a:rPr>
              <a:t>0</a:t>
            </a:r>
            <a:endParaRPr lang="en-US" altLang="x-none" sz="1400">
              <a:latin typeface="Comic Sans MS" pitchFamily="66" charset="0"/>
            </a:endParaRPr>
          </a:p>
          <a:p>
            <a:pPr algn="ctr" eaLnBrk="0" hangingPunct="0">
              <a:spcBef>
                <a:spcPct val="16000"/>
              </a:spcBef>
            </a:pPr>
            <a:r>
              <a:rPr lang="en-US" altLang="x-none" sz="1400">
                <a:latin typeface="Comic Sans MS" pitchFamily="66" charset="0"/>
              </a:rPr>
              <a:t>Q1	= S2’ S1’ S0	= m</a:t>
            </a:r>
            <a:r>
              <a:rPr lang="en-US" altLang="x-none" sz="1400" baseline="-25000">
                <a:latin typeface="Comic Sans MS" pitchFamily="66" charset="0"/>
              </a:rPr>
              <a:t>1</a:t>
            </a:r>
            <a:endParaRPr lang="en-US" altLang="x-none" sz="1400">
              <a:latin typeface="Comic Sans MS" pitchFamily="66" charset="0"/>
            </a:endParaRPr>
          </a:p>
          <a:p>
            <a:pPr algn="ctr" eaLnBrk="0" hangingPunct="0">
              <a:spcBef>
                <a:spcPct val="16000"/>
              </a:spcBef>
            </a:pPr>
            <a:r>
              <a:rPr lang="en-US" altLang="x-none" sz="1400">
                <a:latin typeface="Comic Sans MS" pitchFamily="66" charset="0"/>
              </a:rPr>
              <a:t>Q2	= S2’ S1 S0’	= m</a:t>
            </a:r>
            <a:r>
              <a:rPr lang="en-US" altLang="x-none" sz="1400" baseline="-25000">
                <a:latin typeface="Comic Sans MS" pitchFamily="66" charset="0"/>
              </a:rPr>
              <a:t>2</a:t>
            </a:r>
            <a:endParaRPr lang="en-US" altLang="x-none" sz="1400">
              <a:latin typeface="Comic Sans MS" pitchFamily="66" charset="0"/>
            </a:endParaRPr>
          </a:p>
          <a:p>
            <a:pPr algn="ctr" eaLnBrk="0" hangingPunct="0">
              <a:spcBef>
                <a:spcPct val="16000"/>
              </a:spcBef>
            </a:pPr>
            <a:r>
              <a:rPr lang="en-US" altLang="x-none" sz="1400">
                <a:latin typeface="Comic Sans MS" pitchFamily="66" charset="0"/>
              </a:rPr>
              <a:t>Q3	= S2’ S1 S0	= m</a:t>
            </a:r>
            <a:r>
              <a:rPr lang="en-US" altLang="x-none" sz="1400" baseline="-25000">
                <a:latin typeface="Comic Sans MS" pitchFamily="66" charset="0"/>
              </a:rPr>
              <a:t>3</a:t>
            </a:r>
            <a:endParaRPr lang="en-US" altLang="x-none" sz="1400">
              <a:latin typeface="Comic Sans MS" pitchFamily="66" charset="0"/>
            </a:endParaRPr>
          </a:p>
          <a:p>
            <a:pPr algn="ctr" eaLnBrk="0" hangingPunct="0">
              <a:spcBef>
                <a:spcPct val="16000"/>
              </a:spcBef>
            </a:pPr>
            <a:r>
              <a:rPr lang="en-US" altLang="x-none" sz="1400">
                <a:latin typeface="Comic Sans MS" pitchFamily="66" charset="0"/>
              </a:rPr>
              <a:t>Q4	= S2 S1’ S0’	= m</a:t>
            </a:r>
            <a:r>
              <a:rPr lang="en-US" altLang="x-none" sz="1400" baseline="-25000">
                <a:latin typeface="Comic Sans MS" pitchFamily="66" charset="0"/>
              </a:rPr>
              <a:t>4</a:t>
            </a:r>
            <a:endParaRPr lang="en-US" altLang="x-none" sz="1400">
              <a:latin typeface="Comic Sans MS" pitchFamily="66" charset="0"/>
            </a:endParaRPr>
          </a:p>
          <a:p>
            <a:pPr algn="ctr" eaLnBrk="0" hangingPunct="0">
              <a:spcBef>
                <a:spcPct val="16000"/>
              </a:spcBef>
            </a:pPr>
            <a:r>
              <a:rPr lang="en-US" altLang="x-none" sz="1400">
                <a:latin typeface="Comic Sans MS" pitchFamily="66" charset="0"/>
              </a:rPr>
              <a:t>Q5	= S2 S1’ S0	= m</a:t>
            </a:r>
            <a:r>
              <a:rPr lang="en-US" altLang="x-none" sz="1400" baseline="-25000">
                <a:latin typeface="Comic Sans MS" pitchFamily="66" charset="0"/>
              </a:rPr>
              <a:t>5</a:t>
            </a:r>
            <a:endParaRPr lang="en-US" altLang="x-none" sz="1400">
              <a:latin typeface="Comic Sans MS" pitchFamily="66" charset="0"/>
            </a:endParaRPr>
          </a:p>
          <a:p>
            <a:pPr algn="ctr" eaLnBrk="0" hangingPunct="0">
              <a:spcBef>
                <a:spcPct val="16000"/>
              </a:spcBef>
            </a:pPr>
            <a:r>
              <a:rPr lang="en-US" altLang="x-none" sz="1400">
                <a:latin typeface="Comic Sans MS" pitchFamily="66" charset="0"/>
              </a:rPr>
              <a:t>Q6	= S2 S1 S0’	= m</a:t>
            </a:r>
            <a:r>
              <a:rPr lang="en-US" altLang="x-none" sz="1400" baseline="-25000">
                <a:latin typeface="Comic Sans MS" pitchFamily="66" charset="0"/>
              </a:rPr>
              <a:t>6</a:t>
            </a:r>
            <a:endParaRPr lang="en-US" altLang="x-none" sz="1400">
              <a:latin typeface="Comic Sans MS" pitchFamily="66" charset="0"/>
            </a:endParaRPr>
          </a:p>
          <a:p>
            <a:pPr algn="ctr" eaLnBrk="0" hangingPunct="0">
              <a:spcBef>
                <a:spcPct val="16000"/>
              </a:spcBef>
            </a:pPr>
            <a:r>
              <a:rPr lang="en-US" altLang="x-none" sz="1400">
                <a:latin typeface="Comic Sans MS" pitchFamily="66" charset="0"/>
              </a:rPr>
              <a:t>Q7	= S2 S1 S0	= m</a:t>
            </a:r>
            <a:r>
              <a:rPr lang="en-US" altLang="x-none" sz="1400" baseline="-25000">
                <a:latin typeface="Comic Sans MS" pitchFamily="66" charset="0"/>
              </a:rPr>
              <a:t>7</a:t>
            </a:r>
            <a:endParaRPr lang="en-US" altLang="x-none" sz="16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41593536-F788-48ED-B9AE-2D9BB2A27511}" type="slidenum">
              <a:rPr lang="en-US" altLang="x-none"/>
              <a:pPr/>
              <a:t>18</a:t>
            </a:fld>
            <a:endParaRPr lang="en-US" altLang="x-none"/>
          </a:p>
        </p:txBody>
      </p:sp>
      <p:sp>
        <p:nvSpPr>
          <p:cNvPr id="12" name="Rectangle 11"/>
          <p:cNvSpPr/>
          <p:nvPr/>
        </p:nvSpPr>
        <p:spPr>
          <a:xfrm>
            <a:off x="7324725" y="2497138"/>
            <a:ext cx="914400" cy="9143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9913" y="3925888"/>
            <a:ext cx="304800" cy="1981199"/>
          </a:xfrm>
          <a:prstGeom prst="rect">
            <a:avLst/>
          </a:prstGeom>
          <a:solidFill>
            <a:schemeClr val="accent2">
              <a:lumMod val="60000"/>
              <a:lumOff val="40000"/>
              <a:alpha val="5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27113" y="3925888"/>
            <a:ext cx="2514600" cy="990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3807" name="Rectang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Decoder Expansion</a:t>
            </a:r>
          </a:p>
        </p:txBody>
      </p:sp>
      <p:sp>
        <p:nvSpPr>
          <p:cNvPr id="33808" name="Rectangle 16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5105400" cy="4910138"/>
          </a:xfrm>
        </p:spPr>
        <p:txBody>
          <a:bodyPr/>
          <a:lstStyle/>
          <a:p>
            <a:r>
              <a:rPr lang="en-US" altLang="x-none" dirty="0"/>
              <a:t>You can use enable inputs to use decoders together. Here’s a 3-to-8 decoder constructed from two 2-to-4 decoders: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5486400" y="1295400"/>
          <a:ext cx="328612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name="Bitmap Image" r:id="rId3" imgW="3285714" imgH="2228571" progId="PBrush">
                  <p:embed/>
                </p:oleObj>
              </mc:Choice>
              <mc:Fallback>
                <p:oleObj name="Bitmap Image" r:id="rId3" imgW="3285714" imgH="2228571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295400"/>
                        <a:ext cx="3286125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>
                                <a:alpha val="7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493713" y="3581400"/>
          <a:ext cx="4992687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4" name="Document" r:id="rId5" imgW="5001840" imgH="2548800" progId="Word.Document.8">
                  <p:embed/>
                </p:oleObj>
              </mc:Choice>
              <mc:Fallback>
                <p:oleObj name="Document" r:id="rId5" imgW="5001840" imgH="2548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3581400"/>
                        <a:ext cx="4992687" cy="2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B883227-56F2-4A85-B0B5-E29BED0FB12A}" type="slidenum">
              <a:rPr lang="en-US" altLang="x-none"/>
              <a:pPr/>
              <a:t>19</a:t>
            </a:fld>
            <a:endParaRPr lang="en-US" altLang="x-none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124200" y="2971800"/>
          <a:ext cx="328612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Bitmap Image" r:id="rId3" imgW="3285714" imgH="2228571" progId="PBrush">
                  <p:embed/>
                </p:oleObj>
              </mc:Choice>
              <mc:Fallback>
                <p:oleObj name="Bitmap Image" r:id="rId3" imgW="3285714" imgH="2228571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971800"/>
                        <a:ext cx="3286125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Modularity</a:t>
            </a:r>
          </a:p>
        </p:txBody>
      </p:sp>
      <p:sp>
        <p:nvSpPr>
          <p:cNvPr id="34828" name="Rectangle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200" dirty="0"/>
              <a:t>Be careful not to confuse the “inner” inputs and outputs of the 2-to-4 decoders with the “outer” inputs and outputs of the 3-to-8 decoder (which are in boldface).</a:t>
            </a:r>
          </a:p>
          <a:p>
            <a:r>
              <a:rPr lang="en-US" altLang="x-none" sz="2200" dirty="0"/>
              <a:t>This is similar to having several functions in a program which all use a formal parameter “x”</a:t>
            </a:r>
          </a:p>
          <a:p>
            <a:endParaRPr lang="en-US" altLang="x-none" sz="2200" dirty="0"/>
          </a:p>
          <a:p>
            <a:endParaRPr lang="en-US" altLang="x-none" sz="2200" dirty="0"/>
          </a:p>
          <a:p>
            <a:endParaRPr lang="en-US" altLang="x-none" sz="2200" dirty="0"/>
          </a:p>
          <a:p>
            <a:endParaRPr lang="en-US" altLang="x-none" sz="2200" dirty="0"/>
          </a:p>
          <a:p>
            <a:endParaRPr lang="en-US" altLang="x-none" sz="2200" dirty="0"/>
          </a:p>
          <a:p>
            <a:r>
              <a:rPr lang="en-US" altLang="x-none" sz="2200" dirty="0"/>
              <a:t>You could verify that this circuit is a 3-to-8 decoder, by using equations for the 2-to-4 decoders to derive equations for the 3-to-8.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40629E97-91C1-4A9A-90E6-9E3A3407CA33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17423" name="Rectang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Decoders</a:t>
            </a:r>
          </a:p>
        </p:txBody>
      </p:sp>
      <p:sp>
        <p:nvSpPr>
          <p:cNvPr id="17424" name="Rectangle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Two commonly used circuits: decoders and multiplexers.</a:t>
            </a:r>
          </a:p>
          <a:p>
            <a:pPr lvl="1"/>
            <a:r>
              <a:rPr lang="en-US" altLang="x-none" dirty="0"/>
              <a:t>Implementation of these serve as examples of the circuit analysis and design techniques.</a:t>
            </a:r>
          </a:p>
          <a:p>
            <a:pPr lvl="1"/>
            <a:r>
              <a:rPr lang="en-US" altLang="x-none" dirty="0"/>
              <a:t>They can be used to implement arbitrary functions.</a:t>
            </a:r>
          </a:p>
          <a:p>
            <a:pPr lvl="1"/>
            <a:r>
              <a:rPr lang="en-US" altLang="x-none" dirty="0"/>
              <a:t>They introduce us to </a:t>
            </a:r>
            <a:r>
              <a:rPr lang="en-US" altLang="x-none" b="1" dirty="0"/>
              <a:t>abstraction</a:t>
            </a:r>
            <a:r>
              <a:rPr lang="en-US" altLang="x-none" dirty="0"/>
              <a:t> and </a:t>
            </a:r>
            <a:r>
              <a:rPr lang="en-US" altLang="x-none" b="1" dirty="0"/>
              <a:t>modularity</a:t>
            </a:r>
            <a:r>
              <a:rPr lang="en-US" altLang="x-none" dirty="0"/>
              <a:t> as hardware design principles.</a:t>
            </a:r>
          </a:p>
          <a:p>
            <a:endParaRPr lang="en-US" altLang="x-none" dirty="0"/>
          </a:p>
          <a:p>
            <a:r>
              <a:rPr lang="en-US" altLang="x-none" dirty="0"/>
              <a:t>We’ll often use decoders and multiplexers as building blocks in designing more complex hardware.</a:t>
            </a:r>
          </a:p>
          <a:p>
            <a:pPr lvl="1"/>
            <a:endParaRPr lang="en-US" altLang="x-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4BE7C4AE-B115-4F5E-89C5-6CD17F160E50}" type="slidenum">
              <a:rPr lang="en-US" altLang="x-none"/>
              <a:pPr/>
              <a:t>20</a:t>
            </a:fld>
            <a:endParaRPr lang="en-US" altLang="x-none"/>
          </a:p>
        </p:txBody>
      </p:sp>
      <p:sp>
        <p:nvSpPr>
          <p:cNvPr id="35854" name="Rectang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 variation of the standard decoder</a:t>
            </a:r>
          </a:p>
        </p:txBody>
      </p:sp>
      <p:sp>
        <p:nvSpPr>
          <p:cNvPr id="35855" name="Rectangle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200" dirty="0"/>
              <a:t>The decoders we’ve seen so far are active-high decoders.</a:t>
            </a:r>
          </a:p>
          <a:p>
            <a:endParaRPr lang="en-US" altLang="x-none" sz="2200" dirty="0"/>
          </a:p>
          <a:p>
            <a:endParaRPr lang="en-US" altLang="x-none" sz="2200" dirty="0"/>
          </a:p>
          <a:p>
            <a:endParaRPr lang="en-US" altLang="x-none" sz="2200" dirty="0"/>
          </a:p>
          <a:p>
            <a:endParaRPr lang="en-US" altLang="x-none" sz="2200" dirty="0"/>
          </a:p>
          <a:p>
            <a:endParaRPr lang="en-US" altLang="x-none" sz="2200" dirty="0"/>
          </a:p>
          <a:p>
            <a:r>
              <a:rPr lang="en-US" altLang="x-none" sz="2200" dirty="0"/>
              <a:t>An active-low decoder is the same thing, but with an inverted EN input and inverted outputs. 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4381500" y="4498975"/>
          <a:ext cx="32385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2" name="Document" r:id="rId3" imgW="3987720" imgH="2038320" progId="Word.Document.8">
                  <p:embed/>
                </p:oleObj>
              </mc:Choice>
              <mc:Fallback>
                <p:oleObj name="Document" r:id="rId3" imgW="3987720" imgH="20383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498975"/>
                        <a:ext cx="3238500" cy="165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4419600" y="1895475"/>
          <a:ext cx="3352800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3" name="Document" r:id="rId5" imgW="3987720" imgH="2048040" progId="Word.Document.8">
                  <p:embed/>
                </p:oleObj>
              </mc:Choice>
              <mc:Fallback>
                <p:oleObj name="Document" r:id="rId5" imgW="3987720" imgH="20480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895475"/>
                        <a:ext cx="3352800" cy="172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828800" y="4800600"/>
          <a:ext cx="20478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4" name="Bitmap Image" r:id="rId7" imgW="2048161" imgH="1057423" progId="PBrush">
                  <p:embed/>
                </p:oleObj>
              </mc:Choice>
              <mc:Fallback>
                <p:oleObj name="Bitmap Image" r:id="rId7" imgW="2048161" imgH="1057423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00600"/>
                        <a:ext cx="20478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828800" y="2066925"/>
          <a:ext cx="20478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5" name="Bitmap Image" r:id="rId9" imgW="2048161" imgH="1057423" progId="PBrush">
                  <p:embed/>
                </p:oleObj>
              </mc:Choice>
              <mc:Fallback>
                <p:oleObj name="Bitmap Image" r:id="rId9" imgW="2048161" imgH="1057423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66925"/>
                        <a:ext cx="20478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F0A674D9-26D5-4AB4-9F26-952C0B746312}" type="slidenum">
              <a:rPr lang="en-US" altLang="x-none"/>
              <a:pPr/>
              <a:t>21</a:t>
            </a:fld>
            <a:endParaRPr lang="en-US" altLang="x-none"/>
          </a:p>
        </p:txBody>
      </p:sp>
      <p:sp>
        <p:nvSpPr>
          <p:cNvPr id="36876" name="Rectang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difference? </a:t>
            </a:r>
          </a:p>
        </p:txBody>
      </p:sp>
      <p:sp>
        <p:nvSpPr>
          <p:cNvPr id="36877" name="Rectangle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Active-high decoders generate </a:t>
            </a:r>
            <a:r>
              <a:rPr lang="en-US" altLang="x-none" b="1" dirty="0" err="1"/>
              <a:t>minterms</a:t>
            </a:r>
            <a:r>
              <a:rPr lang="en-US" altLang="x-none" dirty="0"/>
              <a:t>, as we’ve already seen.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The output equations for an active-low decoder are mysteriously similar, yet somehow different.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/>
              <a:t>It turns out that active-low decoders generate </a:t>
            </a:r>
            <a:r>
              <a:rPr lang="en-US" altLang="x-none" dirty="0" err="1"/>
              <a:t>maxterms</a:t>
            </a:r>
            <a:r>
              <a:rPr lang="en-US" altLang="x-none" dirty="0"/>
              <a:t>.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5192713" y="2152650"/>
            <a:ext cx="14366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eaLnBrk="0" hangingPunct="0"/>
            <a:r>
              <a:rPr lang="en-US" altLang="x-none" sz="1600">
                <a:latin typeface="Comic Sans MS" pitchFamily="66" charset="0"/>
              </a:rPr>
              <a:t>Q3	= S1 S0</a:t>
            </a:r>
          </a:p>
          <a:p>
            <a:pPr eaLnBrk="0" hangingPunct="0"/>
            <a:r>
              <a:rPr lang="en-US" altLang="x-none" sz="1600">
                <a:latin typeface="Comic Sans MS" pitchFamily="66" charset="0"/>
              </a:rPr>
              <a:t>Q2	= S1 S0’</a:t>
            </a:r>
          </a:p>
          <a:p>
            <a:pPr eaLnBrk="0" hangingPunct="0"/>
            <a:r>
              <a:rPr lang="en-US" altLang="x-none" sz="1600">
                <a:latin typeface="Comic Sans MS" pitchFamily="66" charset="0"/>
              </a:rPr>
              <a:t>Q1	= S1’ S0</a:t>
            </a:r>
          </a:p>
          <a:p>
            <a:pPr eaLnBrk="0" hangingPunct="0"/>
            <a:r>
              <a:rPr lang="en-US" altLang="x-none" sz="1600">
                <a:latin typeface="Comic Sans MS" pitchFamily="66" charset="0"/>
              </a:rPr>
              <a:t>Q0	= S1’ S0’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5240338" y="4552950"/>
            <a:ext cx="268446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154622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457200" algn="l"/>
                <a:tab pos="154622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457200" algn="l"/>
                <a:tab pos="154622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457200" algn="l"/>
                <a:tab pos="154622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457200" algn="l"/>
                <a:tab pos="154622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622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622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622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622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eaLnBrk="0" hangingPunct="0"/>
            <a:r>
              <a:rPr lang="en-US" altLang="x-none" sz="1600">
                <a:latin typeface="Comic Sans MS" pitchFamily="66" charset="0"/>
              </a:rPr>
              <a:t>Q3’	= (S1 S0)’	= S1’ + S0’</a:t>
            </a:r>
          </a:p>
          <a:p>
            <a:pPr eaLnBrk="0" hangingPunct="0"/>
            <a:r>
              <a:rPr lang="en-US" altLang="x-none" sz="1600">
                <a:latin typeface="Comic Sans MS" pitchFamily="66" charset="0"/>
              </a:rPr>
              <a:t>Q2’	= (S1 S0’)’	= S1’ + S0</a:t>
            </a:r>
          </a:p>
          <a:p>
            <a:pPr eaLnBrk="0" hangingPunct="0"/>
            <a:r>
              <a:rPr lang="en-US" altLang="x-none" sz="1600">
                <a:latin typeface="Comic Sans MS" pitchFamily="66" charset="0"/>
              </a:rPr>
              <a:t>Q1’	= (S1’ S0)’	= S1 + S0’</a:t>
            </a:r>
          </a:p>
          <a:p>
            <a:pPr eaLnBrk="0" hangingPunct="0"/>
            <a:r>
              <a:rPr lang="en-US" altLang="x-none" sz="1600">
                <a:latin typeface="Comic Sans MS" pitchFamily="66" charset="0"/>
              </a:rPr>
              <a:t>Q0’	= (S1’ S0’)’	= S1 + S0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971800" y="4476750"/>
          <a:ext cx="16002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" name="Bitmap Image" r:id="rId3" imgW="1600000" imgH="1162212" progId="PBrush">
                  <p:embed/>
                </p:oleObj>
              </mc:Choice>
              <mc:Fallback>
                <p:oleObj name="Bitmap Image" r:id="rId3" imgW="1600000" imgH="1162212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76750"/>
                        <a:ext cx="16002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059113" y="2076450"/>
          <a:ext cx="15144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" name="Bitmap Image" r:id="rId5" imgW="1514686" imgH="1200318" progId="PBrush">
                  <p:embed/>
                </p:oleObj>
              </mc:Choice>
              <mc:Fallback>
                <p:oleObj name="Bitmap Image" r:id="rId5" imgW="1514686" imgH="1200318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076450"/>
                        <a:ext cx="151447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  <p:bldP spid="368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F0A674D9-26D5-4AB4-9F26-952C0B746312}" type="slidenum">
              <a:rPr lang="en-US" altLang="x-none"/>
              <a:pPr/>
              <a:t>22</a:t>
            </a:fld>
            <a:endParaRPr lang="en-US" altLang="x-none"/>
          </a:p>
        </p:txBody>
      </p:sp>
      <p:sp>
        <p:nvSpPr>
          <p:cNvPr id="36876" name="Rectang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difference? </a:t>
            </a:r>
          </a:p>
        </p:txBody>
      </p:sp>
      <p:sp>
        <p:nvSpPr>
          <p:cNvPr id="36877" name="Rectangle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Active-high decoders generate </a:t>
            </a:r>
            <a:r>
              <a:rPr lang="en-US" altLang="x-none" b="1" dirty="0" err="1"/>
              <a:t>minterms</a:t>
            </a:r>
            <a:r>
              <a:rPr lang="en-US" altLang="x-none" dirty="0"/>
              <a:t>, as we’ve already seen.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Active-low decoders generate </a:t>
            </a:r>
            <a:r>
              <a:rPr lang="en-US" altLang="x-none" b="1" dirty="0" err="1"/>
              <a:t>maxterms</a:t>
            </a:r>
            <a:r>
              <a:rPr lang="en-US" altLang="x-none" dirty="0"/>
              <a:t>.</a:t>
            </a:r>
          </a:p>
          <a:p>
            <a:endParaRPr lang="en-US" altLang="x-none" dirty="0"/>
          </a:p>
          <a:p>
            <a:endParaRPr lang="en-US" altLang="x-none" dirty="0"/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5192713" y="2152650"/>
            <a:ext cx="14366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eaLnBrk="0" hangingPunct="0"/>
            <a:r>
              <a:rPr lang="en-US" altLang="x-none" sz="1600">
                <a:latin typeface="Comic Sans MS" pitchFamily="66" charset="0"/>
              </a:rPr>
              <a:t>Q3	= S1 S0</a:t>
            </a:r>
          </a:p>
          <a:p>
            <a:pPr eaLnBrk="0" hangingPunct="0"/>
            <a:r>
              <a:rPr lang="en-US" altLang="x-none" sz="1600">
                <a:latin typeface="Comic Sans MS" pitchFamily="66" charset="0"/>
              </a:rPr>
              <a:t>Q2	= S1 S0’</a:t>
            </a:r>
          </a:p>
          <a:p>
            <a:pPr eaLnBrk="0" hangingPunct="0"/>
            <a:r>
              <a:rPr lang="en-US" altLang="x-none" sz="1600">
                <a:latin typeface="Comic Sans MS" pitchFamily="66" charset="0"/>
              </a:rPr>
              <a:t>Q1	= S1’ S0</a:t>
            </a:r>
          </a:p>
          <a:p>
            <a:pPr eaLnBrk="0" hangingPunct="0"/>
            <a:r>
              <a:rPr lang="en-US" altLang="x-none" sz="1600">
                <a:latin typeface="Comic Sans MS" pitchFamily="66" charset="0"/>
              </a:rPr>
              <a:t>Q0	= S1’ S0’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5240338" y="4552950"/>
            <a:ext cx="268446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154622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457200" algn="l"/>
                <a:tab pos="154622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457200" algn="l"/>
                <a:tab pos="154622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457200" algn="l"/>
                <a:tab pos="154622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457200" algn="l"/>
                <a:tab pos="154622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622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622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622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622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eaLnBrk="0" hangingPunct="0"/>
            <a:r>
              <a:rPr lang="en-US" altLang="x-none" sz="1600">
                <a:latin typeface="Comic Sans MS" pitchFamily="66" charset="0"/>
              </a:rPr>
              <a:t>Q3’	= (S1 S0)’	= S1’ + S0’</a:t>
            </a:r>
          </a:p>
          <a:p>
            <a:pPr eaLnBrk="0" hangingPunct="0"/>
            <a:r>
              <a:rPr lang="en-US" altLang="x-none" sz="1600">
                <a:latin typeface="Comic Sans MS" pitchFamily="66" charset="0"/>
              </a:rPr>
              <a:t>Q2’	= (S1 S0’)’	= S1’ + S0</a:t>
            </a:r>
          </a:p>
          <a:p>
            <a:pPr eaLnBrk="0" hangingPunct="0"/>
            <a:r>
              <a:rPr lang="en-US" altLang="x-none" sz="1600">
                <a:latin typeface="Comic Sans MS" pitchFamily="66" charset="0"/>
              </a:rPr>
              <a:t>Q1’	= (S1’ S0)’	= S1 + S0’</a:t>
            </a:r>
          </a:p>
          <a:p>
            <a:pPr eaLnBrk="0" hangingPunct="0"/>
            <a:r>
              <a:rPr lang="en-US" altLang="x-none" sz="1600">
                <a:latin typeface="Comic Sans MS" pitchFamily="66" charset="0"/>
              </a:rPr>
              <a:t>Q0’	= (S1’ S0’)’	= S1 + S0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971800" y="4476750"/>
          <a:ext cx="16002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Bitmap Image" r:id="rId3" imgW="1600000" imgH="1162212" progId="PBrush">
                  <p:embed/>
                </p:oleObj>
              </mc:Choice>
              <mc:Fallback>
                <p:oleObj name="Bitmap Image" r:id="rId3" imgW="1600000" imgH="116221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76750"/>
                        <a:ext cx="16002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059113" y="2076450"/>
          <a:ext cx="15144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Bitmap Image" r:id="rId5" imgW="1514686" imgH="1200318" progId="PBrush">
                  <p:embed/>
                </p:oleObj>
              </mc:Choice>
              <mc:Fallback>
                <p:oleObj name="Bitmap Image" r:id="rId5" imgW="1514686" imgH="120031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076450"/>
                        <a:ext cx="151447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3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  <p:bldP spid="368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A35A349B-1966-4A60-975B-69A25CF07D72}" type="slidenum">
              <a:rPr lang="en-US" altLang="x-none"/>
              <a:pPr/>
              <a:t>23</a:t>
            </a:fld>
            <a:endParaRPr lang="en-US" altLang="x-none"/>
          </a:p>
        </p:txBody>
      </p:sp>
      <p:sp>
        <p:nvSpPr>
          <p:cNvPr id="37900" name="Rectang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Product of maxterms form</a:t>
            </a:r>
          </a:p>
        </p:txBody>
      </p:sp>
      <p:sp>
        <p:nvSpPr>
          <p:cNvPr id="37901" name="Rectangle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000" dirty="0"/>
              <a:t>Every function can be written as a unique product of </a:t>
            </a:r>
            <a:r>
              <a:rPr lang="en-US" altLang="x-none" sz="2000" dirty="0" err="1"/>
              <a:t>maxterms</a:t>
            </a:r>
            <a:r>
              <a:rPr lang="en-US" altLang="x-none" sz="2000" dirty="0"/>
              <a:t>:</a:t>
            </a:r>
          </a:p>
          <a:p>
            <a:pPr lvl="1"/>
            <a:r>
              <a:rPr lang="en-US" altLang="x-none" sz="1900" dirty="0"/>
              <a:t>Only AND (product) operations occur at the “outermost” level.</a:t>
            </a:r>
          </a:p>
          <a:p>
            <a:pPr lvl="1"/>
            <a:r>
              <a:rPr lang="en-US" altLang="x-none" sz="1900" dirty="0"/>
              <a:t>Each term must be </a:t>
            </a:r>
            <a:r>
              <a:rPr lang="en-US" altLang="x-none" sz="1900" dirty="0" err="1"/>
              <a:t>maxterm</a:t>
            </a:r>
            <a:r>
              <a:rPr lang="en-US" altLang="x-none" sz="1900" dirty="0"/>
              <a:t>.</a:t>
            </a:r>
          </a:p>
          <a:p>
            <a:r>
              <a:rPr lang="en-US" altLang="x-none" sz="2000" dirty="0"/>
              <a:t>If you have a truth table for a function, you can write a product of </a:t>
            </a:r>
            <a:r>
              <a:rPr lang="en-US" altLang="x-none" sz="2000" dirty="0" err="1"/>
              <a:t>maxterms</a:t>
            </a:r>
            <a:r>
              <a:rPr lang="en-US" altLang="x-none" sz="2000" dirty="0"/>
              <a:t> expression by picking out the rows of the table where the function output is </a:t>
            </a:r>
            <a:r>
              <a:rPr lang="en-US" altLang="x-none" sz="2000" b="1" dirty="0"/>
              <a:t>0</a:t>
            </a:r>
            <a:r>
              <a:rPr lang="en-US" altLang="x-none" sz="2000" dirty="0"/>
              <a:t>. 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219200" y="3505200"/>
          <a:ext cx="2819400" cy="260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Document" r:id="rId3" imgW="3406680" imgH="3144960" progId="Word.Document.8">
                  <p:embed/>
                </p:oleObj>
              </mc:Choice>
              <mc:Fallback>
                <p:oleObj name="Document" r:id="rId3" imgW="3406680" imgH="31449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05200"/>
                        <a:ext cx="2819400" cy="2601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648200" y="3352800"/>
            <a:ext cx="38957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1698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1698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1698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1698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1698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eaLnBrk="0" hangingPunct="0"/>
            <a:r>
              <a:rPr lang="en-US" altLang="x-none" sz="1800" dirty="0">
                <a:solidFill>
                  <a:srgbClr val="3333FF"/>
                </a:solidFill>
                <a:latin typeface="Comic Sans MS" pitchFamily="66" charset="0"/>
              </a:rPr>
              <a:t>f = M</a:t>
            </a:r>
            <a:r>
              <a:rPr lang="en-US" altLang="x-none" sz="1800" baseline="-25000" dirty="0">
                <a:solidFill>
                  <a:srgbClr val="3333FF"/>
                </a:solidFill>
                <a:latin typeface="Comic Sans MS" pitchFamily="66" charset="0"/>
              </a:rPr>
              <a:t>4</a:t>
            </a:r>
            <a:r>
              <a:rPr lang="en-US" altLang="x-none" sz="1800" dirty="0">
                <a:solidFill>
                  <a:srgbClr val="3333FF"/>
                </a:solidFill>
                <a:latin typeface="Comic Sans MS" pitchFamily="66" charset="0"/>
              </a:rPr>
              <a:t> M</a:t>
            </a:r>
            <a:r>
              <a:rPr lang="en-US" altLang="x-none" sz="1800" baseline="-25000" dirty="0">
                <a:solidFill>
                  <a:srgbClr val="3333FF"/>
                </a:solidFill>
                <a:latin typeface="Comic Sans MS" pitchFamily="66" charset="0"/>
              </a:rPr>
              <a:t>5</a:t>
            </a:r>
            <a:r>
              <a:rPr lang="en-US" altLang="x-none" sz="1800" dirty="0">
                <a:solidFill>
                  <a:srgbClr val="3333FF"/>
                </a:solidFill>
                <a:latin typeface="Comic Sans MS" pitchFamily="66" charset="0"/>
              </a:rPr>
              <a:t> M</a:t>
            </a:r>
            <a:r>
              <a:rPr lang="en-US" altLang="x-none" sz="1800" baseline="-25000" dirty="0">
                <a:solidFill>
                  <a:srgbClr val="3333FF"/>
                </a:solidFill>
                <a:latin typeface="Comic Sans MS" pitchFamily="66" charset="0"/>
              </a:rPr>
              <a:t>7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x-none" sz="1800" dirty="0">
                <a:solidFill>
                  <a:srgbClr val="3333FF"/>
                </a:solidFill>
                <a:latin typeface="Comic Sans MS" pitchFamily="66" charset="0"/>
              </a:rPr>
              <a:t>	= </a:t>
            </a:r>
            <a:r>
              <a:rPr lang="en-US" altLang="x-none" sz="1800" dirty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M(4,5,7)</a:t>
            </a:r>
          </a:p>
          <a:p>
            <a:pPr eaLnBrk="0" hangingPunct="0"/>
            <a:r>
              <a:rPr lang="en-US" altLang="x-none" sz="1800" dirty="0">
                <a:solidFill>
                  <a:srgbClr val="3333FF"/>
                </a:solidFill>
                <a:latin typeface="Comic Sans MS" pitchFamily="66" charset="0"/>
              </a:rPr>
              <a:t>	= (x’ + y + z)(x’ + y + z’)(x’ + y’ + z’)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648200" y="4495800"/>
            <a:ext cx="4267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34950" algn="l"/>
                <a:tab pos="40481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234950" algn="l"/>
                <a:tab pos="40481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234950" algn="l"/>
                <a:tab pos="40481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234950" algn="l"/>
                <a:tab pos="40481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234950" algn="l"/>
                <a:tab pos="40481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40481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40481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40481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40481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eaLnBrk="0" hangingPunct="0"/>
            <a:r>
              <a:rPr lang="en-US" altLang="x-none" sz="1800" dirty="0">
                <a:solidFill>
                  <a:srgbClr val="FF0033"/>
                </a:solidFill>
                <a:latin typeface="Comic Sans MS" pitchFamily="66" charset="0"/>
              </a:rPr>
              <a:t>f’ = M</a:t>
            </a:r>
            <a:r>
              <a:rPr lang="en-US" altLang="x-none" sz="1800" baseline="-25000" dirty="0">
                <a:solidFill>
                  <a:srgbClr val="FF0033"/>
                </a:solidFill>
                <a:latin typeface="Comic Sans MS" pitchFamily="66" charset="0"/>
              </a:rPr>
              <a:t>0</a:t>
            </a:r>
            <a:r>
              <a:rPr lang="en-US" altLang="x-none" sz="1800" dirty="0">
                <a:solidFill>
                  <a:srgbClr val="FF0033"/>
                </a:solidFill>
                <a:latin typeface="Comic Sans MS" pitchFamily="66" charset="0"/>
              </a:rPr>
              <a:t> M</a:t>
            </a:r>
            <a:r>
              <a:rPr lang="en-US" altLang="x-none" sz="1800" baseline="-25000" dirty="0">
                <a:solidFill>
                  <a:srgbClr val="FF0033"/>
                </a:solidFill>
                <a:latin typeface="Comic Sans MS" pitchFamily="66" charset="0"/>
              </a:rPr>
              <a:t>1</a:t>
            </a:r>
            <a:r>
              <a:rPr lang="en-US" altLang="x-none" sz="1800" dirty="0">
                <a:solidFill>
                  <a:srgbClr val="FF0033"/>
                </a:solidFill>
                <a:latin typeface="Comic Sans MS" pitchFamily="66" charset="0"/>
              </a:rPr>
              <a:t> M</a:t>
            </a:r>
            <a:r>
              <a:rPr lang="en-US" altLang="x-none" sz="1800" baseline="-25000" dirty="0">
                <a:solidFill>
                  <a:srgbClr val="FF0033"/>
                </a:solidFill>
                <a:latin typeface="Comic Sans MS" pitchFamily="66" charset="0"/>
              </a:rPr>
              <a:t>2</a:t>
            </a:r>
            <a:r>
              <a:rPr lang="en-US" altLang="x-none" sz="1800" dirty="0">
                <a:solidFill>
                  <a:srgbClr val="FF0033"/>
                </a:solidFill>
                <a:latin typeface="Comic Sans MS" pitchFamily="66" charset="0"/>
              </a:rPr>
              <a:t> M</a:t>
            </a:r>
            <a:r>
              <a:rPr lang="en-US" altLang="x-none" sz="1800" baseline="-25000" dirty="0">
                <a:solidFill>
                  <a:srgbClr val="FF0033"/>
                </a:solidFill>
                <a:latin typeface="Comic Sans MS" pitchFamily="66" charset="0"/>
              </a:rPr>
              <a:t>3</a:t>
            </a:r>
            <a:r>
              <a:rPr lang="en-US" altLang="x-none" sz="1800" dirty="0">
                <a:solidFill>
                  <a:srgbClr val="FF0033"/>
                </a:solidFill>
                <a:latin typeface="Comic Sans MS" pitchFamily="66" charset="0"/>
              </a:rPr>
              <a:t> M</a:t>
            </a:r>
            <a:r>
              <a:rPr lang="en-US" altLang="x-none" sz="1800" baseline="-25000" dirty="0">
                <a:solidFill>
                  <a:srgbClr val="FF0033"/>
                </a:solidFill>
                <a:latin typeface="Comic Sans MS" pitchFamily="66" charset="0"/>
              </a:rPr>
              <a:t>6</a:t>
            </a:r>
            <a:endParaRPr lang="en-US" altLang="x-none" sz="1800" dirty="0">
              <a:solidFill>
                <a:srgbClr val="FF0033"/>
              </a:solidFill>
              <a:latin typeface="Comic Sans MS" pitchFamily="66" charset="0"/>
            </a:endParaRPr>
          </a:p>
          <a:p>
            <a:pPr eaLnBrk="0" hangingPunct="0"/>
            <a:r>
              <a:rPr lang="en-US" altLang="x-none" sz="1800" dirty="0">
                <a:solidFill>
                  <a:srgbClr val="FF0033"/>
                </a:solidFill>
                <a:latin typeface="Comic Sans MS" pitchFamily="66" charset="0"/>
              </a:rPr>
              <a:t>	= </a:t>
            </a:r>
            <a:r>
              <a:rPr lang="en-US" altLang="x-none" sz="1800" dirty="0">
                <a:solidFill>
                  <a:srgbClr val="FF0033"/>
                </a:solidFill>
                <a:latin typeface="Comic Sans MS" pitchFamily="66" charset="0"/>
                <a:sym typeface="Symbol" pitchFamily="18" charset="2"/>
              </a:rPr>
              <a:t>M(0,1,2,3,6)</a:t>
            </a:r>
            <a:endParaRPr lang="en-US" altLang="x-none" sz="1800" dirty="0">
              <a:solidFill>
                <a:srgbClr val="FF0033"/>
              </a:solidFill>
              <a:latin typeface="Comic Sans MS" pitchFamily="66" charset="0"/>
            </a:endParaRPr>
          </a:p>
          <a:p>
            <a:pPr eaLnBrk="0" hangingPunct="0"/>
            <a:r>
              <a:rPr lang="en-US" altLang="x-none" sz="1800" dirty="0">
                <a:solidFill>
                  <a:srgbClr val="FF0033"/>
                </a:solidFill>
                <a:latin typeface="Comic Sans MS" pitchFamily="66" charset="0"/>
              </a:rPr>
              <a:t>	= (x + y + z)(x + y + z’)(x + y’ + z)</a:t>
            </a:r>
          </a:p>
          <a:p>
            <a:pPr eaLnBrk="0" hangingPunct="0"/>
            <a:r>
              <a:rPr lang="en-US" altLang="x-none" sz="1800" dirty="0">
                <a:solidFill>
                  <a:srgbClr val="FF0033"/>
                </a:solidFill>
                <a:latin typeface="Comic Sans MS" pitchFamily="66" charset="0"/>
              </a:rPr>
              <a:t>		(x + y’ + z’)(x’ + y’ + z)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648200" y="5776913"/>
            <a:ext cx="3633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eaLnBrk="0" hangingPunct="0"/>
            <a:r>
              <a:rPr lang="en-US" altLang="x-none" sz="1600" dirty="0">
                <a:latin typeface="Comic Sans MS" pitchFamily="66" charset="0"/>
              </a:rPr>
              <a:t>f’ contains all the </a:t>
            </a:r>
            <a:r>
              <a:rPr lang="en-US" altLang="x-none" sz="1600" dirty="0" err="1">
                <a:latin typeface="Comic Sans MS" pitchFamily="66" charset="0"/>
              </a:rPr>
              <a:t>maxterms</a:t>
            </a:r>
            <a:r>
              <a:rPr lang="en-US" altLang="x-none" sz="1600" dirty="0">
                <a:latin typeface="Comic Sans MS" pitchFamily="66" charset="0"/>
              </a:rPr>
              <a:t> </a:t>
            </a:r>
            <a:r>
              <a:rPr lang="en-US" altLang="x-none" sz="1600" i="1" dirty="0">
                <a:latin typeface="Comic Sans MS" pitchFamily="66" charset="0"/>
              </a:rPr>
              <a:t>not</a:t>
            </a:r>
            <a:r>
              <a:rPr lang="en-US" altLang="x-none" sz="1600" dirty="0">
                <a:latin typeface="Comic Sans MS" pitchFamily="66" charset="0"/>
              </a:rPr>
              <a:t> in 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  <p:bldP spid="378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3934B346-4E6A-4020-9E68-1113FFDBB312}" type="slidenum">
              <a:rPr lang="en-US" altLang="x-none"/>
              <a:pPr/>
              <a:t>24</a:t>
            </a:fld>
            <a:endParaRPr lang="en-US" altLang="x-none"/>
          </a:p>
        </p:txBody>
      </p:sp>
      <p:sp>
        <p:nvSpPr>
          <p:cNvPr id="38921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Active-low decoder example</a:t>
            </a:r>
          </a:p>
        </p:txBody>
      </p:sp>
      <p:sp>
        <p:nvSpPr>
          <p:cNvPr id="38922" name="Rectangl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200" dirty="0"/>
              <a:t>So we can use active-low decoders to implement arbitrary functions too, but as a product of </a:t>
            </a:r>
            <a:r>
              <a:rPr lang="en-US" altLang="x-none" sz="2200" dirty="0" err="1"/>
              <a:t>maxterms</a:t>
            </a:r>
            <a:r>
              <a:rPr lang="en-US" altLang="x-none" sz="2200" dirty="0"/>
              <a:t>.</a:t>
            </a:r>
          </a:p>
          <a:p>
            <a:r>
              <a:rPr lang="en-US" altLang="x-none" sz="2200" dirty="0"/>
              <a:t>For example, here is an implementation of the function from the previous page</a:t>
            </a:r>
          </a:p>
          <a:p>
            <a:r>
              <a:rPr lang="en-US" altLang="x-none" sz="2200" dirty="0"/>
              <a:t>f (</a:t>
            </a:r>
            <a:r>
              <a:rPr lang="en-US" altLang="x-none" sz="2200" dirty="0" err="1"/>
              <a:t>x,y,z</a:t>
            </a:r>
            <a:r>
              <a:rPr lang="en-US" altLang="x-none" sz="2200" dirty="0"/>
              <a:t>) = </a:t>
            </a:r>
            <a:r>
              <a:rPr lang="en-US" altLang="x-none" sz="2200" dirty="0">
                <a:sym typeface="Symbol" pitchFamily="18" charset="2"/>
              </a:rPr>
              <a:t></a:t>
            </a:r>
            <a:r>
              <a:rPr lang="en-US" altLang="x-none" sz="2200" dirty="0">
                <a:sym typeface="WP Greek Century"/>
              </a:rPr>
              <a:t>M (4,5,7), </a:t>
            </a:r>
            <a:r>
              <a:rPr lang="en-US" altLang="x-none" sz="2200" dirty="0"/>
              <a:t>using an active-low decoder.</a:t>
            </a:r>
            <a:endParaRPr lang="en-US" altLang="x-none" sz="2200" dirty="0">
              <a:sym typeface="WP Greek Century"/>
            </a:endParaRPr>
          </a:p>
          <a:p>
            <a:r>
              <a:rPr lang="en-US" altLang="x-none" sz="2200" dirty="0">
                <a:sym typeface="WP Greek Century"/>
              </a:rPr>
              <a:t>The “ground” symbol connected to EN represents logical 0, so this decoder is always enabled.</a:t>
            </a:r>
          </a:p>
          <a:p>
            <a:r>
              <a:rPr lang="en-US" altLang="x-none" sz="2200" dirty="0">
                <a:sym typeface="WP Greek Century"/>
              </a:rPr>
              <a:t>Remember that you need an AND gate for a product of sums.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438400" y="4343400"/>
          <a:ext cx="44958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Bitmap Image" r:id="rId3" imgW="4495238" imgH="1876190" progId="PBrush">
                  <p:embed/>
                </p:oleObj>
              </mc:Choice>
              <mc:Fallback>
                <p:oleObj name="Bitmap Image" r:id="rId3" imgW="4495238" imgH="187619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343400"/>
                        <a:ext cx="449580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C10B0109-4C50-4A05-9B61-4F82FF96A143}" type="slidenum">
              <a:rPr lang="en-US" altLang="x-none"/>
              <a:pPr/>
              <a:t>25</a:t>
            </a:fld>
            <a:endParaRPr lang="en-US" altLang="x-none"/>
          </a:p>
        </p:txBody>
      </p:sp>
      <p:sp>
        <p:nvSpPr>
          <p:cNvPr id="39945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Converting between standard forms</a:t>
            </a:r>
          </a:p>
        </p:txBody>
      </p:sp>
      <p:sp>
        <p:nvSpPr>
          <p:cNvPr id="39946" name="Rectangl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200" dirty="0"/>
              <a:t>We can easily convert a sum of </a:t>
            </a:r>
            <a:r>
              <a:rPr lang="en-US" altLang="x-none" sz="2200" dirty="0" err="1"/>
              <a:t>minterms</a:t>
            </a:r>
            <a:r>
              <a:rPr lang="en-US" altLang="x-none" sz="2200" dirty="0"/>
              <a:t> to a product of </a:t>
            </a:r>
            <a:r>
              <a:rPr lang="en-US" altLang="x-none" sz="2200" dirty="0" err="1"/>
              <a:t>maxterms</a:t>
            </a:r>
            <a:r>
              <a:rPr lang="en-US" altLang="x-none" sz="2200" dirty="0"/>
              <a:t>.</a:t>
            </a:r>
          </a:p>
          <a:p>
            <a:r>
              <a:rPr lang="en-US" altLang="x-none" sz="2200" dirty="0"/>
              <a:t>The easy way is to replace </a:t>
            </a:r>
            <a:r>
              <a:rPr lang="en-US" altLang="x-none" sz="2200" dirty="0" err="1"/>
              <a:t>minterms</a:t>
            </a:r>
            <a:r>
              <a:rPr lang="en-US" altLang="x-none" sz="2200" dirty="0"/>
              <a:t> with </a:t>
            </a:r>
            <a:r>
              <a:rPr lang="en-US" altLang="x-none" sz="2200" dirty="0" err="1"/>
              <a:t>maxterms</a:t>
            </a:r>
            <a:r>
              <a:rPr lang="en-US" altLang="x-none" sz="2200" dirty="0"/>
              <a:t>, using </a:t>
            </a:r>
            <a:r>
              <a:rPr lang="en-US" altLang="x-none" sz="2200" dirty="0" err="1"/>
              <a:t>maxterm</a:t>
            </a:r>
            <a:r>
              <a:rPr lang="en-US" altLang="x-none" sz="2200" dirty="0"/>
              <a:t> numbers that don’t appear in the sum of </a:t>
            </a:r>
            <a:r>
              <a:rPr lang="en-US" altLang="x-none" sz="2200" dirty="0" err="1"/>
              <a:t>minterms</a:t>
            </a:r>
            <a:r>
              <a:rPr lang="en-US" altLang="x-none" sz="2200" dirty="0"/>
              <a:t>:</a:t>
            </a:r>
          </a:p>
          <a:p>
            <a:endParaRPr lang="en-US" altLang="x-none" sz="2200" dirty="0"/>
          </a:p>
          <a:p>
            <a:endParaRPr lang="en-US" altLang="x-none" sz="2200" dirty="0"/>
          </a:p>
          <a:p>
            <a:endParaRPr lang="en-US" altLang="x-none" sz="2200" dirty="0"/>
          </a:p>
          <a:p>
            <a:endParaRPr lang="en-US" altLang="x-none" sz="2200" dirty="0"/>
          </a:p>
          <a:p>
            <a:endParaRPr lang="en-US" altLang="x-none" sz="2200" dirty="0"/>
          </a:p>
          <a:p>
            <a:endParaRPr lang="en-US" altLang="x-none" sz="2200" dirty="0"/>
          </a:p>
          <a:p>
            <a:endParaRPr lang="en-US" altLang="x-none" sz="2200" dirty="0"/>
          </a:p>
          <a:p>
            <a:r>
              <a:rPr lang="en-US" altLang="x-none" sz="2200" dirty="0"/>
              <a:t>The same thing works for converting in the opposite direction, from a product of </a:t>
            </a:r>
            <a:r>
              <a:rPr lang="en-US" altLang="x-none" sz="2200" dirty="0" err="1"/>
              <a:t>maxterms</a:t>
            </a:r>
            <a:r>
              <a:rPr lang="en-US" altLang="x-none" sz="2200" dirty="0"/>
              <a:t> to a sum of </a:t>
            </a:r>
            <a:r>
              <a:rPr lang="en-US" altLang="x-none" sz="2200" dirty="0" err="1"/>
              <a:t>minterms</a:t>
            </a:r>
            <a:r>
              <a:rPr lang="en-US" altLang="x-none" sz="2200" dirty="0"/>
              <a:t>.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1066800" y="2798763"/>
            <a:ext cx="6705600" cy="284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15938" algn="l"/>
                <a:tab pos="24558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515938" algn="l"/>
                <a:tab pos="24558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515938" algn="l"/>
                <a:tab pos="24558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515938" algn="l"/>
                <a:tab pos="24558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515938" algn="l"/>
                <a:tab pos="24558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15938" algn="l"/>
                <a:tab pos="24558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15938" algn="l"/>
                <a:tab pos="24558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15938" algn="l"/>
                <a:tab pos="24558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15938" algn="l"/>
                <a:tab pos="24558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eaLnBrk="0" hangingPunct="0"/>
            <a:r>
              <a:rPr lang="en-US" altLang="x-none" sz="1800" dirty="0">
                <a:latin typeface="Gill Sans MT" pitchFamily="34" charset="0"/>
              </a:rPr>
              <a:t>f	= </a:t>
            </a:r>
            <a:r>
              <a:rPr lang="en-US" altLang="x-none" sz="1800" dirty="0">
                <a:solidFill>
                  <a:srgbClr val="FF0033"/>
                </a:solidFill>
                <a:latin typeface="Gill Sans MT" pitchFamily="34" charset="0"/>
                <a:sym typeface="Symbol" pitchFamily="18" charset="2"/>
              </a:rPr>
              <a:t></a:t>
            </a:r>
            <a:r>
              <a:rPr lang="en-US" altLang="x-none" sz="1800" dirty="0">
                <a:solidFill>
                  <a:srgbClr val="FF0033"/>
                </a:solidFill>
                <a:latin typeface="Gill Sans MT" pitchFamily="34" charset="0"/>
              </a:rPr>
              <a:t>m(0,1,2,3,6)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x-none" sz="1800" dirty="0">
                <a:latin typeface="Gill Sans MT" pitchFamily="34" charset="0"/>
              </a:rPr>
              <a:t>f</a:t>
            </a:r>
            <a:r>
              <a:rPr lang="en-US" altLang="x-none" sz="1800" dirty="0">
                <a:latin typeface="Comic Sans MS"/>
              </a:rPr>
              <a:t>’</a:t>
            </a:r>
            <a:r>
              <a:rPr lang="en-US" altLang="x-none" sz="1800" dirty="0">
                <a:latin typeface="Gill Sans MT" pitchFamily="34" charset="0"/>
              </a:rPr>
              <a:t>	= </a:t>
            </a:r>
            <a:r>
              <a:rPr lang="en-US" altLang="x-none" sz="1800" dirty="0">
                <a:latin typeface="Gill Sans MT" pitchFamily="34" charset="0"/>
                <a:sym typeface="Symbol" pitchFamily="18" charset="2"/>
              </a:rPr>
              <a:t>m(4,5,7)	-- f</a:t>
            </a:r>
            <a:r>
              <a:rPr lang="en-US" altLang="x-none" sz="1800" dirty="0">
                <a:latin typeface="Comic Sans MS"/>
                <a:sym typeface="Symbol" pitchFamily="18" charset="2"/>
              </a:rPr>
              <a:t>’</a:t>
            </a:r>
            <a:r>
              <a:rPr lang="en-US" altLang="x-none" sz="1800" dirty="0">
                <a:latin typeface="Gill Sans MT" pitchFamily="34" charset="0"/>
                <a:sym typeface="Symbol" pitchFamily="18" charset="2"/>
              </a:rPr>
              <a:t> contains all the </a:t>
            </a:r>
            <a:r>
              <a:rPr lang="en-US" altLang="x-none" sz="1800" dirty="0" err="1">
                <a:latin typeface="Gill Sans MT" pitchFamily="34" charset="0"/>
                <a:sym typeface="Symbol" pitchFamily="18" charset="2"/>
              </a:rPr>
              <a:t>minterms</a:t>
            </a:r>
            <a:r>
              <a:rPr lang="en-US" altLang="x-none" sz="1800" dirty="0">
                <a:latin typeface="Gill Sans MT" pitchFamily="34" charset="0"/>
                <a:sym typeface="Symbol" pitchFamily="18" charset="2"/>
              </a:rPr>
              <a:t> not in f</a:t>
            </a:r>
            <a:endParaRPr lang="en-US" altLang="x-none" sz="1800" dirty="0">
              <a:latin typeface="Gill Sans MT" pitchFamily="34" charset="0"/>
            </a:endParaRPr>
          </a:p>
          <a:p>
            <a:pPr eaLnBrk="0" hangingPunct="0"/>
            <a:r>
              <a:rPr lang="en-US" altLang="x-none" sz="1800" dirty="0">
                <a:latin typeface="Gill Sans MT" pitchFamily="34" charset="0"/>
              </a:rPr>
              <a:t>	= m</a:t>
            </a:r>
            <a:r>
              <a:rPr lang="en-US" altLang="x-none" sz="1800" baseline="-25000" dirty="0">
                <a:latin typeface="Gill Sans MT" pitchFamily="34" charset="0"/>
              </a:rPr>
              <a:t>4</a:t>
            </a:r>
            <a:r>
              <a:rPr lang="en-US" altLang="x-none" sz="1800" dirty="0">
                <a:latin typeface="Gill Sans MT" pitchFamily="34" charset="0"/>
              </a:rPr>
              <a:t> + m</a:t>
            </a:r>
            <a:r>
              <a:rPr lang="en-US" altLang="x-none" sz="1800" baseline="-25000" dirty="0">
                <a:latin typeface="Gill Sans MT" pitchFamily="34" charset="0"/>
              </a:rPr>
              <a:t>5</a:t>
            </a:r>
            <a:r>
              <a:rPr lang="en-US" altLang="x-none" sz="1800" dirty="0">
                <a:latin typeface="Gill Sans MT" pitchFamily="34" charset="0"/>
              </a:rPr>
              <a:t> + m</a:t>
            </a:r>
            <a:r>
              <a:rPr lang="en-US" altLang="x-none" sz="1800" baseline="-25000" dirty="0">
                <a:latin typeface="Gill Sans MT" pitchFamily="34" charset="0"/>
              </a:rPr>
              <a:t>7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x-none" sz="1800" dirty="0">
                <a:latin typeface="Gill Sans MT" pitchFamily="34" charset="0"/>
              </a:rPr>
              <a:t>(f</a:t>
            </a:r>
            <a:r>
              <a:rPr lang="en-US" altLang="x-none" sz="1800" dirty="0">
                <a:latin typeface="Comic Sans MS"/>
              </a:rPr>
              <a:t>’</a:t>
            </a:r>
            <a:r>
              <a:rPr lang="en-US" altLang="x-none" sz="1800" dirty="0">
                <a:latin typeface="Gill Sans MT" pitchFamily="34" charset="0"/>
              </a:rPr>
              <a:t>)</a:t>
            </a:r>
            <a:r>
              <a:rPr lang="en-US" altLang="x-none" sz="1800" dirty="0">
                <a:latin typeface="Comic Sans MS"/>
              </a:rPr>
              <a:t>’</a:t>
            </a:r>
            <a:r>
              <a:rPr lang="en-US" altLang="x-none" sz="1800" dirty="0">
                <a:latin typeface="Gill Sans MT" pitchFamily="34" charset="0"/>
              </a:rPr>
              <a:t>	= (m</a:t>
            </a:r>
            <a:r>
              <a:rPr lang="en-US" altLang="x-none" sz="1800" baseline="-25000" dirty="0">
                <a:latin typeface="Gill Sans MT" pitchFamily="34" charset="0"/>
              </a:rPr>
              <a:t>4</a:t>
            </a:r>
            <a:r>
              <a:rPr lang="en-US" altLang="x-none" sz="1800" dirty="0">
                <a:latin typeface="Gill Sans MT" pitchFamily="34" charset="0"/>
              </a:rPr>
              <a:t> + m</a:t>
            </a:r>
            <a:r>
              <a:rPr lang="en-US" altLang="x-none" sz="1800" baseline="-25000" dirty="0">
                <a:latin typeface="Gill Sans MT" pitchFamily="34" charset="0"/>
              </a:rPr>
              <a:t>5</a:t>
            </a:r>
            <a:r>
              <a:rPr lang="en-US" altLang="x-none" sz="1800" dirty="0">
                <a:latin typeface="Gill Sans MT" pitchFamily="34" charset="0"/>
              </a:rPr>
              <a:t> + m</a:t>
            </a:r>
            <a:r>
              <a:rPr lang="en-US" altLang="x-none" sz="1800" baseline="-25000" dirty="0">
                <a:latin typeface="Gill Sans MT" pitchFamily="34" charset="0"/>
              </a:rPr>
              <a:t>7</a:t>
            </a:r>
            <a:r>
              <a:rPr lang="en-US" altLang="x-none" sz="1800" dirty="0">
                <a:latin typeface="Gill Sans MT" pitchFamily="34" charset="0"/>
              </a:rPr>
              <a:t>)</a:t>
            </a:r>
            <a:r>
              <a:rPr lang="en-US" altLang="x-none" sz="1800" dirty="0">
                <a:latin typeface="Comic Sans MS"/>
              </a:rPr>
              <a:t>’</a:t>
            </a:r>
            <a:r>
              <a:rPr lang="en-US" altLang="x-none" sz="1800" dirty="0">
                <a:latin typeface="Gill Sans MT" pitchFamily="34" charset="0"/>
              </a:rPr>
              <a:t>	-- complementing both sides</a:t>
            </a:r>
          </a:p>
          <a:p>
            <a:pPr eaLnBrk="0" hangingPunct="0"/>
            <a:endParaRPr lang="en-US" altLang="x-none" sz="1800" dirty="0">
              <a:latin typeface="Gill Sans MT" pitchFamily="34" charset="0"/>
            </a:endParaRPr>
          </a:p>
          <a:p>
            <a:pPr eaLnBrk="0" hangingPunct="0"/>
            <a:r>
              <a:rPr lang="en-US" altLang="x-none" sz="1800" dirty="0">
                <a:latin typeface="Gill Sans MT" pitchFamily="34" charset="0"/>
              </a:rPr>
              <a:t>f 	= m</a:t>
            </a:r>
            <a:r>
              <a:rPr lang="en-US" altLang="x-none" sz="1800" baseline="-25000" dirty="0">
                <a:latin typeface="Gill Sans MT" pitchFamily="34" charset="0"/>
              </a:rPr>
              <a:t>4</a:t>
            </a:r>
            <a:r>
              <a:rPr lang="en-US" altLang="x-none" sz="1800" dirty="0">
                <a:latin typeface="Comic Sans MS"/>
              </a:rPr>
              <a:t>’</a:t>
            </a:r>
            <a:r>
              <a:rPr lang="en-US" altLang="x-none" sz="1800" dirty="0">
                <a:latin typeface="Gill Sans MT" pitchFamily="34" charset="0"/>
              </a:rPr>
              <a:t> m</a:t>
            </a:r>
            <a:r>
              <a:rPr lang="en-US" altLang="x-none" sz="1800" baseline="-25000" dirty="0">
                <a:latin typeface="Gill Sans MT" pitchFamily="34" charset="0"/>
              </a:rPr>
              <a:t>5</a:t>
            </a:r>
            <a:r>
              <a:rPr lang="en-US" altLang="x-none" sz="1800" dirty="0">
                <a:latin typeface="Comic Sans MS"/>
              </a:rPr>
              <a:t>’</a:t>
            </a:r>
            <a:r>
              <a:rPr lang="en-US" altLang="x-none" sz="1800" dirty="0">
                <a:latin typeface="Gill Sans MT" pitchFamily="34" charset="0"/>
              </a:rPr>
              <a:t> m</a:t>
            </a:r>
            <a:r>
              <a:rPr lang="en-US" altLang="x-none" sz="1800" baseline="-25000" dirty="0">
                <a:latin typeface="Gill Sans MT" pitchFamily="34" charset="0"/>
              </a:rPr>
              <a:t>7</a:t>
            </a:r>
            <a:r>
              <a:rPr lang="en-US" altLang="x-none" sz="1800" dirty="0">
                <a:latin typeface="Comic Sans MS"/>
              </a:rPr>
              <a:t>’</a:t>
            </a:r>
            <a:r>
              <a:rPr lang="en-US" altLang="x-none" sz="1800" dirty="0">
                <a:latin typeface="Gill Sans MT" pitchFamily="34" charset="0"/>
              </a:rPr>
              <a:t>	-- </a:t>
            </a:r>
            <a:r>
              <a:rPr lang="en-US" altLang="x-none" sz="1800" dirty="0" err="1">
                <a:latin typeface="Gill Sans MT" pitchFamily="34" charset="0"/>
              </a:rPr>
              <a:t>DeMorgan</a:t>
            </a:r>
            <a:r>
              <a:rPr lang="en-US" altLang="x-none" sz="1800" dirty="0" err="1">
                <a:latin typeface="Comic Sans MS"/>
              </a:rPr>
              <a:t>’</a:t>
            </a:r>
            <a:r>
              <a:rPr lang="en-US" altLang="x-none" sz="1800" dirty="0" err="1">
                <a:latin typeface="Gill Sans MT" pitchFamily="34" charset="0"/>
              </a:rPr>
              <a:t>s</a:t>
            </a:r>
            <a:r>
              <a:rPr lang="en-US" altLang="x-none" sz="1800" dirty="0">
                <a:latin typeface="Gill Sans MT" pitchFamily="34" charset="0"/>
              </a:rPr>
              <a:t> law</a:t>
            </a:r>
          </a:p>
          <a:p>
            <a:pPr eaLnBrk="0" hangingPunct="0"/>
            <a:r>
              <a:rPr lang="en-US" altLang="x-none" sz="1800" dirty="0">
                <a:latin typeface="Gill Sans MT" pitchFamily="34" charset="0"/>
              </a:rPr>
              <a:t>	= M</a:t>
            </a:r>
            <a:r>
              <a:rPr lang="en-US" altLang="x-none" sz="1800" baseline="-25000" dirty="0">
                <a:latin typeface="Gill Sans MT" pitchFamily="34" charset="0"/>
              </a:rPr>
              <a:t>4</a:t>
            </a:r>
            <a:r>
              <a:rPr lang="en-US" altLang="x-none" sz="1800" dirty="0">
                <a:latin typeface="Gill Sans MT" pitchFamily="34" charset="0"/>
              </a:rPr>
              <a:t> M</a:t>
            </a:r>
            <a:r>
              <a:rPr lang="en-US" altLang="x-none" sz="1800" baseline="-25000" dirty="0">
                <a:latin typeface="Gill Sans MT" pitchFamily="34" charset="0"/>
              </a:rPr>
              <a:t>5</a:t>
            </a:r>
            <a:r>
              <a:rPr lang="en-US" altLang="x-none" sz="1800" dirty="0">
                <a:latin typeface="Gill Sans MT" pitchFamily="34" charset="0"/>
              </a:rPr>
              <a:t> M</a:t>
            </a:r>
            <a:r>
              <a:rPr lang="en-US" altLang="x-none" sz="1800" baseline="-25000" dirty="0">
                <a:latin typeface="Gill Sans MT" pitchFamily="34" charset="0"/>
              </a:rPr>
              <a:t>7	</a:t>
            </a:r>
            <a:r>
              <a:rPr lang="en-US" altLang="x-none" sz="1800" dirty="0">
                <a:latin typeface="Gill Sans MT" pitchFamily="34" charset="0"/>
              </a:rPr>
              <a:t>-- from the previous page</a:t>
            </a:r>
            <a:endParaRPr lang="en-US" altLang="x-none" sz="1800" baseline="-25000" dirty="0">
              <a:latin typeface="Gill Sans MT" pitchFamily="34" charset="0"/>
            </a:endParaRPr>
          </a:p>
          <a:p>
            <a:pPr eaLnBrk="0" hangingPunct="0"/>
            <a:endParaRPr lang="en-US" altLang="x-none" sz="1800" dirty="0">
              <a:latin typeface="Gill Sans MT" pitchFamily="34" charset="0"/>
              <a:sym typeface="WP Greek Century"/>
            </a:endParaRPr>
          </a:p>
          <a:p>
            <a:pPr eaLnBrk="0" hangingPunct="0"/>
            <a:r>
              <a:rPr lang="en-US" altLang="x-none" sz="1800" dirty="0">
                <a:latin typeface="Gill Sans MT" pitchFamily="34" charset="0"/>
                <a:sym typeface="WP Greek Century"/>
              </a:rPr>
              <a:t>	=</a:t>
            </a:r>
            <a:r>
              <a:rPr lang="en-US" altLang="x-none" sz="1800" dirty="0">
                <a:solidFill>
                  <a:srgbClr val="3333FF"/>
                </a:solidFill>
                <a:latin typeface="Gill Sans MT" pitchFamily="34" charset="0"/>
                <a:sym typeface="WP Greek Century"/>
              </a:rPr>
              <a:t> </a:t>
            </a:r>
            <a:r>
              <a:rPr lang="en-US" altLang="x-none" sz="1800" dirty="0">
                <a:solidFill>
                  <a:srgbClr val="3333FF"/>
                </a:solidFill>
                <a:latin typeface="Gill Sans MT" pitchFamily="34" charset="0"/>
                <a:sym typeface="Symbol" pitchFamily="18" charset="2"/>
              </a:rPr>
              <a:t></a:t>
            </a:r>
            <a:r>
              <a:rPr lang="en-US" altLang="x-none" sz="1800" dirty="0">
                <a:solidFill>
                  <a:srgbClr val="3333FF"/>
                </a:solidFill>
                <a:latin typeface="Gill Sans MT" pitchFamily="34" charset="0"/>
                <a:sym typeface="WP Greek Century"/>
              </a:rPr>
              <a:t>M</a:t>
            </a:r>
            <a:r>
              <a:rPr lang="en-US" altLang="x-none" sz="1800" dirty="0">
                <a:solidFill>
                  <a:srgbClr val="3333FF"/>
                </a:solidFill>
                <a:latin typeface="Gill Sans MT" pitchFamily="34" charset="0"/>
                <a:sym typeface="Symbol" pitchFamily="18" charset="2"/>
              </a:rPr>
              <a:t>(4,5,7)</a:t>
            </a:r>
            <a:endParaRPr lang="en-US" altLang="x-none" sz="1800" dirty="0">
              <a:latin typeface="Gill Sans MT" pitchFamily="34" charset="0"/>
              <a:sym typeface="Symbol" pitchFamily="18" charset="2"/>
            </a:endParaRP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6705600" y="4724400"/>
            <a:ext cx="19954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3495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23495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23495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23495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23495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eaLnBrk="0" hangingPunct="0"/>
            <a:r>
              <a:rPr lang="en-US" altLang="x-none" sz="1800" b="1">
                <a:solidFill>
                  <a:srgbClr val="000090"/>
                </a:solidFill>
                <a:latin typeface="Gill Sans MT" pitchFamily="34" charset="0"/>
              </a:rPr>
              <a:t>F	= </a:t>
            </a:r>
            <a:r>
              <a:rPr lang="en-US" altLang="x-none" sz="1800" b="1">
                <a:solidFill>
                  <a:srgbClr val="000090"/>
                </a:solidFill>
                <a:latin typeface="Gill Sans MT" pitchFamily="34" charset="0"/>
                <a:sym typeface="Symbol" pitchFamily="18" charset="2"/>
              </a:rPr>
              <a:t></a:t>
            </a:r>
            <a:r>
              <a:rPr lang="en-US" altLang="x-none" sz="1800" b="1">
                <a:solidFill>
                  <a:srgbClr val="000090"/>
                </a:solidFill>
                <a:latin typeface="Gill Sans MT" pitchFamily="34" charset="0"/>
              </a:rPr>
              <a:t>m(0,1,2,3,6)</a:t>
            </a:r>
          </a:p>
          <a:p>
            <a:pPr eaLnBrk="0" hangingPunct="0"/>
            <a:endParaRPr lang="en-US" altLang="x-none" sz="1800" b="1">
              <a:solidFill>
                <a:srgbClr val="000090"/>
              </a:solidFill>
              <a:latin typeface="Gill Sans MT" pitchFamily="34" charset="0"/>
              <a:sym typeface="WP Greek Century"/>
            </a:endParaRPr>
          </a:p>
          <a:p>
            <a:pPr eaLnBrk="0" hangingPunct="0"/>
            <a:r>
              <a:rPr lang="en-US" altLang="x-none" sz="1800" b="1">
                <a:solidFill>
                  <a:srgbClr val="000090"/>
                </a:solidFill>
                <a:latin typeface="Gill Sans MT" pitchFamily="34" charset="0"/>
                <a:sym typeface="WP Greek Century"/>
              </a:rPr>
              <a:t>	= </a:t>
            </a:r>
            <a:r>
              <a:rPr lang="en-US" altLang="x-none" sz="1800" b="1">
                <a:solidFill>
                  <a:srgbClr val="000090"/>
                </a:solidFill>
                <a:latin typeface="Gill Sans MT" pitchFamily="34" charset="0"/>
                <a:sym typeface="Symbol" pitchFamily="18" charset="2"/>
              </a:rPr>
              <a:t>M(4,5,7)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5D69D8AF-98FC-4583-8AEA-FBD6FE30B387}" type="slidenum">
              <a:rPr lang="en-US" altLang="x-none"/>
              <a:pPr/>
              <a:t>26</a:t>
            </a:fld>
            <a:endParaRPr lang="en-US" altLang="x-none"/>
          </a:p>
        </p:txBody>
      </p:sp>
      <p:sp>
        <p:nvSpPr>
          <p:cNvPr id="40967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40968" name="Rectangl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400" dirty="0"/>
              <a:t>A n-to-2</a:t>
            </a:r>
            <a:r>
              <a:rPr lang="en-US" altLang="x-none" sz="2400" baseline="30000" dirty="0"/>
              <a:t>n</a:t>
            </a:r>
            <a:r>
              <a:rPr lang="en-US" altLang="x-none" sz="2400" dirty="0"/>
              <a:t> decoder generates the </a:t>
            </a:r>
            <a:r>
              <a:rPr lang="en-US" altLang="x-none" sz="2400" dirty="0" err="1"/>
              <a:t>minterms</a:t>
            </a:r>
            <a:r>
              <a:rPr lang="en-US" altLang="x-none" sz="2400" dirty="0"/>
              <a:t> of an n-variable function.</a:t>
            </a:r>
          </a:p>
          <a:p>
            <a:pPr lvl="1"/>
            <a:r>
              <a:rPr lang="en-US" altLang="x-none" sz="2100" dirty="0"/>
              <a:t>As such, decoders can be used to implement arbitrary functions.</a:t>
            </a:r>
          </a:p>
          <a:p>
            <a:pPr lvl="1"/>
            <a:r>
              <a:rPr lang="en-US" altLang="x-none" sz="2100" dirty="0"/>
              <a:t>Later on we’ll see other uses for decoders too.</a:t>
            </a:r>
          </a:p>
          <a:p>
            <a:r>
              <a:rPr lang="en-US" altLang="x-none" sz="2400" dirty="0"/>
              <a:t>Some variations of the basic decoder include:</a:t>
            </a:r>
          </a:p>
          <a:p>
            <a:pPr lvl="1"/>
            <a:r>
              <a:rPr lang="en-US" altLang="x-none" sz="2100" dirty="0"/>
              <a:t>Adding an enable input.</a:t>
            </a:r>
          </a:p>
          <a:p>
            <a:pPr lvl="1"/>
            <a:r>
              <a:rPr lang="en-US" altLang="x-none" sz="2100" dirty="0"/>
              <a:t>Using active-low inputs and outputs to generate </a:t>
            </a:r>
            <a:r>
              <a:rPr lang="en-US" altLang="x-none" sz="2100" dirty="0" err="1"/>
              <a:t>maxterms</a:t>
            </a:r>
            <a:r>
              <a:rPr lang="en-US" altLang="x-none" sz="2100" dirty="0"/>
              <a:t>.</a:t>
            </a:r>
          </a:p>
          <a:p>
            <a:r>
              <a:rPr lang="en-US" altLang="x-none" sz="2400" dirty="0"/>
              <a:t>We also talked about:</a:t>
            </a:r>
          </a:p>
          <a:p>
            <a:pPr lvl="1"/>
            <a:r>
              <a:rPr lang="en-US" altLang="x-none" sz="2100" dirty="0"/>
              <a:t>Applying our circuit analysis and design techniques to understand and work with decoders.</a:t>
            </a:r>
          </a:p>
          <a:p>
            <a:pPr lvl="1"/>
            <a:r>
              <a:rPr lang="en-US" altLang="x-none" sz="2100" dirty="0"/>
              <a:t>Using block symbols to encapsulate common circuits.</a:t>
            </a:r>
          </a:p>
          <a:p>
            <a:pPr lvl="1"/>
            <a:r>
              <a:rPr lang="en-US" altLang="x-none" sz="2100" dirty="0"/>
              <a:t>Building larger decoders from smaller ones.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B079ED12-0AD6-41FE-80F1-F3A83BC282EB}" type="slidenum">
              <a:rPr lang="en-US" altLang="x-none"/>
              <a:pPr/>
              <a:t>27</a:t>
            </a:fld>
            <a:endParaRPr lang="en-US" altLang="x-none"/>
          </a:p>
        </p:txBody>
      </p:sp>
      <p:sp>
        <p:nvSpPr>
          <p:cNvPr id="41992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/>
              <a:t>Multiplexers / Demultiplexers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3275" y="5497513"/>
            <a:ext cx="7578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x-none" sz="1600" i="1" u="sng">
                <a:latin typeface="Verdana" pitchFamily="34" charset="0"/>
              </a:rPr>
              <a:t>Acknowledgement</a:t>
            </a:r>
            <a:r>
              <a:rPr lang="en-GB" altLang="x-none" sz="1600" i="1">
                <a:latin typeface="Verdana" pitchFamily="34" charset="0"/>
              </a:rPr>
              <a:t>: Most of the following slides are adapted from Prof. Kale's slides at UIUC, USA.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A7DE7052-E313-4F40-B286-BC6486D79E94}" type="slidenum">
              <a:rPr lang="en-US" altLang="x-none"/>
              <a:pPr/>
              <a:t>28</a:t>
            </a:fld>
            <a:endParaRPr lang="en-US" altLang="x-none"/>
          </a:p>
        </p:txBody>
      </p:sp>
      <p:sp>
        <p:nvSpPr>
          <p:cNvPr id="44046" name="Rectang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/>
              <a:t>In the good old times </a:t>
            </a:r>
            <a:r>
              <a:rPr lang="en-US" altLang="x-none"/>
              <a:t>…</a:t>
            </a:r>
            <a:endParaRPr lang="en-GB" altLang="x-none"/>
          </a:p>
        </p:txBody>
      </p:sp>
      <p:sp>
        <p:nvSpPr>
          <p:cNvPr id="44047" name="Rectangle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sz="2200"/>
              <a:t>Multiplexers, or “muxes”, are used to choose between resources.</a:t>
            </a:r>
          </a:p>
          <a:p>
            <a:r>
              <a:rPr lang="en-GB" altLang="x-none" sz="2200"/>
              <a:t>A real-life example: in the old days before networking, several computers could share one printer through the use of a switch.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789363"/>
            <a:ext cx="1190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32363"/>
            <a:ext cx="2171700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5600"/>
            <a:ext cx="14287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13163"/>
            <a:ext cx="23812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3095625" y="3524250"/>
            <a:ext cx="790575" cy="722313"/>
          </a:xfrm>
          <a:prstGeom prst="line">
            <a:avLst/>
          </a:prstGeom>
          <a:noFill/>
          <a:ln w="5724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V="1">
            <a:off x="3019425" y="4702175"/>
            <a:ext cx="866775" cy="650875"/>
          </a:xfrm>
          <a:prstGeom prst="line">
            <a:avLst/>
          </a:prstGeom>
          <a:noFill/>
          <a:ln w="5724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6477000" y="4322763"/>
            <a:ext cx="762000" cy="1587"/>
          </a:xfrm>
          <a:prstGeom prst="line">
            <a:avLst/>
          </a:prstGeom>
          <a:noFill/>
          <a:ln w="5724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ADBFFE9C-EB2C-42CC-935C-1D8F7707CFAA}" type="slidenum">
              <a:rPr lang="en-US" altLang="x-none"/>
              <a:pPr/>
              <a:t>29</a:t>
            </a:fld>
            <a:endParaRPr lang="en-US" altLang="x-none"/>
          </a:p>
        </p:txBody>
      </p:sp>
      <p:sp>
        <p:nvSpPr>
          <p:cNvPr id="46090" name="Rectang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/>
              <a:t>Multiplexers</a:t>
            </a:r>
          </a:p>
        </p:txBody>
      </p:sp>
      <p:sp>
        <p:nvSpPr>
          <p:cNvPr id="46091" name="Rectangle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sz="2000" dirty="0"/>
              <a:t>A 2</a:t>
            </a:r>
            <a:r>
              <a:rPr lang="en-GB" altLang="x-none" sz="2400" baseline="30000" dirty="0"/>
              <a:t>n</a:t>
            </a:r>
            <a:r>
              <a:rPr lang="en-GB" altLang="x-none" sz="2000" dirty="0"/>
              <a:t>-to-1 multiplexer sends one of 2</a:t>
            </a:r>
            <a:r>
              <a:rPr lang="en-GB" altLang="x-none" sz="2400" baseline="30000" dirty="0"/>
              <a:t>n</a:t>
            </a:r>
            <a:r>
              <a:rPr lang="en-GB" altLang="x-none" sz="2000" dirty="0"/>
              <a:t> input lines to a single output line. </a:t>
            </a:r>
          </a:p>
          <a:p>
            <a:pPr lvl="1"/>
            <a:r>
              <a:rPr lang="en-GB" altLang="x-none" sz="1900" dirty="0"/>
              <a:t>A multiplexer has two sets of inputs:</a:t>
            </a:r>
          </a:p>
          <a:p>
            <a:pPr lvl="2"/>
            <a:r>
              <a:rPr lang="en-GB" altLang="x-none" sz="1600" dirty="0"/>
              <a:t>2</a:t>
            </a:r>
            <a:r>
              <a:rPr lang="en-GB" altLang="x-none" sz="2400" baseline="30000" dirty="0"/>
              <a:t>n</a:t>
            </a:r>
            <a:r>
              <a:rPr lang="en-GB" altLang="x-none" sz="1600" dirty="0"/>
              <a:t> data input lines</a:t>
            </a:r>
          </a:p>
          <a:p>
            <a:pPr lvl="2"/>
            <a:r>
              <a:rPr lang="en-GB" altLang="x-none" sz="1600" dirty="0"/>
              <a:t>S select lines, to pick one of the 2</a:t>
            </a:r>
            <a:r>
              <a:rPr lang="en-GB" altLang="x-none" sz="2400" baseline="30000" dirty="0"/>
              <a:t>n</a:t>
            </a:r>
            <a:r>
              <a:rPr lang="en-GB" altLang="x-none" sz="1600" dirty="0"/>
              <a:t> data inputs</a:t>
            </a:r>
          </a:p>
          <a:p>
            <a:pPr lvl="1"/>
            <a:r>
              <a:rPr lang="en-GB" altLang="x-none" sz="1900" dirty="0"/>
              <a:t>The mux output is a single bit, which is one of the 2</a:t>
            </a:r>
            <a:r>
              <a:rPr lang="en-GB" altLang="x-none" sz="2400" baseline="30000" dirty="0">
                <a:solidFill>
                  <a:schemeClr val="tx1"/>
                </a:solidFill>
              </a:rPr>
              <a:t>n</a:t>
            </a:r>
            <a:r>
              <a:rPr lang="en-GB" altLang="x-none" sz="1900" dirty="0"/>
              <a:t> data inputs.</a:t>
            </a:r>
          </a:p>
          <a:p>
            <a:r>
              <a:rPr lang="en-GB" altLang="x-none" sz="2000" dirty="0"/>
              <a:t>The simplest example is a 2-to-1 mux:</a:t>
            </a:r>
          </a:p>
          <a:p>
            <a:endParaRPr lang="en-GB" altLang="x-none" sz="2000" dirty="0"/>
          </a:p>
          <a:p>
            <a:endParaRPr lang="en-GB" altLang="x-none" sz="2000" dirty="0"/>
          </a:p>
          <a:p>
            <a:endParaRPr lang="en-GB" altLang="x-none" sz="2000" dirty="0"/>
          </a:p>
          <a:p>
            <a:endParaRPr lang="en-GB" altLang="x-none" sz="2000" dirty="0"/>
          </a:p>
          <a:p>
            <a:r>
              <a:rPr lang="en-GB" altLang="x-none" sz="2000" dirty="0"/>
              <a:t>The select bit S controls which of the data bits D0-D1 is chosen:</a:t>
            </a:r>
          </a:p>
          <a:p>
            <a:pPr lvl="1"/>
            <a:r>
              <a:rPr lang="en-GB" altLang="x-none" sz="1900" dirty="0"/>
              <a:t>If S=0, then D0 is the output (Q=D0).</a:t>
            </a:r>
          </a:p>
          <a:p>
            <a:pPr lvl="1"/>
            <a:r>
              <a:rPr lang="en-GB" altLang="x-none" sz="1900" dirty="0"/>
              <a:t>If S=1, then D1 is the output (Q=D1).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3470275"/>
            <a:ext cx="4235450" cy="1314450"/>
            <a:chOff x="2209800" y="3470275"/>
            <a:chExt cx="4235450" cy="1314450"/>
          </a:xfrm>
        </p:grpSpPr>
        <p:graphicFrame>
          <p:nvGraphicFramePr>
            <p:cNvPr id="4608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7061528"/>
                </p:ext>
              </p:extLst>
            </p:nvPr>
          </p:nvGraphicFramePr>
          <p:xfrm>
            <a:off x="2209800" y="3470275"/>
            <a:ext cx="1711325" cy="1314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5" r:id="rId4" imgW="0" imgH="0" progId="PBrush">
                    <p:embed/>
                  </p:oleObj>
                </mc:Choice>
                <mc:Fallback>
                  <p:oleObj r:id="rId4" imgW="0" imgH="0" progId="PBrush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3470275"/>
                          <a:ext cx="1711325" cy="1314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4114800" y="4127500"/>
              <a:ext cx="2330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2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2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2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2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2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2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2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2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2" charset="-128"/>
                </a:defRPr>
              </a:lvl9pPr>
            </a:lstStyle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altLang="x-none" sz="1800">
                  <a:latin typeface="Gill Sans MT" pitchFamily="34" charset="0"/>
                </a:rPr>
                <a:t>Q = S</a:t>
              </a:r>
              <a:r>
                <a:rPr lang="en-GB" altLang="x-none" sz="1800">
                  <a:latin typeface="Comic Sans MS"/>
                </a:rPr>
                <a:t>’</a:t>
              </a:r>
              <a:r>
                <a:rPr lang="en-GB" altLang="x-none" sz="1800">
                  <a:latin typeface="Gill Sans MT" pitchFamily="34" charset="0"/>
                </a:rPr>
                <a:t> D</a:t>
              </a:r>
              <a:r>
                <a:rPr lang="en-GB" altLang="x-none" sz="1800" baseline="-25000">
                  <a:latin typeface="Gill Sans MT" pitchFamily="34" charset="0"/>
                </a:rPr>
                <a:t>0</a:t>
              </a:r>
              <a:r>
                <a:rPr lang="en-GB" altLang="x-none" sz="1800">
                  <a:latin typeface="Gill Sans MT" pitchFamily="34" charset="0"/>
                </a:rPr>
                <a:t> + S D</a:t>
              </a:r>
              <a:r>
                <a:rPr lang="en-GB" altLang="x-none" sz="1800" baseline="-25000">
                  <a:latin typeface="Gill Sans MT" pitchFamily="34" charset="0"/>
                </a:rPr>
                <a:t>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ED6C4BC8-6029-4246-BD90-48E29CDAFC06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18441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What is a Decoder?</a:t>
            </a:r>
          </a:p>
        </p:txBody>
      </p:sp>
      <p:sp>
        <p:nvSpPr>
          <p:cNvPr id="18442" name="Rectangl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800" dirty="0"/>
              <a:t>General idea: given a k bit input,</a:t>
            </a:r>
          </a:p>
          <a:p>
            <a:pPr lvl="1"/>
            <a:r>
              <a:rPr lang="en-US" altLang="x-none" sz="2800" dirty="0"/>
              <a:t>Detect which of the </a:t>
            </a:r>
            <a:r>
              <a:rPr lang="en-US" altLang="x-none" sz="3200" dirty="0"/>
              <a:t>2</a:t>
            </a:r>
            <a:r>
              <a:rPr lang="en-US" altLang="x-none" sz="3200" baseline="30000" dirty="0"/>
              <a:t>k</a:t>
            </a:r>
            <a:r>
              <a:rPr lang="en-US" altLang="x-none" sz="2800" dirty="0"/>
              <a:t> combinations is represented</a:t>
            </a:r>
          </a:p>
          <a:p>
            <a:pPr lvl="1"/>
            <a:r>
              <a:rPr lang="en-US" altLang="x-none" sz="2800" dirty="0"/>
              <a:t>Produce 2</a:t>
            </a:r>
            <a:r>
              <a:rPr lang="en-US" altLang="x-none" sz="2800" baseline="30000" dirty="0"/>
              <a:t>k</a:t>
            </a:r>
            <a:r>
              <a:rPr lang="en-US" altLang="x-none" sz="2800" dirty="0"/>
              <a:t> outputs, only one of which is “1”.</a:t>
            </a:r>
          </a:p>
          <a:p>
            <a:pPr lvl="1"/>
            <a:endParaRPr lang="en-US" altLang="x-none" sz="2100" dirty="0"/>
          </a:p>
          <a:p>
            <a:pPr lvl="1"/>
            <a:endParaRPr lang="en-US" altLang="x-none" sz="2100" dirty="0"/>
          </a:p>
          <a:p>
            <a:pPr marL="0" indent="0">
              <a:buNone/>
            </a:pPr>
            <a:endParaRPr lang="en-US" altLang="x-none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B82C2117-5E67-449B-A25A-08F9B83C72B5}" type="slidenum">
              <a:rPr lang="en-US" altLang="x-none"/>
              <a:pPr/>
              <a:t>30</a:t>
            </a:fld>
            <a:endParaRPr lang="en-US" altLang="x-none"/>
          </a:p>
        </p:txBody>
      </p:sp>
      <p:sp>
        <p:nvSpPr>
          <p:cNvPr id="48140" name="Rectang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/>
              <a:t>More truth table abbreviations</a:t>
            </a:r>
          </a:p>
        </p:txBody>
      </p:sp>
      <p:sp>
        <p:nvSpPr>
          <p:cNvPr id="48141" name="Rectangle 1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6096000" cy="4910138"/>
          </a:xfrm>
        </p:spPr>
        <p:txBody>
          <a:bodyPr/>
          <a:lstStyle/>
          <a:p>
            <a:r>
              <a:rPr lang="en-GB" altLang="x-none" dirty="0"/>
              <a:t>Here is a full truth table for this 2-to-1 mux, based on the equation on the right:</a:t>
            </a:r>
          </a:p>
          <a:p>
            <a:endParaRPr lang="en-GB" altLang="x-none" dirty="0"/>
          </a:p>
          <a:p>
            <a:r>
              <a:rPr lang="en-GB" altLang="x-none" dirty="0"/>
              <a:t>Another kind of abbreviated truth table.</a:t>
            </a:r>
          </a:p>
          <a:p>
            <a:pPr lvl="1"/>
            <a:r>
              <a:rPr lang="en-GB" altLang="x-none" dirty="0"/>
              <a:t>Input variables appear in the output.</a:t>
            </a:r>
          </a:p>
          <a:p>
            <a:pPr lvl="1"/>
            <a:r>
              <a:rPr lang="en-GB" altLang="x-none" dirty="0"/>
              <a:t>This table implies that when S=0, the output Q=D0, and when S=1 the output Q=D1.</a:t>
            </a:r>
          </a:p>
          <a:p>
            <a:pPr marL="274638" lvl="1" indent="0">
              <a:buNone/>
            </a:pPr>
            <a:endParaRPr lang="en-GB" altLang="x-none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6553200" y="1295400"/>
          <a:ext cx="1957388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" r:id="rId4" imgW="2152800" imgH="3209760" progId="Word.Document.8">
                  <p:embed/>
                </p:oleObj>
              </mc:Choice>
              <mc:Fallback>
                <p:oleObj r:id="rId4" imgW="2152800" imgH="32097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95400"/>
                        <a:ext cx="1957388" cy="279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6705600" y="4038600"/>
          <a:ext cx="17859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8" r:id="rId6" imgW="0" imgH="0" progId="PBrush">
                  <p:embed/>
                </p:oleObj>
              </mc:Choice>
              <mc:Fallback>
                <p:oleObj r:id="rId6" imgW="0" imgH="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038600"/>
                        <a:ext cx="17859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6632575" y="3429000"/>
            <a:ext cx="185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x-none" sz="1800" dirty="0">
                <a:latin typeface="Gill Sans MT" pitchFamily="34" charset="0"/>
              </a:rPr>
              <a:t>Q = S</a:t>
            </a:r>
            <a:r>
              <a:rPr lang="en-GB" altLang="x-none" sz="1800" dirty="0">
                <a:latin typeface="Comic Sans MS"/>
              </a:rPr>
              <a:t>’</a:t>
            </a:r>
            <a:r>
              <a:rPr lang="en-GB" altLang="x-none" sz="1800" dirty="0">
                <a:latin typeface="Gill Sans MT" pitchFamily="34" charset="0"/>
              </a:rPr>
              <a:t> D</a:t>
            </a:r>
            <a:r>
              <a:rPr lang="en-GB" altLang="x-none" sz="1800" baseline="-25000" dirty="0">
                <a:latin typeface="Gill Sans MT" pitchFamily="34" charset="0"/>
              </a:rPr>
              <a:t>0</a:t>
            </a:r>
            <a:r>
              <a:rPr lang="en-GB" altLang="x-none" sz="1800" dirty="0">
                <a:latin typeface="Gill Sans MT" pitchFamily="34" charset="0"/>
              </a:rPr>
              <a:t> + S D</a:t>
            </a:r>
            <a:r>
              <a:rPr lang="en-GB" altLang="x-none" sz="1800" baseline="-25000" dirty="0">
                <a:latin typeface="Gill Sans MT" pitchFamily="34" charset="0"/>
              </a:rPr>
              <a:t>1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7067550" y="5511800"/>
          <a:ext cx="11620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9" name="Document" r:id="rId8" imgW="1285920" imgH="1238400" progId="Word.Document.8">
                  <p:embed/>
                </p:oleObj>
              </mc:Choice>
              <mc:Fallback>
                <p:oleObj name="Document" r:id="rId8" imgW="1285920" imgH="12384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5511800"/>
                        <a:ext cx="116205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492D9830-7834-4809-8C05-8CA104512D9B}" type="slidenum">
              <a:rPr lang="en-US" altLang="x-none"/>
              <a:pPr/>
              <a:t>31</a:t>
            </a:fld>
            <a:endParaRPr lang="en-US" altLang="x-none"/>
          </a:p>
        </p:txBody>
      </p:sp>
      <p:sp>
        <p:nvSpPr>
          <p:cNvPr id="50189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/>
              <a:t>A 4-to-1 multiplexer</a:t>
            </a:r>
          </a:p>
        </p:txBody>
      </p:sp>
      <p:sp>
        <p:nvSpPr>
          <p:cNvPr id="50190" name="Rectangle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/>
              <a:t>Here is a block diagram and abbreviated truth table for a 4-to-1 mux.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905000" y="2300288"/>
          <a:ext cx="1700213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7" r:id="rId4" imgW="0" imgH="0" progId="PBrush">
                  <p:embed/>
                </p:oleObj>
              </mc:Choice>
              <mc:Fallback>
                <p:oleObj r:id="rId4" imgW="0" imgH="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00288"/>
                        <a:ext cx="1700213" cy="265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4776788" y="2681288"/>
          <a:ext cx="2668587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8" name="Document" r:id="rId6" imgW="2914560" imgH="2457360" progId="Word.Document.8">
                  <p:embed/>
                </p:oleObj>
              </mc:Choice>
              <mc:Fallback>
                <p:oleObj name="Document" r:id="rId6" imgW="2914560" imgH="24573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2681288"/>
                        <a:ext cx="2668587" cy="224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1263650" y="5410200"/>
            <a:ext cx="6557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x-none">
                <a:latin typeface="Gill Sans MT" pitchFamily="34" charset="0"/>
              </a:rPr>
              <a:t>Q = S</a:t>
            </a:r>
            <a:r>
              <a:rPr lang="en-GB" altLang="x-none" baseline="-25000">
                <a:latin typeface="Gill Sans MT" pitchFamily="34" charset="0"/>
              </a:rPr>
              <a:t>1</a:t>
            </a:r>
            <a:r>
              <a:rPr lang="en-GB" altLang="x-none">
                <a:latin typeface="Comic Sans MS"/>
              </a:rPr>
              <a:t>’</a:t>
            </a:r>
            <a:r>
              <a:rPr lang="en-GB" altLang="x-none">
                <a:latin typeface="Gill Sans MT" pitchFamily="34" charset="0"/>
              </a:rPr>
              <a:t> S</a:t>
            </a:r>
            <a:r>
              <a:rPr lang="en-GB" altLang="x-none" baseline="-25000">
                <a:latin typeface="Gill Sans MT" pitchFamily="34" charset="0"/>
              </a:rPr>
              <a:t>0</a:t>
            </a:r>
            <a:r>
              <a:rPr lang="en-GB" altLang="x-none">
                <a:latin typeface="Comic Sans MS"/>
              </a:rPr>
              <a:t>’</a:t>
            </a:r>
            <a:r>
              <a:rPr lang="en-GB" altLang="x-none">
                <a:latin typeface="Gill Sans MT" pitchFamily="34" charset="0"/>
              </a:rPr>
              <a:t> D</a:t>
            </a:r>
            <a:r>
              <a:rPr lang="en-GB" altLang="x-none" baseline="-25000">
                <a:latin typeface="Gill Sans MT" pitchFamily="34" charset="0"/>
              </a:rPr>
              <a:t>0</a:t>
            </a:r>
            <a:r>
              <a:rPr lang="en-GB" altLang="x-none">
                <a:latin typeface="Gill Sans MT" pitchFamily="34" charset="0"/>
              </a:rPr>
              <a:t> + S</a:t>
            </a:r>
            <a:r>
              <a:rPr lang="en-GB" altLang="x-none" baseline="-25000">
                <a:latin typeface="Gill Sans MT" pitchFamily="34" charset="0"/>
              </a:rPr>
              <a:t>1</a:t>
            </a:r>
            <a:r>
              <a:rPr lang="en-GB" altLang="x-none">
                <a:latin typeface="Comic Sans MS"/>
              </a:rPr>
              <a:t>’</a:t>
            </a:r>
            <a:r>
              <a:rPr lang="en-GB" altLang="x-none">
                <a:latin typeface="Gill Sans MT" pitchFamily="34" charset="0"/>
              </a:rPr>
              <a:t> S</a:t>
            </a:r>
            <a:r>
              <a:rPr lang="en-GB" altLang="x-none" baseline="-25000">
                <a:latin typeface="Gill Sans MT" pitchFamily="34" charset="0"/>
              </a:rPr>
              <a:t>0</a:t>
            </a:r>
            <a:r>
              <a:rPr lang="en-GB" altLang="x-none">
                <a:latin typeface="Gill Sans MT" pitchFamily="34" charset="0"/>
              </a:rPr>
              <a:t> D</a:t>
            </a:r>
            <a:r>
              <a:rPr lang="en-GB" altLang="x-none" baseline="-25000">
                <a:latin typeface="Gill Sans MT" pitchFamily="34" charset="0"/>
              </a:rPr>
              <a:t>1</a:t>
            </a:r>
            <a:r>
              <a:rPr lang="en-GB" altLang="x-none">
                <a:latin typeface="Gill Sans MT" pitchFamily="34" charset="0"/>
              </a:rPr>
              <a:t> + S</a:t>
            </a:r>
            <a:r>
              <a:rPr lang="en-GB" altLang="x-none" baseline="-25000">
                <a:latin typeface="Gill Sans MT" pitchFamily="34" charset="0"/>
              </a:rPr>
              <a:t>1</a:t>
            </a:r>
            <a:r>
              <a:rPr lang="en-GB" altLang="x-none">
                <a:latin typeface="Gill Sans MT" pitchFamily="34" charset="0"/>
              </a:rPr>
              <a:t> S</a:t>
            </a:r>
            <a:r>
              <a:rPr lang="en-GB" altLang="x-none" baseline="-25000">
                <a:latin typeface="Gill Sans MT" pitchFamily="34" charset="0"/>
              </a:rPr>
              <a:t>0</a:t>
            </a:r>
            <a:r>
              <a:rPr lang="en-GB" altLang="x-none">
                <a:latin typeface="Comic Sans MS"/>
              </a:rPr>
              <a:t>’</a:t>
            </a:r>
            <a:r>
              <a:rPr lang="en-GB" altLang="x-none">
                <a:latin typeface="Gill Sans MT" pitchFamily="34" charset="0"/>
              </a:rPr>
              <a:t> D</a:t>
            </a:r>
            <a:r>
              <a:rPr lang="en-GB" altLang="x-none" baseline="-25000">
                <a:latin typeface="Gill Sans MT" pitchFamily="34" charset="0"/>
              </a:rPr>
              <a:t>2</a:t>
            </a:r>
            <a:r>
              <a:rPr lang="en-GB" altLang="x-none">
                <a:latin typeface="Gill Sans MT" pitchFamily="34" charset="0"/>
              </a:rPr>
              <a:t> + S</a:t>
            </a:r>
            <a:r>
              <a:rPr lang="en-GB" altLang="x-none" baseline="-25000">
                <a:latin typeface="Gill Sans MT" pitchFamily="34" charset="0"/>
              </a:rPr>
              <a:t>1</a:t>
            </a:r>
            <a:r>
              <a:rPr lang="en-GB" altLang="x-none">
                <a:latin typeface="Gill Sans MT" pitchFamily="34" charset="0"/>
              </a:rPr>
              <a:t> S</a:t>
            </a:r>
            <a:r>
              <a:rPr lang="en-GB" altLang="x-none" baseline="-25000">
                <a:latin typeface="Gill Sans MT" pitchFamily="34" charset="0"/>
              </a:rPr>
              <a:t>0</a:t>
            </a:r>
            <a:r>
              <a:rPr lang="en-GB" altLang="x-none">
                <a:latin typeface="Gill Sans MT" pitchFamily="34" charset="0"/>
              </a:rPr>
              <a:t> D</a:t>
            </a:r>
            <a:r>
              <a:rPr lang="en-GB" altLang="x-none" baseline="-25000">
                <a:latin typeface="Gill Sans MT" pitchFamily="34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43400" y="5878484"/>
            <a:ext cx="4389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would you include EN in Q?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58ADC16A-EC93-4BE4-9FA3-304656A42A93}" type="slidenum">
              <a:rPr lang="en-US" altLang="x-none"/>
              <a:pPr/>
              <a:t>32</a:t>
            </a:fld>
            <a:endParaRPr lang="en-US" altLang="x-none"/>
          </a:p>
        </p:txBody>
      </p:sp>
      <p:sp>
        <p:nvSpPr>
          <p:cNvPr id="52234" name="Rectang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/>
              <a:t>Functions with multiplexers</a:t>
            </a:r>
          </a:p>
        </p:txBody>
      </p:sp>
      <p:sp>
        <p:nvSpPr>
          <p:cNvPr id="52235" name="Rectangle 11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6629400" cy="4910138"/>
          </a:xfrm>
        </p:spPr>
        <p:txBody>
          <a:bodyPr/>
          <a:lstStyle/>
          <a:p>
            <a:r>
              <a:rPr lang="en-GB" altLang="x-none" sz="2500" dirty="0" err="1"/>
              <a:t>Muxes</a:t>
            </a:r>
            <a:r>
              <a:rPr lang="en-GB" altLang="x-none" sz="2500" dirty="0"/>
              <a:t> can be used to implement arbitrary functions.</a:t>
            </a:r>
          </a:p>
          <a:p>
            <a:r>
              <a:rPr lang="en-GB" altLang="x-none" sz="2500" dirty="0"/>
              <a:t>One way to implement a function of n variables is to use an 2</a:t>
            </a:r>
            <a:r>
              <a:rPr lang="en-GB" altLang="x-none" sz="2500" baseline="30000" dirty="0"/>
              <a:t>n</a:t>
            </a:r>
            <a:r>
              <a:rPr lang="en-GB" altLang="x-none" sz="2500" dirty="0"/>
              <a:t>-to-1 mux:</a:t>
            </a:r>
          </a:p>
          <a:p>
            <a:pPr lvl="1"/>
            <a:r>
              <a:rPr lang="en-GB" altLang="x-none" sz="2400" dirty="0"/>
              <a:t>For each </a:t>
            </a:r>
            <a:r>
              <a:rPr lang="en-GB" altLang="x-none" sz="2400" dirty="0" err="1"/>
              <a:t>minterm</a:t>
            </a:r>
            <a:r>
              <a:rPr lang="en-GB" altLang="x-none" sz="2400" dirty="0"/>
              <a:t> m</a:t>
            </a:r>
            <a:r>
              <a:rPr lang="en-GB" altLang="x-none" sz="2400" baseline="-25000" dirty="0"/>
              <a:t>i</a:t>
            </a:r>
            <a:r>
              <a:rPr lang="en-GB" altLang="x-none" sz="2400" dirty="0"/>
              <a:t> of the function, connect 1 to mux data input D</a:t>
            </a:r>
            <a:r>
              <a:rPr lang="en-GB" altLang="x-none" sz="2400" baseline="-25000" dirty="0"/>
              <a:t>i</a:t>
            </a:r>
            <a:r>
              <a:rPr lang="en-GB" altLang="x-none" sz="2400" dirty="0"/>
              <a:t>. Each input corresponds to one row of the truth table.</a:t>
            </a:r>
          </a:p>
          <a:p>
            <a:pPr lvl="1"/>
            <a:r>
              <a:rPr lang="en-GB" altLang="x-none" sz="2400" dirty="0"/>
              <a:t>Connect the function’s input variables to the mux select (S) inputs. These are used to indicate a particular input combination.</a:t>
            </a:r>
          </a:p>
          <a:p>
            <a:r>
              <a:rPr lang="en-GB" altLang="x-none" sz="2500" dirty="0"/>
              <a:t>For example, let’s look at</a:t>
            </a:r>
          </a:p>
          <a:p>
            <a:pPr>
              <a:buFont typeface="Wingdings 3" pitchFamily="18" charset="2"/>
              <a:buNone/>
            </a:pPr>
            <a:r>
              <a:rPr lang="en-GB" altLang="x-none" sz="2500" dirty="0"/>
              <a:t>		f (</a:t>
            </a:r>
            <a:r>
              <a:rPr lang="en-GB" altLang="x-none" sz="2500" dirty="0" err="1"/>
              <a:t>x,y,z</a:t>
            </a:r>
            <a:r>
              <a:rPr lang="en-GB" altLang="x-none" sz="2500" dirty="0"/>
              <a:t>) = </a:t>
            </a:r>
            <a:r>
              <a:rPr lang="en-US" altLang="x-none" sz="1800" b="1" dirty="0">
                <a:ea typeface="ＭＳ Ｐゴシック" pitchFamily="2" charset="-128"/>
                <a:sym typeface="Symbol" pitchFamily="18" charset="2"/>
              </a:rPr>
              <a:t></a:t>
            </a:r>
            <a:r>
              <a:rPr lang="en-GB" altLang="x-none" sz="2500" dirty="0"/>
              <a:t>m (1,2,6,7).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7210425" y="1295400"/>
          <a:ext cx="162877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0" name="Document" r:id="rId4" imgW="1854132" imgH="3187583" progId="Word.Document.8">
                  <p:embed/>
                </p:oleObj>
              </mc:Choice>
              <mc:Fallback>
                <p:oleObj name="Document" r:id="rId4" imgW="1854132" imgH="318758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425" y="1295400"/>
                        <a:ext cx="1628775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7458075" y="3733800"/>
          <a:ext cx="124936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1" r:id="rId6" imgW="0" imgH="0" progId="PBrush">
                  <p:embed/>
                </p:oleObj>
              </mc:Choice>
              <mc:Fallback>
                <p:oleObj r:id="rId6" imgW="0" imgH="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075" y="3733800"/>
                        <a:ext cx="1249363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02687EE8-D14C-491A-AA4C-08E32424EC4D}" type="slidenum">
              <a:rPr lang="en-US" altLang="x-none"/>
              <a:pPr/>
              <a:t>33</a:t>
            </a:fld>
            <a:endParaRPr lang="en-US" altLang="x-none"/>
          </a:p>
        </p:txBody>
      </p:sp>
      <p:sp>
        <p:nvSpPr>
          <p:cNvPr id="54282" name="Rectang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/>
              <a:t>A more efficient way</a:t>
            </a:r>
          </a:p>
        </p:txBody>
      </p:sp>
      <p:sp>
        <p:nvSpPr>
          <p:cNvPr id="54283" name="Rectangle 11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6553200" cy="4910138"/>
          </a:xfrm>
        </p:spPr>
        <p:txBody>
          <a:bodyPr/>
          <a:lstStyle/>
          <a:p>
            <a:r>
              <a:rPr lang="en-GB" altLang="x-none" sz="2000" dirty="0"/>
              <a:t>We can actually implement f(</a:t>
            </a:r>
            <a:r>
              <a:rPr lang="en-GB" altLang="x-none" sz="2000" dirty="0" err="1"/>
              <a:t>x,y,z</a:t>
            </a:r>
            <a:r>
              <a:rPr lang="en-GB" altLang="x-none" sz="2000" dirty="0"/>
              <a:t>) = </a:t>
            </a:r>
            <a:r>
              <a:rPr lang="en-US" altLang="x-none" sz="2000" b="1" dirty="0">
                <a:ea typeface="ＭＳ Ｐゴシック" pitchFamily="2" charset="-128"/>
                <a:sym typeface="Symbol" pitchFamily="18" charset="2"/>
              </a:rPr>
              <a:t> </a:t>
            </a:r>
            <a:r>
              <a:rPr lang="en-GB" altLang="x-none" sz="2000" dirty="0"/>
              <a:t>m(1,2,6,7) with just a 4-to-1 mux, instead of an 8-to-1.</a:t>
            </a:r>
          </a:p>
          <a:p>
            <a:r>
              <a:rPr lang="en-GB" altLang="x-none" sz="2000" dirty="0"/>
              <a:t>Step 1: Find the truth table for the function, and group the rows into pairs. Within each pair of rows, x and y are the same, so f is a function of z only.</a:t>
            </a:r>
          </a:p>
          <a:p>
            <a:pPr lvl="1"/>
            <a:r>
              <a:rPr lang="en-GB" altLang="x-none" sz="1900" dirty="0"/>
              <a:t>When </a:t>
            </a:r>
            <a:r>
              <a:rPr lang="en-GB" altLang="x-none" sz="1900" dirty="0" err="1"/>
              <a:t>xy</a:t>
            </a:r>
            <a:r>
              <a:rPr lang="en-GB" altLang="x-none" sz="1900" dirty="0"/>
              <a:t>=00, f=z</a:t>
            </a:r>
          </a:p>
          <a:p>
            <a:pPr lvl="1"/>
            <a:r>
              <a:rPr lang="en-GB" altLang="x-none" sz="1900" dirty="0"/>
              <a:t>When </a:t>
            </a:r>
            <a:r>
              <a:rPr lang="en-GB" altLang="x-none" sz="1900" dirty="0" err="1"/>
              <a:t>xy</a:t>
            </a:r>
            <a:r>
              <a:rPr lang="en-GB" altLang="x-none" sz="1900" dirty="0"/>
              <a:t>=01, f=z’</a:t>
            </a:r>
          </a:p>
          <a:p>
            <a:pPr lvl="1"/>
            <a:r>
              <a:rPr lang="en-GB" altLang="x-none" sz="1900" dirty="0"/>
              <a:t>When </a:t>
            </a:r>
            <a:r>
              <a:rPr lang="en-GB" altLang="x-none" sz="1900" dirty="0" err="1"/>
              <a:t>xy</a:t>
            </a:r>
            <a:r>
              <a:rPr lang="en-GB" altLang="x-none" sz="1900" dirty="0"/>
              <a:t>=10, f=0</a:t>
            </a:r>
          </a:p>
          <a:p>
            <a:pPr lvl="1"/>
            <a:r>
              <a:rPr lang="en-GB" altLang="x-none" sz="1900" dirty="0"/>
              <a:t>When </a:t>
            </a:r>
            <a:r>
              <a:rPr lang="en-GB" altLang="x-none" sz="1900" dirty="0" err="1"/>
              <a:t>xy</a:t>
            </a:r>
            <a:r>
              <a:rPr lang="en-GB" altLang="x-none" sz="1900" dirty="0"/>
              <a:t>=11, f=1</a:t>
            </a:r>
          </a:p>
          <a:p>
            <a:r>
              <a:rPr lang="en-GB" altLang="x-none" sz="2000" dirty="0"/>
              <a:t>Step 2: Connect the first two input variables of the truth table (here, x and y) to the select bits S1 S0 of the 4-to-1 mux.</a:t>
            </a:r>
          </a:p>
          <a:p>
            <a:r>
              <a:rPr lang="en-GB" altLang="x-none" sz="2000" dirty="0"/>
              <a:t>Step 3: Connect the equations above for f(z) to the data inputs D0-D3.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7186613" y="1285875"/>
          <a:ext cx="1804987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8" name="Document" r:id="rId4" imgW="1854132" imgH="3060587" progId="Word.Document.8">
                  <p:embed/>
                </p:oleObj>
              </mc:Choice>
              <mc:Fallback>
                <p:oleObj name="Document" r:id="rId4" imgW="1854132" imgH="30605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613" y="1285875"/>
                        <a:ext cx="1804987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7372350" y="4191000"/>
          <a:ext cx="15430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9" r:id="rId6" imgW="0" imgH="0" progId="PBrush">
                  <p:embed/>
                </p:oleObj>
              </mc:Choice>
              <mc:Fallback>
                <p:oleObj r:id="rId6" imgW="0" imgH="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4191000"/>
                        <a:ext cx="154305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CA8819D4-18CF-4190-AC5C-6AF2938DEF74}" type="slidenum">
              <a:rPr lang="en-US" altLang="x-none"/>
              <a:pPr/>
              <a:t>34</a:t>
            </a:fld>
            <a:endParaRPr lang="en-US" altLang="x-none"/>
          </a:p>
        </p:txBody>
      </p:sp>
      <p:sp>
        <p:nvSpPr>
          <p:cNvPr id="5633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/>
              <a:t>Example: Multiplexer “adder”</a:t>
            </a:r>
          </a:p>
        </p:txBody>
      </p:sp>
      <p:sp>
        <p:nvSpPr>
          <p:cNvPr id="56334" name="Rectangle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sz="2200" dirty="0"/>
              <a:t>Let’s implement the adder carry function, C (X,Y,Z), with </a:t>
            </a:r>
            <a:r>
              <a:rPr lang="en-GB" altLang="x-none" sz="2200" dirty="0" err="1"/>
              <a:t>muxes</a:t>
            </a:r>
            <a:r>
              <a:rPr lang="en-GB" altLang="x-none" sz="2200" dirty="0"/>
              <a:t>.</a:t>
            </a:r>
          </a:p>
          <a:p>
            <a:r>
              <a:rPr lang="en-GB" altLang="x-none" sz="2200" dirty="0"/>
              <a:t>There are three inputs, so we’ll need a 4-to-1 mux.</a:t>
            </a:r>
          </a:p>
          <a:p>
            <a:r>
              <a:rPr lang="en-GB" altLang="x-none" sz="2200" dirty="0"/>
              <a:t>The basic setup is to connect two of the input variables (usually the first two in the truth table) to the mux select inputs.</a:t>
            </a: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828800" y="3352800"/>
          <a:ext cx="1665288" cy="316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1" r:id="rId4" imgW="1866960" imgH="3543480" progId="Word.Document.8">
                  <p:embed/>
                </p:oleObj>
              </mc:Choice>
              <mc:Fallback>
                <p:oleObj r:id="rId4" imgW="1866960" imgH="35434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1665288" cy="316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5572125" y="3200400"/>
          <a:ext cx="1514475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2" r:id="rId6" imgW="0" imgH="0" progId="PBrush">
                  <p:embed/>
                </p:oleObj>
              </mc:Choice>
              <mc:Fallback>
                <p:oleObj r:id="rId6" imgW="0" imgH="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3200400"/>
                        <a:ext cx="1514475" cy="217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5"/>
          <p:cNvSpPr txBox="1">
            <a:spLocks noChangeArrowheads="1"/>
          </p:cNvSpPr>
          <p:nvPr/>
        </p:nvSpPr>
        <p:spPr bwMode="auto">
          <a:xfrm>
            <a:off x="4114800" y="5257800"/>
            <a:ext cx="40386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algn="ctr" eaLnBrk="0" hangingPunct="0">
              <a:spcBef>
                <a:spcPts val="111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x-none" sz="1800">
                <a:latin typeface="Gill Sans MT" pitchFamily="34" charset="0"/>
              </a:rPr>
              <a:t>With S</a:t>
            </a:r>
            <a:r>
              <a:rPr lang="en-GB" altLang="x-none" sz="1800" baseline="-25000">
                <a:latin typeface="Gill Sans MT" pitchFamily="34" charset="0"/>
              </a:rPr>
              <a:t>1</a:t>
            </a:r>
            <a:r>
              <a:rPr lang="en-GB" altLang="x-none" sz="1800">
                <a:latin typeface="Gill Sans MT" pitchFamily="34" charset="0"/>
              </a:rPr>
              <a:t>=X and S</a:t>
            </a:r>
            <a:r>
              <a:rPr lang="en-GB" altLang="x-none" sz="1800" baseline="-25000">
                <a:latin typeface="Gill Sans MT" pitchFamily="34" charset="0"/>
              </a:rPr>
              <a:t>0</a:t>
            </a:r>
            <a:r>
              <a:rPr lang="en-GB" altLang="x-none" sz="1800">
                <a:latin typeface="Gill Sans MT" pitchFamily="34" charset="0"/>
              </a:rPr>
              <a:t>=Y, then</a:t>
            </a:r>
          </a:p>
          <a:p>
            <a:pPr algn="ctr" eaLnBrk="0" hangingPunct="0">
              <a:spcBef>
                <a:spcPts val="111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x-none" sz="1800">
                <a:latin typeface="Gill Sans MT" pitchFamily="34" charset="0"/>
              </a:rPr>
              <a:t>Q = X</a:t>
            </a:r>
            <a:r>
              <a:rPr lang="en-GB" altLang="x-none" sz="1800">
                <a:latin typeface="Comic Sans MS"/>
              </a:rPr>
              <a:t>’</a:t>
            </a:r>
            <a:r>
              <a:rPr lang="en-GB" altLang="x-none" sz="1800">
                <a:latin typeface="Gill Sans MT" pitchFamily="34" charset="0"/>
              </a:rPr>
              <a:t>Y</a:t>
            </a:r>
            <a:r>
              <a:rPr lang="en-GB" altLang="x-none" sz="1800">
                <a:latin typeface="Comic Sans MS"/>
              </a:rPr>
              <a:t>’</a:t>
            </a:r>
            <a:r>
              <a:rPr lang="en-GB" altLang="x-none" sz="1800">
                <a:latin typeface="Gill Sans MT" pitchFamily="34" charset="0"/>
              </a:rPr>
              <a:t>D</a:t>
            </a:r>
            <a:r>
              <a:rPr lang="en-GB" altLang="x-none" sz="1800" baseline="-25000">
                <a:latin typeface="Gill Sans MT" pitchFamily="34" charset="0"/>
              </a:rPr>
              <a:t>0</a:t>
            </a:r>
            <a:r>
              <a:rPr lang="en-GB" altLang="x-none" sz="1800">
                <a:latin typeface="Gill Sans MT" pitchFamily="34" charset="0"/>
              </a:rPr>
              <a:t> + X</a:t>
            </a:r>
            <a:r>
              <a:rPr lang="en-GB" altLang="x-none" sz="1800">
                <a:latin typeface="Comic Sans MS"/>
              </a:rPr>
              <a:t>’</a:t>
            </a:r>
            <a:r>
              <a:rPr lang="en-GB" altLang="x-none" sz="1800">
                <a:latin typeface="Gill Sans MT" pitchFamily="34" charset="0"/>
              </a:rPr>
              <a:t>YD</a:t>
            </a:r>
            <a:r>
              <a:rPr lang="en-GB" altLang="x-none" sz="1800" baseline="-25000">
                <a:latin typeface="Gill Sans MT" pitchFamily="34" charset="0"/>
              </a:rPr>
              <a:t>1</a:t>
            </a:r>
            <a:r>
              <a:rPr lang="en-GB" altLang="x-none" sz="1800">
                <a:latin typeface="Gill Sans MT" pitchFamily="34" charset="0"/>
              </a:rPr>
              <a:t> + XY</a:t>
            </a:r>
            <a:r>
              <a:rPr lang="en-GB" altLang="x-none" sz="1800">
                <a:latin typeface="Comic Sans MS"/>
              </a:rPr>
              <a:t>’</a:t>
            </a:r>
            <a:r>
              <a:rPr lang="en-GB" altLang="x-none" sz="1800">
                <a:latin typeface="Gill Sans MT" pitchFamily="34" charset="0"/>
              </a:rPr>
              <a:t>D</a:t>
            </a:r>
            <a:r>
              <a:rPr lang="en-GB" altLang="x-none" sz="1800" baseline="-25000">
                <a:latin typeface="Gill Sans MT" pitchFamily="34" charset="0"/>
              </a:rPr>
              <a:t>2</a:t>
            </a:r>
            <a:r>
              <a:rPr lang="en-GB" altLang="x-none" sz="1800">
                <a:latin typeface="Gill Sans MT" pitchFamily="34" charset="0"/>
              </a:rPr>
              <a:t> + XYD</a:t>
            </a:r>
            <a:r>
              <a:rPr lang="en-GB" altLang="x-none" sz="1800" baseline="-25000">
                <a:latin typeface="Gill Sans MT" pitchFamily="34" charset="0"/>
              </a:rPr>
              <a:t>3</a:t>
            </a:r>
          </a:p>
        </p:txBody>
      </p:sp>
      <p:sp>
        <p:nvSpPr>
          <p:cNvPr id="56327" name="Text Box 6"/>
          <p:cNvSpPr txBox="1">
            <a:spLocks noChangeArrowheads="1"/>
          </p:cNvSpPr>
          <p:nvPr/>
        </p:nvSpPr>
        <p:spPr bwMode="auto">
          <a:xfrm>
            <a:off x="381000" y="5943600"/>
            <a:ext cx="3962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algn="ctr" eaLnBrk="0" hangingPunct="0">
              <a:spcBef>
                <a:spcPts val="111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x-none" sz="1600">
                <a:latin typeface="Comic Sans MS" pitchFamily="66" charset="0"/>
              </a:rPr>
              <a:t>Equation for the multiplexer</a:t>
            </a:r>
          </a:p>
        </p:txBody>
      </p:sp>
      <p:sp>
        <p:nvSpPr>
          <p:cNvPr id="56328" name="Line 7"/>
          <p:cNvSpPr>
            <a:spLocks noChangeShapeType="1"/>
          </p:cNvSpPr>
          <p:nvPr/>
        </p:nvSpPr>
        <p:spPr bwMode="auto">
          <a:xfrm flipV="1">
            <a:off x="3657600" y="5941219"/>
            <a:ext cx="608013" cy="153987"/>
          </a:xfrm>
          <a:prstGeom prst="line">
            <a:avLst/>
          </a:prstGeom>
          <a:noFill/>
          <a:ln w="25560">
            <a:solidFill>
              <a:srgbClr val="3333CC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B390DD00-5428-4512-864D-641393364FD5}" type="slidenum">
              <a:rPr lang="en-US" altLang="x-none"/>
              <a:pPr/>
              <a:t>35</a:t>
            </a:fld>
            <a:endParaRPr lang="en-US" altLang="x-none"/>
          </a:p>
        </p:txBody>
      </p:sp>
      <p:sp>
        <p:nvSpPr>
          <p:cNvPr id="58380" name="Rectang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/>
              <a:t>Multiplexer-based carry</a:t>
            </a:r>
          </a:p>
        </p:txBody>
      </p:sp>
      <p:sp>
        <p:nvSpPr>
          <p:cNvPr id="58381" name="Rectangle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sz="2200" dirty="0"/>
              <a:t>We can set the multiplexer data inputs D0-D3, by fixing X and Y and finding equations for C in terms of just Z.</a:t>
            </a: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181100" y="1979613"/>
          <a:ext cx="2019300" cy="404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8" r:id="rId4" imgW="1943280" imgH="3857760" progId="Word.Document.8">
                  <p:embed/>
                </p:oleObj>
              </mc:Choice>
              <mc:Fallback>
                <p:oleObj r:id="rId4" imgW="1943280" imgH="38577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1979613"/>
                        <a:ext cx="2019300" cy="404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4370388" y="5029200"/>
            <a:ext cx="448945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233363" algn="l"/>
                <a:tab pos="1316038" algn="l"/>
                <a:tab pos="2346325" algn="l"/>
                <a:tab pos="343058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0" algn="l"/>
                <a:tab pos="233363" algn="l"/>
                <a:tab pos="1316038" algn="l"/>
                <a:tab pos="2346325" algn="l"/>
                <a:tab pos="343058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0" algn="l"/>
                <a:tab pos="233363" algn="l"/>
                <a:tab pos="1316038" algn="l"/>
                <a:tab pos="2346325" algn="l"/>
                <a:tab pos="343058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0" algn="l"/>
                <a:tab pos="233363" algn="l"/>
                <a:tab pos="1316038" algn="l"/>
                <a:tab pos="2346325" algn="l"/>
                <a:tab pos="343058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0" algn="l"/>
                <a:tab pos="233363" algn="l"/>
                <a:tab pos="1316038" algn="l"/>
                <a:tab pos="2346325" algn="l"/>
                <a:tab pos="343058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33363" algn="l"/>
                <a:tab pos="1316038" algn="l"/>
                <a:tab pos="2346325" algn="l"/>
                <a:tab pos="343058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33363" algn="l"/>
                <a:tab pos="1316038" algn="l"/>
                <a:tab pos="2346325" algn="l"/>
                <a:tab pos="343058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33363" algn="l"/>
                <a:tab pos="1316038" algn="l"/>
                <a:tab pos="2346325" algn="l"/>
                <a:tab pos="343058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33363" algn="l"/>
                <a:tab pos="1316038" algn="l"/>
                <a:tab pos="2346325" algn="l"/>
                <a:tab pos="343058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C	= X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</a:rPr>
              <a:t>’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 Y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</a:rPr>
              <a:t>’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 D</a:t>
            </a:r>
            <a:r>
              <a:rPr lang="en-GB" altLang="x-none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0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 + X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</a:rPr>
              <a:t>’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 Y D</a:t>
            </a:r>
            <a:r>
              <a:rPr lang="en-GB" altLang="x-none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1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	+ X Y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</a:rPr>
              <a:t>’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 D</a:t>
            </a:r>
            <a:r>
              <a:rPr lang="en-GB" altLang="x-none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2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	+ X Y D</a:t>
            </a:r>
            <a:r>
              <a:rPr lang="en-GB" altLang="x-none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3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	= X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</a:rPr>
              <a:t>’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 Y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</a:rPr>
              <a:t>’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 0	+ X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</a:rPr>
              <a:t>’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 Y Z	+ X Y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</a:rPr>
              <a:t>’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 Z	+ X Y 1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	= X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</a:rPr>
              <a:t>’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 Y Z	+ X Y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</a:rPr>
              <a:t>’</a:t>
            </a:r>
            <a:r>
              <a:rPr lang="en-GB" altLang="x-none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 Z	+ XY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x-none" sz="2000" dirty="0">
                <a:solidFill>
                  <a:srgbClr val="00009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= </a:t>
            </a:r>
            <a:r>
              <a:rPr lang="en-US" altLang="x-none" b="1" dirty="0">
                <a:solidFill>
                  <a:srgbClr val="000090"/>
                </a:solidFill>
                <a:sym typeface="Symbol" pitchFamily="18" charset="2"/>
              </a:rPr>
              <a:t></a:t>
            </a:r>
            <a:r>
              <a:rPr lang="en-GB" altLang="x-none" sz="2000" dirty="0">
                <a:solidFill>
                  <a:srgbClr val="00009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m(3,5,6,7)</a:t>
            </a: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3160713" y="2527300"/>
            <a:ext cx="2097087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algn="ctr" eaLnBrk="0" hangingPunct="0">
              <a:spcBef>
                <a:spcPts val="438"/>
              </a:spcBef>
              <a:buClr>
                <a:srgbClr val="FF0033"/>
              </a:buClr>
              <a:buSzPct val="75000"/>
              <a:buFont typeface="Times New Roman" pitchFamily="18" charset="0"/>
              <a:buNone/>
            </a:pPr>
            <a:r>
              <a:rPr lang="en-GB" altLang="x-none" sz="1800" dirty="0">
                <a:solidFill>
                  <a:srgbClr val="FF0033"/>
                </a:solidFill>
                <a:latin typeface="Gill Sans MT" pitchFamily="34" charset="0"/>
              </a:rPr>
              <a:t>When XY=00, C=0</a:t>
            </a:r>
          </a:p>
          <a:p>
            <a:pPr algn="ctr" eaLnBrk="0" hangingPunct="0">
              <a:spcBef>
                <a:spcPts val="43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x-none" sz="1800" dirty="0">
              <a:latin typeface="Gill Sans MT" pitchFamily="34" charset="0"/>
            </a:endParaRPr>
          </a:p>
          <a:p>
            <a:pPr algn="ctr" eaLnBrk="0" hangingPunct="0">
              <a:spcBef>
                <a:spcPts val="438"/>
              </a:spcBef>
              <a:buClr>
                <a:srgbClr val="3333FF"/>
              </a:buClr>
              <a:buSzPct val="75000"/>
              <a:buFont typeface="Times New Roman" pitchFamily="18" charset="0"/>
              <a:buNone/>
            </a:pPr>
            <a:r>
              <a:rPr lang="en-GB" altLang="x-none" sz="1800" dirty="0">
                <a:solidFill>
                  <a:srgbClr val="3333FF"/>
                </a:solidFill>
                <a:latin typeface="Gill Sans MT" pitchFamily="34" charset="0"/>
              </a:rPr>
              <a:t>When XY=01, C=Z</a:t>
            </a:r>
          </a:p>
          <a:p>
            <a:pPr algn="ctr" eaLnBrk="0" hangingPunct="0">
              <a:spcBef>
                <a:spcPts val="43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x-none" sz="1800" dirty="0">
              <a:latin typeface="Gill Sans MT" pitchFamily="34" charset="0"/>
            </a:endParaRPr>
          </a:p>
          <a:p>
            <a:pPr algn="ctr" eaLnBrk="0" hangingPunct="0">
              <a:spcBef>
                <a:spcPts val="438"/>
              </a:spcBef>
              <a:buClr>
                <a:srgbClr val="FF33CC"/>
              </a:buClr>
              <a:buSzPct val="75000"/>
              <a:buFont typeface="Times New Roman" pitchFamily="18" charset="0"/>
              <a:buNone/>
            </a:pPr>
            <a:r>
              <a:rPr lang="en-GB" altLang="x-none" sz="1800" dirty="0">
                <a:solidFill>
                  <a:srgbClr val="FF33CC"/>
                </a:solidFill>
                <a:latin typeface="Gill Sans MT" pitchFamily="34" charset="0"/>
              </a:rPr>
              <a:t>When XY=10, C=Z</a:t>
            </a:r>
          </a:p>
          <a:p>
            <a:pPr algn="ctr" eaLnBrk="0" hangingPunct="0">
              <a:spcBef>
                <a:spcPts val="43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x-none" sz="1800" dirty="0">
              <a:latin typeface="Gill Sans MT" pitchFamily="34" charset="0"/>
            </a:endParaRPr>
          </a:p>
          <a:p>
            <a:pPr algn="ctr" eaLnBrk="0" hangingPunct="0">
              <a:spcBef>
                <a:spcPts val="438"/>
              </a:spcBef>
              <a:buClr>
                <a:srgbClr val="336600"/>
              </a:buClr>
              <a:buSzPct val="75000"/>
              <a:buFont typeface="Times New Roman" pitchFamily="18" charset="0"/>
              <a:buNone/>
            </a:pPr>
            <a:r>
              <a:rPr lang="en-GB" altLang="x-none" sz="1800" dirty="0">
                <a:solidFill>
                  <a:srgbClr val="336600"/>
                </a:solidFill>
                <a:latin typeface="Gill Sans MT" pitchFamily="34" charset="0"/>
              </a:rPr>
              <a:t>When XY=11, C=1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5715000" y="2133600"/>
          <a:ext cx="2967038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9" r:id="rId6" imgW="0" imgH="0" progId="PBrush">
                  <p:embed/>
                </p:oleObj>
              </mc:Choice>
              <mc:Fallback>
                <p:oleObj r:id="rId6" imgW="0" imgH="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133600"/>
                        <a:ext cx="2967038" cy="282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9ED2B08A-C894-4ADC-8CBA-FD166D24F877}" type="slidenum">
              <a:rPr lang="en-US" altLang="x-none"/>
              <a:pPr/>
              <a:t>36</a:t>
            </a:fld>
            <a:endParaRPr lang="en-US" altLang="x-none"/>
          </a:p>
        </p:txBody>
      </p:sp>
      <p:sp>
        <p:nvSpPr>
          <p:cNvPr id="60428" name="Rectang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/>
              <a:t>Multiplexer-based sum</a:t>
            </a:r>
          </a:p>
        </p:txBody>
      </p:sp>
      <p:sp>
        <p:nvSpPr>
          <p:cNvPr id="60429" name="Rectangle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sz="2200"/>
              <a:t>Here’s the same thing, but for the sum function S(X,Y,Z). 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143000" y="1958975"/>
          <a:ext cx="2030413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4" name="Document" r:id="rId4" imgW="1895400" imgH="3857760" progId="Word.Document.8">
                  <p:embed/>
                </p:oleObj>
              </mc:Choice>
              <mc:Fallback>
                <p:oleObj name="Document" r:id="rId4" imgW="1895400" imgH="38577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58975"/>
                        <a:ext cx="2030413" cy="413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4090988" y="5029200"/>
            <a:ext cx="449421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233363" algn="l"/>
                <a:tab pos="1316038" algn="l"/>
                <a:tab pos="2346325" algn="l"/>
                <a:tab pos="343058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0" algn="l"/>
                <a:tab pos="233363" algn="l"/>
                <a:tab pos="1316038" algn="l"/>
                <a:tab pos="2346325" algn="l"/>
                <a:tab pos="343058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0" algn="l"/>
                <a:tab pos="233363" algn="l"/>
                <a:tab pos="1316038" algn="l"/>
                <a:tab pos="2346325" algn="l"/>
                <a:tab pos="343058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0" algn="l"/>
                <a:tab pos="233363" algn="l"/>
                <a:tab pos="1316038" algn="l"/>
                <a:tab pos="2346325" algn="l"/>
                <a:tab pos="343058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0" algn="l"/>
                <a:tab pos="233363" algn="l"/>
                <a:tab pos="1316038" algn="l"/>
                <a:tab pos="2346325" algn="l"/>
                <a:tab pos="343058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33363" algn="l"/>
                <a:tab pos="1316038" algn="l"/>
                <a:tab pos="2346325" algn="l"/>
                <a:tab pos="343058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33363" algn="l"/>
                <a:tab pos="1316038" algn="l"/>
                <a:tab pos="2346325" algn="l"/>
                <a:tab pos="343058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33363" algn="l"/>
                <a:tab pos="1316038" algn="l"/>
                <a:tab pos="2346325" algn="l"/>
                <a:tab pos="343058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33363" algn="l"/>
                <a:tab pos="1316038" algn="l"/>
                <a:tab pos="2346325" algn="l"/>
                <a:tab pos="343058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x-none" sz="1800">
                <a:latin typeface="Comic Sans MS" pitchFamily="66" charset="0"/>
              </a:rPr>
              <a:t>S	= X’ Y’ D</a:t>
            </a:r>
            <a:r>
              <a:rPr lang="en-GB" altLang="x-none" sz="1800" baseline="-25000">
                <a:latin typeface="Comic Sans MS" pitchFamily="66" charset="0"/>
              </a:rPr>
              <a:t>0</a:t>
            </a:r>
            <a:r>
              <a:rPr lang="en-GB" altLang="x-none" sz="1800">
                <a:latin typeface="Comic Sans MS" pitchFamily="66" charset="0"/>
              </a:rPr>
              <a:t> + X’ Y D</a:t>
            </a:r>
            <a:r>
              <a:rPr lang="en-GB" altLang="x-none" sz="1800" baseline="-25000">
                <a:latin typeface="Comic Sans MS" pitchFamily="66" charset="0"/>
              </a:rPr>
              <a:t>1</a:t>
            </a:r>
            <a:r>
              <a:rPr lang="en-GB" altLang="x-none" sz="1800">
                <a:latin typeface="Comic Sans MS" pitchFamily="66" charset="0"/>
              </a:rPr>
              <a:t>	+ X Y’ D</a:t>
            </a:r>
            <a:r>
              <a:rPr lang="en-GB" altLang="x-none" sz="1800" baseline="-25000">
                <a:latin typeface="Comic Sans MS" pitchFamily="66" charset="0"/>
              </a:rPr>
              <a:t>2</a:t>
            </a:r>
            <a:r>
              <a:rPr lang="en-GB" altLang="x-none" sz="1800">
                <a:latin typeface="Comic Sans MS" pitchFamily="66" charset="0"/>
              </a:rPr>
              <a:t>	+ X Y D</a:t>
            </a:r>
            <a:r>
              <a:rPr lang="en-GB" altLang="x-none" sz="1800" baseline="-25000">
                <a:latin typeface="Comic Sans MS" pitchFamily="66" charset="0"/>
              </a:rPr>
              <a:t>3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x-none" sz="1800">
                <a:latin typeface="Comic Sans MS" pitchFamily="66" charset="0"/>
              </a:rPr>
              <a:t>	= X’ Y’ Z	+ X’ Y Z’	+ X Y’ Z’	+ X Y Z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x-none" sz="1800">
                <a:latin typeface="Comic Sans MS" pitchFamily="66" charset="0"/>
              </a:rPr>
              <a:t>	= </a:t>
            </a:r>
            <a:r>
              <a:rPr lang="en-GB" altLang="x-none" sz="1800">
                <a:latin typeface="Symbol" pitchFamily="18" charset="2"/>
              </a:rPr>
              <a:t></a:t>
            </a:r>
            <a:r>
              <a:rPr lang="en-GB" altLang="x-none" sz="1800">
                <a:latin typeface="Comic Sans MS" pitchFamily="66" charset="0"/>
              </a:rPr>
              <a:t>m(1,2,4,7)</a:t>
            </a:r>
          </a:p>
        </p:txBody>
      </p:sp>
      <p:sp>
        <p:nvSpPr>
          <p:cNvPr id="60423" name="Text Box 5"/>
          <p:cNvSpPr txBox="1">
            <a:spLocks noChangeArrowheads="1"/>
          </p:cNvSpPr>
          <p:nvPr/>
        </p:nvSpPr>
        <p:spPr bwMode="auto">
          <a:xfrm>
            <a:off x="3206750" y="2514600"/>
            <a:ext cx="21272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algn="ctr" eaLnBrk="0" hangingPunct="0">
              <a:buClr>
                <a:srgbClr val="FF0033"/>
              </a:buClr>
              <a:buSzPct val="75000"/>
              <a:buFont typeface="Times New Roman" pitchFamily="18" charset="0"/>
              <a:buNone/>
            </a:pPr>
            <a:r>
              <a:rPr lang="en-GB" altLang="x-none" sz="1800">
                <a:solidFill>
                  <a:srgbClr val="FF0033"/>
                </a:solidFill>
                <a:latin typeface="Gill Sans MT" pitchFamily="34" charset="0"/>
              </a:rPr>
              <a:t>When XY=00, S=Z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x-none" sz="1800">
              <a:latin typeface="Gill Sans MT" pitchFamily="34" charset="0"/>
            </a:endParaRPr>
          </a:p>
          <a:p>
            <a:pPr algn="ctr" eaLnBrk="0" hangingPunct="0">
              <a:lnSpc>
                <a:spcPct val="125000"/>
              </a:lnSpc>
              <a:buClr>
                <a:srgbClr val="3333FF"/>
              </a:buClr>
              <a:buSzPct val="75000"/>
              <a:buFont typeface="Times New Roman" pitchFamily="18" charset="0"/>
              <a:buNone/>
            </a:pPr>
            <a:r>
              <a:rPr lang="en-GB" altLang="x-none" sz="1800">
                <a:solidFill>
                  <a:srgbClr val="3333FF"/>
                </a:solidFill>
                <a:latin typeface="Gill Sans MT" pitchFamily="34" charset="0"/>
              </a:rPr>
              <a:t>When XY=01, S=Z</a:t>
            </a:r>
            <a:r>
              <a:rPr lang="en-GB" altLang="x-none" sz="1800">
                <a:solidFill>
                  <a:srgbClr val="3333FF"/>
                </a:solidFill>
                <a:latin typeface="Comic Sans MS"/>
              </a:rPr>
              <a:t>’</a:t>
            </a:r>
            <a:endParaRPr lang="en-GB" altLang="x-none" sz="1800">
              <a:solidFill>
                <a:srgbClr val="3333FF"/>
              </a:solidFill>
              <a:latin typeface="Gill Sans MT" pitchFamily="34" charset="0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x-none" sz="1800">
              <a:latin typeface="Gill Sans MT" pitchFamily="34" charset="0"/>
            </a:endParaRPr>
          </a:p>
          <a:p>
            <a:pPr algn="ctr" eaLnBrk="0" hangingPunct="0">
              <a:lnSpc>
                <a:spcPct val="135000"/>
              </a:lnSpc>
              <a:buClr>
                <a:srgbClr val="FF33CC"/>
              </a:buClr>
              <a:buSzPct val="75000"/>
              <a:buFont typeface="Times New Roman" pitchFamily="18" charset="0"/>
              <a:buNone/>
            </a:pPr>
            <a:r>
              <a:rPr lang="en-GB" altLang="x-none" sz="1800">
                <a:solidFill>
                  <a:srgbClr val="FF33CC"/>
                </a:solidFill>
                <a:latin typeface="Gill Sans MT" pitchFamily="34" charset="0"/>
              </a:rPr>
              <a:t>When XY=10, S=Z</a:t>
            </a:r>
            <a:r>
              <a:rPr lang="en-GB" altLang="x-none" sz="1800">
                <a:solidFill>
                  <a:srgbClr val="FF33CC"/>
                </a:solidFill>
                <a:latin typeface="Comic Sans MS"/>
              </a:rPr>
              <a:t>’</a:t>
            </a:r>
            <a:endParaRPr lang="en-GB" altLang="x-none" sz="1800">
              <a:solidFill>
                <a:srgbClr val="FF33CC"/>
              </a:solidFill>
              <a:latin typeface="Gill Sans MT" pitchFamily="34" charset="0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x-none" sz="1800">
              <a:latin typeface="Gill Sans MT" pitchFamily="34" charset="0"/>
            </a:endParaRPr>
          </a:p>
          <a:p>
            <a:pPr algn="ctr" eaLnBrk="0" hangingPunct="0">
              <a:lnSpc>
                <a:spcPct val="125000"/>
              </a:lnSpc>
              <a:buClr>
                <a:srgbClr val="336600"/>
              </a:buClr>
              <a:buSzPct val="75000"/>
              <a:buFont typeface="Times New Roman" pitchFamily="18" charset="0"/>
              <a:buNone/>
            </a:pPr>
            <a:r>
              <a:rPr lang="en-GB" altLang="x-none" sz="1800">
                <a:solidFill>
                  <a:srgbClr val="336600"/>
                </a:solidFill>
                <a:latin typeface="Gill Sans MT" pitchFamily="34" charset="0"/>
              </a:rPr>
              <a:t>When XY=11, S=Z</a:t>
            </a:r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791200" y="2087563"/>
          <a:ext cx="2943225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5" r:id="rId6" imgW="0" imgH="0" progId="PBrush">
                  <p:embed/>
                </p:oleObj>
              </mc:Choice>
              <mc:Fallback>
                <p:oleObj r:id="rId6" imgW="0" imgH="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087563"/>
                        <a:ext cx="2943225" cy="286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Mux’es</a:t>
            </a:r>
            <a:r>
              <a:rPr lang="en-US" dirty="0"/>
              <a:t> as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implement a 5-to-1 mux using a 4-to-1 mux and a 2-to-1 mux?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9E6D70E-417D-4D33-BF5A-89B71FB20DF1}" type="slidenum">
              <a:rPr lang="en-US" altLang="x-none" smtClean="0"/>
              <a:pPr/>
              <a:t>37</a:t>
            </a:fld>
            <a:endParaRPr lang="en-US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667000"/>
            <a:ext cx="3505200" cy="2658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6095999"/>
            <a:ext cx="6762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Example from https://www.cs.umd.edu/class/sum2003/cmsc311/Notes/Comb/5_1mux.html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24765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44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Mux’es</a:t>
            </a:r>
            <a:r>
              <a:rPr lang="en-US" dirty="0"/>
              <a:t> as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implement a 8-to-1 mux using smaller </a:t>
            </a:r>
            <a:r>
              <a:rPr lang="en-US" dirty="0" err="1"/>
              <a:t>muxes</a:t>
            </a:r>
            <a:r>
              <a:rPr lang="en-US" dirty="0"/>
              <a:t>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9E6D70E-417D-4D33-BF5A-89B71FB20DF1}" type="slidenum">
              <a:rPr lang="en-US" altLang="x-none" smtClean="0"/>
              <a:pPr/>
              <a:t>38</a:t>
            </a:fld>
            <a:endParaRPr lang="en-US" altLang="x-none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200"/>
            <a:ext cx="37242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38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D99895AD-A56C-4BEF-BDF5-82B5B988DC20}" type="slidenum">
              <a:rPr lang="en-US" altLang="x-none"/>
              <a:pPr/>
              <a:t>39</a:t>
            </a:fld>
            <a:endParaRPr lang="en-US" altLang="x-none"/>
          </a:p>
        </p:txBody>
      </p:sp>
      <p:sp>
        <p:nvSpPr>
          <p:cNvPr id="62471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/>
              <a:t>Summary</a:t>
            </a:r>
          </a:p>
        </p:txBody>
      </p:sp>
      <p:sp>
        <p:nvSpPr>
          <p:cNvPr id="62472" name="Rectangl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dirty="0"/>
              <a:t>A 2</a:t>
            </a:r>
            <a:r>
              <a:rPr lang="en-GB" altLang="x-none" baseline="30000" dirty="0"/>
              <a:t>n</a:t>
            </a:r>
            <a:r>
              <a:rPr lang="en-GB" altLang="x-none" dirty="0"/>
              <a:t>-to-1 multiplexer routes one of 2</a:t>
            </a:r>
            <a:r>
              <a:rPr lang="en-GB" altLang="x-none" baseline="30000" dirty="0"/>
              <a:t>n</a:t>
            </a:r>
            <a:r>
              <a:rPr lang="en-GB" altLang="x-none" dirty="0"/>
              <a:t> input lines to a single output line.</a:t>
            </a:r>
          </a:p>
          <a:p>
            <a:r>
              <a:rPr lang="en-GB" altLang="x-none" dirty="0"/>
              <a:t>Just like decoders,</a:t>
            </a:r>
          </a:p>
          <a:p>
            <a:pPr lvl="1"/>
            <a:r>
              <a:rPr lang="en-GB" altLang="x-none" dirty="0" err="1"/>
              <a:t>Muxes</a:t>
            </a:r>
            <a:r>
              <a:rPr lang="en-GB" altLang="x-none" dirty="0"/>
              <a:t> are common enough to be supplied as stand-alone devices for use in modular designs.</a:t>
            </a:r>
          </a:p>
          <a:p>
            <a:pPr lvl="1"/>
            <a:r>
              <a:rPr lang="en-GB" altLang="x-none" dirty="0" err="1"/>
              <a:t>Muxes</a:t>
            </a:r>
            <a:r>
              <a:rPr lang="en-GB" altLang="x-none" dirty="0"/>
              <a:t> can implement arbitrary functions.</a:t>
            </a:r>
          </a:p>
          <a:p>
            <a:r>
              <a:rPr lang="en-GB" altLang="x-none" dirty="0"/>
              <a:t>We saw some variations of the standard multiplexer:</a:t>
            </a:r>
          </a:p>
          <a:p>
            <a:pPr lvl="1"/>
            <a:r>
              <a:rPr lang="en-GB" altLang="x-none" dirty="0"/>
              <a:t>Smaller </a:t>
            </a:r>
            <a:r>
              <a:rPr lang="en-GB" altLang="x-none" dirty="0" err="1"/>
              <a:t>muxes</a:t>
            </a:r>
            <a:r>
              <a:rPr lang="en-GB" altLang="x-none" dirty="0"/>
              <a:t> can be combined to produce larger ones.</a:t>
            </a:r>
          </a:p>
          <a:p>
            <a:pPr lvl="1"/>
            <a:r>
              <a:rPr lang="en-GB" altLang="x-none" dirty="0"/>
              <a:t>We can add active-low or active-high enable inputs.</a:t>
            </a:r>
          </a:p>
          <a:p>
            <a:r>
              <a:rPr lang="en-GB" altLang="x-none" dirty="0"/>
              <a:t>As always, we use truth tables and Boolean algebra to analyse circuits </a:t>
            </a:r>
            <a:r>
              <a:rPr lang="en-GB" altLang="x-none"/>
              <a:t>and expressions.</a:t>
            </a:r>
            <a:endParaRPr lang="en-GB" altLang="x-none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5B7A5369-6B70-4679-A54F-8B6D81106D8C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19467" name="Rectang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What does a decoder do?</a:t>
            </a:r>
          </a:p>
        </p:txBody>
      </p:sp>
      <p:sp>
        <p:nvSpPr>
          <p:cNvPr id="19468" name="Rectangle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000" dirty="0"/>
              <a:t>A n-to-2</a:t>
            </a:r>
            <a:r>
              <a:rPr lang="en-US" altLang="x-none" sz="2000" baseline="30000" dirty="0"/>
              <a:t>n</a:t>
            </a:r>
            <a:r>
              <a:rPr lang="en-US" altLang="x-none" sz="2000" dirty="0"/>
              <a:t> decoder takes an </a:t>
            </a:r>
            <a:r>
              <a:rPr lang="en-US" altLang="x-none" sz="2000" b="1" dirty="0"/>
              <a:t>n-bit input </a:t>
            </a:r>
            <a:r>
              <a:rPr lang="en-US" altLang="x-none" sz="2000" dirty="0"/>
              <a:t>and produces </a:t>
            </a:r>
            <a:r>
              <a:rPr lang="en-US" altLang="x-none" sz="2000" b="1" dirty="0"/>
              <a:t>2</a:t>
            </a:r>
            <a:r>
              <a:rPr lang="en-US" altLang="x-none" sz="2000" b="1" baseline="30000" dirty="0"/>
              <a:t>n</a:t>
            </a:r>
            <a:r>
              <a:rPr lang="en-US" altLang="x-none" sz="2000" b="1" dirty="0"/>
              <a:t> outputs</a:t>
            </a:r>
            <a:r>
              <a:rPr lang="en-US" altLang="x-none" sz="2000" dirty="0"/>
              <a:t>. The n inputs represent a binary number that determines which of the 2</a:t>
            </a:r>
            <a:r>
              <a:rPr lang="en-US" altLang="x-none" sz="2000" baseline="30000" dirty="0"/>
              <a:t>n</a:t>
            </a:r>
            <a:r>
              <a:rPr lang="en-US" altLang="x-none" sz="2000" dirty="0"/>
              <a:t> outputs is uniquely true.</a:t>
            </a:r>
          </a:p>
          <a:p>
            <a:r>
              <a:rPr lang="en-US" altLang="x-none" sz="2000" dirty="0"/>
              <a:t>A 2-to-4 decoder operates according to the following truth table.</a:t>
            </a:r>
          </a:p>
          <a:p>
            <a:pPr lvl="1"/>
            <a:r>
              <a:rPr lang="en-US" altLang="x-none" sz="1900" dirty="0"/>
              <a:t>The 2-bit input is called S1 S0, and the four outputs are Q0-Q3.</a:t>
            </a:r>
          </a:p>
          <a:p>
            <a:pPr lvl="1"/>
            <a:r>
              <a:rPr lang="en-US" altLang="x-none" sz="1900" dirty="0"/>
              <a:t>If the input is the binary number i, then output Qi is uniquely true.</a:t>
            </a:r>
          </a:p>
          <a:p>
            <a:r>
              <a:rPr lang="en-US" altLang="x-none" sz="2000" dirty="0"/>
              <a:t>For instance, if the input S1 S0 = 10 (decimal 2), then output Q2 is true, and Q0, Q1, Q3 are all false.</a:t>
            </a:r>
          </a:p>
          <a:p>
            <a:r>
              <a:rPr lang="en-US" altLang="x-none" sz="2000" dirty="0"/>
              <a:t>This circuit “decodes” a binary number into a “one-of-four” code.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760663" y="4524375"/>
          <a:ext cx="364013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Document" r:id="rId3" imgW="3698280" imgH="1842120" progId="Word.Document.8">
                  <p:embed/>
                </p:oleObj>
              </mc:Choice>
              <mc:Fallback>
                <p:oleObj name="Document" r:id="rId3" imgW="3698280" imgH="18421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4524375"/>
                        <a:ext cx="3640137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2AC308A9-DDA9-485F-85BF-40A90D03FBAB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20492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/>
          <a:lstStyle/>
          <a:p>
            <a:r>
              <a:rPr lang="en-US" altLang="x-none"/>
              <a:t>How can you build a 2-to-4 decoder?</a:t>
            </a:r>
          </a:p>
        </p:txBody>
      </p:sp>
      <p:sp>
        <p:nvSpPr>
          <p:cNvPr id="20493" name="Rectangle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Follow the design procedures!</a:t>
            </a:r>
          </a:p>
          <a:p>
            <a:pPr lvl="1"/>
            <a:r>
              <a:rPr lang="en-US" altLang="x-none" dirty="0"/>
              <a:t>We have a truth table, so we can write equations for each of the four outputs (Q0-Q3), based on the two inputs (S0-S1).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In this case there’s not much to be simplified. 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151063" y="3124200"/>
          <a:ext cx="364013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Document" r:id="rId3" imgW="3698280" imgH="1842120" progId="Word.Document.8">
                  <p:embed/>
                </p:oleObj>
              </mc:Choice>
              <mc:Fallback>
                <p:oleObj name="Document" r:id="rId3" imgW="3698280" imgH="18421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3124200"/>
                        <a:ext cx="3640137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321425" y="3352800"/>
            <a:ext cx="1543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algn="ctr" eaLnBrk="0" hangingPunct="0"/>
            <a:r>
              <a:rPr lang="en-US" altLang="x-none" sz="1800" dirty="0">
                <a:latin typeface="Gill Sans MT" pitchFamily="34" charset="0"/>
              </a:rPr>
              <a:t>Q0	= S1</a:t>
            </a:r>
            <a:r>
              <a:rPr lang="en-US" altLang="x-none" sz="1800" dirty="0">
                <a:latin typeface="Comic Sans MS"/>
              </a:rPr>
              <a:t>’</a:t>
            </a:r>
            <a:r>
              <a:rPr lang="en-US" altLang="x-none" sz="1800" dirty="0">
                <a:latin typeface="Gill Sans MT" pitchFamily="34" charset="0"/>
              </a:rPr>
              <a:t> S0</a:t>
            </a:r>
            <a:r>
              <a:rPr lang="en-US" altLang="x-none" sz="1800" dirty="0">
                <a:latin typeface="Comic Sans MS"/>
              </a:rPr>
              <a:t>’</a:t>
            </a:r>
            <a:endParaRPr lang="en-US" altLang="x-none" sz="1800" dirty="0">
              <a:latin typeface="Gill Sans MT" pitchFamily="34" charset="0"/>
            </a:endParaRPr>
          </a:p>
          <a:p>
            <a:pPr algn="ctr" eaLnBrk="0" hangingPunct="0"/>
            <a:r>
              <a:rPr lang="en-US" altLang="x-none" sz="1800" dirty="0">
                <a:latin typeface="Gill Sans MT" pitchFamily="34" charset="0"/>
              </a:rPr>
              <a:t>Q1	= S1</a:t>
            </a:r>
            <a:r>
              <a:rPr lang="en-US" altLang="x-none" sz="1800" dirty="0">
                <a:latin typeface="Comic Sans MS"/>
              </a:rPr>
              <a:t>’</a:t>
            </a:r>
            <a:r>
              <a:rPr lang="en-US" altLang="x-none" sz="1800" dirty="0">
                <a:latin typeface="Gill Sans MT" pitchFamily="34" charset="0"/>
              </a:rPr>
              <a:t> S0</a:t>
            </a:r>
          </a:p>
          <a:p>
            <a:pPr algn="ctr" eaLnBrk="0" hangingPunct="0"/>
            <a:r>
              <a:rPr lang="en-US" altLang="x-none" sz="1800" dirty="0">
                <a:latin typeface="Gill Sans MT" pitchFamily="34" charset="0"/>
              </a:rPr>
              <a:t>Q2	= S1 S0</a:t>
            </a:r>
            <a:r>
              <a:rPr lang="en-US" altLang="x-none" sz="1800" dirty="0">
                <a:latin typeface="Comic Sans MS"/>
              </a:rPr>
              <a:t>’</a:t>
            </a:r>
            <a:endParaRPr lang="en-US" altLang="x-none" sz="1800" dirty="0">
              <a:latin typeface="Gill Sans MT" pitchFamily="34" charset="0"/>
            </a:endParaRPr>
          </a:p>
          <a:p>
            <a:pPr algn="ctr" eaLnBrk="0" hangingPunct="0"/>
            <a:r>
              <a:rPr lang="en-US" altLang="x-none" sz="1800" dirty="0">
                <a:latin typeface="Gill Sans MT" pitchFamily="34" charset="0"/>
              </a:rPr>
              <a:t>Q3	= S1 S0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 build="p"/>
      <p:bldP spid="204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6C1C802-5A68-4329-BEB8-7CB03B937DF0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21516" name="Rectang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 picture of a 2-to-4 decoder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4724400" y="1905000"/>
          <a:ext cx="3771900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Bitmap Image" r:id="rId3" imgW="3772427" imgH="3610479" progId="PBrush">
                  <p:embed/>
                </p:oleObj>
              </mc:Choice>
              <mc:Fallback>
                <p:oleObj name="Bitmap Image" r:id="rId3" imgW="3772427" imgH="3610479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905000"/>
                        <a:ext cx="3771900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85800" y="1676400"/>
          <a:ext cx="36401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Document" r:id="rId5" imgW="3698280" imgH="1842120" progId="Word.Document.8">
                  <p:embed/>
                </p:oleObj>
              </mc:Choice>
              <mc:Fallback>
                <p:oleObj name="Document" r:id="rId5" imgW="3698280" imgH="18421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3640138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5"/>
          <p:cNvSpPr txBox="1">
            <a:spLocks noChangeArrowheads="1"/>
          </p:cNvSpPr>
          <p:nvPr/>
        </p:nvSpPr>
        <p:spPr bwMode="auto">
          <a:xfrm>
            <a:off x="1905000" y="4219575"/>
            <a:ext cx="1543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algn="ctr" eaLnBrk="0" hangingPunct="0"/>
            <a:r>
              <a:rPr lang="en-US" altLang="x-none" sz="1800">
                <a:latin typeface="Gill Sans MT" pitchFamily="34" charset="0"/>
              </a:rPr>
              <a:t>Q0	= S1</a:t>
            </a:r>
            <a:r>
              <a:rPr lang="en-US" altLang="x-none" sz="1800">
                <a:latin typeface="Comic Sans MS"/>
              </a:rPr>
              <a:t>’</a:t>
            </a:r>
            <a:r>
              <a:rPr lang="en-US" altLang="x-none" sz="1800">
                <a:latin typeface="Gill Sans MT" pitchFamily="34" charset="0"/>
              </a:rPr>
              <a:t> S0</a:t>
            </a:r>
            <a:r>
              <a:rPr lang="en-US" altLang="x-none" sz="1800">
                <a:latin typeface="Comic Sans MS"/>
              </a:rPr>
              <a:t>’</a:t>
            </a:r>
            <a:endParaRPr lang="en-US" altLang="x-none" sz="1800">
              <a:latin typeface="Gill Sans MT" pitchFamily="34" charset="0"/>
            </a:endParaRPr>
          </a:p>
          <a:p>
            <a:pPr algn="ctr" eaLnBrk="0" hangingPunct="0"/>
            <a:r>
              <a:rPr lang="en-US" altLang="x-none" sz="1800">
                <a:latin typeface="Gill Sans MT" pitchFamily="34" charset="0"/>
              </a:rPr>
              <a:t>Q1	= S1</a:t>
            </a:r>
            <a:r>
              <a:rPr lang="en-US" altLang="x-none" sz="1800">
                <a:latin typeface="Comic Sans MS"/>
              </a:rPr>
              <a:t>’</a:t>
            </a:r>
            <a:r>
              <a:rPr lang="en-US" altLang="x-none" sz="1800">
                <a:latin typeface="Gill Sans MT" pitchFamily="34" charset="0"/>
              </a:rPr>
              <a:t> S0</a:t>
            </a:r>
          </a:p>
          <a:p>
            <a:pPr algn="ctr" eaLnBrk="0" hangingPunct="0"/>
            <a:r>
              <a:rPr lang="en-US" altLang="x-none" sz="1800">
                <a:latin typeface="Gill Sans MT" pitchFamily="34" charset="0"/>
              </a:rPr>
              <a:t>Q2	= S1 S0</a:t>
            </a:r>
            <a:r>
              <a:rPr lang="en-US" altLang="x-none" sz="1800">
                <a:latin typeface="Comic Sans MS"/>
              </a:rPr>
              <a:t>’</a:t>
            </a:r>
            <a:endParaRPr lang="en-US" altLang="x-none" sz="1800">
              <a:latin typeface="Gill Sans MT" pitchFamily="34" charset="0"/>
            </a:endParaRPr>
          </a:p>
          <a:p>
            <a:pPr algn="ctr" eaLnBrk="0" hangingPunct="0"/>
            <a:r>
              <a:rPr lang="en-US" altLang="x-none" sz="1800">
                <a:latin typeface="Gill Sans MT" pitchFamily="34" charset="0"/>
              </a:rPr>
              <a:t>Q3	= S1 S0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8172E4F-0F17-4403-A27F-969E97671A0E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22539" name="Rectang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Enable inputs</a:t>
            </a:r>
          </a:p>
        </p:txBody>
      </p:sp>
      <p:sp>
        <p:nvSpPr>
          <p:cNvPr id="22540" name="Rectangle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Many devices have an additional enable input, which is used to “activate” or “deactivate” the device.</a:t>
            </a:r>
          </a:p>
          <a:p>
            <a:r>
              <a:rPr lang="en-US" altLang="x-none" dirty="0"/>
              <a:t>For a decoder,</a:t>
            </a:r>
          </a:p>
          <a:p>
            <a:pPr lvl="1"/>
            <a:r>
              <a:rPr lang="en-US" altLang="x-none" dirty="0"/>
              <a:t>EN=1 activates the decoder, so it behaves as specified earlier. Exactly one of the outputs will be 1.</a:t>
            </a:r>
          </a:p>
          <a:p>
            <a:pPr lvl="1"/>
            <a:r>
              <a:rPr lang="en-US" altLang="x-none" dirty="0"/>
              <a:t>EN=0 “deactivates” the decoder. By convention, that means all of the decoder’s outputs are 0.</a:t>
            </a:r>
          </a:p>
          <a:p>
            <a:r>
              <a:rPr lang="en-US" altLang="x-none" dirty="0"/>
              <a:t>We can include this additional input in the decoder’s truth table: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5867400" y="4654550"/>
          <a:ext cx="27432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Document" r:id="rId3" imgW="4365000" imgH="2913120" progId="Word.Document.8">
                  <p:embed/>
                </p:oleObj>
              </mc:Choice>
              <mc:Fallback>
                <p:oleObj name="Document" r:id="rId3" imgW="4365000" imgH="29131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654550"/>
                        <a:ext cx="2743200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B3638A0-C8C1-4A9C-A0DC-53D0AE92FAAE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23564" name="Rectang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 aside: abbreviated truth tables</a:t>
            </a:r>
          </a:p>
        </p:txBody>
      </p:sp>
      <p:sp>
        <p:nvSpPr>
          <p:cNvPr id="23565" name="Rectangle 1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648200" cy="4910138"/>
          </a:xfrm>
        </p:spPr>
        <p:txBody>
          <a:bodyPr/>
          <a:lstStyle/>
          <a:p>
            <a:r>
              <a:rPr lang="en-US" altLang="x-none" dirty="0"/>
              <a:t>In this table, note that whenever EN=0, the outputs are always 0, regardless of inputs S1 and S0.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We can abbreviate the table by writing x’s in the input columns for S1 and S0. 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008563" y="1274763"/>
          <a:ext cx="4135437" cy="314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Document" r:id="rId3" imgW="4143240" imgH="3144960" progId="Word.Document.8">
                  <p:embed/>
                </p:oleObj>
              </mc:Choice>
              <mc:Fallback>
                <p:oleObj name="Document" r:id="rId3" imgW="4143240" imgH="31449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1274763"/>
                        <a:ext cx="4135437" cy="314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008563" y="4275138"/>
          <a:ext cx="3979862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Document" r:id="rId5" imgW="3987720" imgH="2048040" progId="Word.Document.8">
                  <p:embed/>
                </p:oleObj>
              </mc:Choice>
              <mc:Fallback>
                <p:oleObj name="Document" r:id="rId5" imgW="3987720" imgH="20480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4275138"/>
                        <a:ext cx="3979862" cy="204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C08A9161-D29D-400B-8CB9-234758885403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24589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Blocks and Abstraction</a:t>
            </a:r>
          </a:p>
        </p:txBody>
      </p:sp>
      <p:sp>
        <p:nvSpPr>
          <p:cNvPr id="24590" name="Rectangle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Decoders are common enough that we want to encapsulate them and treat them as an individual entity. </a:t>
            </a:r>
          </a:p>
          <a:p>
            <a:r>
              <a:rPr lang="en-US" altLang="x-none" dirty="0"/>
              <a:t>Block diagrams for 2-to-4 decoders are shown here. The names of the inputs and outputs, not their order, is what matters.</a:t>
            </a:r>
          </a:p>
          <a:p>
            <a:endParaRPr lang="en-US" altLang="x-none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295400" y="4267200"/>
          <a:ext cx="19224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Bitmap Image" r:id="rId3" imgW="1514686" imgH="1200318" progId="PBrush">
                  <p:embed/>
                </p:oleObj>
              </mc:Choice>
              <mc:Fallback>
                <p:oleObj name="Bitmap Image" r:id="rId3" imgW="1514686" imgH="1200318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67200"/>
                        <a:ext cx="192246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903663" y="4349750"/>
          <a:ext cx="1760537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6" name="Bitmap Image" r:id="rId5" imgW="1419048" imgH="1162212" progId="PBrush">
                  <p:embed/>
                </p:oleObj>
              </mc:Choice>
              <mc:Fallback>
                <p:oleObj name="Bitmap Image" r:id="rId5" imgW="1419048" imgH="1162212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4349750"/>
                        <a:ext cx="1760537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488113" y="4495800"/>
            <a:ext cx="14366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1pPr>
            <a:lvl2pPr marL="742950" indent="-2857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2pPr>
            <a:lvl3pPr marL="11430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3pPr>
            <a:lvl4pPr marL="16002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4pPr>
            <a:lvl5pPr marL="20574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2" charset="-128"/>
              </a:defRPr>
            </a:lvl9pPr>
          </a:lstStyle>
          <a:p>
            <a:pPr eaLnBrk="0" hangingPunct="0"/>
            <a:r>
              <a:rPr lang="en-US" altLang="x-none" sz="1600">
                <a:latin typeface="Comic Sans MS" pitchFamily="66" charset="0"/>
              </a:rPr>
              <a:t>Q0	= S1’ S0’</a:t>
            </a:r>
          </a:p>
          <a:p>
            <a:pPr eaLnBrk="0" hangingPunct="0"/>
            <a:r>
              <a:rPr lang="en-US" altLang="x-none" sz="1600">
                <a:latin typeface="Comic Sans MS" pitchFamily="66" charset="0"/>
              </a:rPr>
              <a:t>Q1	= S1’ S0</a:t>
            </a:r>
          </a:p>
          <a:p>
            <a:pPr eaLnBrk="0" hangingPunct="0"/>
            <a:r>
              <a:rPr lang="en-US" altLang="x-none" sz="1600">
                <a:latin typeface="Comic Sans MS" pitchFamily="66" charset="0"/>
              </a:rPr>
              <a:t>Q2	= S1 S0’</a:t>
            </a:r>
          </a:p>
          <a:p>
            <a:pPr eaLnBrk="0" hangingPunct="0"/>
            <a:r>
              <a:rPr lang="en-US" altLang="x-none" sz="1600">
                <a:latin typeface="Comic Sans MS" pitchFamily="66" charset="0"/>
              </a:rPr>
              <a:t>Q3	= S1 S0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rigin">
  <a:themeElements>
    <a:clrScheme name="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rigin">
  <a:themeElements>
    <a:clrScheme name="9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rigin">
  <a:themeElements>
    <a:clrScheme name="1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rigin">
  <a:themeElements>
    <a:clrScheme name="1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Origin">
  <a:themeElements>
    <a:clrScheme name="1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Origin">
  <a:themeElements>
    <a:clrScheme name="13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Origin">
  <a:themeElements>
    <a:clrScheme name="1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Origin">
  <a:themeElements>
    <a:clrScheme name="1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Origin">
  <a:themeElements>
    <a:clrScheme name="16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Origin">
  <a:themeElements>
    <a:clrScheme name="1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Origin">
  <a:themeElements>
    <a:clrScheme name="1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Origin">
  <a:themeElements>
    <a:clrScheme name="1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Origin">
  <a:themeElements>
    <a:clrScheme name="20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Origin">
  <a:themeElements>
    <a:clrScheme name="2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Origin">
  <a:themeElements>
    <a:clrScheme name="2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Origin">
  <a:themeElements>
    <a:clrScheme name="23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3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4_Origin">
  <a:themeElements>
    <a:clrScheme name="2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5_Origin">
  <a:themeElements>
    <a:clrScheme name="2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6_Origin">
  <a:themeElements>
    <a:clrScheme name="2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7_Origin">
  <a:themeElements>
    <a:clrScheme name="27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7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28_Origin">
  <a:themeElements>
    <a:clrScheme name="2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rigin">
  <a:themeElements>
    <a:clrScheme name="3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Origin">
  <a:themeElements>
    <a:clrScheme name="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rigin">
  <a:themeElements>
    <a:clrScheme name="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Origin">
  <a:themeElements>
    <a:clrScheme name="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rigin">
  <a:themeElements>
    <a:clrScheme name="7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rigin">
  <a:themeElements>
    <a:clrScheme name="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Origin">
  <a:themeElements>
    <a:clrScheme name="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5589</TotalTime>
  <Words>3397</Words>
  <Application>Microsoft Macintosh PowerPoint</Application>
  <PresentationFormat>On-screen Show (4:3)</PresentationFormat>
  <Paragraphs>413</Paragraphs>
  <Slides>39</Slides>
  <Notes>12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29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80" baseType="lpstr">
      <vt:lpstr>Bookman Old Style</vt:lpstr>
      <vt:lpstr>Comic Sans MS</vt:lpstr>
      <vt:lpstr>Gill Sans MT</vt:lpstr>
      <vt:lpstr>Symbol</vt:lpstr>
      <vt:lpstr>Times New Roman</vt:lpstr>
      <vt:lpstr>Verdana</vt:lpstr>
      <vt:lpstr>Wingdings</vt:lpstr>
      <vt:lpstr>Wingdings 3</vt:lpstr>
      <vt:lpstr>2_Origin</vt:lpstr>
      <vt:lpstr>Origin</vt:lpstr>
      <vt:lpstr>3_Origin</vt:lpstr>
      <vt:lpstr>4_Origin</vt:lpstr>
      <vt:lpstr>5_Origin</vt:lpstr>
      <vt:lpstr>6_Origin</vt:lpstr>
      <vt:lpstr>7_Origin</vt:lpstr>
      <vt:lpstr>8_Origin</vt:lpstr>
      <vt:lpstr>1_Origin</vt:lpstr>
      <vt:lpstr>9_Origin</vt:lpstr>
      <vt:lpstr>10_Origin</vt:lpstr>
      <vt:lpstr>11_Origin</vt:lpstr>
      <vt:lpstr>12_Origin</vt:lpstr>
      <vt:lpstr>13_Origin</vt:lpstr>
      <vt:lpstr>14_Origin</vt:lpstr>
      <vt:lpstr>15_Origin</vt:lpstr>
      <vt:lpstr>16_Origin</vt:lpstr>
      <vt:lpstr>17_Origin</vt:lpstr>
      <vt:lpstr>18_Origin</vt:lpstr>
      <vt:lpstr>19_Origin</vt:lpstr>
      <vt:lpstr>20_Origin</vt:lpstr>
      <vt:lpstr>21_Origin</vt:lpstr>
      <vt:lpstr>22_Origin</vt:lpstr>
      <vt:lpstr>23_Origin</vt:lpstr>
      <vt:lpstr>24_Origin</vt:lpstr>
      <vt:lpstr>25_Origin</vt:lpstr>
      <vt:lpstr>26_Origin</vt:lpstr>
      <vt:lpstr>27_Origin</vt:lpstr>
      <vt:lpstr>28_Origin</vt:lpstr>
      <vt:lpstr>Document</vt:lpstr>
      <vt:lpstr>Bitmap Image</vt:lpstr>
      <vt:lpstr>PBrush</vt:lpstr>
      <vt:lpstr>Word.Document.8</vt:lpstr>
      <vt:lpstr>PowerPoint Presentation</vt:lpstr>
      <vt:lpstr>Decoders</vt:lpstr>
      <vt:lpstr>What is a Decoder?</vt:lpstr>
      <vt:lpstr>What does a decoder do?</vt:lpstr>
      <vt:lpstr>How can you build a 2-to-4 decoder?</vt:lpstr>
      <vt:lpstr>A picture of a 2-to-4 decoder</vt:lpstr>
      <vt:lpstr>Enable inputs</vt:lpstr>
      <vt:lpstr>An aside: abbreviated truth tables</vt:lpstr>
      <vt:lpstr>Blocks and Abstraction</vt:lpstr>
      <vt:lpstr>Abstraction</vt:lpstr>
      <vt:lpstr>A 3-to-8 decoder</vt:lpstr>
      <vt:lpstr>So what is a decoder good for? </vt:lpstr>
      <vt:lpstr>So what is a decoder good for? </vt:lpstr>
      <vt:lpstr>Design example: “Addition”</vt:lpstr>
      <vt:lpstr>Decoder-based “Adder”</vt:lpstr>
      <vt:lpstr>Using just one decoder</vt:lpstr>
      <vt:lpstr>Building a 3-to-8 decoder</vt:lpstr>
      <vt:lpstr>Decoder Expansion</vt:lpstr>
      <vt:lpstr>Modularity</vt:lpstr>
      <vt:lpstr>A variation of the standard decoder</vt:lpstr>
      <vt:lpstr>The difference? </vt:lpstr>
      <vt:lpstr>The difference? </vt:lpstr>
      <vt:lpstr>Product of maxterms form</vt:lpstr>
      <vt:lpstr>Active-low decoder example</vt:lpstr>
      <vt:lpstr>Converting between standard forms</vt:lpstr>
      <vt:lpstr>Summary</vt:lpstr>
      <vt:lpstr>Multiplexers / Demultiplexers</vt:lpstr>
      <vt:lpstr>In the good old times …</vt:lpstr>
      <vt:lpstr>Multiplexers</vt:lpstr>
      <vt:lpstr>More truth table abbreviations</vt:lpstr>
      <vt:lpstr>A 4-to-1 multiplexer</vt:lpstr>
      <vt:lpstr>Functions with multiplexers</vt:lpstr>
      <vt:lpstr>A more efficient way</vt:lpstr>
      <vt:lpstr>Example: Multiplexer “adder”</vt:lpstr>
      <vt:lpstr>Multiplexer-based carry</vt:lpstr>
      <vt:lpstr>Multiplexer-based sum</vt:lpstr>
      <vt:lpstr>Mux’es as building blocks</vt:lpstr>
      <vt:lpstr>Mux’es as building blocks</vt:lpstr>
      <vt:lpstr>Summary</vt:lpstr>
    </vt:vector>
  </TitlesOfParts>
  <Company>Rockwell Collins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Systems</dc:title>
  <dc:creator>James C. Maxted</dc:creator>
  <cp:lastModifiedBy>Microsoft Office User</cp:lastModifiedBy>
  <cp:revision>145</cp:revision>
  <cp:lastPrinted>2010-03-04T11:27:41Z</cp:lastPrinted>
  <dcterms:created xsi:type="dcterms:W3CDTF">2012-04-11T09:45:29Z</dcterms:created>
  <dcterms:modified xsi:type="dcterms:W3CDTF">2022-03-08T08:22:27Z</dcterms:modified>
</cp:coreProperties>
</file>